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46.xml" ContentType="application/vnd.openxmlformats-officedocument.themeOverr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42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theme/themeOverride20.xml" ContentType="application/vnd.openxmlformats-officedocument.themeOverride+xml"/>
  <Override PartName="/ppt/theme/themeOverride3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heme/themeOverride29.xml" ContentType="application/vnd.openxmlformats-officedocument.themeOverride+xml"/>
  <Override PartName="/ppt/theme/themeOverride47.xml" ContentType="application/vnd.openxmlformats-officedocument.themeOverr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heme/themeOverride18.xml" ContentType="application/vnd.openxmlformats-officedocument.themeOverride+xml"/>
  <Override PartName="/ppt/theme/themeOverride36.xml" ContentType="application/vnd.openxmlformats-officedocument.themeOverr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theme/themeOverride25.xml" ContentType="application/vnd.openxmlformats-officedocument.themeOverride+xml"/>
  <Override PartName="/ppt/theme/themeOverride43.xml" ContentType="application/vnd.openxmlformats-officedocument.themeOverr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48.xml" ContentType="application/vnd.openxmlformats-officedocument.themeOverride+xml"/>
  <Override PartName="/ppt/theme/themeOverride37.xml" ContentType="application/vnd.openxmlformats-officedocument.themeOverr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7"/>
  </p:notesMasterIdLst>
  <p:sldIdLst>
    <p:sldId id="330" r:id="rId2"/>
    <p:sldId id="534" r:id="rId3"/>
    <p:sldId id="535" r:id="rId4"/>
    <p:sldId id="539" r:id="rId5"/>
    <p:sldId id="537" r:id="rId6"/>
    <p:sldId id="540" r:id="rId7"/>
    <p:sldId id="462" r:id="rId8"/>
    <p:sldId id="463" r:id="rId9"/>
    <p:sldId id="510" r:id="rId10"/>
    <p:sldId id="514" r:id="rId11"/>
    <p:sldId id="515" r:id="rId12"/>
    <p:sldId id="516" r:id="rId13"/>
    <p:sldId id="528" r:id="rId14"/>
    <p:sldId id="517" r:id="rId15"/>
    <p:sldId id="518" r:id="rId16"/>
    <p:sldId id="436" r:id="rId17"/>
    <p:sldId id="519" r:id="rId18"/>
    <p:sldId id="520" r:id="rId19"/>
    <p:sldId id="521" r:id="rId20"/>
    <p:sldId id="522" r:id="rId21"/>
    <p:sldId id="523" r:id="rId22"/>
    <p:sldId id="550" r:id="rId23"/>
    <p:sldId id="526" r:id="rId24"/>
    <p:sldId id="551" r:id="rId25"/>
    <p:sldId id="524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406" r:id="rId34"/>
    <p:sldId id="290" r:id="rId35"/>
    <p:sldId id="291" r:id="rId36"/>
    <p:sldId id="352" r:id="rId37"/>
    <p:sldId id="294" r:id="rId38"/>
    <p:sldId id="295" r:id="rId39"/>
    <p:sldId id="296" r:id="rId40"/>
    <p:sldId id="450" r:id="rId41"/>
    <p:sldId id="557" r:id="rId42"/>
    <p:sldId id="552" r:id="rId43"/>
    <p:sldId id="553" r:id="rId44"/>
    <p:sldId id="554" r:id="rId45"/>
    <p:sldId id="555" r:id="rId46"/>
    <p:sldId id="444" r:id="rId47"/>
    <p:sldId id="495" r:id="rId48"/>
    <p:sldId id="393" r:id="rId49"/>
    <p:sldId id="309" r:id="rId50"/>
    <p:sldId id="314" r:id="rId51"/>
    <p:sldId id="315" r:id="rId52"/>
    <p:sldId id="369" r:id="rId53"/>
    <p:sldId id="370" r:id="rId54"/>
    <p:sldId id="371" r:id="rId55"/>
    <p:sldId id="372" r:id="rId56"/>
    <p:sldId id="373" r:id="rId57"/>
    <p:sldId id="374" r:id="rId58"/>
    <p:sldId id="376" r:id="rId59"/>
    <p:sldId id="377" r:id="rId60"/>
    <p:sldId id="561" r:id="rId61"/>
    <p:sldId id="378" r:id="rId62"/>
    <p:sldId id="556" r:id="rId63"/>
    <p:sldId id="451" r:id="rId64"/>
    <p:sldId id="562" r:id="rId65"/>
    <p:sldId id="543" r:id="rId66"/>
    <p:sldId id="379" r:id="rId67"/>
    <p:sldId id="381" r:id="rId68"/>
    <p:sldId id="542" r:id="rId69"/>
    <p:sldId id="380" r:id="rId70"/>
    <p:sldId id="565" r:id="rId71"/>
    <p:sldId id="382" r:id="rId72"/>
    <p:sldId id="546" r:id="rId73"/>
    <p:sldId id="567" r:id="rId74"/>
    <p:sldId id="566" r:id="rId75"/>
    <p:sldId id="357" r:id="rId76"/>
    <p:sldId id="435" r:id="rId77"/>
    <p:sldId id="481" r:id="rId78"/>
    <p:sldId id="558" r:id="rId79"/>
    <p:sldId id="548" r:id="rId80"/>
    <p:sldId id="482" r:id="rId81"/>
    <p:sldId id="563" r:id="rId82"/>
    <p:sldId id="408" r:id="rId83"/>
    <p:sldId id="430" r:id="rId84"/>
    <p:sldId id="415" r:id="rId85"/>
    <p:sldId id="497" r:id="rId86"/>
    <p:sldId id="496" r:id="rId87"/>
    <p:sldId id="410" r:id="rId88"/>
    <p:sldId id="411" r:id="rId89"/>
    <p:sldId id="433" r:id="rId90"/>
    <p:sldId id="498" r:id="rId91"/>
    <p:sldId id="493" r:id="rId92"/>
    <p:sldId id="494" r:id="rId93"/>
    <p:sldId id="413" r:id="rId94"/>
    <p:sldId id="414" r:id="rId95"/>
    <p:sldId id="416" r:id="rId96"/>
    <p:sldId id="417" r:id="rId97"/>
    <p:sldId id="418" r:id="rId98"/>
    <p:sldId id="419" r:id="rId99"/>
    <p:sldId id="420" r:id="rId100"/>
    <p:sldId id="421" r:id="rId101"/>
    <p:sldId id="422" r:id="rId102"/>
    <p:sldId id="423" r:id="rId103"/>
    <p:sldId id="424" r:id="rId104"/>
    <p:sldId id="425" r:id="rId105"/>
    <p:sldId id="492" r:id="rId106"/>
    <p:sldId id="445" r:id="rId107"/>
    <p:sldId id="446" r:id="rId108"/>
    <p:sldId id="447" r:id="rId109"/>
    <p:sldId id="448" r:id="rId110"/>
    <p:sldId id="559" r:id="rId111"/>
    <p:sldId id="470" r:id="rId112"/>
    <p:sldId id="471" r:id="rId113"/>
    <p:sldId id="472" r:id="rId114"/>
    <p:sldId id="473" r:id="rId115"/>
    <p:sldId id="474" r:id="rId116"/>
    <p:sldId id="475" r:id="rId117"/>
    <p:sldId id="476" r:id="rId118"/>
    <p:sldId id="477" r:id="rId119"/>
    <p:sldId id="508" r:id="rId120"/>
    <p:sldId id="509" r:id="rId121"/>
    <p:sldId id="478" r:id="rId122"/>
    <p:sldId id="479" r:id="rId123"/>
    <p:sldId id="480" r:id="rId124"/>
    <p:sldId id="439" r:id="rId125"/>
    <p:sldId id="440" r:id="rId1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vertBarState="maximized">
    <p:restoredLeft sz="15620"/>
    <p:restoredTop sz="88028" autoAdjust="0"/>
  </p:normalViewPr>
  <p:slideViewPr>
    <p:cSldViewPr>
      <p:cViewPr>
        <p:scale>
          <a:sx n="50" d="100"/>
          <a:sy n="50" d="100"/>
        </p:scale>
        <p:origin x="-169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97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4E1C8-BE0C-487F-B997-D435521480D8}" type="datetimeFigureOut">
              <a:rPr lang="tr-TR" smtClean="0"/>
              <a:pPr/>
              <a:t>26.10.2018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F60EB-7929-42CC-BEFB-D862652D01C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&gt;&gt;9:54+1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&gt;&gt;13:04+2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DFE13-8A8D-4C5C-8CE0-CAD69FC14885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&gt;&gt;11.58+1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45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79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&gt;&gt;12:49+1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F60EB-7929-42CC-BEFB-D862652D01C9}" type="slidenum">
              <a:rPr lang="tr-TR" smtClean="0"/>
              <a:pPr/>
              <a:t>108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20 Dikdörtgen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Dikdörtgen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Dikdörtgen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İçerik Yer Tutucusu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2E17392-9618-514E-B7EF-EE7C4014954D}" type="datetimeFigureOut">
              <a:rPr lang="en-US" smtClean="0"/>
              <a:pPr/>
              <a:t>10/26/2018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80DC49-8D76-104F-8598-E5B37BCC5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27 Düz Bağlayıcı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Düz Bağlayıcı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İkizkenar Üçgen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6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7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sh2refresh.com/c-programming/c-string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Relationship Id="rId4" Type="http://schemas.openxmlformats.org/officeDocument/2006/relationships/hyperlink" Target="https://www.tutorialspoint.com/c_standard_library/string_h.htm" TargetMode="Externa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4" Type="http://schemas.openxmlformats.org/officeDocument/2006/relationships/image" Target="../media/image75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Relationship Id="rId4" Type="http://schemas.openxmlformats.org/officeDocument/2006/relationships/image" Target="../media/image7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blogs.transparent.com/french/french-adverbs-and-their-mind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hyperlink" Target="https://www.teknolugat.com/dunyaca-unlu-hackerlar-5robert-tappan-morris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.be/docs-free/morris-worm/worm/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eyshorts.com/blogs/blog/41838657-31-weird-fun-facts-about-computer-keyboards-you-didnt-know-about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6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BİLGİSAYAR PROGRAMLAMA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400" smtClean="0"/>
              <a:t>OĞUZ HANOĞLU</a:t>
            </a:r>
            <a:endParaRPr lang="en-US" sz="2400" dirty="0"/>
          </a:p>
        </p:txBody>
      </p:sp>
      <p:pic>
        <p:nvPicPr>
          <p:cNvPr id="4" name="Picture 7" descr="http://www.hindscc.edu/Assets/images/computer-programming-te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00496" cy="266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169303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Hatırlatma: Dizilerde değer arama yöntemleri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smtClean="0"/>
              <a:t>Doğrusal arama </a:t>
            </a:r>
            <a:r>
              <a:rPr lang="tr-TR" dirty="0" smtClean="0"/>
              <a:t>(</a:t>
            </a:r>
            <a:r>
              <a:rPr lang="tr-TR" dirty="0" err="1" smtClean="0"/>
              <a:t>Linear</a:t>
            </a:r>
            <a:r>
              <a:rPr lang="tr-TR" dirty="0" smtClean="0"/>
              <a:t>/</a:t>
            </a:r>
            <a:r>
              <a:rPr lang="tr-TR" dirty="0" err="1" smtClean="0"/>
              <a:t>Sequential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)</a:t>
            </a:r>
          </a:p>
          <a:p>
            <a:r>
              <a:rPr lang="tr-TR" b="1" dirty="0" smtClean="0"/>
              <a:t>İkili arama </a:t>
            </a:r>
            <a:r>
              <a:rPr lang="tr-TR" dirty="0" smtClean="0"/>
              <a:t>(</a:t>
            </a:r>
            <a:r>
              <a:rPr lang="tr-TR" dirty="0" err="1" smtClean="0"/>
              <a:t>Binary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5" name="4 Resim" descr="2951.14905208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3117"/>
            <a:ext cx="6107949" cy="4071966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571472" y="6357958"/>
            <a:ext cx="82868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/>
              <a:t>Yukarıdaki grafiği hareketli olarak görüntülemek için slaydı oynatmanız (</a:t>
            </a:r>
            <a:r>
              <a:rPr lang="tr-TR" sz="1600" dirty="0" err="1" smtClean="0"/>
              <a:t>Shift</a:t>
            </a:r>
            <a:r>
              <a:rPr lang="tr-TR" sz="1600" dirty="0" smtClean="0"/>
              <a:t>+F5) gerekir.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400" dirty="0" smtClean="0"/>
              <a:t>fscanf(dosya, “%c%[^0123456789]s%c", &amp;x, isim, &amp;y);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400" dirty="0" smtClean="0"/>
              <a:t>fscanf(dosya, “%c", &amp;x);</a:t>
            </a:r>
          </a:p>
          <a:p>
            <a:r>
              <a:rPr lang="tr-TR" sz="2400" dirty="0" smtClean="0"/>
              <a:t>fscanf(dosya, “%[^0123456789]s", isim);</a:t>
            </a:r>
          </a:p>
          <a:p>
            <a:r>
              <a:rPr lang="tr-TR" sz="2400" dirty="0" smtClean="0"/>
              <a:t>fscanf(dosya, “%c", &amp;y);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5400000">
            <a:off x="3500430" y="164305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2857488" y="242886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Rakam’a denk geldiğinde sadece %s değil, tüm scanf sonlanıyor. Bu nedenle x başarılı şekilde kaydedilir ama </a:t>
            </a:r>
            <a:r>
              <a:rPr lang="tr-TR" dirty="0" err="1" smtClean="0"/>
              <a:t>y’e</a:t>
            </a:r>
            <a:r>
              <a:rPr lang="tr-TR" dirty="0" smtClean="0"/>
              <a:t> dokunulmaz.</a:t>
            </a:r>
          </a:p>
        </p:txBody>
      </p:sp>
      <p:sp>
        <p:nvSpPr>
          <p:cNvPr id="7" name="6 Sağ Ayraç"/>
          <p:cNvSpPr/>
          <p:nvPr/>
        </p:nvSpPr>
        <p:spPr>
          <a:xfrm>
            <a:off x="5715008" y="4429132"/>
            <a:ext cx="857256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6715140" y="4643446"/>
            <a:ext cx="1500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Şapkalı kullanım varsa ayrı ayrı scanf/</a:t>
            </a:r>
            <a:r>
              <a:rPr lang="tr-TR" dirty="0" err="1" smtClean="0"/>
              <a:t>fcanf</a:t>
            </a:r>
            <a:r>
              <a:rPr lang="tr-TR" dirty="0" smtClean="0"/>
              <a:t> kullanınız.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Alıştırma(Dizgi alımı)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428596" y="1428736"/>
            <a:ext cx="50720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 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char</a:t>
            </a:r>
            <a:r>
              <a:rPr lang="tr-TR" sz="2000" dirty="0" smtClean="0"/>
              <a:t> masa[50];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char</a:t>
            </a:r>
            <a:r>
              <a:rPr lang="tr-TR" sz="2000" dirty="0" smtClean="0"/>
              <a:t> sandalye[50];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char</a:t>
            </a:r>
            <a:r>
              <a:rPr lang="tr-TR" sz="2000" dirty="0" smtClean="0"/>
              <a:t> </a:t>
            </a:r>
            <a:r>
              <a:rPr lang="tr-TR" sz="2000" dirty="0" err="1" smtClean="0"/>
              <a:t>kapi</a:t>
            </a:r>
            <a:r>
              <a:rPr lang="tr-TR" sz="2000" dirty="0" smtClean="0"/>
              <a:t>[50];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("m:");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scanf</a:t>
            </a:r>
            <a:r>
              <a:rPr lang="tr-TR" sz="2000" dirty="0" smtClean="0"/>
              <a:t>("%s",masa);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scanf</a:t>
            </a:r>
            <a:r>
              <a:rPr lang="tr-TR" sz="2000" dirty="0" smtClean="0"/>
              <a:t>("%[^a]s",sandalye);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gets</a:t>
            </a:r>
            <a:r>
              <a:rPr lang="tr-TR" sz="2000" dirty="0" smtClean="0"/>
              <a:t>(</a:t>
            </a:r>
            <a:r>
              <a:rPr lang="tr-TR" sz="2000" dirty="0" err="1" smtClean="0"/>
              <a:t>kapi</a:t>
            </a:r>
            <a:r>
              <a:rPr lang="tr-TR" sz="2000" dirty="0" smtClean="0"/>
              <a:t>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("cevap:");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puts</a:t>
            </a:r>
            <a:r>
              <a:rPr lang="tr-TR" sz="2000" dirty="0" smtClean="0"/>
              <a:t>(masa);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("%s   %s",sandalye,</a:t>
            </a:r>
            <a:r>
              <a:rPr lang="tr-TR" sz="2000" dirty="0" err="1" smtClean="0"/>
              <a:t>kapi</a:t>
            </a:r>
            <a:r>
              <a:rPr lang="tr-TR" sz="2000" dirty="0" smtClean="0"/>
              <a:t>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</a:t>
            </a:r>
          </a:p>
          <a:p>
            <a:r>
              <a:rPr lang="tr-TR" sz="2000" dirty="0" smtClean="0"/>
              <a:t>}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000496" y="1857364"/>
          <a:ext cx="440532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</a:tblGrid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: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a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b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b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a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c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a</a:t>
                      </a:r>
                      <a:endParaRPr lang="tr-TR" sz="2000" b="1" i="1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c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e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v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p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: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3" y="3143248"/>
            <a:ext cx="326573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Metin kutusu"/>
          <p:cNvSpPr txBox="1"/>
          <p:nvPr/>
        </p:nvSpPr>
        <p:spPr>
          <a:xfrm>
            <a:off x="214282" y="3000372"/>
            <a:ext cx="100013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“%s”</a:t>
            </a:r>
          </a:p>
          <a:p>
            <a:r>
              <a:rPr lang="tr-TR" dirty="0" smtClean="0"/>
              <a:t>ile</a:t>
            </a:r>
          </a:p>
          <a:p>
            <a:r>
              <a:rPr lang="tr-TR" dirty="0" smtClean="0"/>
              <a:t>“  %s”</a:t>
            </a:r>
          </a:p>
          <a:p>
            <a:r>
              <a:rPr lang="tr-TR" dirty="0" smtClean="0"/>
              <a:t>aynı</a:t>
            </a:r>
          </a:p>
          <a:p>
            <a:r>
              <a:rPr lang="tr-TR" dirty="0" smtClean="0"/>
              <a:t>ama </a:t>
            </a:r>
          </a:p>
          <a:p>
            <a:r>
              <a:rPr lang="tr-TR" dirty="0" smtClean="0"/>
              <a:t>şapka</a:t>
            </a:r>
          </a:p>
          <a:p>
            <a:r>
              <a:rPr lang="tr-TR" dirty="0" smtClean="0"/>
              <a:t>varsa</a:t>
            </a:r>
          </a:p>
          <a:p>
            <a:r>
              <a:rPr lang="tr-TR" dirty="0" smtClean="0"/>
              <a:t>farklı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Koddaki boşlukları doldurarak, kodun tamamını tekrar yazınız.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099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#__________&lt;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>
              <a:buNone/>
            </a:pPr>
            <a:r>
              <a:rPr lang="tr-TR" dirty="0" smtClean="0"/>
              <a:t>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________[20], ____[40];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scanf</a:t>
            </a:r>
            <a:r>
              <a:rPr lang="tr-TR" dirty="0" smtClean="0"/>
              <a:t>("%_____s", isim);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Isme</a:t>
            </a:r>
            <a:r>
              <a:rPr lang="tr-TR" dirty="0" smtClean="0"/>
              <a:t> &lt;_____&gt; kaydedildi.\n", ______);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scanf</a:t>
            </a:r>
            <a:r>
              <a:rPr lang="tr-TR" dirty="0" smtClean="0"/>
              <a:t>(“__%_____s", </a:t>
            </a:r>
            <a:r>
              <a:rPr lang="tr-TR" dirty="0" err="1" smtClean="0"/>
              <a:t>ulke</a:t>
            </a:r>
            <a:r>
              <a:rPr lang="tr-TR" dirty="0" smtClean="0"/>
              <a:t>_ismi);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Ulkeye</a:t>
            </a:r>
            <a:r>
              <a:rPr lang="tr-TR" dirty="0" smtClean="0"/>
              <a:t> &lt;_____&gt; kaydedildi.", _______);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pPr>
              <a:buNone/>
            </a:pPr>
            <a:r>
              <a:rPr lang="tr-TR" dirty="0" smtClean="0"/>
              <a:t>}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t="10021" r="2891" b="7158"/>
          <a:stretch>
            <a:fillRect/>
          </a:stretch>
        </p:blipFill>
        <p:spPr bwMode="auto">
          <a:xfrm>
            <a:off x="3357554" y="4286256"/>
            <a:ext cx="4366475" cy="1879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6 Yuvarlatılmış Dikdörtgen"/>
          <p:cNvSpPr/>
          <p:nvPr/>
        </p:nvSpPr>
        <p:spPr>
          <a:xfrm>
            <a:off x="4071934" y="1357298"/>
            <a:ext cx="178595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boşluk yerine b yazınız.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6215074" y="1643050"/>
            <a:ext cx="2143140" cy="107157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 sonraki slayttaki kodu inceleyelim.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Cevap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814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>
              <a:buNone/>
            </a:pPr>
            <a:r>
              <a:rPr lang="tr-TR" dirty="0" smtClean="0"/>
              <a:t>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isim[20], </a:t>
            </a:r>
            <a:r>
              <a:rPr lang="tr-TR" dirty="0" err="1" smtClean="0"/>
              <a:t>ulke</a:t>
            </a:r>
            <a:r>
              <a:rPr lang="tr-TR" dirty="0" smtClean="0"/>
              <a:t>_ismi[40];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scanf</a:t>
            </a:r>
            <a:r>
              <a:rPr lang="tr-TR" dirty="0" smtClean="0"/>
              <a:t>("%[^\n]s", isim);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Isme</a:t>
            </a:r>
            <a:r>
              <a:rPr lang="tr-TR" dirty="0" smtClean="0"/>
              <a:t> &lt;%s&gt; kaydedildi.\n", isim);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scanf</a:t>
            </a:r>
            <a:r>
              <a:rPr lang="tr-TR" dirty="0" smtClean="0"/>
              <a:t>("</a:t>
            </a:r>
            <a:r>
              <a:rPr lang="tr-T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tr-TR" dirty="0" smtClean="0"/>
              <a:t>%[^\n]s", </a:t>
            </a:r>
            <a:r>
              <a:rPr lang="tr-TR" dirty="0" err="1" smtClean="0"/>
              <a:t>ulke</a:t>
            </a:r>
            <a:r>
              <a:rPr lang="tr-TR" dirty="0" smtClean="0"/>
              <a:t>_ismi);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Ulkeye</a:t>
            </a:r>
            <a:r>
              <a:rPr lang="tr-TR" dirty="0" smtClean="0"/>
              <a:t> &lt;%s&gt; kaydedildi.", </a:t>
            </a:r>
            <a:r>
              <a:rPr lang="tr-TR" dirty="0" err="1" smtClean="0"/>
              <a:t>ulke</a:t>
            </a:r>
            <a:r>
              <a:rPr lang="tr-TR" dirty="0" smtClean="0"/>
              <a:t>_ismi);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pPr>
              <a:buNone/>
            </a:pPr>
            <a:r>
              <a:rPr lang="tr-TR" dirty="0" smtClean="0"/>
              <a:t>}</a:t>
            </a:r>
            <a:endParaRPr lang="tr-TR" dirty="0"/>
          </a:p>
        </p:txBody>
      </p:sp>
      <p:grpSp>
        <p:nvGrpSpPr>
          <p:cNvPr id="5" name="6 Grup"/>
          <p:cNvGrpSpPr/>
          <p:nvPr/>
        </p:nvGrpSpPr>
        <p:grpSpPr>
          <a:xfrm>
            <a:off x="1928794" y="3786190"/>
            <a:ext cx="3643338" cy="2286016"/>
            <a:chOff x="2357422" y="3643314"/>
            <a:chExt cx="3143272" cy="2428892"/>
          </a:xfrm>
        </p:grpSpPr>
        <p:sp>
          <p:nvSpPr>
            <p:cNvPr id="4" name="3 Yuvarlatılmış Dikdörtgen"/>
            <p:cNvSpPr/>
            <p:nvPr/>
          </p:nvSpPr>
          <p:spPr>
            <a:xfrm>
              <a:off x="2357422" y="4786322"/>
              <a:ext cx="3143272" cy="128588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Burada boşluk olmasaydı ne olurdu ve neden?</a:t>
              </a:r>
              <a:endParaRPr lang="tr-TR" dirty="0"/>
            </a:p>
          </p:txBody>
        </p:sp>
        <p:cxnSp>
          <p:nvCxnSpPr>
            <p:cNvPr id="6" name="5 Düz Ok Bağlayıcısı"/>
            <p:cNvCxnSpPr/>
            <p:nvPr/>
          </p:nvCxnSpPr>
          <p:spPr>
            <a:xfrm rot="16200000" flipH="1">
              <a:off x="2321703" y="3679033"/>
              <a:ext cx="1000132" cy="9286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0021" r="2891" b="7158"/>
          <a:stretch>
            <a:fillRect/>
          </a:stretch>
        </p:blipFill>
        <p:spPr bwMode="auto">
          <a:xfrm>
            <a:off x="4714876" y="500042"/>
            <a:ext cx="4009285" cy="1726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7 Yuvarlatılmış Dikdörtgen"/>
          <p:cNvSpPr/>
          <p:nvPr/>
        </p:nvSpPr>
        <p:spPr>
          <a:xfrm>
            <a:off x="6715140" y="2714620"/>
            <a:ext cx="1785950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boşluk yerine b yazınız.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başka cevap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7814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>
              <a:buNone/>
            </a:pPr>
            <a:r>
              <a:rPr lang="tr-TR" dirty="0" smtClean="0"/>
              <a:t>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isim[20], </a:t>
            </a:r>
            <a:r>
              <a:rPr lang="tr-TR" dirty="0" err="1" smtClean="0"/>
              <a:t>ulke</a:t>
            </a:r>
            <a:r>
              <a:rPr lang="tr-TR" dirty="0" smtClean="0"/>
              <a:t>_ismi[10];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gets</a:t>
            </a:r>
            <a:r>
              <a:rPr lang="tr-TR" dirty="0" smtClean="0"/>
              <a:t>(isim);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Isme</a:t>
            </a:r>
            <a:r>
              <a:rPr lang="tr-TR" dirty="0" smtClean="0"/>
              <a:t> &lt;%s&gt; kaydedildi.\n", isim);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gets</a:t>
            </a:r>
            <a:r>
              <a:rPr lang="tr-TR" dirty="0" smtClean="0"/>
              <a:t>(</a:t>
            </a:r>
            <a:r>
              <a:rPr lang="tr-TR" dirty="0" err="1" smtClean="0"/>
              <a:t>ulke</a:t>
            </a:r>
            <a:r>
              <a:rPr lang="tr-TR" dirty="0" smtClean="0"/>
              <a:t>_ismi);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Ulkeye</a:t>
            </a:r>
            <a:r>
              <a:rPr lang="tr-TR" dirty="0" smtClean="0"/>
              <a:t> &lt;%s&gt; kaydedildi.", </a:t>
            </a:r>
            <a:r>
              <a:rPr lang="tr-TR" dirty="0" err="1" smtClean="0"/>
              <a:t>ulke</a:t>
            </a:r>
            <a:r>
              <a:rPr lang="tr-TR" dirty="0" smtClean="0"/>
              <a:t>_ismi);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pPr>
              <a:buNone/>
            </a:pPr>
            <a:r>
              <a:rPr lang="tr-TR" dirty="0" smtClean="0"/>
              <a:t>}</a:t>
            </a:r>
          </a:p>
        </p:txBody>
      </p:sp>
      <p:grpSp>
        <p:nvGrpSpPr>
          <p:cNvPr id="5" name="6 Grup"/>
          <p:cNvGrpSpPr/>
          <p:nvPr/>
        </p:nvGrpSpPr>
        <p:grpSpPr>
          <a:xfrm>
            <a:off x="2428860" y="3857628"/>
            <a:ext cx="3143272" cy="2214578"/>
            <a:chOff x="2357422" y="3857628"/>
            <a:chExt cx="3143272" cy="2214578"/>
          </a:xfrm>
        </p:grpSpPr>
        <p:sp>
          <p:nvSpPr>
            <p:cNvPr id="4" name="3 Yuvarlatılmış Dikdörtgen"/>
            <p:cNvSpPr/>
            <p:nvPr/>
          </p:nvSpPr>
          <p:spPr>
            <a:xfrm>
              <a:off x="2357422" y="4786322"/>
              <a:ext cx="3143272" cy="128588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Ülke ismi de iki sözcük olabilirdi. </a:t>
              </a:r>
              <a:br>
                <a:rPr lang="tr-TR" dirty="0" smtClean="0"/>
              </a:br>
              <a:r>
                <a:rPr lang="tr-TR" dirty="0" smtClean="0"/>
                <a:t>Örn. Yeni Zelanda</a:t>
              </a:r>
              <a:endParaRPr lang="tr-TR" dirty="0"/>
            </a:p>
          </p:txBody>
        </p:sp>
        <p:cxnSp>
          <p:nvCxnSpPr>
            <p:cNvPr id="6" name="5 Düz Ok Bağlayıcısı"/>
            <p:cNvCxnSpPr/>
            <p:nvPr/>
          </p:nvCxnSpPr>
          <p:spPr>
            <a:xfrm rot="16200000" flipH="1">
              <a:off x="2643174" y="4000504"/>
              <a:ext cx="785818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10021" r="2891" b="7158"/>
          <a:stretch>
            <a:fillRect/>
          </a:stretch>
        </p:blipFill>
        <p:spPr bwMode="auto">
          <a:xfrm>
            <a:off x="4714876" y="500042"/>
            <a:ext cx="4009285" cy="1726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puts</a:t>
            </a:r>
            <a:r>
              <a:rPr lang="tr-TR" dirty="0" smtClean="0"/>
              <a:t>(…)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9048" cy="4067188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scanf</a:t>
            </a:r>
            <a:r>
              <a:rPr lang="tr-TR" dirty="0" smtClean="0"/>
              <a:t> %s tek sözcük alabilir, </a:t>
            </a:r>
            <a:r>
              <a:rPr lang="tr-TR" dirty="0" err="1" smtClean="0"/>
              <a:t>gets</a:t>
            </a:r>
            <a:r>
              <a:rPr lang="tr-TR" dirty="0" smtClean="0"/>
              <a:t>(…) ise hepsini alır.</a:t>
            </a:r>
          </a:p>
          <a:p>
            <a:pPr lvl="1"/>
            <a:r>
              <a:rPr lang="tr-TR" b="1" u="sng" dirty="0" err="1" smtClean="0"/>
              <a:t>get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</a:t>
            </a:r>
            <a:r>
              <a:rPr lang="tr-TR" dirty="0" err="1" smtClean="0"/>
              <a:t>tring</a:t>
            </a:r>
            <a:r>
              <a:rPr lang="tr-TR" dirty="0" smtClean="0"/>
              <a:t> anlamındadır.</a:t>
            </a:r>
          </a:p>
          <a:p>
            <a:pPr lvl="1"/>
            <a:r>
              <a:rPr lang="tr-TR" dirty="0" err="1" smtClean="0"/>
              <a:t>gets</a:t>
            </a:r>
            <a:r>
              <a:rPr lang="tr-TR" dirty="0" smtClean="0"/>
              <a:t> \</a:t>
            </a:r>
            <a:r>
              <a:rPr lang="tr-TR" dirty="0" err="1" smtClean="0"/>
              <a:t>n’i</a:t>
            </a:r>
            <a:r>
              <a:rPr lang="tr-TR" dirty="0" smtClean="0"/>
              <a:t> dizgiye </a:t>
            </a:r>
            <a:r>
              <a:rPr lang="tr-TR" u="sng" dirty="0" smtClean="0"/>
              <a:t>kaydetmez</a:t>
            </a:r>
            <a:r>
              <a:rPr lang="tr-TR" dirty="0" smtClean="0"/>
              <a:t>, ama onu tamponda da </a:t>
            </a:r>
            <a:r>
              <a:rPr lang="tr-TR" u="sng" dirty="0" smtClean="0"/>
              <a:t>bırakmaz(deneyiniz</a:t>
            </a:r>
            <a:r>
              <a:rPr lang="tr-TR" dirty="0" smtClean="0"/>
              <a:t>).</a:t>
            </a:r>
          </a:p>
          <a:p>
            <a:r>
              <a:rPr lang="tr-TR" dirty="0" err="1" smtClean="0"/>
              <a:t>puts</a:t>
            </a:r>
            <a:r>
              <a:rPr lang="tr-TR" dirty="0" smtClean="0"/>
              <a:t>(…) ise </a:t>
            </a:r>
            <a:r>
              <a:rPr lang="tr-TR" dirty="0" err="1" smtClean="0"/>
              <a:t>printf</a:t>
            </a:r>
            <a:r>
              <a:rPr lang="tr-TR" dirty="0" smtClean="0"/>
              <a:t>(“%s\n”,…) ile aynıdır.</a:t>
            </a:r>
          </a:p>
          <a:p>
            <a:pPr lvl="1"/>
            <a:r>
              <a:rPr lang="tr-TR" dirty="0" err="1" smtClean="0"/>
              <a:t>puts</a:t>
            </a:r>
            <a:r>
              <a:rPr lang="tr-TR" dirty="0" smtClean="0"/>
              <a:t> </a:t>
            </a:r>
            <a:r>
              <a:rPr lang="tr-TR" dirty="0" err="1" smtClean="0"/>
              <a:t>enter</a:t>
            </a:r>
            <a:r>
              <a:rPr lang="tr-TR" dirty="0" smtClean="0"/>
              <a:t> da koyar.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4786314" y="2357430"/>
            <a:ext cx="4071998" cy="8572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Kendi yazdığınız basit bir kod ile kullanımlarını test ediniz ve sınavda bu fonksiyonları görürseniz bocalamayınız.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fgets</a:t>
            </a:r>
            <a:r>
              <a:rPr lang="tr-TR" dirty="0" smtClean="0"/>
              <a:t>() ve </a:t>
            </a:r>
            <a:r>
              <a:rPr lang="tr-TR" dirty="0" err="1" smtClean="0"/>
              <a:t>fputs</a:t>
            </a:r>
            <a:r>
              <a:rPr lang="tr-TR" dirty="0" smtClean="0"/>
              <a:t>(…)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15328" cy="4067188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Eğer bir dosyadan </a:t>
            </a:r>
            <a:r>
              <a:rPr lang="tr-TR" dirty="0" err="1" smtClean="0"/>
              <a:t>gets</a:t>
            </a:r>
            <a:r>
              <a:rPr lang="tr-TR" dirty="0" smtClean="0"/>
              <a:t> ile okuma yapmak istiyorsanız </a:t>
            </a:r>
            <a:r>
              <a:rPr lang="tr-TR" sz="2200" dirty="0" smtClean="0"/>
              <a:t>(örn. personel isimlerini içeren bir .</a:t>
            </a:r>
            <a:r>
              <a:rPr lang="tr-TR" sz="2200" dirty="0" err="1" smtClean="0"/>
              <a:t>txt</a:t>
            </a:r>
            <a:r>
              <a:rPr lang="tr-TR" sz="2200" dirty="0" smtClean="0"/>
              <a:t> dosyasından isimleri okuyarak bir dizgi dizisine kaydetmek istediğinizde) </a:t>
            </a:r>
            <a:r>
              <a:rPr lang="tr-TR" dirty="0" smtClean="0"/>
              <a:t>:</a:t>
            </a:r>
          </a:p>
          <a:p>
            <a:pPr algn="ctr">
              <a:buNone/>
            </a:pPr>
            <a:r>
              <a:rPr lang="tr-TR" dirty="0" err="1" smtClean="0"/>
              <a:t>fgets</a:t>
            </a:r>
            <a:r>
              <a:rPr lang="tr-TR" dirty="0" smtClean="0"/>
              <a:t>(dizgi, </a:t>
            </a:r>
            <a:r>
              <a:rPr lang="tr-TR" dirty="0" err="1" smtClean="0"/>
              <a:t>maks</a:t>
            </a:r>
            <a:r>
              <a:rPr lang="tr-TR" dirty="0" smtClean="0"/>
              <a:t>_karakter, dosya);</a:t>
            </a:r>
          </a:p>
          <a:p>
            <a:pPr lvl="1"/>
            <a:r>
              <a:rPr lang="tr-TR" dirty="0" smtClean="0"/>
              <a:t>dosya’dan okuma yapar.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‘\n’ ile karşılaşma, dosya sonuna erişim, </a:t>
            </a:r>
            <a:r>
              <a:rPr lang="tr-TR" sz="1700" dirty="0" smtClean="0"/>
              <a:t>“</a:t>
            </a:r>
            <a:r>
              <a:rPr lang="tr-TR" sz="1700" dirty="0" err="1" smtClean="0"/>
              <a:t>maks</a:t>
            </a:r>
            <a:r>
              <a:rPr lang="tr-TR" sz="1700" dirty="0" smtClean="0"/>
              <a:t>_karakter-1”</a:t>
            </a:r>
            <a:r>
              <a:rPr lang="tr-TR" dirty="0" smtClean="0"/>
              <a:t> adet karakter okunmuş olması durumlarından biriyle karşılaştığı anda sonlanır.</a:t>
            </a:r>
          </a:p>
          <a:p>
            <a:pPr lvl="1"/>
            <a:r>
              <a:rPr lang="tr-TR" dirty="0" smtClean="0"/>
              <a:t>Okuduklarını dizgiye yerleştirir.</a:t>
            </a:r>
          </a:p>
          <a:p>
            <a:pPr lvl="1"/>
            <a:r>
              <a:rPr lang="tr-TR" dirty="0" err="1" smtClean="0"/>
              <a:t>gets’den</a:t>
            </a:r>
            <a:r>
              <a:rPr lang="tr-TR" dirty="0" smtClean="0"/>
              <a:t> farklı olarak \</a:t>
            </a:r>
            <a:r>
              <a:rPr lang="tr-TR" dirty="0" err="1" smtClean="0"/>
              <a:t>n’i</a:t>
            </a:r>
            <a:r>
              <a:rPr lang="tr-TR" dirty="0" smtClean="0"/>
              <a:t> de </a:t>
            </a:r>
            <a:r>
              <a:rPr lang="tr-TR" b="1" dirty="0" smtClean="0"/>
              <a:t>dizgiye alır </a:t>
            </a:r>
            <a:r>
              <a:rPr lang="tr-TR" dirty="0" smtClean="0"/>
              <a:t>ve ondan sonra sonlanır.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gets</a:t>
            </a:r>
            <a:r>
              <a:rPr lang="tr-TR" dirty="0" smtClean="0"/>
              <a:t> \</a:t>
            </a:r>
            <a:r>
              <a:rPr lang="tr-TR" dirty="0" err="1" smtClean="0"/>
              <a:t>n’i</a:t>
            </a:r>
            <a:r>
              <a:rPr lang="tr-TR" dirty="0" smtClean="0"/>
              <a:t> dizgiye almaz, ancak tampondan \</a:t>
            </a:r>
            <a:r>
              <a:rPr lang="tr-TR" dirty="0" err="1" smtClean="0"/>
              <a:t>n’i</a:t>
            </a:r>
            <a:r>
              <a:rPr lang="tr-TR" dirty="0" smtClean="0"/>
              <a:t> siler. Deneyiniz.)</a:t>
            </a:r>
            <a:endParaRPr lang="tr-TR" i="1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fputs</a:t>
            </a:r>
            <a:r>
              <a:rPr lang="tr-TR" dirty="0" smtClean="0"/>
              <a:t>(dizgi, dosya);</a:t>
            </a:r>
          </a:p>
          <a:p>
            <a:pPr lvl="1"/>
            <a:r>
              <a:rPr lang="tr-TR" dirty="0" err="1" smtClean="0"/>
              <a:t>puts’tan</a:t>
            </a:r>
            <a:r>
              <a:rPr lang="tr-TR" dirty="0" smtClean="0"/>
              <a:t> farklı olarak dizgiyi ekrana değil dosyaya yazar.</a:t>
            </a:r>
          </a:p>
          <a:p>
            <a:pPr lvl="1"/>
            <a:r>
              <a:rPr lang="tr-TR" dirty="0" smtClean="0"/>
              <a:t>Ayrıca </a:t>
            </a:r>
            <a:r>
              <a:rPr lang="tr-TR" dirty="0" err="1" smtClean="0"/>
              <a:t>puts</a:t>
            </a:r>
            <a:r>
              <a:rPr lang="tr-TR" dirty="0" smtClean="0"/>
              <a:t> gibi ek bir ‘\n’ ilavesi yapmaz.</a:t>
            </a:r>
          </a:p>
          <a:p>
            <a:pPr lvl="1"/>
            <a:endParaRPr lang="tr-TR" dirty="0" smtClean="0"/>
          </a:p>
        </p:txBody>
      </p:sp>
      <p:sp>
        <p:nvSpPr>
          <p:cNvPr id="9" name="8 Yuvarlatılmış Dikdörtgen"/>
          <p:cNvSpPr/>
          <p:nvPr/>
        </p:nvSpPr>
        <p:spPr>
          <a:xfrm>
            <a:off x="1000100" y="5572140"/>
            <a:ext cx="7215238" cy="7144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Kendi yazdığınız basit kodlar ile kullanımları test ediniz ve sınavda bu fonksiyonları görürseniz bocalamayınız.</a:t>
            </a:r>
            <a:endParaRPr lang="tr-TR" dirty="0"/>
          </a:p>
        </p:txBody>
      </p:sp>
      <p:cxnSp>
        <p:nvCxnSpPr>
          <p:cNvPr id="6" name="5 Düz Ok Bağlayıcısı"/>
          <p:cNvCxnSpPr/>
          <p:nvPr/>
        </p:nvCxnSpPr>
        <p:spPr>
          <a:xfrm>
            <a:off x="5214942" y="2071678"/>
            <a:ext cx="1571636" cy="215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6786578" y="1857364"/>
            <a:ext cx="192882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b="1" dirty="0" smtClean="0"/>
              <a:t>\0 ile birlikte dizgiye yazacağı  </a:t>
            </a:r>
            <a:r>
              <a:rPr lang="tr-TR" sz="1200" b="1" dirty="0" err="1" smtClean="0"/>
              <a:t>maks</a:t>
            </a:r>
            <a:r>
              <a:rPr lang="tr-TR" sz="1200" b="1" dirty="0" smtClean="0"/>
              <a:t>. karakter sayısı</a:t>
            </a:r>
            <a:endParaRPr lang="tr-TR" sz="1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fgets</a:t>
            </a:r>
            <a:r>
              <a:rPr lang="tr-TR" dirty="0" smtClean="0"/>
              <a:t>()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fgets</a:t>
            </a:r>
            <a:r>
              <a:rPr lang="tr-TR" dirty="0" smtClean="0"/>
              <a:t> fonksiyonunun dosyadan ‘\n’ değerini de çekmesi ve dizgiye geçerli bir karakter olarak kaydetmesi bazen sorun oluşturabilir.</a:t>
            </a:r>
          </a:p>
          <a:p>
            <a:r>
              <a:rPr lang="tr-TR" dirty="0" smtClean="0"/>
              <a:t>Ancak bunu rahatlıkla çözüm üretebiliriz: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fgets</a:t>
            </a:r>
            <a:r>
              <a:rPr lang="tr-TR" dirty="0" smtClean="0"/>
              <a:t>(</a:t>
            </a:r>
            <a:r>
              <a:rPr lang="tr-TR" dirty="0" err="1" smtClean="0"/>
              <a:t>cumle</a:t>
            </a:r>
            <a:r>
              <a:rPr lang="tr-TR" dirty="0" smtClean="0"/>
              <a:t>, 100, </a:t>
            </a:r>
            <a:r>
              <a:rPr lang="tr-TR" dirty="0" err="1" smtClean="0"/>
              <a:t>stdin</a:t>
            </a:r>
            <a:r>
              <a:rPr lang="tr-TR" dirty="0" smtClean="0"/>
              <a:t>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cumle</a:t>
            </a:r>
            <a:r>
              <a:rPr lang="tr-TR" dirty="0" smtClean="0"/>
              <a:t>[ </a:t>
            </a:r>
            <a:r>
              <a:rPr lang="tr-TR" dirty="0" err="1" smtClean="0"/>
              <a:t>strlen</a:t>
            </a:r>
            <a:r>
              <a:rPr lang="tr-TR" dirty="0" smtClean="0"/>
              <a:t>(</a:t>
            </a:r>
            <a:r>
              <a:rPr lang="tr-TR" dirty="0" err="1" smtClean="0"/>
              <a:t>cumle</a:t>
            </a:r>
            <a:r>
              <a:rPr lang="tr-TR" dirty="0" smtClean="0"/>
              <a:t>)-1  ]  ='\0';</a:t>
            </a: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5400000">
            <a:off x="1571604" y="4429132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928662" y="478632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String</a:t>
            </a:r>
            <a:r>
              <a:rPr lang="tr-TR" dirty="0" smtClean="0"/>
              <a:t>.h kütüphanesindeki(yakında göreceğiz) </a:t>
            </a:r>
            <a:r>
              <a:rPr lang="tr-TR" dirty="0" err="1" smtClean="0"/>
              <a:t>strlen</a:t>
            </a:r>
            <a:r>
              <a:rPr lang="tr-TR" dirty="0" smtClean="0"/>
              <a:t> fonksiyonu dizgi kaç karakterse onu bize döner.(‘\0’ dahil etmez.)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29180" cy="26384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/>
              <a:t>	FILE *dosya = </a:t>
            </a:r>
            <a:r>
              <a:rPr lang="tr-TR" sz="2000" dirty="0" err="1" smtClean="0"/>
              <a:t>fopen</a:t>
            </a:r>
            <a:r>
              <a:rPr lang="tr-TR" sz="2000" dirty="0" smtClean="0"/>
              <a:t>("yemek.</a:t>
            </a:r>
            <a:r>
              <a:rPr lang="tr-TR" sz="2000" dirty="0" err="1" smtClean="0"/>
              <a:t>txt</a:t>
            </a:r>
            <a:r>
              <a:rPr lang="tr-TR" sz="2000" dirty="0" smtClean="0"/>
              <a:t>","r");</a:t>
            </a:r>
          </a:p>
          <a:p>
            <a:pPr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char</a:t>
            </a:r>
            <a:r>
              <a:rPr lang="tr-TR" sz="2000" dirty="0" smtClean="0"/>
              <a:t> </a:t>
            </a:r>
            <a:r>
              <a:rPr lang="tr-TR" sz="2000" dirty="0" err="1" smtClean="0"/>
              <a:t>food</a:t>
            </a:r>
            <a:r>
              <a:rPr lang="tr-TR" sz="2000" dirty="0" smtClean="0"/>
              <a:t>[100]="111111111111111111";</a:t>
            </a:r>
          </a:p>
          <a:p>
            <a:pPr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fgets</a:t>
            </a:r>
            <a:r>
              <a:rPr lang="tr-TR" sz="2000" dirty="0" smtClean="0"/>
              <a:t>(</a:t>
            </a:r>
            <a:r>
              <a:rPr lang="tr-TR" sz="2000" dirty="0" err="1" smtClean="0"/>
              <a:t>food</a:t>
            </a:r>
            <a:r>
              <a:rPr lang="tr-TR" sz="2000" dirty="0" smtClean="0"/>
              <a:t>, 5, dosya);</a:t>
            </a:r>
          </a:p>
          <a:p>
            <a:pPr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int</a:t>
            </a:r>
            <a:r>
              <a:rPr lang="tr-TR" sz="2000" dirty="0" smtClean="0"/>
              <a:t> i;</a:t>
            </a:r>
          </a:p>
          <a:p>
            <a:pPr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for</a:t>
            </a:r>
            <a:r>
              <a:rPr lang="tr-TR" sz="2000" dirty="0" smtClean="0"/>
              <a:t>(i=0; i&lt;7;i++)</a:t>
            </a:r>
          </a:p>
          <a:p>
            <a:pPr>
              <a:buNone/>
            </a:pPr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("%c", </a:t>
            </a:r>
            <a:r>
              <a:rPr lang="tr-TR" sz="2000" dirty="0" err="1" smtClean="0"/>
              <a:t>food</a:t>
            </a:r>
            <a:r>
              <a:rPr lang="tr-TR" sz="2000" dirty="0" smtClean="0"/>
              <a:t>[i]=='\0'? 'A':</a:t>
            </a:r>
            <a:r>
              <a:rPr lang="tr-TR" sz="2000" dirty="0" err="1" smtClean="0"/>
              <a:t>food</a:t>
            </a:r>
            <a:r>
              <a:rPr lang="tr-TR" sz="2000" dirty="0" smtClean="0"/>
              <a:t>[i]);</a:t>
            </a:r>
            <a:r>
              <a:rPr lang="tr-TR" sz="2400" dirty="0" smtClean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2628" t="10162" r="57174" b="16667"/>
          <a:stretch>
            <a:fillRect/>
          </a:stretch>
        </p:blipFill>
        <p:spPr bwMode="auto">
          <a:xfrm>
            <a:off x="6000760" y="2428868"/>
            <a:ext cx="2571768" cy="3366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Metin kutusu"/>
          <p:cNvSpPr txBox="1"/>
          <p:nvPr/>
        </p:nvSpPr>
        <p:spPr>
          <a:xfrm>
            <a:off x="2714612" y="4643446"/>
            <a:ext cx="28575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5400" dirty="0" smtClean="0"/>
              <a:t>patlA11</a:t>
            </a:r>
            <a:endParaRPr lang="tr-TR" sz="5400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714356"/>
            <a:ext cx="262308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Uyarılar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Dizgilerle çalışırken ‘\0’ (dizgi sonu karakteri) hep göz önünde bulunduralım.</a:t>
            </a:r>
          </a:p>
          <a:p>
            <a:r>
              <a:rPr lang="tr-TR" sz="2400" dirty="0" smtClean="0"/>
              <a:t>Veri giriş/çıkışları için araç kutumuzda birçok fonksiyon var.</a:t>
            </a:r>
          </a:p>
          <a:p>
            <a:pPr lvl="1"/>
            <a:r>
              <a:rPr lang="tr-TR" sz="2400" dirty="0" err="1" smtClean="0"/>
              <a:t>scanf</a:t>
            </a:r>
            <a:endParaRPr lang="tr-TR" sz="2400" dirty="0" smtClean="0"/>
          </a:p>
          <a:p>
            <a:pPr lvl="2"/>
            <a:r>
              <a:rPr lang="tr-TR" sz="2100" dirty="0" smtClean="0"/>
              <a:t>“%s”, “  %[^\n]s” gibi kullanımlar.</a:t>
            </a:r>
          </a:p>
          <a:p>
            <a:pPr lvl="1"/>
            <a:r>
              <a:rPr lang="tr-TR" sz="2400" dirty="0" err="1" smtClean="0"/>
              <a:t>gets</a:t>
            </a:r>
            <a:endParaRPr lang="tr-TR" sz="2400" dirty="0" smtClean="0"/>
          </a:p>
          <a:p>
            <a:pPr lvl="2"/>
            <a:r>
              <a:rPr lang="tr-TR" sz="1800" dirty="0" smtClean="0"/>
              <a:t>Satırı tamamen alır, dizgiye \</a:t>
            </a:r>
            <a:r>
              <a:rPr lang="tr-TR" sz="1800" dirty="0" err="1" smtClean="0"/>
              <a:t>n’sini</a:t>
            </a:r>
            <a:r>
              <a:rPr lang="tr-TR" sz="1800" dirty="0" smtClean="0"/>
              <a:t> </a:t>
            </a:r>
            <a:r>
              <a:rPr lang="tr-TR" sz="1800" b="1" dirty="0" smtClean="0"/>
              <a:t>yerleştirmez</a:t>
            </a:r>
            <a:r>
              <a:rPr lang="tr-TR" sz="1800" dirty="0" smtClean="0"/>
              <a:t>.</a:t>
            </a:r>
          </a:p>
          <a:p>
            <a:pPr lvl="1"/>
            <a:r>
              <a:rPr lang="tr-TR" sz="2400" dirty="0" err="1" smtClean="0"/>
              <a:t>fgets</a:t>
            </a:r>
            <a:endParaRPr lang="tr-TR" sz="2400" dirty="0" smtClean="0"/>
          </a:p>
          <a:p>
            <a:pPr lvl="2"/>
            <a:r>
              <a:rPr lang="tr-TR" sz="1800" dirty="0" smtClean="0"/>
              <a:t>Satırı tamamen alır, dizgiye \</a:t>
            </a:r>
            <a:r>
              <a:rPr lang="tr-TR" sz="1800" dirty="0" err="1" smtClean="0"/>
              <a:t>n’sini</a:t>
            </a:r>
            <a:r>
              <a:rPr lang="tr-TR" sz="1800" dirty="0" smtClean="0"/>
              <a:t> de </a:t>
            </a:r>
            <a:r>
              <a:rPr lang="tr-TR" sz="1800" b="1" dirty="0" smtClean="0"/>
              <a:t>yerleştirir</a:t>
            </a:r>
            <a:r>
              <a:rPr lang="tr-TR" sz="1800" dirty="0" smtClean="0"/>
              <a:t>.</a:t>
            </a:r>
          </a:p>
          <a:p>
            <a:pPr lvl="2"/>
            <a:r>
              <a:rPr lang="tr-TR" sz="1800" dirty="0" err="1" smtClean="0"/>
              <a:t>fgets</a:t>
            </a:r>
            <a:r>
              <a:rPr lang="tr-TR" sz="1800" dirty="0" smtClean="0"/>
              <a:t>(dizgi, 100, </a:t>
            </a:r>
            <a:r>
              <a:rPr lang="tr-TR" sz="1800" dirty="0" err="1" smtClean="0"/>
              <a:t>stdin</a:t>
            </a:r>
            <a:r>
              <a:rPr lang="tr-TR" sz="1800" dirty="0" smtClean="0"/>
              <a:t>); gibi bir kullanımla klavyeden de veri alabilir.</a:t>
            </a:r>
          </a:p>
          <a:p>
            <a:pPr lvl="1"/>
            <a:r>
              <a:rPr lang="tr-TR" sz="2400" dirty="0" err="1" smtClean="0"/>
              <a:t>fputs</a:t>
            </a:r>
            <a:endParaRPr lang="tr-TR" sz="2400" dirty="0" smtClean="0"/>
          </a:p>
          <a:p>
            <a:pPr lvl="1"/>
            <a:r>
              <a:rPr lang="tr-TR" sz="2400" dirty="0" smtClean="0"/>
              <a:t>…</a:t>
            </a:r>
          </a:p>
          <a:p>
            <a:pPr lvl="1"/>
            <a:endParaRPr lang="tr-TR" sz="2000" dirty="0" smtClean="0"/>
          </a:p>
        </p:txBody>
      </p:sp>
      <p:sp>
        <p:nvSpPr>
          <p:cNvPr id="4" name="3 Sola Bükülü Ok"/>
          <p:cNvSpPr/>
          <p:nvPr/>
        </p:nvSpPr>
        <p:spPr>
          <a:xfrm>
            <a:off x="5857884" y="3857628"/>
            <a:ext cx="714380" cy="8572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Hatırlatma: Dizilerde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Diziler üzerinde en çok yapılan işlem sıralama işlemidir. Genellikle bir dizi elemanın dizi içerisinde belirli bir kurala göre sıralı durması beklenir. Dizi içerisinde sıralı duran elemanlarla yapılan işlemler de </a:t>
            </a:r>
            <a:r>
              <a:rPr lang="tr-TR" sz="2400" b="1" u="sng" dirty="0" smtClean="0">
                <a:solidFill>
                  <a:schemeClr val="tx1"/>
                </a:solidFill>
              </a:rPr>
              <a:t>kolaylaşmaktadır.</a:t>
            </a:r>
            <a:r>
              <a:rPr lang="tr-TR" sz="2400" dirty="0" smtClean="0">
                <a:solidFill>
                  <a:schemeClr val="tx1"/>
                </a:solidFill>
              </a:rPr>
              <a:t> Bu yüzden de dizilerin sıralanması önemli bir problemdir.</a:t>
            </a:r>
          </a:p>
          <a:p>
            <a:pPr algn="just">
              <a:buFontTx/>
              <a:buChar char="-"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 Günümüze kadar onlarca farklı </a:t>
            </a:r>
            <a:r>
              <a:rPr lang="tr-TR" sz="2400" b="1" u="sng" dirty="0" smtClean="0">
                <a:solidFill>
                  <a:schemeClr val="tx1"/>
                </a:solidFill>
              </a:rPr>
              <a:t>sıralama algoritması </a:t>
            </a:r>
            <a:r>
              <a:rPr lang="tr-TR" sz="2400" dirty="0" smtClean="0">
                <a:solidFill>
                  <a:schemeClr val="tx1"/>
                </a:solidFill>
              </a:rPr>
              <a:t>geliştirilmiştir. Bunlardan bazıları </a:t>
            </a:r>
            <a:r>
              <a:rPr lang="tr-TR" sz="2400" dirty="0" err="1" smtClean="0">
                <a:solidFill>
                  <a:schemeClr val="tx1"/>
                </a:solidFill>
              </a:rPr>
              <a:t>bubble</a:t>
            </a:r>
            <a:r>
              <a:rPr lang="tr-TR" sz="2400" dirty="0" smtClean="0">
                <a:solidFill>
                  <a:schemeClr val="tx1"/>
                </a:solidFill>
              </a:rPr>
              <a:t>-</a:t>
            </a:r>
            <a:r>
              <a:rPr lang="tr-TR" sz="2400" dirty="0" err="1" smtClean="0">
                <a:solidFill>
                  <a:schemeClr val="tx1"/>
                </a:solidFill>
              </a:rPr>
              <a:t>sort</a:t>
            </a:r>
            <a:r>
              <a:rPr lang="tr-TR" sz="2400" dirty="0" smtClean="0">
                <a:solidFill>
                  <a:schemeClr val="tx1"/>
                </a:solidFill>
              </a:rPr>
              <a:t>, </a:t>
            </a:r>
            <a:r>
              <a:rPr lang="tr-TR" sz="2400" dirty="0" err="1" smtClean="0">
                <a:solidFill>
                  <a:schemeClr val="tx1"/>
                </a:solidFill>
              </a:rPr>
              <a:t>quick</a:t>
            </a:r>
            <a:r>
              <a:rPr lang="tr-TR" sz="2400" dirty="0" smtClean="0">
                <a:solidFill>
                  <a:schemeClr val="tx1"/>
                </a:solidFill>
              </a:rPr>
              <a:t>-</a:t>
            </a:r>
            <a:r>
              <a:rPr lang="tr-TR" sz="2400" dirty="0" err="1" smtClean="0">
                <a:solidFill>
                  <a:schemeClr val="tx1"/>
                </a:solidFill>
              </a:rPr>
              <a:t>sort</a:t>
            </a:r>
            <a:r>
              <a:rPr lang="tr-TR" sz="2400" dirty="0" smtClean="0">
                <a:solidFill>
                  <a:schemeClr val="tx1"/>
                </a:solidFill>
              </a:rPr>
              <a:t> ve </a:t>
            </a:r>
            <a:r>
              <a:rPr lang="tr-TR" sz="2400" dirty="0" err="1" smtClean="0">
                <a:solidFill>
                  <a:schemeClr val="tx1"/>
                </a:solidFill>
              </a:rPr>
              <a:t>merge</a:t>
            </a:r>
            <a:r>
              <a:rPr lang="tr-TR" sz="2400" dirty="0" smtClean="0">
                <a:solidFill>
                  <a:schemeClr val="tx1"/>
                </a:solidFill>
              </a:rPr>
              <a:t>-</a:t>
            </a:r>
            <a:r>
              <a:rPr lang="tr-TR" sz="2400" dirty="0" err="1" smtClean="0">
                <a:solidFill>
                  <a:schemeClr val="tx1"/>
                </a:solidFill>
              </a:rPr>
              <a:t>sort’tur</a:t>
            </a:r>
            <a:r>
              <a:rPr lang="tr-TR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Bu derste, dizi ve döngülerin birlikte kullanımının güzel bir örneğini içeren </a:t>
            </a:r>
            <a:r>
              <a:rPr lang="tr-TR" sz="2400" b="1" u="sng" dirty="0" smtClean="0">
                <a:solidFill>
                  <a:schemeClr val="tx1"/>
                </a:solidFill>
              </a:rPr>
              <a:t>kabarcık sıralama (</a:t>
            </a:r>
            <a:r>
              <a:rPr lang="tr-TR" sz="2400" b="1" u="sng" dirty="0" err="1" smtClean="0">
                <a:solidFill>
                  <a:schemeClr val="tx1"/>
                </a:solidFill>
              </a:rPr>
              <a:t>bubble</a:t>
            </a:r>
            <a:r>
              <a:rPr lang="tr-TR" sz="2400" b="1" u="sng" dirty="0" smtClean="0">
                <a:solidFill>
                  <a:schemeClr val="tx1"/>
                </a:solidFill>
              </a:rPr>
              <a:t>-</a:t>
            </a:r>
            <a:r>
              <a:rPr lang="tr-TR" sz="2400" b="1" u="sng" dirty="0" err="1" smtClean="0">
                <a:solidFill>
                  <a:schemeClr val="tx1"/>
                </a:solidFill>
              </a:rPr>
              <a:t>sort</a:t>
            </a:r>
            <a:r>
              <a:rPr lang="tr-TR" sz="2400" b="1" u="sng" dirty="0" smtClean="0">
                <a:solidFill>
                  <a:schemeClr val="tx1"/>
                </a:solidFill>
              </a:rPr>
              <a:t>)</a:t>
            </a:r>
            <a:r>
              <a:rPr lang="tr-TR" sz="2400" dirty="0" smtClean="0">
                <a:solidFill>
                  <a:schemeClr val="tx1"/>
                </a:solidFill>
              </a:rPr>
              <a:t> algoritmasını görecek ve böylece dizinin elemanlarını sıralayacağız.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/>
              <a:t>strcpy</a:t>
            </a:r>
            <a:r>
              <a:rPr lang="tr-TR" dirty="0" smtClean="0"/>
              <a:t>: dizgilerde kopyalama</a:t>
            </a:r>
            <a:endParaRPr lang="tr-TR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785786" y="1214422"/>
            <a:ext cx="3357586" cy="46434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u="sng" dirty="0" smtClean="0"/>
              <a:t>YANLIŞI:</a:t>
            </a:r>
          </a:p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r>
              <a:rPr lang="tr-TR" dirty="0" err="1" smtClean="0"/>
              <a:t>void</a:t>
            </a:r>
            <a:r>
              <a:rPr lang="tr-TR" dirty="0" smtClean="0"/>
              <a:t> </a:t>
            </a:r>
            <a:r>
              <a:rPr lang="tr-TR" dirty="0" err="1" smtClean="0"/>
              <a:t>fonk</a:t>
            </a:r>
            <a:r>
              <a:rPr lang="tr-TR" dirty="0" smtClean="0"/>
              <a:t>(</a:t>
            </a:r>
            <a:r>
              <a:rPr lang="tr-TR" dirty="0" err="1" smtClean="0"/>
              <a:t>char</a:t>
            </a:r>
            <a:r>
              <a:rPr lang="tr-TR" dirty="0" smtClean="0"/>
              <a:t> []);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 {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x[10];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fonk</a:t>
            </a:r>
            <a:r>
              <a:rPr lang="tr-TR" dirty="0" smtClean="0"/>
              <a:t>(x);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("%s",x);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r>
              <a:rPr lang="tr-TR" dirty="0" smtClean="0"/>
              <a:t>}</a:t>
            </a:r>
          </a:p>
          <a:p>
            <a:endParaRPr lang="tr-TR" dirty="0" smtClean="0"/>
          </a:p>
          <a:p>
            <a:r>
              <a:rPr lang="tr-TR" dirty="0" err="1" smtClean="0"/>
              <a:t>void</a:t>
            </a:r>
            <a:r>
              <a:rPr lang="tr-TR" dirty="0" smtClean="0"/>
              <a:t> </a:t>
            </a:r>
            <a:r>
              <a:rPr lang="tr-TR" dirty="0" err="1" smtClean="0"/>
              <a:t>fonk</a:t>
            </a:r>
            <a:r>
              <a:rPr lang="tr-TR" dirty="0" smtClean="0"/>
              <a:t>(</a:t>
            </a:r>
            <a:r>
              <a:rPr lang="tr-TR" dirty="0" err="1" smtClean="0"/>
              <a:t>char</a:t>
            </a:r>
            <a:r>
              <a:rPr lang="tr-TR" dirty="0" smtClean="0"/>
              <a:t> t[])</a:t>
            </a:r>
          </a:p>
          <a:p>
            <a:r>
              <a:rPr lang="tr-TR" dirty="0" smtClean="0"/>
              <a:t>{</a:t>
            </a:r>
          </a:p>
          <a:p>
            <a:r>
              <a:rPr lang="tr-TR" dirty="0" smtClean="0"/>
              <a:t>	</a:t>
            </a:r>
            <a:r>
              <a:rPr lang="tr-TR" b="1" dirty="0" smtClean="0"/>
              <a:t>t="deneme";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;</a:t>
            </a:r>
          </a:p>
          <a:p>
            <a:r>
              <a:rPr lang="tr-TR" dirty="0" smtClean="0"/>
              <a:t>}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857752" y="1285860"/>
            <a:ext cx="3357586" cy="492922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u="sng" dirty="0" smtClean="0"/>
              <a:t>DOĞRUSU:</a:t>
            </a:r>
          </a:p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string</a:t>
            </a:r>
            <a:r>
              <a:rPr lang="tr-TR" dirty="0" smtClean="0"/>
              <a:t>.h&gt;</a:t>
            </a:r>
          </a:p>
          <a:p>
            <a:r>
              <a:rPr lang="tr-TR" dirty="0" err="1" smtClean="0"/>
              <a:t>void</a:t>
            </a:r>
            <a:r>
              <a:rPr lang="tr-TR" dirty="0" smtClean="0"/>
              <a:t> </a:t>
            </a:r>
            <a:r>
              <a:rPr lang="tr-TR" dirty="0" err="1" smtClean="0"/>
              <a:t>fonk</a:t>
            </a:r>
            <a:r>
              <a:rPr lang="tr-TR" dirty="0" smtClean="0"/>
              <a:t>(</a:t>
            </a:r>
            <a:r>
              <a:rPr lang="tr-TR" dirty="0" err="1" smtClean="0"/>
              <a:t>char</a:t>
            </a:r>
            <a:r>
              <a:rPr lang="tr-TR" dirty="0" smtClean="0"/>
              <a:t> []);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 {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x[10];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fonk</a:t>
            </a:r>
            <a:r>
              <a:rPr lang="tr-TR" dirty="0" smtClean="0"/>
              <a:t>(x);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("%s",x);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r>
              <a:rPr lang="tr-TR" dirty="0" smtClean="0"/>
              <a:t>}</a:t>
            </a:r>
          </a:p>
          <a:p>
            <a:endParaRPr lang="tr-TR" dirty="0" smtClean="0"/>
          </a:p>
          <a:p>
            <a:r>
              <a:rPr lang="tr-TR" dirty="0" err="1" smtClean="0"/>
              <a:t>void</a:t>
            </a:r>
            <a:r>
              <a:rPr lang="tr-TR" dirty="0" smtClean="0"/>
              <a:t> </a:t>
            </a:r>
            <a:r>
              <a:rPr lang="tr-TR" dirty="0" err="1" smtClean="0"/>
              <a:t>fonk</a:t>
            </a:r>
            <a:r>
              <a:rPr lang="tr-TR" dirty="0" smtClean="0"/>
              <a:t>(</a:t>
            </a:r>
            <a:r>
              <a:rPr lang="tr-TR" dirty="0" err="1" smtClean="0"/>
              <a:t>char</a:t>
            </a:r>
            <a:r>
              <a:rPr lang="tr-TR" dirty="0" smtClean="0"/>
              <a:t> t[])</a:t>
            </a:r>
          </a:p>
          <a:p>
            <a:r>
              <a:rPr lang="tr-TR" dirty="0" smtClean="0"/>
              <a:t>{</a:t>
            </a:r>
          </a:p>
          <a:p>
            <a:r>
              <a:rPr lang="tr-TR" dirty="0" smtClean="0"/>
              <a:t>	</a:t>
            </a:r>
            <a:r>
              <a:rPr lang="tr-TR" b="1" dirty="0" err="1" smtClean="0"/>
              <a:t>strcpy</a:t>
            </a:r>
            <a:r>
              <a:rPr lang="tr-TR" b="1" dirty="0" smtClean="0"/>
              <a:t>(t,"deneme");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;</a:t>
            </a:r>
          </a:p>
          <a:p>
            <a:r>
              <a:rPr lang="tr-TR" dirty="0" smtClean="0"/>
              <a:t>}</a:t>
            </a:r>
          </a:p>
          <a:p>
            <a:endParaRPr lang="tr-TR" dirty="0"/>
          </a:p>
        </p:txBody>
      </p:sp>
      <p:cxnSp>
        <p:nvCxnSpPr>
          <p:cNvPr id="8" name="7 Düz Ok Bağlayıcısı"/>
          <p:cNvCxnSpPr/>
          <p:nvPr/>
        </p:nvCxnSpPr>
        <p:spPr>
          <a:xfrm rot="16200000" flipH="1">
            <a:off x="2428860" y="5572140"/>
            <a:ext cx="1214446" cy="21431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Metin kutusu"/>
          <p:cNvSpPr txBox="1"/>
          <p:nvPr/>
        </p:nvSpPr>
        <p:spPr>
          <a:xfrm>
            <a:off x="571472" y="6345816"/>
            <a:ext cx="8306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İstenileni yapmıyor, ama hata da vermiyor. C dili (ne yazık ki) hatalara karşı çok hoşgörülü bir dildir.</a:t>
            </a:r>
            <a:endParaRPr lang="tr-TR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 smtClean="0"/>
              <a:t>strstr</a:t>
            </a:r>
            <a:r>
              <a:rPr lang="tr-TR" sz="8000" dirty="0" smtClean="0"/>
              <a:t> kullanımı</a:t>
            </a:r>
            <a:endParaRPr lang="tr-TR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strstr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Dizgi içerisinde dizgi aramak…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“Ali Veli Necati” dizgisinde, “Necati”nin geçtiği yerin başlangıcının adresini döner. *</a:t>
            </a:r>
          </a:p>
          <a:p>
            <a:r>
              <a:rPr lang="tr-TR" dirty="0" smtClean="0"/>
              <a:t>Eğer yoksa NULL döner.</a:t>
            </a:r>
          </a:p>
          <a:p>
            <a:r>
              <a:rPr lang="tr-TR" dirty="0" smtClean="0"/>
              <a:t>Tipik kullanımı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#</a:t>
            </a:r>
            <a:r>
              <a:rPr lang="tr-TR" sz="1600" dirty="0" err="1" smtClean="0">
                <a:solidFill>
                  <a:srgbClr val="002060"/>
                </a:solidFill>
              </a:rPr>
              <a:t>include</a:t>
            </a:r>
            <a:r>
              <a:rPr lang="tr-TR" sz="1600" dirty="0" smtClean="0">
                <a:solidFill>
                  <a:srgbClr val="002060"/>
                </a:solidFill>
              </a:rPr>
              <a:t> &lt;</a:t>
            </a:r>
            <a:r>
              <a:rPr lang="tr-TR" sz="1600" dirty="0" err="1" smtClean="0">
                <a:solidFill>
                  <a:srgbClr val="002060"/>
                </a:solidFill>
              </a:rPr>
              <a:t>stdio</a:t>
            </a:r>
            <a:r>
              <a:rPr lang="tr-TR" sz="1600" dirty="0" smtClean="0">
                <a:solidFill>
                  <a:srgbClr val="002060"/>
                </a:solidFill>
              </a:rPr>
              <a:t>.h&gt;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#</a:t>
            </a:r>
            <a:r>
              <a:rPr lang="tr-TR" sz="1600" dirty="0" err="1" smtClean="0">
                <a:solidFill>
                  <a:srgbClr val="002060"/>
                </a:solidFill>
              </a:rPr>
              <a:t>include</a:t>
            </a:r>
            <a:r>
              <a:rPr lang="tr-TR" sz="1600" dirty="0" smtClean="0">
                <a:solidFill>
                  <a:srgbClr val="002060"/>
                </a:solidFill>
              </a:rPr>
              <a:t> &lt;</a:t>
            </a:r>
            <a:r>
              <a:rPr lang="tr-TR" sz="1600" dirty="0" err="1" smtClean="0">
                <a:solidFill>
                  <a:srgbClr val="002060"/>
                </a:solidFill>
              </a:rPr>
              <a:t>string</a:t>
            </a:r>
            <a:r>
              <a:rPr lang="tr-TR" sz="1600" dirty="0" smtClean="0">
                <a:solidFill>
                  <a:srgbClr val="002060"/>
                </a:solidFill>
              </a:rPr>
              <a:t>.h&gt;</a:t>
            </a:r>
          </a:p>
          <a:p>
            <a:pPr lvl="1"/>
            <a:r>
              <a:rPr lang="tr-TR" sz="1600" dirty="0" err="1" smtClean="0">
                <a:solidFill>
                  <a:srgbClr val="002060"/>
                </a:solidFill>
              </a:rPr>
              <a:t>int</a:t>
            </a:r>
            <a:r>
              <a:rPr lang="tr-TR" sz="1600" dirty="0" smtClean="0">
                <a:solidFill>
                  <a:srgbClr val="002060"/>
                </a:solidFill>
              </a:rPr>
              <a:t> </a:t>
            </a:r>
            <a:r>
              <a:rPr lang="tr-TR" sz="1600" dirty="0" err="1" smtClean="0">
                <a:solidFill>
                  <a:srgbClr val="002060"/>
                </a:solidFill>
              </a:rPr>
              <a:t>main</a:t>
            </a:r>
            <a:r>
              <a:rPr lang="tr-TR" sz="1600" dirty="0" smtClean="0">
                <a:solidFill>
                  <a:srgbClr val="002060"/>
                </a:solidFill>
              </a:rPr>
              <a:t> ()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{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	</a:t>
            </a:r>
            <a:r>
              <a:rPr lang="tr-TR" sz="1600" dirty="0" err="1" smtClean="0">
                <a:solidFill>
                  <a:srgbClr val="002060"/>
                </a:solidFill>
              </a:rPr>
              <a:t>char</a:t>
            </a:r>
            <a:r>
              <a:rPr lang="tr-TR" sz="1600" dirty="0" smtClean="0">
                <a:solidFill>
                  <a:srgbClr val="002060"/>
                </a:solidFill>
              </a:rPr>
              <a:t> dizgi[100] = "Ali Necati Veli";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	</a:t>
            </a:r>
            <a:r>
              <a:rPr lang="tr-TR" sz="1600" dirty="0" err="1" smtClean="0">
                <a:solidFill>
                  <a:srgbClr val="002060"/>
                </a:solidFill>
              </a:rPr>
              <a:t>char</a:t>
            </a:r>
            <a:r>
              <a:rPr lang="tr-TR" sz="1600" dirty="0" smtClean="0">
                <a:solidFill>
                  <a:srgbClr val="002060"/>
                </a:solidFill>
              </a:rPr>
              <a:t> *p;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	p = </a:t>
            </a:r>
            <a:r>
              <a:rPr lang="tr-TR" sz="1600" dirty="0" err="1" smtClean="0">
                <a:solidFill>
                  <a:srgbClr val="002060"/>
                </a:solidFill>
              </a:rPr>
              <a:t>strstr</a:t>
            </a:r>
            <a:r>
              <a:rPr lang="tr-TR" sz="1600" dirty="0" smtClean="0">
                <a:solidFill>
                  <a:srgbClr val="002060"/>
                </a:solidFill>
              </a:rPr>
              <a:t>(dizgi, "Necati");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	</a:t>
            </a:r>
            <a:r>
              <a:rPr lang="tr-TR" sz="1600" dirty="0" err="1" smtClean="0">
                <a:solidFill>
                  <a:srgbClr val="002060"/>
                </a:solidFill>
              </a:rPr>
              <a:t>if</a:t>
            </a:r>
            <a:r>
              <a:rPr lang="tr-TR" sz="1600" dirty="0" smtClean="0">
                <a:solidFill>
                  <a:srgbClr val="002060"/>
                </a:solidFill>
              </a:rPr>
              <a:t>(p==NULL) </a:t>
            </a:r>
            <a:r>
              <a:rPr lang="tr-TR" sz="1600" dirty="0" err="1" smtClean="0">
                <a:solidFill>
                  <a:srgbClr val="002060"/>
                </a:solidFill>
              </a:rPr>
              <a:t>printf</a:t>
            </a:r>
            <a:r>
              <a:rPr lang="tr-TR" sz="1600" dirty="0" smtClean="0">
                <a:solidFill>
                  <a:srgbClr val="002060"/>
                </a:solidFill>
              </a:rPr>
              <a:t>("Dizgide \"Necati\" yoktur.");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	else </a:t>
            </a:r>
            <a:r>
              <a:rPr lang="tr-TR" sz="1600" dirty="0" err="1" smtClean="0">
                <a:solidFill>
                  <a:srgbClr val="002060"/>
                </a:solidFill>
              </a:rPr>
              <a:t>printf</a:t>
            </a:r>
            <a:r>
              <a:rPr lang="tr-TR" sz="1600" dirty="0" smtClean="0">
                <a:solidFill>
                  <a:srgbClr val="002060"/>
                </a:solidFill>
              </a:rPr>
              <a:t>("Dizgide \"Necati\" bulundu.\</a:t>
            </a:r>
            <a:r>
              <a:rPr lang="tr-TR" sz="1600" dirty="0" err="1" smtClean="0">
                <a:solidFill>
                  <a:srgbClr val="002060"/>
                </a:solidFill>
              </a:rPr>
              <a:t>nBulunan</a:t>
            </a:r>
            <a:r>
              <a:rPr lang="tr-TR" sz="1600" dirty="0" smtClean="0">
                <a:solidFill>
                  <a:srgbClr val="002060"/>
                </a:solidFill>
              </a:rPr>
              <a:t> yerden itibaren dizginin gerisi: %s", p);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  </a:t>
            </a:r>
            <a:r>
              <a:rPr lang="tr-TR" sz="1600" dirty="0" err="1" smtClean="0">
                <a:solidFill>
                  <a:srgbClr val="002060"/>
                </a:solidFill>
              </a:rPr>
              <a:t>return</a:t>
            </a:r>
            <a:r>
              <a:rPr lang="tr-TR" sz="1600" dirty="0" smtClean="0">
                <a:solidFill>
                  <a:srgbClr val="002060"/>
                </a:solidFill>
              </a:rPr>
              <a:t> 0;</a:t>
            </a:r>
          </a:p>
          <a:p>
            <a:pPr lvl="1"/>
            <a:r>
              <a:rPr lang="tr-TR" sz="1600" dirty="0" smtClean="0">
                <a:solidFill>
                  <a:srgbClr val="002060"/>
                </a:solidFill>
              </a:rPr>
              <a:t>}</a:t>
            </a:r>
          </a:p>
          <a:p>
            <a:r>
              <a:rPr lang="tr-TR" sz="1900" dirty="0" smtClean="0"/>
              <a:t>*Birden çok “Necati” varsa ilkinin adresini döner, sonuncusunu </a:t>
            </a:r>
            <a:r>
              <a:rPr lang="tr-TR" sz="1900" i="1" dirty="0" err="1" smtClean="0">
                <a:solidFill>
                  <a:srgbClr val="002060"/>
                </a:solidFill>
              </a:rPr>
              <a:t>strrstr</a:t>
            </a:r>
            <a:r>
              <a:rPr lang="tr-TR" sz="1900" dirty="0" smtClean="0"/>
              <a:t> dönüyor.</a:t>
            </a:r>
            <a:endParaRPr lang="tr-TR" sz="1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 smtClean="0"/>
              <a:t>strlwr</a:t>
            </a:r>
            <a:r>
              <a:rPr lang="tr-TR" sz="8000" dirty="0" smtClean="0"/>
              <a:t> ve </a:t>
            </a:r>
            <a:r>
              <a:rPr lang="tr-TR" sz="8000" dirty="0" err="1" smtClean="0"/>
              <a:t>strupr</a:t>
            </a:r>
            <a:r>
              <a:rPr lang="tr-TR" sz="8000" dirty="0" smtClean="0"/>
              <a:t> kullanımı</a:t>
            </a:r>
            <a:endParaRPr lang="tr-TR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strlwr</a:t>
            </a:r>
            <a:r>
              <a:rPr lang="tr-TR" dirty="0" smtClean="0"/>
              <a:t> ve </a:t>
            </a:r>
            <a:r>
              <a:rPr lang="tr-TR" dirty="0" err="1" smtClean="0"/>
              <a:t>strupr</a:t>
            </a:r>
            <a:r>
              <a:rPr lang="tr-TR" dirty="0" smtClean="0"/>
              <a:t> kullanımı</a:t>
            </a:r>
            <a:br>
              <a:rPr lang="tr-TR" dirty="0" smtClean="0"/>
            </a:br>
            <a:r>
              <a:rPr lang="tr-TR" dirty="0" smtClean="0"/>
              <a:t>Harfleri küçültmek ya da büyütmek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strlwr</a:t>
            </a:r>
            <a:r>
              <a:rPr lang="tr-TR" dirty="0" smtClean="0"/>
              <a:t>:  DENEME -&gt; deneme   </a:t>
            </a:r>
            <a:r>
              <a:rPr lang="tr-TR" sz="2400" dirty="0" smtClean="0">
                <a:solidFill>
                  <a:srgbClr val="FF0000"/>
                </a:solidFill>
              </a:rPr>
              <a:t>(</a:t>
            </a:r>
            <a:r>
              <a:rPr lang="tr-TR" sz="2400" dirty="0" err="1" smtClean="0">
                <a:solidFill>
                  <a:srgbClr val="FF0000"/>
                </a:solidFill>
              </a:rPr>
              <a:t>string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lower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case</a:t>
            </a:r>
            <a:r>
              <a:rPr lang="tr-TR" sz="2400" dirty="0" smtClean="0">
                <a:solidFill>
                  <a:srgbClr val="FF0000"/>
                </a:solidFill>
              </a:rPr>
              <a:t> anlamında)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tr-TR" dirty="0" err="1" smtClean="0"/>
              <a:t>strupr</a:t>
            </a:r>
            <a:r>
              <a:rPr lang="tr-TR" dirty="0" smtClean="0"/>
              <a:t>: </a:t>
            </a:r>
            <a:r>
              <a:rPr lang="tr-TR" dirty="0" err="1" smtClean="0"/>
              <a:t>deNemE</a:t>
            </a:r>
            <a:r>
              <a:rPr lang="tr-TR" dirty="0" smtClean="0"/>
              <a:t>  -&gt; DENEME  </a:t>
            </a:r>
            <a:r>
              <a:rPr lang="tr-TR" sz="2400" dirty="0" smtClean="0">
                <a:solidFill>
                  <a:srgbClr val="FF0000"/>
                </a:solidFill>
              </a:rPr>
              <a:t>(</a:t>
            </a:r>
            <a:r>
              <a:rPr lang="tr-TR" sz="2400" dirty="0" err="1" smtClean="0">
                <a:solidFill>
                  <a:srgbClr val="FF0000"/>
                </a:solidFill>
              </a:rPr>
              <a:t>string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upper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case</a:t>
            </a:r>
            <a:r>
              <a:rPr lang="tr-TR" sz="2400" dirty="0" smtClean="0">
                <a:solidFill>
                  <a:srgbClr val="FF0000"/>
                </a:solidFill>
              </a:rPr>
              <a:t> anlamında)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>
                <a:solidFill>
                  <a:srgbClr val="002060"/>
                </a:solidFill>
              </a:rPr>
              <a:t>Çalışması: özgün dizi üzerinde güncelleme yapar, dizginin adresini döner.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r>
              <a:rPr lang="tr-TR" sz="2400" dirty="0" smtClean="0"/>
              <a:t>Tipik kullanımı: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	</a:t>
            </a:r>
            <a:r>
              <a:rPr lang="tr-TR" sz="2000" dirty="0" err="1" smtClean="0">
                <a:solidFill>
                  <a:srgbClr val="FF0000"/>
                </a:solidFill>
              </a:rPr>
              <a:t>char</a:t>
            </a:r>
            <a:r>
              <a:rPr lang="tr-TR" sz="2000" dirty="0" smtClean="0">
                <a:solidFill>
                  <a:srgbClr val="FF0000"/>
                </a:solidFill>
              </a:rPr>
              <a:t> dizgi[100] = "deneme";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	</a:t>
            </a:r>
            <a:r>
              <a:rPr lang="tr-TR" sz="2000" dirty="0" err="1" smtClean="0">
                <a:solidFill>
                  <a:srgbClr val="FF0000"/>
                </a:solidFill>
              </a:rPr>
              <a:t>strupr</a:t>
            </a:r>
            <a:r>
              <a:rPr lang="tr-TR" sz="2000" dirty="0" smtClean="0">
                <a:solidFill>
                  <a:srgbClr val="FF0000"/>
                </a:solidFill>
              </a:rPr>
              <a:t>(dizgi);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	</a:t>
            </a:r>
            <a:r>
              <a:rPr lang="tr-TR" sz="2000" dirty="0" err="1" smtClean="0">
                <a:solidFill>
                  <a:srgbClr val="FF0000"/>
                </a:solidFill>
              </a:rPr>
              <a:t>printf</a:t>
            </a:r>
            <a:r>
              <a:rPr lang="tr-TR" sz="2000" dirty="0" smtClean="0">
                <a:solidFill>
                  <a:srgbClr val="FF0000"/>
                </a:solidFill>
              </a:rPr>
              <a:t>("%s", dizgi);</a:t>
            </a:r>
          </a:p>
          <a:p>
            <a:pPr>
              <a:buNone/>
            </a:pPr>
            <a:r>
              <a:rPr lang="tr-TR" sz="2400" dirty="0" smtClean="0"/>
              <a:t>ya da 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	</a:t>
            </a:r>
            <a:r>
              <a:rPr lang="tr-TR" sz="2000" dirty="0" err="1" smtClean="0">
                <a:solidFill>
                  <a:srgbClr val="FF0000"/>
                </a:solidFill>
              </a:rPr>
              <a:t>char</a:t>
            </a:r>
            <a:r>
              <a:rPr lang="tr-TR" sz="2000" dirty="0" smtClean="0">
                <a:solidFill>
                  <a:srgbClr val="FF0000"/>
                </a:solidFill>
              </a:rPr>
              <a:t> dizgi[100] = "deneme";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	</a:t>
            </a:r>
            <a:r>
              <a:rPr lang="tr-TR" sz="2000" dirty="0" err="1" smtClean="0">
                <a:solidFill>
                  <a:srgbClr val="FF0000"/>
                </a:solidFill>
              </a:rPr>
              <a:t>printf</a:t>
            </a:r>
            <a:r>
              <a:rPr lang="tr-TR" sz="2000" dirty="0" smtClean="0">
                <a:solidFill>
                  <a:srgbClr val="FF0000"/>
                </a:solidFill>
              </a:rPr>
              <a:t>("%s", </a:t>
            </a:r>
            <a:r>
              <a:rPr lang="tr-TR" sz="2000" dirty="0" err="1" smtClean="0">
                <a:solidFill>
                  <a:srgbClr val="FF0000"/>
                </a:solidFill>
              </a:rPr>
              <a:t>strupr</a:t>
            </a:r>
            <a:r>
              <a:rPr lang="tr-TR" sz="2000" dirty="0" smtClean="0">
                <a:solidFill>
                  <a:srgbClr val="FF0000"/>
                </a:solidFill>
              </a:rPr>
              <a:t>(dizgi););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 smtClean="0"/>
              <a:t>strtok</a:t>
            </a:r>
            <a:r>
              <a:rPr lang="tr-TR" sz="8000" dirty="0" smtClean="0"/>
              <a:t> kullanımı</a:t>
            </a:r>
            <a:endParaRPr lang="tr-TR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Dizgiyi parçalara ayıran komut: </a:t>
            </a:r>
            <a:r>
              <a:rPr lang="tr-TR" dirty="0" err="1" smtClean="0"/>
              <a:t>strtok</a:t>
            </a:r>
            <a:r>
              <a:rPr lang="tr-TR" dirty="0" smtClean="0"/>
              <a:t> (</a:t>
            </a:r>
            <a:r>
              <a:rPr lang="tr-TR" dirty="0" err="1" smtClean="0"/>
              <a:t>token</a:t>
            </a:r>
            <a:r>
              <a:rPr lang="tr-TR" dirty="0" smtClean="0"/>
              <a:t>:jeton/işaret demek)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</a:rPr>
              <a:t>strtok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: Dizginin içinde istenilen yerlere, her çağırılışında bir yere ‘\0’ koyarak dizgiyi parçalamamıza yardımcı olur.</a:t>
            </a:r>
          </a:p>
          <a:p>
            <a:pPr algn="ctr">
              <a:buNone/>
            </a:pPr>
            <a:endParaRPr lang="tr-TR" dirty="0" smtClean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2071670" y="2285992"/>
          <a:ext cx="5310180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Sağ Ok"/>
          <p:cNvSpPr/>
          <p:nvPr/>
        </p:nvSpPr>
        <p:spPr>
          <a:xfrm rot="5400000">
            <a:off x="4179091" y="2750339"/>
            <a:ext cx="785818" cy="8572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2000232" y="3643314"/>
          <a:ext cx="5310180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\0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Sağ Ok"/>
          <p:cNvSpPr/>
          <p:nvPr/>
        </p:nvSpPr>
        <p:spPr>
          <a:xfrm rot="5400000">
            <a:off x="4250529" y="4250537"/>
            <a:ext cx="785818" cy="85725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2000232" y="5143512"/>
          <a:ext cx="5310180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  <a:gridCol w="531018"/>
              </a:tblGrid>
              <a:tr h="428628"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\0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\0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Metin kutusu"/>
          <p:cNvSpPr txBox="1"/>
          <p:nvPr/>
        </p:nvSpPr>
        <p:spPr>
          <a:xfrm>
            <a:off x="428596" y="278605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Her çağırılışında bir bileşenin başının adresini döner.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Dizgiyi parçalara ayıran komut: </a:t>
            </a:r>
            <a:r>
              <a:rPr lang="tr-TR" dirty="0" err="1" smtClean="0"/>
              <a:t>strtok</a:t>
            </a:r>
            <a:r>
              <a:rPr lang="tr-TR" dirty="0" smtClean="0"/>
              <a:t> (</a:t>
            </a:r>
            <a:r>
              <a:rPr lang="tr-TR" dirty="0" err="1" smtClean="0"/>
              <a:t>token</a:t>
            </a:r>
            <a:r>
              <a:rPr lang="tr-TR" dirty="0" smtClean="0"/>
              <a:t>:jeton/işaret demek)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p = </a:t>
            </a:r>
            <a:r>
              <a:rPr lang="tr-TR" dirty="0" err="1" smtClean="0"/>
              <a:t>strtok</a:t>
            </a:r>
            <a:r>
              <a:rPr lang="tr-TR" dirty="0" smtClean="0"/>
              <a:t> (dizgi,",:");</a:t>
            </a:r>
          </a:p>
          <a:p>
            <a:pPr lvl="1"/>
            <a:r>
              <a:rPr lang="tr-TR" dirty="0" smtClean="0"/>
              <a:t>(ilk çağırılış) Dizgideki ilk , ya da : yerine \0 koyar. p ilk parçanın adresini alır (ilk parçanın adresi, dizginin adresidir)</a:t>
            </a:r>
          </a:p>
          <a:p>
            <a:pPr lvl="1"/>
            <a:r>
              <a:rPr lang="tr-TR" dirty="0" err="1" smtClean="0"/>
              <a:t>strtok</a:t>
            </a:r>
            <a:r>
              <a:rPr lang="tr-TR" dirty="0" smtClean="0"/>
              <a:t> kendi içinde en son nerede kaldığını tutar.</a:t>
            </a:r>
          </a:p>
          <a:p>
            <a:pPr lvl="1">
              <a:buNone/>
            </a:pPr>
            <a:endParaRPr lang="tr-TR" dirty="0" smtClean="0"/>
          </a:p>
          <a:p>
            <a:pPr lvl="1">
              <a:buNone/>
            </a:pPr>
            <a:r>
              <a:rPr lang="tr-TR" sz="2600" dirty="0" smtClean="0">
                <a:solidFill>
                  <a:schemeClr val="tx1"/>
                </a:solidFill>
              </a:rPr>
              <a:t>p = </a:t>
            </a:r>
            <a:r>
              <a:rPr lang="tr-TR" sz="2600" dirty="0" err="1" smtClean="0">
                <a:solidFill>
                  <a:schemeClr val="tx1"/>
                </a:solidFill>
              </a:rPr>
              <a:t>strtok</a:t>
            </a:r>
            <a:r>
              <a:rPr lang="tr-TR" sz="2600" dirty="0" smtClean="0">
                <a:solidFill>
                  <a:schemeClr val="tx1"/>
                </a:solidFill>
              </a:rPr>
              <a:t> (NULL, ",:");</a:t>
            </a:r>
          </a:p>
          <a:p>
            <a:pPr lvl="1"/>
            <a:r>
              <a:rPr lang="tr-TR" dirty="0" smtClean="0"/>
              <a:t>Sonraki çağırılışlarında ilk parametre NULL olur.</a:t>
            </a:r>
          </a:p>
          <a:p>
            <a:pPr lvl="1"/>
            <a:r>
              <a:rPr lang="tr-TR" dirty="0" smtClean="0"/>
              <a:t>Bir sonraki parçanın sonuna \0 koyar ve yeni oluşan bu parçanın başının adresini </a:t>
            </a:r>
            <a:r>
              <a:rPr lang="tr-TR" dirty="0" err="1" smtClean="0"/>
              <a:t>p’ye</a:t>
            </a:r>
            <a:r>
              <a:rPr lang="tr-TR" dirty="0" smtClean="0"/>
              <a:t> döner.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En sona (‘\0’) gelindiğinde NULL değerini döner.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strtok</a:t>
            </a:r>
            <a:r>
              <a:rPr lang="tr-TR" dirty="0" smtClean="0"/>
              <a:t> – Tipik kullanımı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string</a:t>
            </a:r>
            <a:r>
              <a:rPr lang="tr-TR" dirty="0" smtClean="0"/>
              <a:t>.h&gt;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 ()</a:t>
            </a:r>
          </a:p>
          <a:p>
            <a:r>
              <a:rPr lang="tr-TR" dirty="0" smtClean="0"/>
              <a:t>{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dizgi[100];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("Hali saha </a:t>
            </a:r>
            <a:r>
              <a:rPr lang="tr-TR" dirty="0" err="1" smtClean="0"/>
              <a:t>macinin</a:t>
            </a:r>
            <a:r>
              <a:rPr lang="tr-TR" dirty="0" smtClean="0"/>
              <a:t> kadrosunu , veya : ile </a:t>
            </a:r>
            <a:r>
              <a:rPr lang="tr-TR" dirty="0" err="1" smtClean="0"/>
              <a:t>ayirarak</a:t>
            </a:r>
            <a:r>
              <a:rPr lang="tr-TR" dirty="0" smtClean="0"/>
              <a:t> giriniz\n");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gets</a:t>
            </a:r>
            <a:r>
              <a:rPr lang="tr-TR" dirty="0" smtClean="0"/>
              <a:t>(dizgi);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Macta</a:t>
            </a:r>
            <a:r>
              <a:rPr lang="tr-TR" dirty="0" smtClean="0"/>
              <a:t> oynayanlar:\n");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*p;</a:t>
            </a:r>
          </a:p>
          <a:p>
            <a:r>
              <a:rPr lang="tr-TR" dirty="0" smtClean="0"/>
              <a:t>	p = </a:t>
            </a:r>
            <a:r>
              <a:rPr lang="tr-TR" dirty="0" err="1" smtClean="0"/>
              <a:t>strtok</a:t>
            </a:r>
            <a:r>
              <a:rPr lang="tr-TR" dirty="0" smtClean="0"/>
              <a:t>(dizgi, ":,");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while</a:t>
            </a:r>
            <a:r>
              <a:rPr lang="tr-TR" dirty="0" smtClean="0"/>
              <a:t> (p!=NULL)</a:t>
            </a:r>
          </a:p>
          <a:p>
            <a:r>
              <a:rPr lang="tr-TR" dirty="0" smtClean="0"/>
              <a:t>	{</a:t>
            </a:r>
          </a:p>
          <a:p>
            <a:r>
              <a:rPr lang="tr-TR" dirty="0" smtClean="0"/>
              <a:t>		</a:t>
            </a:r>
            <a:r>
              <a:rPr lang="tr-TR" dirty="0" err="1" smtClean="0"/>
              <a:t>printf</a:t>
            </a:r>
            <a:r>
              <a:rPr lang="tr-TR" dirty="0" smtClean="0"/>
              <a:t>("- %s\n", p);</a:t>
            </a:r>
          </a:p>
          <a:p>
            <a:r>
              <a:rPr lang="tr-TR" dirty="0" smtClean="0"/>
              <a:t>		p=</a:t>
            </a:r>
            <a:r>
              <a:rPr lang="tr-TR" dirty="0" err="1" smtClean="0"/>
              <a:t>strtok</a:t>
            </a:r>
            <a:r>
              <a:rPr lang="tr-TR" dirty="0" smtClean="0"/>
              <a:t>(NULL, ":,");</a:t>
            </a:r>
          </a:p>
          <a:p>
            <a:r>
              <a:rPr lang="tr-TR" dirty="0" smtClean="0"/>
              <a:t>	}</a:t>
            </a:r>
          </a:p>
          <a:p>
            <a:r>
              <a:rPr lang="tr-TR" dirty="0" smtClean="0"/>
              <a:t>  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r>
              <a:rPr lang="tr-TR" dirty="0" smtClean="0"/>
              <a:t>}</a:t>
            </a:r>
          </a:p>
          <a:p>
            <a:endParaRPr lang="tr-TR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/>
          <a:srcRect t="8294" r="10482" b="31990"/>
          <a:stretch>
            <a:fillRect/>
          </a:stretch>
        </p:blipFill>
        <p:spPr bwMode="auto">
          <a:xfrm>
            <a:off x="4357686" y="3429000"/>
            <a:ext cx="4429156" cy="153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err="1" smtClean="0"/>
              <a:t>strrev</a:t>
            </a:r>
            <a:r>
              <a:rPr lang="tr-TR" sz="8000" dirty="0" smtClean="0"/>
              <a:t> kullanımı</a:t>
            </a:r>
            <a:endParaRPr lang="tr-TR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Dizilerde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/>
              <a:t>Kabarcık sıralama, ilk turda en büyük elemanın yerine yerleştiği, ikinci turda en büyük ikinci elemanın yerine yerleştiği ve bu şekilde devam eden bir sıralama algoritmasıdır.</a:t>
            </a:r>
          </a:p>
          <a:p>
            <a:pPr algn="just">
              <a:buFontTx/>
              <a:buChar char="-"/>
            </a:pPr>
            <a:endParaRPr lang="tr-TR" sz="2400" dirty="0" smtClean="0"/>
          </a:p>
          <a:p>
            <a:pPr algn="just">
              <a:buFontTx/>
              <a:buChar char="-"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 smtClean="0"/>
          </a:p>
          <a:p>
            <a:pPr algn="just">
              <a:buFontTx/>
              <a:buChar char="-"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 smtClean="0"/>
          </a:p>
          <a:p>
            <a:pPr algn="just">
              <a:buFontTx/>
              <a:buChar char="-"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 smtClean="0"/>
          </a:p>
          <a:p>
            <a:pPr algn="just">
              <a:buFontTx/>
              <a:buChar char="-"/>
            </a:pPr>
            <a:r>
              <a:rPr lang="tr-TR" sz="1800" dirty="0" smtClean="0"/>
              <a:t>Yukarıdaki grafiği hareketli olarak görüntülemek için slaydı oynatmanız (</a:t>
            </a:r>
            <a:r>
              <a:rPr lang="tr-TR" sz="1800" dirty="0" err="1" smtClean="0"/>
              <a:t>Shift</a:t>
            </a:r>
            <a:r>
              <a:rPr lang="tr-TR" sz="1800" dirty="0" smtClean="0"/>
              <a:t>+F5) gerekir.</a:t>
            </a: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</p:txBody>
      </p:sp>
      <p:grpSp>
        <p:nvGrpSpPr>
          <p:cNvPr id="4" name="6 Grup"/>
          <p:cNvGrpSpPr/>
          <p:nvPr/>
        </p:nvGrpSpPr>
        <p:grpSpPr>
          <a:xfrm>
            <a:off x="1647062" y="2531716"/>
            <a:ext cx="6301725" cy="2382521"/>
            <a:chOff x="1930400" y="4051438"/>
            <a:chExt cx="6301725" cy="2382521"/>
          </a:xfrm>
        </p:grpSpPr>
        <p:pic>
          <p:nvPicPr>
            <p:cNvPr id="6" name="5 Resim" descr="Bubble-sort-example-300px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565" y="4051438"/>
              <a:ext cx="3720870" cy="2232522"/>
            </a:xfrm>
            <a:prstGeom prst="rect">
              <a:avLst/>
            </a:prstGeom>
          </p:spPr>
        </p:pic>
        <p:cxnSp>
          <p:nvCxnSpPr>
            <p:cNvPr id="8" name="7 Düz Ok Bağlayıcısı"/>
            <p:cNvCxnSpPr/>
            <p:nvPr/>
          </p:nvCxnSpPr>
          <p:spPr>
            <a:xfrm flipV="1">
              <a:off x="3013075" y="5676900"/>
              <a:ext cx="3146425" cy="12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Metin kutusu"/>
            <p:cNvSpPr txBox="1"/>
            <p:nvPr/>
          </p:nvSpPr>
          <p:spPr>
            <a:xfrm>
              <a:off x="1930400" y="5787628"/>
              <a:ext cx="6301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dirty="0" smtClean="0"/>
                <a:t>Her turda bir büyük sayı (kabarcık misali: su yüzüne çıkıyor)</a:t>
              </a:r>
              <a:br>
                <a:rPr lang="tr-TR" dirty="0" smtClean="0"/>
              </a:br>
              <a:r>
                <a:rPr lang="tr-TR" dirty="0" smtClean="0"/>
                <a:t>en sondaki yerini alıyor</a:t>
              </a:r>
              <a:endParaRPr lang="tr-TR" dirty="0"/>
            </a:p>
          </p:txBody>
        </p:sp>
      </p:grpSp>
      <p:sp>
        <p:nvSpPr>
          <p:cNvPr id="11" name="10 Dikdörtgen"/>
          <p:cNvSpPr/>
          <p:nvPr/>
        </p:nvSpPr>
        <p:spPr>
          <a:xfrm>
            <a:off x="4643438" y="5786454"/>
            <a:ext cx="378621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/>
              <a:t>sayiSiralama</a:t>
            </a:r>
            <a:r>
              <a:rPr lang="tr-TR" dirty="0" smtClean="0"/>
              <a:t> kodunun .exe’si üzerinden de bir alıştırma yapalım.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strrev</a:t>
            </a:r>
            <a:r>
              <a:rPr lang="tr-TR" dirty="0" smtClean="0"/>
              <a:t> kullanımı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strrev</a:t>
            </a:r>
            <a:r>
              <a:rPr lang="tr-T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(metin);</a:t>
            </a:r>
          </a:p>
          <a:p>
            <a:pPr lvl="1"/>
            <a:r>
              <a:rPr lang="tr-TR" sz="2900" dirty="0" smtClean="0">
                <a:latin typeface="+mj-lt"/>
                <a:ea typeface="+mj-ea"/>
                <a:cs typeface="+mj-cs"/>
              </a:rPr>
              <a:t>metin dizgisini ters sıralı halde kendisi üzerine yazar.</a:t>
            </a:r>
          </a:p>
          <a:p>
            <a:pPr lvl="1"/>
            <a:r>
              <a:rPr lang="tr-TR" sz="2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metin “</a:t>
            </a:r>
            <a:r>
              <a:rPr lang="tr-TR" sz="29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abc</a:t>
            </a:r>
            <a:r>
              <a:rPr lang="tr-TR" sz="2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ise, </a:t>
            </a:r>
            <a:r>
              <a:rPr lang="tr-TR" sz="29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strrev</a:t>
            </a:r>
            <a:r>
              <a:rPr lang="tr-TR" sz="2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(metin); komutundan sonra metin’in yeni değeri “</a:t>
            </a:r>
            <a:r>
              <a:rPr lang="tr-TR" sz="29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cba</a:t>
            </a:r>
            <a:r>
              <a:rPr lang="tr-TR" sz="2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” şeklinde olur.</a:t>
            </a:r>
          </a:p>
          <a:p>
            <a:pPr lvl="1"/>
            <a:endParaRPr lang="tr-TR" sz="2900" dirty="0" smtClean="0">
              <a:latin typeface="+mj-lt"/>
              <a:ea typeface="+mj-ea"/>
              <a:cs typeface="+mj-cs"/>
            </a:endParaRPr>
          </a:p>
          <a:p>
            <a:pPr lvl="1"/>
            <a:r>
              <a:rPr lang="tr-TR" sz="29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 komut metin’i döner.</a:t>
            </a:r>
          </a:p>
          <a:p>
            <a:pPr lvl="2"/>
            <a:r>
              <a:rPr lang="tr-TR" sz="2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printf</a:t>
            </a:r>
            <a:r>
              <a:rPr lang="tr-TR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(“%s”, </a:t>
            </a:r>
            <a:r>
              <a:rPr lang="tr-TR" sz="26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strrev</a:t>
            </a:r>
            <a:r>
              <a:rPr lang="tr-TR" sz="2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(metin));</a:t>
            </a:r>
          </a:p>
          <a:p>
            <a:pPr lvl="3"/>
            <a:r>
              <a:rPr lang="tr-T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metin’i günceller, metin’i döner.</a:t>
            </a:r>
          </a:p>
          <a:p>
            <a:pPr lvl="3"/>
            <a:r>
              <a:rPr lang="tr-T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Ekrana metin’in yeni değeri yazdırılır. </a:t>
            </a:r>
            <a:br>
              <a:rPr lang="tr-T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tr-T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(kendiniz de deneyerek test ediniz.)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8000" dirty="0" smtClean="0"/>
              <a:t>Diğer dizgi fonksiyonları</a:t>
            </a:r>
            <a:endParaRPr lang="tr-TR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Diğer dizgi fonksiyonları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string</a:t>
            </a:r>
            <a:r>
              <a:rPr lang="tr-TR" dirty="0" smtClean="0"/>
              <a:t>.h içerisinde birkaç tane daha fonksiyon vardır.</a:t>
            </a:r>
          </a:p>
          <a:p>
            <a:r>
              <a:rPr lang="tr-TR" dirty="0" smtClean="0"/>
              <a:t>Bunları</a:t>
            </a:r>
          </a:p>
          <a:p>
            <a:pPr lvl="1"/>
            <a:r>
              <a:rPr lang="tr-TR" dirty="0" smtClean="0">
                <a:hlinkClick r:id="rId3"/>
              </a:rPr>
              <a:t>https://fresh2refresh.com/c-programming/c-strings/</a:t>
            </a:r>
            <a:endParaRPr lang="tr-TR" dirty="0" smtClean="0"/>
          </a:p>
          <a:p>
            <a:pPr lvl="1"/>
            <a:r>
              <a:rPr lang="tr-TR" sz="2000" dirty="0" smtClean="0">
                <a:hlinkClick r:id="rId4"/>
              </a:rPr>
              <a:t>https://www.tutorialspoint.com/c_standard_library/string_h.htm</a:t>
            </a:r>
            <a:endParaRPr lang="tr-TR" sz="2000" dirty="0" smtClean="0"/>
          </a:p>
          <a:p>
            <a:pPr lvl="1"/>
            <a:r>
              <a:rPr lang="tr-TR" sz="2600" dirty="0" smtClean="0">
                <a:solidFill>
                  <a:schemeClr val="tx1"/>
                </a:solidFill>
              </a:rPr>
              <a:t>gibi sitelerden örnekleriyle birlikte inceleyebilirsiniz.</a:t>
            </a:r>
          </a:p>
          <a:p>
            <a:pPr lvl="1"/>
            <a:endParaRPr lang="tr-TR" sz="2600" dirty="0" smtClean="0">
              <a:solidFill>
                <a:schemeClr val="tx1"/>
              </a:solidFill>
            </a:endParaRPr>
          </a:p>
          <a:p>
            <a:r>
              <a:rPr lang="tr-TR" dirty="0" smtClean="0"/>
              <a:t>Ara sınav </a:t>
            </a:r>
            <a:r>
              <a:rPr lang="tr-TR" dirty="0" err="1" smtClean="0"/>
              <a:t>II’de</a:t>
            </a:r>
            <a:r>
              <a:rPr lang="tr-TR" dirty="0" smtClean="0"/>
              <a:t> bunları kullanabilirsiniz. Sınava getireceğiniz çalışma kağıdına bunları not alabilirsiniz.</a:t>
            </a:r>
          </a:p>
          <a:p>
            <a:endParaRPr lang="tr-TR" dirty="0" smtClean="0"/>
          </a:p>
          <a:p>
            <a:r>
              <a:rPr lang="tr-TR" dirty="0" smtClean="0"/>
              <a:t>Birçok dizgi fonksiyonunu döngüleri/koşulları kullanarak kendimiz de yazabiliriz.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SINAVLARLA İLGİLİ OLMAYAN BİLGİLER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Bu slaytlardan sınavda sorumlu olmazsınız.</a:t>
            </a:r>
          </a:p>
          <a:p>
            <a:pPr lvl="1"/>
            <a:r>
              <a:rPr lang="tr-TR" dirty="0" smtClean="0"/>
              <a:t>Ödevlerinizde vs. kullanma isteyebileceğiniz bilgiler olabilir.</a:t>
            </a:r>
          </a:p>
          <a:p>
            <a:pPr lvl="1"/>
            <a:r>
              <a:rPr lang="tr-TR" dirty="0" err="1" smtClean="0"/>
              <a:t>Piazza’nın</a:t>
            </a:r>
            <a:r>
              <a:rPr lang="tr-TR" dirty="0" smtClean="0"/>
              <a:t> kullanımıyla ilgili basit bilgiler olabilir.</a:t>
            </a:r>
            <a:endParaRPr lang="tr-TR" dirty="0"/>
          </a:p>
        </p:txBody>
      </p:sp>
    </p:spTree>
  </p:cSld>
  <p:clrMapOvr>
    <a:masterClrMapping/>
  </p:clrMapOvr>
  <p:transition>
    <p:random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087" b="28260"/>
          <a:stretch>
            <a:fillRect/>
          </a:stretch>
        </p:blipFill>
        <p:spPr>
          <a:xfrm>
            <a:off x="214282" y="3929066"/>
            <a:ext cx="4286280" cy="205508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3362" cy="313849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Dönemin bu haftalarında öğrencilerden</a:t>
            </a:r>
          </a:p>
          <a:p>
            <a:pPr lvl="1"/>
            <a:r>
              <a:rPr lang="tr-TR" dirty="0" smtClean="0"/>
              <a:t>“Hocam, internette videonuzu gördüm…”</a:t>
            </a:r>
          </a:p>
          <a:p>
            <a:pPr lvl="1"/>
            <a:r>
              <a:rPr lang="tr-TR" dirty="0" smtClean="0"/>
              <a:t>“Hocam, siz </a:t>
            </a:r>
            <a:r>
              <a:rPr lang="tr-TR" dirty="0" err="1" smtClean="0"/>
              <a:t>x’den</a:t>
            </a:r>
            <a:r>
              <a:rPr lang="tr-TR" dirty="0" smtClean="0"/>
              <a:t> y ile mezun olmuşsunuz…”</a:t>
            </a:r>
          </a:p>
          <a:p>
            <a:pPr lvl="1"/>
            <a:r>
              <a:rPr lang="tr-TR" dirty="0" smtClean="0"/>
              <a:t>“Hocam, peki neden programlama?”</a:t>
            </a:r>
          </a:p>
          <a:p>
            <a:pPr lvl="1"/>
            <a:r>
              <a:rPr lang="tr-TR" dirty="0" smtClean="0"/>
              <a:t>vb.</a:t>
            </a:r>
          </a:p>
          <a:p>
            <a:pPr lvl="1">
              <a:buNone/>
            </a:pPr>
            <a:r>
              <a:rPr lang="tr-TR" sz="2600" dirty="0" smtClean="0">
                <a:solidFill>
                  <a:schemeClr val="tx1"/>
                </a:solidFill>
              </a:rPr>
              <a:t>soruları gelmektedir.</a:t>
            </a:r>
          </a:p>
          <a:p>
            <a:pPr lvl="1"/>
            <a:endParaRPr lang="tr-TR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572132" y="857232"/>
            <a:ext cx="3214710" cy="17145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1.HİPOTEZ:</a:t>
            </a:r>
          </a:p>
          <a:p>
            <a:pPr algn="ctr"/>
            <a:r>
              <a:rPr lang="tr-TR" sz="1600" dirty="0" smtClean="0"/>
              <a:t>Ödevlerin zorlaşması ile birlikte ödevi açıp boş boş bakan (düzenli çalışmamış) öğrenci, bir süre sonra “Hocayı bir </a:t>
            </a:r>
            <a:r>
              <a:rPr lang="tr-TR" sz="1600" dirty="0" err="1" smtClean="0"/>
              <a:t>stalklayım</a:t>
            </a:r>
            <a:r>
              <a:rPr lang="tr-TR" sz="1600" dirty="0" smtClean="0"/>
              <a:t> hele” düşüncesine erişir.</a:t>
            </a:r>
            <a:endParaRPr lang="tr-TR" sz="1600" dirty="0"/>
          </a:p>
        </p:txBody>
      </p:sp>
      <p:sp>
        <p:nvSpPr>
          <p:cNvPr id="5" name="4 Yuvarlatılmış Dikdörtgen"/>
          <p:cNvSpPr/>
          <p:nvPr/>
        </p:nvSpPr>
        <p:spPr>
          <a:xfrm>
            <a:off x="4357686" y="2571744"/>
            <a:ext cx="3571900" cy="17859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2.HİPOTEZ:</a:t>
            </a:r>
          </a:p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Sınavların kesilmesiyle birlikte sudan çıkmış balığa dönen öğrenci, hayatın anlamını sorguladığı geçici boşluğa düşer ve böylece “Hocayı bir </a:t>
            </a:r>
            <a:r>
              <a:rPr lang="tr-TR" sz="1600" dirty="0" err="1" smtClean="0">
                <a:solidFill>
                  <a:schemeClr val="tx1"/>
                </a:solidFill>
              </a:rPr>
              <a:t>stalklayım</a:t>
            </a:r>
            <a:r>
              <a:rPr lang="tr-TR" sz="1600" dirty="0" smtClean="0">
                <a:solidFill>
                  <a:schemeClr val="tx1"/>
                </a:solidFill>
              </a:rPr>
              <a:t> hele” düşüncesine erişir.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4643438" y="4500570"/>
            <a:ext cx="4000528" cy="17859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i="1" dirty="0" smtClean="0"/>
              <a:t>DERSİMİZ AÇISINDAN BU DÖNEM “FIRTINA ÖNCESİ SESSİZLİK”TİR VE “NE EKERSEN ONU BİÇERSİN”DİR.</a:t>
            </a:r>
          </a:p>
          <a:p>
            <a:pPr algn="ctr"/>
            <a:endParaRPr lang="tr-TR" sz="1600" i="1" dirty="0" smtClean="0"/>
          </a:p>
          <a:p>
            <a:pPr algn="ctr"/>
            <a:r>
              <a:rPr lang="tr-TR" sz="1600" i="1" dirty="0" smtClean="0"/>
              <a:t>ESAS KABARCIK SIRALAMAYI, DİZGİLERİ, İŞARETÇİLERİ … STALKLAYALIM…</a:t>
            </a:r>
            <a:br>
              <a:rPr lang="tr-TR" sz="1600" i="1" dirty="0" smtClean="0"/>
            </a:br>
            <a:endParaRPr lang="tr-TR" sz="1600" i="1" dirty="0"/>
          </a:p>
        </p:txBody>
      </p:sp>
      <p:pic>
        <p:nvPicPr>
          <p:cNvPr id="7" name="6 Resim" descr="DynamicImageHandler_3ce06456-de7c-4dd1-a5c4-2507385e59e1_gran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5214950"/>
            <a:ext cx="857256" cy="857256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5072066" y="214290"/>
            <a:ext cx="400052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tr-TR" sz="1400" i="1" dirty="0" smtClean="0"/>
              <a:t>2018 Yaz döneminde de bu aralıkta 2 öğrenci, </a:t>
            </a:r>
            <a:br>
              <a:rPr lang="tr-TR" sz="1400" i="1" dirty="0" smtClean="0"/>
            </a:br>
            <a:r>
              <a:rPr lang="tr-TR" sz="1400" i="1" dirty="0" smtClean="0"/>
              <a:t>dersle ilgisiz bir </a:t>
            </a:r>
            <a:r>
              <a:rPr lang="tr-TR" sz="1400" i="1" dirty="0" err="1" smtClean="0"/>
              <a:t>youtube</a:t>
            </a:r>
            <a:r>
              <a:rPr lang="tr-TR" sz="1400" i="1" dirty="0" smtClean="0"/>
              <a:t> videoma yorum eklemiştir.</a:t>
            </a:r>
            <a:endParaRPr lang="tr-TR" sz="14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Resim" descr="15653296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143768" y="1357298"/>
            <a:ext cx="1095241" cy="1143008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Bunu biliyor musunuz?</a:t>
            </a:r>
            <a:br>
              <a:rPr lang="tr-TR" dirty="0" smtClean="0"/>
            </a:br>
            <a:r>
              <a:rPr lang="tr-TR" sz="2200" i="1" dirty="0" smtClean="0"/>
              <a:t>9 hafta geride kaldı. Düşünce şeklinizde ufak farklılıklar hissediyor musunuz?</a:t>
            </a:r>
            <a:endParaRPr lang="tr-TR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4286280" cy="39290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tr-TR" dirty="0" smtClean="0"/>
              <a:t>Programlama dili ile uğraşmak bize etkin bir düşünce yetisinin birçok bileşenlerini edinmede yardımcı olabilir.</a:t>
            </a:r>
          </a:p>
          <a:p>
            <a:pPr lvl="1"/>
            <a:r>
              <a:rPr lang="tr-TR" dirty="0" smtClean="0"/>
              <a:t>rasyonel düşünce</a:t>
            </a:r>
          </a:p>
          <a:p>
            <a:pPr lvl="1"/>
            <a:r>
              <a:rPr lang="tr-TR" dirty="0" err="1" smtClean="0"/>
              <a:t>algoritmik</a:t>
            </a:r>
            <a:r>
              <a:rPr lang="tr-TR" dirty="0" smtClean="0"/>
              <a:t> düşünce</a:t>
            </a:r>
          </a:p>
          <a:p>
            <a:pPr lvl="1"/>
            <a:r>
              <a:rPr lang="tr-TR" dirty="0" smtClean="0"/>
              <a:t>sistematik düşünce</a:t>
            </a:r>
          </a:p>
          <a:p>
            <a:pPr lvl="1"/>
            <a:r>
              <a:rPr lang="tr-TR" dirty="0" smtClean="0"/>
              <a:t>yaratıcı düşünce</a:t>
            </a:r>
          </a:p>
          <a:p>
            <a:pPr lvl="1"/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28596" y="5143512"/>
            <a:ext cx="8143932" cy="892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000" dirty="0" smtClean="0"/>
              <a:t>İlgi çekici bir sunum </a:t>
            </a:r>
            <a:r>
              <a:rPr lang="tr-TR" sz="1400" dirty="0" smtClean="0"/>
              <a:t>(en sonunda çeşitli kaynaklar mevcut)</a:t>
            </a:r>
            <a:r>
              <a:rPr lang="tr-TR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tr-TR" sz="1600" i="1" dirty="0" smtClean="0">
                <a:solidFill>
                  <a:srgbClr val="0070C0"/>
                </a:solidFill>
              </a:rPr>
              <a:t>“</a:t>
            </a:r>
            <a:r>
              <a:rPr lang="tr-TR" sz="1600" i="1" dirty="0" err="1" smtClean="0">
                <a:solidFill>
                  <a:srgbClr val="0070C0"/>
                </a:solidFill>
              </a:rPr>
              <a:t>Computational</a:t>
            </a:r>
            <a:r>
              <a:rPr lang="tr-TR" sz="1600" i="1" dirty="0" smtClean="0">
                <a:solidFill>
                  <a:srgbClr val="0070C0"/>
                </a:solidFill>
              </a:rPr>
              <a:t> </a:t>
            </a:r>
            <a:r>
              <a:rPr lang="tr-TR" sz="1600" i="1" dirty="0" err="1" smtClean="0">
                <a:solidFill>
                  <a:srgbClr val="0070C0"/>
                </a:solidFill>
              </a:rPr>
              <a:t>thinking</a:t>
            </a:r>
            <a:r>
              <a:rPr lang="tr-TR" sz="1600" i="1" dirty="0" smtClean="0">
                <a:solidFill>
                  <a:srgbClr val="0070C0"/>
                </a:solidFill>
              </a:rPr>
              <a:t> c</a:t>
            </a:r>
            <a:r>
              <a:rPr lang="en-US" sz="1600" i="1" dirty="0" err="1" smtClean="0">
                <a:solidFill>
                  <a:srgbClr val="0070C0"/>
                </a:solidFill>
              </a:rPr>
              <a:t>omplements</a:t>
            </a:r>
            <a:r>
              <a:rPr lang="en-US" sz="1600" i="1" dirty="0" smtClean="0">
                <a:solidFill>
                  <a:srgbClr val="0070C0"/>
                </a:solidFill>
              </a:rPr>
              <a:t> and combines mathematical and engineering thinking</a:t>
            </a:r>
            <a:r>
              <a:rPr lang="tr-TR" sz="1600" i="1" dirty="0" smtClean="0">
                <a:solidFill>
                  <a:srgbClr val="0070C0"/>
                </a:solidFill>
              </a:rPr>
              <a:t>”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dirty="0" smtClean="0"/>
              <a:t>https://www.microsoft.com/en-us/research/wp-content/uploads/2012/08/Jeannette_Wing.pdf</a:t>
            </a:r>
            <a:endParaRPr lang="tr-TR" sz="1600" dirty="0"/>
          </a:p>
        </p:txBody>
      </p:sp>
      <p:pic>
        <p:nvPicPr>
          <p:cNvPr id="10" name="9 Resim" descr="reas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285860"/>
            <a:ext cx="2428892" cy="3246197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5500694" y="3929066"/>
            <a:ext cx="3000396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Sunuma göz atalım, özellikle 37-40 sayfalardaki ilginç günlük yaşam örneğine.</a:t>
            </a:r>
            <a:endParaRPr lang="tr-TR" dirty="0"/>
          </a:p>
        </p:txBody>
      </p:sp>
      <p:sp>
        <p:nvSpPr>
          <p:cNvPr id="8" name="7 Bükülü Ok"/>
          <p:cNvSpPr/>
          <p:nvPr/>
        </p:nvSpPr>
        <p:spPr>
          <a:xfrm>
            <a:off x="4286248" y="4286256"/>
            <a:ext cx="1214446" cy="857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4400" dirty="0" smtClean="0"/>
              <a:t>2 1 5 4 3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Yukarıdaki diziyi kabarcık sıralama algoritması ile sıralayınız.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3143240" y="3357562"/>
            <a:ext cx="3143272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Derste Yazılan Kodlar vb. dosyasındaki </a:t>
            </a:r>
          </a:p>
          <a:p>
            <a:pPr algn="ctr"/>
            <a:r>
              <a:rPr lang="tr-TR" dirty="0" err="1" smtClean="0"/>
              <a:t>sayiSiralama</a:t>
            </a:r>
            <a:r>
              <a:rPr lang="tr-TR" dirty="0" smtClean="0"/>
              <a:t> kodunun .</a:t>
            </a:r>
            <a:r>
              <a:rPr lang="tr-TR" dirty="0" err="1" smtClean="0"/>
              <a:t>exe’si</a:t>
            </a:r>
            <a:r>
              <a:rPr lang="tr-TR" dirty="0" smtClean="0"/>
              <a:t> üzerinden  alıştırma yapınız.</a:t>
            </a:r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609600" y="3048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Dizilerde Sıralama</a:t>
            </a:r>
            <a:endParaRPr kumimoji="0" lang="tr-TR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500826" y="4929198"/>
            <a:ext cx="2357454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algoritma, dizide aynı elemandan 2 kez geçiyorsa da işe yarar mı?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Kabarcık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781568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Kabarcık sıralama, ilk turda en büyük elemanın yerine yerleştiği, ikinci </a:t>
            </a:r>
            <a:r>
              <a:rPr lang="tr-TR" sz="2400" dirty="0" smtClean="0"/>
              <a:t>turda</a:t>
            </a:r>
            <a:r>
              <a:rPr lang="tr-TR" sz="2400" dirty="0" smtClean="0">
                <a:solidFill>
                  <a:schemeClr val="tx1"/>
                </a:solidFill>
              </a:rPr>
              <a:t> en büyük ikinci elemanın yerine yerleştiği ve bu şekilde devam eden bir sıralama algoritmasıdır.</a:t>
            </a: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</p:txBody>
      </p:sp>
      <p:pic>
        <p:nvPicPr>
          <p:cNvPr id="10" name="9 Resim" descr="bilgisayar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286256"/>
            <a:ext cx="1469266" cy="1500198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214282" y="2500306"/>
            <a:ext cx="2714644" cy="200026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Bu algoritma nasıl daha az işlem yapar hale getirilebilir?</a:t>
            </a:r>
            <a:endParaRPr lang="tr-TR" sz="2400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1643042" y="4714884"/>
            <a:ext cx="2214578" cy="15716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Her turda bir eleman ait olduğu yere erişiyorsa, her turda tüm elemanlara uğranılmalı mı?</a:t>
            </a:r>
            <a:endParaRPr lang="tr-TR" sz="1600" dirty="0"/>
          </a:p>
        </p:txBody>
      </p:sp>
      <p:sp>
        <p:nvSpPr>
          <p:cNvPr id="8" name="7 Yuvarlatılmış Dikdörtgen"/>
          <p:cNvSpPr/>
          <p:nvPr/>
        </p:nvSpPr>
        <p:spPr>
          <a:xfrm>
            <a:off x="3428992" y="2857496"/>
            <a:ext cx="2214578" cy="157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600" dirty="0" smtClean="0"/>
          </a:p>
          <a:p>
            <a:pPr algn="ctr"/>
            <a:r>
              <a:rPr lang="tr-TR" sz="1600" dirty="0" smtClean="0"/>
              <a:t>Dizi sıralanmışsa bunu nasıl anlar ve algoritmanın sonlanmasını sağlarız?</a:t>
            </a:r>
          </a:p>
          <a:p>
            <a:pPr algn="ctr"/>
            <a:endParaRPr lang="tr-TR" sz="1600" dirty="0"/>
          </a:p>
        </p:txBody>
      </p:sp>
      <p:sp>
        <p:nvSpPr>
          <p:cNvPr id="9" name="8 Köşeleri Yuvarlanmış Dikdörtgen Belirtme Çizgisi"/>
          <p:cNvSpPr/>
          <p:nvPr/>
        </p:nvSpPr>
        <p:spPr>
          <a:xfrm>
            <a:off x="5929322" y="3000372"/>
            <a:ext cx="1643074" cy="1214446"/>
          </a:xfrm>
          <a:prstGeom prst="wedgeRoundRectCallout">
            <a:avLst>
              <a:gd name="adj1" fmla="val 10858"/>
              <a:gd name="adj2" fmla="val 740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Önce kodlayalım, sonra da kodu “akıllı” hale getirelim.</a:t>
            </a:r>
            <a:endParaRPr lang="tr-TR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Kodu “akıllı” hale getirmek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smtClean="0"/>
              <a:t>Algoritma en fazla (n-1) kere geçiş yapmalı.</a:t>
            </a:r>
          </a:p>
          <a:p>
            <a:pPr marL="788670" lvl="1" indent="-514350"/>
            <a:r>
              <a:rPr lang="tr-TR" dirty="0" smtClean="0"/>
              <a:t>Her geçişte 1 sayı baloncuk gibi dizinin sonuna yerleşiyorsa, (n-1) geçişte (n-1) sayı yerine yerleştiğinde geriye kalan 1 sayı da yerleşmiştir.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Kontrol edilecek sayı çifti aralığı her geçişte bir azaltılmalı.</a:t>
            </a:r>
          </a:p>
          <a:p>
            <a:pPr marL="788670" lvl="1" indent="-514350"/>
            <a:r>
              <a:rPr lang="tr-TR" dirty="0" smtClean="0"/>
              <a:t>İlk geçişte kontrolü gereken (n-1) tane sayı çifti vardır. Ancak her geçişte 1 sayı yerine yerleştiği, bir sonraki geçişte o sayıyı içeren çiftin kontrolüne gerek yoktur. Zaten o sayı yerinden oynamayacaktır.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Eğer bir geçişte hiçbir değişiklik yapılmamışsa, dizi dizilmiş demektir. Bir sonraki geçişe gerek yoktur.</a:t>
            </a:r>
          </a:p>
          <a:p>
            <a:pPr marL="788670" lvl="1" indent="-514350"/>
            <a:r>
              <a:rPr lang="tr-TR" dirty="0" smtClean="0"/>
              <a:t>Bazı diziler son geçişe gerek kalmadan, yarı yolda dizilebilir. Bu tür durumlarda algoritma bunu fark etmeli ve sonlanmalı.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3.ders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285720" y="2071678"/>
            <a:ext cx="5715040" cy="278608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Dizilerde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tr-TR" sz="2400" b="1" dirty="0" smtClean="0">
                <a:solidFill>
                  <a:schemeClr val="tx1"/>
                </a:solidFill>
              </a:rPr>
              <a:t>Kabarcık Sıralama Algoritması(basit):</a:t>
            </a:r>
          </a:p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//n elemanlı bir dizi</a:t>
            </a:r>
          </a:p>
          <a:p>
            <a:pPr algn="just"/>
            <a:endParaRPr lang="tr-TR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tr-TR" sz="2800" dirty="0" err="1" smtClean="0">
                <a:solidFill>
                  <a:schemeClr val="tx1"/>
                </a:solidFill>
              </a:rPr>
              <a:t>kabarcik</a:t>
            </a:r>
            <a:r>
              <a:rPr lang="tr-TR" sz="2800" dirty="0" smtClean="0">
                <a:solidFill>
                  <a:schemeClr val="tx1"/>
                </a:solidFill>
              </a:rPr>
              <a:t>(A)</a:t>
            </a:r>
          </a:p>
          <a:p>
            <a:pPr algn="just">
              <a:buNone/>
            </a:pPr>
            <a:r>
              <a:rPr lang="tr-TR" sz="2800" i="1" dirty="0" smtClean="0">
                <a:solidFill>
                  <a:srgbClr val="0070C0"/>
                </a:solidFill>
              </a:rPr>
              <a:t>tekrarla(n-1 kez):</a:t>
            </a:r>
          </a:p>
          <a:p>
            <a:pPr lvl="1" algn="just">
              <a:buNone/>
            </a:pPr>
            <a:r>
              <a:rPr lang="tr-TR" sz="2800" dirty="0" err="1" smtClean="0">
                <a:solidFill>
                  <a:schemeClr val="tx1"/>
                </a:solidFill>
              </a:rPr>
              <a:t>for</a:t>
            </a:r>
            <a:r>
              <a:rPr lang="tr-TR" sz="2800" dirty="0" smtClean="0">
                <a:solidFill>
                  <a:schemeClr val="tx1"/>
                </a:solidFill>
              </a:rPr>
              <a:t> i=0’den n – 2’e kadar</a:t>
            </a:r>
          </a:p>
          <a:p>
            <a:pPr lvl="1" algn="just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            </a:t>
            </a:r>
            <a:r>
              <a:rPr lang="tr-TR" sz="2800" dirty="0" err="1" smtClean="0">
                <a:solidFill>
                  <a:schemeClr val="tx1"/>
                </a:solidFill>
              </a:rPr>
              <a:t>if</a:t>
            </a:r>
            <a:r>
              <a:rPr lang="tr-TR" sz="2800" dirty="0" smtClean="0">
                <a:solidFill>
                  <a:schemeClr val="tx1"/>
                </a:solidFill>
              </a:rPr>
              <a:t> A[i] &gt; A[i+1]</a:t>
            </a:r>
          </a:p>
          <a:p>
            <a:pPr lvl="1" algn="just">
              <a:buNone/>
            </a:pPr>
            <a:r>
              <a:rPr lang="tr-TR" sz="2800" dirty="0" smtClean="0">
                <a:solidFill>
                  <a:schemeClr val="tx1"/>
                </a:solidFill>
              </a:rPr>
              <a:t>                yer değiştir A[i] ve A[i+1]</a:t>
            </a: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>
                <a:solidFill>
                  <a:schemeClr val="tx1"/>
                </a:solidFill>
              </a:rPr>
              <a:t>Bu algoritmanın eksikleri nelerdir? </a:t>
            </a:r>
          </a:p>
          <a:p>
            <a:pPr algn="just"/>
            <a:r>
              <a:rPr lang="tr-TR" sz="2000" dirty="0" smtClean="0"/>
              <a:t>Gereksiz işlemler yapıyor mu?</a:t>
            </a:r>
            <a:endParaRPr lang="tr-TR" sz="2000" dirty="0" smtClean="0">
              <a:solidFill>
                <a:schemeClr val="tx1"/>
              </a:solidFill>
            </a:endParaRPr>
          </a:p>
          <a:p>
            <a:pPr algn="just"/>
            <a:r>
              <a:rPr lang="tr-TR" sz="2000" dirty="0" smtClean="0"/>
              <a:t>Zaten sıralı bir dizi geldiğinde nasıl cevap veriyor?</a:t>
            </a:r>
          </a:p>
          <a:p>
            <a:pPr algn="just"/>
            <a:endParaRPr lang="tr-TR" sz="2000" dirty="0" smtClean="0"/>
          </a:p>
          <a:p>
            <a:pPr algn="just">
              <a:buNone/>
            </a:pPr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6286512" y="2285992"/>
            <a:ext cx="2428892" cy="250033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i="1" dirty="0" smtClean="0"/>
              <a:t>Neden n-2?</a:t>
            </a:r>
          </a:p>
          <a:p>
            <a:pPr algn="ctr"/>
            <a:r>
              <a:rPr lang="tr-TR" dirty="0" smtClean="0"/>
              <a:t>Dizi indisleri 0’dan başladığı için en son elemanın indisi n-1.</a:t>
            </a:r>
          </a:p>
          <a:p>
            <a:pPr algn="ctr"/>
            <a:r>
              <a:rPr lang="tr-TR" dirty="0" smtClean="0"/>
              <a:t>Analiz ettiğimiz en son çift </a:t>
            </a:r>
          </a:p>
          <a:p>
            <a:pPr algn="ctr"/>
            <a:r>
              <a:rPr lang="tr-TR" dirty="0" smtClean="0"/>
              <a:t>A[n-2] ile A[n-1]</a:t>
            </a:r>
          </a:p>
          <a:p>
            <a:pPr algn="ctr"/>
            <a:r>
              <a:rPr lang="tr-TR" dirty="0" smtClean="0"/>
              <a:t>olacağı için i en son n-2 değerini alacak.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Fransızlar bilgisayara </a:t>
            </a:r>
            <a:r>
              <a:rPr lang="tr-TR" i="1" dirty="0" smtClean="0">
                <a:solidFill>
                  <a:srgbClr val="FF0000"/>
                </a:solidFill>
              </a:rPr>
              <a:t>sıralayan</a:t>
            </a:r>
            <a:r>
              <a:rPr lang="tr-TR" dirty="0" smtClean="0"/>
              <a:t> derler…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57158" y="1785926"/>
            <a:ext cx="5500726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1400" dirty="0" smtClean="0"/>
              <a:t>… </a:t>
            </a:r>
            <a:r>
              <a:rPr lang="tr-TR" sz="1400" dirty="0" err="1" smtClean="0"/>
              <a:t>François</a:t>
            </a:r>
            <a:r>
              <a:rPr lang="tr-TR" sz="1400" dirty="0" smtClean="0"/>
              <a:t> </a:t>
            </a:r>
            <a:r>
              <a:rPr lang="tr-TR" sz="1400" dirty="0" err="1" smtClean="0"/>
              <a:t>Girard</a:t>
            </a:r>
            <a:r>
              <a:rPr lang="tr-TR" sz="1400" dirty="0" smtClean="0"/>
              <a:t>, </a:t>
            </a:r>
            <a:r>
              <a:rPr lang="tr-TR" sz="1400" b="1" dirty="0" err="1" smtClean="0"/>
              <a:t>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responsable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du</a:t>
            </a:r>
            <a:r>
              <a:rPr lang="tr-TR" sz="1400" b="1" dirty="0" smtClean="0"/>
              <a:t> service </a:t>
            </a:r>
            <a:r>
              <a:rPr lang="tr-TR" sz="1400" b="1" dirty="0" err="1" smtClean="0"/>
              <a:t>publicité</a:t>
            </a:r>
            <a:r>
              <a:rPr lang="tr-TR" sz="1400" dirty="0" smtClean="0"/>
              <a:t> (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head</a:t>
            </a:r>
            <a:r>
              <a:rPr lang="tr-TR" sz="1400" dirty="0" smtClean="0"/>
              <a:t> of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advertising</a:t>
            </a:r>
            <a:r>
              <a:rPr lang="tr-TR" sz="1400" dirty="0" smtClean="0"/>
              <a:t> </a:t>
            </a:r>
            <a:r>
              <a:rPr lang="tr-TR" sz="1400" dirty="0" err="1" smtClean="0"/>
              <a:t>department</a:t>
            </a:r>
            <a:r>
              <a:rPr lang="tr-TR" sz="1400" dirty="0" smtClean="0"/>
              <a:t>) at IBM </a:t>
            </a:r>
            <a:r>
              <a:rPr lang="tr-TR" sz="1400" dirty="0" err="1" smtClean="0"/>
              <a:t>France</a:t>
            </a:r>
            <a:r>
              <a:rPr lang="tr-TR" sz="1400" dirty="0" smtClean="0"/>
              <a:t>, </a:t>
            </a:r>
            <a:r>
              <a:rPr lang="tr-TR" sz="1400" dirty="0" err="1" smtClean="0"/>
              <a:t>thought</a:t>
            </a:r>
            <a:r>
              <a:rPr lang="tr-TR" sz="1400" dirty="0" smtClean="0"/>
              <a:t> </a:t>
            </a:r>
            <a:r>
              <a:rPr lang="tr-TR" sz="1400" dirty="0" err="1" smtClean="0"/>
              <a:t>that</a:t>
            </a:r>
            <a:r>
              <a:rPr lang="tr-TR" sz="1400" dirty="0" smtClean="0"/>
              <a:t> </a:t>
            </a:r>
            <a:r>
              <a:rPr lang="tr-TR" sz="1400" i="1" dirty="0" err="1" smtClean="0"/>
              <a:t>computer</a:t>
            </a:r>
            <a:r>
              <a:rPr lang="tr-TR" sz="1400" dirty="0" smtClean="0"/>
              <a:t> </a:t>
            </a:r>
            <a:r>
              <a:rPr lang="tr-TR" sz="1400" dirty="0" err="1" smtClean="0"/>
              <a:t>was</a:t>
            </a:r>
            <a:r>
              <a:rPr lang="tr-TR" sz="1400" dirty="0" smtClean="0"/>
              <a:t> </a:t>
            </a:r>
            <a:r>
              <a:rPr lang="tr-TR" sz="1400" dirty="0" err="1" smtClean="0"/>
              <a:t>too</a:t>
            </a:r>
            <a:r>
              <a:rPr lang="tr-TR" sz="1400" dirty="0" smtClean="0"/>
              <a:t> </a:t>
            </a:r>
            <a:r>
              <a:rPr lang="tr-TR" sz="1400" dirty="0" err="1" smtClean="0"/>
              <a:t>similar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 </a:t>
            </a:r>
            <a:r>
              <a:rPr lang="tr-TR" sz="1400" b="1" dirty="0" err="1" smtClean="0"/>
              <a:t>calculatrice</a:t>
            </a:r>
            <a:r>
              <a:rPr lang="tr-TR" sz="1400" dirty="0" smtClean="0"/>
              <a:t> (</a:t>
            </a:r>
            <a:r>
              <a:rPr lang="tr-TR" sz="1400" dirty="0" err="1" smtClean="0"/>
              <a:t>calculator</a:t>
            </a:r>
            <a:r>
              <a:rPr lang="tr-TR" sz="1400" dirty="0" smtClean="0"/>
              <a:t>)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wanted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find</a:t>
            </a:r>
            <a:r>
              <a:rPr lang="tr-TR" sz="1400" dirty="0" smtClean="0"/>
              <a:t> a </a:t>
            </a:r>
            <a:r>
              <a:rPr lang="tr-TR" sz="1400" dirty="0" err="1" smtClean="0"/>
              <a:t>better</a:t>
            </a:r>
            <a:r>
              <a:rPr lang="tr-TR" sz="1400" dirty="0" smtClean="0"/>
              <a:t> name </a:t>
            </a:r>
            <a:r>
              <a:rPr lang="tr-TR" sz="1400" dirty="0" err="1" smtClean="0"/>
              <a:t>for</a:t>
            </a:r>
            <a:r>
              <a:rPr lang="tr-TR" sz="1400" dirty="0" smtClean="0"/>
              <a:t> « </a:t>
            </a:r>
            <a:r>
              <a:rPr lang="tr-TR" sz="1400" b="1" dirty="0" smtClean="0"/>
              <a:t>la </a:t>
            </a:r>
            <a:r>
              <a:rPr lang="tr-TR" sz="1400" b="1" dirty="0" err="1" smtClean="0"/>
              <a:t>nouvelle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machine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électronique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destinée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au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traitement</a:t>
            </a:r>
            <a:r>
              <a:rPr lang="tr-TR" sz="1400" b="1" dirty="0" smtClean="0"/>
              <a:t> de </a:t>
            </a:r>
            <a:r>
              <a:rPr lang="tr-TR" sz="1400" b="1" dirty="0" err="1" smtClean="0"/>
              <a:t>l’information</a:t>
            </a:r>
            <a:r>
              <a:rPr lang="tr-TR" sz="1400" dirty="0" smtClean="0"/>
              <a:t> (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new</a:t>
            </a:r>
            <a:r>
              <a:rPr lang="tr-TR" sz="1400" dirty="0" smtClean="0"/>
              <a:t> </a:t>
            </a:r>
            <a:r>
              <a:rPr lang="tr-TR" sz="1400" dirty="0" err="1" smtClean="0"/>
              <a:t>electronic</a:t>
            </a:r>
            <a:r>
              <a:rPr lang="tr-TR" sz="1400" dirty="0" smtClean="0"/>
              <a:t> </a:t>
            </a:r>
            <a:r>
              <a:rPr lang="tr-TR" sz="1400" dirty="0" err="1" smtClean="0"/>
              <a:t>machine</a:t>
            </a:r>
            <a:r>
              <a:rPr lang="tr-TR" sz="1400" dirty="0" smtClean="0"/>
              <a:t> </a:t>
            </a:r>
            <a:r>
              <a:rPr lang="tr-TR" sz="1400" dirty="0" err="1" smtClean="0"/>
              <a:t>intended</a:t>
            </a:r>
            <a:r>
              <a:rPr lang="tr-TR" sz="1400" dirty="0" smtClean="0"/>
              <a:t> </a:t>
            </a:r>
            <a:r>
              <a:rPr lang="tr-TR" sz="1400" dirty="0" err="1" smtClean="0"/>
              <a:t>for</a:t>
            </a:r>
            <a:r>
              <a:rPr lang="tr-TR" sz="1400" dirty="0" smtClean="0"/>
              <a:t> </a:t>
            </a:r>
            <a:r>
              <a:rPr lang="tr-TR" sz="1400" dirty="0" err="1" smtClean="0"/>
              <a:t>information</a:t>
            </a:r>
            <a:r>
              <a:rPr lang="tr-TR" sz="1400" dirty="0" smtClean="0"/>
              <a:t> </a:t>
            </a:r>
            <a:r>
              <a:rPr lang="tr-TR" sz="1400" dirty="0" err="1" smtClean="0"/>
              <a:t>processing</a:t>
            </a:r>
            <a:r>
              <a:rPr lang="tr-TR" sz="1400" dirty="0" smtClean="0"/>
              <a:t>) » .</a:t>
            </a:r>
          </a:p>
          <a:p>
            <a:pPr algn="ctr"/>
            <a:r>
              <a:rPr lang="tr-TR" sz="1400" dirty="0" err="1" smtClean="0"/>
              <a:t>In</a:t>
            </a:r>
            <a:r>
              <a:rPr lang="tr-TR" sz="1400" dirty="0" smtClean="0"/>
              <a:t> an </a:t>
            </a:r>
            <a:r>
              <a:rPr lang="tr-TR" sz="1400" dirty="0" err="1" smtClean="0"/>
              <a:t>effort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find</a:t>
            </a:r>
            <a:r>
              <a:rPr lang="tr-TR" sz="1400" dirty="0" smtClean="0"/>
              <a:t> </a:t>
            </a:r>
            <a:r>
              <a:rPr lang="tr-TR" sz="1400" b="1" dirty="0" smtClean="0"/>
              <a:t>un bon </a:t>
            </a:r>
            <a:r>
              <a:rPr lang="tr-TR" sz="1400" b="1" dirty="0" err="1" smtClean="0"/>
              <a:t>nom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français</a:t>
            </a:r>
            <a:r>
              <a:rPr lang="tr-TR" sz="1400" dirty="0" smtClean="0"/>
              <a:t> (a </a:t>
            </a:r>
            <a:r>
              <a:rPr lang="tr-TR" sz="1400" dirty="0" err="1" smtClean="0"/>
              <a:t>good</a:t>
            </a:r>
            <a:r>
              <a:rPr lang="tr-TR" sz="1400" dirty="0" smtClean="0"/>
              <a:t> </a:t>
            </a:r>
            <a:r>
              <a:rPr lang="tr-TR" sz="1400" dirty="0" err="1" smtClean="0"/>
              <a:t>french</a:t>
            </a:r>
            <a:r>
              <a:rPr lang="tr-TR" sz="1400" dirty="0" smtClean="0"/>
              <a:t> name), </a:t>
            </a:r>
            <a:r>
              <a:rPr lang="tr-TR" sz="1400" dirty="0" err="1" smtClean="0"/>
              <a:t>François</a:t>
            </a:r>
            <a:r>
              <a:rPr lang="tr-TR" sz="1400" dirty="0" smtClean="0"/>
              <a:t> </a:t>
            </a:r>
            <a:r>
              <a:rPr lang="tr-TR" sz="1400" dirty="0" err="1" smtClean="0"/>
              <a:t>Girard</a:t>
            </a:r>
            <a:r>
              <a:rPr lang="tr-TR" sz="1400" dirty="0" smtClean="0"/>
              <a:t> </a:t>
            </a:r>
            <a:r>
              <a:rPr lang="tr-TR" sz="1400" dirty="0" err="1" smtClean="0"/>
              <a:t>asked</a:t>
            </a:r>
            <a:r>
              <a:rPr lang="tr-TR" sz="1400" dirty="0" smtClean="0"/>
              <a:t> </a:t>
            </a:r>
            <a:r>
              <a:rPr lang="tr-TR" sz="1400" b="1" dirty="0" smtClean="0"/>
              <a:t>son </a:t>
            </a:r>
            <a:r>
              <a:rPr lang="tr-TR" sz="1400" b="1" dirty="0" err="1" smtClean="0"/>
              <a:t>ancien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professeur</a:t>
            </a:r>
            <a:r>
              <a:rPr lang="tr-TR" sz="1400" b="1" dirty="0" smtClean="0"/>
              <a:t> de </a:t>
            </a:r>
            <a:r>
              <a:rPr lang="tr-TR" sz="1400" b="1" dirty="0" err="1" smtClean="0"/>
              <a:t>lettres</a:t>
            </a:r>
            <a:r>
              <a:rPr lang="tr-TR" sz="1400" dirty="0" smtClean="0"/>
              <a:t> (his </a:t>
            </a:r>
            <a:r>
              <a:rPr lang="tr-TR" sz="1400" dirty="0" err="1" smtClean="0"/>
              <a:t>old</a:t>
            </a:r>
            <a:r>
              <a:rPr lang="tr-TR" sz="1400" dirty="0" smtClean="0"/>
              <a:t> </a:t>
            </a:r>
            <a:r>
              <a:rPr lang="tr-TR" sz="1400" dirty="0" err="1" smtClean="0"/>
              <a:t>humanities</a:t>
            </a:r>
            <a:r>
              <a:rPr lang="tr-TR" sz="1400" dirty="0" smtClean="0"/>
              <a:t> </a:t>
            </a:r>
            <a:r>
              <a:rPr lang="tr-TR" sz="1400" dirty="0" err="1" smtClean="0"/>
              <a:t>professor</a:t>
            </a:r>
            <a:r>
              <a:rPr lang="tr-TR" sz="1400" dirty="0" smtClean="0"/>
              <a:t>), </a:t>
            </a:r>
            <a:r>
              <a:rPr lang="tr-TR" sz="1400" dirty="0" err="1" smtClean="0"/>
              <a:t>Jacques</a:t>
            </a:r>
            <a:r>
              <a:rPr lang="tr-TR" sz="1400" dirty="0" smtClean="0"/>
              <a:t> </a:t>
            </a:r>
            <a:r>
              <a:rPr lang="tr-TR" sz="1400" dirty="0" err="1" smtClean="0"/>
              <a:t>Perret</a:t>
            </a:r>
            <a:r>
              <a:rPr lang="tr-TR" sz="1400" dirty="0" smtClean="0"/>
              <a:t>, </a:t>
            </a:r>
            <a:r>
              <a:rPr lang="tr-TR" sz="1400" dirty="0" err="1" smtClean="0"/>
              <a:t>for</a:t>
            </a:r>
            <a:r>
              <a:rPr lang="tr-TR" sz="1400" dirty="0" smtClean="0"/>
              <a:t> </a:t>
            </a:r>
            <a:r>
              <a:rPr lang="tr-TR" sz="1400" dirty="0" err="1" smtClean="0"/>
              <a:t>advice</a:t>
            </a:r>
            <a:r>
              <a:rPr lang="tr-TR" sz="1400" dirty="0" smtClean="0"/>
              <a:t>.</a:t>
            </a:r>
          </a:p>
          <a:p>
            <a:pPr algn="ctr"/>
            <a:r>
              <a:rPr lang="tr-TR" sz="1400" b="1" dirty="0" err="1" smtClean="0"/>
              <a:t>Monsieur</a:t>
            </a:r>
            <a:r>
              <a:rPr lang="tr-TR" sz="1400" dirty="0" smtClean="0"/>
              <a:t> </a:t>
            </a:r>
            <a:r>
              <a:rPr lang="tr-TR" sz="1400" dirty="0" err="1" smtClean="0"/>
              <a:t>Perret</a:t>
            </a:r>
            <a:r>
              <a:rPr lang="tr-TR" sz="1400" dirty="0" smtClean="0"/>
              <a:t> had a </a:t>
            </a:r>
            <a:r>
              <a:rPr lang="tr-TR" sz="1400" dirty="0" err="1" smtClean="0"/>
              <a:t>suggestion</a:t>
            </a:r>
            <a:r>
              <a:rPr lang="tr-TR" sz="1400" dirty="0" smtClean="0"/>
              <a:t> </a:t>
            </a:r>
            <a:r>
              <a:rPr lang="tr-TR" sz="1400" dirty="0" err="1" smtClean="0"/>
              <a:t>based</a:t>
            </a:r>
            <a:r>
              <a:rPr lang="tr-TR" sz="1400" dirty="0" smtClean="0"/>
              <a:t> on a </a:t>
            </a:r>
            <a:r>
              <a:rPr lang="tr-TR" sz="1400" dirty="0" err="1" smtClean="0"/>
              <a:t>rare</a:t>
            </a:r>
            <a:r>
              <a:rPr lang="tr-TR" sz="1400" dirty="0" smtClean="0"/>
              <a:t> </a:t>
            </a:r>
            <a:r>
              <a:rPr lang="tr-TR" sz="1400" dirty="0" err="1" smtClean="0"/>
              <a:t>word</a:t>
            </a:r>
            <a:r>
              <a:rPr lang="tr-TR" sz="1400" dirty="0" smtClean="0"/>
              <a:t>, </a:t>
            </a:r>
            <a:r>
              <a:rPr lang="tr-TR" sz="1400" b="1" i="1" dirty="0" err="1" smtClean="0"/>
              <a:t>ordonnateur</a:t>
            </a:r>
            <a:r>
              <a:rPr lang="tr-TR" sz="1400" dirty="0" smtClean="0"/>
              <a:t>: </a:t>
            </a:r>
            <a:r>
              <a:rPr lang="tr-TR" sz="1400" dirty="0" err="1" smtClean="0"/>
              <a:t>someone</a:t>
            </a:r>
            <a:r>
              <a:rPr lang="tr-TR" sz="1400" dirty="0" smtClean="0"/>
              <a:t> </a:t>
            </a:r>
            <a:r>
              <a:rPr lang="tr-TR" sz="1400" dirty="0" err="1" smtClean="0"/>
              <a:t>who</a:t>
            </a:r>
            <a:r>
              <a:rPr lang="tr-TR" sz="1400" dirty="0" smtClean="0"/>
              <a:t> </a:t>
            </a:r>
            <a:r>
              <a:rPr lang="tr-TR" sz="1400" dirty="0" err="1" smtClean="0"/>
              <a:t>puts</a:t>
            </a:r>
            <a:r>
              <a:rPr lang="tr-TR" sz="1400" dirty="0" smtClean="0"/>
              <a:t> </a:t>
            </a:r>
            <a:r>
              <a:rPr lang="tr-TR" sz="1400" dirty="0" err="1" smtClean="0"/>
              <a:t>things</a:t>
            </a:r>
            <a:r>
              <a:rPr lang="tr-TR" sz="1400" dirty="0" smtClean="0"/>
              <a:t> in </a:t>
            </a:r>
            <a:r>
              <a:rPr lang="tr-TR" sz="1400" dirty="0" err="1" smtClean="0"/>
              <a:t>order</a:t>
            </a:r>
            <a:r>
              <a:rPr lang="tr-TR" sz="1400" dirty="0" smtClean="0"/>
              <a:t>. </a:t>
            </a:r>
            <a:r>
              <a:rPr lang="tr-TR" sz="1400" b="1" dirty="0" err="1" smtClean="0"/>
              <a:t>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mot</a:t>
            </a:r>
            <a:r>
              <a:rPr lang="tr-TR" sz="1400" dirty="0" smtClean="0"/>
              <a:t> </a:t>
            </a:r>
            <a:r>
              <a:rPr lang="tr-TR" sz="1400" dirty="0" err="1" smtClean="0"/>
              <a:t>comes</a:t>
            </a:r>
            <a:r>
              <a:rPr lang="tr-TR" sz="1400" dirty="0" smtClean="0"/>
              <a:t> </a:t>
            </a:r>
            <a:r>
              <a:rPr lang="tr-TR" sz="1400" dirty="0" err="1" smtClean="0"/>
              <a:t>from</a:t>
            </a:r>
            <a:r>
              <a:rPr lang="tr-TR" sz="1400" dirty="0" smtClean="0"/>
              <a:t> </a:t>
            </a:r>
            <a:r>
              <a:rPr lang="tr-TR" sz="1400" b="1" dirty="0" err="1" smtClean="0"/>
              <a:t>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verbe</a:t>
            </a:r>
            <a:r>
              <a:rPr lang="tr-TR" sz="1400" dirty="0" smtClean="0"/>
              <a:t> </a:t>
            </a:r>
            <a:r>
              <a:rPr lang="tr-TR" sz="1400" b="1" i="1" dirty="0" err="1" smtClean="0"/>
              <a:t>ordonner</a:t>
            </a:r>
            <a:r>
              <a:rPr lang="tr-TR" sz="1400" dirty="0" smtClean="0"/>
              <a:t>, </a:t>
            </a:r>
            <a:r>
              <a:rPr lang="tr-TR" sz="1400" dirty="0" err="1" smtClean="0"/>
              <a:t>meaning</a:t>
            </a:r>
            <a:r>
              <a:rPr lang="tr-TR" sz="1400" dirty="0" smtClean="0"/>
              <a:t> </a:t>
            </a:r>
            <a:r>
              <a:rPr lang="tr-TR" sz="1400" i="1" dirty="0" err="1" smtClean="0"/>
              <a:t>to</a:t>
            </a:r>
            <a:r>
              <a:rPr lang="tr-TR" sz="1400" i="1" dirty="0" smtClean="0"/>
              <a:t> put in </a:t>
            </a:r>
            <a:r>
              <a:rPr lang="tr-TR" sz="1400" i="1" dirty="0" err="1" smtClean="0"/>
              <a:t>order</a:t>
            </a:r>
            <a:r>
              <a:rPr lang="tr-TR" sz="1400" i="1" dirty="0" smtClean="0"/>
              <a:t>, </a:t>
            </a:r>
            <a:r>
              <a:rPr lang="tr-TR" sz="1400" i="1" dirty="0" err="1" smtClean="0"/>
              <a:t>to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order</a:t>
            </a:r>
            <a:r>
              <a:rPr lang="tr-TR" sz="1400" i="1" dirty="0" smtClean="0"/>
              <a:t>, </a:t>
            </a:r>
            <a:r>
              <a:rPr lang="tr-TR" sz="1400" i="1" dirty="0" err="1" smtClean="0"/>
              <a:t>to</a:t>
            </a:r>
            <a:r>
              <a:rPr lang="tr-TR" sz="1400" i="1" dirty="0" smtClean="0"/>
              <a:t> </a:t>
            </a:r>
            <a:r>
              <a:rPr lang="tr-TR" sz="1400" i="1" dirty="0" err="1" smtClean="0"/>
              <a:t>arrange</a:t>
            </a:r>
            <a:r>
              <a:rPr lang="tr-TR" sz="1400" dirty="0" smtClean="0"/>
              <a:t>, </a:t>
            </a:r>
            <a:r>
              <a:rPr lang="tr-TR" sz="1400" dirty="0" err="1" smtClean="0"/>
              <a:t>which</a:t>
            </a:r>
            <a:r>
              <a:rPr lang="tr-TR" sz="1400" dirty="0" smtClean="0"/>
              <a:t> </a:t>
            </a:r>
            <a:r>
              <a:rPr lang="tr-TR" sz="1400" dirty="0" err="1" smtClean="0"/>
              <a:t>comes</a:t>
            </a:r>
            <a:r>
              <a:rPr lang="tr-TR" sz="1400" dirty="0" smtClean="0"/>
              <a:t> </a:t>
            </a:r>
            <a:r>
              <a:rPr lang="tr-TR" sz="1400" dirty="0" err="1" smtClean="0"/>
              <a:t>from</a:t>
            </a:r>
            <a:r>
              <a:rPr lang="tr-TR" sz="1400" dirty="0" smtClean="0"/>
              <a:t> </a:t>
            </a:r>
            <a:r>
              <a:rPr lang="tr-TR" sz="1400" b="1" dirty="0" err="1" smtClean="0">
                <a:hlinkClick r:id="rId2"/>
              </a:rPr>
              <a:t>le</a:t>
            </a:r>
            <a:r>
              <a:rPr lang="tr-TR" sz="1400" b="1" dirty="0" smtClean="0">
                <a:hlinkClick r:id="rId2"/>
              </a:rPr>
              <a:t> </a:t>
            </a:r>
            <a:r>
              <a:rPr lang="tr-TR" sz="1400" b="1" dirty="0" err="1" smtClean="0">
                <a:hlinkClick r:id="rId2"/>
              </a:rPr>
              <a:t>mot</a:t>
            </a:r>
            <a:r>
              <a:rPr lang="tr-TR" sz="1400" b="1" dirty="0" smtClean="0">
                <a:hlinkClick r:id="rId2"/>
              </a:rPr>
              <a:t> </a:t>
            </a:r>
            <a:r>
              <a:rPr lang="tr-TR" sz="1400" b="1" dirty="0" err="1" smtClean="0">
                <a:hlinkClick r:id="rId2"/>
              </a:rPr>
              <a:t>latin</a:t>
            </a:r>
            <a:r>
              <a:rPr lang="tr-TR" sz="1400" dirty="0" smtClean="0"/>
              <a:t>: </a:t>
            </a:r>
            <a:r>
              <a:rPr lang="tr-TR" sz="1400" i="1" dirty="0" err="1" smtClean="0"/>
              <a:t>ordinare</a:t>
            </a:r>
            <a:r>
              <a:rPr lang="tr-TR" sz="1400" dirty="0" smtClean="0"/>
              <a:t>.</a:t>
            </a:r>
          </a:p>
          <a:p>
            <a:pPr algn="ctr"/>
            <a:r>
              <a:rPr lang="tr-TR" sz="1400" b="1" dirty="0" err="1" smtClean="0"/>
              <a:t>Monsieur</a:t>
            </a:r>
            <a:r>
              <a:rPr lang="tr-TR" sz="1400" b="1" dirty="0" smtClean="0"/>
              <a:t> </a:t>
            </a:r>
            <a:r>
              <a:rPr lang="tr-TR" sz="1400" dirty="0" err="1" smtClean="0"/>
              <a:t>Perret’s</a:t>
            </a:r>
            <a:r>
              <a:rPr lang="tr-TR" sz="1400" dirty="0" smtClean="0"/>
              <a:t> idea </a:t>
            </a:r>
            <a:r>
              <a:rPr lang="tr-TR" sz="1400" dirty="0" err="1" smtClean="0"/>
              <a:t>was</a:t>
            </a:r>
            <a:r>
              <a:rPr lang="tr-TR" sz="1400" dirty="0" smtClean="0"/>
              <a:t> </a:t>
            </a:r>
            <a:r>
              <a:rPr lang="tr-TR" sz="1400" dirty="0" err="1" smtClean="0"/>
              <a:t>more</a:t>
            </a:r>
            <a:r>
              <a:rPr lang="tr-TR" sz="1400" dirty="0" smtClean="0"/>
              <a:t> </a:t>
            </a:r>
            <a:r>
              <a:rPr lang="tr-TR" sz="1400" dirty="0" err="1" smtClean="0"/>
              <a:t>cumbersome</a:t>
            </a:r>
            <a:r>
              <a:rPr lang="tr-TR" sz="1400" dirty="0" smtClean="0"/>
              <a:t> </a:t>
            </a:r>
            <a:r>
              <a:rPr lang="tr-TR" sz="1400" dirty="0" err="1" smtClean="0"/>
              <a:t>than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final </a:t>
            </a:r>
            <a:r>
              <a:rPr lang="tr-TR" sz="1400" dirty="0" err="1" smtClean="0"/>
              <a:t>word</a:t>
            </a:r>
            <a:r>
              <a:rPr lang="tr-TR" sz="1400" dirty="0" smtClean="0"/>
              <a:t>: </a:t>
            </a:r>
            <a:r>
              <a:rPr lang="tr-TR" sz="1400" b="1" i="1" dirty="0" err="1" smtClean="0"/>
              <a:t>ordinatrice</a:t>
            </a:r>
            <a:r>
              <a:rPr lang="tr-TR" sz="1400" b="1" i="1" dirty="0" smtClean="0"/>
              <a:t> </a:t>
            </a:r>
            <a:r>
              <a:rPr lang="tr-TR" sz="1400" b="1" i="1" dirty="0" err="1" smtClean="0"/>
              <a:t>électronique</a:t>
            </a:r>
            <a:r>
              <a:rPr lang="tr-TR" sz="1400" dirty="0" smtClean="0"/>
              <a:t>.</a:t>
            </a:r>
          </a:p>
          <a:p>
            <a:pPr algn="ctr"/>
            <a:r>
              <a:rPr lang="tr-TR" sz="1400" dirty="0" err="1" smtClean="0"/>
              <a:t>Eventually</a:t>
            </a:r>
            <a:r>
              <a:rPr lang="tr-TR" sz="1400" dirty="0" smtClean="0"/>
              <a:t>, IBM </a:t>
            </a:r>
            <a:r>
              <a:rPr lang="tr-TR" sz="1400" dirty="0" err="1" smtClean="0"/>
              <a:t>settled</a:t>
            </a:r>
            <a:r>
              <a:rPr lang="tr-TR" sz="1400" dirty="0" smtClean="0"/>
              <a:t> on </a:t>
            </a:r>
            <a:r>
              <a:rPr lang="tr-TR" sz="1400" b="1" i="1" dirty="0" err="1" smtClean="0"/>
              <a:t>ordinateur</a:t>
            </a:r>
            <a:r>
              <a:rPr lang="tr-TR" sz="1400" i="1" dirty="0" smtClean="0"/>
              <a:t> </a:t>
            </a:r>
            <a:r>
              <a:rPr lang="tr-TR" sz="1400" dirty="0" smtClean="0"/>
              <a:t>as </a:t>
            </a:r>
            <a:r>
              <a:rPr lang="tr-TR" sz="1400" b="1" dirty="0" err="1" smtClean="0"/>
              <a:t>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mot</a:t>
            </a:r>
            <a:r>
              <a:rPr lang="tr-TR" sz="1400" dirty="0" smtClean="0"/>
              <a:t> </a:t>
            </a:r>
            <a:r>
              <a:rPr lang="tr-TR" sz="1400" dirty="0" err="1" smtClean="0"/>
              <a:t>for</a:t>
            </a:r>
            <a:r>
              <a:rPr lang="tr-TR" sz="1400" dirty="0" smtClean="0"/>
              <a:t> </a:t>
            </a:r>
            <a:r>
              <a:rPr lang="tr-TR" sz="1400" dirty="0" err="1" smtClean="0"/>
              <a:t>the</a:t>
            </a:r>
            <a:r>
              <a:rPr lang="tr-TR" sz="1400" dirty="0" smtClean="0"/>
              <a:t> </a:t>
            </a:r>
            <a:r>
              <a:rPr lang="tr-TR" sz="1400" dirty="0" err="1" smtClean="0"/>
              <a:t>new</a:t>
            </a:r>
            <a:r>
              <a:rPr lang="tr-TR" sz="1400" dirty="0" smtClean="0"/>
              <a:t> </a:t>
            </a:r>
            <a:r>
              <a:rPr lang="tr-TR" sz="1400" dirty="0" err="1" smtClean="0"/>
              <a:t>product</a:t>
            </a:r>
            <a:r>
              <a:rPr lang="tr-TR" sz="1400" dirty="0" smtClean="0"/>
              <a:t>.</a:t>
            </a:r>
            <a:r>
              <a:rPr lang="tr-TR" sz="1400" b="1" dirty="0" smtClean="0"/>
              <a:t> </a:t>
            </a:r>
            <a:r>
              <a:rPr lang="tr-TR" sz="1400" b="1" dirty="0" err="1" smtClean="0"/>
              <a:t>Au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début</a:t>
            </a:r>
            <a:r>
              <a:rPr lang="tr-TR" sz="1400" b="1" dirty="0" smtClean="0"/>
              <a:t> </a:t>
            </a:r>
            <a:r>
              <a:rPr lang="tr-TR" sz="1400" dirty="0" smtClean="0"/>
              <a:t>(at </a:t>
            </a:r>
            <a:r>
              <a:rPr lang="tr-TR" sz="1400" dirty="0" err="1" smtClean="0"/>
              <a:t>first</a:t>
            </a:r>
            <a:r>
              <a:rPr lang="tr-TR" sz="1400" dirty="0" smtClean="0"/>
              <a:t>),</a:t>
            </a:r>
            <a:r>
              <a:rPr lang="tr-TR" sz="1400" b="1" dirty="0" smtClean="0"/>
              <a:t> </a:t>
            </a:r>
            <a:r>
              <a:rPr lang="tr-TR" sz="1400" b="1" dirty="0" err="1" smtClean="0"/>
              <a:t>l’entreprise</a:t>
            </a:r>
            <a:r>
              <a:rPr lang="tr-TR" sz="1400" b="1" dirty="0" smtClean="0"/>
              <a:t> </a:t>
            </a:r>
            <a:r>
              <a:rPr lang="tr-TR" sz="1400" dirty="0" err="1" smtClean="0"/>
              <a:t>wanted</a:t>
            </a:r>
            <a:r>
              <a:rPr lang="tr-TR" sz="1400" dirty="0" smtClean="0"/>
              <a:t> </a:t>
            </a:r>
            <a:r>
              <a:rPr lang="tr-TR" sz="1400" dirty="0" err="1" smtClean="0"/>
              <a:t>to</a:t>
            </a:r>
            <a:r>
              <a:rPr lang="tr-TR" sz="1400" dirty="0" smtClean="0"/>
              <a:t> </a:t>
            </a:r>
            <a:r>
              <a:rPr lang="tr-TR" sz="1400" dirty="0" err="1" smtClean="0"/>
              <a:t>keep</a:t>
            </a:r>
            <a:r>
              <a:rPr lang="tr-TR" sz="1400" dirty="0" smtClean="0"/>
              <a:t> </a:t>
            </a:r>
            <a:r>
              <a:rPr lang="tr-TR" sz="1400" b="1" dirty="0" err="1" smtClean="0"/>
              <a:t>le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mot</a:t>
            </a:r>
            <a:r>
              <a:rPr lang="tr-TR" sz="1400" b="1" dirty="0" smtClean="0"/>
              <a:t> </a:t>
            </a:r>
            <a:r>
              <a:rPr lang="tr-TR" sz="1400" b="1" i="1" dirty="0" err="1" smtClean="0"/>
              <a:t>ordinateur</a:t>
            </a:r>
            <a:r>
              <a:rPr lang="tr-TR" sz="1400" dirty="0" smtClean="0"/>
              <a:t> as a </a:t>
            </a:r>
            <a:r>
              <a:rPr lang="tr-TR" sz="1400" dirty="0" err="1" smtClean="0"/>
              <a:t>trademark</a:t>
            </a:r>
            <a:r>
              <a:rPr lang="tr-TR" sz="1400" dirty="0" smtClean="0"/>
              <a:t>, but </a:t>
            </a:r>
            <a:r>
              <a:rPr lang="tr-TR" sz="1400" b="1" dirty="0" err="1" smtClean="0"/>
              <a:t>l’ordinateur</a:t>
            </a:r>
            <a:r>
              <a:rPr lang="tr-TR" sz="1400" b="1" dirty="0" smtClean="0"/>
              <a:t> </a:t>
            </a:r>
            <a:r>
              <a:rPr lang="tr-TR" sz="1400" dirty="0" err="1" smtClean="0"/>
              <a:t>became</a:t>
            </a:r>
            <a:r>
              <a:rPr lang="tr-TR" sz="1400" dirty="0" smtClean="0"/>
              <a:t> </a:t>
            </a:r>
            <a:r>
              <a:rPr lang="tr-TR" sz="1400" dirty="0" err="1" smtClean="0"/>
              <a:t>too</a:t>
            </a:r>
            <a:r>
              <a:rPr lang="tr-TR" sz="1400" dirty="0" smtClean="0"/>
              <a:t> popular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 smtClean="0"/>
              <a:t>entered</a:t>
            </a:r>
            <a:r>
              <a:rPr lang="tr-TR" sz="1400" dirty="0" smtClean="0"/>
              <a:t> </a:t>
            </a:r>
            <a:r>
              <a:rPr lang="tr-TR" sz="1400" b="1" dirty="0" smtClean="0"/>
              <a:t>la </a:t>
            </a:r>
            <a:r>
              <a:rPr lang="tr-TR" sz="1400" b="1" dirty="0" err="1" smtClean="0"/>
              <a:t>langue</a:t>
            </a:r>
            <a:r>
              <a:rPr lang="tr-TR" sz="1400" b="1" dirty="0" smtClean="0"/>
              <a:t> </a:t>
            </a:r>
            <a:r>
              <a:rPr lang="tr-TR" sz="1400" b="1" dirty="0" err="1" smtClean="0"/>
              <a:t>française</a:t>
            </a:r>
            <a:r>
              <a:rPr lang="tr-TR" sz="1400" b="1" dirty="0" smtClean="0"/>
              <a:t> </a:t>
            </a:r>
            <a:r>
              <a:rPr lang="tr-TR" sz="1400" dirty="0" smtClean="0"/>
              <a:t>as a normal </a:t>
            </a:r>
            <a:r>
              <a:rPr lang="tr-TR" sz="1400" dirty="0" err="1" smtClean="0"/>
              <a:t>word</a:t>
            </a:r>
            <a:r>
              <a:rPr lang="tr-TR" sz="1400" dirty="0" smtClean="0"/>
              <a:t>.</a:t>
            </a:r>
          </a:p>
          <a:p>
            <a:pPr algn="ctr"/>
            <a:r>
              <a:rPr lang="tr-TR" sz="1400" dirty="0" err="1" smtClean="0"/>
              <a:t>Ordinare</a:t>
            </a:r>
            <a:r>
              <a:rPr lang="tr-TR" sz="1400" dirty="0" smtClean="0"/>
              <a:t> → </a:t>
            </a:r>
            <a:r>
              <a:rPr lang="tr-TR" sz="1400" dirty="0" err="1" smtClean="0"/>
              <a:t>Ordonner</a:t>
            </a:r>
            <a:r>
              <a:rPr lang="tr-TR" sz="1400" dirty="0" smtClean="0"/>
              <a:t> → </a:t>
            </a:r>
            <a:r>
              <a:rPr lang="tr-TR" sz="1400" dirty="0" err="1" smtClean="0"/>
              <a:t>Ordonnateur</a:t>
            </a:r>
            <a:r>
              <a:rPr lang="tr-TR" sz="1400" dirty="0" smtClean="0"/>
              <a:t> → </a:t>
            </a:r>
            <a:r>
              <a:rPr lang="tr-TR" sz="1400" dirty="0" err="1" smtClean="0"/>
              <a:t>Ordinateur</a:t>
            </a:r>
            <a:r>
              <a:rPr lang="tr-TR" sz="1400" dirty="0" smtClean="0"/>
              <a:t>…</a:t>
            </a:r>
            <a:endParaRPr lang="tr-TR" sz="1400" dirty="0"/>
          </a:p>
        </p:txBody>
      </p:sp>
      <p:sp>
        <p:nvSpPr>
          <p:cNvPr id="5" name="4 Dikdörtgen"/>
          <p:cNvSpPr/>
          <p:nvPr/>
        </p:nvSpPr>
        <p:spPr>
          <a:xfrm>
            <a:off x="571472" y="6357958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smtClean="0"/>
              <a:t>https://blogs.transparent.com/french/the-origin-of-lordinateur-computers-in-french/</a:t>
            </a:r>
            <a:endParaRPr lang="tr-TR" sz="1600" dirty="0"/>
          </a:p>
        </p:txBody>
      </p:sp>
      <p:pic>
        <p:nvPicPr>
          <p:cNvPr id="6" name="5 Resim" descr="869b913659003872b1fc12778229c525.jpg"/>
          <p:cNvPicPr>
            <a:picLocks noChangeAspect="1"/>
          </p:cNvPicPr>
          <p:nvPr/>
        </p:nvPicPr>
        <p:blipFill>
          <a:blip r:embed="rId3" cstate="print"/>
          <a:srcRect t="10416" b="9375"/>
          <a:stretch>
            <a:fillRect/>
          </a:stretch>
        </p:blipFill>
        <p:spPr>
          <a:xfrm>
            <a:off x="6286512" y="1357298"/>
            <a:ext cx="2400860" cy="3418124"/>
          </a:xfrm>
          <a:prstGeom prst="rect">
            <a:avLst/>
          </a:prstGeom>
        </p:spPr>
      </p:pic>
      <p:cxnSp>
        <p:nvCxnSpPr>
          <p:cNvPr id="8" name="7 Düz Ok Bağlayıcısı"/>
          <p:cNvCxnSpPr/>
          <p:nvPr/>
        </p:nvCxnSpPr>
        <p:spPr>
          <a:xfrm rot="10800000">
            <a:off x="6643702" y="1000108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4857752" y="714356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 smtClean="0"/>
              <a:t>Kullanım Kılavuzu: İlk önce </a:t>
            </a:r>
            <a:r>
              <a:rPr lang="tr-TR" sz="1600" b="1" i="1" dirty="0" smtClean="0"/>
              <a:t>sıralayan</a:t>
            </a:r>
            <a:r>
              <a:rPr lang="tr-TR" sz="1600" i="1" dirty="0" smtClean="0"/>
              <a:t>ınızı </a:t>
            </a:r>
            <a:r>
              <a:rPr lang="tr-TR" sz="1600" dirty="0" smtClean="0"/>
              <a:t>açın/yakın.</a:t>
            </a:r>
            <a:endParaRPr lang="tr-TR" sz="1600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6286512" y="4929198"/>
            <a:ext cx="242889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1400" i="1" dirty="0" smtClean="0"/>
              <a:t>Espriye Fransız kalmayalım: Bizdeki “ışıkları aç/yak” benzerliği Fransızlarda bilgisayarı aç/yak anlamında varmış. Adam da “Tamam, yaptım.” diyor.</a:t>
            </a:r>
            <a:endParaRPr lang="tr-TR" sz="1400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428596" y="2285992"/>
            <a:ext cx="4857784" cy="3714776"/>
          </a:xfrm>
          <a:prstGeom prst="roundRect">
            <a:avLst>
              <a:gd name="adj" fmla="val 858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528638" y="1219200"/>
            <a:ext cx="8229600" cy="493776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b="1" dirty="0" smtClean="0">
                <a:solidFill>
                  <a:schemeClr val="tx1"/>
                </a:solidFill>
              </a:rPr>
              <a:t>Kabarcık Sıralama Algoritması(gelişmiş):</a:t>
            </a:r>
          </a:p>
          <a:p>
            <a:pPr algn="just"/>
            <a:r>
              <a:rPr lang="tr-TR" sz="2000" dirty="0" smtClean="0"/>
              <a:t>//n elemanlı bir dizi</a:t>
            </a:r>
            <a:endParaRPr lang="tr-TR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endParaRPr lang="tr-TR" sz="2000" dirty="0" smtClean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tr-TR" sz="2000" dirty="0" err="1" smtClean="0">
                <a:solidFill>
                  <a:schemeClr val="tx1"/>
                </a:solidFill>
              </a:rPr>
              <a:t>kabarcik</a:t>
            </a:r>
            <a:r>
              <a:rPr lang="tr-TR" sz="2000" dirty="0" smtClean="0">
                <a:solidFill>
                  <a:schemeClr val="tx1"/>
                </a:solidFill>
              </a:rPr>
              <a:t>(A)</a:t>
            </a:r>
          </a:p>
          <a:p>
            <a:pPr algn="just">
              <a:buNone/>
            </a:pPr>
            <a:r>
              <a:rPr lang="tr-TR" sz="2000" dirty="0" smtClean="0">
                <a:solidFill>
                  <a:srgbClr val="0070C0"/>
                </a:solidFill>
              </a:rPr>
              <a:t>tekrarla</a:t>
            </a:r>
          </a:p>
          <a:p>
            <a:pPr algn="just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     </a:t>
            </a:r>
            <a:r>
              <a:rPr lang="tr-TR" sz="2000" b="1" dirty="0" err="1" smtClean="0">
                <a:solidFill>
                  <a:schemeClr val="tx2"/>
                </a:solidFill>
              </a:rPr>
              <a:t>tekrarDonsunMu</a:t>
            </a:r>
            <a:r>
              <a:rPr lang="tr-TR" sz="2000" b="1" dirty="0" smtClean="0">
                <a:solidFill>
                  <a:schemeClr val="tx2"/>
                </a:solidFill>
              </a:rPr>
              <a:t>= yanlış</a:t>
            </a:r>
          </a:p>
          <a:p>
            <a:pPr algn="just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     </a:t>
            </a:r>
            <a:r>
              <a:rPr lang="tr-TR" sz="2000" dirty="0" err="1" smtClean="0">
                <a:solidFill>
                  <a:schemeClr val="tx1"/>
                </a:solidFill>
              </a:rPr>
              <a:t>for</a:t>
            </a:r>
            <a:r>
              <a:rPr lang="tr-TR" sz="2000" dirty="0" smtClean="0">
                <a:solidFill>
                  <a:schemeClr val="tx1"/>
                </a:solidFill>
              </a:rPr>
              <a:t> i=0’dan n – 2’e kadar</a:t>
            </a:r>
          </a:p>
          <a:p>
            <a:pPr algn="just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         </a:t>
            </a:r>
            <a:r>
              <a:rPr lang="tr-TR" sz="2000" dirty="0" err="1" smtClean="0">
                <a:solidFill>
                  <a:schemeClr val="tx1"/>
                </a:solidFill>
              </a:rPr>
              <a:t>if</a:t>
            </a:r>
            <a:r>
              <a:rPr lang="tr-TR" sz="2000" dirty="0" smtClean="0">
                <a:solidFill>
                  <a:schemeClr val="tx1"/>
                </a:solidFill>
              </a:rPr>
              <a:t> A[i] &gt; A[i+1]</a:t>
            </a:r>
          </a:p>
          <a:p>
            <a:pPr algn="just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             {yer değiştir A[i] ve A[i+1]</a:t>
            </a:r>
          </a:p>
          <a:p>
            <a:pPr algn="just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		 </a:t>
            </a:r>
            <a:r>
              <a:rPr lang="tr-TR" sz="2000" dirty="0" err="1" smtClean="0"/>
              <a:t>tekrarDonsunMu</a:t>
            </a:r>
            <a:r>
              <a:rPr lang="tr-TR" sz="2000" dirty="0" smtClean="0"/>
              <a:t> </a:t>
            </a:r>
            <a:r>
              <a:rPr lang="tr-TR" sz="2000" dirty="0" smtClean="0">
                <a:solidFill>
                  <a:schemeClr val="tx1"/>
                </a:solidFill>
              </a:rPr>
              <a:t>= doğru}</a:t>
            </a:r>
          </a:p>
          <a:p>
            <a:pPr algn="just"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        </a:t>
            </a:r>
            <a:r>
              <a:rPr lang="tr-TR" sz="2000" b="1" dirty="0" smtClean="0">
                <a:solidFill>
                  <a:srgbClr val="C00000"/>
                </a:solidFill>
              </a:rPr>
              <a:t>n = n - 1</a:t>
            </a:r>
          </a:p>
          <a:p>
            <a:pPr algn="just">
              <a:buNone/>
            </a:pPr>
            <a:r>
              <a:rPr lang="tr-TR" sz="2000" dirty="0" smtClean="0">
                <a:solidFill>
                  <a:srgbClr val="0070C0"/>
                </a:solidFill>
              </a:rPr>
              <a:t>(</a:t>
            </a:r>
            <a:r>
              <a:rPr lang="tr-TR" sz="2000" b="1" dirty="0" err="1" smtClean="0">
                <a:solidFill>
                  <a:schemeClr val="tx2"/>
                </a:solidFill>
              </a:rPr>
              <a:t>tekrarDonsunMu</a:t>
            </a:r>
            <a:r>
              <a:rPr lang="tr-TR" sz="2000" b="1" dirty="0" smtClean="0">
                <a:solidFill>
                  <a:schemeClr val="tx2"/>
                </a:solidFill>
              </a:rPr>
              <a:t> = doğru</a:t>
            </a:r>
            <a:r>
              <a:rPr lang="tr-TR" sz="2000" dirty="0" smtClean="0">
                <a:solidFill>
                  <a:srgbClr val="0070C0"/>
                </a:solidFill>
              </a:rPr>
              <a:t>) olduğu sürece </a:t>
            </a: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Dizilerde Sıralama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2" descr="http://84d1f3.medialib.glogster.com/media/09/099ae7610a7a8dd844f9b2daf24e999009c6261a83e71af962c3923ff5acf500/bubbl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857496"/>
            <a:ext cx="27622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Uygulamalı Ders Kuralları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1"/>
            <a:ext cx="8229600" cy="2952750"/>
          </a:xfrm>
        </p:spPr>
        <p:txBody>
          <a:bodyPr>
            <a:normAutofit fontScale="70000" lnSpcReduction="20000"/>
          </a:bodyPr>
          <a:lstStyle/>
          <a:p>
            <a:r>
              <a:rPr lang="tr-TR" sz="2800" dirty="0" smtClean="0"/>
              <a:t>Bilgisayarınız yoksa asistanınızın onayıyla bir başka öğrenci ile birlikte çalışabilirsiniz. </a:t>
            </a:r>
          </a:p>
          <a:p>
            <a:pPr lvl="1"/>
            <a:r>
              <a:rPr lang="tr-TR" sz="2500" dirty="0" smtClean="0"/>
              <a:t>Bu durumda da, her iki öğrenci dersin sonunda ayrı ayrı form ile kod gönderimi yapacaktır.</a:t>
            </a:r>
          </a:p>
          <a:p>
            <a:r>
              <a:rPr lang="tr-TR" sz="2800" dirty="0" smtClean="0"/>
              <a:t>Takıldığınız noktaları </a:t>
            </a:r>
            <a:r>
              <a:rPr lang="tr-TR" sz="2800" b="1" dirty="0" smtClean="0"/>
              <a:t>SESSİZCE</a:t>
            </a:r>
            <a:r>
              <a:rPr lang="tr-TR" sz="2800" dirty="0" smtClean="0"/>
              <a:t> asistanlara ya da takımınıza danışabilirsiniz.</a:t>
            </a:r>
          </a:p>
          <a:p>
            <a:r>
              <a:rPr lang="tr-TR" sz="2800" dirty="0" smtClean="0"/>
              <a:t>Erken bitiren kodunu gönderip, bir sonraki dersin başında gelmek üzere çıkabilir. </a:t>
            </a:r>
          </a:p>
          <a:p>
            <a:pPr lvl="1"/>
            <a:r>
              <a:rPr lang="tr-TR" sz="2500" dirty="0" smtClean="0"/>
              <a:t>Ancak çıkmayıp, asistanlardan “Benden ekstra bir şey isteyin, onu kodlayım…” şeklinde talepte bulunması ya da kendilerinin ekstra şeyler hayal edip kodlarına eklemeleri önerilir.</a:t>
            </a:r>
            <a:endParaRPr lang="tr-TR" sz="2800" dirty="0" smtClean="0"/>
          </a:p>
        </p:txBody>
      </p:sp>
      <p:pic>
        <p:nvPicPr>
          <p:cNvPr id="5" name="4 Resim" descr="downlo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258" y="4462481"/>
            <a:ext cx="4791968" cy="194122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</a:rPr>
              <a:t>Kabarcık Sıralama Kodu: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5286412" cy="392909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tr-TR" sz="1000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  <a:latin typeface="Consolas"/>
              </a:rPr>
              <a:t>kabarcikSiralama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dizi[],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n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){</a:t>
            </a:r>
            <a:endParaRPr lang="tr-TR" sz="1600" dirty="0" smtClean="0">
              <a:latin typeface="Consolas"/>
            </a:endParaRPr>
          </a:p>
          <a:p>
            <a:pPr algn="l">
              <a:buNone/>
            </a:pP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i,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temp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 algn="l">
              <a:buNone/>
            </a:pP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28596" y="221455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do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tr-TR" sz="1600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0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nn-NO" sz="16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=0; 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= 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n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-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2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; 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++){</a:t>
            </a:r>
          </a:p>
          <a:p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] &gt;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+1]){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temp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       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] =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+1];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       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+1] =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temp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  <a:endParaRPr lang="tr-TR" sz="1600" b="1" dirty="0" smtClean="0">
              <a:solidFill>
                <a:srgbClr val="6A3E3E"/>
              </a:solidFill>
              <a:latin typeface="Consolas"/>
            </a:endParaRP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	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	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= </a:t>
            </a:r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1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            }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       }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       n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--;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   }</a:t>
            </a: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tr-TR" sz="1600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5286380" y="2214554"/>
            <a:ext cx="2643206" cy="27860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Mantığını anladıktan sonra başka şekillerde de kurgulayabilirsiniz. Örneğin do </a:t>
            </a:r>
            <a:r>
              <a:rPr lang="tr-TR" i="1" dirty="0" err="1" smtClean="0"/>
              <a:t>while</a:t>
            </a:r>
            <a:r>
              <a:rPr lang="tr-TR" i="1" dirty="0" smtClean="0"/>
              <a:t> kullanmak yerine </a:t>
            </a:r>
            <a:r>
              <a:rPr lang="tr-TR" i="1" dirty="0" err="1" smtClean="0"/>
              <a:t>for</a:t>
            </a:r>
            <a:r>
              <a:rPr lang="tr-TR" i="1" dirty="0" smtClean="0"/>
              <a:t> kullanarak iç içe iki </a:t>
            </a:r>
            <a:r>
              <a:rPr lang="tr-TR" i="1" dirty="0" err="1" smtClean="0"/>
              <a:t>for’la</a:t>
            </a:r>
            <a:r>
              <a:rPr lang="tr-TR" i="1" dirty="0" smtClean="0"/>
              <a:t> da bu kod yazılabilir.</a:t>
            </a:r>
            <a:endParaRPr lang="tr-TR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84d1f3.medialib.glogster.com/media/09/099ae7610a7a8dd844f9b2daf24e999009c6261a83e71af962c3923ff5acf500/bubbl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3500462" cy="2414112"/>
          </a:xfrm>
          <a:prstGeom prst="rect">
            <a:avLst/>
          </a:prstGeom>
          <a:noFill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6286520"/>
            <a:ext cx="8229600" cy="419096"/>
          </a:xfrm>
        </p:spPr>
        <p:txBody>
          <a:bodyPr>
            <a:normAutofit fontScale="90000"/>
          </a:bodyPr>
          <a:lstStyle/>
          <a:p>
            <a:r>
              <a:rPr lang="tr-TR" sz="2400" dirty="0" smtClean="0"/>
              <a:t>Örnek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705818"/>
            <a:ext cx="3643338" cy="4937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r-TR" sz="1800" dirty="0" err="1" smtClean="0"/>
              <a:t>int</a:t>
            </a:r>
            <a:r>
              <a:rPr lang="tr-TR" sz="1800" dirty="0" smtClean="0"/>
              <a:t> dizi[]={5,2,7,4};</a:t>
            </a:r>
          </a:p>
          <a:p>
            <a:pPr>
              <a:buNone/>
            </a:pPr>
            <a:r>
              <a:rPr lang="tr-TR" sz="1800" dirty="0" err="1" smtClean="0"/>
              <a:t>int</a:t>
            </a:r>
            <a:r>
              <a:rPr lang="tr-TR" sz="1800" dirty="0" smtClean="0"/>
              <a:t> N=4, i,j;</a:t>
            </a:r>
          </a:p>
          <a:p>
            <a:pPr>
              <a:buNone/>
            </a:pPr>
            <a:r>
              <a:rPr lang="tr-TR" sz="1800" dirty="0" err="1" smtClean="0"/>
              <a:t>for</a:t>
            </a:r>
            <a:r>
              <a:rPr lang="tr-TR" sz="1800" dirty="0" smtClean="0"/>
              <a:t>(i=1; i&lt;=N-1; i++)</a:t>
            </a:r>
          </a:p>
          <a:p>
            <a:pPr>
              <a:buNone/>
            </a:pPr>
            <a:r>
              <a:rPr lang="tr-TR" sz="1800" dirty="0" smtClean="0"/>
              <a:t>{</a:t>
            </a:r>
          </a:p>
          <a:p>
            <a:pPr>
              <a:buNone/>
            </a:pPr>
            <a:r>
              <a:rPr lang="tr-TR" sz="1800" dirty="0" err="1" smtClean="0"/>
              <a:t>int</a:t>
            </a:r>
            <a:r>
              <a:rPr lang="tr-TR" sz="1800" dirty="0" smtClean="0"/>
              <a:t> </a:t>
            </a:r>
            <a:r>
              <a:rPr lang="tr-TR" sz="1800" dirty="0" err="1" smtClean="0"/>
              <a:t>flag</a:t>
            </a:r>
            <a:r>
              <a:rPr lang="tr-TR" sz="1800" dirty="0" smtClean="0"/>
              <a:t>=1;</a:t>
            </a:r>
          </a:p>
          <a:p>
            <a:pPr>
              <a:buNone/>
            </a:pPr>
            <a:r>
              <a:rPr lang="tr-TR" sz="1800" dirty="0" err="1" smtClean="0"/>
              <a:t>for</a:t>
            </a:r>
            <a:r>
              <a:rPr lang="tr-TR" sz="1800" dirty="0" smtClean="0"/>
              <a:t>(j=0; j&lt;N-i; j++) </a:t>
            </a:r>
          </a:p>
          <a:p>
            <a:pPr>
              <a:buNone/>
            </a:pPr>
            <a:r>
              <a:rPr lang="tr-TR" sz="1800" dirty="0" smtClean="0"/>
              <a:t>	{</a:t>
            </a:r>
          </a:p>
          <a:p>
            <a:pPr>
              <a:buNone/>
            </a:pPr>
            <a:r>
              <a:rPr lang="tr-TR" sz="1800" dirty="0" smtClean="0"/>
              <a:t>	</a:t>
            </a:r>
            <a:r>
              <a:rPr lang="tr-TR" sz="1800" dirty="0" err="1" smtClean="0"/>
              <a:t>if</a:t>
            </a:r>
            <a:r>
              <a:rPr lang="tr-TR" sz="1800" dirty="0" smtClean="0"/>
              <a:t>(dizi[j]&lt;dizi[j+1]){</a:t>
            </a:r>
          </a:p>
          <a:p>
            <a:pPr>
              <a:buNone/>
            </a:pPr>
            <a:r>
              <a:rPr lang="tr-TR" sz="1800" dirty="0" smtClean="0"/>
              <a:t>		</a:t>
            </a:r>
            <a:r>
              <a:rPr lang="tr-TR" sz="1800" dirty="0" err="1" smtClean="0"/>
              <a:t>int</a:t>
            </a:r>
            <a:r>
              <a:rPr lang="tr-TR" sz="1800" dirty="0" smtClean="0"/>
              <a:t> </a:t>
            </a:r>
            <a:r>
              <a:rPr lang="tr-TR" sz="1800" dirty="0" err="1" smtClean="0"/>
              <a:t>temp</a:t>
            </a:r>
            <a:r>
              <a:rPr lang="tr-TR" sz="1800" dirty="0" smtClean="0"/>
              <a:t>= dizi[j];</a:t>
            </a:r>
          </a:p>
          <a:p>
            <a:pPr>
              <a:buNone/>
            </a:pPr>
            <a:r>
              <a:rPr lang="tr-TR" sz="1800" dirty="0" smtClean="0"/>
              <a:t>		dizi[j]=dizi[j+1];</a:t>
            </a:r>
          </a:p>
          <a:p>
            <a:pPr>
              <a:buNone/>
            </a:pPr>
            <a:r>
              <a:rPr lang="tr-TR" sz="1800" dirty="0" smtClean="0"/>
              <a:t>		dizi[j+1]=</a:t>
            </a:r>
            <a:r>
              <a:rPr lang="tr-TR" sz="1800" dirty="0" err="1" smtClean="0"/>
              <a:t>temp</a:t>
            </a:r>
            <a:r>
              <a:rPr lang="tr-TR" sz="1800" dirty="0" smtClean="0"/>
              <a:t>;</a:t>
            </a:r>
          </a:p>
          <a:p>
            <a:pPr>
              <a:buNone/>
            </a:pPr>
            <a:r>
              <a:rPr lang="tr-TR" sz="1800" dirty="0" smtClean="0"/>
              <a:t>		</a:t>
            </a:r>
            <a:r>
              <a:rPr lang="tr-TR" sz="1800" dirty="0" err="1" smtClean="0"/>
              <a:t>flag</a:t>
            </a:r>
            <a:r>
              <a:rPr lang="tr-TR" sz="1800" dirty="0" smtClean="0"/>
              <a:t>=0; }}</a:t>
            </a:r>
          </a:p>
          <a:p>
            <a:pPr>
              <a:buNone/>
            </a:pPr>
            <a:r>
              <a:rPr lang="tr-TR" sz="1800" dirty="0" smtClean="0"/>
              <a:t>	</a:t>
            </a:r>
            <a:r>
              <a:rPr lang="tr-TR" sz="1800" dirty="0" err="1" smtClean="0"/>
              <a:t>if</a:t>
            </a:r>
            <a:r>
              <a:rPr lang="tr-TR" sz="1800" dirty="0" smtClean="0"/>
              <a:t>(</a:t>
            </a:r>
            <a:r>
              <a:rPr lang="tr-TR" sz="1800" dirty="0" err="1" smtClean="0"/>
              <a:t>flag</a:t>
            </a:r>
            <a:r>
              <a:rPr lang="tr-TR" sz="1800" dirty="0" smtClean="0"/>
              <a:t>==1) break;</a:t>
            </a:r>
          </a:p>
          <a:p>
            <a:pPr>
              <a:buNone/>
            </a:pPr>
            <a:r>
              <a:rPr lang="tr-TR" sz="1800" dirty="0" smtClean="0"/>
              <a:t>	}	</a:t>
            </a:r>
            <a:endParaRPr lang="tr-TR" sz="1800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4357686" y="785794"/>
            <a:ext cx="4286280" cy="10001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lvl="1"/>
            <a:r>
              <a:rPr lang="tr-TR" dirty="0" err="1" smtClean="0"/>
              <a:t>printf</a:t>
            </a:r>
            <a:r>
              <a:rPr lang="tr-TR" dirty="0" smtClean="0"/>
              <a:t>("DIZI:");</a:t>
            </a:r>
          </a:p>
          <a:p>
            <a:pPr lvl="1"/>
            <a:r>
              <a:rPr lang="tr-TR" dirty="0" err="1" smtClean="0"/>
              <a:t>for</a:t>
            </a:r>
            <a:r>
              <a:rPr lang="tr-TR" dirty="0" smtClean="0"/>
              <a:t>(i=0; i&lt;N; i++)</a:t>
            </a:r>
          </a:p>
          <a:p>
            <a:pPr lvl="2"/>
            <a:r>
              <a:rPr lang="tr-TR" dirty="0" err="1" smtClean="0"/>
              <a:t>printf</a:t>
            </a:r>
            <a:r>
              <a:rPr lang="tr-TR" dirty="0" smtClean="0"/>
              <a:t>(“%d”, dizi[i]);</a:t>
            </a:r>
            <a:endParaRPr lang="tr-TR" dirty="0"/>
          </a:p>
        </p:txBody>
      </p:sp>
      <p:graphicFrame>
        <p:nvGraphicFramePr>
          <p:cNvPr id="7" name="3 İçerik Yer Tutucusu"/>
          <p:cNvGraphicFramePr>
            <a:graphicFrameLocks/>
          </p:cNvGraphicFramePr>
          <p:nvPr/>
        </p:nvGraphicFramePr>
        <p:xfrm>
          <a:off x="4143372" y="2928934"/>
          <a:ext cx="4786340" cy="1232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</a:tblGrid>
              <a:tr h="4107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0763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07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Dikdörtgen"/>
          <p:cNvSpPr/>
          <p:nvPr/>
        </p:nvSpPr>
        <p:spPr>
          <a:xfrm>
            <a:off x="4249423" y="2214554"/>
            <a:ext cx="489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Ekran Çıktısı:</a:t>
            </a:r>
            <a:endParaRPr lang="tr-TR" sz="1100" b="1" dirty="0"/>
          </a:p>
        </p:txBody>
      </p:sp>
      <p:cxnSp>
        <p:nvCxnSpPr>
          <p:cNvPr id="10" name="9 Düz Ok Bağlayıcısı"/>
          <p:cNvCxnSpPr/>
          <p:nvPr/>
        </p:nvCxnSpPr>
        <p:spPr>
          <a:xfrm rot="5400000" flipH="1" flipV="1">
            <a:off x="1785918" y="2000240"/>
            <a:ext cx="3786214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4833" r="65694" b="73018"/>
          <a:stretch>
            <a:fillRect/>
          </a:stretch>
        </p:blipFill>
        <p:spPr bwMode="auto">
          <a:xfrm>
            <a:off x="4357686" y="5214950"/>
            <a:ext cx="3223979" cy="896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40042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/>
              <a:t>#include &lt;</a:t>
            </a:r>
            <a:r>
              <a:rPr lang="en-US" sz="1800" dirty="0" err="1" smtClean="0"/>
              <a:t>stdio.h</a:t>
            </a:r>
            <a:r>
              <a:rPr lang="en-US" sz="1800" dirty="0" smtClean="0"/>
              <a:t>&gt;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void x(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dizi</a:t>
            </a:r>
            <a:r>
              <a:rPr lang="en-US" sz="1800" dirty="0" smtClean="0"/>
              <a:t>[], </a:t>
            </a:r>
            <a:r>
              <a:rPr lang="en-US" sz="1800" dirty="0" err="1" smtClean="0"/>
              <a:t>int</a:t>
            </a:r>
            <a:r>
              <a:rPr lang="en-US" sz="1800" dirty="0" smtClean="0"/>
              <a:t> n);</a:t>
            </a:r>
            <a:endParaRPr lang="tr-TR" sz="1800" dirty="0" smtClean="0"/>
          </a:p>
          <a:p>
            <a:pPr>
              <a:buNone/>
            </a:pPr>
            <a:r>
              <a:rPr lang="en-US" sz="1800" dirty="0" err="1" smtClean="0"/>
              <a:t>int</a:t>
            </a:r>
            <a:r>
              <a:rPr lang="en-US" sz="1800" dirty="0" smtClean="0"/>
              <a:t> main()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{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int</a:t>
            </a:r>
            <a:r>
              <a:rPr lang="en-US" sz="1800" dirty="0" smtClean="0"/>
              <a:t> a[5]={2,5,-2,9,3};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	x(a,5);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;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	for(</a:t>
            </a:r>
            <a:r>
              <a:rPr lang="en-US" sz="1800" dirty="0" err="1" smtClean="0"/>
              <a:t>i</a:t>
            </a:r>
            <a:r>
              <a:rPr lang="en-US" sz="1800" dirty="0" smtClean="0"/>
              <a:t>=0; </a:t>
            </a:r>
            <a:r>
              <a:rPr lang="en-US" sz="1800" dirty="0" err="1" smtClean="0"/>
              <a:t>i</a:t>
            </a:r>
            <a:r>
              <a:rPr lang="en-US" sz="1800" dirty="0" smtClean="0"/>
              <a:t>&lt;5; </a:t>
            </a:r>
            <a:r>
              <a:rPr lang="en-US" sz="1800" dirty="0" err="1" smtClean="0"/>
              <a:t>i</a:t>
            </a:r>
            <a:r>
              <a:rPr lang="en-US" sz="1800" dirty="0" smtClean="0"/>
              <a:t>++)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printf</a:t>
            </a:r>
            <a:r>
              <a:rPr lang="en-US" sz="1800" dirty="0" smtClean="0"/>
              <a:t>("%d", a[</a:t>
            </a:r>
            <a:r>
              <a:rPr lang="en-US" sz="1800" dirty="0" err="1" smtClean="0"/>
              <a:t>i</a:t>
            </a:r>
            <a:r>
              <a:rPr lang="en-US" sz="1800" dirty="0" smtClean="0"/>
              <a:t>]);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return</a:t>
            </a:r>
            <a:r>
              <a:rPr lang="tr-TR" sz="1800" dirty="0" smtClean="0"/>
              <a:t> 0</a:t>
            </a:r>
            <a:r>
              <a:rPr lang="en-US" sz="1800" dirty="0" smtClean="0"/>
              <a:t>;</a:t>
            </a:r>
            <a:endParaRPr lang="tr-TR" sz="1800" dirty="0" smtClean="0"/>
          </a:p>
          <a:p>
            <a:pPr>
              <a:buNone/>
            </a:pPr>
            <a:r>
              <a:rPr lang="en-US" sz="1800" dirty="0" smtClean="0"/>
              <a:t>}</a:t>
            </a:r>
            <a:endParaRPr lang="tr-TR" sz="1800" dirty="0" smtClean="0"/>
          </a:p>
          <a:p>
            <a:pPr>
              <a:buNone/>
            </a:pPr>
            <a:r>
              <a:rPr lang="en-US" dirty="0" smtClean="0"/>
              <a:t> </a:t>
            </a: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3929058" y="11429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void x(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dizi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n){</a:t>
            </a:r>
            <a:endParaRPr lang="tr-TR" dirty="0" smtClean="0"/>
          </a:p>
          <a:p>
            <a:r>
              <a:rPr lang="en-US" dirty="0" smtClean="0"/>
              <a:t> </a:t>
            </a:r>
            <a:endParaRPr lang="tr-T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, temp;</a:t>
            </a:r>
            <a:endParaRPr lang="tr-TR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degistiMi</a:t>
            </a:r>
            <a:r>
              <a:rPr lang="en-US" dirty="0" smtClean="0"/>
              <a:t>;</a:t>
            </a:r>
            <a:endParaRPr lang="tr-TR" dirty="0" smtClean="0"/>
          </a:p>
          <a:p>
            <a:r>
              <a:rPr lang="en-US" dirty="0" smtClean="0"/>
              <a:t>    do{</a:t>
            </a:r>
            <a:endParaRPr lang="tr-TR" dirty="0" smtClean="0"/>
          </a:p>
          <a:p>
            <a:r>
              <a:rPr lang="en-US" dirty="0" smtClean="0"/>
              <a:t>        </a:t>
            </a:r>
            <a:r>
              <a:rPr lang="en-US" dirty="0" err="1" smtClean="0"/>
              <a:t>degistiMi</a:t>
            </a:r>
            <a:r>
              <a:rPr lang="en-US" dirty="0" smtClean="0"/>
              <a:t> = 1;</a:t>
            </a:r>
            <a:endParaRPr lang="tr-TR" dirty="0" smtClean="0"/>
          </a:p>
          <a:p>
            <a:r>
              <a:rPr lang="en-US" dirty="0" smtClean="0"/>
              <a:t>        for(</a:t>
            </a:r>
            <a:r>
              <a:rPr lang="en-US" dirty="0" err="1" smtClean="0"/>
              <a:t>i</a:t>
            </a:r>
            <a:r>
              <a:rPr lang="en-US" dirty="0" smtClean="0"/>
              <a:t>=1; </a:t>
            </a:r>
            <a:r>
              <a:rPr lang="en-US" dirty="0" err="1" smtClean="0"/>
              <a:t>i</a:t>
            </a:r>
            <a:r>
              <a:rPr lang="en-US" dirty="0" smtClean="0"/>
              <a:t>&lt;n - 2; </a:t>
            </a:r>
            <a:r>
              <a:rPr lang="en-US" dirty="0" err="1" smtClean="0"/>
              <a:t>i</a:t>
            </a:r>
            <a:r>
              <a:rPr lang="en-US" dirty="0" smtClean="0"/>
              <a:t>++){</a:t>
            </a:r>
            <a:endParaRPr lang="tr-TR" dirty="0" smtClean="0"/>
          </a:p>
          <a:p>
            <a:r>
              <a:rPr lang="en-US" dirty="0" smtClean="0"/>
              <a:t>            if(</a:t>
            </a:r>
            <a:r>
              <a:rPr lang="en-US" dirty="0" err="1" smtClean="0"/>
              <a:t>dizi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&gt; </a:t>
            </a:r>
            <a:r>
              <a:rPr lang="en-US" dirty="0" err="1" smtClean="0"/>
              <a:t>dizi</a:t>
            </a:r>
            <a:r>
              <a:rPr lang="en-US" dirty="0" smtClean="0"/>
              <a:t>[i+1]){</a:t>
            </a:r>
            <a:endParaRPr lang="tr-TR" dirty="0" smtClean="0"/>
          </a:p>
          <a:p>
            <a:r>
              <a:rPr lang="en-US" dirty="0" smtClean="0"/>
              <a:t>                temp = </a:t>
            </a:r>
            <a:r>
              <a:rPr lang="en-US" dirty="0" err="1" smtClean="0"/>
              <a:t>dizi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];</a:t>
            </a:r>
            <a:endParaRPr lang="tr-TR" dirty="0" smtClean="0"/>
          </a:p>
          <a:p>
            <a:r>
              <a:rPr lang="en-US" dirty="0" smtClean="0"/>
              <a:t>                </a:t>
            </a:r>
            <a:r>
              <a:rPr lang="en-US" dirty="0" err="1" smtClean="0"/>
              <a:t>dizi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  <a:r>
              <a:rPr lang="en-US" dirty="0" err="1" smtClean="0"/>
              <a:t>dizi</a:t>
            </a:r>
            <a:r>
              <a:rPr lang="en-US" dirty="0" smtClean="0"/>
              <a:t>[i+1];</a:t>
            </a:r>
            <a:endParaRPr lang="tr-TR" dirty="0" smtClean="0"/>
          </a:p>
          <a:p>
            <a:r>
              <a:rPr lang="en-US" dirty="0" smtClean="0"/>
              <a:t>                </a:t>
            </a:r>
            <a:r>
              <a:rPr lang="en-US" dirty="0" err="1" smtClean="0"/>
              <a:t>dizi</a:t>
            </a:r>
            <a:r>
              <a:rPr lang="en-US" dirty="0" smtClean="0"/>
              <a:t>[i+1] = temp;</a:t>
            </a:r>
            <a:endParaRPr lang="tr-TR" dirty="0" smtClean="0"/>
          </a:p>
          <a:p>
            <a:r>
              <a:rPr lang="en-US" dirty="0" smtClean="0"/>
              <a:t>                </a:t>
            </a:r>
            <a:r>
              <a:rPr lang="en-US" dirty="0" err="1" smtClean="0"/>
              <a:t>degistiMi</a:t>
            </a:r>
            <a:r>
              <a:rPr lang="en-US" dirty="0" smtClean="0"/>
              <a:t> = 0;</a:t>
            </a:r>
            <a:endParaRPr lang="tr-TR" dirty="0" smtClean="0"/>
          </a:p>
          <a:p>
            <a:r>
              <a:rPr lang="en-US" dirty="0" smtClean="0"/>
              <a:t>            }</a:t>
            </a:r>
            <a:endParaRPr lang="tr-TR" dirty="0" smtClean="0"/>
          </a:p>
          <a:p>
            <a:r>
              <a:rPr lang="en-US" dirty="0" smtClean="0"/>
              <a:t>        }</a:t>
            </a:r>
            <a:endParaRPr lang="tr-TR" dirty="0" smtClean="0"/>
          </a:p>
          <a:p>
            <a:r>
              <a:rPr lang="en-US" dirty="0" smtClean="0"/>
              <a:t>        n--;</a:t>
            </a:r>
            <a:endParaRPr lang="tr-TR" dirty="0" smtClean="0"/>
          </a:p>
          <a:p>
            <a:r>
              <a:rPr lang="en-US" dirty="0" smtClean="0"/>
              <a:t>    }while(!</a:t>
            </a:r>
            <a:r>
              <a:rPr lang="en-US" dirty="0" err="1" smtClean="0"/>
              <a:t>degistiMi</a:t>
            </a:r>
            <a:r>
              <a:rPr lang="en-US" dirty="0" smtClean="0"/>
              <a:t>);</a:t>
            </a:r>
            <a:endParaRPr lang="tr-TR" dirty="0" smtClean="0"/>
          </a:p>
          <a:p>
            <a:r>
              <a:rPr lang="en-US" dirty="0" smtClean="0"/>
              <a:t>}</a:t>
            </a:r>
            <a:endParaRPr lang="tr-TR" dirty="0"/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072074"/>
            <a:ext cx="1714512" cy="1286986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6572264" y="1428736"/>
            <a:ext cx="1571636" cy="16430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‘-’ de bir karakterdir ve ayrı bir kutucuğa yazılmayı hak eder.</a:t>
            </a:r>
            <a:endParaRPr lang="tr-TR" sz="1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Soruyu doğru </a:t>
            </a:r>
            <a:r>
              <a:rPr lang="tr-TR" b="1" dirty="0" smtClean="0"/>
              <a:t>okuyun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86370" cy="4937760"/>
          </a:xfrm>
        </p:spPr>
        <p:txBody>
          <a:bodyPr/>
          <a:lstStyle/>
          <a:p>
            <a:r>
              <a:rPr lang="tr-TR" dirty="0" smtClean="0"/>
              <a:t>a dizisi oluşturuluyor.</a:t>
            </a:r>
            <a:endParaRPr lang="tr-TR" sz="2800" dirty="0" smtClean="0"/>
          </a:p>
          <a:p>
            <a:r>
              <a:rPr lang="tr-TR" dirty="0" smtClean="0"/>
              <a:t>x fonksiyonuna gönderiliyor.</a:t>
            </a:r>
          </a:p>
          <a:p>
            <a:r>
              <a:rPr lang="tr-TR" dirty="0" smtClean="0"/>
              <a:t>x fonksiyonu </a:t>
            </a:r>
            <a:r>
              <a:rPr lang="tr-TR" b="1" dirty="0" smtClean="0"/>
              <a:t>ilk ve son değerleri hariç</a:t>
            </a:r>
            <a:r>
              <a:rPr lang="tr-TR" dirty="0" smtClean="0"/>
              <a:t> diziyi </a:t>
            </a:r>
            <a:r>
              <a:rPr lang="tr-TR" u="sng" dirty="0" smtClean="0"/>
              <a:t>küçükten büyüğe </a:t>
            </a:r>
            <a:r>
              <a:rPr lang="tr-TR" dirty="0" smtClean="0"/>
              <a:t>dizer.</a:t>
            </a:r>
          </a:p>
          <a:p>
            <a:r>
              <a:rPr lang="tr-TR" dirty="0" smtClean="0"/>
              <a:t>Dizi ekrana yazdırılır.</a:t>
            </a:r>
          </a:p>
        </p:txBody>
      </p:sp>
      <p:pic>
        <p:nvPicPr>
          <p:cNvPr id="6" name="5 Resim" descr="artworks-000061282732-he77w9-crop.jpg"/>
          <p:cNvPicPr>
            <a:picLocks noChangeAspect="1"/>
          </p:cNvPicPr>
          <p:nvPr/>
        </p:nvPicPr>
        <p:blipFill>
          <a:blip r:embed="rId2">
            <a:lum bright="30000" contrast="20000"/>
          </a:blip>
          <a:stretch>
            <a:fillRect/>
          </a:stretch>
        </p:blipFill>
        <p:spPr>
          <a:xfrm>
            <a:off x="5572132" y="1357298"/>
            <a:ext cx="3182942" cy="3182942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500694" y="4572008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 smtClean="0">
                <a:solidFill>
                  <a:srgbClr val="C00000"/>
                </a:solidFill>
              </a:rPr>
              <a:t>Kabarcık sıralamaya çalışmadan sınava giren öğrencinin sınav esnasında her döngünün her turunu adım adım takip etmeye çalışırkenki hali: “i kaç olduydu en son? Neyse baştan başlayım…” (temsili)</a:t>
            </a:r>
            <a:endParaRPr lang="tr-TR" sz="1600" b="1" i="1" dirty="0">
              <a:solidFill>
                <a:srgbClr val="C00000"/>
              </a:solidFill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785786" y="4000504"/>
            <a:ext cx="371477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8800" dirty="0" smtClean="0"/>
              <a:t>2-2593</a:t>
            </a:r>
            <a:endParaRPr lang="tr-TR" sz="8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Diziler Alıştırması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9957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err="1" smtClean="0"/>
              <a:t>char</a:t>
            </a:r>
            <a:r>
              <a:rPr lang="tr-TR" dirty="0" smtClean="0"/>
              <a:t> doldur( </a:t>
            </a:r>
            <a:r>
              <a:rPr lang="tr-TR" dirty="0" err="1" smtClean="0"/>
              <a:t>char</a:t>
            </a:r>
            <a:r>
              <a:rPr lang="tr-TR" dirty="0" smtClean="0"/>
              <a:t> dizi[]);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dizim[7]={'b','i','g','b','a','n','g'};</a:t>
            </a:r>
          </a:p>
          <a:p>
            <a:pPr>
              <a:buNone/>
            </a:pPr>
            <a:r>
              <a:rPr lang="tr-TR" dirty="0" smtClean="0"/>
              <a:t>	doldur(dizim);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("%c%c%c", dizim[0], dizim[5], dizim[2]);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pPr>
              <a:buNone/>
            </a:pPr>
            <a:r>
              <a:rPr lang="tr-TR" dirty="0" smtClean="0"/>
              <a:t>}</a:t>
            </a:r>
          </a:p>
          <a:p>
            <a:pPr>
              <a:buNone/>
            </a:pPr>
            <a:r>
              <a:rPr lang="tr-TR" dirty="0" err="1" smtClean="0"/>
              <a:t>char</a:t>
            </a:r>
            <a:r>
              <a:rPr lang="tr-TR" dirty="0" smtClean="0"/>
              <a:t> doldur( </a:t>
            </a:r>
            <a:r>
              <a:rPr lang="tr-TR" dirty="0" err="1" smtClean="0"/>
              <a:t>char</a:t>
            </a:r>
            <a:r>
              <a:rPr lang="tr-TR" dirty="0" smtClean="0"/>
              <a:t> </a:t>
            </a:r>
            <a:r>
              <a:rPr lang="tr-TR" dirty="0" err="1" smtClean="0"/>
              <a:t>walking</a:t>
            </a:r>
            <a:r>
              <a:rPr lang="tr-TR" dirty="0" smtClean="0"/>
              <a:t>_</a:t>
            </a:r>
            <a:r>
              <a:rPr lang="tr-TR" dirty="0" err="1" smtClean="0"/>
              <a:t>dead</a:t>
            </a:r>
            <a:r>
              <a:rPr lang="tr-TR" dirty="0" smtClean="0"/>
              <a:t>[]){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dizim[7]={'p','r','i','s','o','n','b'};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walking</a:t>
            </a:r>
            <a:r>
              <a:rPr lang="tr-TR" dirty="0" smtClean="0"/>
              <a:t>_</a:t>
            </a:r>
            <a:r>
              <a:rPr lang="tr-TR" dirty="0" err="1" smtClean="0"/>
              <a:t>dead</a:t>
            </a:r>
            <a:r>
              <a:rPr lang="tr-TR" dirty="0" smtClean="0"/>
              <a:t>[0]=dizim[2];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dizim[3]; //</a:t>
            </a:r>
            <a:r>
              <a:rPr lang="tr-TR" dirty="0" err="1" smtClean="0"/>
              <a:t>sasirtmaca</a:t>
            </a:r>
            <a:r>
              <a:rPr lang="tr-TR" dirty="0" smtClean="0"/>
              <a:t> satiri</a:t>
            </a:r>
          </a:p>
          <a:p>
            <a:pPr>
              <a:buNone/>
            </a:pPr>
            <a:r>
              <a:rPr lang="tr-TR" dirty="0" smtClean="0"/>
              <a:t>}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643050"/>
            <a:ext cx="1767840" cy="1328928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 r="94473" b="96512"/>
          <a:stretch>
            <a:fillRect/>
          </a:stretch>
        </p:blipFill>
        <p:spPr bwMode="auto">
          <a:xfrm>
            <a:off x="5357818" y="3714752"/>
            <a:ext cx="221457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Düz Ok Bağlayıcısı"/>
          <p:cNvCxnSpPr/>
          <p:nvPr/>
        </p:nvCxnSpPr>
        <p:spPr>
          <a:xfrm>
            <a:off x="1714480" y="471488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2714612" y="485776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main’de</a:t>
            </a:r>
            <a:endParaRPr lang="tr-TR" dirty="0" smtClean="0"/>
          </a:p>
          <a:p>
            <a:r>
              <a:rPr lang="tr-TR" dirty="0" err="1" smtClean="0"/>
              <a:t>char</a:t>
            </a:r>
            <a:r>
              <a:rPr lang="tr-TR" dirty="0" smtClean="0"/>
              <a:t> x = doldur(dizim);  olarak bu değer kaydedilebilirdi.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Bunu biliyor musunuz? </a:t>
            </a:r>
            <a:r>
              <a:rPr lang="tr-TR" sz="2000" dirty="0" err="1" smtClean="0"/>
              <a:t>Welcome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</a:t>
            </a:r>
            <a:r>
              <a:rPr lang="tr-TR" sz="2000" dirty="0" err="1" smtClean="0"/>
              <a:t>programmer’s</a:t>
            </a:r>
            <a:r>
              <a:rPr lang="tr-TR" sz="2000" dirty="0" smtClean="0"/>
              <a:t> </a:t>
            </a:r>
            <a:r>
              <a:rPr lang="tr-TR" sz="2000" dirty="0" err="1" smtClean="0"/>
              <a:t>world</a:t>
            </a:r>
            <a:r>
              <a:rPr lang="tr-TR" sz="2000" dirty="0" smtClean="0"/>
              <a:t>!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5357826"/>
            <a:ext cx="8229600" cy="513382"/>
          </a:xfrm>
        </p:spPr>
        <p:txBody>
          <a:bodyPr>
            <a:normAutofit fontScale="62500" lnSpcReduction="20000"/>
          </a:bodyPr>
          <a:lstStyle/>
          <a:p>
            <a:r>
              <a:rPr lang="tr-TR" i="1" dirty="0" smtClean="0"/>
              <a:t>Ara Sınav </a:t>
            </a:r>
            <a:r>
              <a:rPr lang="tr-TR" i="1" dirty="0" err="1" smtClean="0"/>
              <a:t>II’deki</a:t>
            </a:r>
            <a:r>
              <a:rPr lang="tr-TR" i="1" dirty="0" smtClean="0"/>
              <a:t> ipucu kağıdınızda yer kalırsa dilerseniz moral olması açısından bunu yazabilirsiniz. </a:t>
            </a:r>
            <a:r>
              <a:rPr lang="tr-TR" i="1" dirty="0" smtClean="0">
                <a:sym typeface="Wingdings" pitchFamily="2" charset="2"/>
              </a:rPr>
              <a:t></a:t>
            </a:r>
            <a:endParaRPr lang="tr-TR" i="1" dirty="0"/>
          </a:p>
        </p:txBody>
      </p:sp>
      <p:pic>
        <p:nvPicPr>
          <p:cNvPr id="4" name="3 Resim" descr="19554371_497498057253035_36288675202994582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578389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496"/>
            <a:ext cx="2132424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DİZGİLER</a:t>
            </a:r>
            <a:endParaRPr lang="tr-TR" dirty="0"/>
          </a:p>
        </p:txBody>
      </p:sp>
      <p:pic>
        <p:nvPicPr>
          <p:cNvPr id="49154" name="Picture 2" descr="http://10rate.com/wp-content/uploads/2012/04/magnetic-letters-for-kids-5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007" y="1438141"/>
            <a:ext cx="6505575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Dizgi (</a:t>
            </a:r>
            <a:r>
              <a:rPr lang="tr-TR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string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Java gibi dillerde birden fazla karakterden oluşan kelime veya cümleleri tanımlamak için veri türleri bulunmaktadır. Bu tür verilere </a:t>
            </a:r>
            <a:r>
              <a:rPr lang="tr-TR" sz="2800" b="1" i="1" dirty="0" smtClean="0">
                <a:solidFill>
                  <a:schemeClr val="tx1"/>
                </a:solidFill>
              </a:rPr>
              <a:t>dizgi</a:t>
            </a:r>
            <a:r>
              <a:rPr lang="tr-TR" sz="2800" dirty="0" smtClean="0">
                <a:solidFill>
                  <a:schemeClr val="tx1"/>
                </a:solidFill>
              </a:rPr>
              <a:t> denmektedir.</a:t>
            </a:r>
          </a:p>
          <a:p>
            <a:pPr algn="just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</a:t>
            </a:r>
            <a:r>
              <a:rPr lang="tr-TR" sz="2800" dirty="0" err="1" smtClean="0">
                <a:solidFill>
                  <a:schemeClr val="tx1"/>
                </a:solidFill>
              </a:rPr>
              <a:t>C'de</a:t>
            </a:r>
            <a:r>
              <a:rPr lang="tr-TR" sz="2800" dirty="0" smtClean="0">
                <a:solidFill>
                  <a:schemeClr val="tx1"/>
                </a:solidFill>
              </a:rPr>
              <a:t> ise böyle bir özel veri türü yoktur ve dizgi tanımlamak için </a:t>
            </a:r>
            <a:r>
              <a:rPr lang="tr-TR" sz="2800" b="1" dirty="0" smtClean="0">
                <a:solidFill>
                  <a:schemeClr val="tx1"/>
                </a:solidFill>
              </a:rPr>
              <a:t>karakter dizileri </a:t>
            </a:r>
            <a:r>
              <a:rPr lang="tr-TR" sz="2800" dirty="0" smtClean="0">
                <a:solidFill>
                  <a:schemeClr val="tx1"/>
                </a:solidFill>
              </a:rPr>
              <a:t>kullanılır.</a:t>
            </a:r>
          </a:p>
          <a:p>
            <a:pPr algn="just">
              <a:buFontTx/>
              <a:buChar char="-"/>
            </a:pPr>
            <a:r>
              <a:rPr lang="tr-TR" sz="2800" dirty="0" smtClean="0">
                <a:solidFill>
                  <a:schemeClr val="tx1"/>
                </a:solidFill>
              </a:rPr>
              <a:t> Dizgi işlemleri gerçek hayat problemlerindeki sayı yerine </a:t>
            </a:r>
            <a:r>
              <a:rPr lang="tr-TR" sz="2800" b="1" dirty="0" smtClean="0">
                <a:solidFill>
                  <a:schemeClr val="tx1"/>
                </a:solidFill>
              </a:rPr>
              <a:t>yazı içeren verilerin </a:t>
            </a:r>
            <a:r>
              <a:rPr lang="tr-TR" sz="2800" dirty="0" smtClean="0">
                <a:solidFill>
                  <a:schemeClr val="tx1"/>
                </a:solidFill>
              </a:rPr>
              <a:t>saklanmasında ve bu veriler üzerinde bazı işlemlerin yapılmasında önemli bir yere sahiptir.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Dizgi Tanımlama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C dilinde </a:t>
            </a:r>
            <a:r>
              <a:rPr lang="tr-TR" sz="2400" dirty="0" err="1" smtClean="0">
                <a:solidFill>
                  <a:schemeClr val="tx1"/>
                </a:solidFill>
              </a:rPr>
              <a:t>int</a:t>
            </a:r>
            <a:r>
              <a:rPr lang="tr-TR" sz="2400" dirty="0" smtClean="0">
                <a:solidFill>
                  <a:schemeClr val="tx1"/>
                </a:solidFill>
              </a:rPr>
              <a:t> dizisi tanımlanabilir, </a:t>
            </a:r>
            <a:r>
              <a:rPr lang="tr-TR" sz="2400" dirty="0" err="1" smtClean="0">
                <a:solidFill>
                  <a:schemeClr val="tx1"/>
                </a:solidFill>
              </a:rPr>
              <a:t>double</a:t>
            </a:r>
            <a:r>
              <a:rPr lang="tr-TR" sz="2400" dirty="0" smtClean="0">
                <a:solidFill>
                  <a:schemeClr val="tx1"/>
                </a:solidFill>
              </a:rPr>
              <a:t> dizisi tanımlanabilir, </a:t>
            </a:r>
            <a:r>
              <a:rPr lang="tr-TR" sz="2400" dirty="0" err="1" smtClean="0">
                <a:solidFill>
                  <a:schemeClr val="tx1"/>
                </a:solidFill>
              </a:rPr>
              <a:t>char</a:t>
            </a:r>
            <a:r>
              <a:rPr lang="tr-TR" sz="2400" dirty="0" smtClean="0">
                <a:solidFill>
                  <a:schemeClr val="tx1"/>
                </a:solidFill>
              </a:rPr>
              <a:t> dizisi tanımlanabilir. </a:t>
            </a:r>
            <a:r>
              <a:rPr lang="tr-TR" sz="2400" dirty="0" err="1" smtClean="0"/>
              <a:t>char</a:t>
            </a:r>
            <a:r>
              <a:rPr lang="tr-TR" sz="2400" dirty="0" smtClean="0"/>
              <a:t> dizisine </a:t>
            </a:r>
            <a:r>
              <a:rPr lang="tr-TR" sz="2400" b="1" dirty="0" smtClean="0"/>
              <a:t>dizgi </a:t>
            </a:r>
            <a:r>
              <a:rPr lang="tr-TR" sz="2400" dirty="0" smtClean="0"/>
              <a:t>denir. Dizgilere harfleri tek tek yerleştirmek vs. kolay olmadığı için bunları kolaylaştıran birçok yöntem göreceğiz. Ama şu gerçek değişmeyecek:</a:t>
            </a:r>
          </a:p>
          <a:p>
            <a:pPr algn="just">
              <a:buFontTx/>
              <a:buChar char="-"/>
            </a:pPr>
            <a:endParaRPr lang="tr-TR" sz="2400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sz="2400" dirty="0" smtClean="0"/>
          </a:p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C dilinde bir dizgi, dizi gibi tanımlanabilir. Örnek tanımlama aşağıdaki gibidir:</a:t>
            </a:r>
          </a:p>
          <a:p>
            <a:pPr algn="just"/>
            <a:r>
              <a:rPr lang="tr-TR" sz="2400" dirty="0" err="1" smtClean="0">
                <a:solidFill>
                  <a:schemeClr val="tx1"/>
                </a:solidFill>
              </a:rPr>
              <a:t>char</a:t>
            </a:r>
            <a:r>
              <a:rPr lang="tr-TR" sz="2400" dirty="0" smtClean="0"/>
              <a:t> dizi[] </a:t>
            </a:r>
            <a:r>
              <a:rPr lang="tr-TR" sz="2400" dirty="0" smtClean="0">
                <a:solidFill>
                  <a:schemeClr val="tx1"/>
                </a:solidFill>
              </a:rPr>
              <a:t>= “Manda yuva </a:t>
            </a:r>
            <a:r>
              <a:rPr lang="tr-TR" sz="2400" dirty="0" err="1" smtClean="0">
                <a:solidFill>
                  <a:schemeClr val="tx1"/>
                </a:solidFill>
              </a:rPr>
              <a:t>yapmis</a:t>
            </a:r>
            <a:r>
              <a:rPr lang="tr-TR" sz="2400" dirty="0" smtClean="0"/>
              <a:t>, </a:t>
            </a:r>
            <a:r>
              <a:rPr lang="tr-TR" sz="2400" dirty="0" err="1" smtClean="0"/>
              <a:t>sogut</a:t>
            </a:r>
            <a:r>
              <a:rPr lang="tr-TR" sz="2400" dirty="0" smtClean="0"/>
              <a:t> </a:t>
            </a:r>
            <a:r>
              <a:rPr lang="tr-TR" sz="2400" dirty="0" err="1" smtClean="0"/>
              <a:t>dalina</a:t>
            </a:r>
            <a:r>
              <a:rPr lang="tr-TR" sz="2400" dirty="0" smtClean="0">
                <a:solidFill>
                  <a:schemeClr val="tx1"/>
                </a:solidFill>
              </a:rPr>
              <a:t>";</a:t>
            </a:r>
            <a:endParaRPr lang="tr-TR" sz="2000" dirty="0" smtClean="0">
              <a:solidFill>
                <a:schemeClr val="tx1"/>
              </a:solidFill>
            </a:endParaRPr>
          </a:p>
        </p:txBody>
      </p:sp>
      <p:sp>
        <p:nvSpPr>
          <p:cNvPr id="4" name="3 Yatay Kaydırma"/>
          <p:cNvSpPr/>
          <p:nvPr/>
        </p:nvSpPr>
        <p:spPr>
          <a:xfrm>
            <a:off x="2786050" y="2857496"/>
            <a:ext cx="3214710" cy="1071570"/>
          </a:xfrm>
          <a:prstGeom prst="horizontalScroll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FFFF00"/>
                </a:solidFill>
              </a:rPr>
              <a:t>Dizgiler karakter dizileridir.</a:t>
            </a:r>
            <a:endParaRPr lang="tr-T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6317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Dizgiler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56712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C'de</a:t>
            </a:r>
            <a:r>
              <a:rPr lang="tr-TR" sz="2400" dirty="0" smtClean="0">
                <a:solidFill>
                  <a:schemeClr val="tx1"/>
                </a:solidFill>
              </a:rPr>
              <a:t> tanımlanan dizgilerde dikkat edilmesi gereken önemli detaylar vardır. </a:t>
            </a:r>
          </a:p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Dizgilerde bir dizginin nerede bittiğinin bilinmesi gerekir. Örneğin </a:t>
            </a:r>
            <a:r>
              <a:rPr lang="tr-TR" sz="2400" dirty="0" err="1" smtClean="0">
                <a:solidFill>
                  <a:schemeClr val="tx1"/>
                </a:solidFill>
              </a:rPr>
              <a:t>printf</a:t>
            </a:r>
            <a:r>
              <a:rPr lang="tr-TR" sz="2400" dirty="0" smtClean="0">
                <a:solidFill>
                  <a:schemeClr val="tx1"/>
                </a:solidFill>
              </a:rPr>
              <a:t> komutuyla ekrana </a:t>
            </a:r>
            <a:r>
              <a:rPr lang="tr-TR" sz="2400" b="1" u="sng" dirty="0" smtClean="0">
                <a:solidFill>
                  <a:srgbClr val="FF0000"/>
                </a:solidFill>
              </a:rPr>
              <a:t>bir dizgi yazarken derleyici dizginin sonunu bilmelidir ki dizgideki gereksiz elemanları da yazdırmasın. </a:t>
            </a:r>
          </a:p>
        </p:txBody>
      </p:sp>
    </p:spTree>
    <p:extLst>
      <p:ext uri="{BB962C8B-B14F-4D97-AF65-F5344CB8AC3E}">
        <p14:creationId xmlns:p14="http://schemas.microsoft.com/office/powerpoint/2010/main" xmlns="" val="10091013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Kare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Satır sayısını kullanıcıdan alıp kare çıktısı oluşturunuz.</a:t>
            </a:r>
          </a:p>
          <a:p>
            <a:r>
              <a:rPr lang="tr-TR" sz="4000" dirty="0" smtClean="0"/>
              <a:t> Kare boyutu:</a:t>
            </a:r>
            <a:r>
              <a:rPr lang="tr-TR" sz="4000" b="1" i="1" dirty="0" smtClean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4164242" y="1979943"/>
            <a:ext cx="480195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200" b="1" dirty="0" smtClean="0"/>
              <a:t>EKSTRA: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b="1" dirty="0" err="1" smtClean="0"/>
              <a:t>void</a:t>
            </a:r>
            <a:r>
              <a:rPr lang="tr-TR" sz="2400" b="1" dirty="0" smtClean="0"/>
              <a:t> kare (</a:t>
            </a:r>
            <a:r>
              <a:rPr lang="tr-TR" sz="2400" b="1" dirty="0" err="1" smtClean="0"/>
              <a:t>int</a:t>
            </a:r>
            <a:r>
              <a:rPr lang="tr-TR" sz="2400" b="1" dirty="0" smtClean="0"/>
              <a:t> n); </a:t>
            </a:r>
            <a:r>
              <a:rPr lang="tr-TR" sz="2400" dirty="0" smtClean="0"/>
              <a:t>FONKSİYONU ile bunu yapınız.</a:t>
            </a:r>
          </a:p>
          <a:p>
            <a:pPr marL="514350" indent="-514350"/>
            <a:r>
              <a:rPr lang="tr-TR" sz="2400" dirty="0" smtClean="0"/>
              <a:t>2. 	Küçükten başlatıp 1 sn aralıkla</a:t>
            </a:r>
          </a:p>
          <a:p>
            <a:pPr marL="514350" indent="-514350"/>
            <a:r>
              <a:rPr lang="tr-TR" sz="2400" dirty="0" smtClean="0"/>
              <a:t>istenen boyuta gelen kare yapınız.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tr-TR" sz="2400" dirty="0" smtClean="0"/>
              <a:t>Negatif değer girişlerine karşı değer kontrolü yapınız.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714876" y="571480"/>
            <a:ext cx="393518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Ders 35 Kod gönderim adresi</a:t>
            </a:r>
            <a:br>
              <a:rPr lang="tr-TR" sz="1600" b="1" dirty="0" smtClean="0"/>
            </a:br>
            <a:r>
              <a:rPr lang="tr-TR" sz="1600" b="1" dirty="0" smtClean="0"/>
              <a:t>https://tinyurl.com/y742ay6t</a:t>
            </a:r>
            <a:endParaRPr lang="tr-TR" sz="1600" b="1" dirty="0"/>
          </a:p>
        </p:txBody>
      </p:sp>
      <p:pic>
        <p:nvPicPr>
          <p:cNvPr id="8" name="Picture 4" descr="http://4.bp.blogspot.com/-sdEgnhmIXZk/VB7SxdeMFYI/AAAAAAAAALk/lWicMkU4s2U/s1600/ac829ddeecc44c12987cab354ba6ae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5" y="5076825"/>
            <a:ext cx="802471" cy="810078"/>
          </a:xfrm>
          <a:prstGeom prst="rect">
            <a:avLst/>
          </a:prstGeom>
          <a:noFill/>
        </p:spPr>
      </p:pic>
      <p:sp>
        <p:nvSpPr>
          <p:cNvPr id="9" name="8 Yuvarlatılmış Dikdörtgen"/>
          <p:cNvSpPr/>
          <p:nvPr/>
        </p:nvSpPr>
        <p:spPr>
          <a:xfrm>
            <a:off x="2722592" y="4880499"/>
            <a:ext cx="801658" cy="392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.exe dosyasını inceleyelim.</a:t>
            </a:r>
            <a:endParaRPr lang="tr-TR" sz="900" dirty="0"/>
          </a:p>
        </p:txBody>
      </p:sp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736600" y="2400300"/>
          <a:ext cx="2324100" cy="173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700"/>
                <a:gridCol w="774700"/>
                <a:gridCol w="774700"/>
              </a:tblGrid>
              <a:tr h="491068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068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320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1068"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*</a:t>
                      </a:r>
                      <a:endParaRPr lang="tr-TR" sz="3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9 Yuvarlatılmış Dikdörtgen"/>
          <p:cNvSpPr/>
          <p:nvPr/>
        </p:nvSpPr>
        <p:spPr>
          <a:xfrm>
            <a:off x="5052781" y="4931299"/>
            <a:ext cx="3444877" cy="1230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Piazza’daki SUNU06’nın sonundan fikir alabilirsiniz ve eğer çok zorlanırsanız kare koduna oradan da erişebilirsiniz.</a:t>
            </a:r>
            <a:endParaRPr lang="tr-TR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Dizgi sonu karakterinin derleyicide incelenmesi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12 elemanlı bir </a:t>
            </a:r>
            <a:r>
              <a:rPr lang="tr-TR" dirty="0" err="1" smtClean="0"/>
              <a:t>char</a:t>
            </a:r>
            <a:r>
              <a:rPr lang="tr-TR" dirty="0" smtClean="0"/>
              <a:t> dizisi(dizgi) açacak olsak…</a:t>
            </a:r>
            <a:endParaRPr lang="tr-TR" dirty="0"/>
          </a:p>
          <a:p>
            <a:r>
              <a:rPr lang="tr-TR" dirty="0" smtClean="0"/>
              <a:t>İçerisine tanım aşamasında “merhaba” yazdırsak…</a:t>
            </a:r>
          </a:p>
          <a:p>
            <a:r>
              <a:rPr lang="tr-TR" dirty="0" smtClean="0"/>
              <a:t>Dizginin 4.indisindeki ‘</a:t>
            </a:r>
            <a:r>
              <a:rPr lang="tr-TR" dirty="0" err="1" smtClean="0"/>
              <a:t>a’nın</a:t>
            </a:r>
            <a:r>
              <a:rPr lang="tr-TR" dirty="0" smtClean="0"/>
              <a:t> yerine ‘\0’ koysak ve tekrar dizgiyi yazdırsak…</a:t>
            </a:r>
          </a:p>
          <a:p>
            <a:r>
              <a:rPr lang="tr-TR" dirty="0" smtClean="0"/>
              <a:t>Bu durumda ekrana ne değeri yazılır?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2857488" y="4143380"/>
            <a:ext cx="2143140" cy="11430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i="1" dirty="0" err="1" smtClean="0"/>
              <a:t>merh</a:t>
            </a:r>
            <a:endParaRPr lang="tr-TR" sz="36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Dizgi sonu karakteri (‘</a:t>
            </a:r>
            <a:r>
              <a:rPr lang="tr-TR" sz="4000" b="1" dirty="0" smtClean="0">
                <a:solidFill>
                  <a:srgbClr val="002060"/>
                </a:solidFill>
              </a:rPr>
              <a:t>\0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’)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567122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Dizginin bittiğini işaret etmek üzere özel bir karakter kullanılır. Bu karakter </a:t>
            </a:r>
            <a:r>
              <a:rPr lang="tr-TR" sz="2400" b="1" dirty="0" smtClean="0">
                <a:solidFill>
                  <a:schemeClr val="tx1"/>
                </a:solidFill>
              </a:rPr>
              <a:t>'</a:t>
            </a:r>
            <a:r>
              <a:rPr lang="tr-TR" sz="2400" b="1" dirty="0" smtClean="0">
                <a:solidFill>
                  <a:srgbClr val="FF0000"/>
                </a:solidFill>
              </a:rPr>
              <a:t>\0</a:t>
            </a:r>
            <a:r>
              <a:rPr lang="tr-TR" sz="2400" b="1" dirty="0" smtClean="0"/>
              <a:t>' </a:t>
            </a:r>
            <a:r>
              <a:rPr lang="tr-TR" sz="2400" b="1" dirty="0" smtClean="0">
                <a:solidFill>
                  <a:schemeClr val="tx1"/>
                </a:solidFill>
              </a:rPr>
              <a:t>karakteridir</a:t>
            </a:r>
            <a:r>
              <a:rPr lang="tr-TR" sz="2400" dirty="0" smtClean="0">
                <a:solidFill>
                  <a:schemeClr val="tx1"/>
                </a:solidFill>
              </a:rPr>
              <a:t>. Ekrana bir karakter dizisi yazdırıldığında derleyici ekrana ne kadar karakter yazacağını '\0' sembolüne göre belirler. Bu karaktere </a:t>
            </a:r>
            <a:r>
              <a:rPr lang="tr-TR" sz="2400" b="1" dirty="0" smtClean="0">
                <a:solidFill>
                  <a:schemeClr val="tx1"/>
                </a:solidFill>
              </a:rPr>
              <a:t>dizgi sonu karakteri </a:t>
            </a:r>
            <a:r>
              <a:rPr lang="tr-TR" sz="2400" dirty="0" smtClean="0">
                <a:solidFill>
                  <a:schemeClr val="tx1"/>
                </a:solidFill>
              </a:rPr>
              <a:t>deriz.</a:t>
            </a:r>
            <a:endParaRPr lang="tr-TR" sz="2400" dirty="0" smtClean="0"/>
          </a:p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12 elemanlı bir karakter dizisi ele alalım:</a:t>
            </a: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000232" y="3714752"/>
          <a:ext cx="5214972" cy="42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581"/>
                <a:gridCol w="434581"/>
                <a:gridCol w="434581"/>
                <a:gridCol w="434581"/>
                <a:gridCol w="434581"/>
                <a:gridCol w="434581"/>
                <a:gridCol w="434581"/>
                <a:gridCol w="434581"/>
                <a:gridCol w="434581"/>
                <a:gridCol w="434581"/>
                <a:gridCol w="434581"/>
                <a:gridCol w="434581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m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e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h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b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\0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çöp</a:t>
                      </a:r>
                      <a:endParaRPr lang="tr-TR" sz="2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çöp</a:t>
                      </a:r>
                      <a:endParaRPr lang="tr-TR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çöp</a:t>
                      </a:r>
                      <a:endParaRPr lang="tr-TR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çöp</a:t>
                      </a:r>
                      <a:endParaRPr lang="tr-TR" sz="1600" dirty="0"/>
                    </a:p>
                  </a:txBody>
                  <a:tcPr vert="vert270"/>
                </a:tc>
              </a:tr>
            </a:tbl>
          </a:graphicData>
        </a:graphic>
      </p:graphicFrame>
      <p:sp>
        <p:nvSpPr>
          <p:cNvPr id="5" name="4 Sol Ayraç"/>
          <p:cNvSpPr/>
          <p:nvPr/>
        </p:nvSpPr>
        <p:spPr>
          <a:xfrm rot="16200000">
            <a:off x="6224460" y="3643903"/>
            <a:ext cx="357190" cy="16243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5778330" y="4631304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çöp değerler</a:t>
            </a:r>
            <a:endParaRPr lang="tr-TR" dirty="0"/>
          </a:p>
        </p:txBody>
      </p:sp>
      <p:sp>
        <p:nvSpPr>
          <p:cNvPr id="7" name="6 Sol Ayraç"/>
          <p:cNvSpPr/>
          <p:nvPr/>
        </p:nvSpPr>
        <p:spPr>
          <a:xfrm rot="16200000">
            <a:off x="3321835" y="2964653"/>
            <a:ext cx="357190" cy="30003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520853" y="4631304"/>
            <a:ext cx="197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dizginin esas içeriği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0910136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sz="4000" b="1" dirty="0" smtClean="0">
                <a:solidFill>
                  <a:srgbClr val="002060"/>
                </a:solidFill>
              </a:rPr>
              <a:t>\0</a:t>
            </a:r>
            <a:r>
              <a:rPr lang="tr-TR" sz="4000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 '\0' sembolü dizgi tanımlarının sonuna otomatik olarak eklenir.</a:t>
            </a:r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tx1"/>
                </a:solidFill>
              </a:rPr>
              <a:t>c</a:t>
            </a:r>
            <a:r>
              <a:rPr lang="tr-TR" dirty="0" err="1" smtClean="0">
                <a:solidFill>
                  <a:schemeClr val="tx1"/>
                </a:solidFill>
              </a:rPr>
              <a:t>har</a:t>
            </a:r>
            <a:r>
              <a:rPr lang="tr-TR" dirty="0" smtClean="0">
                <a:solidFill>
                  <a:schemeClr val="tx1"/>
                </a:solidFill>
              </a:rPr>
              <a:t> dizi[] = “seviyorum seni C";</a:t>
            </a: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  <a:p>
            <a:pPr algn="just"/>
            <a:r>
              <a:rPr lang="tr-TR" dirty="0" smtClean="0">
                <a:solidFill>
                  <a:schemeClr val="tx1"/>
                </a:solidFill>
              </a:rPr>
              <a:t>Yukarıdaki örnekte dizgi 16 karakterden oluşmaktadır. Ancak dizinin kapasitesi 17 olacaktır. Çünkü dizgi’nin sonuna '\0' karakteri otomatik olarak konulacaktır. Eğer '\0' karakteri konulmazsa dizginin sonu bilinemez.</a:t>
            </a:r>
          </a:p>
        </p:txBody>
      </p:sp>
    </p:spTree>
    <p:extLst>
      <p:ext uri="{BB962C8B-B14F-4D97-AF65-F5344CB8AC3E}">
        <p14:creationId xmlns="" xmlns:p14="http://schemas.microsoft.com/office/powerpoint/2010/main" val="1601007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sz="4000" b="1" dirty="0" smtClean="0">
                <a:solidFill>
                  <a:srgbClr val="002060"/>
                </a:solidFill>
              </a:rPr>
              <a:t>\0</a:t>
            </a:r>
            <a:r>
              <a:rPr lang="tr-TR" sz="4000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dirty="0" smtClean="0">
                <a:solidFill>
                  <a:schemeClr val="tx1"/>
                </a:solidFill>
              </a:rPr>
              <a:t>Dizgi kapasitesini belirlerken \0 için yer bırakmazsanız, dizgiyi ekrana yazdırırken çöp değerlerini de görebilirsiniz. </a:t>
            </a:r>
            <a:r>
              <a:rPr lang="tr-TR" dirty="0" err="1" smtClean="0">
                <a:solidFill>
                  <a:schemeClr val="tx1"/>
                </a:solidFill>
              </a:rPr>
              <a:t>RAM’deki</a:t>
            </a:r>
            <a:r>
              <a:rPr lang="tr-TR" dirty="0" smtClean="0">
                <a:solidFill>
                  <a:schemeClr val="tx1"/>
                </a:solidFill>
              </a:rPr>
              <a:t> ilk çöp ‘\0’ değerine kadar yazılım yapılır.</a:t>
            </a:r>
          </a:p>
          <a:p>
            <a:pPr algn="just">
              <a:buFontTx/>
              <a:buChar char="-"/>
            </a:pPr>
            <a:endParaRPr lang="tr-TR" dirty="0" smtClean="0"/>
          </a:p>
          <a:p>
            <a:pPr algn="just">
              <a:buFontTx/>
              <a:buChar char="-"/>
            </a:pPr>
            <a:endParaRPr lang="tr-TR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dirty="0" smtClean="0"/>
          </a:p>
          <a:p>
            <a:pPr algn="just">
              <a:buFontTx/>
              <a:buChar char="-"/>
            </a:pPr>
            <a:endParaRPr lang="tr-TR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tr-TR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r>
              <a:rPr lang="tr-TR" dirty="0" smtClean="0"/>
              <a:t>deneme[3]=“1234567”; kullanımında sadece 123 değerleri sığar, geriye kalanlar (4567 ve ‘\0’) bir yere yazılmaz.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71744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100708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b="1" dirty="0" smtClean="0">
                <a:solidFill>
                  <a:srgbClr val="002060"/>
                </a:solidFill>
              </a:rPr>
              <a:t>\0</a:t>
            </a:r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printf</a:t>
            </a:r>
            <a:r>
              <a:rPr lang="tr-TR" dirty="0" smtClean="0"/>
              <a:t>(“%s”, x); şeklinde ekrana yazdırıldığında “merhaba” çıkıyorsa, x hakkında bileceğimiz tek şey ilk 8 elemanıdır. </a:t>
            </a:r>
          </a:p>
          <a:p>
            <a:r>
              <a:rPr lang="tr-TR" dirty="0" smtClean="0"/>
              <a:t>x ilk 8 elemanı ‘m’  ,  ’e’  ,  ’r’  ,  ’h’  ,  ’a’  ,  ’b’  ,  ’a’  ,  ’\0’ olan bir karakter dizisidir.</a:t>
            </a:r>
          </a:p>
          <a:p>
            <a:r>
              <a:rPr lang="tr-TR" dirty="0" smtClean="0"/>
              <a:t>x 100 kapasiteli de olsa, 1000 kapasiteli de olsa </a:t>
            </a:r>
            <a:r>
              <a:rPr lang="tr-TR" dirty="0" err="1" smtClean="0"/>
              <a:t>printf</a:t>
            </a:r>
            <a:r>
              <a:rPr lang="tr-TR" dirty="0" smtClean="0"/>
              <a:t> ilk gördüğü dizgi sonu karakterinde (‘</a:t>
            </a:r>
            <a:r>
              <a:rPr lang="tr-TR" dirty="0" smtClean="0">
                <a:solidFill>
                  <a:srgbClr val="FF0000"/>
                </a:solidFill>
              </a:rPr>
              <a:t>\0</a:t>
            </a:r>
            <a:r>
              <a:rPr lang="tr-TR" dirty="0" smtClean="0"/>
              <a:t>’)de sonlanır.</a:t>
            </a:r>
          </a:p>
          <a:p>
            <a:endParaRPr lang="tr-TR" dirty="0" smtClean="0"/>
          </a:p>
        </p:txBody>
      </p:sp>
      <p:sp>
        <p:nvSpPr>
          <p:cNvPr id="4" name="3 Yuvarlatılmış Dikdörtgen"/>
          <p:cNvSpPr/>
          <p:nvPr/>
        </p:nvSpPr>
        <p:spPr>
          <a:xfrm>
            <a:off x="714348" y="4143380"/>
            <a:ext cx="8001056" cy="207170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dirty="0" smtClean="0"/>
              <a:t>HATIRLATMA: </a:t>
            </a:r>
            <a:br>
              <a:rPr lang="tr-TR" sz="2000" dirty="0" smtClean="0"/>
            </a:br>
            <a:r>
              <a:rPr lang="tr-TR" sz="2000" dirty="0" err="1" smtClean="0"/>
              <a:t>int</a:t>
            </a:r>
            <a:r>
              <a:rPr lang="tr-TR" sz="2000" dirty="0" smtClean="0"/>
              <a:t>, </a:t>
            </a:r>
            <a:r>
              <a:rPr lang="tr-TR" sz="2000" dirty="0" err="1" smtClean="0"/>
              <a:t>double</a:t>
            </a:r>
            <a:r>
              <a:rPr lang="tr-TR" sz="2000" dirty="0" smtClean="0"/>
              <a:t>… ‘dan farklı olarak dizgilerde  </a:t>
            </a:r>
            <a:r>
              <a:rPr lang="tr-TR" sz="2000" dirty="0" err="1" smtClean="0"/>
              <a:t>if</a:t>
            </a:r>
            <a:r>
              <a:rPr lang="tr-TR" sz="2000" dirty="0" smtClean="0"/>
              <a:t>(</a:t>
            </a:r>
            <a:r>
              <a:rPr lang="tr-TR" sz="2000" b="1" strike="sngStrike" dirty="0" smtClean="0"/>
              <a:t>x==“merhaba”</a:t>
            </a:r>
            <a:r>
              <a:rPr lang="tr-TR" sz="2000" dirty="0" smtClean="0"/>
              <a:t>)… gibi bir kıyaslama ya da </a:t>
            </a:r>
            <a:r>
              <a:rPr lang="tr-TR" sz="2000" b="1" strike="sngStrike" dirty="0" smtClean="0"/>
              <a:t>x2=x; </a:t>
            </a:r>
            <a:r>
              <a:rPr lang="tr-TR" sz="2000" dirty="0" smtClean="0"/>
              <a:t>gibi değer aktarımı yapamayız.</a:t>
            </a:r>
          </a:p>
          <a:p>
            <a:r>
              <a:rPr lang="tr-TR" sz="2000" dirty="0" smtClean="0"/>
              <a:t>Dizgilerde dizgi sonu karakterini de hesaba katan </a:t>
            </a:r>
            <a:r>
              <a:rPr lang="tr-TR" sz="2000" dirty="0" err="1" smtClean="0"/>
              <a:t>strcmp</a:t>
            </a:r>
            <a:r>
              <a:rPr lang="tr-TR" sz="2000" dirty="0" smtClean="0"/>
              <a:t>, </a:t>
            </a:r>
            <a:r>
              <a:rPr lang="tr-TR" sz="2000" dirty="0" err="1" smtClean="0"/>
              <a:t>strcpy</a:t>
            </a:r>
            <a:r>
              <a:rPr lang="tr-TR" sz="2000" dirty="0" smtClean="0"/>
              <a:t> gibi fonksiyonlar kullanılır. (yakında görülecek)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b="1" dirty="0" smtClean="0">
                <a:solidFill>
                  <a:srgbClr val="002060"/>
                </a:solidFill>
              </a:rPr>
              <a:t>\0</a:t>
            </a:r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138494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Bu kod ekrana ne </a:t>
            </a:r>
            <a:r>
              <a:rPr lang="tr-TR" dirty="0" err="1" smtClean="0"/>
              <a:t>yazdirir</a:t>
            </a:r>
            <a:r>
              <a:rPr lang="tr-TR" dirty="0" smtClean="0"/>
              <a:t>?</a:t>
            </a:r>
          </a:p>
          <a:p>
            <a:endParaRPr lang="tr-TR" dirty="0" smtClean="0"/>
          </a:p>
          <a:p>
            <a:r>
              <a:rPr lang="tr-TR" sz="3200" dirty="0" err="1" smtClean="0"/>
              <a:t>char</a:t>
            </a:r>
            <a:r>
              <a:rPr lang="tr-TR" sz="3200" dirty="0" smtClean="0"/>
              <a:t> isim[20]="James Bond";</a:t>
            </a:r>
          </a:p>
          <a:p>
            <a:r>
              <a:rPr lang="tr-TR" sz="3200" dirty="0" err="1" smtClean="0"/>
              <a:t>printf</a:t>
            </a:r>
            <a:r>
              <a:rPr lang="tr-TR" sz="3200" dirty="0" smtClean="0"/>
              <a:t>("%s\n", isim);</a:t>
            </a:r>
          </a:p>
          <a:p>
            <a:r>
              <a:rPr lang="tr-TR" sz="3200" dirty="0" smtClean="0"/>
              <a:t>isim[5]='\0';</a:t>
            </a:r>
          </a:p>
          <a:p>
            <a:r>
              <a:rPr lang="tr-TR" sz="3200" dirty="0" err="1" smtClean="0"/>
              <a:t>printf</a:t>
            </a:r>
            <a:r>
              <a:rPr lang="tr-TR" sz="3200" dirty="0" smtClean="0"/>
              <a:t>("%s\n", isim);</a:t>
            </a:r>
          </a:p>
          <a:p>
            <a:r>
              <a:rPr lang="tr-TR" sz="3200" dirty="0" err="1" smtClean="0"/>
              <a:t>printf</a:t>
            </a:r>
            <a:r>
              <a:rPr lang="tr-TR" sz="3200" dirty="0" smtClean="0"/>
              <a:t>("%s\n", isim+6);</a:t>
            </a:r>
          </a:p>
          <a:p>
            <a:endParaRPr lang="tr-TR" sz="3200" dirty="0" smtClean="0"/>
          </a:p>
        </p:txBody>
      </p:sp>
      <p:pic>
        <p:nvPicPr>
          <p:cNvPr id="8" name="7 Resim" descr="name-power-poin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500438"/>
            <a:ext cx="3324227" cy="2495775"/>
          </a:xfrm>
          <a:prstGeom prst="rect">
            <a:avLst/>
          </a:prstGeom>
        </p:spPr>
      </p:pic>
      <p:grpSp>
        <p:nvGrpSpPr>
          <p:cNvPr id="14" name="13 Grup"/>
          <p:cNvGrpSpPr/>
          <p:nvPr/>
        </p:nvGrpSpPr>
        <p:grpSpPr>
          <a:xfrm>
            <a:off x="428596" y="4143380"/>
            <a:ext cx="4786346" cy="2254392"/>
            <a:chOff x="428596" y="4143380"/>
            <a:chExt cx="4786346" cy="2254392"/>
          </a:xfrm>
        </p:grpSpPr>
        <p:cxnSp>
          <p:nvCxnSpPr>
            <p:cNvPr id="11" name="10 Düz Ok Bağlayıcısı"/>
            <p:cNvCxnSpPr>
              <a:endCxn id="12" idx="0"/>
            </p:cNvCxnSpPr>
            <p:nvPr/>
          </p:nvCxnSpPr>
          <p:spPr>
            <a:xfrm rot="10800000" flipV="1">
              <a:off x="2821770" y="4143380"/>
              <a:ext cx="607223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Metin kutusu"/>
            <p:cNvSpPr txBox="1"/>
            <p:nvPr/>
          </p:nvSpPr>
          <p:spPr>
            <a:xfrm>
              <a:off x="428596" y="4643446"/>
              <a:ext cx="478634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İsim’in adresinin 6 hane ilerisi ‘B’ </a:t>
              </a:r>
              <a:r>
                <a:rPr lang="tr-TR" dirty="0" err="1" smtClean="0"/>
                <a:t>nin</a:t>
              </a:r>
              <a:r>
                <a:rPr lang="tr-TR" dirty="0" smtClean="0"/>
                <a:t> bulunduğu adrestir. </a:t>
              </a:r>
              <a:r>
                <a:rPr lang="tr-TR" dirty="0" err="1" smtClean="0"/>
                <a:t>printf’ten</a:t>
              </a:r>
              <a:r>
                <a:rPr lang="tr-TR" dirty="0" smtClean="0"/>
                <a:t> oradan başlayarak ilk gördüğü \0’a kadar yazdırır.</a:t>
              </a:r>
              <a:br>
                <a:rPr lang="tr-TR" dirty="0" smtClean="0"/>
              </a:br>
              <a:r>
                <a:rPr lang="tr-TR" dirty="0" smtClean="0"/>
                <a:t>----</a:t>
              </a:r>
            </a:p>
            <a:p>
              <a:r>
                <a:rPr lang="tr-TR" dirty="0" err="1" smtClean="0"/>
                <a:t>int</a:t>
              </a:r>
              <a:r>
                <a:rPr lang="tr-TR" dirty="0" smtClean="0"/>
                <a:t> ile çalışıyor olsaydık “+6”, +24 bayt anlamına gelirdi.</a:t>
              </a:r>
              <a:endParaRPr lang="tr-TR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00174"/>
            <a:ext cx="21812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5-Nokta Yıldız"/>
          <p:cNvSpPr/>
          <p:nvPr/>
        </p:nvSpPr>
        <p:spPr>
          <a:xfrm>
            <a:off x="3786182" y="3714752"/>
            <a:ext cx="1357322" cy="107157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Dizgi sonu karakteri (‘</a:t>
            </a:r>
            <a:r>
              <a:rPr lang="tr-TR" b="1" dirty="0" smtClean="0">
                <a:solidFill>
                  <a:srgbClr val="002060"/>
                </a:solidFill>
              </a:rPr>
              <a:t>\0</a:t>
            </a:r>
            <a:r>
              <a:rPr lang="tr-TR" b="1" dirty="0" smtClean="0">
                <a:solidFill>
                  <a:srgbClr val="464653">
                    <a:lumMod val="60000"/>
                    <a:lumOff val="40000"/>
                  </a:srgbClr>
                </a:solidFill>
              </a:rPr>
              <a:t>’)</a:t>
            </a:r>
            <a:endParaRPr lang="tr-TR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786446" y="642918"/>
            <a:ext cx="3000396" cy="43577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Dizgiler üzerinde yapılan işlemlerde dizgi sonu karakteri de göz önünde bulundurulmalıdır. 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Örneğin bir dizginin ilk 3 karakterini başka bir dizgiye kopyalayacak algoritma şu şekilde olmalıdır.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0 indisli elemanı kopyala.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1 indisli elemanı kopyala</a:t>
            </a:r>
          </a:p>
          <a:p>
            <a:pPr algn="ctr">
              <a:buFont typeface="Arial" pitchFamily="34" charset="0"/>
              <a:buChar char="•"/>
            </a:pPr>
            <a:r>
              <a:rPr lang="tr-TR" dirty="0" smtClean="0"/>
              <a:t>2 indisli elemanı kopyala.</a:t>
            </a:r>
          </a:p>
          <a:p>
            <a:pPr algn="ctr">
              <a:buFont typeface="Arial" pitchFamily="34" charset="0"/>
              <a:buChar char="•"/>
            </a:pPr>
            <a:r>
              <a:rPr lang="tr-TR" b="1" i="1" u="sng" dirty="0" smtClean="0">
                <a:solidFill>
                  <a:srgbClr val="FF0000"/>
                </a:solidFill>
              </a:rPr>
              <a:t>3. indise ‘\0’ yerleştir.</a:t>
            </a:r>
            <a:endParaRPr lang="tr-TR" b="1" i="1" u="sng" dirty="0">
              <a:solidFill>
                <a:srgbClr val="FF000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285852" y="5000636"/>
            <a:ext cx="450059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i="1" dirty="0" smtClean="0"/>
              <a:t>Dizgi işlemleri için kullanacağımız “</a:t>
            </a:r>
            <a:r>
              <a:rPr lang="tr-TR" sz="2400" i="1" dirty="0" err="1" smtClean="0"/>
              <a:t>string</a:t>
            </a:r>
            <a:r>
              <a:rPr lang="tr-TR" sz="2400" i="1" dirty="0" smtClean="0"/>
              <a:t>.h” fonksiyonları bu işlemleri bizim yerimize yapacak.</a:t>
            </a:r>
            <a:endParaRPr lang="tr-TR" sz="2400" i="1" dirty="0"/>
          </a:p>
        </p:txBody>
      </p:sp>
      <p:cxnSp>
        <p:nvCxnSpPr>
          <p:cNvPr id="9" name="8 Düz Ok Bağlayıcısı"/>
          <p:cNvCxnSpPr/>
          <p:nvPr/>
        </p:nvCxnSpPr>
        <p:spPr>
          <a:xfrm rot="10800000" flipV="1">
            <a:off x="4714876" y="4071942"/>
            <a:ext cx="1214446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9 Tablo"/>
          <p:cNvGraphicFramePr>
            <a:graphicFrameLocks noGrp="1"/>
          </p:cNvGraphicFramePr>
          <p:nvPr/>
        </p:nvGraphicFramePr>
        <p:xfrm>
          <a:off x="285717" y="1500174"/>
          <a:ext cx="478634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764"/>
                <a:gridCol w="683764"/>
                <a:gridCol w="683764"/>
                <a:gridCol w="683764"/>
                <a:gridCol w="683764"/>
                <a:gridCol w="683764"/>
                <a:gridCol w="68376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A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B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C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D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E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F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\0</a:t>
                      </a:r>
                      <a:endParaRPr lang="tr-TR" sz="32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10 Tablo"/>
          <p:cNvGraphicFramePr>
            <a:graphicFrameLocks noGrp="1"/>
          </p:cNvGraphicFramePr>
          <p:nvPr/>
        </p:nvGraphicFramePr>
        <p:xfrm>
          <a:off x="285720" y="3000372"/>
          <a:ext cx="478634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764"/>
                <a:gridCol w="683764"/>
                <a:gridCol w="683764"/>
                <a:gridCol w="683764"/>
                <a:gridCol w="683764"/>
                <a:gridCol w="683764"/>
                <a:gridCol w="68376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A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B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b="1" dirty="0" smtClean="0"/>
                        <a:t>C</a:t>
                      </a:r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3200" b="1" dirty="0" smtClean="0"/>
                        <a:t>\0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Aşağı Ok"/>
          <p:cNvSpPr/>
          <p:nvPr/>
        </p:nvSpPr>
        <p:spPr>
          <a:xfrm>
            <a:off x="2357422" y="2214554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1785918" y="1500174"/>
            <a:ext cx="857256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defining</a:t>
            </a:r>
            <a:r>
              <a:rPr lang="tr-TR" dirty="0" smtClean="0"/>
              <a:t> a </a:t>
            </a:r>
            <a:r>
              <a:rPr lang="tr-TR" dirty="0" err="1" smtClean="0"/>
              <a:t>string</a:t>
            </a:r>
            <a:r>
              <a:rPr lang="tr-TR" dirty="0" smtClean="0"/>
              <a:t>, r</a:t>
            </a:r>
            <a:r>
              <a:rPr lang="en-US" dirty="0" err="1" smtClean="0"/>
              <a:t>emember</a:t>
            </a:r>
            <a:r>
              <a:rPr lang="en-US" dirty="0" smtClean="0"/>
              <a:t> </a:t>
            </a:r>
            <a:r>
              <a:rPr lang="en-US" dirty="0"/>
              <a:t>to leave room in the array for </a:t>
            </a:r>
            <a:r>
              <a:rPr lang="en-US" dirty="0" smtClean="0"/>
              <a:t>\0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cxnSp>
        <p:nvCxnSpPr>
          <p:cNvPr id="6" name="5 Düz Ok Bağlayıcısı"/>
          <p:cNvCxnSpPr/>
          <p:nvPr/>
        </p:nvCxnSpPr>
        <p:spPr>
          <a:xfrm rot="5400000">
            <a:off x="1821637" y="2536025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1000100" y="3071810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symbol</a:t>
            </a:r>
            <a:r>
              <a:rPr lang="tr-TR" dirty="0" smtClean="0"/>
              <a:t> is </a:t>
            </a:r>
            <a:r>
              <a:rPr lang="tr-TR" dirty="0" err="1" smtClean="0"/>
              <a:t>placed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string</a:t>
            </a:r>
            <a:r>
              <a:rPr lang="tr-TR" dirty="0" smtClean="0"/>
              <a:t>. 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invisible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it is </a:t>
            </a:r>
            <a:r>
              <a:rPr lang="tr-TR" dirty="0" err="1" smtClean="0"/>
              <a:t>called</a:t>
            </a:r>
            <a:r>
              <a:rPr lang="tr-TR" dirty="0" smtClean="0"/>
              <a:t> “</a:t>
            </a:r>
            <a:r>
              <a:rPr lang="tr-TR" dirty="0" err="1" smtClean="0"/>
              <a:t>end</a:t>
            </a:r>
            <a:r>
              <a:rPr lang="tr-TR" dirty="0" smtClean="0"/>
              <a:t> of </a:t>
            </a:r>
            <a:r>
              <a:rPr lang="tr-TR" dirty="0" err="1" smtClean="0"/>
              <a:t>line</a:t>
            </a:r>
            <a:r>
              <a:rPr lang="tr-TR" dirty="0" smtClean="0"/>
              <a:t>(EOL) </a:t>
            </a:r>
            <a:r>
              <a:rPr lang="tr-TR" dirty="0" err="1" smtClean="0"/>
              <a:t>character</a:t>
            </a:r>
            <a:r>
              <a:rPr lang="tr-TR" dirty="0" smtClean="0"/>
              <a:t>”</a:t>
            </a:r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4929190" y="2500306"/>
            <a:ext cx="3643338" cy="20717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What</a:t>
            </a:r>
            <a:r>
              <a:rPr lang="tr-TR" sz="2800" dirty="0" smtClean="0"/>
              <a:t> is </a:t>
            </a:r>
            <a:r>
              <a:rPr lang="tr-TR" sz="2800" dirty="0" err="1" smtClean="0"/>
              <a:t>the</a:t>
            </a:r>
            <a:r>
              <a:rPr lang="tr-TR" sz="2800" dirty="0" smtClean="0"/>
              <a:t> minimum </a:t>
            </a:r>
            <a:r>
              <a:rPr lang="tr-TR" sz="2800" dirty="0" err="1" smtClean="0"/>
              <a:t>string</a:t>
            </a:r>
            <a:r>
              <a:rPr lang="tr-TR" sz="2800" dirty="0" smtClean="0"/>
              <a:t> size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store</a:t>
            </a:r>
            <a:r>
              <a:rPr lang="tr-TR" sz="2800" dirty="0" smtClean="0"/>
              <a:t> “</a:t>
            </a:r>
            <a:r>
              <a:rPr lang="tr-TR" sz="2800" dirty="0" err="1" smtClean="0"/>
              <a:t>charles</a:t>
            </a:r>
            <a:r>
              <a:rPr lang="tr-TR" sz="2800" dirty="0" smtClean="0"/>
              <a:t>”?</a:t>
            </a:r>
            <a:endParaRPr lang="tr-TR" sz="2800" dirty="0"/>
          </a:p>
        </p:txBody>
      </p:sp>
      <p:pic>
        <p:nvPicPr>
          <p:cNvPr id="10" name="9 Resim" descr="name-train-7-letters.gif"/>
          <p:cNvPicPr>
            <a:picLocks noChangeAspect="1"/>
          </p:cNvPicPr>
          <p:nvPr/>
        </p:nvPicPr>
        <p:blipFill>
          <a:blip r:embed="rId2"/>
          <a:srcRect t="38229" b="39910"/>
          <a:stretch>
            <a:fillRect/>
          </a:stretch>
        </p:blipFill>
        <p:spPr>
          <a:xfrm>
            <a:off x="9644098" y="4643446"/>
            <a:ext cx="6535615" cy="142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7818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1045E-6 L -0.90417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You</a:t>
            </a:r>
            <a:r>
              <a:rPr lang="tr-TR" dirty="0" smtClean="0"/>
              <a:t> can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scanf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string</a:t>
            </a:r>
            <a:r>
              <a:rPr lang="tr-TR" dirty="0" smtClean="0"/>
              <a:t> </a:t>
            </a:r>
            <a:r>
              <a:rPr lang="tr-TR" dirty="0" err="1" smtClean="0"/>
              <a:t>inputs</a:t>
            </a:r>
            <a:r>
              <a:rPr lang="tr-TR" dirty="0" smtClean="0"/>
              <a:t>. </a:t>
            </a:r>
            <a:r>
              <a:rPr lang="tr-TR" dirty="0" err="1" smtClean="0"/>
              <a:t>Use</a:t>
            </a:r>
            <a:r>
              <a:rPr lang="tr-TR" dirty="0" smtClean="0"/>
              <a:t> “%s”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b="1" dirty="0" err="1" smtClean="0"/>
              <a:t>s</a:t>
            </a:r>
            <a:r>
              <a:rPr lang="tr-TR" dirty="0" err="1" smtClean="0"/>
              <a:t>tring</a:t>
            </a:r>
            <a:r>
              <a:rPr lang="tr-TR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scanf</a:t>
            </a:r>
            <a:r>
              <a:rPr lang="en-US" dirty="0" smtClean="0"/>
              <a:t>("%s", word); </a:t>
            </a:r>
          </a:p>
          <a:p>
            <a:pPr lvl="1"/>
            <a:r>
              <a:rPr lang="en-US" dirty="0" smtClean="0"/>
              <a:t>Copies input into word[ ] </a:t>
            </a:r>
          </a:p>
          <a:p>
            <a:pPr lvl="1"/>
            <a:r>
              <a:rPr lang="en-US" sz="3600" b="1" u="sng" dirty="0" smtClean="0"/>
              <a:t>Does not need &amp;</a:t>
            </a:r>
          </a:p>
        </p:txBody>
      </p:sp>
      <p:pic>
        <p:nvPicPr>
          <p:cNvPr id="8" name="7 Resim" descr="fd70948dcffc9c927ca5e532432c49bb--funny-baby-faces-funny-bab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3857628"/>
            <a:ext cx="1357322" cy="203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8 Köşeleri Yuvarlanmış Dikdörtgen Belirtme Çizgisi"/>
          <p:cNvSpPr/>
          <p:nvPr/>
        </p:nvSpPr>
        <p:spPr>
          <a:xfrm>
            <a:off x="3643306" y="3286124"/>
            <a:ext cx="2571768" cy="1214446"/>
          </a:xfrm>
          <a:prstGeom prst="wedgeRoundRectCallout">
            <a:avLst>
              <a:gd name="adj1" fmla="val 91670"/>
              <a:gd name="adj2" fmla="val 9688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/>
              <a:t>Oooo</a:t>
            </a:r>
            <a:r>
              <a:rPr lang="tr-TR" sz="2000" dirty="0" smtClean="0"/>
              <a:t> </a:t>
            </a:r>
            <a:r>
              <a:rPr lang="tr-TR" sz="2000" dirty="0" err="1" smtClean="0"/>
              <a:t>super</a:t>
            </a:r>
            <a:r>
              <a:rPr lang="tr-TR" sz="2000" dirty="0" smtClean="0"/>
              <a:t>-</a:t>
            </a:r>
            <a:r>
              <a:rPr lang="tr-TR" sz="2000" dirty="0" err="1" smtClean="0"/>
              <a:t>duper</a:t>
            </a:r>
            <a:r>
              <a:rPr lang="tr-TR" sz="2000" dirty="0" smtClean="0"/>
              <a:t>!</a:t>
            </a:r>
          </a:p>
          <a:p>
            <a:pPr algn="ctr"/>
            <a:r>
              <a:rPr lang="tr-TR" sz="2000" i="1" dirty="0" err="1" smtClean="0"/>
              <a:t>scanf</a:t>
            </a:r>
            <a:r>
              <a:rPr lang="tr-TR" sz="2000" i="1" dirty="0" smtClean="0"/>
              <a:t>(“%s”,dizi);</a:t>
            </a:r>
          </a:p>
          <a:p>
            <a:pPr algn="ctr"/>
            <a:r>
              <a:rPr lang="tr-TR" sz="2000" i="1" strike="sngStrike" dirty="0" err="1" smtClean="0"/>
              <a:t>scanf</a:t>
            </a:r>
            <a:r>
              <a:rPr lang="tr-TR" sz="2000" i="1" strike="sngStrike" dirty="0" smtClean="0"/>
              <a:t>(“%s”,&amp;dizi);</a:t>
            </a:r>
            <a:endParaRPr lang="tr-TR" sz="2000" i="1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500034" y="4714884"/>
            <a:ext cx="5572164" cy="15716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Dizgileri </a:t>
            </a:r>
            <a:r>
              <a:rPr lang="tr-TR" dirty="0" err="1" smtClean="0"/>
              <a:t>scanf</a:t>
            </a:r>
            <a:r>
              <a:rPr lang="tr-TR" dirty="0" smtClean="0"/>
              <a:t> ile alırken &amp; koymak gerekmez. Konulduğunda derleyici  hata vermez. </a:t>
            </a:r>
            <a:br>
              <a:rPr lang="tr-TR" dirty="0" smtClean="0"/>
            </a:br>
            <a:r>
              <a:rPr lang="tr-TR" dirty="0" smtClean="0"/>
              <a:t>Ancak bu iyi bir kullanım değildir. C dilinin hoş görüsüne bağlı kalmamak gerekir.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27818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Tek boyutlu dizgi(çift boyutlu karakter dizisi) nasıl kullanılır?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char month[12][4] = {“Jan”, “Feb”, “Mar”….., “Dec”};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şeklindeki bir dizgiye 12 tane ay ismi maksimum 3 harfli olacak şekilde (4.dizgi elemanı ‘\0’ konması içindir) yazılabilir.</a:t>
            </a:r>
          </a:p>
          <a:p>
            <a:pPr marL="0" indent="0">
              <a:buNone/>
            </a:pPr>
            <a:r>
              <a:rPr lang="tr-TR" dirty="0" smtClean="0"/>
              <a:t>Böyle bir dizinin 5. elemanını kullanıcıdan alacak olsaydık kullanacağımız kod:</a:t>
            </a:r>
          </a:p>
          <a:p>
            <a:pPr marL="0" indent="0" algn="ctr">
              <a:buNone/>
            </a:pPr>
            <a:r>
              <a:rPr lang="tr-TR" dirty="0" err="1" smtClean="0"/>
              <a:t>scanf</a:t>
            </a:r>
            <a:r>
              <a:rPr lang="tr-TR" dirty="0" smtClean="0"/>
              <a:t>(“%s”, </a:t>
            </a:r>
            <a:r>
              <a:rPr lang="tr-TR" dirty="0" err="1" smtClean="0"/>
              <a:t>month</a:t>
            </a:r>
            <a:r>
              <a:rPr lang="tr-TR" dirty="0" smtClean="0"/>
              <a:t>[4]);</a:t>
            </a:r>
          </a:p>
          <a:p>
            <a:pPr marL="0" indent="0"/>
            <a:r>
              <a:rPr lang="tr-TR" sz="2000" dirty="0" err="1" smtClean="0"/>
              <a:t>month</a:t>
            </a:r>
            <a:r>
              <a:rPr lang="tr-TR" sz="2000" dirty="0" smtClean="0"/>
              <a:t>[4][0] değil, çünkü </a:t>
            </a:r>
            <a:r>
              <a:rPr lang="tr-TR" sz="2000" dirty="0" err="1" smtClean="0"/>
              <a:t>month</a:t>
            </a:r>
            <a:r>
              <a:rPr lang="tr-TR" sz="2000" dirty="0" smtClean="0"/>
              <a:t>[4][0] bir dizgiyi değil karakteri temsil ediyor. 5.elemanının ilk karakterini temsil ediyor.</a:t>
            </a:r>
          </a:p>
          <a:p>
            <a:pPr marL="0" indent="0"/>
            <a:r>
              <a:rPr lang="tr-TR" sz="2000" dirty="0" err="1" smtClean="0"/>
              <a:t>month</a:t>
            </a:r>
            <a:r>
              <a:rPr lang="tr-TR" sz="2000" dirty="0" smtClean="0"/>
              <a:t>[4][] değil, çünkü öyle bir kullanım yok.</a:t>
            </a:r>
          </a:p>
          <a:p>
            <a:pPr marL="0" indent="0"/>
            <a:r>
              <a:rPr lang="tr-TR" sz="2000" dirty="0" smtClean="0"/>
              <a:t>Nasıl ki </a:t>
            </a:r>
            <a:r>
              <a:rPr lang="tr-TR" sz="2000" dirty="0" err="1" smtClean="0"/>
              <a:t>char</a:t>
            </a:r>
            <a:r>
              <a:rPr lang="tr-TR" sz="2000" dirty="0" smtClean="0"/>
              <a:t> isim[20]; şeklinde bir dizgimiz olsaydı sadece isim yazarsak,</a:t>
            </a:r>
          </a:p>
          <a:p>
            <a:pPr marL="0" indent="0">
              <a:buNone/>
            </a:pPr>
            <a:r>
              <a:rPr lang="tr-TR" sz="2000" dirty="0" smtClean="0"/>
              <a:t>dizgi dizimiz olduğu zaman da sadece ilgili elemanı yazmamız doğru olur.</a:t>
            </a:r>
          </a:p>
        </p:txBody>
      </p:sp>
    </p:spTree>
    <p:extLst>
      <p:ext uri="{BB962C8B-B14F-4D97-AF65-F5344CB8AC3E}">
        <p14:creationId xmlns="" xmlns:p14="http://schemas.microsoft.com/office/powerpoint/2010/main" val="11839069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1.ders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4.ders sonu</a:t>
            </a:r>
            <a:endParaRPr lang="tr-TR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Onlara iyi davranın…</a:t>
            </a:r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1913248" y="3143249"/>
            <a:ext cx="2357454" cy="19288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C çalışmayı son ana bırakmış… </a:t>
            </a:r>
            <a:r>
              <a:rPr lang="tr-TR" dirty="0" err="1" smtClean="0"/>
              <a:t>SYÇS’lere</a:t>
            </a:r>
            <a:r>
              <a:rPr lang="tr-TR" dirty="0" smtClean="0"/>
              <a:t> henüz başlamamış... Her gün kod yazmamış öğrenci</a:t>
            </a:r>
            <a:endParaRPr lang="tr-TR" dirty="0"/>
          </a:p>
        </p:txBody>
      </p:sp>
      <p:pic>
        <p:nvPicPr>
          <p:cNvPr id="4" name="3 İçerik Yer Tutucusu" descr="IMG_9694-slayta ekl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 rot="20569797">
            <a:off x="4941845" y="-205713"/>
            <a:ext cx="3388137" cy="6026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5 Düz Ok Bağlayıcısı"/>
          <p:cNvCxnSpPr/>
          <p:nvPr/>
        </p:nvCxnSpPr>
        <p:spPr>
          <a:xfrm rot="10800000" flipV="1">
            <a:off x="4286248" y="2571744"/>
            <a:ext cx="2214578" cy="71438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Ödev 3 duyuruldu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Yaklaşık 18 günlük bir süresi var bu ödev 3’ün!</a:t>
            </a:r>
          </a:p>
          <a:p>
            <a:pPr lvl="1"/>
            <a:r>
              <a:rPr lang="tr-TR" dirty="0" smtClean="0"/>
              <a:t>Ödev2’yi son anda gönderilenleri inceleyelim ve Ödev3’te tekrarlanmamasını sağlayalım.</a:t>
            </a:r>
          </a:p>
        </p:txBody>
      </p:sp>
      <p:pic>
        <p:nvPicPr>
          <p:cNvPr id="6" name="5 Resim" descr="asd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642910" y="4572008"/>
            <a:ext cx="8039100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Yuvarlatılmış Dikdörtgen"/>
          <p:cNvSpPr/>
          <p:nvPr/>
        </p:nvSpPr>
        <p:spPr>
          <a:xfrm>
            <a:off x="5929322" y="5143512"/>
            <a:ext cx="250033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i="1" dirty="0" smtClean="0"/>
              <a:t>İnternet kullanımına çok dikkat ediniz!</a:t>
            </a:r>
            <a:endParaRPr lang="tr-TR" sz="2000" i="1" dirty="0"/>
          </a:p>
        </p:txBody>
      </p:sp>
      <p:pic>
        <p:nvPicPr>
          <p:cNvPr id="8" name="Picture 7" descr="http://weknowyourdreams.com/images/calendar/calendar-04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00364" y="2500306"/>
            <a:ext cx="2500330" cy="22045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2566990"/>
          </a:xfrm>
        </p:spPr>
        <p:txBody>
          <a:bodyPr>
            <a:normAutofit/>
          </a:bodyPr>
          <a:lstStyle/>
          <a:p>
            <a:r>
              <a:rPr lang="tr-TR" dirty="0" smtClean="0"/>
              <a:t>Dizilerde değer arama yöntemlerine değindik.</a:t>
            </a:r>
          </a:p>
          <a:p>
            <a:pPr lvl="1"/>
            <a:r>
              <a:rPr lang="tr-TR" dirty="0" smtClean="0"/>
              <a:t>İkili arama, doğrusal aramadan daha avantajlı ama bunun için önce diziyi sıralamak gerekiyor.</a:t>
            </a:r>
          </a:p>
          <a:p>
            <a:pPr algn="ctr"/>
            <a:r>
              <a:rPr lang="tr-TR" dirty="0" smtClean="0"/>
              <a:t>Dizi sıralama için bir sürü algoritma bulunabilir ama biz sadece en temel olanlarından birine değindik: </a:t>
            </a:r>
            <a:br>
              <a:rPr lang="tr-TR" dirty="0" smtClean="0"/>
            </a:br>
            <a:r>
              <a:rPr lang="tr-TR" b="1" dirty="0" smtClean="0"/>
              <a:t>kabarcık sıralama</a:t>
            </a:r>
          </a:p>
        </p:txBody>
      </p:sp>
      <p:grpSp>
        <p:nvGrpSpPr>
          <p:cNvPr id="4" name="6 Grup"/>
          <p:cNvGrpSpPr/>
          <p:nvPr/>
        </p:nvGrpSpPr>
        <p:grpSpPr>
          <a:xfrm>
            <a:off x="1357290" y="3786190"/>
            <a:ext cx="6301725" cy="2382521"/>
            <a:chOff x="1930400" y="4051438"/>
            <a:chExt cx="6301725" cy="2382521"/>
          </a:xfrm>
        </p:grpSpPr>
        <p:pic>
          <p:nvPicPr>
            <p:cNvPr id="7" name="6 Resim" descr="Bubble-sort-example-300px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11565" y="4051438"/>
              <a:ext cx="3720870" cy="2232522"/>
            </a:xfrm>
            <a:prstGeom prst="rect">
              <a:avLst/>
            </a:prstGeom>
          </p:spPr>
        </p:pic>
        <p:cxnSp>
          <p:nvCxnSpPr>
            <p:cNvPr id="8" name="7 Düz Ok Bağlayıcısı"/>
            <p:cNvCxnSpPr/>
            <p:nvPr/>
          </p:nvCxnSpPr>
          <p:spPr>
            <a:xfrm flipV="1">
              <a:off x="3013075" y="5676900"/>
              <a:ext cx="3146425" cy="1270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Metin kutusu"/>
            <p:cNvSpPr txBox="1"/>
            <p:nvPr/>
          </p:nvSpPr>
          <p:spPr>
            <a:xfrm>
              <a:off x="1930400" y="5787628"/>
              <a:ext cx="63017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dirty="0" smtClean="0"/>
                <a:t>Her turda bir büyük sayı (kabarcık misali: su yüzüne çıkıyor)</a:t>
              </a:r>
              <a:br>
                <a:rPr lang="tr-TR" dirty="0" smtClean="0"/>
              </a:br>
              <a:r>
                <a:rPr lang="tr-TR" dirty="0" smtClean="0"/>
                <a:t>en sondaki yerini alıyor</a:t>
              </a:r>
              <a:endParaRPr lang="tr-TR" dirty="0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1"/>
                </a:solidFill>
              </a:rPr>
              <a:t>Hatırlatma: Kabarcık Sıralama Kodu</a:t>
            </a: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357158" y="1000108"/>
            <a:ext cx="5286412" cy="3929090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endParaRPr lang="tr-TR" sz="1000" b="1" dirty="0" smtClean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void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err="1" smtClean="0">
                <a:solidFill>
                  <a:srgbClr val="000000"/>
                </a:solidFill>
                <a:latin typeface="Consolas"/>
              </a:rPr>
              <a:t>kabarcikSiralama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dizi[],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n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){</a:t>
            </a:r>
            <a:endParaRPr lang="tr-TR" sz="1600" dirty="0" smtClean="0">
              <a:latin typeface="Consolas"/>
            </a:endParaRPr>
          </a:p>
          <a:p>
            <a:pPr algn="l">
              <a:buNone/>
            </a:pP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i,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temp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 algn="l">
              <a:buNone/>
            </a:pP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int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pPr algn="just"/>
            <a:endParaRPr lang="tr-TR" sz="2400" dirty="0" smtClean="0">
              <a:solidFill>
                <a:schemeClr val="tx1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28596" y="221455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do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{</a:t>
            </a:r>
          </a:p>
          <a:p>
            <a:r>
              <a:rPr lang="tr-TR" sz="1600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=</a:t>
            </a:r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0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  </a:t>
            </a:r>
            <a:r>
              <a:rPr lang="nn-NO" sz="1600" b="1" dirty="0" smtClean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=0; 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&lt;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= 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n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-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2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; </a:t>
            </a:r>
            <a:r>
              <a:rPr lang="nn-NO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nn-NO" sz="1600" b="1" dirty="0" smtClean="0">
                <a:solidFill>
                  <a:srgbClr val="000000"/>
                </a:solidFill>
                <a:latin typeface="Consolas"/>
              </a:rPr>
              <a:t>++){</a:t>
            </a:r>
          </a:p>
          <a:p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     </a:t>
            </a: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if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] &gt;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+1]){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	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temp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 =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];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       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] = 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+1];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       dizi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[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i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+1] =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temp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  <a:endParaRPr lang="tr-TR" sz="1600" b="1" dirty="0" smtClean="0">
              <a:solidFill>
                <a:srgbClr val="6A3E3E"/>
              </a:solidFill>
              <a:latin typeface="Consolas"/>
            </a:endParaRP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	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	 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= </a:t>
            </a:r>
            <a:r>
              <a:rPr lang="tr-TR" sz="1600" b="1" dirty="0" smtClean="0">
                <a:solidFill>
                  <a:srgbClr val="7F0055"/>
                </a:solidFill>
                <a:latin typeface="Consolas"/>
              </a:rPr>
              <a:t>1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            }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       }</a:t>
            </a:r>
          </a:p>
          <a:p>
            <a:r>
              <a:rPr lang="tr-TR" sz="1600" b="1" dirty="0" smtClean="0">
                <a:solidFill>
                  <a:srgbClr val="6A3E3E"/>
                </a:solidFill>
                <a:latin typeface="Consolas"/>
              </a:rPr>
              <a:t>        n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--;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    }</a:t>
            </a:r>
            <a:r>
              <a:rPr lang="tr-TR" sz="1600" b="1" dirty="0" err="1" smtClean="0">
                <a:solidFill>
                  <a:srgbClr val="7F0055"/>
                </a:solidFill>
                <a:latin typeface="Consolas"/>
              </a:rPr>
              <a:t>while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(</a:t>
            </a:r>
            <a:r>
              <a:rPr lang="tr-TR" sz="1600" b="1" dirty="0" err="1" smtClean="0">
                <a:solidFill>
                  <a:srgbClr val="6A3E3E"/>
                </a:solidFill>
                <a:latin typeface="Consolas"/>
              </a:rPr>
              <a:t>birGecisDaha</a:t>
            </a:r>
            <a:r>
              <a:rPr lang="tr-TR" sz="1600" b="1" dirty="0" smtClean="0">
                <a:solidFill>
                  <a:srgbClr val="000000"/>
                </a:solidFill>
                <a:latin typeface="Consolas"/>
              </a:rPr>
              <a:t>);</a:t>
            </a:r>
          </a:p>
          <a:p>
            <a:r>
              <a:rPr lang="tr-TR" sz="1600" dirty="0" smtClean="0">
                <a:solidFill>
                  <a:srgbClr val="000000"/>
                </a:solidFill>
                <a:latin typeface="Consolas"/>
              </a:rPr>
              <a:t>}</a:t>
            </a:r>
            <a:endParaRPr lang="tr-TR" sz="1600" dirty="0"/>
          </a:p>
        </p:txBody>
      </p:sp>
      <p:pic>
        <p:nvPicPr>
          <p:cNvPr id="8" name="Picture 2" descr="http://84d1f3.medialib.glogster.com/media/09/099ae7610a7a8dd844f9b2daf24e999009c6261a83e71af962c3923ff5acf500/bubble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643314"/>
            <a:ext cx="3500462" cy="2414112"/>
          </a:xfrm>
          <a:prstGeom prst="rect">
            <a:avLst/>
          </a:prstGeom>
          <a:noFill/>
        </p:spPr>
      </p:pic>
      <p:sp>
        <p:nvSpPr>
          <p:cNvPr id="7" name="6 Yuvarlatılmış Dikdörtgen"/>
          <p:cNvSpPr/>
          <p:nvPr/>
        </p:nvSpPr>
        <p:spPr>
          <a:xfrm>
            <a:off x="5286380" y="2214554"/>
            <a:ext cx="2643206" cy="27860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i="1" dirty="0" smtClean="0"/>
              <a:t>Mantığını anladıktan sonra başka şekillerde de kurgulayabilirsiniz. Örneğin do </a:t>
            </a:r>
            <a:r>
              <a:rPr lang="tr-TR" i="1" dirty="0" err="1" smtClean="0"/>
              <a:t>while</a:t>
            </a:r>
            <a:r>
              <a:rPr lang="tr-TR" i="1" dirty="0" smtClean="0"/>
              <a:t> kullanmak yerine </a:t>
            </a:r>
            <a:r>
              <a:rPr lang="tr-TR" i="1" dirty="0" err="1" smtClean="0"/>
              <a:t>for</a:t>
            </a:r>
            <a:r>
              <a:rPr lang="tr-TR" i="1" dirty="0" smtClean="0"/>
              <a:t> kullanarak iç içe iki </a:t>
            </a:r>
            <a:r>
              <a:rPr lang="tr-TR" i="1" dirty="0" err="1" smtClean="0"/>
              <a:t>for’la</a:t>
            </a:r>
            <a:r>
              <a:rPr lang="tr-TR" i="1" dirty="0" smtClean="0"/>
              <a:t> da bu kod yazılabilir.</a:t>
            </a:r>
            <a:endParaRPr lang="tr-TR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Dizgi Karakterlerine Ulaşma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Dizgiler de dizidirler , bir </a:t>
            </a:r>
            <a:r>
              <a:rPr lang="tr-TR" sz="2400" i="1" dirty="0" smtClean="0">
                <a:solidFill>
                  <a:schemeClr val="tx1"/>
                </a:solidFill>
              </a:rPr>
              <a:t>g</a:t>
            </a:r>
            <a:r>
              <a:rPr lang="tr-TR" sz="2400" dirty="0" smtClean="0">
                <a:solidFill>
                  <a:schemeClr val="tx1"/>
                </a:solidFill>
              </a:rPr>
              <a:t> harfi fazla diye özlerini unutmazlar.</a:t>
            </a:r>
          </a:p>
          <a:p>
            <a:pPr lvl="1" algn="just">
              <a:buFontTx/>
              <a:buChar char="-"/>
            </a:pPr>
            <a:r>
              <a:rPr lang="tr-TR" sz="2100" dirty="0" smtClean="0">
                <a:solidFill>
                  <a:schemeClr val="tx1"/>
                </a:solidFill>
              </a:rPr>
              <a:t>Elemanları 0’dan başlar.</a:t>
            </a:r>
          </a:p>
          <a:p>
            <a:pPr marL="342900" indent="-342900">
              <a:buNone/>
            </a:pPr>
            <a:r>
              <a:rPr lang="tr-TR" sz="2800" i="1" dirty="0" err="1" smtClean="0">
                <a:solidFill>
                  <a:srgbClr val="FF0000"/>
                </a:solidFill>
              </a:rPr>
              <a:t>char</a:t>
            </a:r>
            <a:r>
              <a:rPr lang="tr-TR" sz="2800" i="1" dirty="0" smtClean="0">
                <a:solidFill>
                  <a:srgbClr val="FF0000"/>
                </a:solidFill>
              </a:rPr>
              <a:t> dizi[] = "3D’ne  x  3  +  </a:t>
            </a:r>
            <a:r>
              <a:rPr lang="tr-TR" sz="2800" i="1" dirty="0" err="1" smtClean="0">
                <a:solidFill>
                  <a:srgbClr val="FF0000"/>
                </a:solidFill>
              </a:rPr>
              <a:t>bandim</a:t>
            </a:r>
            <a:r>
              <a:rPr lang="tr-TR" sz="2800" i="1" dirty="0" smtClean="0">
                <a:solidFill>
                  <a:srgbClr val="FF0000"/>
                </a:solidFill>
              </a:rPr>
              <a:t>.";</a:t>
            </a:r>
          </a:p>
          <a:p>
            <a:pPr marL="342900" indent="-342900">
              <a:buNone/>
            </a:pPr>
            <a:r>
              <a:rPr lang="tr-TR" sz="2800" i="1" dirty="0" err="1" smtClean="0">
                <a:solidFill>
                  <a:srgbClr val="FF0000"/>
                </a:solidFill>
              </a:rPr>
              <a:t>int</a:t>
            </a:r>
            <a:r>
              <a:rPr lang="tr-TR" sz="2800" i="1" dirty="0" smtClean="0">
                <a:solidFill>
                  <a:srgbClr val="FF0000"/>
                </a:solidFill>
              </a:rPr>
              <a:t> i=15, j=3;</a:t>
            </a:r>
          </a:p>
          <a:p>
            <a:pPr marL="342900" indent="-342900">
              <a:buNone/>
            </a:pPr>
            <a:r>
              <a:rPr lang="tr-TR" sz="2800" i="1" dirty="0" err="1" smtClean="0">
                <a:solidFill>
                  <a:srgbClr val="FF0000"/>
                </a:solidFill>
              </a:rPr>
              <a:t>printf</a:t>
            </a:r>
            <a:r>
              <a:rPr lang="tr-TR" sz="2800" i="1" dirty="0" smtClean="0">
                <a:solidFill>
                  <a:srgbClr val="FF0000"/>
                </a:solidFill>
              </a:rPr>
              <a:t>("al%</a:t>
            </a:r>
            <a:r>
              <a:rPr lang="tr-TR" sz="2800" i="1" dirty="0" err="1" smtClean="0">
                <a:solidFill>
                  <a:srgbClr val="FF0000"/>
                </a:solidFill>
              </a:rPr>
              <a:t>cca</a:t>
            </a:r>
            <a:r>
              <a:rPr lang="tr-TR" sz="2800" i="1" dirty="0" smtClean="0">
                <a:solidFill>
                  <a:srgbClr val="FF0000"/>
                </a:solidFill>
              </a:rPr>
              <a:t>%c“, dizi[++i],dizi[j]);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tx1"/>
                </a:solidFill>
              </a:rPr>
              <a:t>Çıktı:</a:t>
            </a:r>
          </a:p>
          <a:p>
            <a:pPr algn="just"/>
            <a:endParaRPr lang="tr-TR" b="1" dirty="0" smtClean="0">
              <a:solidFill>
                <a:schemeClr val="tx1"/>
              </a:solidFill>
            </a:endParaRP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214290"/>
            <a:ext cx="1143008" cy="859227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6000760" y="2786058"/>
            <a:ext cx="2786082" cy="235745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Burada %c kullanılmıştır. Ancak bir </a:t>
            </a:r>
            <a:r>
              <a:rPr lang="tr-TR" b="1" dirty="0" smtClean="0"/>
              <a:t>dizgiyi ekrana yazdıracağımızda </a:t>
            </a:r>
            <a:r>
              <a:rPr lang="tr-TR" dirty="0" smtClean="0"/>
              <a:t>tüm harflerini tek tek %c ile yazdırmak pratik değildir. Bu amaçla %c yerine </a:t>
            </a:r>
            <a:r>
              <a:rPr lang="tr-TR" b="1" dirty="0" smtClean="0"/>
              <a:t>%s kullanılabilir.</a:t>
            </a:r>
            <a:endParaRPr lang="tr-T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t="17787"/>
          <a:stretch>
            <a:fillRect/>
          </a:stretch>
        </p:blipFill>
        <p:spPr bwMode="auto">
          <a:xfrm>
            <a:off x="1928794" y="3929066"/>
            <a:ext cx="3725628" cy="198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141357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Klavyeden dizgi girişi nasıl alınmalıdır?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Kullanıcı iki isim peş peşe girecekse bu nasıl alınmalıdır?</a:t>
            </a:r>
          </a:p>
          <a:p>
            <a:endParaRPr lang="tr-TR" sz="3200" dirty="0" smtClean="0"/>
          </a:p>
          <a:p>
            <a:r>
              <a:rPr lang="tr-TR" sz="3200" dirty="0" smtClean="0"/>
              <a:t>Adınız ve Soyadınız: </a:t>
            </a:r>
            <a:r>
              <a:rPr lang="tr-TR" sz="3200" i="1" dirty="0" smtClean="0">
                <a:solidFill>
                  <a:srgbClr val="FF0000"/>
                </a:solidFill>
              </a:rPr>
              <a:t>Mehmet </a:t>
            </a:r>
            <a:r>
              <a:rPr lang="tr-TR" sz="3200" i="1" dirty="0" err="1" smtClean="0">
                <a:solidFill>
                  <a:srgbClr val="FF0000"/>
                </a:solidFill>
              </a:rPr>
              <a:t>Csever</a:t>
            </a:r>
            <a:endParaRPr lang="tr-TR" sz="3200" i="1" dirty="0" smtClean="0">
              <a:solidFill>
                <a:srgbClr val="FF0000"/>
              </a:solidFill>
            </a:endParaRPr>
          </a:p>
          <a:p>
            <a:r>
              <a:rPr lang="tr-TR" sz="3200" dirty="0" smtClean="0"/>
              <a:t>Merhaba Mehmet </a:t>
            </a:r>
            <a:r>
              <a:rPr lang="tr-TR" sz="3200" dirty="0" err="1" smtClean="0"/>
              <a:t>Csever</a:t>
            </a:r>
            <a:r>
              <a:rPr lang="tr-TR" sz="3200" dirty="0" smtClean="0"/>
              <a:t>!</a:t>
            </a:r>
            <a:endParaRPr lang="tr-TR" sz="3200" dirty="0"/>
          </a:p>
        </p:txBody>
      </p:sp>
      <p:pic>
        <p:nvPicPr>
          <p:cNvPr id="4" name="3 Resim" descr="bilgisay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714884"/>
            <a:ext cx="1188720" cy="12192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Dizgilerin klavyeden alınması…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Elimizdeki </a:t>
            </a:r>
            <a:r>
              <a:rPr lang="tr-TR" dirty="0" err="1" smtClean="0"/>
              <a:t>word</a:t>
            </a:r>
            <a:r>
              <a:rPr lang="tr-TR" dirty="0" smtClean="0"/>
              <a:t> isimli bir dizgiye klavyeden giriş alacaksak…</a:t>
            </a:r>
          </a:p>
          <a:p>
            <a:r>
              <a:rPr lang="tr-TR" dirty="0" smtClean="0"/>
              <a:t>Kullanıcı klavyeden “</a:t>
            </a:r>
            <a:r>
              <a:rPr lang="tr-TR" dirty="0" err="1" smtClean="0"/>
              <a:t>Guney</a:t>
            </a:r>
            <a:r>
              <a:rPr lang="tr-TR" dirty="0" smtClean="0"/>
              <a:t> Kore Cumhuriyeti” girerse…</a:t>
            </a:r>
          </a:p>
          <a:p>
            <a:r>
              <a:rPr lang="tr-TR" dirty="0" smtClean="0"/>
              <a:t>scanf(“%s”, </a:t>
            </a:r>
            <a:r>
              <a:rPr lang="tr-TR" dirty="0" err="1" smtClean="0"/>
              <a:t>word</a:t>
            </a:r>
            <a:r>
              <a:rPr lang="tr-TR" dirty="0" smtClean="0"/>
              <a:t>);</a:t>
            </a:r>
          </a:p>
          <a:p>
            <a:pPr lvl="1"/>
            <a:r>
              <a:rPr lang="tr-TR" dirty="0" err="1" smtClean="0"/>
              <a:t>word’e</a:t>
            </a:r>
            <a:r>
              <a:rPr lang="tr-TR" dirty="0" smtClean="0"/>
              <a:t> “</a:t>
            </a:r>
            <a:r>
              <a:rPr lang="tr-TR" dirty="0" err="1" smtClean="0"/>
              <a:t>Guney</a:t>
            </a:r>
            <a:r>
              <a:rPr lang="tr-TR" dirty="0" smtClean="0"/>
              <a:t>” alınır, gerisi tamponda kalır.</a:t>
            </a:r>
          </a:p>
          <a:p>
            <a:r>
              <a:rPr lang="tr-TR" dirty="0" err="1" smtClean="0"/>
              <a:t>gets</a:t>
            </a:r>
            <a:r>
              <a:rPr lang="tr-TR" dirty="0" smtClean="0"/>
              <a:t>(</a:t>
            </a:r>
            <a:r>
              <a:rPr lang="tr-TR" dirty="0" err="1" smtClean="0"/>
              <a:t>word</a:t>
            </a:r>
            <a:r>
              <a:rPr lang="tr-TR" dirty="0" smtClean="0"/>
              <a:t>); ya da scanf(“  %[^\n]s”, </a:t>
            </a:r>
            <a:r>
              <a:rPr lang="tr-TR" dirty="0" err="1" smtClean="0"/>
              <a:t>word</a:t>
            </a:r>
            <a:r>
              <a:rPr lang="tr-TR" dirty="0" smtClean="0"/>
              <a:t>);</a:t>
            </a:r>
          </a:p>
          <a:p>
            <a:pPr lvl="1"/>
            <a:r>
              <a:rPr lang="tr-TR" dirty="0" smtClean="0"/>
              <a:t>Tüm satırı alır. </a:t>
            </a:r>
            <a:r>
              <a:rPr lang="tr-TR" dirty="0" err="1" smtClean="0"/>
              <a:t>word’e</a:t>
            </a:r>
            <a:r>
              <a:rPr lang="tr-TR" dirty="0" smtClean="0"/>
              <a:t> “</a:t>
            </a:r>
            <a:r>
              <a:rPr lang="tr-TR" dirty="0" err="1" smtClean="0"/>
              <a:t>Guney</a:t>
            </a:r>
            <a:r>
              <a:rPr lang="tr-TR" dirty="0" smtClean="0"/>
              <a:t> Kore Cumhuriyeti” alınır.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gets</a:t>
            </a:r>
            <a:r>
              <a:rPr lang="tr-TR" dirty="0" smtClean="0"/>
              <a:t>()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829048" cy="4067188"/>
          </a:xfrm>
        </p:spPr>
        <p:txBody>
          <a:bodyPr>
            <a:normAutofit/>
          </a:bodyPr>
          <a:lstStyle/>
          <a:p>
            <a:r>
              <a:rPr lang="tr-TR" dirty="0" err="1" smtClean="0"/>
              <a:t>scanf</a:t>
            </a:r>
            <a:r>
              <a:rPr lang="tr-TR" dirty="0" smtClean="0"/>
              <a:t> %s tek sözcük alabilir, </a:t>
            </a:r>
            <a:r>
              <a:rPr lang="tr-TR" dirty="0" err="1" smtClean="0"/>
              <a:t>gets</a:t>
            </a:r>
            <a:r>
              <a:rPr lang="tr-TR" dirty="0" smtClean="0"/>
              <a:t>(…) ise hepsini alır.</a:t>
            </a:r>
          </a:p>
          <a:p>
            <a:pPr lvl="1"/>
            <a:r>
              <a:rPr lang="tr-TR" b="1" u="sng" dirty="0" err="1" smtClean="0"/>
              <a:t>get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</a:t>
            </a:r>
            <a:r>
              <a:rPr lang="tr-TR" dirty="0" err="1" smtClean="0"/>
              <a:t>tring</a:t>
            </a:r>
            <a:r>
              <a:rPr lang="tr-TR" dirty="0" smtClean="0"/>
              <a:t> anlamındadır.</a:t>
            </a:r>
          </a:p>
          <a:p>
            <a:pPr lvl="1"/>
            <a:r>
              <a:rPr lang="tr-TR" dirty="0" err="1" smtClean="0"/>
              <a:t>gets</a:t>
            </a:r>
            <a:r>
              <a:rPr lang="tr-TR" dirty="0" smtClean="0"/>
              <a:t> \</a:t>
            </a:r>
            <a:r>
              <a:rPr lang="tr-TR" dirty="0" err="1" smtClean="0"/>
              <a:t>n’i</a:t>
            </a:r>
            <a:r>
              <a:rPr lang="tr-TR" dirty="0" smtClean="0"/>
              <a:t> dizgiye </a:t>
            </a:r>
            <a:r>
              <a:rPr lang="tr-TR" u="sng" dirty="0" smtClean="0"/>
              <a:t>kaydetmez</a:t>
            </a:r>
            <a:r>
              <a:rPr lang="tr-TR" dirty="0" smtClean="0"/>
              <a:t>, ama onu tamponda da </a:t>
            </a:r>
            <a:r>
              <a:rPr lang="tr-TR" u="sng" dirty="0" smtClean="0"/>
              <a:t>bırakmaz(deneyiniz</a:t>
            </a:r>
            <a:r>
              <a:rPr lang="tr-TR" dirty="0" smtClean="0"/>
              <a:t>).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4857752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#include &lt;</a:t>
            </a:r>
            <a:r>
              <a:rPr lang="en-US" dirty="0" err="1" smtClean="0"/>
              <a:t>stdio.h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main() {</a:t>
            </a:r>
          </a:p>
          <a:p>
            <a:r>
              <a:rPr lang="en-US" dirty="0" smtClean="0"/>
              <a:t>	char </a:t>
            </a:r>
            <a:r>
              <a:rPr lang="en-US" dirty="0" err="1" smtClean="0"/>
              <a:t>str</a:t>
            </a:r>
            <a:r>
              <a:rPr lang="en-US" dirty="0" smtClean="0"/>
              <a:t>[50];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("Enter a string : ");</a:t>
            </a:r>
          </a:p>
          <a:p>
            <a:r>
              <a:rPr lang="en-US" dirty="0" smtClean="0"/>
              <a:t>	gets(</a:t>
            </a:r>
            <a:r>
              <a:rPr lang="en-US" dirty="0" err="1" smtClean="0"/>
              <a:t>str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printf</a:t>
            </a:r>
            <a:r>
              <a:rPr lang="en-US" dirty="0" smtClean="0"/>
              <a:t>("You entered: %s", </a:t>
            </a:r>
            <a:r>
              <a:rPr lang="en-US" dirty="0" err="1" smtClean="0"/>
              <a:t>str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	return(0);</a:t>
            </a:r>
          </a:p>
          <a:p>
            <a:r>
              <a:rPr lang="en-US" dirty="0" smtClean="0"/>
              <a:t>}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t="16553"/>
          <a:stretch>
            <a:fillRect/>
          </a:stretch>
        </p:blipFill>
        <p:spPr bwMode="auto">
          <a:xfrm>
            <a:off x="4929190" y="3429000"/>
            <a:ext cx="4000496" cy="95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Bunu biliyor musunuz? </a:t>
            </a:r>
            <a:br>
              <a:rPr lang="tr-TR" sz="2400" dirty="0" smtClean="0"/>
            </a:br>
            <a:r>
              <a:rPr lang="tr-TR" sz="2400" dirty="0" smtClean="0"/>
              <a:t>İlk </a:t>
            </a:r>
            <a:r>
              <a:rPr lang="tr-TR" sz="2400" dirty="0" err="1" smtClean="0"/>
              <a:t>hacker’lardan</a:t>
            </a:r>
            <a:r>
              <a:rPr lang="tr-TR" sz="2400" dirty="0" smtClean="0"/>
              <a:t> Robert </a:t>
            </a:r>
            <a:r>
              <a:rPr lang="tr-TR" sz="2400" dirty="0" err="1" smtClean="0"/>
              <a:t>Tappan</a:t>
            </a:r>
            <a:r>
              <a:rPr lang="tr-TR" sz="2400" dirty="0" smtClean="0"/>
              <a:t> </a:t>
            </a:r>
            <a:r>
              <a:rPr lang="tr-TR" sz="2400" b="1" i="1" dirty="0" err="1" smtClean="0"/>
              <a:t>Morris</a:t>
            </a:r>
            <a:endParaRPr lang="tr-TR" sz="2400" b="1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686436" cy="2995618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gets</a:t>
            </a:r>
            <a:r>
              <a:rPr lang="tr-TR" dirty="0" smtClean="0"/>
              <a:t> fonksiyonunun hiçbir limiti olmaksızın çalışması onu çok sakıncalı bir fonksiyon haline getirir.</a:t>
            </a:r>
          </a:p>
          <a:p>
            <a:r>
              <a:rPr lang="tr-TR" dirty="0" smtClean="0"/>
              <a:t>Kullanıcı bir sürü karakter girip sonra </a:t>
            </a:r>
            <a:r>
              <a:rPr lang="tr-TR" dirty="0" err="1" smtClean="0"/>
              <a:t>enter’a</a:t>
            </a:r>
            <a:r>
              <a:rPr lang="tr-TR" dirty="0" smtClean="0"/>
              <a:t> basarsa </a:t>
            </a:r>
            <a:r>
              <a:rPr lang="tr-TR" dirty="0" err="1" smtClean="0"/>
              <a:t>gets</a:t>
            </a:r>
            <a:r>
              <a:rPr lang="tr-TR" dirty="0" smtClean="0"/>
              <a:t> dizginin kapasitesine bakmadan bunu yerleştirmeye çalışır.</a:t>
            </a:r>
          </a:p>
          <a:p>
            <a:r>
              <a:rPr lang="tr-TR" dirty="0" smtClean="0"/>
              <a:t>İlk internet solucanlarından olan </a:t>
            </a:r>
            <a:r>
              <a:rPr lang="tr-TR" dirty="0" err="1" smtClean="0"/>
              <a:t>Morris</a:t>
            </a:r>
            <a:r>
              <a:rPr lang="tr-TR" dirty="0" smtClean="0"/>
              <a:t> (bir öğrenci) solucanı </a:t>
            </a:r>
            <a:r>
              <a:rPr lang="tr-TR" b="1" dirty="0" smtClean="0"/>
              <a:t>1988</a:t>
            </a:r>
            <a:r>
              <a:rPr lang="tr-TR" dirty="0" smtClean="0"/>
              <a:t>’de bu yöntemi de kullanarak tasarlanmış.</a:t>
            </a:r>
          </a:p>
          <a:p>
            <a:r>
              <a:rPr lang="tr-TR" dirty="0" smtClean="0"/>
              <a:t>C11 standardından </a:t>
            </a:r>
            <a:r>
              <a:rPr lang="tr-TR" dirty="0" err="1" smtClean="0"/>
              <a:t>gets</a:t>
            </a:r>
            <a:r>
              <a:rPr lang="tr-TR" dirty="0" smtClean="0"/>
              <a:t> fonksiyonu çıkarılmıştır.</a:t>
            </a:r>
          </a:p>
          <a:p>
            <a:r>
              <a:rPr lang="tr-TR" dirty="0" err="1" smtClean="0"/>
              <a:t>gets’in</a:t>
            </a:r>
            <a:r>
              <a:rPr lang="tr-TR" dirty="0" smtClean="0"/>
              <a:t> alternatifi </a:t>
            </a:r>
            <a:r>
              <a:rPr lang="tr-TR" i="1" dirty="0" err="1" smtClean="0">
                <a:solidFill>
                  <a:srgbClr val="FF0000"/>
                </a:solidFill>
              </a:rPr>
              <a:t>fgets</a:t>
            </a:r>
            <a:r>
              <a:rPr lang="tr-TR" i="1" dirty="0" smtClean="0">
                <a:solidFill>
                  <a:srgbClr val="FF0000"/>
                </a:solidFill>
              </a:rPr>
              <a:t>(dizgi, 100, </a:t>
            </a:r>
            <a:r>
              <a:rPr lang="tr-TR" i="1" dirty="0" err="1" smtClean="0">
                <a:solidFill>
                  <a:srgbClr val="FF0000"/>
                </a:solidFill>
              </a:rPr>
              <a:t>stdin</a:t>
            </a:r>
            <a:r>
              <a:rPr lang="tr-TR" i="1" dirty="0" smtClean="0">
                <a:solidFill>
                  <a:srgbClr val="FF0000"/>
                </a:solidFill>
              </a:rPr>
              <a:t>); </a:t>
            </a:r>
            <a:r>
              <a:rPr lang="tr-TR" dirty="0" smtClean="0"/>
              <a:t>olabilir. </a:t>
            </a:r>
            <a:br>
              <a:rPr lang="tr-TR" dirty="0" smtClean="0"/>
            </a:br>
            <a:r>
              <a:rPr lang="tr-TR" i="1" dirty="0" err="1" smtClean="0">
                <a:solidFill>
                  <a:srgbClr val="FF0000"/>
                </a:solidFill>
              </a:rPr>
              <a:t>scanf</a:t>
            </a:r>
            <a:r>
              <a:rPr lang="tr-TR" i="1" dirty="0" smtClean="0">
                <a:solidFill>
                  <a:srgbClr val="FF0000"/>
                </a:solidFill>
              </a:rPr>
              <a:t>(“  %[^\n]100s", dizgi);</a:t>
            </a:r>
            <a:r>
              <a:rPr lang="tr-TR" dirty="0" smtClean="0"/>
              <a:t> olabilir.</a:t>
            </a:r>
            <a:endParaRPr lang="tr-TR" i="1" dirty="0" smtClean="0">
              <a:solidFill>
                <a:srgbClr val="FF0000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642910" y="6429396"/>
            <a:ext cx="79296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smtClean="0"/>
              <a:t>https://stackoverflow.com/questions/1694036/why-is-the-gets-function-so-dangerous-that-it-should-not-be-used</a:t>
            </a:r>
            <a:endParaRPr lang="tr-TR" sz="1200" dirty="0"/>
          </a:p>
        </p:txBody>
      </p:sp>
      <p:pic>
        <p:nvPicPr>
          <p:cNvPr id="5" name="4 Resim" descr="malware-types-detection-and-future-5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857628"/>
            <a:ext cx="2357454" cy="1769938"/>
          </a:xfrm>
          <a:prstGeom prst="rect">
            <a:avLst/>
          </a:prstGeom>
        </p:spPr>
      </p:pic>
      <p:pic>
        <p:nvPicPr>
          <p:cNvPr id="6" name="5 Resim" descr="malware-worms-blog-banner-730x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85728"/>
            <a:ext cx="2557456" cy="1051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Resim" descr="DNpE370UEAEyejC.jpg"/>
          <p:cNvPicPr>
            <a:picLocks noChangeAspect="1"/>
          </p:cNvPicPr>
          <p:nvPr/>
        </p:nvPicPr>
        <p:blipFill>
          <a:blip r:embed="rId4"/>
          <a:srcRect l="44030"/>
          <a:stretch>
            <a:fillRect/>
          </a:stretch>
        </p:blipFill>
        <p:spPr>
          <a:xfrm>
            <a:off x="6357950" y="1714488"/>
            <a:ext cx="2353955" cy="3152780"/>
          </a:xfrm>
          <a:prstGeom prst="rect">
            <a:avLst/>
          </a:prstGeom>
        </p:spPr>
      </p:pic>
      <p:pic>
        <p:nvPicPr>
          <p:cNvPr id="8" name="7 Resim" descr="the-morris-worm-internet-malware-turns-25-friday-november-01-2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4802" y="4643447"/>
            <a:ext cx="1332356" cy="1000132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428596" y="5715016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Kodu mevcut 60000 bilgisayarın %10’una sızınca </a:t>
            </a:r>
            <a:r>
              <a:rPr lang="tr-TR" sz="1200" dirty="0" err="1" smtClean="0"/>
              <a:t>Morris</a:t>
            </a:r>
            <a:r>
              <a:rPr lang="tr-TR" sz="1200" dirty="0" smtClean="0"/>
              <a:t>(temsili)</a:t>
            </a:r>
            <a:endParaRPr lang="tr-TR" sz="1200" dirty="0"/>
          </a:p>
        </p:txBody>
      </p:sp>
      <p:sp>
        <p:nvSpPr>
          <p:cNvPr id="10" name="9 Metin kutusu"/>
          <p:cNvSpPr txBox="1"/>
          <p:nvPr/>
        </p:nvSpPr>
        <p:spPr>
          <a:xfrm>
            <a:off x="3428992" y="5715016"/>
            <a:ext cx="15001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smtClean="0"/>
              <a:t>Yakalanıp  3 yıl hapis cezası alınca </a:t>
            </a:r>
            <a:r>
              <a:rPr lang="tr-TR" sz="1100" dirty="0" err="1" smtClean="0"/>
              <a:t>Morris</a:t>
            </a:r>
            <a:r>
              <a:rPr lang="tr-TR" sz="1100" dirty="0" smtClean="0"/>
              <a:t> (temsili)</a:t>
            </a:r>
            <a:endParaRPr lang="tr-TR" sz="1100" dirty="0"/>
          </a:p>
        </p:txBody>
      </p:sp>
      <p:pic>
        <p:nvPicPr>
          <p:cNvPr id="11" name="10 Resim" descr="DNpE370UEAEyejC.jpg"/>
          <p:cNvPicPr>
            <a:picLocks noChangeAspect="1"/>
          </p:cNvPicPr>
          <p:nvPr/>
        </p:nvPicPr>
        <p:blipFill>
          <a:blip r:embed="rId4"/>
          <a:srcRect r="55970"/>
          <a:stretch>
            <a:fillRect/>
          </a:stretch>
        </p:blipFill>
        <p:spPr>
          <a:xfrm>
            <a:off x="2500298" y="4572008"/>
            <a:ext cx="928694" cy="1581145"/>
          </a:xfrm>
          <a:prstGeom prst="rect">
            <a:avLst/>
          </a:prstGeom>
        </p:spPr>
      </p:pic>
      <p:sp>
        <p:nvSpPr>
          <p:cNvPr id="14" name="13 Metin kutusu"/>
          <p:cNvSpPr txBox="1"/>
          <p:nvPr/>
        </p:nvSpPr>
        <p:spPr>
          <a:xfrm>
            <a:off x="6357950" y="485776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 smtClean="0"/>
              <a:t>Computer</a:t>
            </a:r>
            <a:r>
              <a:rPr lang="tr-TR" sz="1400" dirty="0" smtClean="0"/>
              <a:t> </a:t>
            </a:r>
            <a:r>
              <a:rPr lang="tr-TR" sz="1400" dirty="0" err="1" smtClean="0"/>
              <a:t>History</a:t>
            </a:r>
            <a:r>
              <a:rPr lang="tr-TR" sz="1400" dirty="0" smtClean="0"/>
              <a:t> </a:t>
            </a:r>
            <a:r>
              <a:rPr lang="tr-TR" sz="1400" dirty="0" err="1" smtClean="0"/>
              <a:t>Museum</a:t>
            </a:r>
            <a:r>
              <a:rPr lang="tr-TR" sz="1400" dirty="0" smtClean="0"/>
              <a:t>, California</a:t>
            </a:r>
            <a:endParaRPr lang="tr-TR" sz="1400" dirty="0"/>
          </a:p>
        </p:txBody>
      </p:sp>
      <p:sp>
        <p:nvSpPr>
          <p:cNvPr id="15" name="14 Yuvarlatılmış Dikdörtgen"/>
          <p:cNvSpPr/>
          <p:nvPr/>
        </p:nvSpPr>
        <p:spPr>
          <a:xfrm>
            <a:off x="6286512" y="5500702"/>
            <a:ext cx="250033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KODLARI İNCELEMEK İSTERSENİZ</a:t>
            </a:r>
            <a:r>
              <a:rPr lang="tr-TR" sz="1200" dirty="0" smtClean="0"/>
              <a:t>:</a:t>
            </a:r>
          </a:p>
          <a:p>
            <a:pPr algn="ctr"/>
            <a:r>
              <a:rPr lang="tr-TR" sz="1000" dirty="0" smtClean="0">
                <a:hlinkClick r:id="rId6"/>
              </a:rPr>
              <a:t>http://www.</a:t>
            </a:r>
            <a:r>
              <a:rPr lang="tr-TR" sz="1000" dirty="0" err="1" smtClean="0">
                <a:hlinkClick r:id="rId6"/>
              </a:rPr>
              <a:t>foo</a:t>
            </a:r>
            <a:r>
              <a:rPr lang="tr-TR" sz="1000" dirty="0" smtClean="0">
                <a:hlinkClick r:id="rId6"/>
              </a:rPr>
              <a:t>.be/</a:t>
            </a:r>
            <a:r>
              <a:rPr lang="tr-TR" sz="1000" dirty="0" err="1" smtClean="0">
                <a:hlinkClick r:id="rId6"/>
              </a:rPr>
              <a:t>docs</a:t>
            </a:r>
            <a:r>
              <a:rPr lang="tr-TR" sz="1000" dirty="0" smtClean="0">
                <a:hlinkClick r:id="rId6"/>
              </a:rPr>
              <a:t>-</a:t>
            </a:r>
            <a:r>
              <a:rPr lang="tr-TR" sz="1000" dirty="0" err="1" smtClean="0">
                <a:hlinkClick r:id="rId6"/>
              </a:rPr>
              <a:t>free</a:t>
            </a:r>
            <a:r>
              <a:rPr lang="tr-TR" sz="1000" dirty="0" smtClean="0">
                <a:hlinkClick r:id="rId6"/>
              </a:rPr>
              <a:t>/</a:t>
            </a:r>
            <a:r>
              <a:rPr lang="tr-TR" sz="1000" dirty="0" err="1" smtClean="0">
                <a:hlinkClick r:id="rId6"/>
              </a:rPr>
              <a:t>morris</a:t>
            </a:r>
            <a:r>
              <a:rPr lang="tr-TR" sz="1000" dirty="0" smtClean="0">
                <a:hlinkClick r:id="rId6"/>
              </a:rPr>
              <a:t>-</a:t>
            </a:r>
            <a:r>
              <a:rPr lang="tr-TR" sz="1000" dirty="0" err="1" smtClean="0">
                <a:hlinkClick r:id="rId6"/>
              </a:rPr>
              <a:t>worm</a:t>
            </a:r>
            <a:r>
              <a:rPr lang="tr-TR" sz="1000" dirty="0" smtClean="0">
                <a:hlinkClick r:id="rId6"/>
              </a:rPr>
              <a:t>/</a:t>
            </a:r>
            <a:r>
              <a:rPr lang="tr-TR" sz="1000" dirty="0" err="1" smtClean="0">
                <a:hlinkClick r:id="rId6"/>
              </a:rPr>
              <a:t>worm</a:t>
            </a:r>
            <a:r>
              <a:rPr lang="tr-TR" sz="1000" dirty="0" smtClean="0">
                <a:hlinkClick r:id="rId6"/>
              </a:rPr>
              <a:t>/</a:t>
            </a:r>
            <a:endParaRPr lang="tr-TR" sz="10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285720" y="3857628"/>
            <a:ext cx="30003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200" dirty="0" smtClean="0"/>
              <a:t>Solucanın hikayesi: </a:t>
            </a:r>
            <a:r>
              <a:rPr lang="tr-TR" sz="1200" dirty="0" smtClean="0">
                <a:hlinkClick r:id="rId7"/>
              </a:rPr>
              <a:t>https://www.teknolugat.com/dunyaca-unlu-hackerlar-5robert-tappan-morris/</a:t>
            </a:r>
            <a:endParaRPr lang="tr-TR" sz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Zar</a:t>
            </a:r>
            <a:endParaRPr lang="tr-TR" b="1" dirty="0"/>
          </a:p>
        </p:txBody>
      </p:sp>
      <p:sp>
        <p:nvSpPr>
          <p:cNvPr id="6" name="5 Dikdörtgen"/>
          <p:cNvSpPr/>
          <p:nvPr/>
        </p:nvSpPr>
        <p:spPr>
          <a:xfrm>
            <a:off x="5391137" y="377250"/>
            <a:ext cx="32622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Ders 36 Kod gönderim adresi</a:t>
            </a:r>
            <a:br>
              <a:rPr lang="tr-TR" sz="1600" b="1" dirty="0" smtClean="0"/>
            </a:br>
            <a:r>
              <a:rPr lang="tr-TR" sz="1600" b="1" dirty="0" smtClean="0"/>
              <a:t>https://tinyurl.com/y7v4awng</a:t>
            </a:r>
            <a:endParaRPr lang="tr-TR" sz="1600" b="1" dirty="0"/>
          </a:p>
        </p:txBody>
      </p:sp>
      <p:pic>
        <p:nvPicPr>
          <p:cNvPr id="9" name="Picture 4" descr="http://4.bp.blogspot.com/-sdEgnhmIXZk/VB7SxdeMFYI/AAAAAAAAALk/lWicMkU4s2U/s1600/ac829ddeecc44c12987cab354ba6ae7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409" y="5534539"/>
            <a:ext cx="802471" cy="810078"/>
          </a:xfrm>
          <a:prstGeom prst="rect">
            <a:avLst/>
          </a:prstGeom>
          <a:noFill/>
        </p:spPr>
      </p:pic>
      <p:sp>
        <p:nvSpPr>
          <p:cNvPr id="10" name="9 Yuvarlatılmış Dikdörtgen"/>
          <p:cNvSpPr/>
          <p:nvPr/>
        </p:nvSpPr>
        <p:spPr>
          <a:xfrm>
            <a:off x="7461296" y="5338213"/>
            <a:ext cx="801658" cy="392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00" dirty="0" smtClean="0"/>
              <a:t>.exe dosyasını inceleyelim.</a:t>
            </a:r>
            <a:endParaRPr lang="tr-TR" sz="900" dirty="0"/>
          </a:p>
        </p:txBody>
      </p:sp>
      <p:pic>
        <p:nvPicPr>
          <p:cNvPr id="2050" name="Picture 2" descr="Image result for dice throw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678" y="4384541"/>
            <a:ext cx="2358169" cy="1907343"/>
          </a:xfrm>
          <a:prstGeom prst="rect">
            <a:avLst/>
          </a:prstGeom>
          <a:noFill/>
        </p:spPr>
      </p:pic>
      <p:cxnSp>
        <p:nvCxnSpPr>
          <p:cNvPr id="17" name="16 Düz Ok Bağlayıcısı"/>
          <p:cNvCxnSpPr/>
          <p:nvPr/>
        </p:nvCxnSpPr>
        <p:spPr>
          <a:xfrm rot="10800000" flipV="1">
            <a:off x="2928925" y="3429000"/>
            <a:ext cx="714380" cy="428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etin kutusu"/>
          <p:cNvSpPr txBox="1"/>
          <p:nvPr/>
        </p:nvSpPr>
        <p:spPr>
          <a:xfrm>
            <a:off x="1643042" y="3896029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En sonda virgül olmadığına dikkat ettiniz mi?</a:t>
            </a:r>
            <a:endParaRPr lang="tr-TR" i="1" dirty="0"/>
          </a:p>
        </p:txBody>
      </p:sp>
      <p:sp>
        <p:nvSpPr>
          <p:cNvPr id="19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6472254" cy="2852742"/>
          </a:xfrm>
        </p:spPr>
        <p:txBody>
          <a:bodyPr>
            <a:normAutofit/>
          </a:bodyPr>
          <a:lstStyle/>
          <a:p>
            <a:r>
              <a:rPr lang="tr-TR" sz="1600" dirty="0" smtClean="0"/>
              <a:t>Kullanıcıya kaç kez zar atmak istersiniz:</a:t>
            </a:r>
            <a:r>
              <a:rPr lang="tr-TR" sz="1800" i="1" dirty="0" smtClean="0">
                <a:solidFill>
                  <a:srgbClr val="FF0000"/>
                </a:solidFill>
              </a:rPr>
              <a:t>3 </a:t>
            </a:r>
            <a:r>
              <a:rPr lang="tr-TR" sz="1600" i="1" dirty="0" smtClean="0">
                <a:solidFill>
                  <a:srgbClr val="FF0000"/>
                </a:solidFill>
              </a:rPr>
              <a:t>(bir sayı girilir)</a:t>
            </a:r>
          </a:p>
          <a:p>
            <a:r>
              <a:rPr lang="tr-TR" sz="1600" dirty="0" smtClean="0"/>
              <a:t>1. zar için bir tuşa basınız… </a:t>
            </a:r>
            <a:r>
              <a:rPr lang="tr-TR" sz="1600" i="1" dirty="0" smtClean="0">
                <a:solidFill>
                  <a:srgbClr val="FF0000"/>
                </a:solidFill>
              </a:rPr>
              <a:t>(</a:t>
            </a:r>
            <a:r>
              <a:rPr lang="tr-TR" sz="1600" i="1" dirty="0" err="1" smtClean="0">
                <a:solidFill>
                  <a:srgbClr val="FF0000"/>
                </a:solidFill>
              </a:rPr>
              <a:t>enter’a</a:t>
            </a:r>
            <a:r>
              <a:rPr lang="tr-TR" sz="1600" i="1" dirty="0" smtClean="0">
                <a:solidFill>
                  <a:srgbClr val="FF0000"/>
                </a:solidFill>
              </a:rPr>
              <a:t> basılır)</a:t>
            </a:r>
          </a:p>
          <a:p>
            <a:r>
              <a:rPr lang="tr-TR" sz="1600" dirty="0" smtClean="0"/>
              <a:t>Gelen zar: 4</a:t>
            </a:r>
          </a:p>
          <a:p>
            <a:r>
              <a:rPr lang="tr-TR" sz="1600" dirty="0" smtClean="0"/>
              <a:t>2. zar için bir tuşa basınız… </a:t>
            </a:r>
            <a:r>
              <a:rPr lang="tr-TR" sz="1600" i="1" dirty="0" smtClean="0">
                <a:solidFill>
                  <a:srgbClr val="FF0000"/>
                </a:solidFill>
              </a:rPr>
              <a:t>(</a:t>
            </a:r>
            <a:r>
              <a:rPr lang="tr-TR" sz="1600" i="1" dirty="0" err="1" smtClean="0">
                <a:solidFill>
                  <a:srgbClr val="FF0000"/>
                </a:solidFill>
              </a:rPr>
              <a:t>enter’a</a:t>
            </a:r>
            <a:r>
              <a:rPr lang="tr-TR" sz="1600" i="1" dirty="0" smtClean="0">
                <a:solidFill>
                  <a:srgbClr val="FF0000"/>
                </a:solidFill>
              </a:rPr>
              <a:t> basılır)</a:t>
            </a:r>
            <a:endParaRPr lang="tr-TR" sz="1600" dirty="0" smtClean="0"/>
          </a:p>
          <a:p>
            <a:r>
              <a:rPr lang="tr-TR" sz="1600" dirty="0" smtClean="0"/>
              <a:t>Gelen zar: 6</a:t>
            </a:r>
          </a:p>
          <a:p>
            <a:r>
              <a:rPr lang="tr-TR" sz="1600" dirty="0" smtClean="0"/>
              <a:t>…</a:t>
            </a:r>
          </a:p>
          <a:p>
            <a:r>
              <a:rPr lang="tr-TR" sz="1600" dirty="0" smtClean="0"/>
              <a:t>GELEN ZARLARIN TAMAMI: 4, 6, 1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4643438" y="1833926"/>
            <a:ext cx="404336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EKSTRA:</a:t>
            </a:r>
          </a:p>
          <a:p>
            <a:pPr marL="514350" indent="-514350">
              <a:buFont typeface="+mj-lt"/>
              <a:buAutoNum type="arabicPeriod"/>
            </a:pPr>
            <a:r>
              <a:rPr lang="tr-TR" b="1" dirty="0" err="1" smtClean="0"/>
              <a:t>void</a:t>
            </a:r>
            <a:r>
              <a:rPr lang="tr-TR" b="1" dirty="0" smtClean="0"/>
              <a:t> zar (</a:t>
            </a:r>
            <a:r>
              <a:rPr lang="tr-TR" b="1" dirty="0" err="1" smtClean="0"/>
              <a:t>int</a:t>
            </a:r>
            <a:r>
              <a:rPr lang="tr-TR" b="1" dirty="0" smtClean="0"/>
              <a:t> dizi[], </a:t>
            </a:r>
            <a:r>
              <a:rPr lang="tr-TR" b="1" dirty="0" err="1" smtClean="0"/>
              <a:t>int</a:t>
            </a:r>
            <a:r>
              <a:rPr lang="tr-TR" b="1" dirty="0" smtClean="0"/>
              <a:t> i); </a:t>
            </a:r>
            <a:r>
              <a:rPr lang="tr-TR" dirty="0" smtClean="0"/>
              <a:t>FONKSİYONU ile bunu yapınız.</a:t>
            </a:r>
          </a:p>
          <a:p>
            <a:pPr marL="514350" indent="-514350"/>
            <a:r>
              <a:rPr lang="tr-TR" sz="1400" dirty="0" smtClean="0"/>
              <a:t>	(zarı atıp, dizi’nin i indisine kaydeder.)</a:t>
            </a:r>
          </a:p>
          <a:p>
            <a:pPr marL="514350" indent="-514350"/>
            <a:r>
              <a:rPr lang="tr-TR" dirty="0" smtClean="0"/>
              <a:t>2. 	En sonda, gelen maksimum ve minimum zar değerlerini de gösterin.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Tek sözcükten daha uzun dizgi okumayı </a:t>
            </a:r>
            <a:r>
              <a:rPr lang="tr-TR" sz="2400" dirty="0" err="1" smtClean="0"/>
              <a:t>scanf</a:t>
            </a:r>
            <a:r>
              <a:rPr lang="tr-TR" sz="2400" dirty="0" smtClean="0"/>
              <a:t> ile yapmak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% ile s arasında [^X] kullanımı ile </a:t>
            </a:r>
            <a:r>
              <a:rPr lang="tr-TR" dirty="0" err="1" smtClean="0"/>
              <a:t>scanf’e</a:t>
            </a:r>
            <a:r>
              <a:rPr lang="tr-TR" dirty="0" smtClean="0"/>
              <a:t> “X görene kadarki kısmı al” demiş oluruz.</a:t>
            </a:r>
          </a:p>
          <a:p>
            <a:pPr lvl="1"/>
            <a:r>
              <a:rPr lang="tr-TR" dirty="0" smtClean="0"/>
              <a:t>Kullanıcının girdiği değerde X görülene kadar kayıt alınır.</a:t>
            </a:r>
          </a:p>
          <a:p>
            <a:pPr lvl="2"/>
            <a:r>
              <a:rPr lang="tr-TR" dirty="0" smtClean="0"/>
              <a:t>Örn. </a:t>
            </a:r>
            <a:r>
              <a:rPr lang="tr-TR" dirty="0" err="1" smtClean="0"/>
              <a:t>scanf</a:t>
            </a:r>
            <a:r>
              <a:rPr lang="tr-TR" dirty="0" smtClean="0"/>
              <a:t>(“%[^a]s”, </a:t>
            </a:r>
            <a:r>
              <a:rPr lang="tr-TR" dirty="0" err="1" smtClean="0"/>
              <a:t>chardizim</a:t>
            </a:r>
            <a:r>
              <a:rPr lang="tr-TR" dirty="0" smtClean="0"/>
              <a:t>); “Necati” şeklindeki bir girdinin sadece “</a:t>
            </a:r>
            <a:r>
              <a:rPr lang="tr-TR" dirty="0" err="1" smtClean="0"/>
              <a:t>Nec</a:t>
            </a:r>
            <a:r>
              <a:rPr lang="tr-TR" dirty="0" smtClean="0"/>
              <a:t>” kısmını </a:t>
            </a:r>
            <a:r>
              <a:rPr lang="tr-TR" i="1" dirty="0" err="1" smtClean="0"/>
              <a:t>chardizim</a:t>
            </a:r>
            <a:r>
              <a:rPr lang="tr-TR" dirty="0" err="1" smtClean="0"/>
              <a:t>’e</a:t>
            </a:r>
            <a:r>
              <a:rPr lang="tr-TR" dirty="0" smtClean="0"/>
              <a:t> kaydeder, gerisini </a:t>
            </a:r>
            <a:r>
              <a:rPr lang="tr-TR" dirty="0" err="1" smtClean="0"/>
              <a:t>stdin’de</a:t>
            </a:r>
            <a:r>
              <a:rPr lang="tr-TR" dirty="0" smtClean="0"/>
              <a:t> bırakır.</a:t>
            </a:r>
          </a:p>
          <a:p>
            <a:pPr lvl="2"/>
            <a:endParaRPr lang="tr-TR" i="1" dirty="0" smtClean="0"/>
          </a:p>
          <a:p>
            <a:pPr lvl="1"/>
            <a:endParaRPr lang="tr-TR" dirty="0" smtClean="0"/>
          </a:p>
          <a:p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2571736" y="3286124"/>
            <a:ext cx="3376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[</a:t>
            </a:r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^</a:t>
            </a:r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X</a:t>
            </a:r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]</a:t>
            </a:r>
            <a:r>
              <a:rPr lang="tr-TR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</a:t>
            </a:r>
            <a:endParaRPr lang="tr-TR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7 Düz Ok Bağlayıcısı"/>
          <p:cNvCxnSpPr/>
          <p:nvPr/>
        </p:nvCxnSpPr>
        <p:spPr>
          <a:xfrm rot="5400000">
            <a:off x="3428992" y="4500570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2071670" y="5214950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smtClean="0"/>
              <a:t>şapka: … görene kadarki kısmı al anlamına geliyor.</a:t>
            </a:r>
            <a:endParaRPr lang="tr-TR" i="1" dirty="0"/>
          </a:p>
        </p:txBody>
      </p:sp>
      <p:pic>
        <p:nvPicPr>
          <p:cNvPr id="7" name="6 Resim" descr="index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857884" y="3714752"/>
            <a:ext cx="2276475" cy="20097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pPr>
              <a:buNone/>
            </a:pPr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</a:t>
            </a:r>
          </a:p>
          <a:p>
            <a:pPr>
              <a:buNone/>
            </a:pPr>
            <a:r>
              <a:rPr lang="tr-TR" dirty="0" smtClean="0"/>
              <a:t>{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isim[4][300];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("Ad");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scanf</a:t>
            </a:r>
            <a:r>
              <a:rPr lang="tr-TR" dirty="0" smtClean="0"/>
              <a:t>("%[^a]s", isim[3]);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Naber</a:t>
            </a:r>
            <a:r>
              <a:rPr lang="tr-TR" dirty="0" smtClean="0"/>
              <a:t>  %s", isim[3]);</a:t>
            </a:r>
          </a:p>
          <a:p>
            <a:pPr>
              <a:buNone/>
            </a:pPr>
            <a:r>
              <a:rPr lang="tr-TR" dirty="0" err="1" smtClean="0"/>
              <a:t>return</a:t>
            </a:r>
            <a:r>
              <a:rPr lang="tr-TR" dirty="0" smtClean="0"/>
              <a:t> 0;	</a:t>
            </a:r>
          </a:p>
          <a:p>
            <a:pPr>
              <a:buNone/>
            </a:pPr>
            <a:r>
              <a:rPr lang="tr-TR" dirty="0" smtClean="0"/>
              <a:t>}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3643306" y="1357298"/>
          <a:ext cx="4786340" cy="12322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  <a:gridCol w="478634"/>
              </a:tblGrid>
              <a:tr h="4107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  <a:endParaRPr lang="tr-TR" b="1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10763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10763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92863" b="94141"/>
          <a:stretch>
            <a:fillRect/>
          </a:stretch>
        </p:blipFill>
        <p:spPr bwMode="auto">
          <a:xfrm>
            <a:off x="4929190" y="2857496"/>
            <a:ext cx="29409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Resim" descr="moriartywhiteti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214818"/>
            <a:ext cx="2800344" cy="1729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Resim" descr="so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929198"/>
            <a:ext cx="1352034" cy="1014895"/>
          </a:xfrm>
          <a:prstGeom prst="rect">
            <a:avLst/>
          </a:prstGeom>
        </p:spPr>
      </p:pic>
      <p:sp>
        <p:nvSpPr>
          <p:cNvPr id="10" name="9 Köşeleri Yuvarlanmış Dikdörtgen Belirtme Çizgisi"/>
          <p:cNvSpPr/>
          <p:nvPr/>
        </p:nvSpPr>
        <p:spPr>
          <a:xfrm>
            <a:off x="3929058" y="4572008"/>
            <a:ext cx="1714512" cy="1143008"/>
          </a:xfrm>
          <a:prstGeom prst="wedgeRoundRectCallout">
            <a:avLst>
              <a:gd name="adj1" fmla="val 129007"/>
              <a:gd name="adj2" fmla="val -1642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Well</a:t>
            </a:r>
            <a:r>
              <a:rPr lang="tr-TR" dirty="0" smtClean="0"/>
              <a:t>, o değil de tamponda ne kaldı?</a:t>
            </a:r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4000496" y="500042"/>
            <a:ext cx="428628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Önce yazılı olan kısmı cevap kutunuza aktarınız.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string</a:t>
            </a:r>
            <a:r>
              <a:rPr lang="tr-TR" dirty="0" smtClean="0"/>
              <a:t>.h kütüphanesi</a:t>
            </a:r>
            <a:endParaRPr lang="tr-TR" dirty="0"/>
          </a:p>
        </p:txBody>
      </p:sp>
      <p:pic>
        <p:nvPicPr>
          <p:cNvPr id="49154" name="Picture 2" descr="http://10rate.com/wp-content/uploads/2012/04/magnetic-letters-for-kids-5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4113373" cy="2565588"/>
          </a:xfrm>
          <a:prstGeom prst="rect">
            <a:avLst/>
          </a:prstGeom>
          <a:noFill/>
        </p:spPr>
      </p:pic>
      <p:pic>
        <p:nvPicPr>
          <p:cNvPr id="4" name="3 Resim" descr="içerik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4357694"/>
            <a:ext cx="4457700" cy="10287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democut.com/wp-content/uploads/2013/11/b%C3%BCy%C3%BCte%C3%A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0800000" flipV="1">
            <a:off x="6786578" y="3500438"/>
            <a:ext cx="17526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string</a:t>
            </a:r>
            <a:r>
              <a:rPr lang="tr-TR" dirty="0" smtClean="0"/>
              <a:t>.h kütüphanesi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 smtClean="0"/>
              <a:t>Dizgilerle çalışmak özen ister.</a:t>
            </a:r>
          </a:p>
          <a:p>
            <a:r>
              <a:rPr lang="tr-TR" sz="2800" dirty="0" err="1" smtClean="0"/>
              <a:t>int</a:t>
            </a:r>
            <a:r>
              <a:rPr lang="tr-TR" sz="2800" dirty="0" smtClean="0"/>
              <a:t>, </a:t>
            </a:r>
            <a:r>
              <a:rPr lang="tr-TR" sz="2800" dirty="0" err="1" smtClean="0"/>
              <a:t>double</a:t>
            </a:r>
            <a:r>
              <a:rPr lang="tr-TR" sz="2800" dirty="0" smtClean="0"/>
              <a:t>… ’dan farklı olarak dizgilerde  </a:t>
            </a:r>
            <a:r>
              <a:rPr lang="tr-TR" sz="2800" dirty="0" err="1" smtClean="0"/>
              <a:t>if</a:t>
            </a:r>
            <a:r>
              <a:rPr lang="tr-TR" sz="2800" dirty="0" smtClean="0"/>
              <a:t>(</a:t>
            </a:r>
            <a:r>
              <a:rPr lang="tr-TR" sz="2800" b="1" strike="sngStrike" dirty="0" smtClean="0"/>
              <a:t>x==“merhaba”</a:t>
            </a:r>
            <a:r>
              <a:rPr lang="tr-TR" sz="2800" dirty="0" smtClean="0"/>
              <a:t>)… gibi bir kıyaslama ya da </a:t>
            </a:r>
            <a:r>
              <a:rPr lang="tr-TR" sz="2800" b="1" strike="sngStrike" dirty="0" smtClean="0"/>
              <a:t>x2=x; </a:t>
            </a:r>
            <a:r>
              <a:rPr lang="tr-TR" sz="2800" dirty="0" smtClean="0"/>
              <a:t>gibi değer aktarımı </a:t>
            </a:r>
            <a:r>
              <a:rPr lang="tr-TR" sz="2800" b="1" u="sng" dirty="0" smtClean="0"/>
              <a:t>yapamayız.</a:t>
            </a:r>
          </a:p>
          <a:p>
            <a:r>
              <a:rPr lang="tr-TR" sz="2800" dirty="0" smtClean="0"/>
              <a:t>Dizgilerde dizgi sonu karakterini de hesaba katan </a:t>
            </a:r>
            <a:r>
              <a:rPr lang="tr-TR" sz="2800" dirty="0" err="1" smtClean="0"/>
              <a:t>strcmp</a:t>
            </a:r>
            <a:r>
              <a:rPr lang="tr-TR" sz="2800" dirty="0" smtClean="0"/>
              <a:t>, </a:t>
            </a:r>
            <a:r>
              <a:rPr lang="tr-TR" sz="2800" dirty="0" err="1" smtClean="0"/>
              <a:t>strcpy</a:t>
            </a:r>
            <a:r>
              <a:rPr lang="tr-TR" sz="2800" dirty="0" smtClean="0"/>
              <a:t> gibi fonksiyonlar kullanılır.</a:t>
            </a:r>
          </a:p>
          <a:p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/>
              <a:t>strlen</a:t>
            </a:r>
            <a:r>
              <a:rPr lang="tr-TR" dirty="0" smtClean="0"/>
              <a:t>: dizgideki metnin uzunluğunu bulmak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 </a:t>
            </a:r>
            <a:r>
              <a:rPr lang="en-US" sz="2800" dirty="0" err="1"/>
              <a:t>printf</a:t>
            </a:r>
            <a:r>
              <a:rPr lang="en-US" sz="2800" dirty="0"/>
              <a:t>( </a:t>
            </a:r>
            <a:r>
              <a:rPr lang="en-US" sz="2800" dirty="0" smtClean="0"/>
              <a:t>“</a:t>
            </a:r>
            <a:r>
              <a:rPr lang="tr-TR" sz="2800" dirty="0" err="1" smtClean="0"/>
              <a:t>avarel</a:t>
            </a:r>
            <a:r>
              <a:rPr lang="tr-TR" sz="2800" dirty="0" smtClean="0"/>
              <a:t>: %d</a:t>
            </a:r>
            <a:r>
              <a:rPr lang="en-US" sz="2800" dirty="0" smtClean="0"/>
              <a:t>", </a:t>
            </a:r>
            <a:r>
              <a:rPr lang="en-US" sz="2800" dirty="0" err="1"/>
              <a:t>strlen</a:t>
            </a:r>
            <a:r>
              <a:rPr lang="en-US" sz="2800" dirty="0"/>
              <a:t>( </a:t>
            </a:r>
            <a:r>
              <a:rPr lang="tr-TR" sz="2800" dirty="0" smtClean="0"/>
              <a:t>“</a:t>
            </a:r>
            <a:r>
              <a:rPr lang="tr-TR" sz="2800" dirty="0" err="1" smtClean="0"/>
              <a:t>avarel</a:t>
            </a:r>
            <a:r>
              <a:rPr lang="tr-TR" sz="2800" dirty="0" smtClean="0"/>
              <a:t>”</a:t>
            </a:r>
            <a:r>
              <a:rPr lang="en-US" sz="2800" dirty="0" smtClean="0"/>
              <a:t> )</a:t>
            </a:r>
            <a:r>
              <a:rPr lang="tr-TR" sz="2800" dirty="0" smtClean="0"/>
              <a:t> )</a:t>
            </a:r>
            <a:r>
              <a:rPr lang="en-US" sz="2800" dirty="0" smtClean="0"/>
              <a:t>;</a:t>
            </a:r>
            <a:endParaRPr lang="tr-TR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5 Resim" descr="daltonla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417"/>
          <a:stretch>
            <a:fillRect/>
          </a:stretch>
        </p:blipFill>
        <p:spPr>
          <a:xfrm>
            <a:off x="5286380" y="2571744"/>
            <a:ext cx="1189815" cy="3833820"/>
          </a:xfrm>
          <a:prstGeom prst="rect">
            <a:avLst/>
          </a:prstGeom>
        </p:spPr>
      </p:pic>
      <p:sp>
        <p:nvSpPr>
          <p:cNvPr id="10" name="9 Köşeleri Yuvarlanmış Dikdörtgen Belirtme Çizgisi"/>
          <p:cNvSpPr/>
          <p:nvPr/>
        </p:nvSpPr>
        <p:spPr>
          <a:xfrm>
            <a:off x="6572264" y="1785926"/>
            <a:ext cx="2071702" cy="2786082"/>
          </a:xfrm>
          <a:prstGeom prst="wedgeRoundRectCallout">
            <a:avLst>
              <a:gd name="adj1" fmla="val -65671"/>
              <a:gd name="adj2" fmla="val 177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strlen</a:t>
            </a:r>
            <a:r>
              <a:rPr lang="tr-TR" dirty="0" smtClean="0"/>
              <a:t> dizgi uzunluğu ölçer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err="1" smtClean="0"/>
              <a:t>strlen</a:t>
            </a:r>
            <a:r>
              <a:rPr lang="tr-TR" dirty="0" smtClean="0"/>
              <a:t> ‘\0’ elemanını hesaba dahil etmez!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Ben bile anladım, çok basit.</a:t>
            </a:r>
            <a:endParaRPr lang="tr-T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r="68704" b="83399"/>
          <a:stretch>
            <a:fillRect/>
          </a:stretch>
        </p:blipFill>
        <p:spPr bwMode="auto">
          <a:xfrm>
            <a:off x="857224" y="3286124"/>
            <a:ext cx="407193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931018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Ev yapımı </a:t>
            </a:r>
            <a:r>
              <a:rPr lang="tr-TR" dirty="0" err="1" smtClean="0"/>
              <a:t>strlen</a:t>
            </a:r>
            <a:endParaRPr lang="tr-TR" dirty="0"/>
          </a:p>
        </p:txBody>
      </p:sp>
      <p:pic>
        <p:nvPicPr>
          <p:cNvPr id="4" name="3 İçerik Yer Tutucusu" descr="happy_mother_s_day___in_dalton_style__by_deviantlelo-d8sumbf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2379" t="34630" r="18167" b="7492"/>
          <a:stretch>
            <a:fillRect/>
          </a:stretch>
        </p:blipFill>
        <p:spPr>
          <a:xfrm>
            <a:off x="5143504" y="3143248"/>
            <a:ext cx="342902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500034" y="1428736"/>
            <a:ext cx="66437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dizgi_</a:t>
            </a:r>
            <a:r>
              <a:rPr lang="tr-TR" sz="2000" dirty="0" err="1" smtClean="0"/>
              <a:t>uzunlugu</a:t>
            </a:r>
            <a:r>
              <a:rPr lang="tr-TR" sz="2000" dirty="0" smtClean="0"/>
              <a:t> (</a:t>
            </a:r>
            <a:r>
              <a:rPr lang="tr-TR" sz="2000" dirty="0" err="1" smtClean="0"/>
              <a:t>char</a:t>
            </a:r>
            <a:r>
              <a:rPr lang="tr-TR" sz="2000" dirty="0" smtClean="0"/>
              <a:t> dizgi[]);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</a:t>
            </a:r>
          </a:p>
          <a:p>
            <a:r>
              <a:rPr lang="tr-TR" sz="2000" dirty="0" smtClean="0"/>
              <a:t>{	</a:t>
            </a:r>
          </a:p>
          <a:p>
            <a:r>
              <a:rPr lang="tr-TR" sz="2000" dirty="0" smtClean="0"/>
              <a:t> </a:t>
            </a:r>
            <a:r>
              <a:rPr lang="tr-TR" sz="2000" dirty="0" err="1" smtClean="0"/>
              <a:t>printf</a:t>
            </a:r>
            <a:r>
              <a:rPr lang="tr-TR" sz="2000" dirty="0" smtClean="0"/>
              <a:t>( "</a:t>
            </a:r>
            <a:r>
              <a:rPr lang="tr-TR" sz="2000" dirty="0" err="1" smtClean="0"/>
              <a:t>avarel</a:t>
            </a:r>
            <a:r>
              <a:rPr lang="tr-TR" sz="2000" dirty="0" smtClean="0"/>
              <a:t>: %d", dizgi_</a:t>
            </a:r>
            <a:r>
              <a:rPr lang="tr-TR" sz="2000" dirty="0" err="1" smtClean="0"/>
              <a:t>uzunlugu</a:t>
            </a:r>
            <a:r>
              <a:rPr lang="tr-TR" sz="2000" dirty="0" smtClean="0"/>
              <a:t>( "</a:t>
            </a:r>
            <a:r>
              <a:rPr lang="tr-TR" sz="2000" dirty="0" err="1" smtClean="0"/>
              <a:t>avarel</a:t>
            </a:r>
            <a:r>
              <a:rPr lang="tr-TR" sz="2000" dirty="0" smtClean="0"/>
              <a:t>" ) 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</a:t>
            </a:r>
          </a:p>
          <a:p>
            <a:r>
              <a:rPr lang="tr-TR" sz="2000" dirty="0" smtClean="0"/>
              <a:t>}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dizgi_</a:t>
            </a:r>
            <a:r>
              <a:rPr lang="tr-TR" sz="2000" dirty="0" err="1" smtClean="0"/>
              <a:t>uzunlugu</a:t>
            </a:r>
            <a:r>
              <a:rPr lang="tr-TR" sz="2000" dirty="0" smtClean="0"/>
              <a:t> (</a:t>
            </a:r>
            <a:r>
              <a:rPr lang="tr-TR" sz="2000" dirty="0" err="1" smtClean="0"/>
              <a:t>char</a:t>
            </a:r>
            <a:r>
              <a:rPr lang="tr-TR" sz="2000" dirty="0" smtClean="0"/>
              <a:t> dizgi[])</a:t>
            </a:r>
          </a:p>
          <a:p>
            <a:r>
              <a:rPr lang="tr-TR" sz="2000" dirty="0" smtClean="0"/>
              <a:t>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int</a:t>
            </a:r>
            <a:r>
              <a:rPr lang="tr-TR" sz="2000" dirty="0" smtClean="0"/>
              <a:t> i=-1;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while</a:t>
            </a:r>
            <a:r>
              <a:rPr lang="tr-TR" sz="2000" dirty="0" smtClean="0"/>
              <a:t>(dizgi[++i]!='\0');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i;</a:t>
            </a:r>
          </a:p>
          <a:p>
            <a:r>
              <a:rPr lang="tr-TR" sz="2000" dirty="0" smtClean="0"/>
              <a:t>}</a:t>
            </a:r>
            <a:endParaRPr lang="tr-TR" sz="2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f-klavye-daktilo-1024x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1357298"/>
            <a:ext cx="3976366" cy="391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Bunu biliyor musunuz? F klavye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1357298"/>
            <a:ext cx="3929090" cy="4937760"/>
          </a:xfrm>
        </p:spPr>
        <p:txBody>
          <a:bodyPr>
            <a:normAutofit/>
          </a:bodyPr>
          <a:lstStyle/>
          <a:p>
            <a:r>
              <a:rPr lang="tr-TR" sz="1600" dirty="0" smtClean="0"/>
              <a:t>F klavye, Türkçe için özel olarak geliştirilmiş bir klavye olduğundan Türkçe bir metni bu klavyede yazmak, Q klavyede yazmaktan daha kısa sürer.</a:t>
            </a:r>
            <a:br>
              <a:rPr lang="tr-TR" sz="1600" dirty="0" smtClean="0"/>
            </a:br>
            <a:r>
              <a:rPr lang="tr-TR" sz="1600" dirty="0" smtClean="0"/>
              <a:t>(</a:t>
            </a:r>
            <a:r>
              <a:rPr lang="tr-TR" sz="1600" dirty="0" err="1" smtClean="0"/>
              <a:t>Vikipedi</a:t>
            </a:r>
            <a:r>
              <a:rPr lang="tr-TR" sz="1600" dirty="0" smtClean="0"/>
              <a:t>)</a:t>
            </a:r>
          </a:p>
          <a:p>
            <a:r>
              <a:rPr lang="tr-TR" sz="1600" dirty="0" smtClean="0"/>
              <a:t>Hazırlıklar devam ediyor.  Türkiye'de 2017'den itibaren kamu kurumları artık F klavyeye geçecek. </a:t>
            </a:r>
            <a:br>
              <a:rPr lang="tr-TR" sz="1600" dirty="0" smtClean="0"/>
            </a:br>
            <a:r>
              <a:rPr lang="tr-TR" sz="1600" dirty="0" smtClean="0"/>
              <a:t>(Gazete Haberi) </a:t>
            </a:r>
          </a:p>
        </p:txBody>
      </p:sp>
      <p:pic>
        <p:nvPicPr>
          <p:cNvPr id="4" name="3 Resim" descr="414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4500570"/>
            <a:ext cx="2476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Dikdörtgen">
            <a:hlinkClick r:id="rId4"/>
          </p:cNvPr>
          <p:cNvSpPr/>
          <p:nvPr/>
        </p:nvSpPr>
        <p:spPr>
          <a:xfrm>
            <a:off x="642910" y="6357958"/>
            <a:ext cx="8286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smtClean="0"/>
              <a:t>https://keyshorts.com/blogs/blog/41838657-31-weird-fun-facts-about-computer-keyboards-you-didnt-know-about</a:t>
            </a:r>
            <a:endParaRPr lang="tr-TR" sz="1200" dirty="0"/>
          </a:p>
        </p:txBody>
      </p:sp>
      <p:sp>
        <p:nvSpPr>
          <p:cNvPr id="6" name="5 Dikdörtgen"/>
          <p:cNvSpPr/>
          <p:nvPr/>
        </p:nvSpPr>
        <p:spPr>
          <a:xfrm>
            <a:off x="142844" y="4000504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The most efficient keyboard layout in the world ...</a:t>
            </a:r>
          </a:p>
          <a:p>
            <a:r>
              <a:rPr lang="en-US" sz="1600" dirty="0" smtClean="0"/>
              <a:t>is called </a:t>
            </a:r>
            <a:r>
              <a:rPr lang="en-US" sz="1600" b="1" dirty="0" smtClean="0"/>
              <a:t>Turkish F</a:t>
            </a:r>
            <a:r>
              <a:rPr lang="en-US" sz="1600" dirty="0" smtClean="0"/>
              <a:t>. It was designed by</a:t>
            </a:r>
            <a:r>
              <a:rPr lang="en-US" sz="1600" u="sng" dirty="0" smtClean="0">
                <a:solidFill>
                  <a:srgbClr val="0000FF"/>
                </a:solidFill>
              </a:rPr>
              <a:t> </a:t>
            </a:r>
            <a:r>
              <a:rPr lang="en-US" sz="1600" u="sng" dirty="0" err="1" smtClean="0">
                <a:solidFill>
                  <a:srgbClr val="0000FF"/>
                </a:solidFill>
              </a:rPr>
              <a:t>İhsan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err="1" smtClean="0">
                <a:solidFill>
                  <a:srgbClr val="0000FF"/>
                </a:solidFill>
              </a:rPr>
              <a:t>Sıtkı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u="sng" dirty="0" err="1" smtClean="0">
                <a:solidFill>
                  <a:srgbClr val="0000FF"/>
                </a:solidFill>
              </a:rPr>
              <a:t>Yener</a:t>
            </a:r>
            <a:r>
              <a:rPr lang="en-US" sz="1600" u="sng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in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en-US" sz="1600" dirty="0" smtClean="0"/>
              <a:t>1955. He used scientific methods to measure letter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en-US" sz="1600" dirty="0" smtClean="0"/>
              <a:t>frequencies in </a:t>
            </a:r>
            <a:r>
              <a:rPr lang="tr-TR" sz="1600" dirty="0" smtClean="0"/>
              <a:t>T</a:t>
            </a:r>
            <a:r>
              <a:rPr lang="en-US" sz="1600" dirty="0" err="1" smtClean="0"/>
              <a:t>urkish</a:t>
            </a:r>
            <a:r>
              <a:rPr lang="en-US" sz="1600" dirty="0" smtClean="0"/>
              <a:t> language to compose a keyboard layout 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en-US" sz="1600" dirty="0" smtClean="0"/>
              <a:t>that would be fast to use. Also, this layout provides almost ideal balance between two hands when typing. With Turkish F this country has broken 14 world records in typewriting championships between 1957 and 1995. Strangely, Turkish F is not the most commonly used layout in Turkey. </a:t>
            </a:r>
            <a:endParaRPr lang="en-US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lucky-lu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3429000"/>
            <a:ext cx="3857652" cy="2893239"/>
          </a:xfrm>
          <a:prstGeom prst="rect">
            <a:avLst/>
          </a:prstGeom>
        </p:spPr>
      </p:pic>
      <p:sp>
        <p:nvSpPr>
          <p:cNvPr id="9" name="8 Yukarı Bükülü Ok"/>
          <p:cNvSpPr/>
          <p:nvPr/>
        </p:nvSpPr>
        <p:spPr>
          <a:xfrm flipH="1">
            <a:off x="3071802" y="3143248"/>
            <a:ext cx="2714644" cy="71438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err="1" smtClean="0"/>
              <a:t>strcpy</a:t>
            </a:r>
            <a:r>
              <a:rPr lang="tr-TR" dirty="0" smtClean="0"/>
              <a:t>: dizgilerde kopyalama </a:t>
            </a:r>
            <a:r>
              <a:rPr lang="tr-TR" sz="1600" dirty="0" smtClean="0"/>
              <a:t>(</a:t>
            </a:r>
            <a:r>
              <a:rPr lang="tr-TR" sz="1600" i="1" dirty="0" smtClean="0"/>
              <a:t>dizgi1=dizgi2;</a:t>
            </a:r>
            <a:r>
              <a:rPr lang="tr-TR" sz="1600" dirty="0" smtClean="0"/>
              <a:t> yazmanın doğrusu)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138230"/>
          </a:xfrm>
        </p:spPr>
        <p:txBody>
          <a:bodyPr>
            <a:normAutofit fontScale="77500" lnSpcReduction="20000"/>
          </a:bodyPr>
          <a:lstStyle/>
          <a:p>
            <a:r>
              <a:rPr lang="tr-TR" sz="2200" dirty="0" err="1" smtClean="0"/>
              <a:t>string</a:t>
            </a:r>
            <a:r>
              <a:rPr lang="tr-TR" sz="2200" dirty="0" smtClean="0"/>
              <a:t> </a:t>
            </a:r>
            <a:r>
              <a:rPr lang="tr-TR" sz="2200" dirty="0" err="1" smtClean="0"/>
              <a:t>copy’nin</a:t>
            </a:r>
            <a:r>
              <a:rPr lang="tr-TR" sz="2200" dirty="0" smtClean="0"/>
              <a:t> kısaltılmışıdır.</a:t>
            </a:r>
          </a:p>
          <a:p>
            <a:r>
              <a:rPr lang="tr-TR" sz="2200" dirty="0" smtClean="0"/>
              <a:t>İki parametre alır. İkincisindeki dizgiyi birinciye kopyalar. Birincisinin adresini döner. (Döndüğü değeri kullanmak </a:t>
            </a:r>
            <a:r>
              <a:rPr lang="tr-TR" sz="2200" smtClean="0"/>
              <a:t>zorunda değiliz.)</a:t>
            </a:r>
            <a:endParaRPr lang="tr-TR" sz="2200" dirty="0" smtClean="0"/>
          </a:p>
          <a:p>
            <a:r>
              <a:rPr lang="tr-TR" sz="2200" dirty="0" err="1" smtClean="0"/>
              <a:t>strcpy</a:t>
            </a:r>
            <a:r>
              <a:rPr lang="tr-TR" sz="2200" dirty="0" smtClean="0"/>
              <a:t>(</a:t>
            </a:r>
            <a:r>
              <a:rPr lang="tr-TR" sz="2200" dirty="0" err="1" smtClean="0"/>
              <a:t>golge</a:t>
            </a:r>
            <a:r>
              <a:rPr lang="tr-TR" sz="2200" dirty="0" smtClean="0"/>
              <a:t>,asil);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143504" y="2714620"/>
          <a:ext cx="340519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1038"/>
                <a:gridCol w="681038"/>
                <a:gridCol w="681038"/>
                <a:gridCol w="681038"/>
                <a:gridCol w="681038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r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e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d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\0</a:t>
                      </a:r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d</a:t>
                      </a:r>
                      <a:endParaRPr lang="tr-TR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Yuvarlatılmış Dikdörtgen"/>
          <p:cNvSpPr/>
          <p:nvPr/>
        </p:nvSpPr>
        <p:spPr>
          <a:xfrm>
            <a:off x="6072198" y="2357430"/>
            <a:ext cx="1500198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asil dizisi</a:t>
            </a:r>
            <a:endParaRPr lang="tr-TR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642910" y="2714620"/>
          <a:ext cx="400053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755"/>
                <a:gridCol w="666755"/>
                <a:gridCol w="666755"/>
                <a:gridCol w="666755"/>
                <a:gridCol w="666755"/>
                <a:gridCol w="666755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tr-TR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tr-TR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endParaRPr lang="tr-TR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i="1" dirty="0" smtClean="0">
                          <a:solidFill>
                            <a:srgbClr val="FF0000"/>
                          </a:solidFill>
                        </a:rPr>
                        <a:t>\0</a:t>
                      </a:r>
                      <a:endParaRPr lang="tr-TR" sz="28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7 Yuvarlatılmış Dikdörtgen"/>
          <p:cNvSpPr/>
          <p:nvPr/>
        </p:nvSpPr>
        <p:spPr>
          <a:xfrm>
            <a:off x="2071670" y="2357430"/>
            <a:ext cx="1500198" cy="2857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golge</a:t>
            </a:r>
            <a:r>
              <a:rPr lang="tr-TR" dirty="0" smtClean="0"/>
              <a:t> dizisi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857224" y="4214818"/>
            <a:ext cx="564360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dirty="0" smtClean="0"/>
              <a:t>Örn. dizgi tanımlanırken </a:t>
            </a:r>
            <a:r>
              <a:rPr lang="tr-TR" dirty="0" err="1" smtClean="0"/>
              <a:t>char</a:t>
            </a:r>
            <a:r>
              <a:rPr lang="tr-TR" dirty="0" smtClean="0"/>
              <a:t> a[20]=“</a:t>
            </a:r>
            <a:r>
              <a:rPr lang="tr-TR" dirty="0" err="1" smtClean="0"/>
              <a:t>abc</a:t>
            </a:r>
            <a:r>
              <a:rPr lang="tr-TR" dirty="0" smtClean="0"/>
              <a:t>”; şeklinde değer ataması yapmamışsanız(sadece </a:t>
            </a:r>
            <a:r>
              <a:rPr lang="tr-TR" dirty="0" err="1" smtClean="0"/>
              <a:t>char</a:t>
            </a:r>
            <a:r>
              <a:rPr lang="tr-TR" dirty="0" smtClean="0"/>
              <a:t> a[20]; demişseniz), peşinden a=“</a:t>
            </a:r>
            <a:r>
              <a:rPr lang="tr-TR" dirty="0" err="1" smtClean="0"/>
              <a:t>abc</a:t>
            </a:r>
            <a:r>
              <a:rPr lang="tr-TR" dirty="0" smtClean="0"/>
              <a:t>”, a[]=“</a:t>
            </a:r>
            <a:r>
              <a:rPr lang="tr-TR" dirty="0" err="1" smtClean="0"/>
              <a:t>abc</a:t>
            </a:r>
            <a:r>
              <a:rPr lang="tr-TR" dirty="0" smtClean="0"/>
              <a:t>”; şeklinde yapamazsınız. Şunu kullanabilirsiniz:</a:t>
            </a:r>
          </a:p>
          <a:p>
            <a:pPr lvl="1"/>
            <a:r>
              <a:rPr lang="tr-TR" i="1" dirty="0" err="1" smtClean="0"/>
              <a:t>char</a:t>
            </a:r>
            <a:r>
              <a:rPr lang="tr-TR" i="1" dirty="0" smtClean="0"/>
              <a:t> a[20];</a:t>
            </a:r>
          </a:p>
          <a:p>
            <a:pPr lvl="1"/>
            <a:r>
              <a:rPr lang="tr-TR" i="1" dirty="0" err="1" smtClean="0"/>
              <a:t>strcpy</a:t>
            </a:r>
            <a:r>
              <a:rPr lang="tr-TR" i="1" dirty="0" smtClean="0"/>
              <a:t>(a, “</a:t>
            </a:r>
            <a:r>
              <a:rPr lang="tr-TR" i="1" dirty="0" err="1" smtClean="0"/>
              <a:t>abc</a:t>
            </a:r>
            <a:r>
              <a:rPr lang="tr-TR" i="1" dirty="0" smtClean="0"/>
              <a:t>”);</a:t>
            </a:r>
          </a:p>
          <a:p>
            <a:pPr lvl="1">
              <a:buNone/>
            </a:pPr>
            <a:r>
              <a:rPr lang="tr-TR" dirty="0" smtClean="0"/>
              <a:t>//”</a:t>
            </a:r>
            <a:r>
              <a:rPr lang="tr-TR" dirty="0" err="1" smtClean="0"/>
              <a:t>abc”dan</a:t>
            </a:r>
            <a:r>
              <a:rPr lang="tr-TR" dirty="0" smtClean="0"/>
              <a:t>  sonra ‘\0’ karakterini de otomatik ekler.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err="1" smtClean="0">
                <a:solidFill>
                  <a:srgbClr val="464653"/>
                </a:solidFill>
              </a:rPr>
              <a:t>strcmp</a:t>
            </a:r>
            <a:r>
              <a:rPr lang="tr-TR" dirty="0" smtClean="0">
                <a:solidFill>
                  <a:srgbClr val="464653"/>
                </a:solidFill>
              </a:rPr>
              <a:t>: dizgileri birbiriyle kıyaslama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tr-TR" sz="2400" dirty="0" smtClean="0"/>
              <a:t>Sayıları sayi1==sayi3 ya da sayi1==4 diye karşılaştırabiliriz ancak dizgileri fonksiyon kullanmadan karşılaştıramayız.  </a:t>
            </a:r>
            <a:br>
              <a:rPr lang="tr-TR" sz="2400" dirty="0" smtClean="0"/>
            </a:br>
            <a:r>
              <a:rPr lang="tr-TR" sz="2400" dirty="0" smtClean="0"/>
              <a:t>(== ile karşılaştırmak yanlış kullanımdır)</a:t>
            </a:r>
            <a:endParaRPr lang="tr-TR" sz="2400" dirty="0" smtClean="0">
              <a:solidFill>
                <a:schemeClr val="tx1"/>
              </a:solidFill>
            </a:endParaRPr>
          </a:p>
          <a:p>
            <a:pPr algn="l"/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4" name="3 Simge &quot;Yok&quot;"/>
          <p:cNvSpPr/>
          <p:nvPr/>
        </p:nvSpPr>
        <p:spPr>
          <a:xfrm>
            <a:off x="1071538" y="2786058"/>
            <a:ext cx="2500330" cy="2428868"/>
          </a:xfrm>
          <a:prstGeom prst="noSmoking">
            <a:avLst>
              <a:gd name="adj" fmla="val 312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1285852" y="3714752"/>
            <a:ext cx="2125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dizg</a:t>
            </a:r>
            <a:r>
              <a:rPr lang="tr-TR" sz="2800" dirty="0" smtClean="0"/>
              <a:t>==</a:t>
            </a:r>
            <a:r>
              <a:rPr lang="tr-TR" sz="2800" dirty="0" err="1" smtClean="0"/>
              <a:t>my</a:t>
            </a:r>
            <a:r>
              <a:rPr lang="tr-TR" sz="2800" dirty="0" smtClean="0"/>
              <a:t>_</a:t>
            </a:r>
            <a:r>
              <a:rPr lang="tr-TR" sz="2800" dirty="0" err="1" smtClean="0"/>
              <a:t>str</a:t>
            </a:r>
            <a:endParaRPr lang="tr-TR" sz="2800" dirty="0"/>
          </a:p>
        </p:txBody>
      </p:sp>
      <p:sp>
        <p:nvSpPr>
          <p:cNvPr id="6" name="5 Simge &quot;Yok&quot;"/>
          <p:cNvSpPr/>
          <p:nvPr/>
        </p:nvSpPr>
        <p:spPr>
          <a:xfrm>
            <a:off x="5357818" y="2786058"/>
            <a:ext cx="2500330" cy="2428868"/>
          </a:xfrm>
          <a:prstGeom prst="noSmoking">
            <a:avLst>
              <a:gd name="adj" fmla="val 31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5500694" y="3714752"/>
            <a:ext cx="225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dizg</a:t>
            </a:r>
            <a:r>
              <a:rPr lang="tr-TR" sz="2800" dirty="0" smtClean="0"/>
              <a:t>==“</a:t>
            </a:r>
            <a:r>
              <a:rPr lang="tr-TR" sz="2800" dirty="0" err="1" smtClean="0"/>
              <a:t>hello</a:t>
            </a:r>
            <a:r>
              <a:rPr lang="tr-TR" sz="2800" dirty="0" smtClean="0"/>
              <a:t>”)</a:t>
            </a:r>
            <a:endParaRPr lang="tr-T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err="1" smtClean="0">
                <a:solidFill>
                  <a:srgbClr val="464653"/>
                </a:solidFill>
              </a:rPr>
              <a:t>strcmp</a:t>
            </a:r>
            <a:r>
              <a:rPr lang="tr-TR" dirty="0" smtClean="0">
                <a:solidFill>
                  <a:srgbClr val="464653"/>
                </a:solidFill>
              </a:rPr>
              <a:t>: dizgileri birbiriyle kıyaslama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043494" cy="4937760"/>
          </a:xfrm>
        </p:spPr>
        <p:txBody>
          <a:bodyPr>
            <a:normAutofit/>
          </a:bodyPr>
          <a:lstStyle/>
          <a:p>
            <a:r>
              <a:rPr lang="tr-TR" sz="2400" dirty="0" err="1" smtClean="0"/>
              <a:t>strcmp</a:t>
            </a:r>
            <a:r>
              <a:rPr lang="tr-TR" sz="2400" dirty="0" smtClean="0"/>
              <a:t>, iki parametre alır.</a:t>
            </a:r>
          </a:p>
          <a:p>
            <a:r>
              <a:rPr lang="tr-TR" sz="2400" dirty="0" smtClean="0"/>
              <a:t>İkisini alfabetik önceliğe göre kıyaslar.</a:t>
            </a:r>
          </a:p>
          <a:p>
            <a:pPr lvl="1"/>
            <a:r>
              <a:rPr lang="tr-TR" sz="2100" dirty="0" smtClean="0"/>
              <a:t>Birincisi önceyse negatif/pozitif?, ikincisi önceyse pozitif/negatif? değer döner. Bunu ezberlemenize gerek yoktur. İhtiyacınız olursa deneme yanılma ile çözersiniz.</a:t>
            </a:r>
          </a:p>
          <a:p>
            <a:pPr lvl="1"/>
            <a:r>
              <a:rPr lang="tr-TR" sz="2100" dirty="0" smtClean="0"/>
              <a:t>İkisi aynı dizgiyi içeriyorsa, </a:t>
            </a:r>
            <a:r>
              <a:rPr lang="tr-TR" sz="2100" b="1" dirty="0" smtClean="0"/>
              <a:t>nötr olan 0 </a:t>
            </a:r>
            <a:r>
              <a:rPr lang="tr-TR" sz="2100" dirty="0" smtClean="0"/>
              <a:t>değerini döner.</a:t>
            </a:r>
          </a:p>
          <a:p>
            <a:pPr algn="l">
              <a:buNone/>
            </a:pPr>
            <a:endParaRPr lang="tr-TR" sz="2400" dirty="0" smtClean="0"/>
          </a:p>
        </p:txBody>
      </p:sp>
      <p:sp>
        <p:nvSpPr>
          <p:cNvPr id="8" name="7 Yuvarlatılmış Dikdörtgen"/>
          <p:cNvSpPr/>
          <p:nvPr/>
        </p:nvSpPr>
        <p:spPr>
          <a:xfrm>
            <a:off x="857224" y="5143512"/>
            <a:ext cx="2143140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 smtClean="0"/>
              <a:t>if</a:t>
            </a:r>
            <a:r>
              <a:rPr lang="tr-TR" dirty="0" smtClean="0"/>
              <a:t>( cevap == “evet”)</a:t>
            </a:r>
          </a:p>
          <a:p>
            <a:r>
              <a:rPr lang="tr-TR" dirty="0" smtClean="0"/>
              <a:t>yanlış kullanımdır.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3071802" y="4714884"/>
            <a:ext cx="3214710" cy="7858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400" dirty="0" err="1" smtClean="0"/>
              <a:t>if</a:t>
            </a:r>
            <a:r>
              <a:rPr lang="tr-TR" sz="1400" dirty="0" smtClean="0"/>
              <a:t>( </a:t>
            </a:r>
            <a:r>
              <a:rPr lang="tr-TR" sz="1400" dirty="0" err="1" smtClean="0">
                <a:solidFill>
                  <a:srgbClr val="0000FF"/>
                </a:solidFill>
              </a:rPr>
              <a:t>strcmp</a:t>
            </a:r>
            <a:r>
              <a:rPr lang="tr-TR" sz="1400" dirty="0" smtClean="0">
                <a:solidFill>
                  <a:srgbClr val="0000FF"/>
                </a:solidFill>
              </a:rPr>
              <a:t>(cevap, “evet”)</a:t>
            </a:r>
            <a:r>
              <a:rPr lang="tr-TR" sz="1400" dirty="0" smtClean="0"/>
              <a:t>==0 )</a:t>
            </a:r>
          </a:p>
          <a:p>
            <a:r>
              <a:rPr lang="tr-TR" sz="1400" dirty="0" smtClean="0"/>
              <a:t>	</a:t>
            </a:r>
            <a:r>
              <a:rPr lang="tr-TR" sz="1400" dirty="0" err="1" smtClean="0"/>
              <a:t>printf</a:t>
            </a:r>
            <a:r>
              <a:rPr lang="tr-TR" sz="1400" dirty="0" smtClean="0"/>
              <a:t>(“Bence de evet.”);</a:t>
            </a:r>
          </a:p>
        </p:txBody>
      </p:sp>
      <p:sp>
        <p:nvSpPr>
          <p:cNvPr id="10" name="9 Yuvarlatılmış Dikdörtgen"/>
          <p:cNvSpPr/>
          <p:nvPr/>
        </p:nvSpPr>
        <p:spPr>
          <a:xfrm>
            <a:off x="4357686" y="5572140"/>
            <a:ext cx="4286280" cy="64294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 smtClean="0"/>
              <a:t>if</a:t>
            </a:r>
            <a:r>
              <a:rPr lang="tr-TR" dirty="0" smtClean="0"/>
              <a:t>( !</a:t>
            </a:r>
            <a:r>
              <a:rPr lang="tr-TR" dirty="0" err="1" smtClean="0">
                <a:solidFill>
                  <a:srgbClr val="0000FF"/>
                </a:solidFill>
              </a:rPr>
              <a:t>strcmp</a:t>
            </a:r>
            <a:r>
              <a:rPr lang="tr-TR" dirty="0" smtClean="0">
                <a:solidFill>
                  <a:srgbClr val="0000FF"/>
                </a:solidFill>
              </a:rPr>
              <a:t>(cevap, “evet”) </a:t>
            </a:r>
            <a:r>
              <a:rPr lang="tr-TR" dirty="0" smtClean="0"/>
              <a:t>)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(“Bence de evet.”);</a:t>
            </a:r>
          </a:p>
        </p:txBody>
      </p:sp>
      <p:pic>
        <p:nvPicPr>
          <p:cNvPr id="7" name="6 Resim" descr="3505914-9336961303-Famo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357298"/>
            <a:ext cx="3286148" cy="307279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5715008" y="1428736"/>
            <a:ext cx="1008000" cy="57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dizgi1</a:t>
            </a:r>
            <a:endParaRPr lang="tr-TR" sz="1600" dirty="0"/>
          </a:p>
        </p:txBody>
      </p:sp>
      <p:sp>
        <p:nvSpPr>
          <p:cNvPr id="12" name="11 Oval"/>
          <p:cNvSpPr/>
          <p:nvPr/>
        </p:nvSpPr>
        <p:spPr>
          <a:xfrm>
            <a:off x="7429520" y="1357298"/>
            <a:ext cx="1008000" cy="576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dizgi2</a:t>
            </a:r>
            <a:endParaRPr lang="tr-TR" sz="1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2.ders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Özet: </a:t>
            </a:r>
            <a:r>
              <a:rPr lang="tr-TR" dirty="0" err="1" smtClean="0"/>
              <a:t>strcmp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Dizgileri kıyaslamak için </a:t>
            </a:r>
            <a:r>
              <a:rPr lang="tr-TR" dirty="0" err="1" smtClean="0"/>
              <a:t>strcmp</a:t>
            </a:r>
            <a:r>
              <a:rPr lang="tr-TR" dirty="0" smtClean="0"/>
              <a:t> fonksiyonunu kullanırız.</a:t>
            </a:r>
          </a:p>
          <a:p>
            <a:r>
              <a:rPr lang="tr-TR" dirty="0" err="1" smtClean="0"/>
              <a:t>string</a:t>
            </a:r>
            <a:r>
              <a:rPr lang="tr-TR" dirty="0" smtClean="0"/>
              <a:t> </a:t>
            </a:r>
            <a:r>
              <a:rPr lang="tr-TR" dirty="0" err="1" smtClean="0"/>
              <a:t>compare</a:t>
            </a:r>
            <a:r>
              <a:rPr lang="tr-TR" dirty="0" smtClean="0"/>
              <a:t> (“dizgi kıyaslama”) kısaltılmışıdır.</a:t>
            </a:r>
          </a:p>
          <a:p>
            <a:r>
              <a:rPr lang="tr-TR" dirty="0" smtClean="0"/>
              <a:t>Bu fonksiyon </a:t>
            </a:r>
            <a:r>
              <a:rPr lang="tr-TR" dirty="0" err="1" smtClean="0"/>
              <a:t>string</a:t>
            </a:r>
            <a:r>
              <a:rPr lang="tr-TR" dirty="0" smtClean="0"/>
              <a:t>.h kütüphanesi içindedir.</a:t>
            </a:r>
          </a:p>
          <a:p>
            <a:r>
              <a:rPr lang="tr-TR" dirty="0" smtClean="0"/>
              <a:t>İki dizginin alfabetik önceliğini -1 ya da 1 değeriyle belirler. İki dizgi tamamen aynı ise 0 değerini döner.</a:t>
            </a:r>
          </a:p>
        </p:txBody>
      </p:sp>
      <p:sp>
        <p:nvSpPr>
          <p:cNvPr id="4" name="3 Dikdörtgen"/>
          <p:cNvSpPr/>
          <p:nvPr/>
        </p:nvSpPr>
        <p:spPr>
          <a:xfrm>
            <a:off x="4500562" y="1285860"/>
            <a:ext cx="4071966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r>
              <a:rPr lang="tr-TR" sz="2000" b="1" dirty="0" smtClean="0"/>
              <a:t>#</a:t>
            </a:r>
            <a:r>
              <a:rPr lang="tr-TR" sz="2000" b="1" dirty="0" err="1" smtClean="0"/>
              <a:t>include</a:t>
            </a:r>
            <a:r>
              <a:rPr lang="tr-TR" sz="2000" b="1" dirty="0" smtClean="0"/>
              <a:t> &lt;</a:t>
            </a:r>
            <a:r>
              <a:rPr lang="tr-TR" sz="2000" b="1" dirty="0" err="1" smtClean="0"/>
              <a:t>string</a:t>
            </a:r>
            <a:r>
              <a:rPr lang="tr-TR" sz="2000" b="1" dirty="0" smtClean="0"/>
              <a:t>.h&gt;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</a:t>
            </a:r>
          </a:p>
          <a:p>
            <a:r>
              <a:rPr lang="tr-TR" sz="2000" dirty="0" smtClean="0"/>
              <a:t>{</a:t>
            </a:r>
          </a:p>
          <a:p>
            <a:r>
              <a:rPr lang="tr-TR" sz="2000" dirty="0" err="1" smtClean="0"/>
              <a:t>char</a:t>
            </a:r>
            <a:r>
              <a:rPr lang="tr-TR" sz="2000" dirty="0" smtClean="0"/>
              <a:t> cevap[20];</a:t>
            </a:r>
          </a:p>
          <a:p>
            <a:r>
              <a:rPr lang="tr-TR" sz="2000" dirty="0" err="1" smtClean="0"/>
              <a:t>printf</a:t>
            </a:r>
            <a:r>
              <a:rPr lang="tr-TR" sz="2000" dirty="0" smtClean="0"/>
              <a:t>("Devam mi?");</a:t>
            </a:r>
          </a:p>
          <a:p>
            <a:r>
              <a:rPr lang="tr-TR" sz="2000" dirty="0" err="1" smtClean="0"/>
              <a:t>scanf</a:t>
            </a:r>
            <a:r>
              <a:rPr lang="tr-TR" sz="2000" dirty="0" smtClean="0"/>
              <a:t>("</a:t>
            </a:r>
            <a:r>
              <a:rPr lang="tr-TR" sz="2000" b="1" dirty="0" smtClean="0"/>
              <a:t>%s</a:t>
            </a:r>
            <a:r>
              <a:rPr lang="tr-TR" sz="2000" dirty="0" smtClean="0"/>
              <a:t>", cevap); // &amp; yok.</a:t>
            </a:r>
          </a:p>
          <a:p>
            <a:r>
              <a:rPr lang="tr-TR" dirty="0" smtClean="0"/>
              <a:t>// ya da </a:t>
            </a:r>
            <a:r>
              <a:rPr lang="tr-TR" dirty="0" err="1" smtClean="0"/>
              <a:t>gets</a:t>
            </a:r>
            <a:r>
              <a:rPr lang="tr-TR" dirty="0" smtClean="0"/>
              <a:t>(cevap);</a:t>
            </a:r>
          </a:p>
          <a:p>
            <a:r>
              <a:rPr lang="tr-TR" sz="2000" dirty="0" err="1" smtClean="0"/>
              <a:t>if</a:t>
            </a:r>
            <a:r>
              <a:rPr lang="tr-TR" sz="2000" dirty="0" smtClean="0"/>
              <a:t>(</a:t>
            </a:r>
            <a:r>
              <a:rPr lang="tr-TR" sz="2000" b="1" dirty="0" err="1" smtClean="0"/>
              <a:t>strcmp</a:t>
            </a:r>
            <a:r>
              <a:rPr lang="tr-TR" sz="2000" b="1" dirty="0" smtClean="0"/>
              <a:t>(cevap,"Devam")==0</a:t>
            </a:r>
            <a:r>
              <a:rPr lang="tr-TR" sz="2000" dirty="0" smtClean="0"/>
              <a:t>)</a:t>
            </a:r>
          </a:p>
          <a:p>
            <a:r>
              <a:rPr lang="tr-TR" sz="2000" dirty="0" smtClean="0"/>
              <a:t>  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("Peki, devam </a:t>
            </a:r>
            <a:r>
              <a:rPr lang="tr-TR" sz="2000" dirty="0" err="1" smtClean="0"/>
              <a:t>oyleyse</a:t>
            </a:r>
            <a:r>
              <a:rPr lang="tr-TR" sz="2000" dirty="0" smtClean="0"/>
              <a:t>…”);</a:t>
            </a:r>
          </a:p>
          <a:p>
            <a:r>
              <a:rPr lang="tr-TR" sz="2000" dirty="0" smtClean="0"/>
              <a:t>  else</a:t>
            </a:r>
          </a:p>
          <a:p>
            <a:r>
              <a:rPr lang="tr-TR" sz="2000" dirty="0" smtClean="0"/>
              <a:t>  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</a:t>
            </a:r>
            <a:r>
              <a:rPr lang="tr-TR" sz="2000" dirty="0" err="1" smtClean="0"/>
              <a:t>Yarismadan</a:t>
            </a:r>
            <a:r>
              <a:rPr lang="tr-TR" sz="2000" dirty="0" smtClean="0"/>
              <a:t> </a:t>
            </a:r>
            <a:r>
              <a:rPr lang="tr-TR" sz="2000" dirty="0" err="1" smtClean="0"/>
              <a:t>cekiliyorsunuz</a:t>
            </a:r>
            <a:r>
              <a:rPr lang="tr-TR" sz="2000" dirty="0" smtClean="0"/>
              <a:t>.");</a:t>
            </a:r>
          </a:p>
          <a:p>
            <a:r>
              <a:rPr lang="tr-TR" sz="2000" dirty="0" err="1" smtClean="0"/>
              <a:t>return</a:t>
            </a:r>
            <a:r>
              <a:rPr lang="tr-TR" sz="2000" dirty="0" smtClean="0"/>
              <a:t> 0;</a:t>
            </a:r>
          </a:p>
          <a:p>
            <a:r>
              <a:rPr lang="tr-TR" sz="2000" dirty="0" smtClean="0"/>
              <a:t>}</a:t>
            </a:r>
            <a:endParaRPr lang="tr-TR" sz="2000" dirty="0"/>
          </a:p>
        </p:txBody>
      </p:sp>
      <p:pic>
        <p:nvPicPr>
          <p:cNvPr id="5" name="4 Resim" descr="bilgisayar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0"/>
            <a:ext cx="1309684" cy="1337256"/>
          </a:xfrm>
          <a:prstGeom prst="rect">
            <a:avLst/>
          </a:prstGeom>
        </p:spPr>
      </p:pic>
      <p:cxnSp>
        <p:nvCxnSpPr>
          <p:cNvPr id="6" name="5 Düz Ok Bağlayıcısı"/>
          <p:cNvCxnSpPr/>
          <p:nvPr/>
        </p:nvCxnSpPr>
        <p:spPr>
          <a:xfrm flipV="1">
            <a:off x="3000364" y="714356"/>
            <a:ext cx="142876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Yuvarlatılmış Dikdörtgen"/>
          <p:cNvSpPr/>
          <p:nvPr/>
        </p:nvSpPr>
        <p:spPr>
          <a:xfrm>
            <a:off x="6072198" y="500042"/>
            <a:ext cx="250033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Kendimiz yazalım.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>
                <a:solidFill>
                  <a:srgbClr val="464653"/>
                </a:solidFill>
              </a:rPr>
              <a:t>strcmp</a:t>
            </a:r>
            <a:r>
              <a:rPr lang="tr-TR" dirty="0" smtClean="0">
                <a:solidFill>
                  <a:srgbClr val="464653"/>
                </a:solidFill>
              </a:rPr>
              <a:t>: dizgileri birbiriyle kıyaslama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800" dirty="0" err="1" smtClean="0"/>
              <a:t>strcmp</a:t>
            </a:r>
            <a:r>
              <a:rPr lang="tr-TR" sz="2800" dirty="0" smtClean="0"/>
              <a:t>(“</a:t>
            </a:r>
            <a:r>
              <a:rPr lang="tr-TR" sz="2800" dirty="0" err="1" smtClean="0"/>
              <a:t>avarel</a:t>
            </a:r>
            <a:r>
              <a:rPr lang="tr-TR" sz="2800" dirty="0" smtClean="0"/>
              <a:t>”, “</a:t>
            </a:r>
            <a:r>
              <a:rPr lang="tr-TR" sz="2800" dirty="0" err="1" smtClean="0"/>
              <a:t>duldul</a:t>
            </a:r>
            <a:r>
              <a:rPr lang="tr-TR" sz="2800" dirty="0" smtClean="0"/>
              <a:t>”) ifadesi -1 değerini alır. Çünkü soldaki alfabetik olarak daha öncedir.</a:t>
            </a:r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tr-TR" sz="2800" dirty="0" err="1" smtClean="0"/>
              <a:t>strcmp</a:t>
            </a:r>
            <a:r>
              <a:rPr lang="tr-TR" sz="2800" dirty="0" smtClean="0"/>
              <a:t>(“</a:t>
            </a:r>
            <a:r>
              <a:rPr lang="tr-TR" sz="2800" dirty="0" err="1" smtClean="0"/>
              <a:t>rin</a:t>
            </a:r>
            <a:r>
              <a:rPr lang="tr-TR" sz="2800" dirty="0" smtClean="0"/>
              <a:t> tin tin”, “</a:t>
            </a:r>
            <a:r>
              <a:rPr lang="tr-TR" sz="2800" dirty="0" err="1" smtClean="0"/>
              <a:t>red</a:t>
            </a:r>
            <a:r>
              <a:rPr lang="tr-TR" sz="2800" dirty="0" smtClean="0"/>
              <a:t> kit”) ifadesi 1 değerini alır. Çünkü sağdaki alfabetik olarak daha öncedir.</a:t>
            </a:r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r>
              <a:rPr lang="tr-TR" sz="2800" dirty="0" err="1" smtClean="0"/>
              <a:t>strcmp</a:t>
            </a:r>
            <a:r>
              <a:rPr lang="tr-TR" sz="2800" dirty="0" smtClean="0"/>
              <a:t>(“</a:t>
            </a:r>
            <a:r>
              <a:rPr lang="tr-TR" sz="2800" dirty="0" err="1" smtClean="0"/>
              <a:t>joe</a:t>
            </a:r>
            <a:r>
              <a:rPr lang="tr-TR" sz="2800" dirty="0" smtClean="0"/>
              <a:t>”, “</a:t>
            </a:r>
            <a:r>
              <a:rPr lang="tr-TR" sz="2800" dirty="0" err="1" smtClean="0"/>
              <a:t>joe</a:t>
            </a:r>
            <a:r>
              <a:rPr lang="tr-TR" sz="2800" dirty="0" smtClean="0"/>
              <a:t>”) ifadesi 0 değerini alır. Çünkü ikisi de tamamen aynıdır.</a:t>
            </a:r>
          </a:p>
          <a:p>
            <a:pPr>
              <a:lnSpc>
                <a:spcPct val="90000"/>
              </a:lnSpc>
              <a:buNone/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4714876" y="4572008"/>
            <a:ext cx="3000396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Küçük büyük harf duyarsız olanı </a:t>
            </a:r>
            <a:r>
              <a:rPr lang="tr-TR" dirty="0" err="1" smtClean="0"/>
              <a:t>strcmpi</a:t>
            </a:r>
            <a:r>
              <a:rPr lang="tr-TR" dirty="0" smtClean="0"/>
              <a:t>.</a:t>
            </a:r>
          </a:p>
          <a:p>
            <a:pPr algn="ctr"/>
            <a:r>
              <a:rPr lang="tr-TR" dirty="0" err="1" smtClean="0"/>
              <a:t>Joe</a:t>
            </a:r>
            <a:r>
              <a:rPr lang="tr-TR" dirty="0" smtClean="0"/>
              <a:t> ile </a:t>
            </a:r>
            <a:r>
              <a:rPr lang="tr-TR" dirty="0" err="1" smtClean="0"/>
              <a:t>joE</a:t>
            </a:r>
            <a:r>
              <a:rPr lang="tr-TR" dirty="0" smtClean="0"/>
              <a:t> </a:t>
            </a:r>
            <a:r>
              <a:rPr lang="tr-TR" dirty="0" err="1" smtClean="0"/>
              <a:t>strcmpi</a:t>
            </a:r>
            <a:r>
              <a:rPr lang="tr-TR" dirty="0" smtClean="0"/>
              <a:t> ‘e göre aynıdır.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422727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5 öğrencinin ismini (soyadıyla birlikte) alıp, bunları alfabetik olarak sıralatalım.</a:t>
            </a:r>
            <a:endParaRPr lang="tr-TR" dirty="0"/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571744"/>
            <a:ext cx="1309684" cy="13372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5.ders sonu</a:t>
            </a:r>
            <a:endParaRPr lang="tr-TR" sz="8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5 öğrencinin ismini (soyadıyla birlikte) alıp, bunları alfabetik olarak sıralatalım.</a:t>
            </a:r>
            <a:endParaRPr lang="tr-TR" dirty="0"/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2571744"/>
            <a:ext cx="1309684" cy="133725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french-comics-for-beginners2-3-300x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143248"/>
            <a:ext cx="2857500" cy="2657475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6" name="3 İçerik Yer Tutucusu"/>
          <p:cNvSpPr txBox="1">
            <a:spLocks/>
          </p:cNvSpPr>
          <p:nvPr/>
        </p:nvSpPr>
        <p:spPr>
          <a:xfrm>
            <a:off x="2714612" y="1285860"/>
            <a:ext cx="2857520" cy="1357322"/>
          </a:xfrm>
          <a:prstGeom prst="wedgeRoundRectCallout">
            <a:avLst>
              <a:gd name="adj1" fmla="val 72604"/>
              <a:gd name="adj2" fmla="val 12719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rtlCol="0" anchor="ctr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tr-T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 sözcük alacaksan</a:t>
            </a:r>
            <a:r>
              <a:rPr lang="tr-TR" sz="2800" dirty="0" smtClean="0">
                <a:solidFill>
                  <a:schemeClr val="tx1"/>
                </a:solidFill>
              </a:rPr>
              <a:t>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scanf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(“%s”, </a:t>
            </a:r>
            <a:r>
              <a:rPr kumimoji="0" lang="tr-T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dalton</a:t>
            </a:r>
            <a:r>
              <a:rPr lang="tr-TR" sz="2800" dirty="0" smtClean="0">
                <a:solidFill>
                  <a:schemeClr val="tx1"/>
                </a:solidFill>
              </a:rPr>
              <a:t>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kullanırsın.</a:t>
            </a:r>
          </a:p>
        </p:txBody>
      </p:sp>
      <p:sp>
        <p:nvSpPr>
          <p:cNvPr id="7" name="3 İçerik Yer Tutucusu"/>
          <p:cNvSpPr txBox="1">
            <a:spLocks/>
          </p:cNvSpPr>
          <p:nvPr/>
        </p:nvSpPr>
        <p:spPr>
          <a:xfrm>
            <a:off x="2285984" y="3571876"/>
            <a:ext cx="2428892" cy="1285884"/>
          </a:xfrm>
          <a:prstGeom prst="wedgeRoundRectCallout">
            <a:avLst>
              <a:gd name="adj1" fmla="val 114575"/>
              <a:gd name="adj2" fmla="val 2433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Kıyas</a:t>
            </a:r>
            <a:r>
              <a:rPr kumimoji="0" lang="tr-T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için </a:t>
            </a:r>
            <a:r>
              <a:rPr kumimoji="0" lang="tr-TR" sz="20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strcmp</a:t>
            </a:r>
            <a:r>
              <a:rPr kumimoji="0" lang="tr-TR" sz="2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değerini aldı mı?</a:t>
            </a:r>
            <a:endParaRPr kumimoji="0" lang="tr-TR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2928926" y="2571744"/>
            <a:ext cx="2428892" cy="1214446"/>
          </a:xfrm>
          <a:prstGeom prst="wedgeRoundRectCallout">
            <a:avLst>
              <a:gd name="adj1" fmla="val 78780"/>
              <a:gd name="adj2" fmla="val 7416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tr-TR" sz="2000" dirty="0" smtClean="0">
                <a:solidFill>
                  <a:schemeClr val="tx1"/>
                </a:solidFill>
              </a:rPr>
              <a:t>Bol sözcük için </a:t>
            </a:r>
          </a:p>
          <a:p>
            <a:pPr>
              <a:buNone/>
            </a:pPr>
            <a:r>
              <a:rPr lang="tr-TR" sz="2000" dirty="0" err="1" smtClean="0">
                <a:solidFill>
                  <a:schemeClr val="tx1"/>
                </a:solidFill>
              </a:rPr>
              <a:t>gets</a:t>
            </a:r>
            <a:r>
              <a:rPr lang="tr-TR" sz="2000" dirty="0" smtClean="0">
                <a:solidFill>
                  <a:schemeClr val="tx1"/>
                </a:solidFill>
              </a:rPr>
              <a:t>(</a:t>
            </a:r>
            <a:r>
              <a:rPr lang="tr-TR" sz="2000" dirty="0" err="1" smtClean="0">
                <a:solidFill>
                  <a:schemeClr val="tx1"/>
                </a:solidFill>
              </a:rPr>
              <a:t>dalton</a:t>
            </a:r>
            <a:r>
              <a:rPr lang="tr-TR" sz="2000" dirty="0" smtClean="0">
                <a:solidFill>
                  <a:schemeClr val="tx1"/>
                </a:solidFill>
              </a:rPr>
              <a:t>);</a:t>
            </a:r>
            <a:endParaRPr lang="tr-T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r="44546" b="83985"/>
          <a:stretch>
            <a:fillRect/>
          </a:stretch>
        </p:blipFill>
        <p:spPr bwMode="auto">
          <a:xfrm>
            <a:off x="785786" y="4786322"/>
            <a:ext cx="7919351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err="1" smtClean="0">
                <a:solidFill>
                  <a:srgbClr val="464653"/>
                </a:solidFill>
              </a:rPr>
              <a:t>strcat</a:t>
            </a:r>
            <a:r>
              <a:rPr lang="tr-TR" dirty="0" smtClean="0">
                <a:solidFill>
                  <a:srgbClr val="464653"/>
                </a:solidFill>
              </a:rPr>
              <a:t>: dizgileri peş peşe eklemek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In formal language theory and computer programming, </a:t>
            </a:r>
            <a:r>
              <a:rPr lang="en-US" sz="2000" b="1" dirty="0" smtClean="0"/>
              <a:t>string concatenation</a:t>
            </a:r>
            <a:r>
              <a:rPr lang="en-US" sz="2000" dirty="0" smtClean="0"/>
              <a:t> is the operation of joining character </a:t>
            </a:r>
            <a:r>
              <a:rPr lang="en-US" sz="2000" b="1" dirty="0" smtClean="0"/>
              <a:t>strings</a:t>
            </a:r>
            <a:r>
              <a:rPr lang="en-US" sz="2000" dirty="0" smtClean="0"/>
              <a:t> end-to-end. For example, the </a:t>
            </a:r>
            <a:r>
              <a:rPr lang="en-US" sz="2000" b="1" dirty="0" smtClean="0"/>
              <a:t>concatenation</a:t>
            </a:r>
            <a:r>
              <a:rPr lang="en-US" sz="2000" dirty="0" smtClean="0"/>
              <a:t> of "snow" and "ball" is "snowball".</a:t>
            </a:r>
            <a:endParaRPr lang="tr-TR" sz="2000" dirty="0" smtClean="0"/>
          </a:p>
          <a:p>
            <a:pPr>
              <a:lnSpc>
                <a:spcPct val="90000"/>
              </a:lnSpc>
            </a:pPr>
            <a:endParaRPr lang="tr-TR" sz="20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" name="6 Resim" descr="9911ce39a1fcdf8a9f38fbd6658269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571744"/>
            <a:ext cx="1804840" cy="1866890"/>
          </a:xfrm>
          <a:prstGeom prst="rect">
            <a:avLst/>
          </a:prstGeom>
        </p:spPr>
      </p:pic>
      <p:pic>
        <p:nvPicPr>
          <p:cNvPr id="8" name="7 Resim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370955"/>
            <a:ext cx="1357322" cy="1614290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3000364" y="228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/>
              <a:t>	</a:t>
            </a:r>
            <a:r>
              <a:rPr lang="tr-TR" sz="2400" dirty="0" err="1" smtClean="0"/>
              <a:t>char</a:t>
            </a:r>
            <a:r>
              <a:rPr lang="tr-TR" sz="2400" dirty="0" smtClean="0"/>
              <a:t> dizgi[100]={};</a:t>
            </a:r>
          </a:p>
          <a:p>
            <a:r>
              <a:rPr lang="tr-TR" sz="2400" dirty="0" smtClean="0"/>
              <a:t>	</a:t>
            </a:r>
            <a:r>
              <a:rPr lang="tr-TR" sz="2400" dirty="0" err="1" smtClean="0"/>
              <a:t>strcpy</a:t>
            </a:r>
            <a:r>
              <a:rPr lang="tr-TR" sz="2400" dirty="0" smtClean="0"/>
              <a:t>(dizgi,"</a:t>
            </a:r>
            <a:r>
              <a:rPr lang="tr-TR" sz="2400" dirty="0" err="1" smtClean="0"/>
              <a:t>RedKit</a:t>
            </a:r>
            <a:r>
              <a:rPr lang="tr-TR" sz="2400" dirty="0" smtClean="0"/>
              <a:t>");</a:t>
            </a:r>
          </a:p>
          <a:p>
            <a:r>
              <a:rPr lang="tr-TR" sz="2400" dirty="0" smtClean="0"/>
              <a:t>	</a:t>
            </a:r>
            <a:r>
              <a:rPr lang="tr-TR" sz="2400" dirty="0" err="1" smtClean="0"/>
              <a:t>str</a:t>
            </a:r>
            <a:r>
              <a:rPr lang="tr-TR" sz="2400" b="1" dirty="0" err="1" smtClean="0"/>
              <a:t>cat</a:t>
            </a:r>
            <a:r>
              <a:rPr lang="tr-TR" sz="2400" dirty="0" smtClean="0"/>
              <a:t>(dizgi,"  ile  ");</a:t>
            </a:r>
          </a:p>
          <a:p>
            <a:r>
              <a:rPr lang="tr-TR" sz="2400" dirty="0" smtClean="0"/>
              <a:t>	</a:t>
            </a:r>
            <a:r>
              <a:rPr lang="tr-TR" sz="2400" dirty="0" err="1" smtClean="0"/>
              <a:t>str</a:t>
            </a:r>
            <a:r>
              <a:rPr lang="tr-TR" sz="2400" b="1" dirty="0" err="1" smtClean="0"/>
              <a:t>cat</a:t>
            </a:r>
            <a:r>
              <a:rPr lang="tr-TR" sz="2400" dirty="0" smtClean="0"/>
              <a:t>(dizgi,"Nasrettin");</a:t>
            </a:r>
          </a:p>
          <a:p>
            <a:r>
              <a:rPr lang="tr-TR" sz="2400" dirty="0" smtClean="0"/>
              <a:t>	</a:t>
            </a:r>
            <a:r>
              <a:rPr lang="tr-TR" sz="2400" dirty="0" err="1" smtClean="0"/>
              <a:t>printf</a:t>
            </a:r>
            <a:r>
              <a:rPr lang="tr-TR" sz="2400" dirty="0" smtClean="0"/>
              <a:t>("%s",dizgi);</a:t>
            </a:r>
            <a:endParaRPr lang="tr-TR" sz="2400" dirty="0"/>
          </a:p>
        </p:txBody>
      </p:sp>
      <p:pic>
        <p:nvPicPr>
          <p:cNvPr id="5" name="4 Resim" descr="giph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286512" y="4000504"/>
            <a:ext cx="2286040" cy="2286040"/>
          </a:xfrm>
          <a:prstGeom prst="rect">
            <a:avLst/>
          </a:prstGeom>
        </p:spPr>
      </p:pic>
      <p:pic>
        <p:nvPicPr>
          <p:cNvPr id="4" name="3 Resim" descr="spottedleaf_by_taravia-d5xi1h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1934" y="3500438"/>
            <a:ext cx="2500310" cy="26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2727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Dizgi işlemlerine bir örnek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612" y="1341529"/>
            <a:ext cx="6956090" cy="351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612" y="4855879"/>
            <a:ext cx="7055235" cy="1506174"/>
          </a:xfrm>
          <a:prstGeom prst="rect">
            <a:avLst/>
          </a:prstGeom>
        </p:spPr>
      </p:pic>
      <p:sp>
        <p:nvSpPr>
          <p:cNvPr id="7" name="6 Yuvarlatılmış Dikdörtgen"/>
          <p:cNvSpPr/>
          <p:nvPr/>
        </p:nvSpPr>
        <p:spPr>
          <a:xfrm>
            <a:off x="5857884" y="1142984"/>
            <a:ext cx="2643206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strncat</a:t>
            </a:r>
            <a:r>
              <a:rPr lang="tr-TR" dirty="0" smtClean="0"/>
              <a:t> kullanımının </a:t>
            </a:r>
            <a:r>
              <a:rPr lang="tr-TR" dirty="0" err="1" smtClean="0"/>
              <a:t>strcat’ten</a:t>
            </a:r>
            <a:r>
              <a:rPr lang="tr-TR" dirty="0" smtClean="0"/>
              <a:t> farkı nedir?</a:t>
            </a:r>
            <a:br>
              <a:rPr lang="tr-TR" dirty="0" smtClean="0"/>
            </a:br>
            <a:r>
              <a:rPr lang="tr-TR" dirty="0" err="1" smtClean="0"/>
              <a:t>strcat</a:t>
            </a:r>
            <a:r>
              <a:rPr lang="tr-TR" dirty="0" smtClean="0"/>
              <a:t> fonksiyonu </a:t>
            </a:r>
            <a:r>
              <a:rPr lang="tr-TR" dirty="0" err="1" smtClean="0"/>
              <a:t>void</a:t>
            </a:r>
            <a:r>
              <a:rPr lang="tr-TR" dirty="0" smtClean="0"/>
              <a:t> mi dönüyor? İnceleyiniz.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873798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içeri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5500702"/>
            <a:ext cx="4457700" cy="10287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tr-TR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string</a:t>
            </a:r>
            <a:r>
              <a:rPr lang="tr-TR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.h&gt; Kütüphanesi</a:t>
            </a:r>
            <a:endParaRPr lang="tr-TR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err="1" smtClean="0">
                <a:solidFill>
                  <a:schemeClr val="tx1"/>
                </a:solidFill>
              </a:rPr>
              <a:t>C'de</a:t>
            </a:r>
            <a:r>
              <a:rPr lang="tr-TR" sz="2400" dirty="0" smtClean="0">
                <a:solidFill>
                  <a:schemeClr val="tx1"/>
                </a:solidFill>
              </a:rPr>
              <a:t> karakter dizileri, yani Dizgiler için tanımlanmış bazı fonksiyonları barındıran kütüphanedir.</a:t>
            </a:r>
          </a:p>
          <a:p>
            <a:pPr algn="just">
              <a:buFontTx/>
              <a:buChar char="-"/>
            </a:pPr>
            <a:endParaRPr lang="tr-TR" dirty="0">
              <a:solidFill>
                <a:schemeClr val="tx1"/>
              </a:solidFill>
            </a:endParaRPr>
          </a:p>
          <a:p>
            <a:pPr algn="just"/>
            <a:endParaRPr lang="tr-TR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7535688"/>
              </p:ext>
            </p:extLst>
          </p:nvPr>
        </p:nvGraphicFramePr>
        <p:xfrm>
          <a:off x="428596" y="2000240"/>
          <a:ext cx="8143932" cy="35966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01890"/>
                <a:gridCol w="46420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Fonksiyon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Özellik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1" i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tr-TR" sz="2000" b="1" i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strl</a:t>
                      </a:r>
                      <a:r>
                        <a:rPr lang="tr-TR" sz="2000" dirty="0" err="1" smtClean="0"/>
                        <a:t>en</a:t>
                      </a:r>
                      <a:r>
                        <a:rPr lang="tr-TR" sz="200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Dizginin uzunluğunu döner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 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 err="1" smtClean="0"/>
                        <a:t>strcpy</a:t>
                      </a:r>
                      <a:r>
                        <a:rPr lang="tr-TR" sz="200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dirty="0" smtClean="0"/>
                        <a:t>,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İkinci</a:t>
                      </a:r>
                      <a:r>
                        <a:rPr lang="tr-TR" sz="2000" baseline="0" dirty="0" smtClean="0"/>
                        <a:t> dizgiyi birinci dizginin içine kopyalar.</a:t>
                      </a:r>
                    </a:p>
                    <a:p>
                      <a:pPr algn="ctr"/>
                      <a:r>
                        <a:rPr lang="tr-TR" sz="2000" dirty="0" smtClean="0"/>
                        <a:t>Birinci dizgiyi döner.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r-TR" sz="2000" b="1" i="1" kern="1200" baseline="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int</a:t>
                      </a:r>
                      <a:r>
                        <a:rPr kumimoji="0" lang="tr-TR" sz="2000" b="1" i="1" kern="1200" baseline="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tr-TR" sz="2000" baseline="0" dirty="0" err="1" smtClean="0"/>
                        <a:t>strcmp</a:t>
                      </a:r>
                      <a:r>
                        <a:rPr lang="tr-TR" sz="2000" baseline="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baseline="0" dirty="0" smtClean="0"/>
                        <a:t>,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baseline="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alfabetik önceliğe</a:t>
                      </a:r>
                      <a:r>
                        <a:rPr lang="tr-TR" sz="2000" baseline="0" dirty="0" smtClean="0"/>
                        <a:t> göre -1 ya da +1</a:t>
                      </a:r>
                      <a:r>
                        <a:rPr lang="tr-TR" sz="2000" dirty="0" smtClean="0"/>
                        <a:t>,</a:t>
                      </a:r>
                      <a:r>
                        <a:rPr lang="tr-TR" sz="2000" baseline="0" dirty="0" smtClean="0"/>
                        <a:t> dizgiler (\0’a kadar) eşitse 0 döner</a:t>
                      </a:r>
                      <a:endParaRPr lang="tr-T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 </a:t>
                      </a:r>
                      <a:r>
                        <a:rPr lang="tr-TR" sz="2000" baseline="0" dirty="0" err="1" smtClean="0"/>
                        <a:t>strcat</a:t>
                      </a:r>
                      <a:r>
                        <a:rPr lang="tr-TR" sz="2000" baseline="0" dirty="0" smtClean="0"/>
                        <a:t>(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DİZGİ </a:t>
                      </a:r>
                      <a:r>
                        <a:rPr lang="tr-TR" sz="2000" baseline="0" dirty="0" smtClean="0"/>
                        <a:t>,</a:t>
                      </a:r>
                      <a:r>
                        <a:rPr lang="tr-TR" sz="2000" b="1" i="1" baseline="0" dirty="0" smtClean="0">
                          <a:solidFill>
                            <a:srgbClr val="0000FF"/>
                          </a:solidFill>
                        </a:rPr>
                        <a:t> DİZGİ </a:t>
                      </a:r>
                      <a:r>
                        <a:rPr lang="tr-TR" sz="2000" baseline="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Birinci dizginin ucuna ikinci dizgiyi ekler. Birinci dizgiyi döner.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  </a:t>
                      </a:r>
                      <a:r>
                        <a:rPr lang="tr-TR" sz="1400" baseline="0" dirty="0" err="1" smtClean="0"/>
                        <a:t>strncpy</a:t>
                      </a:r>
                      <a:r>
                        <a:rPr lang="tr-TR" sz="1400" baseline="0" dirty="0" smtClean="0"/>
                        <a:t>(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</a:t>
                      </a:r>
                      <a:r>
                        <a:rPr lang="tr-TR" sz="1400" baseline="0" dirty="0" smtClean="0"/>
                        <a:t>,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 DİZGİ, KARAKTER SAYI </a:t>
                      </a:r>
                      <a:r>
                        <a:rPr lang="tr-TR" sz="14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  </a:t>
                      </a:r>
                      <a:r>
                        <a:rPr lang="tr-TR" sz="1400" baseline="0" dirty="0" err="1" smtClean="0"/>
                        <a:t>strncat</a:t>
                      </a:r>
                      <a:r>
                        <a:rPr lang="tr-TR" sz="1400" baseline="0" dirty="0" smtClean="0"/>
                        <a:t>(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DİZGİ</a:t>
                      </a:r>
                      <a:r>
                        <a:rPr lang="tr-TR" sz="1400" baseline="0" dirty="0" smtClean="0"/>
                        <a:t>,</a:t>
                      </a:r>
                      <a:r>
                        <a:rPr lang="tr-TR" sz="1400" b="1" i="1" baseline="0" dirty="0" smtClean="0">
                          <a:solidFill>
                            <a:srgbClr val="0000FF"/>
                          </a:solidFill>
                        </a:rPr>
                        <a:t> DİZGİ, KARAKTER SAYI </a:t>
                      </a:r>
                      <a:r>
                        <a:rPr lang="tr-TR" sz="1400" baseline="0" dirty="0" smtClean="0"/>
                        <a:t>)</a:t>
                      </a:r>
                      <a:endParaRPr lang="tr-T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Sonuncu parametre</a:t>
                      </a:r>
                      <a:r>
                        <a:rPr lang="tr-TR" sz="2000" baseline="0" dirty="0" smtClean="0"/>
                        <a:t> ile genişlik kontrolü yapabiliyoruz.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67254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8826500" cy="32893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357158" y="5000636"/>
            <a:ext cx="25717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Bu tablodaki </a:t>
            </a:r>
            <a:r>
              <a:rPr lang="tr-TR" dirty="0" err="1" smtClean="0"/>
              <a:t>char</a:t>
            </a:r>
            <a:r>
              <a:rPr lang="tr-TR" dirty="0" smtClean="0"/>
              <a:t> * ifadeleri </a:t>
            </a:r>
            <a:r>
              <a:rPr lang="tr-TR" b="1" i="1" dirty="0" smtClean="0">
                <a:solidFill>
                  <a:srgbClr val="0000FF"/>
                </a:solidFill>
              </a:rPr>
              <a:t>DİZGİ </a:t>
            </a:r>
            <a:r>
              <a:rPr lang="tr-TR" dirty="0" smtClean="0"/>
              <a:t>anlamında düşünülebilir.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500826" y="4714884"/>
            <a:ext cx="214314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i="1" dirty="0" smtClean="0"/>
              <a:t>Araya ‘n’ eklemesi yaparak, 3. bir parametre ile işlem genişliği kontrolü yapabiliyorsunuz.</a:t>
            </a:r>
            <a:endParaRPr lang="tr-TR" i="1" dirty="0"/>
          </a:p>
        </p:txBody>
      </p:sp>
      <p:sp>
        <p:nvSpPr>
          <p:cNvPr id="9" name="Başlı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anchor="ctr">
            <a:normAutofit/>
          </a:bodyPr>
          <a:lstStyle/>
          <a:p>
            <a:r>
              <a:rPr lang="tr-TR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strn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 fonksiyonlarının genişlik kontrol özelliği</a:t>
            </a:r>
            <a:endParaRPr lang="tr-T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Yuvarlatılmış Dikdörtgen"/>
          <p:cNvSpPr/>
          <p:nvPr/>
        </p:nvSpPr>
        <p:spPr>
          <a:xfrm>
            <a:off x="3571868" y="4929198"/>
            <a:ext cx="2143140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err="1" smtClean="0"/>
              <a:t>strncpy</a:t>
            </a:r>
            <a:r>
              <a:rPr lang="tr-TR" sz="1600" dirty="0" smtClean="0"/>
              <a:t> sadece n karakteri kopyalar ama peşine ‘\0’ koymaz. </a:t>
            </a:r>
            <a:r>
              <a:rPr lang="tr-TR" sz="1600" dirty="0" err="1" smtClean="0"/>
              <a:t>strncat</a:t>
            </a:r>
            <a:r>
              <a:rPr lang="tr-TR" sz="1600" dirty="0" smtClean="0"/>
              <a:t> peşine ‘\0’ı koyar.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xmlns="" val="7915838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ÖĞRETMEN KODU</a:t>
            </a:r>
          </a:p>
          <a:p>
            <a:r>
              <a:rPr lang="tr-TR" sz="4400" dirty="0" smtClean="0"/>
              <a:t>ALIŞTIRMASI -2</a:t>
            </a:r>
          </a:p>
        </p:txBody>
      </p:sp>
      <p:pic>
        <p:nvPicPr>
          <p:cNvPr id="6" name="Picture 4" descr="http://www3.qcc.cuny.edu/WikiFiles/image/cat_writ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500174"/>
            <a:ext cx="2714644" cy="37273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BOL BOL KOD YAZARAK KONULARI PEKİŞTİRİN!</a:t>
            </a:r>
          </a:p>
        </p:txBody>
      </p:sp>
      <p:sp>
        <p:nvSpPr>
          <p:cNvPr id="5" name="4 Yatay Kaydırma"/>
          <p:cNvSpPr/>
          <p:nvPr/>
        </p:nvSpPr>
        <p:spPr>
          <a:xfrm>
            <a:off x="571472" y="1357298"/>
            <a:ext cx="7786742" cy="3357586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000" dirty="0" smtClean="0"/>
          </a:p>
          <a:p>
            <a:pPr algn="ctr"/>
            <a:r>
              <a:rPr lang="tr-TR" sz="2000" b="1" i="1" dirty="0" smtClean="0"/>
              <a:t>(Bir öğrencinin 2018 Bahar Dönemi Ödev3 geribildiriminden) 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(</a:t>
            </a:r>
            <a:r>
              <a:rPr lang="tr-TR" sz="2000" dirty="0" err="1" smtClean="0"/>
              <a:t>if</a:t>
            </a:r>
            <a:r>
              <a:rPr lang="tr-TR" sz="2000" dirty="0" smtClean="0"/>
              <a:t>-else) dışında başka işlevleri de kullanmayı denedim. Özellikle fonksiyonu kullanmayı isterdim fakat olmadı. Hocamızın da dediği gibi günde 15 dakika kod yazıp 5 gün kod yazmakla, 1 günde 75 dakika kod yazmak arasında </a:t>
            </a:r>
            <a:r>
              <a:rPr lang="tr-TR" sz="2400" b="1" dirty="0" smtClean="0"/>
              <a:t>büyük fark olduğunu anladım</a:t>
            </a:r>
            <a:r>
              <a:rPr lang="tr-TR" sz="2000" dirty="0" smtClean="0"/>
              <a:t>. Elimden geldiği kadar kod yazıp eksiklerimi kapatmaya çalışıyorum. </a:t>
            </a:r>
            <a:br>
              <a:rPr lang="tr-TR" sz="2000" dirty="0" smtClean="0"/>
            </a:br>
            <a:endParaRPr lang="tr-TR" sz="20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kiremi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4071942"/>
            <a:ext cx="2143140" cy="1703769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0000FF"/>
                </a:solidFill>
              </a:rPr>
              <a:t>2016 Yaz Dönemi Final Sınavından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164305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c=2;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char b[]="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itina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char a[20];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strcpy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 "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kirem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");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strncat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(a,b,2);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68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("%s", a);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4 Resim" descr="s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357298"/>
            <a:ext cx="1767840" cy="1328928"/>
          </a:xfrm>
          <a:prstGeom prst="rect">
            <a:avLst/>
          </a:prstGeom>
        </p:spPr>
      </p:pic>
      <p:sp>
        <p:nvSpPr>
          <p:cNvPr id="6" name="5 Yuvarlatılmış Dikdörtgen"/>
          <p:cNvSpPr/>
          <p:nvPr/>
        </p:nvSpPr>
        <p:spPr>
          <a:xfrm>
            <a:off x="5500694" y="3000372"/>
            <a:ext cx="3143272" cy="1714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strcat</a:t>
            </a:r>
            <a:r>
              <a:rPr lang="tr-TR" dirty="0" smtClean="0"/>
              <a:t> dizgi kedisi anlamında değildir. Bir dizi olacak şekilde  birbirine bağlamak anlamındaki “</a:t>
            </a:r>
            <a:r>
              <a:rPr lang="tr-TR" dirty="0" err="1" smtClean="0"/>
              <a:t>concatenate</a:t>
            </a:r>
            <a:r>
              <a:rPr lang="tr-TR" dirty="0" smtClean="0"/>
              <a:t>” sözcüğünden gelir.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Alıştırma: </a:t>
            </a:r>
            <a:br>
              <a:rPr lang="tr-TR" dirty="0" smtClean="0"/>
            </a:br>
            <a:r>
              <a:rPr lang="tr-TR" dirty="0" smtClean="0"/>
              <a:t>Birçok dizgi fonksiyonunu kendiniz de yazabilirsiniz.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Örneğin, </a:t>
            </a:r>
            <a:r>
              <a:rPr lang="tr-TR" dirty="0" err="1" smtClean="0"/>
              <a:t>strrev</a:t>
            </a:r>
            <a:r>
              <a:rPr lang="tr-TR" dirty="0" smtClean="0"/>
              <a:t> fonksiyonu bir dizgiyi alıp tersini döndürmektedir.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1000100" y="2214554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stdio</a:t>
            </a:r>
            <a:r>
              <a:rPr lang="tr-TR" dirty="0" smtClean="0"/>
              <a:t>.h&gt;</a:t>
            </a:r>
          </a:p>
          <a:p>
            <a:r>
              <a:rPr lang="tr-TR" dirty="0" smtClean="0"/>
              <a:t>#</a:t>
            </a:r>
            <a:r>
              <a:rPr lang="tr-TR" dirty="0" err="1" smtClean="0"/>
              <a:t>include</a:t>
            </a:r>
            <a:r>
              <a:rPr lang="tr-TR" dirty="0" smtClean="0"/>
              <a:t> &lt;</a:t>
            </a:r>
            <a:r>
              <a:rPr lang="tr-TR" dirty="0" err="1" smtClean="0"/>
              <a:t>string</a:t>
            </a:r>
            <a:r>
              <a:rPr lang="tr-TR" dirty="0" smtClean="0"/>
              <a:t>.h&gt;</a:t>
            </a:r>
          </a:p>
          <a:p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main</a:t>
            </a:r>
            <a:r>
              <a:rPr lang="tr-TR" dirty="0" smtClean="0"/>
              <a:t>() {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char</a:t>
            </a:r>
            <a:r>
              <a:rPr lang="tr-TR" dirty="0" smtClean="0"/>
              <a:t> x[50]="ey edip";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strrev</a:t>
            </a:r>
            <a:r>
              <a:rPr lang="tr-TR" dirty="0" smtClean="0"/>
              <a:t>(x);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printf</a:t>
            </a:r>
            <a:r>
              <a:rPr lang="tr-TR" dirty="0" smtClean="0"/>
              <a:t>("%s", x);</a:t>
            </a:r>
          </a:p>
          <a:p>
            <a:r>
              <a:rPr lang="tr-TR" dirty="0" smtClean="0"/>
              <a:t>	</a:t>
            </a:r>
            <a:r>
              <a:rPr lang="tr-TR" dirty="0" err="1" smtClean="0"/>
              <a:t>return</a:t>
            </a:r>
            <a:r>
              <a:rPr lang="tr-TR" dirty="0" smtClean="0"/>
              <a:t> 0;</a:t>
            </a:r>
          </a:p>
          <a:p>
            <a:r>
              <a:rPr lang="tr-TR" dirty="0" smtClean="0"/>
              <a:t>}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357430"/>
            <a:ext cx="21526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786322"/>
            <a:ext cx="1309684" cy="1337256"/>
          </a:xfrm>
          <a:prstGeom prst="rect">
            <a:avLst/>
          </a:prstGeom>
        </p:spPr>
      </p:pic>
      <p:sp>
        <p:nvSpPr>
          <p:cNvPr id="8" name="7 Yuvarlatılmış Dikdörtgen"/>
          <p:cNvSpPr/>
          <p:nvPr/>
        </p:nvSpPr>
        <p:spPr>
          <a:xfrm>
            <a:off x="785786" y="4714884"/>
            <a:ext cx="257176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strters</a:t>
            </a:r>
            <a:r>
              <a:rPr lang="tr-TR" dirty="0" smtClean="0"/>
              <a:t> isimli kendi fonksiyonumuzu yapalım. dizgi alsın, ters çevirsin, </a:t>
            </a:r>
            <a:r>
              <a:rPr lang="tr-TR" dirty="0" err="1" smtClean="0"/>
              <a:t>void</a:t>
            </a:r>
            <a:r>
              <a:rPr lang="tr-TR" dirty="0" smtClean="0"/>
              <a:t> dönsün.</a:t>
            </a:r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5857884" y="4714884"/>
            <a:ext cx="2571768" cy="14287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strlen</a:t>
            </a:r>
            <a:r>
              <a:rPr lang="tr-TR" dirty="0" smtClean="0"/>
              <a:t> kullanmak gerekir. Peki, o halde uzunluk fonksiyonunu tekrar yazalım.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Alıştırma: </a:t>
            </a:r>
            <a:r>
              <a:rPr lang="tr-TR" dirty="0" err="1" smtClean="0"/>
              <a:t>palindrome</a:t>
            </a:r>
            <a:r>
              <a:rPr lang="tr-TR" dirty="0" smtClean="0"/>
              <a:t> kodu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Kullanıcıdan metni girmesini isteyin.</a:t>
            </a:r>
          </a:p>
          <a:p>
            <a:r>
              <a:rPr lang="tr-TR" dirty="0" smtClean="0"/>
              <a:t>Metni bir diziye kaydedin.</a:t>
            </a:r>
          </a:p>
          <a:p>
            <a:r>
              <a:rPr lang="tr-TR" dirty="0" smtClean="0"/>
              <a:t>Metnin tersten okunuşunu başka bir diziye kaydedin. </a:t>
            </a:r>
          </a:p>
          <a:p>
            <a:r>
              <a:rPr lang="tr-TR" dirty="0" smtClean="0"/>
              <a:t>Sonra metnin tersten okunuşunu ekranda görüntüleyin.</a:t>
            </a:r>
          </a:p>
          <a:p>
            <a:r>
              <a:rPr lang="tr-TR" dirty="0" smtClean="0"/>
              <a:t>Girilen isimle, tersten okunuşu aynı ise (örneğin “kazak”) kullanıcıya bunun </a:t>
            </a:r>
            <a:r>
              <a:rPr lang="tr-TR" i="1" dirty="0" err="1" smtClean="0"/>
              <a:t>palindrome</a:t>
            </a:r>
            <a:r>
              <a:rPr lang="tr-TR" dirty="0" smtClean="0"/>
              <a:t> denilen tipte bir metin olduğunu belirtin.</a:t>
            </a:r>
          </a:p>
          <a:p>
            <a:endParaRPr lang="tr-TR" dirty="0" smtClean="0"/>
          </a:p>
          <a:p>
            <a:r>
              <a:rPr lang="tr-TR" dirty="0" smtClean="0"/>
              <a:t>Örneğin: “ey edip </a:t>
            </a:r>
            <a:r>
              <a:rPr lang="tr-TR" dirty="0" err="1" smtClean="0"/>
              <a:t>adanada</a:t>
            </a:r>
            <a:r>
              <a:rPr lang="tr-TR" dirty="0" smtClean="0"/>
              <a:t> pide ye”</a:t>
            </a:r>
            <a:endParaRPr lang="tr-TR" dirty="0"/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4429132"/>
            <a:ext cx="1809750" cy="18478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Uygulama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i="1" dirty="0" smtClean="0">
                <a:solidFill>
                  <a:srgbClr val="0000FF"/>
                </a:solidFill>
              </a:rPr>
              <a:t>Eski bir sınav sorusundan esinlenerek</a:t>
            </a:r>
            <a:endParaRPr lang="tr-TR" i="1" dirty="0">
              <a:solidFill>
                <a:srgbClr val="0000FF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71472" y="1643050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char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[20]="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sogut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char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[30]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={}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strcpy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cicek,"leylak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[5]='\0';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strncat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agac,2);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if(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strcmp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tr-T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tr-TR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tr-TR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("%s\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n%s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",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else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printf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("%s\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n%s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",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agac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cicek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7 Resim" descr="so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357298"/>
            <a:ext cx="1767840" cy="1328928"/>
          </a:xfrm>
          <a:prstGeom prst="rect">
            <a:avLst/>
          </a:prstGeom>
        </p:spPr>
      </p:pic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2286016" cy="140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57158" y="1142984"/>
            <a:ext cx="8358246" cy="4500570"/>
          </a:xfrm>
        </p:spPr>
        <p:txBody>
          <a:bodyPr>
            <a:noAutofit/>
          </a:bodyPr>
          <a:lstStyle/>
          <a:p>
            <a:r>
              <a:rPr lang="tr-TR" sz="2000" dirty="0" err="1" smtClean="0"/>
              <a:t>Ismin</a:t>
            </a:r>
            <a:r>
              <a:rPr lang="tr-TR" sz="2000" dirty="0" smtClean="0"/>
              <a:t> ne kovboy?</a:t>
            </a:r>
          </a:p>
          <a:p>
            <a:pPr lvl="1"/>
            <a:r>
              <a:rPr lang="tr-TR" sz="1800" dirty="0" smtClean="0"/>
              <a:t>(Kullanıcı girişi) </a:t>
            </a:r>
            <a:r>
              <a:rPr lang="tr-TR" sz="1800" dirty="0" err="1" smtClean="0"/>
              <a:t>Red</a:t>
            </a:r>
            <a:r>
              <a:rPr lang="tr-TR" sz="1800" dirty="0" smtClean="0"/>
              <a:t> Kit derler bana.</a:t>
            </a:r>
            <a:br>
              <a:rPr lang="tr-TR" sz="1800" dirty="0" smtClean="0"/>
            </a:br>
            <a:r>
              <a:rPr lang="tr-TR" sz="1800" i="1" dirty="0" smtClean="0"/>
              <a:t>(</a:t>
            </a:r>
            <a:r>
              <a:rPr lang="tr-TR" sz="1800" i="1" dirty="0" err="1" smtClean="0"/>
              <a:t>cok</a:t>
            </a:r>
            <a:r>
              <a:rPr lang="tr-TR" sz="1800" i="1" dirty="0" smtClean="0"/>
              <a:t> isim girse bile ilkiyle hitap edilecek)</a:t>
            </a:r>
          </a:p>
          <a:p>
            <a:r>
              <a:rPr lang="tr-TR" sz="2000" dirty="0" smtClean="0"/>
              <a:t>Sana bir </a:t>
            </a:r>
            <a:r>
              <a:rPr lang="tr-TR" sz="2000" dirty="0" err="1" smtClean="0"/>
              <a:t>fikra</a:t>
            </a:r>
            <a:r>
              <a:rPr lang="tr-TR" sz="2000" dirty="0" smtClean="0"/>
              <a:t> </a:t>
            </a:r>
            <a:r>
              <a:rPr lang="tr-TR" sz="2000" dirty="0" err="1" smtClean="0"/>
              <a:t>anlatiyim</a:t>
            </a:r>
            <a:r>
              <a:rPr lang="tr-TR" sz="2000" dirty="0" smtClean="0"/>
              <a:t> mi </a:t>
            </a:r>
            <a:r>
              <a:rPr lang="tr-TR" sz="2000" dirty="0" err="1" smtClean="0"/>
              <a:t>Red</a:t>
            </a:r>
            <a:r>
              <a:rPr lang="tr-TR" sz="2000" dirty="0" smtClean="0"/>
              <a:t>?</a:t>
            </a:r>
          </a:p>
          <a:p>
            <a:pPr lvl="1"/>
            <a:r>
              <a:rPr lang="tr-TR" sz="1800" dirty="0" smtClean="0"/>
              <a:t>(Kullanıcı girişi)Anlat</a:t>
            </a:r>
          </a:p>
          <a:p>
            <a:r>
              <a:rPr lang="tr-TR" sz="2000" dirty="0" smtClean="0"/>
              <a:t>Anlat demekle olmaz sana bir </a:t>
            </a:r>
            <a:r>
              <a:rPr lang="tr-TR" sz="2000" dirty="0" err="1" smtClean="0"/>
              <a:t>fikra</a:t>
            </a:r>
            <a:r>
              <a:rPr lang="tr-TR" sz="2000" dirty="0" smtClean="0"/>
              <a:t> </a:t>
            </a:r>
            <a:r>
              <a:rPr lang="tr-TR" sz="2000" dirty="0" err="1" smtClean="0"/>
              <a:t>anlatiyim</a:t>
            </a:r>
            <a:r>
              <a:rPr lang="tr-TR" sz="2000" dirty="0" smtClean="0"/>
              <a:t> mi </a:t>
            </a:r>
            <a:r>
              <a:rPr lang="tr-TR" sz="2000" dirty="0" err="1" smtClean="0"/>
              <a:t>Red</a:t>
            </a:r>
            <a:r>
              <a:rPr lang="tr-TR" sz="2000" dirty="0" smtClean="0"/>
              <a:t>?</a:t>
            </a:r>
          </a:p>
          <a:p>
            <a:pPr lvl="1"/>
            <a:r>
              <a:rPr lang="tr-TR" sz="1800" dirty="0" smtClean="0"/>
              <a:t>(Kullanıcı girişi)</a:t>
            </a:r>
            <a:r>
              <a:rPr lang="tr-TR" sz="1800" dirty="0" err="1" smtClean="0"/>
              <a:t>Lutfen</a:t>
            </a:r>
            <a:r>
              <a:rPr lang="tr-TR" sz="1800" dirty="0" smtClean="0"/>
              <a:t> </a:t>
            </a:r>
            <a:r>
              <a:rPr lang="tr-TR" sz="1800" dirty="0" err="1" smtClean="0"/>
              <a:t>anlatir</a:t>
            </a:r>
            <a:r>
              <a:rPr lang="tr-TR" sz="1800" dirty="0" smtClean="0"/>
              <a:t> misin, rica etsem?</a:t>
            </a:r>
          </a:p>
          <a:p>
            <a:r>
              <a:rPr lang="tr-TR" sz="2000" dirty="0" err="1" smtClean="0"/>
              <a:t>Lutfen</a:t>
            </a:r>
            <a:r>
              <a:rPr lang="tr-TR" sz="2000" dirty="0" smtClean="0"/>
              <a:t> </a:t>
            </a:r>
            <a:r>
              <a:rPr lang="tr-TR" sz="2000" dirty="0" err="1" smtClean="0"/>
              <a:t>anlatir</a:t>
            </a:r>
            <a:r>
              <a:rPr lang="tr-TR" sz="2000" dirty="0" smtClean="0"/>
              <a:t> misin, rica etsem? demekle olmaz sana bir </a:t>
            </a:r>
            <a:r>
              <a:rPr lang="tr-TR" sz="2000" dirty="0" err="1" smtClean="0"/>
              <a:t>fikra</a:t>
            </a:r>
            <a:r>
              <a:rPr lang="tr-TR" sz="2000" dirty="0" smtClean="0"/>
              <a:t> </a:t>
            </a:r>
            <a:r>
              <a:rPr lang="tr-TR" sz="2000" dirty="0" err="1" smtClean="0"/>
              <a:t>anlatiyim</a:t>
            </a:r>
            <a:r>
              <a:rPr lang="tr-TR" sz="2000" dirty="0" smtClean="0"/>
              <a:t> mi </a:t>
            </a:r>
            <a:r>
              <a:rPr lang="tr-TR" sz="2000" dirty="0" err="1" smtClean="0"/>
              <a:t>Red</a:t>
            </a:r>
            <a:r>
              <a:rPr lang="tr-TR" sz="2000" dirty="0" smtClean="0"/>
              <a:t>?</a:t>
            </a:r>
            <a:endParaRPr lang="tr-TR" sz="1800" dirty="0" smtClean="0"/>
          </a:p>
          <a:p>
            <a:pPr lvl="1"/>
            <a:r>
              <a:rPr lang="tr-TR" sz="1800" dirty="0" smtClean="0"/>
              <a:t>(Kullanıcı girişi)Ne demekle olur peki?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 smtClean="0">
                <a:solidFill>
                  <a:schemeClr val="tx1"/>
                </a:solidFill>
              </a:rPr>
              <a:t>Ne demekle olur peki? demekle olmaz, sana bir </a:t>
            </a:r>
            <a:r>
              <a:rPr lang="tr-TR" sz="2000" dirty="0" err="1" smtClean="0">
                <a:solidFill>
                  <a:schemeClr val="tx1"/>
                </a:solidFill>
              </a:rPr>
              <a:t>fikra</a:t>
            </a:r>
            <a:r>
              <a:rPr lang="tr-TR" sz="2000" dirty="0" smtClean="0">
                <a:solidFill>
                  <a:schemeClr val="tx1"/>
                </a:solidFill>
              </a:rPr>
              <a:t> </a:t>
            </a:r>
            <a:r>
              <a:rPr lang="tr-TR" sz="2000" dirty="0" err="1" smtClean="0">
                <a:solidFill>
                  <a:schemeClr val="tx1"/>
                </a:solidFill>
              </a:rPr>
              <a:t>anlatiyim</a:t>
            </a:r>
            <a:r>
              <a:rPr lang="tr-TR" sz="2000" dirty="0" smtClean="0">
                <a:solidFill>
                  <a:schemeClr val="tx1"/>
                </a:solidFill>
              </a:rPr>
              <a:t> mi </a:t>
            </a:r>
            <a:r>
              <a:rPr lang="tr-TR" sz="2000" dirty="0" err="1" smtClean="0">
                <a:solidFill>
                  <a:schemeClr val="tx1"/>
                </a:solidFill>
              </a:rPr>
              <a:t>Red</a:t>
            </a:r>
            <a:r>
              <a:rPr lang="tr-TR" sz="2000" dirty="0" smtClean="0">
                <a:solidFill>
                  <a:schemeClr val="tx1"/>
                </a:solidFill>
              </a:rPr>
              <a:t>?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tr-TR" sz="1800" dirty="0" smtClean="0">
                <a:solidFill>
                  <a:schemeClr val="tx2"/>
                </a:solidFill>
              </a:rPr>
              <a:t>(Kullanıcı girişi)</a:t>
            </a:r>
            <a:r>
              <a:rPr lang="tr-TR" sz="1800" dirty="0" err="1" smtClean="0">
                <a:solidFill>
                  <a:schemeClr val="tx2"/>
                </a:solidFill>
              </a:rPr>
              <a:t>Oglum</a:t>
            </a:r>
            <a:r>
              <a:rPr lang="tr-TR" sz="1800" dirty="0" smtClean="0">
                <a:solidFill>
                  <a:schemeClr val="tx2"/>
                </a:solidFill>
              </a:rPr>
              <a:t>, bak git!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000" dirty="0" smtClean="0">
                <a:solidFill>
                  <a:schemeClr val="tx1"/>
                </a:solidFill>
              </a:rPr>
              <a:t>Tamam, sinirlenme </a:t>
            </a:r>
            <a:r>
              <a:rPr lang="tr-TR" sz="2000" dirty="0" err="1" smtClean="0">
                <a:solidFill>
                  <a:schemeClr val="tx1"/>
                </a:solidFill>
              </a:rPr>
              <a:t>Red</a:t>
            </a:r>
            <a:r>
              <a:rPr lang="tr-TR" sz="2000" dirty="0" smtClean="0">
                <a:solidFill>
                  <a:schemeClr val="tx1"/>
                </a:solidFill>
              </a:rPr>
              <a:t>. </a:t>
            </a:r>
            <a:r>
              <a:rPr lang="tr-TR" sz="1800" dirty="0" smtClean="0"/>
              <a:t>(Program sonlanır)</a:t>
            </a:r>
          </a:p>
        </p:txBody>
      </p:sp>
      <p:pic>
        <p:nvPicPr>
          <p:cNvPr id="6" name="5 Resim" descr="oğlum-bak-git_2716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571480"/>
            <a:ext cx="2715641" cy="204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pic>
        <p:nvPicPr>
          <p:cNvPr id="5" name="4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5000636"/>
            <a:ext cx="1214446" cy="123987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Anlayamadığınız yerleri bizlere sorunuz.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8000" dirty="0" smtClean="0"/>
              <a:t>6.ders sonu</a:t>
            </a:r>
            <a:endParaRPr lang="tr-TR" sz="8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SLAYTLAR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Ek slaytlar derste değinilmeyen slaytlardır.</a:t>
            </a:r>
          </a:p>
          <a:p>
            <a:pPr lvl="1"/>
            <a:r>
              <a:rPr lang="tr-TR" dirty="0" smtClean="0"/>
              <a:t>Derste değinilmemesinin nedeni, slaytlardan rahatlıkla anlaşılabilmesi, konunun pekiştirilmesi için alıştırmalar içermesi vs. olabilir.</a:t>
            </a:r>
          </a:p>
          <a:p>
            <a:r>
              <a:rPr lang="tr-TR" dirty="0" smtClean="0"/>
              <a:t>Bunlar sınavlarda sorumlu olduğunuz slaytlardır.</a:t>
            </a:r>
          </a:p>
          <a:p>
            <a:pPr lvl="1"/>
            <a:r>
              <a:rPr lang="tr-TR" dirty="0" smtClean="0"/>
              <a:t>Ancak derste değinilenler kadar öncelikli olarak sınavda yer almayabilirler.</a:t>
            </a:r>
            <a:endParaRPr lang="tr-T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sizeof</a:t>
            </a:r>
            <a:r>
              <a:rPr lang="tr-TR" dirty="0" smtClean="0"/>
              <a:t> hakkında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tr-TR" sz="2800" dirty="0" err="1" smtClean="0"/>
              <a:t>sizeof</a:t>
            </a:r>
            <a:r>
              <a:rPr lang="tr-TR" sz="2800" dirty="0" smtClean="0"/>
              <a:t> fonksiyonu değişken ismi ya da türü ile çalışır ve kaç bayt tuttuğunu tam sayı olarak döner.</a:t>
            </a:r>
          </a:p>
          <a:p>
            <a:pPr lvl="1"/>
            <a:r>
              <a:rPr lang="tr-TR" sz="2800" dirty="0" err="1" smtClean="0"/>
              <a:t>printf</a:t>
            </a:r>
            <a:r>
              <a:rPr lang="tr-TR" sz="2800" dirty="0" smtClean="0"/>
              <a:t>(“%d”, </a:t>
            </a:r>
            <a:r>
              <a:rPr lang="tr-TR" sz="2800" dirty="0" err="1" smtClean="0"/>
              <a:t>sizeof</a:t>
            </a:r>
            <a:r>
              <a:rPr lang="tr-TR" sz="2800" dirty="0" smtClean="0"/>
              <a:t>(</a:t>
            </a:r>
            <a:r>
              <a:rPr lang="tr-TR" sz="2800" dirty="0" err="1" smtClean="0"/>
              <a:t>int</a:t>
            </a:r>
            <a:r>
              <a:rPr lang="tr-TR" sz="2800" dirty="0" smtClean="0"/>
              <a:t>)); </a:t>
            </a:r>
            <a:r>
              <a:rPr lang="tr-TR" sz="1800" dirty="0" smtClean="0"/>
              <a:t>// 4 yazdırır çünkü </a:t>
            </a:r>
            <a:r>
              <a:rPr lang="tr-TR" sz="1800" dirty="0" err="1" smtClean="0"/>
              <a:t>int</a:t>
            </a:r>
            <a:r>
              <a:rPr lang="tr-TR" sz="1800" dirty="0" smtClean="0"/>
              <a:t> 4 bayt yer tutar.</a:t>
            </a:r>
            <a:endParaRPr lang="tr-TR" sz="2800" dirty="0" smtClean="0"/>
          </a:p>
          <a:p>
            <a:pPr lvl="1"/>
            <a:r>
              <a:rPr lang="tr-TR" sz="2800" dirty="0" err="1" smtClean="0"/>
              <a:t>sizeof</a:t>
            </a:r>
            <a:r>
              <a:rPr lang="tr-TR" sz="2800" dirty="0" smtClean="0"/>
              <a:t>(</a:t>
            </a:r>
            <a:r>
              <a:rPr lang="tr-TR" sz="2800" dirty="0" err="1" smtClean="0"/>
              <a:t>array</a:t>
            </a:r>
            <a:r>
              <a:rPr lang="tr-TR" sz="2800" dirty="0" smtClean="0"/>
              <a:t>)/</a:t>
            </a:r>
            <a:r>
              <a:rPr lang="tr-TR" sz="2800" dirty="0" err="1" smtClean="0"/>
              <a:t>sizeof</a:t>
            </a:r>
            <a:r>
              <a:rPr lang="tr-TR" sz="2800" dirty="0" smtClean="0"/>
              <a:t>(</a:t>
            </a:r>
            <a:r>
              <a:rPr lang="tr-TR" sz="2800" dirty="0" err="1" smtClean="0"/>
              <a:t>array</a:t>
            </a:r>
            <a:r>
              <a:rPr lang="tr-TR" sz="2800" dirty="0" smtClean="0"/>
              <a:t>[0])</a:t>
            </a:r>
          </a:p>
          <a:p>
            <a:pPr lvl="1"/>
            <a:endParaRPr lang="tr-TR" dirty="0"/>
          </a:p>
        </p:txBody>
      </p:sp>
      <p:cxnSp>
        <p:nvCxnSpPr>
          <p:cNvPr id="7" name="6 Düz Ok Bağlayıcısı"/>
          <p:cNvCxnSpPr/>
          <p:nvPr/>
        </p:nvCxnSpPr>
        <p:spPr>
          <a:xfrm rot="16200000" flipH="1">
            <a:off x="2893207" y="3250405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3000364" y="4000504"/>
            <a:ext cx="4929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Dizinin kapasitesini verir. Ancak fonksiyona gönderilen dizilerde ne yazık ki çalışmaz çünkü onlarda </a:t>
            </a:r>
            <a:r>
              <a:rPr lang="tr-TR" sz="2000" dirty="0" err="1" smtClean="0"/>
              <a:t>sizeof</a:t>
            </a:r>
            <a:r>
              <a:rPr lang="tr-TR" sz="2000" dirty="0" smtClean="0"/>
              <a:t>, dizi ismini ilgili işaretçi olarak görür ve işaretçinin bellekte kapladığı alanı verir. </a:t>
            </a:r>
            <a:r>
              <a:rPr lang="tr-TR" sz="2000" b="1" i="1" dirty="0" smtClean="0"/>
              <a:t>Sonuç</a:t>
            </a:r>
            <a:r>
              <a:rPr lang="tr-TR" sz="2000" dirty="0" smtClean="0"/>
              <a:t>: Fonksiyona dizi gönderirken ikinci bir parametre olarak yine kapasite değişkenini göndermeli.</a:t>
            </a:r>
            <a:endParaRPr lang="tr-TR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ALIŞTIRMA:</a:t>
            </a:r>
            <a:br>
              <a:rPr lang="tr-TR" dirty="0" smtClean="0"/>
            </a:br>
            <a:r>
              <a:rPr lang="tr-TR" dirty="0" smtClean="0"/>
              <a:t>Bir dizi alıp, kabarcık sıralama algoritması ile dizelim.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Dizinin kapasitesi ilk başta kullanıcı tarafından girilsin.</a:t>
            </a:r>
          </a:p>
          <a:p>
            <a:r>
              <a:rPr lang="tr-TR" dirty="0" smtClean="0"/>
              <a:t>Dizi oluşturulsun ve değerleri kullanıcı tarafından tek tek girilsin. </a:t>
            </a:r>
            <a:r>
              <a:rPr lang="tr-TR" b="1" dirty="0" smtClean="0"/>
              <a:t>(1.fonksiyon kullanımı)</a:t>
            </a:r>
          </a:p>
          <a:p>
            <a:r>
              <a:rPr lang="tr-TR" dirty="0" smtClean="0"/>
              <a:t>Dizi ekrana yazdırılsın. </a:t>
            </a:r>
            <a:r>
              <a:rPr lang="tr-TR" b="1" dirty="0" smtClean="0"/>
              <a:t>(2.fonksiyon kullanımı)</a:t>
            </a:r>
            <a:endParaRPr lang="tr-TR" dirty="0" smtClean="0"/>
          </a:p>
          <a:p>
            <a:r>
              <a:rPr lang="tr-TR" dirty="0" smtClean="0"/>
              <a:t>Dizi, sıralama işleminden geçirilsin.</a:t>
            </a:r>
            <a:r>
              <a:rPr lang="tr-TR" b="1" dirty="0" smtClean="0"/>
              <a:t> (fonksiyon kullanımı)</a:t>
            </a:r>
          </a:p>
          <a:p>
            <a:pPr lvl="1"/>
            <a:r>
              <a:rPr lang="tr-TR" b="1" dirty="0" smtClean="0"/>
              <a:t>Ara basamaklar da adım adım (</a:t>
            </a:r>
            <a:r>
              <a:rPr lang="tr-TR" b="1" i="1" dirty="0" smtClean="0"/>
              <a:t>her </a:t>
            </a:r>
            <a:r>
              <a:rPr lang="tr-TR" b="1" i="1" dirty="0" err="1" smtClean="0"/>
              <a:t>enter’a</a:t>
            </a:r>
            <a:r>
              <a:rPr lang="tr-TR" b="1" i="1" dirty="0" smtClean="0"/>
              <a:t> basıldığında</a:t>
            </a:r>
            <a:r>
              <a:rPr lang="tr-TR" b="1" dirty="0" smtClean="0"/>
              <a:t>) ekrana yazdırılsın.</a:t>
            </a:r>
            <a:endParaRPr lang="tr-TR" dirty="0" smtClean="0"/>
          </a:p>
          <a:p>
            <a:r>
              <a:rPr lang="tr-TR" dirty="0" smtClean="0"/>
              <a:t>Sıralanmış hali tekrar yazdırılsın. </a:t>
            </a:r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3714752"/>
            <a:ext cx="934586" cy="954261"/>
          </a:xfrm>
          <a:prstGeom prst="rect">
            <a:avLst/>
          </a:prstGeom>
        </p:spPr>
      </p:pic>
      <p:sp>
        <p:nvSpPr>
          <p:cNvPr id="5" name="4 Yuvarlatılmış Dikdörtgen"/>
          <p:cNvSpPr/>
          <p:nvPr/>
        </p:nvSpPr>
        <p:spPr>
          <a:xfrm>
            <a:off x="1142976" y="5000636"/>
            <a:ext cx="2928958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Süre ölçümleri yapabilirsiniz.</a:t>
            </a:r>
            <a:endParaRPr lang="tr-TR" sz="20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4857752" y="4929198"/>
            <a:ext cx="3214710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Ayrıca Derste Yazılan Kodlar vb. dosyasındaki </a:t>
            </a:r>
          </a:p>
          <a:p>
            <a:pPr algn="ctr"/>
            <a:r>
              <a:rPr lang="tr-TR" dirty="0" err="1" smtClean="0"/>
              <a:t>Kabarcik</a:t>
            </a:r>
            <a:r>
              <a:rPr lang="tr-TR" dirty="0" smtClean="0"/>
              <a:t>_</a:t>
            </a:r>
            <a:r>
              <a:rPr lang="tr-TR" dirty="0" err="1" smtClean="0"/>
              <a:t>Siralama</a:t>
            </a:r>
            <a:r>
              <a:rPr lang="tr-TR" dirty="0" smtClean="0"/>
              <a:t>_</a:t>
            </a:r>
            <a:r>
              <a:rPr lang="tr-TR" dirty="0" err="1" smtClean="0"/>
              <a:t>Inceleme</a:t>
            </a:r>
            <a:r>
              <a:rPr lang="tr-TR" dirty="0" smtClean="0"/>
              <a:t>.c üzerinden  alıştırma yapınız.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491504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dirty="0" smtClean="0"/>
              <a:t>ALIŞTIRMA: Bir dersin hocası </a:t>
            </a:r>
            <a:r>
              <a:rPr lang="tr-TR" sz="2000" b="1" dirty="0" smtClean="0"/>
              <a:t>OGRENCI_SAYISI</a:t>
            </a:r>
            <a:r>
              <a:rPr lang="tr-TR" sz="2000" dirty="0" smtClean="0"/>
              <a:t> kadar öğrenciye ders veriyormuş. Not girişleri için bir kod yazacakmış. Sizden yardım istiyor…</a:t>
            </a:r>
          </a:p>
          <a:p>
            <a:r>
              <a:rPr lang="tr-TR" sz="2000" dirty="0" smtClean="0"/>
              <a:t>Daha önceki kodun aynısı olsun. Ancak en sondaki tablo şu şekilde olsun.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FONKSİYON İLE YAPINIZ!!!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928794" y="2214554"/>
            <a:ext cx="4714908" cy="23574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Girmiş olduğunuz not adedi: ________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Sınav ortalaması: _______ (</a:t>
            </a:r>
            <a:r>
              <a:rPr lang="tr-TR" b="1" i="1" dirty="0" err="1" smtClean="0">
                <a:solidFill>
                  <a:schemeClr val="tx1"/>
                </a:solidFill>
              </a:rPr>
              <a:t>küsüratlı</a:t>
            </a:r>
            <a:r>
              <a:rPr lang="tr-TR" b="1" i="1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 NO	NOTU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Ogrenci1		74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Ogrenci2		41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Ogrenci3		82</a:t>
            </a:r>
          </a:p>
          <a:p>
            <a:pPr>
              <a:buNone/>
            </a:pPr>
            <a:r>
              <a:rPr lang="tr-TR" b="1" i="1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00826" y="6296044"/>
            <a:ext cx="2471726" cy="5619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ALIŞTIRMA-2</a:t>
            </a:r>
            <a:endParaRPr lang="tr-TR" dirty="0"/>
          </a:p>
        </p:txBody>
      </p:sp>
      <p:grpSp>
        <p:nvGrpSpPr>
          <p:cNvPr id="4" name="Group 7"/>
          <p:cNvGrpSpPr/>
          <p:nvPr/>
        </p:nvGrpSpPr>
        <p:grpSpPr>
          <a:xfrm>
            <a:off x="1785918" y="4693963"/>
            <a:ext cx="4312216" cy="2164037"/>
            <a:chOff x="3916593" y="4379800"/>
            <a:chExt cx="4312216" cy="2164037"/>
          </a:xfrm>
        </p:grpSpPr>
        <p:pic>
          <p:nvPicPr>
            <p:cNvPr id="6" name="Picture 4" descr="http://www3.qcc.cuny.edu/WikiFiles/image/cat_writing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6593" y="4379800"/>
              <a:ext cx="1576072" cy="216403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1359" y="5081600"/>
              <a:ext cx="1807450" cy="13231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Köşeleri Yuvarlanmış Dikdörtgen Belirtme Çizgisi"/>
          <p:cNvSpPr/>
          <p:nvPr/>
        </p:nvSpPr>
        <p:spPr>
          <a:xfrm>
            <a:off x="6286512" y="4929198"/>
            <a:ext cx="2571768" cy="695322"/>
          </a:xfrm>
          <a:prstGeom prst="wedgeRoundRectCallout">
            <a:avLst>
              <a:gd name="adj1" fmla="val -77463"/>
              <a:gd name="adj2" fmla="val 249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Hocam, sınavları halen okumadınız mı?</a:t>
            </a:r>
            <a:endParaRPr lang="tr-TR" dirty="0"/>
          </a:p>
        </p:txBody>
      </p:sp>
      <p:pic>
        <p:nvPicPr>
          <p:cNvPr id="11" name="10 Resim" descr="bilgisayar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3143248"/>
            <a:ext cx="761999" cy="77804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turkey-map-and-words-cloud-with-larger-cities_606872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08" y="3478460"/>
            <a:ext cx="3722392" cy="3379540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10 tane kişiye isimleri ve memleketleri sorulmuş ve bir kağıda not edilmiştir.</a:t>
            </a:r>
          </a:p>
          <a:p>
            <a:r>
              <a:rPr lang="tr-TR" dirty="0" smtClean="0"/>
              <a:t>Bir döngü ile bu bilgileri kullanıcıdan alın ve hepsini tek bir karakter dizisine kaydedin.</a:t>
            </a:r>
          </a:p>
          <a:p>
            <a:r>
              <a:rPr lang="tr-TR" dirty="0" smtClean="0"/>
              <a:t>İpucu: </a:t>
            </a:r>
            <a:r>
              <a:rPr lang="tr-TR" dirty="0" err="1" smtClean="0"/>
              <a:t>char</a:t>
            </a:r>
            <a:r>
              <a:rPr lang="tr-TR" dirty="0" smtClean="0"/>
              <a:t> </a:t>
            </a:r>
            <a:r>
              <a:rPr lang="tr-TR" dirty="0" err="1" smtClean="0"/>
              <a:t>sehirler</a:t>
            </a:r>
            <a:r>
              <a:rPr lang="tr-TR" dirty="0" smtClean="0"/>
              <a:t>[10][2][21]</a:t>
            </a:r>
          </a:p>
          <a:p>
            <a:r>
              <a:rPr lang="tr-TR" dirty="0" smtClean="0"/>
              <a:t>Daha sonra memleketi Ankara olan kullanıcıları bir liste şeklinde ekrana yazdırın.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Dizgi fonksiyonları alıştırması</a:t>
            </a:r>
            <a:endParaRPr lang="tr-TR" dirty="0"/>
          </a:p>
        </p:txBody>
      </p:sp>
      <p:sp>
        <p:nvSpPr>
          <p:cNvPr id="8" name="7 Metin kutusu"/>
          <p:cNvSpPr txBox="1"/>
          <p:nvPr/>
        </p:nvSpPr>
        <p:spPr>
          <a:xfrm>
            <a:off x="428596" y="1357298"/>
            <a:ext cx="8286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600" dirty="0" err="1" smtClean="0"/>
              <a:t>string</a:t>
            </a:r>
            <a:r>
              <a:rPr lang="tr-TR" sz="2600" dirty="0" smtClean="0"/>
              <a:t>.h kütüphanesindeki fonksiyonları kendiniz kodlayın.</a:t>
            </a:r>
          </a:p>
          <a:p>
            <a:pPr lvl="1">
              <a:buFont typeface="Arial" pitchFamily="34" charset="0"/>
              <a:buChar char="•"/>
            </a:pPr>
            <a:r>
              <a:rPr lang="tr-TR" sz="2600" dirty="0" err="1" smtClean="0"/>
              <a:t>strlen</a:t>
            </a:r>
            <a:endParaRPr lang="tr-TR" sz="2600" dirty="0" smtClean="0"/>
          </a:p>
          <a:p>
            <a:pPr lvl="1">
              <a:buFont typeface="Arial" pitchFamily="34" charset="0"/>
              <a:buChar char="•"/>
            </a:pPr>
            <a:r>
              <a:rPr lang="tr-TR" sz="2600" dirty="0" err="1" smtClean="0"/>
              <a:t>strcpy</a:t>
            </a:r>
            <a:endParaRPr lang="tr-TR" sz="2600" dirty="0" smtClean="0"/>
          </a:p>
          <a:p>
            <a:pPr lvl="1">
              <a:buFont typeface="Arial" pitchFamily="34" charset="0"/>
              <a:buChar char="•"/>
            </a:pPr>
            <a:r>
              <a:rPr lang="tr-TR" sz="2600" dirty="0" err="1" smtClean="0"/>
              <a:t>strcat</a:t>
            </a:r>
            <a:r>
              <a:rPr lang="tr-TR" sz="26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tr-TR" sz="2600" dirty="0" err="1" smtClean="0"/>
              <a:t>strrev</a:t>
            </a:r>
            <a:endParaRPr lang="tr-TR" sz="2600" dirty="0" smtClean="0">
              <a:solidFill>
                <a:srgbClr val="FF000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tr-TR" sz="2600" dirty="0" err="1" smtClean="0"/>
              <a:t>strcmp</a:t>
            </a:r>
            <a:r>
              <a:rPr lang="tr-TR" sz="2600" dirty="0" smtClean="0"/>
              <a:t> </a:t>
            </a:r>
            <a:endParaRPr lang="tr-TR" sz="2600" dirty="0"/>
          </a:p>
        </p:txBody>
      </p:sp>
      <p:pic>
        <p:nvPicPr>
          <p:cNvPr id="4" name="3 Resim" descr="bilgisayar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214686"/>
            <a:ext cx="1309684" cy="13372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Dizgilerde dönüşüm…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int</a:t>
            </a:r>
            <a:r>
              <a:rPr lang="tr-TR" dirty="0" smtClean="0"/>
              <a:t>, </a:t>
            </a:r>
            <a:r>
              <a:rPr lang="tr-TR" dirty="0" err="1" smtClean="0"/>
              <a:t>char</a:t>
            </a:r>
            <a:r>
              <a:rPr lang="tr-TR" dirty="0" smtClean="0"/>
              <a:t>, </a:t>
            </a:r>
            <a:r>
              <a:rPr lang="tr-TR" dirty="0" err="1" smtClean="0"/>
              <a:t>double</a:t>
            </a:r>
            <a:r>
              <a:rPr lang="tr-TR" dirty="0" smtClean="0"/>
              <a:t> gibi türler arasında parantez ile rahatlıkla dönüşüm yapabiliyorduk.</a:t>
            </a:r>
          </a:p>
          <a:p>
            <a:pPr lvl="1"/>
            <a:r>
              <a:rPr lang="tr-TR" dirty="0" err="1" smtClean="0"/>
              <a:t>int</a:t>
            </a:r>
            <a:r>
              <a:rPr lang="tr-TR" dirty="0" smtClean="0"/>
              <a:t> </a:t>
            </a:r>
            <a:r>
              <a:rPr lang="tr-TR" dirty="0" err="1" smtClean="0"/>
              <a:t>ascii</a:t>
            </a:r>
            <a:r>
              <a:rPr lang="tr-TR" dirty="0" smtClean="0"/>
              <a:t>_</a:t>
            </a:r>
            <a:r>
              <a:rPr lang="tr-TR" dirty="0" err="1" smtClean="0"/>
              <a:t>degeri</a:t>
            </a:r>
            <a:r>
              <a:rPr lang="tr-TR" dirty="0" smtClean="0"/>
              <a:t> = (</a:t>
            </a:r>
            <a:r>
              <a:rPr lang="tr-TR" dirty="0" err="1" smtClean="0"/>
              <a:t>int</a:t>
            </a:r>
            <a:r>
              <a:rPr lang="tr-TR" dirty="0" smtClean="0"/>
              <a:t>)’a’; gibi</a:t>
            </a:r>
          </a:p>
          <a:p>
            <a:r>
              <a:rPr lang="tr-TR" dirty="0" smtClean="0"/>
              <a:t>Dizgilerde ise (örn. “123” şeklindeki bir dizgiyi </a:t>
            </a:r>
            <a:r>
              <a:rPr lang="tr-TR" dirty="0" err="1" smtClean="0"/>
              <a:t>int’e</a:t>
            </a:r>
            <a:r>
              <a:rPr lang="tr-TR" dirty="0" smtClean="0"/>
              <a:t> çevirmek için) özel fonksiyonlar gereklidir. Kendi fonksiyonlarınızı tasarlayabilir ya da şunlar gibi fonksiyonları araştırabilirsiniz:</a:t>
            </a:r>
          </a:p>
          <a:p>
            <a:pPr lvl="1"/>
            <a:r>
              <a:rPr lang="tr-TR" dirty="0" err="1" smtClean="0"/>
              <a:t>stdlib</a:t>
            </a:r>
            <a:r>
              <a:rPr lang="tr-TR" dirty="0" smtClean="0"/>
              <a:t>.h içerisindeki </a:t>
            </a:r>
            <a:r>
              <a:rPr lang="tr-TR" dirty="0" err="1" smtClean="0"/>
              <a:t>itoa</a:t>
            </a:r>
            <a:r>
              <a:rPr lang="tr-TR" dirty="0" smtClean="0"/>
              <a:t>, </a:t>
            </a:r>
            <a:r>
              <a:rPr lang="tr-TR" dirty="0" err="1" smtClean="0"/>
              <a:t>atoi</a:t>
            </a:r>
            <a:r>
              <a:rPr lang="tr-TR" dirty="0" smtClean="0"/>
              <a:t>, </a:t>
            </a:r>
            <a:r>
              <a:rPr lang="tr-TR" dirty="0" err="1" smtClean="0"/>
              <a:t>atof</a:t>
            </a:r>
            <a:r>
              <a:rPr lang="tr-TR" dirty="0" smtClean="0"/>
              <a:t>… </a:t>
            </a:r>
            <a:r>
              <a:rPr lang="tr-TR" sz="1600" dirty="0" smtClean="0"/>
              <a:t>//isimler </a:t>
            </a:r>
            <a:r>
              <a:rPr lang="tr-TR" sz="1600" b="1" dirty="0" err="1" smtClean="0"/>
              <a:t>a</a:t>
            </a:r>
            <a:r>
              <a:rPr lang="tr-TR" sz="1600" dirty="0" err="1" smtClean="0"/>
              <a:t>rray</a:t>
            </a:r>
            <a:r>
              <a:rPr lang="tr-TR" sz="1600" dirty="0" smtClean="0"/>
              <a:t> </a:t>
            </a:r>
            <a:r>
              <a:rPr lang="tr-TR" sz="1600" b="1" dirty="0" err="1" smtClean="0"/>
              <a:t>to</a:t>
            </a:r>
            <a:r>
              <a:rPr lang="tr-TR" sz="1600" dirty="0" smtClean="0"/>
              <a:t> </a:t>
            </a:r>
            <a:r>
              <a:rPr lang="tr-TR" sz="1600" b="1" dirty="0" err="1" smtClean="0"/>
              <a:t>i</a:t>
            </a:r>
            <a:r>
              <a:rPr lang="tr-TR" sz="1600" dirty="0" err="1" smtClean="0"/>
              <a:t>nt</a:t>
            </a:r>
            <a:r>
              <a:rPr lang="tr-TR" sz="1600" dirty="0" smtClean="0"/>
              <a:t> …</a:t>
            </a:r>
            <a:endParaRPr lang="tr-TR" dirty="0" smtClean="0"/>
          </a:p>
          <a:p>
            <a:pPr lvl="2"/>
            <a:r>
              <a:rPr lang="tr-TR" sz="2300" dirty="0" err="1" smtClean="0">
                <a:solidFill>
                  <a:schemeClr val="tx2"/>
                </a:solidFill>
              </a:rPr>
              <a:t>int</a:t>
            </a:r>
            <a:r>
              <a:rPr lang="tr-TR" sz="2300" dirty="0" smtClean="0">
                <a:solidFill>
                  <a:schemeClr val="tx2"/>
                </a:solidFill>
              </a:rPr>
              <a:t> x = </a:t>
            </a:r>
            <a:r>
              <a:rPr lang="en-US" sz="2300" dirty="0" err="1" smtClean="0">
                <a:solidFill>
                  <a:schemeClr val="tx2"/>
                </a:solidFill>
              </a:rPr>
              <a:t>atoi</a:t>
            </a:r>
            <a:r>
              <a:rPr lang="en-US" sz="2300" dirty="0" smtClean="0">
                <a:solidFill>
                  <a:schemeClr val="tx2"/>
                </a:solidFill>
              </a:rPr>
              <a:t>( "1234" );</a:t>
            </a:r>
            <a:endParaRPr lang="tr-TR" sz="2300" dirty="0" smtClean="0">
              <a:solidFill>
                <a:schemeClr val="tx2"/>
              </a:solidFill>
            </a:endParaRPr>
          </a:p>
          <a:p>
            <a:pPr lvl="1"/>
            <a:r>
              <a:rPr lang="tr-TR" dirty="0" err="1" smtClean="0"/>
              <a:t>fprintf’in</a:t>
            </a:r>
            <a:r>
              <a:rPr lang="tr-TR" dirty="0" smtClean="0"/>
              <a:t> dosyaya değil, dizgiye yazdıran versiyonu olan </a:t>
            </a:r>
            <a:r>
              <a:rPr lang="tr-TR" dirty="0" err="1" smtClean="0"/>
              <a:t>sprintf</a:t>
            </a:r>
            <a:endParaRPr lang="tr-TR" dirty="0" smtClean="0"/>
          </a:p>
          <a:p>
            <a:pPr lvl="2"/>
            <a:r>
              <a:rPr lang="en-US" sz="2300" dirty="0" err="1" smtClean="0">
                <a:solidFill>
                  <a:schemeClr val="tx2"/>
                </a:solidFill>
              </a:rPr>
              <a:t>sprintf</a:t>
            </a:r>
            <a:r>
              <a:rPr lang="en-US" sz="2300" dirty="0" smtClean="0">
                <a:solidFill>
                  <a:schemeClr val="tx2"/>
                </a:solidFill>
              </a:rPr>
              <a:t>(</a:t>
            </a:r>
            <a:r>
              <a:rPr lang="en-US" sz="2300" dirty="0" err="1" smtClean="0">
                <a:solidFill>
                  <a:schemeClr val="tx2"/>
                </a:solidFill>
              </a:rPr>
              <a:t>str</a:t>
            </a:r>
            <a:r>
              <a:rPr lang="en-US" sz="2300" dirty="0" smtClean="0">
                <a:solidFill>
                  <a:schemeClr val="tx2"/>
                </a:solidFill>
              </a:rPr>
              <a:t>, “</a:t>
            </a:r>
            <a:r>
              <a:rPr lang="tr-TR" sz="2300" dirty="0" smtClean="0">
                <a:solidFill>
                  <a:schemeClr val="tx2"/>
                </a:solidFill>
              </a:rPr>
              <a:t>%f</a:t>
            </a:r>
            <a:r>
              <a:rPr lang="en-US" sz="2300" dirty="0" smtClean="0">
                <a:solidFill>
                  <a:schemeClr val="tx2"/>
                </a:solidFill>
              </a:rPr>
              <a:t>", </a:t>
            </a:r>
            <a:r>
              <a:rPr lang="tr-TR" sz="2300" dirty="0" smtClean="0">
                <a:solidFill>
                  <a:schemeClr val="tx2"/>
                </a:solidFill>
              </a:rPr>
              <a:t>M_PI</a:t>
            </a:r>
            <a:r>
              <a:rPr lang="en-US" sz="2300" dirty="0" smtClean="0">
                <a:solidFill>
                  <a:schemeClr val="tx2"/>
                </a:solidFill>
              </a:rPr>
              <a:t>);</a:t>
            </a:r>
            <a:endParaRPr lang="tr-TR" sz="2300" dirty="0" smtClean="0">
              <a:solidFill>
                <a:schemeClr val="tx2"/>
              </a:solidFill>
            </a:endParaRPr>
          </a:p>
          <a:p>
            <a:pPr lvl="2"/>
            <a:endParaRPr lang="tr-TR" sz="2300" dirty="0" smtClean="0">
              <a:solidFill>
                <a:schemeClr val="tx2"/>
              </a:solidFill>
            </a:endParaRPr>
          </a:p>
          <a:p>
            <a:pPr lvl="2"/>
            <a:endParaRPr lang="tr-TR" sz="2500" dirty="0" smtClean="0"/>
          </a:p>
          <a:p>
            <a:endParaRPr lang="tr-TR" sz="31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tr-TR" sz="2800" dirty="0" smtClean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357818" y="5429264"/>
            <a:ext cx="3143272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Bu slaytta ismi geçen fonksiyonlardan (</a:t>
            </a:r>
            <a:r>
              <a:rPr lang="tr-TR" dirty="0" err="1" smtClean="0"/>
              <a:t>atoi</a:t>
            </a:r>
            <a:r>
              <a:rPr lang="tr-TR" dirty="0" smtClean="0"/>
              <a:t> vs.) sınavlarda sorumlu değilsiniz.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4227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 slaytlar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6000" dirty="0" smtClean="0"/>
              <a:t>GİRİLEN SÖZCÜKLERİ DOĞRU ŞEKİLDE DİZGİYE KAYDEDEBİLMEK</a:t>
            </a:r>
          </a:p>
          <a:p>
            <a:pPr lvl="1"/>
            <a:r>
              <a:rPr lang="tr-TR" sz="5700" dirty="0" err="1" smtClean="0"/>
              <a:t>gets</a:t>
            </a:r>
            <a:r>
              <a:rPr lang="tr-TR" sz="5700" dirty="0" smtClean="0"/>
              <a:t> kullanımı</a:t>
            </a:r>
          </a:p>
          <a:p>
            <a:pPr lvl="1"/>
            <a:r>
              <a:rPr lang="tr-TR" sz="5700" dirty="0" smtClean="0"/>
              <a:t>Şapkalı scanf kullanımı</a:t>
            </a:r>
          </a:p>
          <a:p>
            <a:pPr lvl="1"/>
            <a:r>
              <a:rPr lang="tr-TR" sz="5700" dirty="0" smtClean="0"/>
              <a:t>Dosyadan okuma yapmak</a:t>
            </a:r>
            <a:endParaRPr lang="tr-TR" sz="5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Inputting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standard</a:t>
            </a:r>
            <a:r>
              <a:rPr lang="tr-TR" dirty="0" smtClean="0"/>
              <a:t> scanf </a:t>
            </a:r>
            <a:r>
              <a:rPr lang="tr-TR" dirty="0" err="1" smtClean="0"/>
              <a:t>with</a:t>
            </a:r>
            <a:r>
              <a:rPr lang="tr-TR" dirty="0" smtClean="0"/>
              <a:t> “%s” </a:t>
            </a:r>
            <a:r>
              <a:rPr lang="tr-TR" dirty="0" err="1" smtClean="0"/>
              <a:t>code</a:t>
            </a:r>
            <a:r>
              <a:rPr lang="tr-TR" dirty="0" smtClean="0"/>
              <a:t> w</a:t>
            </a:r>
            <a:r>
              <a:rPr lang="en-US" dirty="0" smtClean="0"/>
              <a:t>ill </a:t>
            </a:r>
            <a:r>
              <a:rPr lang="tr-TR" dirty="0" smtClean="0"/>
              <a:t>stop </a:t>
            </a:r>
            <a:r>
              <a:rPr lang="en-US" dirty="0" smtClean="0"/>
              <a:t>read</a:t>
            </a:r>
            <a:r>
              <a:rPr lang="tr-TR" dirty="0" err="1" smtClean="0"/>
              <a:t>ing</a:t>
            </a:r>
            <a:r>
              <a:rPr lang="en-US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encountered</a:t>
            </a:r>
            <a:r>
              <a:rPr lang="tr-TR" dirty="0" smtClean="0"/>
              <a:t> </a:t>
            </a:r>
            <a:r>
              <a:rPr lang="en-US" dirty="0" smtClean="0"/>
              <a:t>characters </a:t>
            </a:r>
            <a:r>
              <a:rPr lang="tr-TR" dirty="0" err="1" smtClean="0"/>
              <a:t>like</a:t>
            </a:r>
            <a:r>
              <a:rPr lang="tr-TR" dirty="0" smtClean="0"/>
              <a:t> </a:t>
            </a:r>
            <a:r>
              <a:rPr lang="en-US" b="1" dirty="0" smtClean="0"/>
              <a:t>space </a:t>
            </a:r>
            <a:r>
              <a:rPr lang="tr-TR" b="1" dirty="0" err="1" smtClean="0"/>
              <a:t>or</a:t>
            </a:r>
            <a:r>
              <a:rPr lang="en-US" b="1" dirty="0" smtClean="0"/>
              <a:t> newline</a:t>
            </a:r>
            <a:r>
              <a:rPr lang="tr-TR" b="1" dirty="0" smtClean="0"/>
              <a:t>(</a:t>
            </a:r>
            <a:r>
              <a:rPr lang="tr-TR" b="1" dirty="0" err="1" smtClean="0"/>
              <a:t>enter</a:t>
            </a:r>
            <a:r>
              <a:rPr lang="tr-TR" b="1" dirty="0" smtClean="0"/>
              <a:t>)</a:t>
            </a:r>
          </a:p>
          <a:p>
            <a:pPr>
              <a:buNone/>
            </a:pPr>
            <a:endParaRPr lang="tr-TR" dirty="0" smtClean="0"/>
          </a:p>
          <a:p>
            <a:r>
              <a:rPr lang="en-US" dirty="0" err="1" smtClean="0"/>
              <a:t>scanf</a:t>
            </a:r>
            <a:r>
              <a:rPr lang="en-US" dirty="0" smtClean="0"/>
              <a:t>(“</a:t>
            </a:r>
            <a:r>
              <a:rPr lang="tr-TR" dirty="0" smtClean="0"/>
              <a:t>  </a:t>
            </a:r>
            <a:r>
              <a:rPr lang="en-US" dirty="0" smtClean="0"/>
              <a:t>%[^\n]s", </a:t>
            </a:r>
            <a:r>
              <a:rPr lang="tr-TR" dirty="0" err="1" smtClean="0"/>
              <a:t>word</a:t>
            </a:r>
            <a:r>
              <a:rPr lang="en-US" dirty="0" smtClean="0"/>
              <a:t>);</a:t>
            </a:r>
            <a:r>
              <a:rPr lang="tr-TR" dirty="0" smtClean="0"/>
              <a:t> </a:t>
            </a:r>
            <a:endParaRPr lang="tr-TR" i="1" dirty="0" smtClean="0"/>
          </a:p>
          <a:p>
            <a:pPr lvl="1"/>
            <a:r>
              <a:rPr lang="tr-TR" dirty="0" smtClean="0"/>
              <a:t>Can </a:t>
            </a:r>
            <a:r>
              <a:rPr lang="tr-TR" dirty="0" err="1" smtClean="0"/>
              <a:t>take</a:t>
            </a:r>
            <a:r>
              <a:rPr lang="tr-TR" dirty="0" smtClean="0"/>
              <a:t> a </a:t>
            </a:r>
            <a:r>
              <a:rPr lang="tr-TR" dirty="0" err="1" smtClean="0"/>
              <a:t>string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space</a:t>
            </a:r>
            <a:r>
              <a:rPr lang="tr-TR" dirty="0" smtClean="0"/>
              <a:t>!!!</a:t>
            </a:r>
          </a:p>
          <a:p>
            <a:pPr lvl="1"/>
            <a:r>
              <a:rPr lang="tr-TR" dirty="0" smtClean="0"/>
              <a:t>Has a </a:t>
            </a:r>
            <a:r>
              <a:rPr lang="tr-TR" dirty="0" err="1" smtClean="0"/>
              <a:t>meaning</a:t>
            </a:r>
            <a:r>
              <a:rPr lang="tr-TR" dirty="0" smtClean="0"/>
              <a:t> </a:t>
            </a:r>
            <a:r>
              <a:rPr lang="tr-TR" dirty="0" err="1" smtClean="0"/>
              <a:t>like</a:t>
            </a:r>
            <a:r>
              <a:rPr lang="tr-TR" dirty="0" smtClean="0"/>
              <a:t> “</a:t>
            </a:r>
            <a:r>
              <a:rPr lang="tr-TR" dirty="0" err="1" smtClean="0"/>
              <a:t>receive</a:t>
            </a:r>
            <a:r>
              <a:rPr lang="tr-TR" dirty="0" smtClean="0"/>
              <a:t> </a:t>
            </a:r>
            <a:r>
              <a:rPr lang="tr-TR" dirty="0" err="1" smtClean="0"/>
              <a:t>everything</a:t>
            </a:r>
            <a:r>
              <a:rPr lang="tr-TR" dirty="0" smtClean="0"/>
              <a:t> </a:t>
            </a:r>
            <a:r>
              <a:rPr lang="tr-TR" dirty="0" err="1" smtClean="0"/>
              <a:t>until</a:t>
            </a:r>
            <a:r>
              <a:rPr lang="tr-TR" dirty="0" smtClean="0"/>
              <a:t> an </a:t>
            </a:r>
            <a:r>
              <a:rPr lang="tr-TR" dirty="0" err="1" smtClean="0"/>
              <a:t>enter</a:t>
            </a:r>
            <a:r>
              <a:rPr lang="tr-TR" dirty="0" smtClean="0"/>
              <a:t>”</a:t>
            </a:r>
          </a:p>
          <a:p>
            <a:pPr lvl="1"/>
            <a:endParaRPr lang="en-US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1714480" y="4071942"/>
            <a:ext cx="6215106" cy="214314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We</a:t>
            </a:r>
            <a:r>
              <a:rPr lang="tr-TR" dirty="0" smtClean="0"/>
              <a:t> do not 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put </a:t>
            </a:r>
            <a:r>
              <a:rPr lang="tr-TR" dirty="0" err="1" smtClean="0"/>
              <a:t>space</a:t>
            </a:r>
            <a:r>
              <a:rPr lang="tr-TR" dirty="0" smtClean="0"/>
              <a:t> in “%s” </a:t>
            </a:r>
            <a:r>
              <a:rPr lang="tr-TR" dirty="0" err="1" smtClean="0"/>
              <a:t>usage</a:t>
            </a:r>
            <a:r>
              <a:rPr lang="tr-TR" dirty="0" smtClean="0"/>
              <a:t>.</a:t>
            </a:r>
          </a:p>
          <a:p>
            <a:pPr algn="ctr"/>
            <a:r>
              <a:rPr lang="tr-TR" dirty="0" err="1" smtClean="0"/>
              <a:t>scanf</a:t>
            </a:r>
            <a:r>
              <a:rPr lang="tr-TR" dirty="0" smtClean="0"/>
              <a:t>(“%s”, &amp;a);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</a:p>
          <a:p>
            <a:pPr algn="ctr"/>
            <a:r>
              <a:rPr lang="tr-TR" dirty="0" err="1" smtClean="0"/>
              <a:t>scanf</a:t>
            </a:r>
            <a:r>
              <a:rPr lang="tr-TR" dirty="0" smtClean="0"/>
              <a:t>(“  %s”, &amp;a)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.</a:t>
            </a:r>
          </a:p>
          <a:p>
            <a:pPr algn="ctr"/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ignore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spaces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take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word</a:t>
            </a:r>
            <a:r>
              <a:rPr lang="tr-TR" dirty="0" smtClean="0"/>
              <a:t>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As far as “%[^X]” </a:t>
            </a:r>
            <a:r>
              <a:rPr lang="tr-TR" dirty="0" err="1" smtClean="0"/>
              <a:t>usage</a:t>
            </a:r>
            <a:r>
              <a:rPr lang="tr-TR" dirty="0" smtClean="0"/>
              <a:t> is </a:t>
            </a:r>
            <a:r>
              <a:rPr lang="tr-TR" dirty="0" err="1" smtClean="0"/>
              <a:t>concerned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do </a:t>
            </a:r>
            <a:r>
              <a:rPr lang="tr-TR" dirty="0" err="1" smtClean="0"/>
              <a:t>need</a:t>
            </a:r>
            <a:r>
              <a:rPr lang="tr-TR" dirty="0" smtClean="0"/>
              <a:t> a </a:t>
            </a:r>
            <a:r>
              <a:rPr lang="tr-TR" dirty="0" err="1" smtClean="0"/>
              <a:t>space</a:t>
            </a:r>
            <a:r>
              <a:rPr lang="tr-TR" dirty="0" smtClean="0"/>
              <a:t> in </a:t>
            </a:r>
            <a:r>
              <a:rPr lang="tr-TR" dirty="0" err="1" smtClean="0"/>
              <a:t>front</a:t>
            </a:r>
            <a:r>
              <a:rPr lang="tr-TR" dirty="0" smtClean="0"/>
              <a:t> of % </a:t>
            </a:r>
            <a:r>
              <a:rPr lang="tr-TR" dirty="0" err="1" smtClean="0"/>
              <a:t>sign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ignore</a:t>
            </a:r>
            <a:r>
              <a:rPr lang="tr-TR" dirty="0" smtClean="0"/>
              <a:t> </a:t>
            </a:r>
            <a:r>
              <a:rPr lang="tr-TR" dirty="0" err="1" smtClean="0"/>
              <a:t>spaces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beginning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entry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92781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Dizgiler ve </a:t>
            </a:r>
            <a:r>
              <a:rPr lang="tr-TR" dirty="0" err="1" smtClean="0"/>
              <a:t>scanf'in</a:t>
            </a:r>
            <a:r>
              <a:rPr lang="tr-TR" dirty="0" smtClean="0"/>
              <a:t> birlikte doğru kullanımı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i="1" dirty="0" err="1" smtClean="0">
                <a:solidFill>
                  <a:schemeClr val="tx2"/>
                </a:solidFill>
              </a:rPr>
              <a:t>scanf</a:t>
            </a:r>
            <a:r>
              <a:rPr lang="tr-TR" i="1" dirty="0" smtClean="0">
                <a:solidFill>
                  <a:schemeClr val="tx2"/>
                </a:solidFill>
              </a:rPr>
              <a:t>(“%s”, </a:t>
            </a:r>
            <a:r>
              <a:rPr lang="tr-TR" i="1" dirty="0" err="1" smtClean="0">
                <a:solidFill>
                  <a:schemeClr val="tx2"/>
                </a:solidFill>
              </a:rPr>
              <a:t>word</a:t>
            </a:r>
            <a:r>
              <a:rPr lang="tr-TR" i="1" dirty="0" smtClean="0">
                <a:solidFill>
                  <a:schemeClr val="tx2"/>
                </a:solidFill>
              </a:rPr>
              <a:t>); </a:t>
            </a:r>
          </a:p>
          <a:p>
            <a:pPr lvl="1"/>
            <a:r>
              <a:rPr lang="tr-TR" i="1" dirty="0" smtClean="0"/>
              <a:t>Bu kullanım sözcük alımı için özelleşmiştir. Girilen girdilerin başındaki boşlukları göz ardı eder, çünkü boşlukla başlayan bir sözcük olmaz.</a:t>
            </a:r>
          </a:p>
          <a:p>
            <a:pPr lvl="2"/>
            <a:r>
              <a:rPr lang="tr-TR" i="1" dirty="0" smtClean="0"/>
              <a:t>“  %c” kullanımındaki gibi boşluğa “%s” kullanımında gerek kalmaz.</a:t>
            </a:r>
            <a:endParaRPr lang="tr-TR" dirty="0" smtClean="0"/>
          </a:p>
          <a:p>
            <a:r>
              <a:rPr lang="tr-TR" dirty="0" err="1" smtClean="0"/>
              <a:t>scanf</a:t>
            </a:r>
            <a:r>
              <a:rPr lang="tr-TR" dirty="0" smtClean="0"/>
              <a:t>, klavyeden dizgi alımlarında yetersiz kalabilmektedir: </a:t>
            </a:r>
            <a:r>
              <a:rPr lang="tr-TR" dirty="0" err="1" smtClean="0"/>
              <a:t>scanf</a:t>
            </a:r>
            <a:r>
              <a:rPr lang="tr-TR" dirty="0" smtClean="0"/>
              <a:t> </a:t>
            </a:r>
            <a:r>
              <a:rPr lang="tr-TR" b="1" i="1" dirty="0" smtClean="0"/>
              <a:t>boşluk ve </a:t>
            </a:r>
            <a:r>
              <a:rPr lang="tr-TR" b="1" i="1" dirty="0" err="1" smtClean="0"/>
              <a:t>enter</a:t>
            </a:r>
            <a:r>
              <a:rPr lang="tr-TR" dirty="0" smtClean="0"/>
              <a:t> gibi karakterlerle karşılaşınca karakter taramayı sonlandırır.</a:t>
            </a:r>
          </a:p>
          <a:p>
            <a:pPr lvl="1"/>
            <a:r>
              <a:rPr lang="tr-TR" sz="2400" i="1" dirty="0" smtClean="0"/>
              <a:t>Bu kullanım klavyeden sadece bir sözcük alımında kullanılabilir. Peki birkaç sözcük ya da bir cümle almak istersek?</a:t>
            </a:r>
          </a:p>
          <a:p>
            <a:pPr lvl="1"/>
            <a:endParaRPr lang="tr-TR" dirty="0" smtClean="0"/>
          </a:p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 sözcükten daha uzun dizgi okuyabilmek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Aşağıdaki kodda 1.</a:t>
            </a:r>
            <a:r>
              <a:rPr lang="tr-TR" dirty="0" err="1" smtClean="0"/>
              <a:t>scanf</a:t>
            </a:r>
            <a:r>
              <a:rPr lang="tr-TR" dirty="0" smtClean="0"/>
              <a:t> çalıştırıldıktan sonra </a:t>
            </a:r>
            <a:r>
              <a:rPr lang="tr-TR" dirty="0" err="1" smtClean="0"/>
              <a:t>stdin</a:t>
            </a:r>
            <a:r>
              <a:rPr lang="tr-TR" dirty="0" smtClean="0"/>
              <a:t> tamponu halen dolu kaldığı için, bir sonraki </a:t>
            </a:r>
            <a:r>
              <a:rPr lang="tr-TR" dirty="0" err="1" smtClean="0"/>
              <a:t>scanf</a:t>
            </a:r>
            <a:r>
              <a:rPr lang="tr-TR" dirty="0" smtClean="0"/>
              <a:t> kodu durdurmuyor ve dolu tampondan okuma yapıyor.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t="7834" r="15924" b="84769"/>
          <a:stretch>
            <a:fillRect/>
          </a:stretch>
        </p:blipFill>
        <p:spPr bwMode="auto">
          <a:xfrm>
            <a:off x="214282" y="5000636"/>
            <a:ext cx="871543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428596" y="2643182"/>
            <a:ext cx="450056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err="1" smtClean="0"/>
              <a:t>char</a:t>
            </a:r>
            <a:r>
              <a:rPr lang="tr-TR" sz="2000" dirty="0" smtClean="0"/>
              <a:t> isim1[30], isim2[30];</a:t>
            </a:r>
          </a:p>
          <a:p>
            <a:r>
              <a:rPr lang="tr-TR" sz="2000" dirty="0" err="1" smtClean="0"/>
              <a:t>printf</a:t>
            </a:r>
            <a:r>
              <a:rPr lang="tr-TR" sz="2000" dirty="0" smtClean="0"/>
              <a:t>("1 </a:t>
            </a:r>
            <a:r>
              <a:rPr lang="tr-TR" sz="2000" dirty="0" err="1" smtClean="0"/>
              <a:t>nolu</a:t>
            </a:r>
            <a:r>
              <a:rPr lang="tr-TR" sz="2000" dirty="0" smtClean="0"/>
              <a:t> ismi giriniz:");</a:t>
            </a:r>
          </a:p>
          <a:p>
            <a:r>
              <a:rPr lang="tr-TR" sz="2000" dirty="0" err="1" smtClean="0"/>
              <a:t>scanf</a:t>
            </a:r>
            <a:r>
              <a:rPr lang="tr-TR" sz="2000" dirty="0" smtClean="0"/>
              <a:t>("%s", isim1);</a:t>
            </a:r>
          </a:p>
          <a:p>
            <a:r>
              <a:rPr lang="tr-TR" sz="2000" dirty="0" err="1" smtClean="0"/>
              <a:t>printf</a:t>
            </a:r>
            <a:r>
              <a:rPr lang="tr-TR" sz="2000" dirty="0" smtClean="0"/>
              <a:t>("Isim1e &lt;%s&gt; kaydedildi.", isim1);</a:t>
            </a:r>
          </a:p>
          <a:p>
            <a:r>
              <a:rPr lang="tr-TR" sz="2000" dirty="0" err="1" smtClean="0"/>
              <a:t>printf</a:t>
            </a:r>
            <a:r>
              <a:rPr lang="tr-TR" sz="2000" dirty="0" smtClean="0"/>
              <a:t>("2 </a:t>
            </a:r>
            <a:r>
              <a:rPr lang="tr-TR" sz="2000" dirty="0" err="1" smtClean="0"/>
              <a:t>nolu</a:t>
            </a:r>
            <a:r>
              <a:rPr lang="tr-TR" sz="2000" dirty="0" smtClean="0"/>
              <a:t> ismi giriniz:");</a:t>
            </a:r>
          </a:p>
          <a:p>
            <a:r>
              <a:rPr lang="tr-TR" sz="2000" dirty="0" err="1" smtClean="0"/>
              <a:t>scanf</a:t>
            </a:r>
            <a:r>
              <a:rPr lang="tr-TR" sz="2000" dirty="0" smtClean="0"/>
              <a:t>("%s", isim2);</a:t>
            </a:r>
          </a:p>
          <a:p>
            <a:r>
              <a:rPr lang="tr-TR" sz="2000" dirty="0" err="1" smtClean="0"/>
              <a:t>printf</a:t>
            </a:r>
            <a:r>
              <a:rPr lang="tr-TR" sz="2000" dirty="0" smtClean="0"/>
              <a:t>("Isim2e &lt;%s&gt; kaydedildi.", isim2);</a:t>
            </a:r>
            <a:endParaRPr lang="tr-TR" sz="2000" dirty="0"/>
          </a:p>
        </p:txBody>
      </p:sp>
      <p:sp>
        <p:nvSpPr>
          <p:cNvPr id="8" name="7 Sağ Ok"/>
          <p:cNvSpPr/>
          <p:nvPr/>
        </p:nvSpPr>
        <p:spPr>
          <a:xfrm>
            <a:off x="4500562" y="3071810"/>
            <a:ext cx="997528" cy="58189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5572132" y="2571744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Kod çalışınca kullanıcı </a:t>
            </a:r>
            <a:r>
              <a:rPr lang="tr-TR" dirty="0" err="1" smtClean="0"/>
              <a:t>stdin’e</a:t>
            </a:r>
            <a:r>
              <a:rPr lang="tr-TR" dirty="0" smtClean="0"/>
              <a:t> “Ali Veli+</a:t>
            </a:r>
            <a:r>
              <a:rPr lang="tr-TR" dirty="0" err="1" smtClean="0"/>
              <a:t>enter</a:t>
            </a:r>
            <a:r>
              <a:rPr lang="tr-TR" dirty="0" smtClean="0"/>
              <a:t>” gönderecektir.</a:t>
            </a:r>
          </a:p>
          <a:p>
            <a:endParaRPr lang="tr-TR" dirty="0" smtClean="0"/>
          </a:p>
          <a:p>
            <a:r>
              <a:rPr lang="tr-TR" dirty="0" smtClean="0"/>
              <a:t>1. </a:t>
            </a:r>
            <a:r>
              <a:rPr lang="tr-TR" dirty="0" err="1" smtClean="0"/>
              <a:t>scanf</a:t>
            </a:r>
            <a:r>
              <a:rPr lang="tr-TR" dirty="0" smtClean="0"/>
              <a:t>  “Ali”yi okur. Boşluğu görünce sonlanır. Tamponda “Veli“ kalır. Bu nedenle ikinci </a:t>
            </a:r>
            <a:r>
              <a:rPr lang="tr-TR" dirty="0" err="1" smtClean="0"/>
              <a:t>scanf</a:t>
            </a:r>
            <a:r>
              <a:rPr lang="tr-TR" dirty="0" smtClean="0"/>
              <a:t> Veliyi alır ve aradığını bulduğu için kodu durdurmaz.</a:t>
            </a:r>
            <a:endParaRPr lang="tr-TR" dirty="0"/>
          </a:p>
        </p:txBody>
      </p:sp>
      <p:sp>
        <p:nvSpPr>
          <p:cNvPr id="10" name="9 Yuvarlatılmış Dikdörtgen"/>
          <p:cNvSpPr/>
          <p:nvPr/>
        </p:nvSpPr>
        <p:spPr>
          <a:xfrm>
            <a:off x="1500166" y="5643578"/>
            <a:ext cx="614366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gets</a:t>
            </a:r>
            <a:r>
              <a:rPr lang="tr-TR" dirty="0" smtClean="0"/>
              <a:t>(isim1) ile isim1’i alırsak “Ali Veli”nin tamamı isim1’ (istediğimiz şekilde) kaydedilir.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Tek sözcükten daha uzun dizgi okuyabilmek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Kullanıcıdan ismini isteyen ve sonra şu şekilde çıktı veren bir kod şu şekilde yazılabilir: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0469" b="28376"/>
          <a:stretch>
            <a:fillRect/>
          </a:stretch>
        </p:blipFill>
        <p:spPr bwMode="auto">
          <a:xfrm>
            <a:off x="1170032" y="2256312"/>
            <a:ext cx="6510891" cy="72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10 Grup"/>
          <p:cNvGrpSpPr/>
          <p:nvPr/>
        </p:nvGrpSpPr>
        <p:grpSpPr>
          <a:xfrm>
            <a:off x="1170031" y="3143248"/>
            <a:ext cx="6988317" cy="3088240"/>
            <a:chOff x="1170031" y="3633849"/>
            <a:chExt cx="6988317" cy="3088240"/>
          </a:xfrm>
        </p:grpSpPr>
        <p:sp>
          <p:nvSpPr>
            <p:cNvPr id="6" name="5 Dikdörtgen"/>
            <p:cNvSpPr/>
            <p:nvPr/>
          </p:nvSpPr>
          <p:spPr>
            <a:xfrm>
              <a:off x="1170031" y="3633849"/>
              <a:ext cx="698831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dirty="0" smtClean="0"/>
                <a:t>	</a:t>
              </a:r>
              <a:r>
                <a:rPr lang="tr-TR" sz="2400" dirty="0" err="1" smtClean="0"/>
                <a:t>char</a:t>
              </a:r>
              <a:r>
                <a:rPr lang="tr-TR" sz="2400" dirty="0" smtClean="0"/>
                <a:t> isim[50];</a:t>
              </a:r>
            </a:p>
            <a:p>
              <a:r>
                <a:rPr lang="tr-TR" sz="2400" dirty="0" smtClean="0"/>
                <a:t>	</a:t>
              </a:r>
              <a:r>
                <a:rPr lang="tr-TR" sz="2400" dirty="0" err="1" smtClean="0"/>
                <a:t>printf</a:t>
              </a:r>
              <a:r>
                <a:rPr lang="tr-TR" sz="2400" dirty="0" smtClean="0"/>
                <a:t>("Merhaba. </a:t>
              </a:r>
              <a:r>
                <a:rPr lang="tr-TR" sz="2400" dirty="0" err="1" smtClean="0"/>
                <a:t>Isminizi</a:t>
              </a:r>
              <a:r>
                <a:rPr lang="tr-TR" sz="2400" dirty="0" smtClean="0"/>
                <a:t> giriniz:");</a:t>
              </a:r>
            </a:p>
            <a:p>
              <a:r>
                <a:rPr lang="tr-TR" sz="2400" dirty="0" smtClean="0"/>
                <a:t>	</a:t>
              </a:r>
              <a:r>
                <a:rPr lang="tr-TR" sz="2400" dirty="0" err="1" smtClean="0"/>
                <a:t>gets</a:t>
              </a:r>
              <a:r>
                <a:rPr lang="tr-TR" sz="2400" dirty="0" smtClean="0"/>
                <a:t>(isim); //</a:t>
              </a:r>
              <a:r>
                <a:rPr lang="tr-TR" dirty="0" smtClean="0"/>
                <a:t>Burada </a:t>
              </a:r>
              <a:r>
                <a:rPr lang="tr-TR" dirty="0" err="1" smtClean="0"/>
                <a:t>scanf</a:t>
              </a:r>
              <a:r>
                <a:rPr lang="tr-TR" dirty="0" smtClean="0"/>
                <a:t>(“%s”,…  olmaz neden?</a:t>
              </a:r>
              <a:endParaRPr lang="tr-TR" sz="2400" dirty="0" smtClean="0"/>
            </a:p>
            <a:p>
              <a:r>
                <a:rPr lang="tr-TR" sz="2400" dirty="0" smtClean="0"/>
                <a:t>	</a:t>
              </a:r>
              <a:r>
                <a:rPr lang="tr-TR" sz="2400" dirty="0" err="1" smtClean="0"/>
                <a:t>printf</a:t>
              </a:r>
              <a:r>
                <a:rPr lang="tr-TR" sz="2400" dirty="0" smtClean="0"/>
                <a:t>("%s </a:t>
              </a:r>
              <a:r>
                <a:rPr lang="tr-TR" sz="2400" dirty="0" err="1" smtClean="0"/>
                <a:t>programimiza</a:t>
              </a:r>
              <a:r>
                <a:rPr lang="tr-TR" sz="2400" dirty="0" smtClean="0"/>
                <a:t> </a:t>
              </a:r>
              <a:r>
                <a:rPr lang="tr-TR" sz="2400" dirty="0" err="1" smtClean="0"/>
                <a:t>hosgeldiniz</a:t>
              </a:r>
              <a:r>
                <a:rPr lang="tr-TR" sz="2400" dirty="0" smtClean="0"/>
                <a:t>.\n", isim);</a:t>
              </a:r>
            </a:p>
            <a:p>
              <a:r>
                <a:rPr lang="tr-TR" sz="2400" dirty="0" smtClean="0"/>
                <a:t>	</a:t>
              </a:r>
              <a:r>
                <a:rPr lang="tr-TR" sz="2400" dirty="0" err="1" smtClean="0"/>
                <a:t>printf</a:t>
              </a:r>
              <a:r>
                <a:rPr lang="tr-TR" sz="2400" dirty="0" smtClean="0"/>
                <a:t>("</a:t>
              </a:r>
              <a:r>
                <a:rPr lang="tr-TR" sz="2400" dirty="0" err="1" smtClean="0"/>
                <a:t>Isminizin</a:t>
              </a:r>
              <a:r>
                <a:rPr lang="tr-TR" sz="2400" dirty="0" smtClean="0"/>
                <a:t> bas harfi %</a:t>
              </a:r>
              <a:r>
                <a:rPr lang="tr-TR" sz="2400" dirty="0" err="1" smtClean="0"/>
                <a:t>cdir</a:t>
              </a:r>
              <a:r>
                <a:rPr lang="tr-TR" sz="2400" dirty="0" smtClean="0"/>
                <a:t>", isim[0]);</a:t>
              </a:r>
              <a:endParaRPr lang="tr-TR" sz="2400" dirty="0"/>
            </a:p>
          </p:txBody>
        </p:sp>
        <p:grpSp>
          <p:nvGrpSpPr>
            <p:cNvPr id="5" name="10 Grup"/>
            <p:cNvGrpSpPr/>
            <p:nvPr/>
          </p:nvGrpSpPr>
          <p:grpSpPr>
            <a:xfrm>
              <a:off x="1912721" y="5573635"/>
              <a:ext cx="5768202" cy="1148454"/>
              <a:chOff x="1912721" y="5573635"/>
              <a:chExt cx="5768202" cy="1148454"/>
            </a:xfrm>
          </p:grpSpPr>
          <p:cxnSp>
            <p:nvCxnSpPr>
              <p:cNvPr id="8" name="7 Düz Ok Bağlayıcısı"/>
              <p:cNvCxnSpPr/>
              <p:nvPr/>
            </p:nvCxnSpPr>
            <p:spPr>
              <a:xfrm flipV="1">
                <a:off x="4298868" y="5573635"/>
                <a:ext cx="1188326" cy="502123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8 Metin kutusu"/>
              <p:cNvSpPr txBox="1"/>
              <p:nvPr/>
            </p:nvSpPr>
            <p:spPr>
              <a:xfrm>
                <a:off x="1912721" y="6075758"/>
                <a:ext cx="5768202" cy="6463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Buraya %s yazarsanız programınız çalışır ama bu satırın işlemi görülürken hata verir. (ÇALIŞMA ZAMANI HATASI)</a:t>
                </a:r>
                <a:endParaRPr lang="tr-TR" b="1" dirty="0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1955" y="3357562"/>
            <a:ext cx="3809453" cy="249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Alıştırma(Dizgi alımı)</a:t>
            </a: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428596" y="1428736"/>
            <a:ext cx="507209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#</a:t>
            </a:r>
            <a:r>
              <a:rPr lang="tr-TR" sz="2000" dirty="0" err="1" smtClean="0"/>
              <a:t>include</a:t>
            </a:r>
            <a:r>
              <a:rPr lang="tr-TR" sz="2000" dirty="0" smtClean="0"/>
              <a:t> &lt;</a:t>
            </a:r>
            <a:r>
              <a:rPr lang="tr-TR" sz="2000" dirty="0" err="1" smtClean="0"/>
              <a:t>stdio</a:t>
            </a:r>
            <a:r>
              <a:rPr lang="tr-TR" sz="2000" dirty="0" smtClean="0"/>
              <a:t>.h&gt;</a:t>
            </a:r>
          </a:p>
          <a:p>
            <a:r>
              <a:rPr lang="tr-TR" sz="2000" dirty="0" err="1" smtClean="0"/>
              <a:t>int</a:t>
            </a:r>
            <a:r>
              <a:rPr lang="tr-TR" sz="2000" dirty="0" smtClean="0"/>
              <a:t> </a:t>
            </a:r>
            <a:r>
              <a:rPr lang="tr-TR" sz="2000" dirty="0" err="1" smtClean="0"/>
              <a:t>main</a:t>
            </a:r>
            <a:r>
              <a:rPr lang="tr-TR" sz="2000" dirty="0" smtClean="0"/>
              <a:t>() {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char</a:t>
            </a:r>
            <a:r>
              <a:rPr lang="tr-TR" sz="2000" dirty="0" smtClean="0"/>
              <a:t> x[50];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char</a:t>
            </a:r>
            <a:r>
              <a:rPr lang="tr-TR" sz="2000" dirty="0" smtClean="0"/>
              <a:t> y[50];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char</a:t>
            </a:r>
            <a:r>
              <a:rPr lang="tr-TR" sz="2000" dirty="0" smtClean="0"/>
              <a:t> z[50];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("m:");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scanf</a:t>
            </a:r>
            <a:r>
              <a:rPr lang="tr-TR" sz="2000" dirty="0" smtClean="0"/>
              <a:t>("%s%s",x,y);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gets</a:t>
            </a:r>
            <a:r>
              <a:rPr lang="tr-TR" sz="2000" dirty="0" smtClean="0"/>
              <a:t>(z);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("x:");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puts</a:t>
            </a:r>
            <a:r>
              <a:rPr lang="tr-TR" sz="2000" dirty="0" smtClean="0"/>
              <a:t>(x);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printf</a:t>
            </a:r>
            <a:r>
              <a:rPr lang="tr-TR" sz="2000" dirty="0" smtClean="0"/>
              <a:t>("y:%s|z:%s",y,z);</a:t>
            </a:r>
          </a:p>
          <a:p>
            <a:r>
              <a:rPr lang="tr-TR" sz="2000" dirty="0" smtClean="0"/>
              <a:t>	</a:t>
            </a:r>
            <a:r>
              <a:rPr lang="tr-TR" sz="2000" dirty="0" err="1" smtClean="0"/>
              <a:t>return</a:t>
            </a:r>
            <a:r>
              <a:rPr lang="tr-TR" sz="2000" dirty="0" smtClean="0"/>
              <a:t> 0;</a:t>
            </a:r>
          </a:p>
          <a:p>
            <a:r>
              <a:rPr lang="tr-TR" sz="2000" dirty="0" smtClean="0"/>
              <a:t>}</a:t>
            </a: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000496" y="1857364"/>
          <a:ext cx="440532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  <a:gridCol w="440532"/>
              </a:tblGrid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m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: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a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b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b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a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c</a:t>
                      </a:r>
                      <a:endParaRPr lang="tr-TR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i="1" dirty="0" smtClean="0"/>
                        <a:t>a</a:t>
                      </a:r>
                      <a:endParaRPr lang="tr-TR" sz="2000" b="1" i="1" dirty="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x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: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</a:tr>
              <a:tr h="309565"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16 Grup"/>
          <p:cNvGrpSpPr/>
          <p:nvPr/>
        </p:nvGrpSpPr>
        <p:grpSpPr>
          <a:xfrm>
            <a:off x="1142976" y="3571876"/>
            <a:ext cx="5857916" cy="3000396"/>
            <a:chOff x="1142976" y="3571876"/>
            <a:chExt cx="5143536" cy="3000396"/>
          </a:xfrm>
        </p:grpSpPr>
        <p:sp>
          <p:nvSpPr>
            <p:cNvPr id="12" name="11 Yuvarlatılmış Dikdörtgen"/>
            <p:cNvSpPr/>
            <p:nvPr/>
          </p:nvSpPr>
          <p:spPr>
            <a:xfrm>
              <a:off x="1142976" y="5857892"/>
              <a:ext cx="5143536" cy="71438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1400" dirty="0" smtClean="0"/>
                <a:t>“%s” kullanımı sözcük almaya odaklıdır. Bu nedenle sözcükle karşılaşana kadar ki boşlukları göz ardı eder. “  %c” kullanımındaki gibi bir boşluk koymaya gerek duyulmaz. Şapkalı %[..]s kullanımı öyle değildir.</a:t>
              </a:r>
              <a:endParaRPr lang="tr-TR" sz="1400" dirty="0"/>
            </a:p>
          </p:txBody>
        </p:sp>
        <p:cxnSp>
          <p:nvCxnSpPr>
            <p:cNvPr id="14" name="13 Düz Ok Bağlayıcısı"/>
            <p:cNvCxnSpPr>
              <a:stCxn id="1026" idx="1"/>
            </p:cNvCxnSpPr>
            <p:nvPr/>
          </p:nvCxnSpPr>
          <p:spPr>
            <a:xfrm rot="10800000" flipV="1">
              <a:off x="2857489" y="4602960"/>
              <a:ext cx="2004467" cy="118349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Düz Ok Bağlayıcısı"/>
            <p:cNvCxnSpPr/>
            <p:nvPr/>
          </p:nvCxnSpPr>
          <p:spPr>
            <a:xfrm rot="5400000">
              <a:off x="1178695" y="4607727"/>
              <a:ext cx="2286016" cy="2143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14 Yuvarlatılmış Dikdörtgen"/>
          <p:cNvSpPr/>
          <p:nvPr/>
        </p:nvSpPr>
        <p:spPr>
          <a:xfrm>
            <a:off x="3357554" y="3643314"/>
            <a:ext cx="135732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veya işareti ile dikey çizgi yapılabiliyor.</a:t>
            </a:r>
            <a:endParaRPr lang="tr-TR" sz="1400" dirty="0"/>
          </a:p>
        </p:txBody>
      </p:sp>
      <p:cxnSp>
        <p:nvCxnSpPr>
          <p:cNvPr id="23" name="22 Düz Ok Bağlayıcısı"/>
          <p:cNvCxnSpPr/>
          <p:nvPr/>
        </p:nvCxnSpPr>
        <p:spPr>
          <a:xfrm flipV="1">
            <a:off x="2786050" y="428625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Yuvarlatılmış Dikdörtgen"/>
          <p:cNvSpPr/>
          <p:nvPr/>
        </p:nvSpPr>
        <p:spPr>
          <a:xfrm>
            <a:off x="142844" y="2285992"/>
            <a:ext cx="1214446" cy="18573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dirty="0" err="1" smtClean="0"/>
              <a:t>gets</a:t>
            </a:r>
            <a:r>
              <a:rPr lang="tr-TR" sz="1400" dirty="0" smtClean="0"/>
              <a:t> boşluklar dahil ilk \</a:t>
            </a:r>
            <a:r>
              <a:rPr lang="tr-TR" sz="1400" dirty="0" err="1" smtClean="0"/>
              <a:t>n’a</a:t>
            </a:r>
            <a:r>
              <a:rPr lang="tr-TR" sz="1400" dirty="0" smtClean="0"/>
              <a:t> kadar tüm satırı alır. \</a:t>
            </a:r>
            <a:r>
              <a:rPr lang="tr-TR" sz="1400" dirty="0" err="1" smtClean="0"/>
              <a:t>n’i</a:t>
            </a:r>
            <a:r>
              <a:rPr lang="tr-TR" sz="1400" dirty="0" smtClean="0"/>
              <a:t> tamponda bırakmaz.</a:t>
            </a:r>
            <a:endParaRPr lang="tr-TR" sz="1400" dirty="0"/>
          </a:p>
        </p:txBody>
      </p:sp>
      <p:cxnSp>
        <p:nvCxnSpPr>
          <p:cNvPr id="25" name="24 Düz Ok Bağlayıcısı"/>
          <p:cNvCxnSpPr/>
          <p:nvPr/>
        </p:nvCxnSpPr>
        <p:spPr>
          <a:xfrm rot="10800000">
            <a:off x="1142976" y="3714752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Dizgiyi limitsizce doldurmayı ve taşırmayı önlemek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gets</a:t>
            </a:r>
            <a:r>
              <a:rPr lang="tr-TR" dirty="0" smtClean="0"/>
              <a:t> ya da </a:t>
            </a:r>
            <a:r>
              <a:rPr lang="tr-TR" dirty="0" err="1" smtClean="0"/>
              <a:t>scanf’in</a:t>
            </a:r>
            <a:r>
              <a:rPr lang="tr-TR" dirty="0" smtClean="0"/>
              <a:t> dizginin kapasitesine bakmaksızın çalışmaları, kullanıcının çok uzun satırlar girmesi durumunda sıkıntılar ortaya çıkarmaktadır </a:t>
            </a:r>
            <a:r>
              <a:rPr lang="tr-TR" sz="2000" dirty="0" smtClean="0"/>
              <a:t>(</a:t>
            </a:r>
            <a:r>
              <a:rPr lang="tr-TR" sz="2000" dirty="0" err="1" smtClean="0"/>
              <a:t>bkz.Morris</a:t>
            </a:r>
            <a:r>
              <a:rPr lang="tr-TR" sz="2000" dirty="0" smtClean="0"/>
              <a:t> </a:t>
            </a:r>
            <a:r>
              <a:rPr lang="tr-TR" sz="2000" dirty="0" err="1" smtClean="0"/>
              <a:t>worm</a:t>
            </a:r>
            <a:r>
              <a:rPr lang="tr-TR" sz="2000" dirty="0" smtClean="0"/>
              <a:t> – ilk internet solucanlarından) </a:t>
            </a:r>
            <a:r>
              <a:rPr lang="tr-TR" dirty="0" smtClean="0"/>
              <a:t>Girilen girdi dizgiye sığamamakta ve dışarı taşarak sistem sorunları oluşturmaktadır. </a:t>
            </a:r>
            <a:endParaRPr lang="tr-TR" sz="2000" dirty="0" smtClean="0"/>
          </a:p>
          <a:p>
            <a:r>
              <a:rPr lang="tr-TR" dirty="0" smtClean="0"/>
              <a:t>Bu duruma iki şekilde önlem mevcuttur:</a:t>
            </a:r>
          </a:p>
          <a:p>
            <a:pPr lvl="1"/>
            <a:r>
              <a:rPr lang="tr-TR" dirty="0" err="1" smtClean="0"/>
              <a:t>fgets</a:t>
            </a:r>
            <a:r>
              <a:rPr lang="tr-TR" dirty="0" smtClean="0"/>
              <a:t> kullanmak ve dizginin kapasitesini </a:t>
            </a:r>
            <a:r>
              <a:rPr lang="tr-TR" dirty="0" err="1" smtClean="0"/>
              <a:t>fgets’e</a:t>
            </a:r>
            <a:r>
              <a:rPr lang="tr-TR" dirty="0" smtClean="0"/>
              <a:t> bildirmek</a:t>
            </a:r>
          </a:p>
          <a:p>
            <a:pPr lvl="2"/>
            <a:r>
              <a:rPr lang="tr-TR" dirty="0" err="1" smtClean="0"/>
              <a:t>fgets</a:t>
            </a:r>
            <a:r>
              <a:rPr lang="tr-TR" dirty="0" smtClean="0"/>
              <a:t>(dizgi, dizgi_kapasitesi, </a:t>
            </a:r>
            <a:r>
              <a:rPr lang="tr-TR" dirty="0" err="1" smtClean="0"/>
              <a:t>stdin</a:t>
            </a:r>
            <a:r>
              <a:rPr lang="tr-TR" dirty="0" smtClean="0"/>
              <a:t>);</a:t>
            </a:r>
          </a:p>
          <a:p>
            <a:pPr lvl="1"/>
            <a:r>
              <a:rPr lang="tr-TR" dirty="0" err="1" smtClean="0"/>
              <a:t>scanf’i</a:t>
            </a:r>
            <a:r>
              <a:rPr lang="tr-TR" dirty="0" smtClean="0"/>
              <a:t> “%100s” kullanımıyla kullanmak. Bu kullanımı derste pek kullanmayacağız.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SYÇS 6 – Sayı Oyunu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Çok öğretici bir sınaya yönelik çalışma sorusu!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785786" y="1928802"/>
            <a:ext cx="34290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“YILIN</a:t>
            </a:r>
          </a:p>
          <a:p>
            <a:pPr algn="ctr"/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 İYİ </a:t>
            </a:r>
            <a:r>
              <a:rPr lang="tr-TR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SYÇS’si</a:t>
            </a: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tr-T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New </a:t>
            </a:r>
            <a:r>
              <a:rPr lang="tr-TR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Yörk</a:t>
            </a:r>
            <a:r>
              <a:rPr lang="tr-T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sz="24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Times</a:t>
            </a:r>
            <a:r>
              <a:rPr lang="tr-TR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</a:t>
            </a:r>
            <a:endParaRPr lang="tr-TR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Metin kutusu"/>
          <p:cNvSpPr txBox="1"/>
          <p:nvPr/>
        </p:nvSpPr>
        <p:spPr>
          <a:xfrm rot="673642">
            <a:off x="4239399" y="2178520"/>
            <a:ext cx="34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“Yapılması şart”</a:t>
            </a:r>
          </a:p>
          <a:p>
            <a:pPr algn="r"/>
            <a:r>
              <a:rPr lang="tr-T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Atilla </a:t>
            </a:r>
            <a:r>
              <a:rPr lang="tr-TR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Dörsay</a:t>
            </a:r>
            <a:r>
              <a:rPr lang="tr-TR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*</a:t>
            </a:r>
          </a:p>
          <a:p>
            <a:pPr algn="r"/>
            <a:endParaRPr lang="tr-TR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071538" y="3357562"/>
            <a:ext cx="564360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tr-TR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“Bilgi Yarışması” ödevinin yönetmeninden</a:t>
            </a:r>
            <a:endParaRPr lang="tr-TR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tr-TR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28596" y="5715016"/>
            <a:ext cx="850112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i="1" dirty="0" smtClean="0"/>
              <a:t>*’</a:t>
            </a:r>
            <a:r>
              <a:rPr lang="tr-TR" sz="1400" i="1" dirty="0" err="1" smtClean="0"/>
              <a:t>lı</a:t>
            </a:r>
            <a:r>
              <a:rPr lang="tr-TR" sz="1400" i="1" dirty="0" smtClean="0"/>
              <a:t> iki  İfadeler tamamen hayal ürünüdür.</a:t>
            </a:r>
            <a:br>
              <a:rPr lang="tr-TR" sz="1400" i="1" dirty="0" smtClean="0"/>
            </a:br>
            <a:r>
              <a:rPr lang="tr-TR" sz="1400" i="1" dirty="0" smtClean="0"/>
              <a:t>Hatırlatma: </a:t>
            </a:r>
            <a:r>
              <a:rPr lang="tr-TR" sz="1400" b="1" i="1" u="sng" dirty="0" smtClean="0"/>
              <a:t>Sınavlarda </a:t>
            </a:r>
            <a:r>
              <a:rPr lang="tr-TR" sz="1400" b="1" i="1" u="sng" dirty="0" err="1" smtClean="0"/>
              <a:t>SYÇS’lerle</a:t>
            </a:r>
            <a:r>
              <a:rPr lang="tr-TR" sz="1400" b="1" i="1" u="sng" dirty="0" smtClean="0"/>
              <a:t> ilgili kısımlar olabiliyor.</a:t>
            </a:r>
            <a:endParaRPr lang="tr-TR" sz="1400" b="1" i="1" u="sng" dirty="0"/>
          </a:p>
        </p:txBody>
      </p:sp>
      <p:pic>
        <p:nvPicPr>
          <p:cNvPr id="9" name="8 Resim" descr="index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3824504"/>
            <a:ext cx="2714644" cy="203336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464653"/>
                </a:solidFill>
              </a:rPr>
              <a:t>Tek sözcükten daha uzun dizgi okumayı </a:t>
            </a:r>
            <a:r>
              <a:rPr lang="tr-TR" sz="2400" dirty="0" err="1" smtClean="0">
                <a:solidFill>
                  <a:srgbClr val="464653"/>
                </a:solidFill>
              </a:rPr>
              <a:t>scanf</a:t>
            </a:r>
            <a:r>
              <a:rPr lang="tr-TR" sz="2400" dirty="0" smtClean="0">
                <a:solidFill>
                  <a:srgbClr val="464653"/>
                </a:solidFill>
              </a:rPr>
              <a:t> ile yapmak</a:t>
            </a:r>
            <a:endParaRPr lang="tr-TR" sz="60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800" dirty="0" smtClean="0"/>
              <a:t>Tek sözcükten daha uzun dizgi okumayı </a:t>
            </a:r>
            <a:r>
              <a:rPr lang="tr-TR" sz="2800" dirty="0" err="1" smtClean="0"/>
              <a:t>gets</a:t>
            </a:r>
            <a:r>
              <a:rPr lang="tr-TR" sz="2800" dirty="0" smtClean="0"/>
              <a:t> ile yapabiliriz.</a:t>
            </a:r>
          </a:p>
          <a:p>
            <a:pPr lvl="1"/>
            <a:r>
              <a:rPr lang="tr-TR" sz="2500" dirty="0" smtClean="0"/>
              <a:t>Ancak </a:t>
            </a:r>
            <a:r>
              <a:rPr lang="tr-TR" sz="2500" dirty="0" err="1" smtClean="0"/>
              <a:t>scanf’teki</a:t>
            </a:r>
            <a:r>
              <a:rPr lang="tr-TR" sz="2500" dirty="0" smtClean="0"/>
              <a:t> %[^\n] kullanımı da bize bu imkanı sağlar.</a:t>
            </a:r>
          </a:p>
          <a:p>
            <a:pPr lvl="2"/>
            <a:r>
              <a:rPr lang="tr-TR" dirty="0" smtClean="0"/>
              <a:t>Ayrıca \n yerine karakterler yazarak, bu kullanımı daha da özelleştirebiliriz.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Tek sözcükten daha uzun dizgi okumayı scanf ile yapmak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scanf’e</a:t>
            </a:r>
            <a:r>
              <a:rPr lang="tr-TR" sz="2000" dirty="0" smtClean="0"/>
              <a:t> “</a:t>
            </a:r>
            <a:r>
              <a:rPr lang="tr-TR" sz="2000" b="1" dirty="0" smtClean="0"/>
              <a:t>(sadece) </a:t>
            </a:r>
            <a:r>
              <a:rPr lang="tr-TR" sz="2000" b="1" dirty="0" err="1" smtClean="0"/>
              <a:t>enter</a:t>
            </a:r>
            <a:r>
              <a:rPr lang="tr-TR" sz="2000" b="1" dirty="0" smtClean="0"/>
              <a:t> görünce sonlan” </a:t>
            </a:r>
            <a:r>
              <a:rPr lang="tr-TR" sz="2000" dirty="0" smtClean="0"/>
              <a:t>anlamında [^\n] eklenebilir.</a:t>
            </a:r>
          </a:p>
          <a:p>
            <a:pPr lvl="1">
              <a:buNone/>
            </a:pPr>
            <a:r>
              <a:rPr lang="tr-TR" sz="1800" dirty="0" smtClean="0"/>
              <a:t>scanf(“   %[^\n]s”, </a:t>
            </a:r>
            <a:r>
              <a:rPr lang="tr-TR" sz="1800" dirty="0" err="1" smtClean="0"/>
              <a:t>ulke</a:t>
            </a:r>
            <a:r>
              <a:rPr lang="tr-TR" sz="1800" dirty="0" smtClean="0"/>
              <a:t>_ismi); </a:t>
            </a:r>
          </a:p>
        </p:txBody>
      </p:sp>
      <p:cxnSp>
        <p:nvCxnSpPr>
          <p:cNvPr id="5" name="4 Düz Ok Bağlayıcısı"/>
          <p:cNvCxnSpPr/>
          <p:nvPr/>
        </p:nvCxnSpPr>
        <p:spPr>
          <a:xfrm>
            <a:off x="1571604" y="1928802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etin kutusu"/>
          <p:cNvSpPr txBox="1"/>
          <p:nvPr/>
        </p:nvSpPr>
        <p:spPr>
          <a:xfrm>
            <a:off x="785786" y="221455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Şapkalı kullanımda (boşluk ve </a:t>
            </a:r>
            <a:r>
              <a:rPr lang="tr-TR" dirty="0" err="1" smtClean="0"/>
              <a:t>enter</a:t>
            </a:r>
            <a:r>
              <a:rPr lang="tr-TR" dirty="0" smtClean="0"/>
              <a:t> alınmasın isteniyorsa) başına boşluk koymak </a:t>
            </a:r>
            <a:br>
              <a:rPr lang="tr-TR" dirty="0" smtClean="0"/>
            </a:br>
            <a:r>
              <a:rPr lang="tr-TR" dirty="0" smtClean="0"/>
              <a:t>(“  %c” kullanımındaki gibi) gerekir.</a:t>
            </a:r>
            <a:br>
              <a:rPr lang="tr-TR" dirty="0" smtClean="0"/>
            </a:br>
            <a:r>
              <a:rPr lang="tr-TR" dirty="0" smtClean="0"/>
              <a:t>Sade scanf(“%s”, isim) kullanımında konulması gerekmez, konulmuş gibi davranır. (</a:t>
            </a:r>
            <a:r>
              <a:rPr lang="tr-TR" sz="1200" dirty="0" smtClean="0"/>
              <a:t>yine de konulabilir</a:t>
            </a:r>
            <a:r>
              <a:rPr lang="tr-TR" dirty="0" smtClean="0"/>
              <a:t>).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“   %[^\n]s” de boşluk var?</a:t>
            </a:r>
            <a:endParaRPr lang="tr-TR" dirty="0"/>
          </a:p>
        </p:txBody>
      </p:sp>
      <p:pic>
        <p:nvPicPr>
          <p:cNvPr id="5" name="4 İçerik Yer Tutucusu" descr="bilgisaya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643306" y="1785926"/>
            <a:ext cx="1188720" cy="1219200"/>
          </a:xfrm>
        </p:spPr>
      </p:pic>
      <p:sp>
        <p:nvSpPr>
          <p:cNvPr id="4" name="3 Yuvarlatılmış Dikdörtgen"/>
          <p:cNvSpPr/>
          <p:nvPr/>
        </p:nvSpPr>
        <p:spPr>
          <a:xfrm>
            <a:off x="785786" y="3500438"/>
            <a:ext cx="7286676" cy="13573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dirty="0" err="1" smtClean="0"/>
              <a:t>scanf’teki</a:t>
            </a:r>
            <a:r>
              <a:rPr lang="tr-TR" dirty="0" smtClean="0"/>
              <a:t> sade “%s”, tampondaki ilk boşluk/</a:t>
            </a:r>
            <a:r>
              <a:rPr lang="tr-TR" dirty="0" err="1" smtClean="0"/>
              <a:t>enter’ları</a:t>
            </a:r>
            <a:r>
              <a:rPr lang="tr-TR" dirty="0" smtClean="0"/>
              <a:t> almaz (</a:t>
            </a:r>
            <a:r>
              <a:rPr lang="tr-TR" b="1" dirty="0" smtClean="0"/>
              <a:t>deneyelim</a:t>
            </a:r>
            <a:r>
              <a:rPr lang="tr-TR" dirty="0" smtClean="0"/>
              <a:t>).</a:t>
            </a:r>
          </a:p>
          <a:p>
            <a:pPr lvl="1"/>
            <a:r>
              <a:rPr lang="tr-TR" dirty="0" smtClean="0"/>
              <a:t>Ancak, şapkalı kullanıma geçince, daha önce gördüğümüz “%c”, “  %c” arasındaki fark ortaya çıkmaktadır ve duruma göre %’</a:t>
            </a:r>
            <a:r>
              <a:rPr lang="tr-TR" dirty="0" err="1" smtClean="0"/>
              <a:t>nin</a:t>
            </a:r>
            <a:r>
              <a:rPr lang="tr-TR" dirty="0" smtClean="0"/>
              <a:t> öncesine boşluk koymak gerekir.</a:t>
            </a:r>
          </a:p>
        </p:txBody>
      </p:sp>
      <p:sp>
        <p:nvSpPr>
          <p:cNvPr id="12" name="11 Yukarı Bükülü Ok"/>
          <p:cNvSpPr/>
          <p:nvPr/>
        </p:nvSpPr>
        <p:spPr>
          <a:xfrm>
            <a:off x="1928794" y="1142984"/>
            <a:ext cx="2643206" cy="6429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Tek sözcükten daha uzun dizgi okumayı </a:t>
            </a:r>
            <a:r>
              <a:rPr lang="tr-TR" sz="2400" dirty="0" err="1" smtClean="0"/>
              <a:t>scanf</a:t>
            </a:r>
            <a:r>
              <a:rPr lang="tr-TR" sz="2400" dirty="0" smtClean="0"/>
              <a:t> ile yapmak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Dizgilerde tek sözcükten daha uzun metinlerin alımı için </a:t>
            </a:r>
            <a:r>
              <a:rPr lang="tr-TR" dirty="0" err="1" smtClean="0"/>
              <a:t>gets’e</a:t>
            </a:r>
            <a:r>
              <a:rPr lang="tr-TR" dirty="0" smtClean="0"/>
              <a:t> alternatif olarak şu ifadeyi kullanabiliriz: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err="1" smtClean="0"/>
              <a:t>scanf</a:t>
            </a:r>
            <a:r>
              <a:rPr lang="tr-TR" dirty="0" smtClean="0"/>
              <a:t> ifadesi ile, girilen metinde boşluk olsa dahi tüm girilenleri (</a:t>
            </a:r>
            <a:r>
              <a:rPr lang="tr-TR" dirty="0" err="1" smtClean="0"/>
              <a:t>enter’a</a:t>
            </a:r>
            <a:r>
              <a:rPr lang="tr-TR" dirty="0" smtClean="0"/>
              <a:t> basılana kadar) başarılı bir şekilde alıyor ve isim’e kaydediyor.</a:t>
            </a:r>
          </a:p>
          <a:p>
            <a:endParaRPr lang="tr-TR" dirty="0" smtClean="0"/>
          </a:p>
          <a:p>
            <a:r>
              <a:rPr lang="tr-TR" dirty="0" smtClean="0"/>
              <a:t>Peki bu ifade nasıl çalışır? …</a:t>
            </a: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Yuvarlatılmış Dikdörtgen"/>
          <p:cNvSpPr/>
          <p:nvPr/>
        </p:nvSpPr>
        <p:spPr>
          <a:xfrm>
            <a:off x="2143108" y="2285992"/>
            <a:ext cx="4504784" cy="10410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 err="1" smtClean="0">
                <a:solidFill>
                  <a:schemeClr val="tx1"/>
                </a:solidFill>
              </a:rPr>
              <a:t>scanf</a:t>
            </a:r>
            <a:r>
              <a:rPr lang="tr-TR" sz="2800" dirty="0" smtClean="0">
                <a:solidFill>
                  <a:schemeClr val="tx1"/>
                </a:solidFill>
              </a:rPr>
              <a:t>(“  %[^\n]s”, isim);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990600"/>
          </a:xfrm>
        </p:spPr>
        <p:txBody>
          <a:bodyPr>
            <a:normAutofit/>
          </a:bodyPr>
          <a:lstStyle/>
          <a:p>
            <a:r>
              <a:rPr lang="tr-TR" sz="2000" dirty="0" smtClean="0"/>
              <a:t>Özet: scanf ile dizgi okurken </a:t>
            </a:r>
            <a:r>
              <a:rPr lang="tr-TR" sz="2000" dirty="0" err="1" smtClean="0"/>
              <a:t>stdin’deki</a:t>
            </a:r>
            <a:r>
              <a:rPr lang="tr-TR" sz="2000" dirty="0" smtClean="0"/>
              <a:t> boşluk/</a:t>
            </a:r>
            <a:r>
              <a:rPr lang="tr-TR" sz="2000" dirty="0" err="1" smtClean="0"/>
              <a:t>enter’ları</a:t>
            </a:r>
            <a:r>
              <a:rPr lang="tr-TR" sz="2000" dirty="0" smtClean="0"/>
              <a:t>  göz ardı edebilmek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dirty="0" err="1" smtClean="0"/>
              <a:t>scanf</a:t>
            </a:r>
            <a:r>
              <a:rPr lang="tr-TR" dirty="0" smtClean="0"/>
              <a:t>(“%[^\n]s”, </a:t>
            </a:r>
            <a:r>
              <a:rPr lang="tr-TR" dirty="0" err="1" smtClean="0"/>
              <a:t>ulke</a:t>
            </a:r>
            <a:r>
              <a:rPr lang="tr-TR" dirty="0" smtClean="0"/>
              <a:t>_ismi); 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1800" dirty="0" smtClean="0">
                <a:solidFill>
                  <a:schemeClr val="tx1"/>
                </a:solidFill>
              </a:rPr>
              <a:t>(%’den önce boşluksuz) </a:t>
            </a:r>
            <a:r>
              <a:rPr lang="tr-TR" sz="2400" dirty="0" smtClean="0">
                <a:solidFill>
                  <a:schemeClr val="tx1"/>
                </a:solidFill>
              </a:rPr>
              <a:t>kullanımının bir eksiği vardır. Eğer yukarıda bir başka </a:t>
            </a:r>
            <a:r>
              <a:rPr lang="tr-TR" sz="2400" dirty="0" err="1" smtClean="0">
                <a:solidFill>
                  <a:schemeClr val="tx1"/>
                </a:solidFill>
              </a:rPr>
              <a:t>scanf</a:t>
            </a:r>
            <a:r>
              <a:rPr lang="tr-TR" sz="2400" dirty="0" smtClean="0">
                <a:solidFill>
                  <a:schemeClr val="tx1"/>
                </a:solidFill>
              </a:rPr>
              <a:t> varsa, ondan artakalan bir “</a:t>
            </a:r>
            <a:r>
              <a:rPr lang="tr-TR" sz="2400" dirty="0" err="1" smtClean="0">
                <a:solidFill>
                  <a:schemeClr val="tx1"/>
                </a:solidFill>
              </a:rPr>
              <a:t>enter</a:t>
            </a:r>
            <a:r>
              <a:rPr lang="tr-TR" sz="2400" dirty="0" smtClean="0">
                <a:solidFill>
                  <a:schemeClr val="tx1"/>
                </a:solidFill>
              </a:rPr>
              <a:t>” tamponda bekliyor olabilir. Bu durumda, bu </a:t>
            </a:r>
            <a:r>
              <a:rPr lang="tr-TR" sz="2400" dirty="0" err="1" smtClean="0">
                <a:solidFill>
                  <a:schemeClr val="tx1"/>
                </a:solidFill>
              </a:rPr>
              <a:t>scanf</a:t>
            </a:r>
            <a:r>
              <a:rPr lang="tr-TR" sz="2400" dirty="0" smtClean="0">
                <a:solidFill>
                  <a:schemeClr val="tx1"/>
                </a:solidFill>
              </a:rPr>
              <a:t> “</a:t>
            </a:r>
            <a:r>
              <a:rPr lang="tr-TR" sz="2400" dirty="0" err="1" smtClean="0">
                <a:solidFill>
                  <a:schemeClr val="tx1"/>
                </a:solidFill>
              </a:rPr>
              <a:t>enter</a:t>
            </a:r>
            <a:r>
              <a:rPr lang="tr-TR" sz="2400" dirty="0" smtClean="0">
                <a:solidFill>
                  <a:schemeClr val="tx1"/>
                </a:solidFill>
              </a:rPr>
              <a:t> gördüm çıkayım” diyerek </a:t>
            </a:r>
            <a:r>
              <a:rPr lang="tr-TR" sz="2400" dirty="0" err="1" smtClean="0">
                <a:solidFill>
                  <a:schemeClr val="tx1"/>
                </a:solidFill>
              </a:rPr>
              <a:t>ulke</a:t>
            </a:r>
            <a:r>
              <a:rPr lang="tr-TR" sz="2400" dirty="0" smtClean="0">
                <a:solidFill>
                  <a:schemeClr val="tx1"/>
                </a:solidFill>
              </a:rPr>
              <a:t>_ismi değerini hiç almaz.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tr-TR" sz="2400" dirty="0" smtClean="0">
                <a:solidFill>
                  <a:schemeClr val="tx1"/>
                </a:solidFill>
              </a:rPr>
              <a:t>Çözümler:</a:t>
            </a:r>
          </a:p>
          <a:p>
            <a:pPr marL="457200" lvl="1" indent="-457200">
              <a:buFont typeface="+mj-lt"/>
              <a:buAutoNum type="arabicPeriod"/>
            </a:pPr>
            <a:r>
              <a:rPr lang="tr-TR" sz="2100" dirty="0" err="1" smtClean="0">
                <a:solidFill>
                  <a:schemeClr val="tx1"/>
                </a:solidFill>
              </a:rPr>
              <a:t>fflush</a:t>
            </a:r>
            <a:r>
              <a:rPr lang="tr-TR" sz="2100" dirty="0" smtClean="0">
                <a:solidFill>
                  <a:schemeClr val="tx1"/>
                </a:solidFill>
              </a:rPr>
              <a:t>(</a:t>
            </a:r>
            <a:r>
              <a:rPr lang="tr-TR" sz="2100" dirty="0" err="1" smtClean="0">
                <a:solidFill>
                  <a:schemeClr val="tx1"/>
                </a:solidFill>
              </a:rPr>
              <a:t>stdin</a:t>
            </a:r>
            <a:r>
              <a:rPr lang="tr-TR" sz="2100" dirty="0" smtClean="0">
                <a:solidFill>
                  <a:schemeClr val="tx1"/>
                </a:solidFill>
              </a:rPr>
              <a:t>); // giriş tamponu boşalsın</a:t>
            </a: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None/>
            </a:pPr>
            <a:r>
              <a:rPr lang="tr-TR" sz="2400" dirty="0" smtClean="0">
                <a:solidFill>
                  <a:schemeClr val="tx1"/>
                </a:solidFill>
              </a:rPr>
              <a:t>	</a:t>
            </a:r>
            <a:r>
              <a:rPr lang="tr-TR" sz="2100" dirty="0" err="1" smtClean="0">
                <a:solidFill>
                  <a:schemeClr val="tx1"/>
                </a:solidFill>
              </a:rPr>
              <a:t>scanf</a:t>
            </a:r>
            <a:r>
              <a:rPr lang="tr-TR" sz="2100" dirty="0" smtClean="0">
                <a:solidFill>
                  <a:schemeClr val="tx1"/>
                </a:solidFill>
              </a:rPr>
              <a:t>("%[^\n]s", </a:t>
            </a:r>
            <a:r>
              <a:rPr lang="tr-TR" sz="2100" dirty="0" err="1" smtClean="0">
                <a:solidFill>
                  <a:schemeClr val="tx1"/>
                </a:solidFill>
              </a:rPr>
              <a:t>ulke</a:t>
            </a:r>
            <a:r>
              <a:rPr lang="tr-TR" sz="2100" dirty="0" smtClean="0">
                <a:solidFill>
                  <a:schemeClr val="tx1"/>
                </a:solidFill>
              </a:rPr>
              <a:t>_ismi);</a:t>
            </a: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 startAt="2"/>
            </a:pPr>
            <a:r>
              <a:rPr lang="tr-TR" sz="2100" dirty="0" err="1" smtClean="0">
                <a:solidFill>
                  <a:schemeClr val="tx1"/>
                </a:solidFill>
              </a:rPr>
              <a:t>scanf</a:t>
            </a:r>
            <a:r>
              <a:rPr lang="tr-TR" sz="2100" dirty="0" smtClean="0">
                <a:solidFill>
                  <a:schemeClr val="tx1"/>
                </a:solidFill>
              </a:rPr>
              <a:t>("  %[^\n]s", </a:t>
            </a:r>
            <a:r>
              <a:rPr lang="tr-TR" sz="2100" dirty="0" err="1" smtClean="0">
                <a:solidFill>
                  <a:schemeClr val="tx1"/>
                </a:solidFill>
              </a:rPr>
              <a:t>ulke</a:t>
            </a:r>
            <a:r>
              <a:rPr lang="tr-TR" sz="2100" dirty="0" smtClean="0">
                <a:solidFill>
                  <a:schemeClr val="tx1"/>
                </a:solidFill>
              </a:rPr>
              <a:t>_ismi);</a:t>
            </a: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None/>
            </a:pPr>
            <a:endParaRPr lang="tr-TR" sz="2100" dirty="0" smtClean="0">
              <a:solidFill>
                <a:schemeClr val="tx1"/>
              </a:solidFill>
            </a:endParaRPr>
          </a:p>
          <a:p>
            <a:pPr marL="457200" lvl="1" indent="-4572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</a:pPr>
            <a:endParaRPr lang="tr-TR" dirty="0" smtClean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 rot="16200000" flipV="1">
            <a:off x="1712734" y="4930945"/>
            <a:ext cx="379259" cy="2328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Metin kutusu"/>
          <p:cNvSpPr txBox="1"/>
          <p:nvPr/>
        </p:nvSpPr>
        <p:spPr>
          <a:xfrm>
            <a:off x="1021278" y="5176445"/>
            <a:ext cx="78984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Buraya koyacağımız bir boşluk derleyiciye şu mesajı verir:</a:t>
            </a:r>
            <a:br>
              <a:rPr lang="tr-TR" sz="1400" dirty="0" smtClean="0"/>
            </a:br>
            <a:r>
              <a:rPr lang="tr-TR" sz="1400" i="1" dirty="0" smtClean="0"/>
              <a:t>Lütfen, bütün </a:t>
            </a:r>
            <a:r>
              <a:rPr lang="tr-TR" sz="1400" i="1" dirty="0" err="1" smtClean="0"/>
              <a:t>enter</a:t>
            </a:r>
            <a:r>
              <a:rPr lang="tr-TR" sz="1400" i="1" dirty="0" smtClean="0"/>
              <a:t>/boşluk (</a:t>
            </a:r>
            <a:r>
              <a:rPr lang="tr-TR" sz="1400" i="1" dirty="0" err="1" smtClean="0"/>
              <a:t>whitespace</a:t>
            </a:r>
            <a:r>
              <a:rPr lang="tr-TR" sz="1400" i="1" dirty="0" smtClean="0"/>
              <a:t>) </a:t>
            </a:r>
            <a:r>
              <a:rPr lang="tr-TR" sz="1400" i="1" dirty="0" err="1" smtClean="0"/>
              <a:t>leri</a:t>
            </a:r>
            <a:r>
              <a:rPr lang="tr-TR" sz="1400" i="1" dirty="0" smtClean="0"/>
              <a:t> göz ardı et, sonra okuma yap.</a:t>
            </a:r>
          </a:p>
          <a:p>
            <a:r>
              <a:rPr lang="tr-TR" sz="1400" i="1" dirty="0" smtClean="0"/>
              <a:t>Bu boşluğu daha önce “%c” ile kullanmayı görmüştük.</a:t>
            </a:r>
            <a:br>
              <a:rPr lang="tr-TR" sz="1400" i="1" dirty="0" smtClean="0"/>
            </a:br>
            <a:r>
              <a:rPr lang="tr-TR" sz="1400" i="1" dirty="0" smtClean="0"/>
              <a:t>“%s” sade şekilde kullanıldığında boşluk koyulmuş gibi işlem yürütür(ayrıca boşluk koymaya gerek yoktur.)</a:t>
            </a:r>
          </a:p>
          <a:p>
            <a:r>
              <a:rPr lang="tr-TR" sz="1400" i="1" dirty="0" smtClean="0"/>
              <a:t>Ancak yukarıdaki gibi ^</a:t>
            </a:r>
            <a:r>
              <a:rPr lang="tr-TR" sz="1400" i="1" dirty="0" err="1" smtClean="0"/>
              <a:t>lı</a:t>
            </a:r>
            <a:r>
              <a:rPr lang="tr-TR" sz="1400" i="1" dirty="0" smtClean="0"/>
              <a:t> kullanımda başına boşluk gerekmektedir.</a:t>
            </a:r>
            <a:endParaRPr lang="tr-TR" sz="1400" i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Tek sözcükten daha uzun dizgi okumayı scanf ile yapmak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scanf("%[^</a:t>
            </a:r>
            <a:r>
              <a:rPr lang="tr-TR" dirty="0" err="1" smtClean="0"/>
              <a:t>abc</a:t>
            </a:r>
            <a:r>
              <a:rPr lang="tr-TR" dirty="0" smtClean="0"/>
              <a:t>]s", isim); </a:t>
            </a:r>
            <a:r>
              <a:rPr lang="tr-TR" sz="1600" i="1" dirty="0" smtClean="0"/>
              <a:t>// %[^a^b^c]s şeklinde de olur.</a:t>
            </a:r>
            <a:endParaRPr lang="tr-TR" i="1" dirty="0" smtClean="0"/>
          </a:p>
          <a:p>
            <a:pPr lvl="1"/>
            <a:r>
              <a:rPr lang="tr-TR" sz="1400" dirty="0" smtClean="0"/>
              <a:t>Bu örnekteki kullanım: Kullanıcıdan klavye aracılığıyla gönderilen veriler, giriş tamponuna kaydedilir. SCANF komutu giriş tamponundan veri alır, isim’e kaydeder ve aldığı veriyi tampondan siler. </a:t>
            </a:r>
          </a:p>
          <a:p>
            <a:pPr lvl="1"/>
            <a:r>
              <a:rPr lang="tr-TR" sz="1400" dirty="0" smtClean="0"/>
              <a:t>Bu durum [^</a:t>
            </a:r>
            <a:r>
              <a:rPr lang="tr-TR" sz="1400" dirty="0" err="1" smtClean="0"/>
              <a:t>abc</a:t>
            </a:r>
            <a:r>
              <a:rPr lang="tr-TR" sz="1400" dirty="0" smtClean="0"/>
              <a:t>] ifadesi nedeniyle a,b ya da c harflerini görene kadar sürer. Bu harflerden birini gördüğü ilk anda değer alma işlemini bitirir.</a:t>
            </a:r>
          </a:p>
          <a:p>
            <a:pPr lvl="1"/>
            <a:r>
              <a:rPr lang="tr-TR" sz="1400" dirty="0" smtClean="0"/>
              <a:t>İşlem bittiğinde tamponda halen bilgi kaldıysa, bir sonraki </a:t>
            </a:r>
            <a:r>
              <a:rPr lang="tr-TR" sz="1400" dirty="0" err="1" smtClean="0"/>
              <a:t>scanf</a:t>
            </a:r>
            <a:r>
              <a:rPr lang="tr-TR" sz="1400" dirty="0" smtClean="0"/>
              <a:t> o bilgiyi okur.</a:t>
            </a:r>
          </a:p>
          <a:p>
            <a:pPr lvl="1"/>
            <a:r>
              <a:rPr lang="tr-TR" sz="1400" dirty="0" smtClean="0"/>
              <a:t>Kullanıcı “sen nereye gidiyorsun acaba?” girerse </a:t>
            </a:r>
            <a:endParaRPr lang="tr-T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9877"/>
          <a:stretch>
            <a:fillRect/>
          </a:stretch>
        </p:blipFill>
        <p:spPr bwMode="auto">
          <a:xfrm>
            <a:off x="357158" y="3286124"/>
            <a:ext cx="8072462" cy="176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143108" y="4500570"/>
            <a:ext cx="5572164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dirty="0" err="1" smtClean="0"/>
              <a:t>char</a:t>
            </a:r>
            <a:r>
              <a:rPr lang="tr-TR" dirty="0" smtClean="0"/>
              <a:t> isim[20],tampon[20];</a:t>
            </a:r>
          </a:p>
          <a:p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Cumlenizi</a:t>
            </a:r>
            <a:r>
              <a:rPr lang="tr-TR" dirty="0" smtClean="0"/>
              <a:t> giriniz:");</a:t>
            </a:r>
          </a:p>
          <a:p>
            <a:r>
              <a:rPr lang="tr-TR" dirty="0" smtClean="0"/>
              <a:t>scanf("%[^</a:t>
            </a:r>
            <a:r>
              <a:rPr lang="tr-TR" dirty="0" err="1" smtClean="0"/>
              <a:t>abc</a:t>
            </a:r>
            <a:r>
              <a:rPr lang="tr-TR" dirty="0" smtClean="0"/>
              <a:t>]s", isim);</a:t>
            </a:r>
          </a:p>
          <a:p>
            <a:r>
              <a:rPr lang="tr-TR" dirty="0" err="1" smtClean="0"/>
              <a:t>scanf</a:t>
            </a:r>
            <a:r>
              <a:rPr lang="tr-TR" dirty="0" smtClean="0"/>
              <a:t>("%s", tampon);</a:t>
            </a:r>
          </a:p>
          <a:p>
            <a:r>
              <a:rPr lang="tr-TR" dirty="0" err="1" smtClean="0"/>
              <a:t>printf</a:t>
            </a:r>
            <a:r>
              <a:rPr lang="tr-TR" dirty="0" smtClean="0"/>
              <a:t>("</a:t>
            </a:r>
            <a:r>
              <a:rPr lang="tr-TR" dirty="0" err="1" smtClean="0"/>
              <a:t>Isim</a:t>
            </a:r>
            <a:r>
              <a:rPr lang="tr-TR" dirty="0" smtClean="0"/>
              <a:t> &lt;%s&gt;, tamponda kalan &lt;%s&gt;", isim, tampon);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Tek sözcükten daha uzun dizgi okumayı scanf ile yapmak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scanf("%[^</a:t>
            </a:r>
            <a:r>
              <a:rPr lang="tr-TR" dirty="0" err="1" smtClean="0"/>
              <a:t>abc</a:t>
            </a:r>
            <a:r>
              <a:rPr lang="tr-TR" dirty="0" smtClean="0"/>
              <a:t>]s", isim);</a:t>
            </a:r>
          </a:p>
          <a:p>
            <a:pPr lvl="1"/>
            <a:r>
              <a:rPr lang="tr-TR" sz="2400" dirty="0" err="1" smtClean="0"/>
              <a:t>a’yı</a:t>
            </a:r>
            <a:r>
              <a:rPr lang="tr-TR" sz="2400" dirty="0" smtClean="0"/>
              <a:t> görürsen sonlan YA DA</a:t>
            </a:r>
          </a:p>
          <a:p>
            <a:pPr lvl="1"/>
            <a:r>
              <a:rPr lang="tr-TR" sz="2400" dirty="0" err="1" smtClean="0"/>
              <a:t>b’yi</a:t>
            </a:r>
            <a:r>
              <a:rPr lang="tr-TR" sz="2400" dirty="0" smtClean="0"/>
              <a:t> görürsen sonlan YA DA</a:t>
            </a:r>
          </a:p>
          <a:p>
            <a:pPr lvl="1"/>
            <a:r>
              <a:rPr lang="tr-TR" sz="2400" dirty="0" err="1" smtClean="0"/>
              <a:t>c’yi</a:t>
            </a:r>
            <a:r>
              <a:rPr lang="tr-TR" sz="2400" dirty="0" smtClean="0"/>
              <a:t> görürsen sonlan</a:t>
            </a:r>
          </a:p>
          <a:p>
            <a:pPr lvl="1"/>
            <a:r>
              <a:rPr lang="tr-TR" sz="2400" dirty="0" smtClean="0"/>
              <a:t>“Dizgiler </a:t>
            </a:r>
            <a:r>
              <a:rPr lang="tr-TR" sz="2400" dirty="0" err="1" smtClean="0"/>
              <a:t>nasil</a:t>
            </a:r>
            <a:r>
              <a:rPr lang="tr-TR" sz="2400" dirty="0" smtClean="0"/>
              <a:t>?” girilirse ?</a:t>
            </a:r>
          </a:p>
          <a:p>
            <a:pPr lvl="2"/>
            <a:r>
              <a:rPr lang="tr-TR" sz="2100" dirty="0" smtClean="0"/>
              <a:t>“Dizgiler n” kısmını alır.</a:t>
            </a:r>
          </a:p>
          <a:p>
            <a:pPr lvl="1"/>
            <a:endParaRPr lang="tr-TR" sz="2400" dirty="0" smtClean="0"/>
          </a:p>
          <a:p>
            <a:pPr lvl="1"/>
            <a:endParaRPr lang="tr-TR" sz="2400" dirty="0" smtClean="0"/>
          </a:p>
          <a:p>
            <a:r>
              <a:rPr lang="tr-TR" dirty="0" smtClean="0"/>
              <a:t>scanf("%[</a:t>
            </a:r>
            <a:r>
              <a:rPr lang="tr-TR" dirty="0" err="1" smtClean="0"/>
              <a:t>abc</a:t>
            </a:r>
            <a:r>
              <a:rPr lang="tr-TR" dirty="0" smtClean="0"/>
              <a:t>]s", isim);</a:t>
            </a:r>
          </a:p>
          <a:p>
            <a:pPr lvl="1"/>
            <a:r>
              <a:rPr lang="tr-TR" sz="2400" dirty="0" smtClean="0"/>
              <a:t>^ olumsuzlama (</a:t>
            </a:r>
            <a:r>
              <a:rPr lang="tr-TR" sz="2400" dirty="0" err="1" smtClean="0"/>
              <a:t>negation</a:t>
            </a:r>
            <a:r>
              <a:rPr lang="tr-TR" sz="2400" dirty="0" smtClean="0"/>
              <a:t>) işareti yok.</a:t>
            </a:r>
          </a:p>
          <a:p>
            <a:pPr lvl="1"/>
            <a:r>
              <a:rPr lang="tr-TR" sz="2400" dirty="0" smtClean="0"/>
              <a:t>Sadece a,b,</a:t>
            </a:r>
            <a:r>
              <a:rPr lang="tr-TR" sz="2400" dirty="0" err="1" smtClean="0"/>
              <a:t>c’den</a:t>
            </a:r>
            <a:r>
              <a:rPr lang="tr-TR" sz="2400" dirty="0" smtClean="0"/>
              <a:t> oluşan kısmı al, gerisine dokunma.</a:t>
            </a:r>
          </a:p>
          <a:p>
            <a:pPr lvl="1"/>
            <a:r>
              <a:rPr lang="tr-TR" sz="2400" dirty="0" smtClean="0"/>
              <a:t>“</a:t>
            </a:r>
            <a:r>
              <a:rPr lang="tr-TR" sz="2400" dirty="0" err="1" smtClean="0"/>
              <a:t>abakus</a:t>
            </a:r>
            <a:r>
              <a:rPr lang="tr-TR" sz="2400" dirty="0" smtClean="0"/>
              <a:t>” girilirse ?</a:t>
            </a:r>
          </a:p>
          <a:p>
            <a:pPr lvl="2"/>
            <a:r>
              <a:rPr lang="tr-TR" sz="2100" dirty="0" smtClean="0"/>
              <a:t>sadece “aba”yı alır.</a:t>
            </a:r>
          </a:p>
          <a:p>
            <a:pPr lvl="1"/>
            <a:endParaRPr lang="tr-TR" sz="2400" dirty="0" smtClean="0"/>
          </a:p>
        </p:txBody>
      </p:sp>
      <p:sp>
        <p:nvSpPr>
          <p:cNvPr id="5" name="4 Metin kutusu"/>
          <p:cNvSpPr txBox="1"/>
          <p:nvPr/>
        </p:nvSpPr>
        <p:spPr>
          <a:xfrm>
            <a:off x="5500694" y="1785926"/>
            <a:ext cx="2643206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600" i="1" dirty="0" smtClean="0"/>
              <a:t>Sadece “</a:t>
            </a:r>
            <a:r>
              <a:rPr lang="tr-TR" sz="1600" i="1" dirty="0" err="1" smtClean="0"/>
              <a:t>abc”i</a:t>
            </a:r>
            <a:r>
              <a:rPr lang="tr-TR" sz="1600" i="1" dirty="0" smtClean="0"/>
              <a:t> yan yana görürse çıksın, yoksa “</a:t>
            </a:r>
            <a:r>
              <a:rPr lang="tr-TR" sz="1600" i="1" dirty="0" err="1" smtClean="0"/>
              <a:t>ba”da</a:t>
            </a:r>
            <a:r>
              <a:rPr lang="tr-TR" sz="1600" i="1" dirty="0" smtClean="0"/>
              <a:t> vs. çıkmasın </a:t>
            </a:r>
            <a:r>
              <a:rPr lang="tr-TR" dirty="0" smtClean="0"/>
              <a:t>istiyorsak, ona özel fonksiyon yazmalıyız.</a:t>
            </a:r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464653"/>
                </a:solidFill>
              </a:rPr>
              <a:t>Tek sözcükten daha uzun dizgi okumayı </a:t>
            </a:r>
            <a:r>
              <a:rPr lang="tr-TR" sz="2400" dirty="0" err="1" smtClean="0">
                <a:solidFill>
                  <a:srgbClr val="464653"/>
                </a:solidFill>
              </a:rPr>
              <a:t>scanf</a:t>
            </a:r>
            <a:r>
              <a:rPr lang="tr-TR" sz="2400" dirty="0" smtClean="0">
                <a:solidFill>
                  <a:srgbClr val="464653"/>
                </a:solidFill>
              </a:rPr>
              <a:t> ile yapmak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37760"/>
          </a:xfrm>
        </p:spPr>
        <p:txBody>
          <a:bodyPr/>
          <a:lstStyle/>
          <a:p>
            <a:r>
              <a:rPr lang="tr-TR" smtClean="0"/>
              <a:t>scanf, yalın olarak kullanıldığında</a:t>
            </a:r>
          </a:p>
          <a:p>
            <a:pPr lvl="1"/>
            <a:r>
              <a:rPr lang="tr-TR" smtClean="0"/>
              <a:t>enter (\n)</a:t>
            </a:r>
          </a:p>
          <a:p>
            <a:pPr lvl="1"/>
            <a:r>
              <a:rPr lang="tr-TR" smtClean="0"/>
              <a:t>dizgi sonu ifadesi (\0) ve </a:t>
            </a:r>
          </a:p>
          <a:p>
            <a:pPr lvl="1"/>
            <a:r>
              <a:rPr lang="tr-TR" smtClean="0"/>
              <a:t>boşluk ( )</a:t>
            </a:r>
          </a:p>
          <a:p>
            <a:pPr lvl="1">
              <a:buNone/>
            </a:pPr>
            <a:r>
              <a:rPr lang="tr-TR" sz="2600" smtClean="0">
                <a:solidFill>
                  <a:schemeClr val="tx1"/>
                </a:solidFill>
              </a:rPr>
              <a:t>girilene kadarki kısmı aldığı için </a:t>
            </a:r>
            <a:r>
              <a:rPr lang="tr-TR" sz="2600" i="1" smtClean="0">
                <a:solidFill>
                  <a:schemeClr val="tx1"/>
                </a:solidFill>
              </a:rPr>
              <a:t>“  %[^\n^\0^ ]s” </a:t>
            </a:r>
            <a:r>
              <a:rPr lang="tr-TR" sz="2600" smtClean="0">
                <a:solidFill>
                  <a:schemeClr val="tx1"/>
                </a:solidFill>
              </a:rPr>
              <a:t>e denk olarak düşünebiliriz.</a:t>
            </a:r>
            <a:endParaRPr lang="tr-TR" sz="2600" dirty="0" smtClean="0">
              <a:solidFill>
                <a:schemeClr val="tx1"/>
              </a:solidFill>
            </a:endParaRPr>
          </a:p>
        </p:txBody>
      </p:sp>
      <p:sp>
        <p:nvSpPr>
          <p:cNvPr id="12" name="11 Yuvarlatılmış Dikdörtgen"/>
          <p:cNvSpPr/>
          <p:nvPr/>
        </p:nvSpPr>
        <p:spPr>
          <a:xfrm>
            <a:off x="457200" y="5233184"/>
            <a:ext cx="3909533" cy="6910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scanf</a:t>
            </a:r>
            <a:r>
              <a:rPr lang="tr-TR" sz="2000" dirty="0" smtClean="0">
                <a:solidFill>
                  <a:schemeClr val="tx1"/>
                </a:solidFill>
              </a:rPr>
              <a:t>(“  %[^\n^\0^ ]s”, isim);</a:t>
            </a:r>
            <a:endParaRPr lang="tr-TR" sz="2000" dirty="0">
              <a:solidFill>
                <a:schemeClr val="tx1"/>
              </a:solidFill>
            </a:endParaRPr>
          </a:p>
        </p:txBody>
      </p:sp>
      <p:cxnSp>
        <p:nvCxnSpPr>
          <p:cNvPr id="7" name="6 Düz Ok Bağlayıcısı"/>
          <p:cNvCxnSpPr/>
          <p:nvPr/>
        </p:nvCxnSpPr>
        <p:spPr>
          <a:xfrm rot="16200000" flipV="1">
            <a:off x="5551194" y="3504245"/>
            <a:ext cx="579549" cy="269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Metin kutusu"/>
          <p:cNvSpPr txBox="1"/>
          <p:nvPr/>
        </p:nvSpPr>
        <p:spPr>
          <a:xfrm>
            <a:off x="4366733" y="3928851"/>
            <a:ext cx="4006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smtClean="0"/>
              <a:t>Girişin başındaki </a:t>
            </a:r>
          </a:p>
          <a:p>
            <a:pPr algn="ctr"/>
            <a:r>
              <a:rPr lang="tr-TR" dirty="0" smtClean="0"/>
              <a:t>\n ve \0 gibi (</a:t>
            </a:r>
            <a:r>
              <a:rPr lang="tr-TR" dirty="0" err="1" smtClean="0"/>
              <a:t>whitespace</a:t>
            </a:r>
            <a:r>
              <a:rPr lang="tr-TR" dirty="0" smtClean="0"/>
              <a:t>) karakterleri </a:t>
            </a:r>
          </a:p>
          <a:p>
            <a:pPr algn="ctr"/>
            <a:r>
              <a:rPr lang="tr-TR" dirty="0" smtClean="0"/>
              <a:t>göz ardı  etmesi için</a:t>
            </a:r>
            <a:endParaRPr lang="tr-TR" dirty="0"/>
          </a:p>
        </p:txBody>
      </p:sp>
      <p:sp>
        <p:nvSpPr>
          <p:cNvPr id="11" name="10 Metin kutusu"/>
          <p:cNvSpPr txBox="1"/>
          <p:nvPr/>
        </p:nvSpPr>
        <p:spPr>
          <a:xfrm>
            <a:off x="4366733" y="534090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latin typeface="Arial"/>
                <a:cs typeface="Arial"/>
              </a:rPr>
              <a:t>≈</a:t>
            </a:r>
            <a:endParaRPr lang="tr-TR" sz="2800" dirty="0"/>
          </a:p>
        </p:txBody>
      </p:sp>
      <p:sp>
        <p:nvSpPr>
          <p:cNvPr id="13" name="12 Yuvarlatılmış Dikdörtgen"/>
          <p:cNvSpPr/>
          <p:nvPr/>
        </p:nvSpPr>
        <p:spPr>
          <a:xfrm>
            <a:off x="4777267" y="5233184"/>
            <a:ext cx="3909533" cy="69109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scanf</a:t>
            </a:r>
            <a:r>
              <a:rPr lang="tr-TR" sz="2000" dirty="0" smtClean="0">
                <a:solidFill>
                  <a:schemeClr val="tx1"/>
                </a:solidFill>
              </a:rPr>
              <a:t>(“%s”, isim);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1071538" y="3857628"/>
            <a:ext cx="2714644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Burada boşluk konulmasının nedenini daha önce “  %c” kullanımında incelemiştik.</a:t>
            </a:r>
            <a:endParaRPr lang="tr-TR" sz="1600" b="1" dirty="0"/>
          </a:p>
        </p:txBody>
      </p:sp>
      <p:cxnSp>
        <p:nvCxnSpPr>
          <p:cNvPr id="14" name="13 Düz Ok Bağlayıcısı"/>
          <p:cNvCxnSpPr/>
          <p:nvPr/>
        </p:nvCxnSpPr>
        <p:spPr>
          <a:xfrm rot="5400000">
            <a:off x="1464447" y="5036355"/>
            <a:ext cx="71438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err="1" smtClean="0"/>
              <a:t>scanf</a:t>
            </a:r>
            <a:r>
              <a:rPr lang="tr-TR" sz="2400" dirty="0" smtClean="0"/>
              <a:t> ile tek sözcükten daha uzun dizgi okuyabilmek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63862"/>
          </a:xfrm>
        </p:spPr>
        <p:txBody>
          <a:bodyPr>
            <a:normAutofit/>
          </a:bodyPr>
          <a:lstStyle/>
          <a:p>
            <a:r>
              <a:rPr lang="tr-TR" dirty="0" smtClean="0"/>
              <a:t>Bu nedenlerden dolayı eğer sadece </a:t>
            </a:r>
            <a:r>
              <a:rPr lang="tr-TR" dirty="0" err="1" smtClean="0"/>
              <a:t>enter</a:t>
            </a:r>
            <a:r>
              <a:rPr lang="tr-TR" dirty="0" smtClean="0"/>
              <a:t> girilene kadar okuma yapılsın (dizgi sonu karakteri ve boşluk olsa bile okumaya devam edilsin) istiyorsak…</a:t>
            </a:r>
          </a:p>
          <a:p>
            <a:endParaRPr lang="tr-TR" sz="26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tr-TR" sz="1600" dirty="0" smtClean="0"/>
          </a:p>
          <a:p>
            <a:pPr algn="ctr">
              <a:buNone/>
            </a:pPr>
            <a:r>
              <a:rPr lang="tr-TR" dirty="0" smtClean="0"/>
              <a:t>ya da 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DEĞİL!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İFADESİNİ KULLANIRIZ.</a:t>
            </a: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</p:txBody>
      </p:sp>
      <p:sp>
        <p:nvSpPr>
          <p:cNvPr id="12" name="11 Yuvarlatılmış Dikdörtgen"/>
          <p:cNvSpPr/>
          <p:nvPr/>
        </p:nvSpPr>
        <p:spPr>
          <a:xfrm>
            <a:off x="5072066" y="3143248"/>
            <a:ext cx="3567448" cy="691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scanf</a:t>
            </a:r>
            <a:r>
              <a:rPr lang="tr-TR" sz="2000" dirty="0" smtClean="0">
                <a:solidFill>
                  <a:schemeClr val="tx1"/>
                </a:solidFill>
              </a:rPr>
              <a:t>(“  %[^\n^\0^  ]s”, isim);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13" name="12 Yuvarlatılmış Dikdörtgen"/>
          <p:cNvSpPr/>
          <p:nvPr/>
        </p:nvSpPr>
        <p:spPr>
          <a:xfrm>
            <a:off x="1643042" y="3143248"/>
            <a:ext cx="2389826" cy="6910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scanf</a:t>
            </a:r>
            <a:r>
              <a:rPr lang="tr-TR" sz="2000" dirty="0" smtClean="0">
                <a:solidFill>
                  <a:schemeClr val="tx1"/>
                </a:solidFill>
              </a:rPr>
              <a:t>(“%s”, isim);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2617234" y="4733088"/>
            <a:ext cx="3909533" cy="6910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dirty="0" err="1" smtClean="0">
                <a:solidFill>
                  <a:schemeClr val="tx1"/>
                </a:solidFill>
              </a:rPr>
              <a:t>scanf</a:t>
            </a:r>
            <a:r>
              <a:rPr lang="tr-TR" sz="2000" dirty="0" smtClean="0">
                <a:solidFill>
                  <a:schemeClr val="tx1"/>
                </a:solidFill>
              </a:rPr>
              <a:t>(“  %[^\n]s”, isim);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9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scanf’in</a:t>
            </a:r>
            <a:r>
              <a:rPr lang="tr-TR" dirty="0" smtClean="0"/>
              <a:t> şapkalı kullanımına örnek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57676" cy="4937760"/>
          </a:xfrm>
        </p:spPr>
        <p:txBody>
          <a:bodyPr/>
          <a:lstStyle/>
          <a:p>
            <a:r>
              <a:rPr lang="tr-TR" dirty="0" smtClean="0"/>
              <a:t>Meyve isimleri iki sözcüklü olabiliyor.</a:t>
            </a:r>
          </a:p>
          <a:p>
            <a:r>
              <a:rPr lang="tr-TR" dirty="0" smtClean="0"/>
              <a:t>Sayılar da aynı satırda olduğu için </a:t>
            </a:r>
            <a:r>
              <a:rPr lang="tr-TR" dirty="0" err="1" smtClean="0"/>
              <a:t>fgets</a:t>
            </a:r>
            <a:r>
              <a:rPr lang="tr-TR" dirty="0" smtClean="0"/>
              <a:t> vs. işe yaramaz.</a:t>
            </a:r>
          </a:p>
          <a:p>
            <a:r>
              <a:rPr lang="tr-TR" dirty="0" smtClean="0"/>
              <a:t>Nasıl sadece meyve isimlerini alabiliriz?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357298"/>
            <a:ext cx="35337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Düz Ok Bağlayıcısı"/>
          <p:cNvCxnSpPr/>
          <p:nvPr/>
        </p:nvCxnSpPr>
        <p:spPr>
          <a:xfrm rot="10800000">
            <a:off x="3071802" y="1785926"/>
            <a:ext cx="178595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Dikdörtgen"/>
          <p:cNvSpPr/>
          <p:nvPr/>
        </p:nvSpPr>
        <p:spPr>
          <a:xfrm>
            <a:off x="571472" y="442913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/>
              <a:t>fscanf(dosya, " %[^0123456789]s", isim);</a:t>
            </a:r>
            <a:endParaRPr lang="tr-TR" sz="28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642910" y="628652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“Neden </a:t>
            </a:r>
            <a:r>
              <a:rPr lang="tr-TR" dirty="0" err="1" smtClean="0"/>
              <a:t>fgets</a:t>
            </a:r>
            <a:r>
              <a:rPr lang="tr-TR" dirty="0" smtClean="0"/>
              <a:t> varken, şapkalı </a:t>
            </a:r>
            <a:r>
              <a:rPr lang="tr-TR" dirty="0" err="1" smtClean="0"/>
              <a:t>fscanf</a:t>
            </a:r>
            <a:r>
              <a:rPr lang="tr-TR" dirty="0" smtClean="0"/>
              <a:t>?” sorusuna cevap veren güzel bir örnek…</a:t>
            </a:r>
            <a:endParaRPr lang="tr-TR" dirty="0"/>
          </a:p>
        </p:txBody>
      </p:sp>
      <p:sp>
        <p:nvSpPr>
          <p:cNvPr id="9" name="8 Metin kutusu"/>
          <p:cNvSpPr txBox="1"/>
          <p:nvPr/>
        </p:nvSpPr>
        <p:spPr>
          <a:xfrm>
            <a:off x="571472" y="5143512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Dikkat: Dizgi isimleriyle birlikte ilk rakama kadar olan boşlukları da aldığı için </a:t>
            </a:r>
            <a:r>
              <a:rPr lang="tr-TR" sz="1600" dirty="0" err="1" smtClean="0"/>
              <a:t>strcmp</a:t>
            </a:r>
            <a:r>
              <a:rPr lang="tr-TR" sz="1600" dirty="0" smtClean="0"/>
              <a:t>(isim,”YER ELMASI”)’</a:t>
            </a:r>
            <a:r>
              <a:rPr lang="tr-TR" sz="1600" dirty="0" err="1" smtClean="0"/>
              <a:t>nin</a:t>
            </a:r>
            <a:r>
              <a:rPr lang="tr-TR" sz="1600" dirty="0" smtClean="0"/>
              <a:t> 0 dönmesini bekleyebilmenize rağmen dönmez.</a:t>
            </a:r>
          </a:p>
          <a:p>
            <a:endParaRPr lang="tr-TR" sz="1600" dirty="0" smtClean="0"/>
          </a:p>
          <a:p>
            <a:r>
              <a:rPr lang="tr-TR" sz="1600" dirty="0" smtClean="0"/>
              <a:t>Eğer boşluk yerine ayraç olarak </a:t>
            </a:r>
            <a:r>
              <a:rPr lang="tr-TR" sz="1600" dirty="0" err="1" smtClean="0"/>
              <a:t>tab</a:t>
            </a:r>
            <a:r>
              <a:rPr lang="tr-TR" sz="1600" dirty="0" smtClean="0"/>
              <a:t> kullanıldıysa %[^\t]s de tercih edilebilir.</a:t>
            </a:r>
            <a:endParaRPr lang="tr-TR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ynak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yna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0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1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2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3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4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7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8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9.xml><?xml version="1.0" encoding="utf-8"?>
<a:themeOverride xmlns:a="http://schemas.openxmlformats.org/drawingml/2006/main">
  <a:clrScheme name="Kaynak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7886</TotalTime>
  <Words>6552</Words>
  <PresentationFormat>Ekran Gösterisi (4:3)</PresentationFormat>
  <Paragraphs>1218</Paragraphs>
  <Slides>125</Slides>
  <Notes>6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125</vt:i4>
      </vt:variant>
    </vt:vector>
  </HeadingPairs>
  <TitlesOfParts>
    <vt:vector size="126" baseType="lpstr">
      <vt:lpstr>Kaynak</vt:lpstr>
      <vt:lpstr>BİLGİSAYAR PROGRAMLAMA</vt:lpstr>
      <vt:lpstr>Uygulamalı Ders Kuralları</vt:lpstr>
      <vt:lpstr>Kare</vt:lpstr>
      <vt:lpstr>Anlayamadığınız yerleri bizlere sorunuz.</vt:lpstr>
      <vt:lpstr>Zar</vt:lpstr>
      <vt:lpstr>Anlayamadığınız yerleri bizlere sorunuz.</vt:lpstr>
      <vt:lpstr>Slayt 7</vt:lpstr>
      <vt:lpstr>ALIŞTIRMA-2</vt:lpstr>
      <vt:lpstr>SYÇS 6 – Sayı Oyunu</vt:lpstr>
      <vt:lpstr>Hatırlatma: Dizilerde değer arama yöntemleri</vt:lpstr>
      <vt:lpstr>Hatırlatma: Dizilerde Sıralama</vt:lpstr>
      <vt:lpstr>Dizilerde Sıralama</vt:lpstr>
      <vt:lpstr>Slayt 13</vt:lpstr>
      <vt:lpstr>Kabarcık Sıralama</vt:lpstr>
      <vt:lpstr>Kodu “akıllı” hale getirmek</vt:lpstr>
      <vt:lpstr>Anlayamadığınız yerleri bizlere sorunuz.</vt:lpstr>
      <vt:lpstr>Dizilerde Sıralama</vt:lpstr>
      <vt:lpstr>Bunu biliyor musunuz?</vt:lpstr>
      <vt:lpstr>Dizilerde Sıralama</vt:lpstr>
      <vt:lpstr>Kabarcık Sıralama Kodu:</vt:lpstr>
      <vt:lpstr>Örnek</vt:lpstr>
      <vt:lpstr>Alıştırma</vt:lpstr>
      <vt:lpstr>Soruyu doğru okuyun…</vt:lpstr>
      <vt:lpstr>Diziler Alıştırması</vt:lpstr>
      <vt:lpstr>Bunu biliyor musunuz? Welcome to programmer’s world!</vt:lpstr>
      <vt:lpstr>DİZGİLER</vt:lpstr>
      <vt:lpstr>Dizgi (string)</vt:lpstr>
      <vt:lpstr>Dizgi Tanımlama</vt:lpstr>
      <vt:lpstr>Dizgiler</vt:lpstr>
      <vt:lpstr>Dizgi sonu karakterinin derleyicide incelenmesi</vt:lpstr>
      <vt:lpstr>Dizgi sonu karakteri (‘\0’)</vt:lpstr>
      <vt:lpstr>Dizgi sonu karakteri (‘\0’)</vt:lpstr>
      <vt:lpstr>Dizgi sonu karakteri (‘\0’)</vt:lpstr>
      <vt:lpstr>Dizgi sonu karakteri (‘\0’)</vt:lpstr>
      <vt:lpstr>Dizgi sonu karakteri (‘\0’)</vt:lpstr>
      <vt:lpstr>Dizgi sonu karakteri (‘\0’)</vt:lpstr>
      <vt:lpstr>Strings</vt:lpstr>
      <vt:lpstr>Strings</vt:lpstr>
      <vt:lpstr>Tek boyutlu dizgi(çift boyutlu karakter dizisi) nasıl kullanılır?</vt:lpstr>
      <vt:lpstr>Anlayamadığınız yerleri bizlere sorunuz.</vt:lpstr>
      <vt:lpstr>Onlara iyi davranın…</vt:lpstr>
      <vt:lpstr>Ödev 3 duyuruldu</vt:lpstr>
      <vt:lpstr>Özet</vt:lpstr>
      <vt:lpstr>Hatırlatma: Kabarcık Sıralama Kodu</vt:lpstr>
      <vt:lpstr>Dizgi Karakterlerine Ulaşma</vt:lpstr>
      <vt:lpstr>Klavyeden dizgi girişi nasıl alınmalıdır?</vt:lpstr>
      <vt:lpstr>Dizgilerin klavyeden alınması…</vt:lpstr>
      <vt:lpstr>gets()</vt:lpstr>
      <vt:lpstr>Bunu biliyor musunuz?  İlk hacker’lardan Robert Tappan Morris</vt:lpstr>
      <vt:lpstr>Tek sözcükten daha uzun dizgi okumayı scanf ile yapmak</vt:lpstr>
      <vt:lpstr>Alıştırma</vt:lpstr>
      <vt:lpstr>string.h kütüphanesi</vt:lpstr>
      <vt:lpstr>string.h kütüphanesi</vt:lpstr>
      <vt:lpstr>strlen: dizgideki metnin uzunluğunu bulmak</vt:lpstr>
      <vt:lpstr>Ev yapımı strlen</vt:lpstr>
      <vt:lpstr>Bunu biliyor musunuz? F klavye</vt:lpstr>
      <vt:lpstr>strcpy: dizgilerde kopyalama (dizgi1=dizgi2; yazmanın doğrusu)</vt:lpstr>
      <vt:lpstr>strcmp: dizgileri birbiriyle kıyaslama</vt:lpstr>
      <vt:lpstr>strcmp: dizgileri birbiriyle kıyaslama</vt:lpstr>
      <vt:lpstr>Özet: strcmp</vt:lpstr>
      <vt:lpstr>strcmp: dizgileri birbiriyle kıyaslama</vt:lpstr>
      <vt:lpstr>Alıştırma</vt:lpstr>
      <vt:lpstr>Anlayamadığınız yerleri bizlere sorunuz.</vt:lpstr>
      <vt:lpstr>Alıştırma</vt:lpstr>
      <vt:lpstr>Özet</vt:lpstr>
      <vt:lpstr>strcat: dizgileri peş peşe eklemek</vt:lpstr>
      <vt:lpstr>Dizgi işlemlerine bir örnek</vt:lpstr>
      <vt:lpstr>&lt;string.h&gt; Kütüphanesi</vt:lpstr>
      <vt:lpstr>strn… fonksiyonlarının genişlik kontrol özelliği</vt:lpstr>
      <vt:lpstr>BOL BOL KOD YAZARAK KONULARI PEKİŞTİRİN!</vt:lpstr>
      <vt:lpstr>Alıştırma</vt:lpstr>
      <vt:lpstr>Alıştırma:  Birçok dizgi fonksiyonunu kendiniz de yazabilirsiniz.</vt:lpstr>
      <vt:lpstr>Alıştırma: palindrome kodu</vt:lpstr>
      <vt:lpstr>Uygulama</vt:lpstr>
      <vt:lpstr>Alıştırma</vt:lpstr>
      <vt:lpstr>Anlayamadığınız yerleri bizlere sorunuz.</vt:lpstr>
      <vt:lpstr>EK SLAYTLAR</vt:lpstr>
      <vt:lpstr>sizeof hakkında</vt:lpstr>
      <vt:lpstr>ALIŞTIRMA: Bir dizi alıp, kabarcık sıralama algoritması ile dizelim.</vt:lpstr>
      <vt:lpstr>Alıştırma</vt:lpstr>
      <vt:lpstr>Dizgi fonksiyonları alıştırması</vt:lpstr>
      <vt:lpstr>Dizgilerde dönüşüm…</vt:lpstr>
      <vt:lpstr>Ek slaytlar</vt:lpstr>
      <vt:lpstr>Inputting Strings</vt:lpstr>
      <vt:lpstr>Dizgiler ve scanf'in birlikte doğru kullanımı</vt:lpstr>
      <vt:lpstr>Tek sözcükten daha uzun dizgi okuyabilmek</vt:lpstr>
      <vt:lpstr>Tek sözcükten daha uzun dizgi okuyabilmek</vt:lpstr>
      <vt:lpstr>Alıştırma(Dizgi alımı)</vt:lpstr>
      <vt:lpstr>Dizgiyi limitsizce doldurmayı ve taşırmayı önlemek</vt:lpstr>
      <vt:lpstr>Tek sözcükten daha uzun dizgi okumayı scanf ile yapmak</vt:lpstr>
      <vt:lpstr>Tek sözcükten daha uzun dizgi okumayı scanf ile yapmak</vt:lpstr>
      <vt:lpstr>Neden “   %[^\n]s” de boşluk var?</vt:lpstr>
      <vt:lpstr>Tek sözcükten daha uzun dizgi okumayı scanf ile yapmak</vt:lpstr>
      <vt:lpstr>Özet: scanf ile dizgi okurken stdin’deki boşluk/enter’ları  göz ardı edebilmek</vt:lpstr>
      <vt:lpstr>Tek sözcükten daha uzun dizgi okumayı scanf ile yapmak</vt:lpstr>
      <vt:lpstr>Tek sözcükten daha uzun dizgi okumayı scanf ile yapmak</vt:lpstr>
      <vt:lpstr>Tek sözcükten daha uzun dizgi okumayı scanf ile yapmak</vt:lpstr>
      <vt:lpstr>scanf ile tek sözcükten daha uzun dizgi okuyabilmek</vt:lpstr>
      <vt:lpstr>scanf’in şapkalı kullanımına örnek</vt:lpstr>
      <vt:lpstr>Uyarı</vt:lpstr>
      <vt:lpstr>Alıştırma(Dizgi alımı)</vt:lpstr>
      <vt:lpstr>Koddaki boşlukları doldurarak, kodun tamamını tekrar yazınız.</vt:lpstr>
      <vt:lpstr>Cevap</vt:lpstr>
      <vt:lpstr>Bir başka cevap</vt:lpstr>
      <vt:lpstr>puts(…)</vt:lpstr>
      <vt:lpstr>fgets() ve fputs(…)</vt:lpstr>
      <vt:lpstr>fgets()</vt:lpstr>
      <vt:lpstr>Alıştırma</vt:lpstr>
      <vt:lpstr>Uyarılar</vt:lpstr>
      <vt:lpstr>strcpy: dizgilerde kopyalama</vt:lpstr>
      <vt:lpstr>Slayt 111</vt:lpstr>
      <vt:lpstr>strstr Dizgi içerisinde dizgi aramak…</vt:lpstr>
      <vt:lpstr>Slayt 113</vt:lpstr>
      <vt:lpstr>strlwr ve strupr kullanımı Harfleri küçültmek ya da büyütmek</vt:lpstr>
      <vt:lpstr>Slayt 115</vt:lpstr>
      <vt:lpstr>Dizgiyi parçalara ayıran komut: strtok (token:jeton/işaret demek)</vt:lpstr>
      <vt:lpstr>Dizgiyi parçalara ayıran komut: strtok (token:jeton/işaret demek)</vt:lpstr>
      <vt:lpstr>strtok – Tipik kullanımı</vt:lpstr>
      <vt:lpstr>Slayt 119</vt:lpstr>
      <vt:lpstr>strrev kullanımı</vt:lpstr>
      <vt:lpstr>Slayt 121</vt:lpstr>
      <vt:lpstr>Diğer dizgi fonksiyonları</vt:lpstr>
      <vt:lpstr>SINAVLARLA İLGİLİ OLMAYAN BİLGİLER</vt:lpstr>
      <vt:lpstr>Bunu biliyor musunuz?</vt:lpstr>
      <vt:lpstr>Bunu biliyor musunuz? 9 hafta geride kaldı. Düşünce şeklinizde ufak farklılıklar hissediyor musunuz?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Dizide eleman arayalım…</dc:title>
  <dc:creator>Oğuz Hanoğlu</dc:creator>
  <cp:lastModifiedBy>User</cp:lastModifiedBy>
  <cp:revision>195</cp:revision>
  <dcterms:created xsi:type="dcterms:W3CDTF">2018-02-20T12:57:47Z</dcterms:created>
  <dcterms:modified xsi:type="dcterms:W3CDTF">2018-10-26T11:08:32Z</dcterms:modified>
</cp:coreProperties>
</file>