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17.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theme/themeOverride18.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slides/slide79.xml" ContentType="application/vnd.openxmlformats-officedocument.presentationml.slide+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6" r:id="rId2"/>
    <p:sldId id="997" r:id="rId3"/>
    <p:sldId id="991" r:id="rId4"/>
    <p:sldId id="1048" r:id="rId5"/>
    <p:sldId id="941" r:id="rId6"/>
    <p:sldId id="942" r:id="rId7"/>
    <p:sldId id="943" r:id="rId8"/>
    <p:sldId id="944" r:id="rId9"/>
    <p:sldId id="945" r:id="rId10"/>
    <p:sldId id="946" r:id="rId11"/>
    <p:sldId id="959" r:id="rId12"/>
    <p:sldId id="948" r:id="rId13"/>
    <p:sldId id="1053" r:id="rId14"/>
    <p:sldId id="947" r:id="rId15"/>
    <p:sldId id="949" r:id="rId16"/>
    <p:sldId id="950" r:id="rId17"/>
    <p:sldId id="951" r:id="rId18"/>
    <p:sldId id="952" r:id="rId19"/>
    <p:sldId id="956" r:id="rId20"/>
    <p:sldId id="953" r:id="rId21"/>
    <p:sldId id="1050" r:id="rId22"/>
    <p:sldId id="708" r:id="rId23"/>
    <p:sldId id="957" r:id="rId24"/>
    <p:sldId id="958" r:id="rId25"/>
    <p:sldId id="960" r:id="rId26"/>
    <p:sldId id="999" r:id="rId27"/>
    <p:sldId id="1000" r:id="rId28"/>
    <p:sldId id="1001" r:id="rId29"/>
    <p:sldId id="1002" r:id="rId30"/>
    <p:sldId id="1003" r:id="rId31"/>
    <p:sldId id="1004" r:id="rId32"/>
    <p:sldId id="1005" r:id="rId33"/>
    <p:sldId id="1006" r:id="rId34"/>
    <p:sldId id="1007" r:id="rId35"/>
    <p:sldId id="1010" r:id="rId36"/>
    <p:sldId id="1008" r:id="rId37"/>
    <p:sldId id="1009" r:id="rId38"/>
    <p:sldId id="1011" r:id="rId39"/>
    <p:sldId id="1012" r:id="rId40"/>
    <p:sldId id="1015" r:id="rId41"/>
    <p:sldId id="1031" r:id="rId42"/>
    <p:sldId id="1018" r:id="rId43"/>
    <p:sldId id="1020" r:id="rId44"/>
    <p:sldId id="1021" r:id="rId45"/>
    <p:sldId id="1022" r:id="rId46"/>
    <p:sldId id="1023" r:id="rId47"/>
    <p:sldId id="1024" r:id="rId48"/>
    <p:sldId id="1025" r:id="rId49"/>
    <p:sldId id="1026" r:id="rId50"/>
    <p:sldId id="1027" r:id="rId51"/>
    <p:sldId id="1028" r:id="rId52"/>
    <p:sldId id="1029" r:id="rId53"/>
    <p:sldId id="1032" r:id="rId54"/>
    <p:sldId id="983" r:id="rId55"/>
    <p:sldId id="1033" r:id="rId56"/>
    <p:sldId id="995" r:id="rId57"/>
    <p:sldId id="996" r:id="rId58"/>
    <p:sldId id="1055" r:id="rId59"/>
    <p:sldId id="1016" r:id="rId60"/>
    <p:sldId id="1054" r:id="rId61"/>
    <p:sldId id="987" r:id="rId62"/>
    <p:sldId id="989" r:id="rId63"/>
    <p:sldId id="1051" r:id="rId64"/>
    <p:sldId id="1052" r:id="rId65"/>
    <p:sldId id="806" r:id="rId66"/>
    <p:sldId id="963" r:id="rId67"/>
    <p:sldId id="964" r:id="rId68"/>
    <p:sldId id="965" r:id="rId69"/>
    <p:sldId id="966" r:id="rId70"/>
    <p:sldId id="967" r:id="rId71"/>
    <p:sldId id="998" r:id="rId72"/>
    <p:sldId id="1034" r:id="rId73"/>
    <p:sldId id="1035" r:id="rId74"/>
    <p:sldId id="1036" r:id="rId75"/>
    <p:sldId id="1037" r:id="rId76"/>
    <p:sldId id="1038" r:id="rId77"/>
    <p:sldId id="1039" r:id="rId78"/>
    <p:sldId id="1040" r:id="rId79"/>
    <p:sldId id="1041" r:id="rId80"/>
    <p:sldId id="1042" r:id="rId81"/>
    <p:sldId id="1043" r:id="rId82"/>
    <p:sldId id="1044" r:id="rId83"/>
    <p:sldId id="1045" r:id="rId84"/>
    <p:sldId id="1046" r:id="rId85"/>
    <p:sldId id="1047" r:id="rId8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11303" autoAdjust="0"/>
    <p:restoredTop sz="77993" autoAdjust="0"/>
  </p:normalViewPr>
  <p:slideViewPr>
    <p:cSldViewPr>
      <p:cViewPr>
        <p:scale>
          <a:sx n="50" d="100"/>
          <a:sy n="50" d="100"/>
        </p:scale>
        <p:origin x="-1722" y="-246"/>
      </p:cViewPr>
      <p:guideLst>
        <p:guide orient="horz" pos="2160"/>
        <p:guide pos="2880"/>
      </p:guideLst>
    </p:cSldViewPr>
  </p:slideViewPr>
  <p:outlineViewPr>
    <p:cViewPr>
      <p:scale>
        <a:sx n="33" d="100"/>
        <a:sy n="33" d="100"/>
      </p:scale>
      <p:origin x="0" y="23994"/>
    </p:cViewPr>
  </p:outlineViewPr>
  <p:notesTextViewPr>
    <p:cViewPr>
      <p:scale>
        <a:sx n="100" d="100"/>
        <a:sy n="100" d="100"/>
      </p:scale>
      <p:origin x="0" y="0"/>
    </p:cViewPr>
  </p:notesTextViewPr>
  <p:sorterViewPr>
    <p:cViewPr>
      <p:scale>
        <a:sx n="66" d="100"/>
        <a:sy n="66" d="100"/>
      </p:scale>
      <p:origin x="0" y="87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05473-C16F-499C-B527-ACBB5A5332AF}" type="datetimeFigureOut">
              <a:rPr lang="tr-TR" smtClean="0"/>
              <a:pPr/>
              <a:t>2.11.2018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DFE13-8A8D-4C5C-8CE0-CAD69FC1488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711BFAF-C44C-1E43-A1DE-A75E8E6F07B6}" type="slidenum">
              <a:rPr lang="en-US"/>
              <a:pPr/>
              <a:t>6</a:t>
            </a:fld>
            <a:endParaRPr lang="en-US"/>
          </a:p>
        </p:txBody>
      </p:sp>
      <p:sp>
        <p:nvSpPr>
          <p:cNvPr id="17411" name="Rectangle 2"/>
          <p:cNvSpPr>
            <a:spLocks noGrp="1" noRot="1" noChangeAspect="1" noChangeArrowheads="1"/>
          </p:cNvSpPr>
          <p:nvPr>
            <p:ph type="sldImg"/>
          </p:nvPr>
        </p:nvSpPr>
        <p:spPr>
          <a:xfrm>
            <a:off x="1141413" y="684213"/>
            <a:ext cx="4573587" cy="3430587"/>
          </a:xfrm>
          <a:solidFill>
            <a:srgbClr val="FFFFFF"/>
          </a:solidFill>
          <a:ln/>
        </p:spPr>
      </p:sp>
      <p:sp>
        <p:nvSpPr>
          <p:cNvPr id="17412"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eaLnBrk="1" hangingPunct="1"/>
            <a:r>
              <a:rPr lang="en-US"/>
              <a:t>Recursion and self reference are hugely important concepts in computer science and the natural world.</a:t>
            </a:r>
          </a:p>
          <a:p>
            <a:pPr eaLnBrk="1" hangingPunct="1"/>
            <a:r>
              <a:rPr lang="en-US"/>
              <a:t>Escher. title = "Drawing Hands". We use title (Escher's reproductive parts) due to Bernard Chazelle.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56B323B-221C-D547-8399-57D00703D76D}" type="slidenum">
              <a:rPr lang="en-US"/>
              <a:pPr/>
              <a:t>7</a:t>
            </a:fld>
            <a:endParaRPr lang="en-US"/>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From the New Yorker magazine, August 11-18, 2008</a:t>
            </a:r>
          </a:p>
          <a:p>
            <a:pPr eaLnBrk="1" hangingPunct="1"/>
            <a:r>
              <a:rPr lang="en-US" dirty="0" smtClean="0"/>
              <a:t>http://</a:t>
            </a:r>
            <a:r>
              <a:rPr lang="en-US" dirty="0" err="1" smtClean="0"/>
              <a:t>archives.newyorker.com/?i</a:t>
            </a:r>
            <a:r>
              <a:rPr lang="en-US" dirty="0" smtClean="0"/>
              <a:t>=2008-08-11#folio=062</a:t>
            </a:r>
          </a:p>
          <a:p>
            <a:pPr eaLnBrk="1" hangingPunct="1"/>
            <a:endParaRPr lang="en-US" b="1"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0F87277-3504-C645-8E8F-28972C3BCA65}" type="slidenum">
              <a:rPr lang="en-US"/>
              <a:pPr/>
              <a:t>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a:t>Amazing hand-drawn image in NY Times by </a:t>
            </a:r>
            <a:r>
              <a:rPr lang="en-US" dirty="0" err="1"/>
              <a:t>Serkan</a:t>
            </a:r>
            <a:r>
              <a:rPr lang="en-US" dirty="0"/>
              <a:t> </a:t>
            </a:r>
            <a:r>
              <a:rPr lang="en-US" dirty="0" err="1"/>
              <a:t>Ozkaya</a:t>
            </a:r>
            <a:endParaRPr lang="en-US" dirty="0"/>
          </a:p>
          <a:p>
            <a:pPr>
              <a:spcBef>
                <a:spcPct val="0"/>
              </a:spcBef>
            </a:pPr>
            <a:r>
              <a:rPr lang="en-US" dirty="0"/>
              <a:t>[</a:t>
            </a:r>
            <a:r>
              <a:rPr lang="en-US" dirty="0" err="1"/>
              <a:t>Serkan</a:t>
            </a:r>
            <a:r>
              <a:rPr lang="en-US" dirty="0"/>
              <a:t> </a:t>
            </a:r>
            <a:r>
              <a:rPr lang="en-US" dirty="0" err="1"/>
              <a:t>Ozkaya</a:t>
            </a:r>
            <a:r>
              <a:rPr lang="en-US" dirty="0"/>
              <a:t>] simply wanted to draw and see printed a faithful copy of all the type and pictures planned for a broadsheet page of this newspaper: this very page you are reading right now, which shows his version of the page you are reading right now, which shows his version of his version of the page you are reading right now, which...</a:t>
            </a:r>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7123FB0-A16D-B841-9543-F2398BE46907}" type="slidenum">
              <a:rPr lang="en-US"/>
              <a:pPr/>
              <a:t>9</a:t>
            </a:fld>
            <a:endParaRPr lang="en-US"/>
          </a:p>
        </p:txBody>
      </p:sp>
      <p:sp>
        <p:nvSpPr>
          <p:cNvPr id="31747" name="Rectangle 2"/>
          <p:cNvSpPr>
            <a:spLocks noGrp="1" noRot="1" noChangeAspect="1" noChangeArrowheads="1"/>
          </p:cNvSpPr>
          <p:nvPr>
            <p:ph type="sldImg"/>
          </p:nvPr>
        </p:nvSpPr>
        <p:spPr>
          <a:xfrm>
            <a:off x="1141413" y="684213"/>
            <a:ext cx="4573587" cy="3430587"/>
          </a:xfrm>
          <a:solidFill>
            <a:srgbClr val="FFFFFF"/>
          </a:solidFill>
          <a:ln/>
        </p:spPr>
      </p:sp>
      <p:sp>
        <p:nvSpPr>
          <p:cNvPr id="31748"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12</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26</a:t>
            </a:fld>
            <a:endParaRPr lang="en-US" dirty="0"/>
          </a:p>
        </p:txBody>
      </p:sp>
    </p:spTree>
    <p:extLst>
      <p:ext uri="{BB962C8B-B14F-4D97-AF65-F5344CB8AC3E}">
        <p14:creationId xmlns:p14="http://schemas.microsoft.com/office/powerpoint/2010/main" xmlns="" val="3977140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11/2/2018</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11/2/2018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11/2/2018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9525" cap="sq">
            <a:solidFill>
              <a:schemeClr val="bg2"/>
            </a:solidFill>
            <a:round/>
            <a:headEnd type="none" w="sm" len="sm"/>
            <a:tailEnd type="none" w="sm" len="sm"/>
          </a:ln>
          <a:effectLst/>
        </p:spPr>
        <p:txBody>
          <a:bodyPr>
            <a:prstTxWarp prst="textNoShape">
              <a:avLst/>
            </a:prstTxWarp>
          </a:bodyPr>
          <a:lstStyle/>
          <a:p>
            <a:pPr>
              <a:defRPr/>
            </a:pPr>
            <a:endParaRPr lang="en-US"/>
          </a:p>
        </p:txBody>
      </p:sp>
      <p:sp>
        <p:nvSpPr>
          <p:cNvPr id="130051" name="Rectangle 3"/>
          <p:cNvSpPr>
            <a:spLocks noGrp="1" noChangeArrowheads="1"/>
          </p:cNvSpPr>
          <p:nvPr>
            <p:ph type="ctrTitle" sz="quarter"/>
          </p:nvPr>
        </p:nvSpPr>
        <p:spPr>
          <a:xfrm>
            <a:off x="0" y="0"/>
            <a:ext cx="9144000" cy="1524000"/>
          </a:xfrm>
        </p:spPr>
        <p:txBody>
          <a:bodyPr anchor="b"/>
          <a:lstStyle>
            <a:lvl1pPr>
              <a:lnSpc>
                <a:spcPct val="80000"/>
              </a:lnSpc>
              <a:defRPr sz="3200">
                <a:solidFill>
                  <a:schemeClr val="folHlink"/>
                </a:solidFill>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11/2/2018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11/2/2018</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11/2/2018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11/2/2018</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11/2/2018</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11/2/2018</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11/2/2018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11/2/2018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11/2/2018</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png"/><Relationship Id="rId7" Type="http://schemas.openxmlformats.org/officeDocument/2006/relationships/image" Target="../media/image33.gif"/><Relationship Id="rId12"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gif"/><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72.xml.rels><?xml version="1.0" encoding="UTF-8" standalone="yes"?>
<Relationships xmlns="http://schemas.openxmlformats.org/package/2006/relationships"><Relationship Id="rId3" Type="http://schemas.openxmlformats.org/officeDocument/2006/relationships/hyperlink" Target="https://www.quora.com/Why-do-we-use-%E2%80%9Cint-*p%E2%80%9D-over-%E2%80%9Cint*-p%E2%80%9D" TargetMode="Externa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BİLGİSAYAR PROGRAMLAMA</a:t>
            </a:r>
            <a:endParaRPr lang="en-US" dirty="0"/>
          </a:p>
        </p:txBody>
      </p:sp>
      <p:sp>
        <p:nvSpPr>
          <p:cNvPr id="3" name="Subtitle 2"/>
          <p:cNvSpPr>
            <a:spLocks noGrp="1"/>
          </p:cNvSpPr>
          <p:nvPr>
            <p:ph type="subTitle" idx="1"/>
          </p:nvPr>
        </p:nvSpPr>
        <p:spPr/>
        <p:txBody>
          <a:bodyPr>
            <a:noAutofit/>
          </a:bodyPr>
          <a:lstStyle/>
          <a:p>
            <a:r>
              <a:rPr lang="tr-TR" sz="2400" dirty="0" smtClean="0"/>
              <a:t>OĞUZ HANOĞLU</a:t>
            </a:r>
            <a:endParaRPr lang="en-US" sz="2400"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169303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Döngülerin Farklı bir Şekli: Özyineleme (</a:t>
            </a:r>
            <a:r>
              <a:rPr lang="tr-TR" dirty="0" err="1" smtClean="0"/>
              <a:t>Recursion</a:t>
            </a:r>
            <a:r>
              <a:rPr lang="tr-TR" dirty="0" smtClean="0"/>
              <a:t>)</a:t>
            </a:r>
            <a:endParaRPr lang="tr-TR" dirty="0"/>
          </a:p>
        </p:txBody>
      </p:sp>
      <p:pic>
        <p:nvPicPr>
          <p:cNvPr id="35842" name="Picture 2" descr="https://s-media-cache-ak0.pinimg.com/736x/14/76/32/1476326b7e0dd69aee77ee679725accd.jpg"/>
          <p:cNvPicPr>
            <a:picLocks noChangeAspect="1" noChangeArrowheads="1"/>
          </p:cNvPicPr>
          <p:nvPr/>
        </p:nvPicPr>
        <p:blipFill>
          <a:blip r:embed="rId2"/>
          <a:srcRect/>
          <a:stretch>
            <a:fillRect/>
          </a:stretch>
        </p:blipFill>
        <p:spPr bwMode="auto">
          <a:xfrm>
            <a:off x="457200" y="2372128"/>
            <a:ext cx="2171700" cy="4057650"/>
          </a:xfrm>
          <a:prstGeom prst="rect">
            <a:avLst/>
          </a:prstGeom>
          <a:noFill/>
        </p:spPr>
      </p:pic>
      <p:pic>
        <p:nvPicPr>
          <p:cNvPr id="35844" name="Picture 4" descr="http://media-teletoon.canal-plus.net/image/61/1/dal08.14611.png"/>
          <p:cNvPicPr>
            <a:picLocks noChangeAspect="1" noChangeArrowheads="1"/>
          </p:cNvPicPr>
          <p:nvPr/>
        </p:nvPicPr>
        <p:blipFill>
          <a:blip r:embed="rId3"/>
          <a:srcRect/>
          <a:stretch>
            <a:fillRect/>
          </a:stretch>
        </p:blipFill>
        <p:spPr bwMode="auto">
          <a:xfrm>
            <a:off x="4646814" y="2695978"/>
            <a:ext cx="3448050" cy="3733800"/>
          </a:xfrm>
          <a:prstGeom prst="rect">
            <a:avLst/>
          </a:prstGeom>
          <a:noFill/>
        </p:spPr>
      </p:pic>
      <p:sp>
        <p:nvSpPr>
          <p:cNvPr id="6" name="5 Köşeleri Yuvarlanmış Dikdörtgen Belirtme Çizgisi"/>
          <p:cNvSpPr/>
          <p:nvPr/>
        </p:nvSpPr>
        <p:spPr>
          <a:xfrm>
            <a:off x="1553514" y="1300766"/>
            <a:ext cx="2150772" cy="1395212"/>
          </a:xfrm>
          <a:prstGeom prst="wedgeRoundRectCallout">
            <a:avLst>
              <a:gd name="adj1" fmla="val -25623"/>
              <a:gd name="adj2" fmla="val 66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Kasada ne kadar para vardı </a:t>
            </a:r>
            <a:r>
              <a:rPr lang="tr-TR" dirty="0" err="1" smtClean="0"/>
              <a:t>Avarel</a:t>
            </a:r>
            <a:r>
              <a:rPr lang="tr-TR" dirty="0" smtClean="0"/>
              <a:t>?</a:t>
            </a:r>
            <a:endParaRPr lang="tr-TR" dirty="0"/>
          </a:p>
        </p:txBody>
      </p:sp>
      <p:sp>
        <p:nvSpPr>
          <p:cNvPr id="8" name="7 Köşeleri Yuvarlanmış Dikdörtgen Belirtme Çizgisi"/>
          <p:cNvSpPr/>
          <p:nvPr/>
        </p:nvSpPr>
        <p:spPr>
          <a:xfrm>
            <a:off x="4572000" y="1300766"/>
            <a:ext cx="2060620" cy="1176271"/>
          </a:xfrm>
          <a:prstGeom prst="wedgeRoundRectCallout">
            <a:avLst>
              <a:gd name="adj1" fmla="val -11458"/>
              <a:gd name="adj2" fmla="val 668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William ne diyorsa, onun 2 katı</a:t>
            </a:r>
            <a:endParaRPr lang="tr-TR" dirty="0"/>
          </a:p>
        </p:txBody>
      </p:sp>
      <p:sp>
        <p:nvSpPr>
          <p:cNvPr id="9" name="8 Köşeleri Yuvarlanmış Dikdörtgen Belirtme Çizgisi"/>
          <p:cNvSpPr/>
          <p:nvPr/>
        </p:nvSpPr>
        <p:spPr>
          <a:xfrm>
            <a:off x="6825803" y="1968590"/>
            <a:ext cx="2060620" cy="807076"/>
          </a:xfrm>
          <a:prstGeom prst="wedgeRoundRectCallout">
            <a:avLst>
              <a:gd name="adj1" fmla="val -10208"/>
              <a:gd name="adj2" fmla="val 10163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err="1" smtClean="0"/>
              <a:t>Jack</a:t>
            </a:r>
            <a:r>
              <a:rPr lang="tr-TR" dirty="0" smtClean="0"/>
              <a:t> ne diyorsa, onun 5 katı</a:t>
            </a:r>
            <a:endParaRPr lang="tr-TR" dirty="0"/>
          </a:p>
        </p:txBody>
      </p:sp>
      <p:sp>
        <p:nvSpPr>
          <p:cNvPr id="10" name="9 Metin kutusu"/>
          <p:cNvSpPr txBox="1"/>
          <p:nvPr/>
        </p:nvSpPr>
        <p:spPr>
          <a:xfrm>
            <a:off x="4572000" y="6429778"/>
            <a:ext cx="3131498" cy="369332"/>
          </a:xfrm>
          <a:prstGeom prst="rect">
            <a:avLst/>
          </a:prstGeom>
          <a:noFill/>
        </p:spPr>
        <p:txBody>
          <a:bodyPr wrap="none" rtlCol="0">
            <a:spAutoFit/>
          </a:bodyPr>
          <a:lstStyle/>
          <a:p>
            <a:r>
              <a:rPr lang="tr-TR" dirty="0" err="1" smtClean="0"/>
              <a:t>Avarel</a:t>
            </a:r>
            <a:r>
              <a:rPr lang="tr-TR" dirty="0" smtClean="0"/>
              <a:t>     </a:t>
            </a:r>
            <a:r>
              <a:rPr lang="tr-TR" dirty="0" err="1" smtClean="0"/>
              <a:t>Jack</a:t>
            </a:r>
            <a:r>
              <a:rPr lang="tr-TR" dirty="0" smtClean="0"/>
              <a:t>       </a:t>
            </a:r>
            <a:r>
              <a:rPr lang="tr-TR" dirty="0" err="1" smtClean="0"/>
              <a:t>Joe</a:t>
            </a:r>
            <a:r>
              <a:rPr lang="tr-TR" dirty="0" smtClean="0"/>
              <a:t>      William</a:t>
            </a:r>
            <a:endParaRPr lang="tr-TR" dirty="0"/>
          </a:p>
        </p:txBody>
      </p:sp>
      <p:sp>
        <p:nvSpPr>
          <p:cNvPr id="11" name="10 Köşeleri Yuvarlanmış Dikdörtgen Belirtme Çizgisi"/>
          <p:cNvSpPr/>
          <p:nvPr/>
        </p:nvSpPr>
        <p:spPr>
          <a:xfrm>
            <a:off x="5653825" y="2695978"/>
            <a:ext cx="1171978" cy="807076"/>
          </a:xfrm>
          <a:prstGeom prst="wedgeRoundRectCallout">
            <a:avLst>
              <a:gd name="adj1" fmla="val -10208"/>
              <a:gd name="adj2" fmla="val 101637"/>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1400" dirty="0" err="1" smtClean="0"/>
              <a:t>Joe</a:t>
            </a:r>
            <a:r>
              <a:rPr lang="tr-TR" sz="1400" dirty="0" smtClean="0"/>
              <a:t> ne diyorsa, onun 3 katı</a:t>
            </a:r>
            <a:endParaRPr lang="tr-TR" sz="1400" dirty="0"/>
          </a:p>
        </p:txBody>
      </p:sp>
      <p:sp>
        <p:nvSpPr>
          <p:cNvPr id="12" name="11 Köşeleri Yuvarlanmış Dikdörtgen Belirtme Çizgisi"/>
          <p:cNvSpPr/>
          <p:nvPr/>
        </p:nvSpPr>
        <p:spPr>
          <a:xfrm>
            <a:off x="6339625" y="4295103"/>
            <a:ext cx="972355" cy="373487"/>
          </a:xfrm>
          <a:prstGeom prst="wedgeRoundRectCallout">
            <a:avLst>
              <a:gd name="adj1" fmla="val -10208"/>
              <a:gd name="adj2" fmla="val 101637"/>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1400" dirty="0" smtClean="0"/>
              <a:t>2000$</a:t>
            </a:r>
            <a:endParaRPr lang="tr-TR" sz="1400" dirty="0"/>
          </a:p>
        </p:txBody>
      </p:sp>
      <p:sp>
        <p:nvSpPr>
          <p:cNvPr id="14" name="13 Köşeleri Yuvarlanmış Dikdörtgen Belirtme Çizgisi"/>
          <p:cNvSpPr/>
          <p:nvPr/>
        </p:nvSpPr>
        <p:spPr>
          <a:xfrm>
            <a:off x="1553514" y="4494727"/>
            <a:ext cx="2377762" cy="1493949"/>
          </a:xfrm>
          <a:prstGeom prst="wedgeRoundRectCallout">
            <a:avLst>
              <a:gd name="adj1" fmla="val -64706"/>
              <a:gd name="adj2" fmla="val -81466"/>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1400" dirty="0" smtClean="0"/>
              <a:t>Adamlar özyinelemeli çalışarak bizi atlatabileceklerini sanıyorlar. 60000$ demeye getiriyorlar </a:t>
            </a:r>
            <a:r>
              <a:rPr lang="tr-TR" sz="1400" dirty="0" err="1" smtClean="0"/>
              <a:t>Red</a:t>
            </a:r>
            <a:r>
              <a:rPr lang="tr-TR" sz="1400" dirty="0" smtClean="0"/>
              <a:t> Kit.</a:t>
            </a:r>
            <a:endParaRPr lang="tr-TR" sz="1400" dirty="0"/>
          </a:p>
        </p:txBody>
      </p:sp>
      <p:sp>
        <p:nvSpPr>
          <p:cNvPr id="17" name="16 Bulut Belirtme Çizgisi"/>
          <p:cNvSpPr/>
          <p:nvPr/>
        </p:nvSpPr>
        <p:spPr>
          <a:xfrm>
            <a:off x="2331076" y="3107029"/>
            <a:ext cx="2240924" cy="792049"/>
          </a:xfrm>
          <a:prstGeom prst="cloudCallout">
            <a:avLst>
              <a:gd name="adj1" fmla="val -65086"/>
              <a:gd name="adj2" fmla="val -7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İyi ki düldül C biliyor.</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par>
                          <p:cTn id="28" fill="hold">
                            <p:stCondLst>
                              <p:cond delay="500"/>
                            </p:stCondLst>
                            <p:childTnLst>
                              <p:par>
                                <p:cTn id="29" presetID="12" presetClass="entr" presetSubtype="4" fill="hold" grpId="0" nodeType="afterEffect">
                                  <p:stCondLst>
                                    <p:cond delay="1000"/>
                                  </p:stCondLst>
                                  <p:childTnLst>
                                    <p:set>
                                      <p:cBhvr>
                                        <p:cTn id="30" dur="1" fill="hold">
                                          <p:stCondLst>
                                            <p:cond delay="0"/>
                                          </p:stCondLst>
                                        </p:cTn>
                                        <p:tgtEl>
                                          <p:spTgt spid="17"/>
                                        </p:tgtEl>
                                        <p:attrNameLst>
                                          <p:attrName>style.visibility</p:attrName>
                                        </p:attrNameLst>
                                      </p:cBhvr>
                                      <p:to>
                                        <p:strVal val="visible"/>
                                      </p:to>
                                    </p:set>
                                    <p:animEffect transition="in" filter="slide(fromBottom)">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just">
              <a:buFontTx/>
              <a:buChar char="-"/>
            </a:pPr>
            <a:r>
              <a:rPr lang="tr-TR" dirty="0" err="1" smtClean="0">
                <a:solidFill>
                  <a:schemeClr val="tx1"/>
                </a:solidFill>
              </a:rPr>
              <a:t>Özyineli</a:t>
            </a:r>
            <a:r>
              <a:rPr lang="tr-TR" dirty="0" smtClean="0">
                <a:solidFill>
                  <a:schemeClr val="tx1"/>
                </a:solidFill>
              </a:rPr>
              <a:t> tanım yapılırken problemin çözümünde nasıl bir sıra izlendiğini karıştırmamak gerekir. </a:t>
            </a:r>
          </a:p>
          <a:p>
            <a:pPr marL="342900" indent="-342900" algn="just">
              <a:buFontTx/>
              <a:buChar char="-"/>
            </a:pPr>
            <a:r>
              <a:rPr lang="tr-TR" dirty="0" smtClean="0">
                <a:solidFill>
                  <a:schemeClr val="tx1"/>
                </a:solidFill>
              </a:rPr>
              <a:t>Bunun için de çeşitli alıştırmalarla izlenen sırayı iyice anlamaya çalışın.</a:t>
            </a:r>
          </a:p>
          <a:p>
            <a:pPr marL="342900" indent="-342900" algn="just">
              <a:buFontTx/>
              <a:buChar char="-"/>
            </a:pPr>
            <a:endParaRPr lang="tr-TR" dirty="0" smtClean="0"/>
          </a:p>
          <a:p>
            <a:pPr marL="342900" indent="-342900" algn="just">
              <a:buFontTx/>
              <a:buChar char="-"/>
            </a:pPr>
            <a:r>
              <a:rPr lang="tr-TR" dirty="0" smtClean="0">
                <a:solidFill>
                  <a:schemeClr val="tx1"/>
                </a:solidFill>
              </a:rPr>
              <a:t>Elinizdeki bir problemi özyinelemeli bir algoritma ile çözmeniz istenirse şunu sorarak başlayın: fonksiyonum yapacağı işi yine kendisi cinsinden yapabilir mi? </a:t>
            </a:r>
            <a:br>
              <a:rPr lang="tr-TR" dirty="0" smtClean="0">
                <a:solidFill>
                  <a:schemeClr val="tx1"/>
                </a:solidFill>
              </a:rPr>
            </a:br>
            <a:r>
              <a:rPr lang="tr-TR" dirty="0" smtClean="0">
                <a:solidFill>
                  <a:schemeClr val="tx1"/>
                </a:solidFill>
              </a:rPr>
              <a:t>(örn. Faktöriyel(5) = 5* Faktöriyel(4)</a:t>
            </a:r>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smtClean="0">
              <a:solidFill>
                <a:schemeClr val="tx1"/>
              </a:solidFill>
            </a:endParaRPr>
          </a:p>
          <a:p>
            <a:pPr marL="342900" indent="-342900" algn="just">
              <a:buFont typeface="Wingdings" panose="05000000000000000000" pitchFamily="2" charset="2"/>
              <a:buChar char="Ø"/>
            </a:pPr>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 xmlns:p14="http://schemas.microsoft.com/office/powerpoint/2010/main" val="1144946735"/>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normAutofit/>
          </a:bodyPr>
          <a:lstStyle/>
          <a:p>
            <a:r>
              <a:rPr lang="tr-TR" dirty="0" err="1" smtClean="0"/>
              <a:t>Fibonacci</a:t>
            </a:r>
            <a:r>
              <a:rPr lang="tr-TR" dirty="0" smtClean="0"/>
              <a:t> sayı dizisi şu şekilde ilerler:</a:t>
            </a:r>
          </a:p>
          <a:p>
            <a:r>
              <a:rPr lang="tr-TR" dirty="0" err="1" smtClean="0"/>
              <a:t>fibo</a:t>
            </a:r>
            <a:r>
              <a:rPr lang="tr-TR" dirty="0" smtClean="0"/>
              <a:t>(0)=0, </a:t>
            </a:r>
            <a:r>
              <a:rPr lang="tr-TR" dirty="0" err="1" smtClean="0"/>
              <a:t>fibo</a:t>
            </a:r>
            <a:r>
              <a:rPr lang="tr-TR" dirty="0" smtClean="0"/>
              <a:t>(1) = 1, </a:t>
            </a:r>
            <a:r>
              <a:rPr lang="tr-TR" dirty="0" err="1" smtClean="0"/>
              <a:t>fibo</a:t>
            </a:r>
            <a:r>
              <a:rPr lang="tr-TR" dirty="0" smtClean="0"/>
              <a:t>(2) = 1, </a:t>
            </a:r>
            <a:r>
              <a:rPr lang="tr-TR" dirty="0" err="1" smtClean="0"/>
              <a:t>fibo</a:t>
            </a:r>
            <a:r>
              <a:rPr lang="tr-TR" dirty="0" smtClean="0"/>
              <a:t>(3) = 2, </a:t>
            </a:r>
            <a:r>
              <a:rPr lang="tr-TR" dirty="0" err="1" smtClean="0"/>
              <a:t>fibo</a:t>
            </a:r>
            <a:r>
              <a:rPr lang="tr-TR" dirty="0" smtClean="0"/>
              <a:t>(4)=3…</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p:txBody>
      </p:sp>
      <p:sp>
        <p:nvSpPr>
          <p:cNvPr id="65538" name="AutoShape 2" descr="data:image/jpeg;base64,/9j/4AAQSkZJRgABAQAAAQABAAD/2wCEAAkGBxISEhUSExIVFRUVFRYXGBgXFxcVFRUXFRUWFxgXFxYaHSghGR0lHRcWITEiKCkrLi4uGCA1ODMuNygtLysBCgoKDg0OGxAQGy0mICUtLS0tLS0tLS0tLS0tLS4tLS0tLS0tLS0tLS0tLS0tLS0tLS0tLS0tLS0tLS0tLS0tLf/AABEIAHsBmAMBEQACEQEDEQH/xAAbAAEAAQUBAAAAAAAAAAAAAAAAAQIDBAUGB//EAEIQAAICAQIDBAgADAUDBQAAAAECAAMRBBIFITEGE0FRFCIyYXGBkaEVIzNCUlNicoKSscEHk7LR0lRjohYkQ3Pw/8QAGgEBAQEBAQEBAAAAAAAAAAAAAAECAwQFBv/EADMRAAIBAgQDBgUEAwEBAAAAAAABAgMRBBIhMRNBUQUiMmFxkRRSgaGxwdHh8CMzQhUk/9oADAMBAAIRAxEAPwD3GAIAgCAIAgCAIAgCAIAgCAIAgEGABAJgCAIAgCAIAgCAU5lD8yqQCAIAgCAIAgFOZQ9CqQEZgCAAYBMAQBAEAQBAEAQBAEAQBAEAQBAEAQBAEAQBAEAQBAEAQAYBou0XaD0VqUFT2vcxVVUqDyx4ty8ZznUy6WPZhME8QpSzKKirtsjTcZtZbDdpLaEStnLM9ZzgcwNpODjxkVRvdWLPCwi48OopNu1kn+poODdo00+m0wrpvtOpe3u0exWs9U8zuPLExGrZLR6n0K/Z86tapmlGORK7SsvtzN9wntRVclzurUnTnFq2YynI88gkEcj9JuFRO/keDEdn1KUoRTzZtmuZrW7dKFFx0moGnLY74hcdcbtuc498irLe2h6V2RJyyKpHP8ut/wBja6vtJVXqKNOc/j13K/5v7IP73PErqJSS6nlp4CrOjOqv+XZlzS8bFmrt0oQ5pRWZ8+rlwCFA88H7TSmnLKYnhJQw8a7ekm0lz0Iq7QVNrG0YyXWveT4A5HqfHBBhTWbKV4KpHDrEPZuxY4v2nSm4aeuqy+8jOyvHqjzZicL/APvOSVVJ2WrOmH7PnVp8WUlGPV8yr/1KiaY6m+uygKxXY+N5IOMKAeeccodRKOZmfgZzr8Kk1LzWxTwjtDZfYqNo76ldSyu+3BAx1APqk56GIzu9jWIwUaUG1VjJrSyuY3Y/UV226yyvvfy2094+9Cy7s92v5o5/08pKclJtm+0KU6UKUZ22votbPqZHGO0wqvGmrosvuKbyqbRtXpkljLKpldrGcPgHVpcaUlGN7XfX6GyTiI7j0ixWqGzeyvjcg8jjxms3duzyui3V4UHd3smuZp37Xr6ENctTsm7DLkb1AcoSfnj6zHE7uY9n/mVPivhZNKXLptcydZ2lRbaKa0Nz3gMApACVkZ3sfARxVdJczlTwMpU51JPKo6a830Re4bxwXajUadUYej7Qz5G1iwzgD3c5VUTk49DNfCSpUYVW/HsuehR2k4+NJ3Q7trWufYqKQCTj3+8gfOJzymsFgnic3eUVFXbZRwPtKmod6WrspurGWrsABx5ggkERGopOxcTgJ0YqompRezRqOzfFPxF1+no1F2/UMNrWqx6ZLKWIAXmOUxCp3bpNnqxmGaqxp1ZRjaK1S/NuZsOAdqTqrrKfRnrNQ9dmZGCtnkvq5yTz+hlhVzNq2xxxfZ3w9ONRzTzbJXv9zT8J7S0UVX6gDUMLNUUVWcWF7Dk4rzyVZlVEk5anrr9n1qlSFHuq0btpWsvPqzdtxtm02oe7T3UCtDkMVDMCp9hlJ5+/wM6Z+621Y8PwiVaEKc1K787L1uZHY3b6HSV7zaylh3rb3wzEjLeP+2JafhRjHprESUrXTtpovobqbPGIAgCAIAgCAIAgCAIAgCAIAgCAIAgCAIAgCAIAgCAIBBgHCdoNL6XxWrT73RaaDYWrYo4ZiehHMfmc/jPNOOeql0PvYSr8N2fOokm5StZq5mdr0Gj4ZcneWPuGzda5dz3rYI3HwwTNVO5TaOHZzeIx8JNJc9FZaHLcQrpTU6PT33mhNPpAS6vsYWOMkKRzB6Tk0rxT5I+rRlVlh6tWnDM5z2avoixXp7DwvVmtXZDqFZbCpFltQIJZvE+B+ZmbPhu21zrOpBY+kptJ5bW5J9Dedo+N0arS16LRfjXt7tQqg4qRcHLnouMYnSpLPBRgfPwmFqYfESxGJ0UbvXm/IxNbwT0zWX1KxzpNNSlbA4xauGHw/OEkoZpNdEd6eL+Gw0Jtf7JSbXkUdn+NPp6NXq7RnUW3LSinkWtVcYx7iTy/ZmacnFSk9y43C061alQpvuJZm+iZj8Jpu0us0b30vU1lli2WOyN3zXDl7J5YJHIxC6km1udK7p4jDVY05JqKTSXJL13NvwPilGk1uu9LcVWPZuVnBG6sZ27W8eWJ0hLLOWY8eKw9XEYWjwFeKWqXJ87l7tzqkY6DUMGOlFodztOADtKll6jlnrFZp5ZcjHZVNpVqS/2ZbL9ToE7Taayu96bQ/cVl2Zc7ByYgbumfVPLw+c68WLTsfN+BrQnCM42zOyTNf/hjpimgRj1tZ7CfPJwD9AJjDq0Lnq7bqKWLajtGy9jTdt9ZpRadRRqhXraMJsGSbP2Cvj1+Hn7sVXFPMnqj2dl06zhwqsL0pa36eZRx7i1+t7nSpQ7lUru1VaFVIJAPdEsRjmefj08jE5SlaNvU1hcNSwynWlNK7ag3r9dC92QsX0XX6e5Ni1PaTWSCUR1J25HLIx1EtJXjKLRjtJS49GtB3bS181zM3/DDhqppBqWGbLQcsTnFaEqoHkMDPzloRtHMce3MS54h0o+GP5e7Ln+G4LpqdQf/AJtTYR+6pwP6mKMd31ZnthqMqdJf8xX31MTtXxGpeKaQXWKldFb2kscDc24KPjlR9YqS/wAiudcBRm8BVcFeUmkvTmYPphtu1vFFVlpr0rVVFht7w45EZ9+PqJlt5pTtyO/DjTpUcE5Xk53l5CrjI4fwqitGAvvUsmSBt3nJsOegAI+fwkUuHT03Dw3xvaE5SXci9fO3I2/BtTpdNw+70e5LWqrZ7XU7ibGU4JPvI5fCdI5YxdmeLExr4jGR4kXFNpJPkjS6DSaIcL02n1VwpawNfWxJBBzyYHp7LAY8ROcVF00pM91ariHj6lWhHMl3WvIsavjl1nCbFsbcWvWiqwgjvkyGDc+vJSM+Mjk5UmvM6wwlGn2hGUNEouTXR9D0zhmmFVNdQ6IiL/KoH9p64qysfmKs885TfNtmTKcxAEAQBAEAQBAEAQBAEAQBAEAQBAEAQBAEAQBAEAQBAEAtild27aNx5Zxz+sWLmdrX0FtKsMMoYeRAI+8lkIycXdMos0lbHJRSfMqCfriHFM1GpOKsm/cuisYx4eUpi73KKtMi+yqr8AB/SSyNSnKXidyUpUEkAAnqQBk/E+MJWI5NqzKTpUPVF656Dr5/H3xZFzyWzZVZSrY3KDg5GQDg+Y8osRScdmRZpkY5ZVYjzAMNJljOUdmVNUCMEAjyPMfSLIym07plK6ZANoVQD1AAAPxEWNOcm7t6lVdYUYAwB0A5AfKUjbbuyhtKhO4oufPAz9ZLI1xJWtd2KkoUEkKAT1IABPx85TLk2rNkejpz9VfW9rkPW+PnJYueWmuxUlYAwAAPIDA+kJEbbd2KqlUYUADyAAH0Eq0Dbk7t3KLNLWxyyKT5lQT9ZHFMsak4qybKmpUjBAI8iBj6SkUmndblD6Ss4yinAwMqDgeQ8pLJmlUmtm/cLpKwCAigHqNowfiMc4yroHUm3dtktpUIAKKQOQBAIA93lFkFUkndNkvp0IAKggdAQCB8PKLIilJaplwCUyTAEAQBAEAQBAEAQBAEAQBAEAQBAEAQBAEAQBAEAQCMwATAMe3iFS+1Yg+LKP7zShJ8jDqQXNFH4Vo/XV/zr/vLw5dCcan1L1WqR/ZdW+DA/wBJHFrdGlOL2aLuZk0IBMAQBAEAjMAmAIBGYAzAJgCAIAgCARmAMwS5afVIvV1HxYCXLLoTPHqUen1fra/51/3lyS6MnEh1ReS0HoQfgcyWaKpJ7MqzIaGYBMAQBAEAQBAEAQBAEAQBAEAQBAEAQBAEAQBAIJgGHdxBQSqgu4/NXnj949F+Zm1BtXehxlWinaOr8ikVXv7TrWPJBub+dhj/AMZbxWyuRRqS3dvT9/4JHC6z7QNn75L/AGPIfSTiS9CqjHnr6mTVQq+yqj4ACRybOihFckV4mRZFm7SVv7SK3xUGaU5LZmXTg90WDw4D8m71+4Hcv8rZH0xNZ+quY4SXhbRHpNlf5Vdy/ppnl+8nMj5E/KMqewzzjpJadV+pe0WvrtLBGB2EA4OeoBB+BBknCULXW5qnWhUbUXsZOZg6kO4AyTgDqTyAha7EbsrswzxDd+SRrP2vZT+Y9fkDN8P5nY5ca/gV/wAAV3t1dEHki7j/ADty/wDGW8Fsrky1Xu7egPD8+1baf4tv+gCOJbZIvBvu2T+DU87P82z/AJRxX5eyJwIefuyPweB0stX+Mt/qzGfqkVULbNr6jubl9m0N7rF5n+JcY+hi8XuvYmSovC7+pHpxX8qhT9oHfX82AyPiQIyX8IVVp99W/BmLaCAQQQehB5H4ecxZnZNPYqzIUhnAGScAeJ6RuRtJXZhHX7uVSF/2vZr/AJiOfyBnTJbxHJ1W9IK/4JGnub27dvurGPkWbOfkBGaK2XuTJUl4n7D8F1H2l3/vkv8AZjiTiS5F4EOepfr0la9EUfBQJnNLqb4cOiKzWvkPoIvLqMkOiLFnD6T1qTPntAP1HOVTkuYdKD5Fs8Px+TssT3bt6/R8/bE1nvujHBt4W0Qbrk9tQ6/pV53fOs/2J+EWi9tCZpx3V/Qu1cRqZlUOCWDY/hxuHuIz0kdOSTdtjUa1NtJPVmXMHUQBAEAQBAEAQBAEAQBAEAQBAEAQBAEAQC1fUHBU5APkSp+olTsZccysxRSqAKqgAeAGBI22IxUVZF0QaEAt3WhVLHoOZ6n7DrKk3sZlJJXZhjvrP+0vh0Nh/sv3+U33Y+Zy78/JfcqHDK/zgz/vszfYnH2jiS5F4EX4tSfwVT4VqPh6p+ojiz6jgU+hav0BCnZa4GDyJZx9c7x8jEZ66ozOlaPdbRyPZ91q1pH4ysPy9bcVsPiCXAOSeYJ948Z9TEZp4dXs7e58PBWp4uVrpP2f95HcaixwPUTcxOOuAPex8vgCZ8iKXM/QzcktFcsJw/JDWnvG6gH8mv7qf3OTN57aR0OapX1nq/sZ2JzOwgpRfcqKWYgAeJlSb2Mykoq7MMXW2ewoRf0rASx+FYx9yPhN2itzlmqT8Oi6srGjc+1dZ8tqj7DP3kzroi8KT3k/oDom8LrR81b7FZc66IcJr/plu622oFm2Og6n8mwHzO0/VYUYy0WjJKU4K8tV7HJ+kWask6Q1oa7C23JXfhjtcDBHMdcfOfSyQor/ADXaa36HxHVnin/89k4vbqdrorGZFLrsbHNcg4PjzHUT5c0lLR3R96m5OCclZlo6AM26w7+eVU8kXy9XxPvPyxLna2M8JN3lqZgEwdUrEwUQC3dcqAsxAA6k9JUmySairsxBdbZ7ChF/ScEsfgg6fMg+6btGO5xzTn4VZdWVegk+1bYfgQo+W0A/eM66IvCfOTHoHlbaP4932YGTieSHBfzMt2m6obty2KOZ3YrYDz3D1T9B8Ze7LS1mZfEgr3uvY5XTpXrr2dL3rtrbKclIKg9QB1x0PM/Qz6UnPD0rOKae58SKp4yu5Rm1KL0O3qzgbsE4545An3CfJdr6H6GN0lcuQaEAQBAGYAgCAIAgCAIAgCAIBxg47rjxLT0Wab0fTuNRzNldjXGtcg+qTsUciPE55+UA7OAIAgGLxK+yutmqqNzjGKwyoW5gH1mIAwMnn5QDnOwfGNVqX1o1SCt6tSEWoFXFS9zWwXevtE7s598A62AIAgHM8aOtu1Q09Fjaalau8e8VrYzuXKrVXvBUYAycgnBGIA7GcTvsbVUXutraW/uu9VQneA1pYNyjkGG7BxyyIB00AQCJAavtJdemnc6aoWXcginmoLMF3MCRlVBLEZ8JbkaT3RztGr1el12l09msGrGo73vENdaPT3dZbvF7sDCbhtw2faHOCnbwBAEjBx/bni5qt0lI1NemFjWu9jqjbVqTltD8txdlHn1mkHG5tOyt/eVmwa5dYrHAdVrVVx1X8X4/GQG8gCAUsoPIjI8j0hOxLJ7ml43Smnpu1VOnRrqqrHUKuGchSQvqjJzy5To6s2rN6HKOHpRlnUVc5bQ8X1VbaGz09NX6XYivStdahFatmZ6ig3KEI57yeXXnOZ2PRYAgCAazj2t1FVYOn0p1Lk4294lQHI4LM56Z5csnnANH2Y4vqbuFDUvX32o22sEAADWI7hUHgOYAz7usXDSZr7tXr9JZpGt1i3vqLq6rdN3VahA6ks1JUbwExkliRiAd+IAgGHxfUNXTZYtZsZEZlrUZLsASFA95wII9Tgtems0iafXXXV2WPdQtmn9HqQL37qhSmwDvNy7vzic4M3nla19Dnwad75Vc2f8AiD2g1umT8Rp8V95QrakvXhRZaiELUfWJy2OmOeZzOp20oEA0naazV4qr0uFay3bZcQGFFQVmZ9pOGYkBR4c8+EA1fZziGoXW26OzUelolCWi3YiPW7OV7qw1gKSR6w5A4BgFjjnaS703S1UHFA1YovfAPeWNTbZ3SZHRdg3EeJA8GEA7aAIAgCAIAgCAIAgHM8bQniXDzg4C6rJwcDNS4yfCAdNAEAQBAOV7HVkariZIIB1ikZGMj0akZHmMg/SAdVAEAQDhO2faQrqV0ffWaaruw9t9dNlth3EgVU7EYI3LJcjkCMc+gG77GXaI0lNEG7tGO7clqMXb1izG1Qzsc825wDoIAgCAantPxC7T6drqae+ZGQsgyWNe4d4VA5lguSB44gHF2WaW/XaS7htbi9rjZqbEqspU0Mjd4NQWUBiW24U88iAekiATAEA5ftJxKnT6uh9RpspscLqdjWdzYWX1CFUlAwwd3T1YBhdjQLNbrdVRWyaa1aFUlWrF1qb+8tVGAOMMg3YGcQDtYAgCAaPttXqG0OpXTbu+NR2bDh88shD4MRkD3wDgLKdAfRBwuh01gupyy1W1ulYYd/6S7AAjbuyGJyekA9bgCAIAgHE9kbb6eDhqat9yC9krbK72F1hC+7Ph8oBouO6vSatqbdFTYvEnupbctNtVlaqyC0ahyoGwIGXDEg8secA9SEAmAYXG+IDT0W3lWfukZ9qjLMVGQoHmTygHn3BeN6S22rU66+y3Uhga6hp9UNPpWbkBWO6wzDODa2fHGBAOi/xOrZuHuFBJ77SnAGTy1VJP2BMA6wQBAND2n4w+l7lzUX07OyXsqs7VKVO19igkru5HkcZgHI8I0tb62wcJU6en0S1bXFbppvSCU7llrbAd1G4kqOnImAWuJ8C4hp14dStumITWDYVotyLDRqCbbibSXySxJyCWfOYB6dVnAz1xzx0z44gGsA1npT86vRe5Gzr33fZ558NmPnANcg4t6ImTpfS+9G/G/ue63HO3x3bcfOAdMIBMAQBAEAQCDAIVs9IFrFUAQBANY2ssqJ71SyZOLK1J2jPIOgyRj9IZHniYu1ud+HGa7u/R/ozM0+qSwbkdXHmpDD7TVzjOEou0kXswQs6nVJWMu6qPNiAPvKWEJSdoq5w/abtLqktRKraq6rGwHesqy46nDtlh5HaMnAGczzTqSzJI+7gcDQnSlOrFuUVey2O40qkIuWLEAZYgAty6kADHwxPQvM+HN3k9LF4SmSYAgFJghrRxBqjjUDaM8rRnuiPDd+rPx5e+ZzHo4Sn4NfLn/Jsa7AwBBBB6EHIPwM0ji01oyqCFq+9UBZ2CgdSxAA+ZkujUYuTtFHE8e7UapbkqpNC12E4usDABRjccMRnGRgjIOcCeeVSeayPs4XAYeVFzqZm1/wAr+s7ekEKATuOBk4xnl1wJ6UfFk9S4DBCYAgEGAa19c1THvl9TPq2ICVA8rBzK4/S6fDpJc7KkpruPXp+xnU3q4DKwYHoQQQfmJTm4yjo0XIMFFlgUEsQAOpPID5yXsaSbdkcX2n7Vaipk9G7lq3baLX3BAcEn1iQpUAE7gSOU4TqyWx9rAdn0aifGzXS2X9uddw7d3abnFjFQSwG0NnnkDwE7x2Pj1LZ2krLoZGZTBVAEAgwQwtbfYhDBN9ePWC/lBz9oD84e7r5Z6SN2OtNRkrN2f2L2k1aWDKMGHu6g+RHUH3GW5mcJQdpIvwZMTiGtWpcllBI9UHJLHyCjm3wHORuyOlOnKb205nKcD4/rL9Y1NhppSs81APeWHAOF3HIGCCTjlkDqZwhUlKVmfWxWDw1HDRqQzSb58kdss9B8UmAIAgCAIAgCAIAgCAQRANaeGshzQ+z9gjdUfgucof3SB7jM5XyZ2VVS0mr+fMfhMpyurav9oZsr/mAyv8QEZrbl4Kl4Hfy2Zm6bUpYNyOrr5qQw+omk0zlKDi7SRdgwIBh38Npc7mrUt+kBhv5hzkyo6xrTirJlizhdKjLFwo5nN1oUfHLyZUiqrNuy/Bi0PTnOmoFjfrMYT4m4g7v4cyacjtJTt/llZdOfsYKdjUOrTVWbCVyzKqhVazltOPcMnJJJOPLE58FZrnp/9SccO6Edn72OpZcjHnO58vXka70Kyr8g+V/V2Elfgj9U+e4e4SNM7cSM/Gvqv2KhxdV5XBqT5v7HysHq/cH3Re25eA34Hf039tzYK4IyCCD4jpLucLNbkwBiLAwbOEU5yE2HrmtmrJPv2kZksdePPZu/rqUHhijrbdj/AO1/65ky+ZpV29Mq9jBTuM/iKu/sH55JdVPvubIHwGT7pnTkdP8AJbvvKun8Gv0/Y1fTF1Vm07Ru2jO3vM8sAknCjn7yegxM8FZ8x632pJYV0Ic+fOx1+J2PkmtbQOhLUPtzzNb5as+J2+KH4cvdI77nZVItWqL6rf8AkkcVCcrkar9o+tX/AJg5AfvYkzdRwb+B3/PsZ1VqsNysGB6EHIPzE0cpJxdmrFeYIMQDCu4VSx3bNrHqyE1sfiVIJksjqq00rX089Sg8LX9bf/mv/vJl8zXHfyr2MBvRt2K6zqLAfM2hT+1Y5Kp9c+6R2Oq4tu88q9vsa3VdjRfqa9RcFwCWdFyVOMbF5+1zySeQ5DlOUqClJNnqpdqSpUJUofRnY4noPkmFq9BubejtXZ03DmCB4Mp5MPv5ESPXY6Qq2WVq6/vMtDXWV8rqyR+srBZT8U5sn/kPfJqa4cZeB/R6GZpdXXYN1bq481IPPyOOk1e5znCUdJKxegyIBh6rh1Tncyet+kpKP/MpBkaRuNaUVa+n2Me/Q1oCz3Wqo67r3AHxOf7yZVzZ0VWctIxXsYQ06WBkopAVhhrrAwyP2c+vZ9QPfMtX2R1U5QalUltsl/bIt9keyqaM2v1exiATzK1g+qM+Z6n5eUlKkoanbtDtKeKUYvZL7nTTqfNEAQBAEAQBAEAQBAEAQBAIxAMTUcLpc7mrXd+kBtf+YYP3ksjpGtOKsmWfwXj2Lrl/j3/6w0ZTTr33S9rfgqGht/6mz+Wr/hJZ9RxIfIvdkfg1j7WouPuBRf8ASoP3lyjjJPSK/JVXwikEMU3sOjWE2EfAuTj5SKKQdepsnb00/BnYmkcRiAMQCYBBEAwX4PTnKr3ZPPNbNWT8dhGfnI4o6qtPnr66/kpGgsHs6i0e5hW/3K5+8ln1NcWL3ivuir0a/wDXj/KH/KLPqTPT+X7lLaK0+1qX/hWtf6qTJlfUcSC2gvdheDVHm4a0/wDcY2DPmFPqj5CXKg68+WnpoZ4QDpymjiTiATAEAjEAwbeEUk7tm1j1ZCa2PxKEEzOVHWNea539dSn8HOD6uotHuOxx9WXP3iz5MvFXOK/H4JGmv/6gfOof2YRZ9Rnp/L9yDo7j11Lj91K1/qDDi+o4kPl+7A4PWfym+33WMWX+T2ftGRcy/ETXhsvRfruZ1dYUAAAAdAOQHwE0jg9XdlWIBMAjEAYgGJqeGU2HcyDd+kPVcfBxgj6yWTOka046J6dCyOGsvsai0DyJWwfVwT95MvQ1xovxRX4/BUNNf/1A+dQz9miz6jPT+X7sg6Cw+1qbP4VrT77SfvFn1Dqw5RX3ZXTwmpWDldzjozk2MPgWJx8oyojrTatsvLQzcTRyGIBMAQBAEAQBAEAQBAEAQBAEAQBAIxAGIBMAQBAEAQBAIzAGYIIAgCCjMAZgDMAZgDMAZgFh9ZWM5dRghT6w5M3QHyJz0kujShLoXsymSzZq0Xdl1G3BbLAbQemfLMlzShJ203L2ZdTIzAJzIBmUgzBSYAgCAIBGIBMAQBAEAQBAEAQBAEAQBAEAQBAEAQBAEAQBAEAQBAEAQBANV2nutTS3PScWJWzKcBua88bSDnIBExNvLdHowkKc68Y1PC3ZnOcM4pxDUXGor3C4F+7arFanUiurmMbiwJJ8MGcoTm3Zo+lXw+Do080Xme31W79DD4ZxziVxprK7O+RVFhVcqaWHf2kYwN3QDGOmJI1KjdrHavhMDTUpJ3yvbrfwpenMqt49xFLGQV7wuotoDEKN7OSaWwAMKq4yffK5z6EWCwMoKTlZuKlb08S9W9jccT4pYKa6qbt1/pFWndzWPawGsO0qF9nJ5cptylayPFQoQdVzqR7uVySv7Gn0vHNYpWw2G5f/AHh2GtF316fcqNlVB3MwHTljwmFOa38z2TwuGacVG3g1u95b7lNPHdS9WrYag2d3pFcbKlULdZu5V+rkhcAHOZFUepZYOjCdJONrza3vdK2+vMp1nFtRp6dNVTeXV62bvmC5LKQorDMpB555kFjEptJIQw9CtUqVKkbWdsq6dd/4L+s4nrw7KLwGRtJSQtaFXuu/KHLDO0Ag4z4eEZpmadDCOKbjvne70S2X1ZbftFqUUK9+FNupHf8AdKXKUbVVFULt3Mxbw6CV1JJW9SxwdCTzRjyj3b9d3e97IuLrL7W4b3moesvU1rkKoDWHYEQrtwT67ciPDPWLt5dTLp0accRkgnZpLXZa3f2NfxbUXFGdEFjvxF2Ud2qlk0quQWKgbsFRgnngCYqN206npw9Oip2k7JU+vORt345aWor9KCK9K2d6tAPfWM+0VqhyFA8R1+E6KcnY8awtNQnLJeztbNsrb+Zi8T3WNqVbG2zXaajdsVSUr2WMGdRlhnKjJ90y23e3VHSkoQjBrlCUt+bulYyNNxzV2a169y1112ODWQuTTWObdC2TyIIIGDKpTcjM8LhoYZSespLfzb/Q2XZriFpSqzU3knU57qvuwoXmzDLKuc7Me1/Wbi5bvmeXG0qalKNGPhtd33/r6Go0faXUM4cvkfj2tp7sAaeutW2EvjO4kDxwc9JzVSTPXPBUVCyWvdtK+7e+hev12tp0dWotvY953ZsK1VlqEYMTsUL65JKjmOWM4mnOSjdmYUcNVxEqcI2te127Sfm76HQ9lLrX0tVlzb3ddxI24wxJUepy6YnSm243Z8/GxpwryjTVktDcTZ5RAEAQBAEAQBAEAQBAEAQBAEAQBAEAQBAEAQBAEAQBAEAQBAEAQBAIIgEbYA2+6BqNsAbRAAUeUC75gIPKA2xt90C7G2BqNvugXY2e6NBdjYPKBdjYPKBdjbAG2BcbZANsFuYPFOEV6gKLN425xsssqPPkQSjDI+Mkop6M7UMROi24216pP8mTo9IlSLXWoVEAVQOgA6CaSscpzlUk5zd2y/BkQBAEAQBAEAQBAEAQBAEAQBAEAQBAEAQBAEAQBAEAQBAEAQBAEAQBAEAQBAEAQBAEAQBAEAQBAEAQBAEAQBAEAQBAEAQBAEAQBAEAQBAEAQBAEA//2Q=="/>
          <p:cNvSpPr>
            <a:spLocks noChangeAspect="1" noChangeArrowheads="1"/>
          </p:cNvSpPr>
          <p:nvPr/>
        </p:nvSpPr>
        <p:spPr bwMode="auto">
          <a:xfrm>
            <a:off x="155575" y="-990600"/>
            <a:ext cx="6858000" cy="20764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5540" name="AutoShape 4" descr="data:image/jpeg;base64,/9j/4AAQSkZJRgABAQAAAQABAAD/2wCEAAkGBxISEhUSExIVFRUVFRYXGBgXFxcVFRUXFRUWFxgXFxYaHSghGR0lHRcWITEiKCkrLi4uGCA1ODMuNygtLysBCgoKDg0OGxAQGy0mICUtLS0tLS0tLS0tLS0tLS4tLS0tLS0tLS0tLS0tLS0tLS0tLS0tLS0tLS0tLS0tLS0tLf/AABEIAHsBmAMBEQACEQEDEQH/xAAbAAEAAQUBAAAAAAAAAAAAAAAAAQIDBAUGB//EAEIQAAICAQIDBAgADAUDBQAAAAECAAMRBBIFITEGE0FRFCIyYXGBkaEVIzNCUlNicoKSscEHk7LR0lRjohYkQ3Pw/8QAGgEBAQEBAQEBAAAAAAAAAAAAAAECAwQFBv/EADMRAAIBAgQDBgUEAwEBAAAAAAABAgMRBBIhMRNBUQUiMmFxkRRSgaGxwdHh8CMzQhUk/9oADAMBAAIRAxEAPwD3GAIAgCAIAgCAIAgCAIAgCAIAgEGABAJgCAIAgCAIAgCAU5lD8yqQCAIAgCAIAgFOZQ9CqQEZgCAAYBMAQBAEAQBAEAQBAEAQBAEAQBAEAQBAEAQBAEAQBAEAQAYBou0XaD0VqUFT2vcxVVUqDyx4ty8ZznUy6WPZhME8QpSzKKirtsjTcZtZbDdpLaEStnLM9ZzgcwNpODjxkVRvdWLPCwi48OopNu1kn+poODdo00+m0wrpvtOpe3u0exWs9U8zuPLExGrZLR6n0K/Z86tapmlGORK7SsvtzN9wntRVclzurUnTnFq2YynI88gkEcj9JuFRO/keDEdn1KUoRTzZtmuZrW7dKFFx0moGnLY74hcdcbtuc498irLe2h6V2RJyyKpHP8ut/wBja6vtJVXqKNOc/j13K/5v7IP73PErqJSS6nlp4CrOjOqv+XZlzS8bFmrt0oQ5pRWZ8+rlwCFA88H7TSmnLKYnhJQw8a7ekm0lz0Iq7QVNrG0YyXWveT4A5HqfHBBhTWbKV4KpHDrEPZuxY4v2nSm4aeuqy+8jOyvHqjzZicL/APvOSVVJ2WrOmH7PnVp8WUlGPV8yr/1KiaY6m+uygKxXY+N5IOMKAeeccodRKOZmfgZzr8Kk1LzWxTwjtDZfYqNo76ldSyu+3BAx1APqk56GIzu9jWIwUaUG1VjJrSyuY3Y/UV226yyvvfy2094+9Cy7s92v5o5/08pKclJtm+0KU6UKUZ22votbPqZHGO0wqvGmrosvuKbyqbRtXpkljLKpldrGcPgHVpcaUlGN7XfX6GyTiI7j0ixWqGzeyvjcg8jjxms3duzyui3V4UHd3smuZp37Xr6ENctTsm7DLkb1AcoSfnj6zHE7uY9n/mVPivhZNKXLptcydZ2lRbaKa0Nz3gMApACVkZ3sfARxVdJczlTwMpU51JPKo6a830Re4bxwXajUadUYej7Qz5G1iwzgD3c5VUTk49DNfCSpUYVW/HsuehR2k4+NJ3Q7trWufYqKQCTj3+8gfOJzymsFgnic3eUVFXbZRwPtKmod6WrspurGWrsABx5ggkERGopOxcTgJ0YqompRezRqOzfFPxF1+no1F2/UMNrWqx6ZLKWIAXmOUxCp3bpNnqxmGaqxp1ZRjaK1S/NuZsOAdqTqrrKfRnrNQ9dmZGCtnkvq5yTz+hlhVzNq2xxxfZ3w9ONRzTzbJXv9zT8J7S0UVX6gDUMLNUUVWcWF7Dk4rzyVZlVEk5anrr9n1qlSFHuq0btpWsvPqzdtxtm02oe7T3UCtDkMVDMCp9hlJ5+/wM6Z+621Y8PwiVaEKc1K787L1uZHY3b6HSV7zaylh3rb3wzEjLeP+2JafhRjHprESUrXTtpovobqbPGIAgCAIAgCAIAgCAIAgCAIAgCAIAgCAIAgCAIAgCAIBBgHCdoNL6XxWrT73RaaDYWrYo4ZiehHMfmc/jPNOOeql0PvYSr8N2fOokm5StZq5mdr0Gj4ZcneWPuGzda5dz3rYI3HwwTNVO5TaOHZzeIx8JNJc9FZaHLcQrpTU6PT33mhNPpAS6vsYWOMkKRzB6Tk0rxT5I+rRlVlh6tWnDM5z2avoixXp7DwvVmtXZDqFZbCpFltQIJZvE+B+ZmbPhu21zrOpBY+kptJ5bW5J9Dedo+N0arS16LRfjXt7tQqg4qRcHLnouMYnSpLPBRgfPwmFqYfESxGJ0UbvXm/IxNbwT0zWX1KxzpNNSlbA4xauGHw/OEkoZpNdEd6eL+Gw0Jtf7JSbXkUdn+NPp6NXq7RnUW3LSinkWtVcYx7iTy/ZmacnFSk9y43C061alQpvuJZm+iZj8Jpu0us0b30vU1lli2WOyN3zXDl7J5YJHIxC6km1udK7p4jDVY05JqKTSXJL13NvwPilGk1uu9LcVWPZuVnBG6sZ27W8eWJ0hLLOWY8eKw9XEYWjwFeKWqXJ87l7tzqkY6DUMGOlFodztOADtKll6jlnrFZp5ZcjHZVNpVqS/2ZbL9ToE7Taayu96bQ/cVl2Zc7ByYgbumfVPLw+c68WLTsfN+BrQnCM42zOyTNf/hjpimgRj1tZ7CfPJwD9AJjDq0Lnq7bqKWLajtGy9jTdt9ZpRadRRqhXraMJsGSbP2Cvj1+Hn7sVXFPMnqj2dl06zhwqsL0pa36eZRx7i1+t7nSpQ7lUru1VaFVIJAPdEsRjmefj08jE5SlaNvU1hcNSwynWlNK7ag3r9dC92QsX0XX6e5Ni1PaTWSCUR1J25HLIx1EtJXjKLRjtJS49GtB3bS181zM3/DDhqppBqWGbLQcsTnFaEqoHkMDPzloRtHMce3MS54h0o+GP5e7Ln+G4LpqdQf/AJtTYR+6pwP6mKMd31ZnthqMqdJf8xX31MTtXxGpeKaQXWKldFb2kscDc24KPjlR9YqS/wAiudcBRm8BVcFeUmkvTmYPphtu1vFFVlpr0rVVFht7w45EZ9+PqJlt5pTtyO/DjTpUcE5Xk53l5CrjI4fwqitGAvvUsmSBt3nJsOegAI+fwkUuHT03Dw3xvaE5SXci9fO3I2/BtTpdNw+70e5LWqrZ7XU7ibGU4JPvI5fCdI5YxdmeLExr4jGR4kXFNpJPkjS6DSaIcL02n1VwpawNfWxJBBzyYHp7LAY8ROcVF00pM91ariHj6lWhHMl3WvIsavjl1nCbFsbcWvWiqwgjvkyGDc+vJSM+Mjk5UmvM6wwlGn2hGUNEouTXR9D0zhmmFVNdQ6IiL/KoH9p64qysfmKs885TfNtmTKcxAEAQBAEAQBAEAQBAEAQBAEAQBAEAQBAEAQBAEAQBAEAtild27aNx5Zxz+sWLmdrX0FtKsMMoYeRAI+8lkIycXdMos0lbHJRSfMqCfriHFM1GpOKsm/cuisYx4eUpi73KKtMi+yqr8AB/SSyNSnKXidyUpUEkAAnqQBk/E+MJWI5NqzKTpUPVF656Dr5/H3xZFzyWzZVZSrY3KDg5GQDg+Y8osRScdmRZpkY5ZVYjzAMNJljOUdmVNUCMEAjyPMfSLIym07plK6ZANoVQD1AAAPxEWNOcm7t6lVdYUYAwB0A5AfKUjbbuyhtKhO4oufPAz9ZLI1xJWtd2KkoUEkKAT1IABPx85TLk2rNkejpz9VfW9rkPW+PnJYueWmuxUlYAwAAPIDA+kJEbbd2KqlUYUADyAAH0Eq0Dbk7t3KLNLWxyyKT5lQT9ZHFMsak4qybKmpUjBAI8iBj6SkUmndblD6Ss4yinAwMqDgeQ8pLJmlUmtm/cLpKwCAigHqNowfiMc4yroHUm3dtktpUIAKKQOQBAIA93lFkFUkndNkvp0IAKggdAQCB8PKLIilJaplwCUyTAEAQBAEAQBAEAQBAEAQBAEAQBAEAQBAEAQBAEAQCMwATAMe3iFS+1Yg+LKP7zShJ8jDqQXNFH4Vo/XV/zr/vLw5dCcan1L1WqR/ZdW+DA/wBJHFrdGlOL2aLuZk0IBMAQBAEAjMAmAIBGYAzAJgCAIAgCARmAMwS5afVIvV1HxYCXLLoTPHqUen1fra/51/3lyS6MnEh1ReS0HoQfgcyWaKpJ7MqzIaGYBMAQBAEAQBAEAQBAEAQBAEAQBAEAQBAEAQBAIJgGHdxBQSqgu4/NXnj949F+Zm1BtXehxlWinaOr8ikVXv7TrWPJBub+dhj/AMZbxWyuRRqS3dvT9/4JHC6z7QNn75L/AGPIfSTiS9CqjHnr6mTVQq+yqj4ACRybOihFckV4mRZFm7SVv7SK3xUGaU5LZmXTg90WDw4D8m71+4Hcv8rZH0xNZ+quY4SXhbRHpNlf5Vdy/ppnl+8nMj5E/KMqewzzjpJadV+pe0WvrtLBGB2EA4OeoBB+BBknCULXW5qnWhUbUXsZOZg6kO4AyTgDqTyAha7EbsrswzxDd+SRrP2vZT+Y9fkDN8P5nY5ca/gV/wAAV3t1dEHki7j/ADty/wDGW8Fsrky1Xu7egPD8+1baf4tv+gCOJbZIvBvu2T+DU87P82z/AJRxX5eyJwIefuyPweB0stX+Mt/qzGfqkVULbNr6jubl9m0N7rF5n+JcY+hi8XuvYmSovC7+pHpxX8qhT9oHfX82AyPiQIyX8IVVp99W/BmLaCAQQQehB5H4ecxZnZNPYqzIUhnAGScAeJ6RuRtJXZhHX7uVSF/2vZr/AJiOfyBnTJbxHJ1W9IK/4JGnub27dvurGPkWbOfkBGaK2XuTJUl4n7D8F1H2l3/vkv8AZjiTiS5F4EOepfr0la9EUfBQJnNLqb4cOiKzWvkPoIvLqMkOiLFnD6T1qTPntAP1HOVTkuYdKD5Fs8Px+TssT3bt6/R8/bE1nvujHBt4W0Qbrk9tQ6/pV53fOs/2J+EWi9tCZpx3V/Qu1cRqZlUOCWDY/hxuHuIz0kdOSTdtjUa1NtJPVmXMHUQBAEAQBAEAQBAEAQBAEAQBAEAQBAEAQC1fUHBU5APkSp+olTsZccysxRSqAKqgAeAGBI22IxUVZF0QaEAt3WhVLHoOZ6n7DrKk3sZlJJXZhjvrP+0vh0Nh/sv3+U33Y+Zy78/JfcqHDK/zgz/vszfYnH2jiS5F4EX4tSfwVT4VqPh6p+ojiz6jgU+hav0BCnZa4GDyJZx9c7x8jEZ66ozOlaPdbRyPZ91q1pH4ysPy9bcVsPiCXAOSeYJ948Z9TEZp4dXs7e58PBWp4uVrpP2f95HcaixwPUTcxOOuAPex8vgCZ8iKXM/QzcktFcsJw/JDWnvG6gH8mv7qf3OTN57aR0OapX1nq/sZ2JzOwgpRfcqKWYgAeJlSb2Mykoq7MMXW2ewoRf0rASx+FYx9yPhN2itzlmqT8Oi6srGjc+1dZ8tqj7DP3kzroi8KT3k/oDom8LrR81b7FZc66IcJr/plu622oFm2Og6n8mwHzO0/VYUYy0WjJKU4K8tV7HJ+kWask6Q1oa7C23JXfhjtcDBHMdcfOfSyQor/ADXaa36HxHVnin/89k4vbqdrorGZFLrsbHNcg4PjzHUT5c0lLR3R96m5OCclZlo6AM26w7+eVU8kXy9XxPvPyxLna2M8JN3lqZgEwdUrEwUQC3dcqAsxAA6k9JUmySairsxBdbZ7ChF/ScEsfgg6fMg+6btGO5xzTn4VZdWVegk+1bYfgQo+W0A/eM66IvCfOTHoHlbaP4932YGTieSHBfzMt2m6obty2KOZ3YrYDz3D1T9B8Ze7LS1mZfEgr3uvY5XTpXrr2dL3rtrbKclIKg9QB1x0PM/Qz6UnPD0rOKae58SKp4yu5Rm1KL0O3qzgbsE4545An3CfJdr6H6GN0lcuQaEAQBAGYAgCAIAgCAIAgCAIBxg47rjxLT0Wab0fTuNRzNldjXGtcg+qTsUciPE55+UA7OAIAgGLxK+yutmqqNzjGKwyoW5gH1mIAwMnn5QDnOwfGNVqX1o1SCt6tSEWoFXFS9zWwXevtE7s598A62AIAgHM8aOtu1Q09Fjaalau8e8VrYzuXKrVXvBUYAycgnBGIA7GcTvsbVUXutraW/uu9VQneA1pYNyjkGG7BxyyIB00AQCJAavtJdemnc6aoWXcginmoLMF3MCRlVBLEZ8JbkaT3RztGr1el12l09msGrGo73vENdaPT3dZbvF7sDCbhtw2faHOCnbwBAEjBx/bni5qt0lI1NemFjWu9jqjbVqTltD8txdlHn1mkHG5tOyt/eVmwa5dYrHAdVrVVx1X8X4/GQG8gCAUsoPIjI8j0hOxLJ7ml43Smnpu1VOnRrqqrHUKuGchSQvqjJzy5To6s2rN6HKOHpRlnUVc5bQ8X1VbaGz09NX6XYivStdahFatmZ6ig3KEI57yeXXnOZ2PRYAgCAazj2t1FVYOn0p1Lk4294lQHI4LM56Z5csnnANH2Y4vqbuFDUvX32o22sEAADWI7hUHgOYAz7usXDSZr7tXr9JZpGt1i3vqLq6rdN3VahA6ks1JUbwExkliRiAd+IAgGHxfUNXTZYtZsZEZlrUZLsASFA95wII9Tgtems0iafXXXV2WPdQtmn9HqQL37qhSmwDvNy7vzic4M3nla19Dnwad75Vc2f8AiD2g1umT8Rp8V95QrakvXhRZaiELUfWJy2OmOeZzOp20oEA0naazV4qr0uFay3bZcQGFFQVmZ9pOGYkBR4c8+EA1fZziGoXW26OzUelolCWi3YiPW7OV7qw1gKSR6w5A4BgFjjnaS703S1UHFA1YovfAPeWNTbZ3SZHRdg3EeJA8GEA7aAIAgCAIAgCAIAgHM8bQniXDzg4C6rJwcDNS4yfCAdNAEAQBAOV7HVkariZIIB1ikZGMj0akZHmMg/SAdVAEAQDhO2faQrqV0ffWaaruw9t9dNlth3EgVU7EYI3LJcjkCMc+gG77GXaI0lNEG7tGO7clqMXb1izG1Qzsc825wDoIAgCAantPxC7T6drqae+ZGQsgyWNe4d4VA5lguSB44gHF2WaW/XaS7htbi9rjZqbEqspU0Mjd4NQWUBiW24U88iAekiATAEA5ftJxKnT6uh9RpspscLqdjWdzYWX1CFUlAwwd3T1YBhdjQLNbrdVRWyaa1aFUlWrF1qb+8tVGAOMMg3YGcQDtYAgCAaPttXqG0OpXTbu+NR2bDh88shD4MRkD3wDgLKdAfRBwuh01gupyy1W1ulYYd/6S7AAjbuyGJyekA9bgCAIAgHE9kbb6eDhqat9yC9krbK72F1hC+7Ph8oBouO6vSatqbdFTYvEnupbctNtVlaqyC0ahyoGwIGXDEg8secA9SEAmAYXG+IDT0W3lWfukZ9qjLMVGQoHmTygHn3BeN6S22rU66+y3Uhga6hp9UNPpWbkBWO6wzDODa2fHGBAOi/xOrZuHuFBJ77SnAGTy1VJP2BMA6wQBAND2n4w+l7lzUX07OyXsqs7VKVO19igkru5HkcZgHI8I0tb62wcJU6en0S1bXFbppvSCU7llrbAd1G4kqOnImAWuJ8C4hp14dStumITWDYVotyLDRqCbbibSXySxJyCWfOYB6dVnAz1xzx0z44gGsA1npT86vRe5Gzr33fZ558NmPnANcg4t6ImTpfS+9G/G/ue63HO3x3bcfOAdMIBMAQBAEAQCDAIVs9IFrFUAQBANY2ssqJ71SyZOLK1J2jPIOgyRj9IZHniYu1ud+HGa7u/R/ozM0+qSwbkdXHmpDD7TVzjOEou0kXswQs6nVJWMu6qPNiAPvKWEJSdoq5w/abtLqktRKraq6rGwHesqy46nDtlh5HaMnAGczzTqSzJI+7gcDQnSlOrFuUVey2O40qkIuWLEAZYgAty6kADHwxPQvM+HN3k9LF4SmSYAgFJghrRxBqjjUDaM8rRnuiPDd+rPx5e+ZzHo4Sn4NfLn/Jsa7AwBBBB6EHIPwM0ji01oyqCFq+9UBZ2CgdSxAA+ZkujUYuTtFHE8e7UapbkqpNC12E4usDABRjccMRnGRgjIOcCeeVSeayPs4XAYeVFzqZm1/wAr+s7ekEKATuOBk4xnl1wJ6UfFk9S4DBCYAgEGAa19c1THvl9TPq2ICVA8rBzK4/S6fDpJc7KkpruPXp+xnU3q4DKwYHoQQQfmJTm4yjo0XIMFFlgUEsQAOpPID5yXsaSbdkcX2n7Vaipk9G7lq3baLX3BAcEn1iQpUAE7gSOU4TqyWx9rAdn0aifGzXS2X9uddw7d3abnFjFQSwG0NnnkDwE7x2Pj1LZ2krLoZGZTBVAEAgwQwtbfYhDBN9ePWC/lBz9oD84e7r5Z6SN2OtNRkrN2f2L2k1aWDKMGHu6g+RHUH3GW5mcJQdpIvwZMTiGtWpcllBI9UHJLHyCjm3wHORuyOlOnKb205nKcD4/rL9Y1NhppSs81APeWHAOF3HIGCCTjlkDqZwhUlKVmfWxWDw1HDRqQzSb58kdss9B8UmAIAgCAIAgCAIAgCAQRANaeGshzQ+z9gjdUfgucof3SB7jM5XyZ2VVS0mr+fMfhMpyurav9oZsr/mAyv8QEZrbl4Kl4Hfy2Zm6bUpYNyOrr5qQw+omk0zlKDi7SRdgwIBh38Npc7mrUt+kBhv5hzkyo6xrTirJlizhdKjLFwo5nN1oUfHLyZUiqrNuy/Bi0PTnOmoFjfrMYT4m4g7v4cyacjtJTt/llZdOfsYKdjUOrTVWbCVyzKqhVazltOPcMnJJJOPLE58FZrnp/9SccO6Edn72OpZcjHnO58vXka70Kyr8g+V/V2Elfgj9U+e4e4SNM7cSM/Gvqv2KhxdV5XBqT5v7HysHq/cH3Re25eA34Hf039tzYK4IyCCD4jpLucLNbkwBiLAwbOEU5yE2HrmtmrJPv2kZksdePPZu/rqUHhijrbdj/AO1/65ky+ZpV29Mq9jBTuM/iKu/sH55JdVPvubIHwGT7pnTkdP8AJbvvKun8Gv0/Y1fTF1Vm07Ru2jO3vM8sAknCjn7yegxM8FZ8x632pJYV0Ic+fOx1+J2PkmtbQOhLUPtzzNb5as+J2+KH4cvdI77nZVItWqL6rf8AkkcVCcrkar9o+tX/AJg5AfvYkzdRwb+B3/PsZ1VqsNysGB6EHIPzE0cpJxdmrFeYIMQDCu4VSx3bNrHqyE1sfiVIJksjqq00rX089Sg8LX9bf/mv/vJl8zXHfyr2MBvRt2K6zqLAfM2hT+1Y5Kp9c+6R2Oq4tu88q9vsa3VdjRfqa9RcFwCWdFyVOMbF5+1zySeQ5DlOUqClJNnqpdqSpUJUofRnY4noPkmFq9BubejtXZ03DmCB4Mp5MPv5ESPXY6Qq2WVq6/vMtDXWV8rqyR+srBZT8U5sn/kPfJqa4cZeB/R6GZpdXXYN1bq481IPPyOOk1e5znCUdJKxegyIBh6rh1Tncyet+kpKP/MpBkaRuNaUVa+n2Me/Q1oCz3Wqo67r3AHxOf7yZVzZ0VWctIxXsYQ06WBkopAVhhrrAwyP2c+vZ9QPfMtX2R1U5QalUltsl/bIt9keyqaM2v1exiATzK1g+qM+Z6n5eUlKkoanbtDtKeKUYvZL7nTTqfNEAQBAEAQBAEAQBAEAQBAIxAMTUcLpc7mrXd+kBtf+YYP3ksjpGtOKsmWfwXj2Lrl/j3/6w0ZTTr33S9rfgqGht/6mz+Wr/hJZ9RxIfIvdkfg1j7WouPuBRf8ASoP3lyjjJPSK/JVXwikEMU3sOjWE2EfAuTj5SKKQdepsnb00/BnYmkcRiAMQCYBBEAwX4PTnKr3ZPPNbNWT8dhGfnI4o6qtPnr66/kpGgsHs6i0e5hW/3K5+8ln1NcWL3ivuir0a/wDXj/KH/KLPqTPT+X7lLaK0+1qX/hWtf6qTJlfUcSC2gvdheDVHm4a0/wDcY2DPmFPqj5CXKg68+WnpoZ4QDpymjiTiATAEAjEAwbeEUk7tm1j1ZCa2PxKEEzOVHWNea539dSn8HOD6uotHuOxx9WXP3iz5MvFXOK/H4JGmv/6gfOof2YRZ9Rnp/L9yDo7j11Lj91K1/qDDi+o4kPl+7A4PWfym+33WMWX+T2ftGRcy/ETXhsvRfruZ1dYUAAAAdAOQHwE0jg9XdlWIBMAjEAYgGJqeGU2HcyDd+kPVcfBxgj6yWTOka046J6dCyOGsvsai0DyJWwfVwT95MvQ1xovxRX4/BUNNf/1A+dQz9miz6jPT+X7sg6Cw+1qbP4VrT77SfvFn1Dqw5RX3ZXTwmpWDldzjozk2MPgWJx8oyojrTatsvLQzcTRyGIBMAQBAEAQBAEAQBAEAQBAEAQBAIxAGIBMAQBAEAQBAIzAGYIIAgCCjMAZgDMAZgDMAZgFh9ZWM5dRghT6w5M3QHyJz0kujShLoXsymSzZq0Xdl1G3BbLAbQemfLMlzShJ203L2ZdTIzAJzIBmUgzBSYAgCAIBGIBMAQBAEAQBAEAQBAEAQBAEAQBAEAQBAEAQBAEAQBAEAQBANV2nutTS3PScWJWzKcBua88bSDnIBExNvLdHowkKc68Y1PC3ZnOcM4pxDUXGor3C4F+7arFanUiurmMbiwJJ8MGcoTm3Zo+lXw+Do080Xme31W79DD4ZxziVxprK7O+RVFhVcqaWHf2kYwN3QDGOmJI1KjdrHavhMDTUpJ3yvbrfwpenMqt49xFLGQV7wuotoDEKN7OSaWwAMKq4yffK5z6EWCwMoKTlZuKlb08S9W9jccT4pYKa6qbt1/pFWndzWPawGsO0qF9nJ5cptylayPFQoQdVzqR7uVySv7Gn0vHNYpWw2G5f/AHh2GtF316fcqNlVB3MwHTljwmFOa38z2TwuGacVG3g1u95b7lNPHdS9WrYag2d3pFcbKlULdZu5V+rkhcAHOZFUepZYOjCdJONrza3vdK2+vMp1nFtRp6dNVTeXV62bvmC5LKQorDMpB555kFjEptJIQw9CtUqVKkbWdsq6dd/4L+s4nrw7KLwGRtJSQtaFXuu/KHLDO0Ag4z4eEZpmadDCOKbjvne70S2X1ZbftFqUUK9+FNupHf8AdKXKUbVVFULt3Mxbw6CV1JJW9SxwdCTzRjyj3b9d3e97IuLrL7W4b3moesvU1rkKoDWHYEQrtwT67ciPDPWLt5dTLp0accRkgnZpLXZa3f2NfxbUXFGdEFjvxF2Ud2qlk0quQWKgbsFRgnngCYqN206npw9Oip2k7JU+vORt345aWor9KCK9K2d6tAPfWM+0VqhyFA8R1+E6KcnY8awtNQnLJeztbNsrb+Zi8T3WNqVbG2zXaajdsVSUr2WMGdRlhnKjJ90y23e3VHSkoQjBrlCUt+bulYyNNxzV2a169y1112ODWQuTTWObdC2TyIIIGDKpTcjM8LhoYZSespLfzb/Q2XZriFpSqzU3knU57qvuwoXmzDLKuc7Me1/Wbi5bvmeXG0qalKNGPhtd33/r6Go0faXUM4cvkfj2tp7sAaeutW2EvjO4kDxwc9JzVSTPXPBUVCyWvdtK+7e+hev12tp0dWotvY953ZsK1VlqEYMTsUL65JKjmOWM4mnOSjdmYUcNVxEqcI2te127Sfm76HQ9lLrX0tVlzb3ddxI24wxJUepy6YnSm243Z8/GxpwryjTVktDcTZ5RAEAQBAEAQBAEAQBAEAQBAEAQBAEAQBAEAQBAEAQBAEAQBAEAQBAIIgEbYA2+6BqNsAbRAAUeUC75gIPKA2xt90C7G2BqNvugXY2e6NBdjYPKBdjYPKBdjbAG2BcbZANsFuYPFOEV6gKLN425xsssqPPkQSjDI+Mkop6M7UMROi24216pP8mTo9IlSLXWoVEAVQOgA6CaSscpzlUk5zd2y/BkQBAEAQBAEAQBAEAQBAEAQBAEAQBAEAQBAEAQBAEAQBAEAQBAEAQBAEAQBAEAQBAEAQBAEAQBAEAQBAEAQBAEAQBAEAQBAEAQBAEAQBAEAQBAEA//2Q=="/>
          <p:cNvSpPr>
            <a:spLocks noChangeAspect="1" noChangeArrowheads="1"/>
          </p:cNvSpPr>
          <p:nvPr/>
        </p:nvSpPr>
        <p:spPr bwMode="auto">
          <a:xfrm>
            <a:off x="155575" y="-990600"/>
            <a:ext cx="6858000" cy="20764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5542" name="AutoShape 6" descr="data:image/jpeg;base64,/9j/4AAQSkZJRgABAQAAAQABAAD/2wCEAAkGBxISEhUSExIVFRUVFRYXGBgXFxcVFRUXFRUWFxgXFxYaHSghGR0lHRcWITEiKCkrLi4uGCA1ODMuNygtLysBCgoKDg0OGxAQGy0mICUtLS0tLS0tLS0tLS0tLS4tLS0tLS0tLS0tLS0tLS0tLS0tLS0tLS0tLS0tLS0tLS0tLf/AABEIAHsBmAMBEQACEQEDEQH/xAAbAAEAAQUBAAAAAAAAAAAAAAAAAQIDBAUGB//EAEIQAAICAQIDBAgADAUDBQAAAAECAAMRBBIFITEGE0FRFCIyYXGBkaEVIzNCUlNicoKSscEHk7LR0lRjohYkQ3Pw/8QAGgEBAQEBAQEBAAAAAAAAAAAAAAECAwQFBv/EADMRAAIBAgQDBgUEAwEBAAAAAAABAgMRBBIhMRNBUQUiMmFxkRRSgaGxwdHh8CMzQhUk/9oADAMBAAIRAxEAPwD3GAIAgCAIAgCAIAgCAIAgCAIAgEGABAJgCAIAgCAIAgCAU5lD8yqQCAIAgCAIAgFOZQ9CqQEZgCAAYBMAQBAEAQBAEAQBAEAQBAEAQBAEAQBAEAQBAEAQBAEAQAYBou0XaD0VqUFT2vcxVVUqDyx4ty8ZznUy6WPZhME8QpSzKKirtsjTcZtZbDdpLaEStnLM9ZzgcwNpODjxkVRvdWLPCwi48OopNu1kn+poODdo00+m0wrpvtOpe3u0exWs9U8zuPLExGrZLR6n0K/Z86tapmlGORK7SsvtzN9wntRVclzurUnTnFq2YynI88gkEcj9JuFRO/keDEdn1KUoRTzZtmuZrW7dKFFx0moGnLY74hcdcbtuc498irLe2h6V2RJyyKpHP8ut/wBja6vtJVXqKNOc/j13K/5v7IP73PErqJSS6nlp4CrOjOqv+XZlzS8bFmrt0oQ5pRWZ8+rlwCFA88H7TSmnLKYnhJQw8a7ekm0lz0Iq7QVNrG0YyXWveT4A5HqfHBBhTWbKV4KpHDrEPZuxY4v2nSm4aeuqy+8jOyvHqjzZicL/APvOSVVJ2WrOmH7PnVp8WUlGPV8yr/1KiaY6m+uygKxXY+N5IOMKAeeccodRKOZmfgZzr8Kk1LzWxTwjtDZfYqNo76ldSyu+3BAx1APqk56GIzu9jWIwUaUG1VjJrSyuY3Y/UV226yyvvfy2094+9Cy7s92v5o5/08pKclJtm+0KU6UKUZ22votbPqZHGO0wqvGmrosvuKbyqbRtXpkljLKpldrGcPgHVpcaUlGN7XfX6GyTiI7j0ixWqGzeyvjcg8jjxms3duzyui3V4UHd3smuZp37Xr6ENctTsm7DLkb1AcoSfnj6zHE7uY9n/mVPivhZNKXLptcydZ2lRbaKa0Nz3gMApACVkZ3sfARxVdJczlTwMpU51JPKo6a830Re4bxwXajUadUYej7Qz5G1iwzgD3c5VUTk49DNfCSpUYVW/HsuehR2k4+NJ3Q7trWufYqKQCTj3+8gfOJzymsFgnic3eUVFXbZRwPtKmod6WrspurGWrsABx5ggkERGopOxcTgJ0YqompRezRqOzfFPxF1+no1F2/UMNrWqx6ZLKWIAXmOUxCp3bpNnqxmGaqxp1ZRjaK1S/NuZsOAdqTqrrKfRnrNQ9dmZGCtnkvq5yTz+hlhVzNq2xxxfZ3w9ONRzTzbJXv9zT8J7S0UVX6gDUMLNUUVWcWF7Dk4rzyVZlVEk5anrr9n1qlSFHuq0btpWsvPqzdtxtm02oe7T3UCtDkMVDMCp9hlJ5+/wM6Z+621Y8PwiVaEKc1K787L1uZHY3b6HSV7zaylh3rb3wzEjLeP+2JafhRjHprESUrXTtpovobqbPGIAgCAIAgCAIAgCAIAgCAIAgCAIAgCAIAgCAIAgCAIBBgHCdoNL6XxWrT73RaaDYWrYo4ZiehHMfmc/jPNOOeql0PvYSr8N2fOokm5StZq5mdr0Gj4ZcneWPuGzda5dz3rYI3HwwTNVO5TaOHZzeIx8JNJc9FZaHLcQrpTU6PT33mhNPpAS6vsYWOMkKRzB6Tk0rxT5I+rRlVlh6tWnDM5z2avoixXp7DwvVmtXZDqFZbCpFltQIJZvE+B+ZmbPhu21zrOpBY+kptJ5bW5J9Dedo+N0arS16LRfjXt7tQqg4qRcHLnouMYnSpLPBRgfPwmFqYfESxGJ0UbvXm/IxNbwT0zWX1KxzpNNSlbA4xauGHw/OEkoZpNdEd6eL+Gw0Jtf7JSbXkUdn+NPp6NXq7RnUW3LSinkWtVcYx7iTy/ZmacnFSk9y43C061alQpvuJZm+iZj8Jpu0us0b30vU1lli2WOyN3zXDl7J5YJHIxC6km1udK7p4jDVY05JqKTSXJL13NvwPilGk1uu9LcVWPZuVnBG6sZ27W8eWJ0hLLOWY8eKw9XEYWjwFeKWqXJ87l7tzqkY6DUMGOlFodztOADtKll6jlnrFZp5ZcjHZVNpVqS/2ZbL9ToE7Taayu96bQ/cVl2Zc7ByYgbumfVPLw+c68WLTsfN+BrQnCM42zOyTNf/hjpimgRj1tZ7CfPJwD9AJjDq0Lnq7bqKWLajtGy9jTdt9ZpRadRRqhXraMJsGSbP2Cvj1+Hn7sVXFPMnqj2dl06zhwqsL0pa36eZRx7i1+t7nSpQ7lUru1VaFVIJAPdEsRjmefj08jE5SlaNvU1hcNSwynWlNK7ag3r9dC92QsX0XX6e5Ni1PaTWSCUR1J25HLIx1EtJXjKLRjtJS49GtB3bS181zM3/DDhqppBqWGbLQcsTnFaEqoHkMDPzloRtHMce3MS54h0o+GP5e7Ln+G4LpqdQf/AJtTYR+6pwP6mKMd31ZnthqMqdJf8xX31MTtXxGpeKaQXWKldFb2kscDc24KPjlR9YqS/wAiudcBRm8BVcFeUmkvTmYPphtu1vFFVlpr0rVVFht7w45EZ9+PqJlt5pTtyO/DjTpUcE5Xk53l5CrjI4fwqitGAvvUsmSBt3nJsOegAI+fwkUuHT03Dw3xvaE5SXci9fO3I2/BtTpdNw+70e5LWqrZ7XU7ibGU4JPvI5fCdI5YxdmeLExr4jGR4kXFNpJPkjS6DSaIcL02n1VwpawNfWxJBBzyYHp7LAY8ROcVF00pM91ariHj6lWhHMl3WvIsavjl1nCbFsbcWvWiqwgjvkyGDc+vJSM+Mjk5UmvM6wwlGn2hGUNEouTXR9D0zhmmFVNdQ6IiL/KoH9p64qysfmKs885TfNtmTKcxAEAQBAEAQBAEAQBAEAQBAEAQBAEAQBAEAQBAEAQBAEAtild27aNx5Zxz+sWLmdrX0FtKsMMoYeRAI+8lkIycXdMos0lbHJRSfMqCfriHFM1GpOKsm/cuisYx4eUpi73KKtMi+yqr8AB/SSyNSnKXidyUpUEkAAnqQBk/E+MJWI5NqzKTpUPVF656Dr5/H3xZFzyWzZVZSrY3KDg5GQDg+Y8osRScdmRZpkY5ZVYjzAMNJljOUdmVNUCMEAjyPMfSLIym07plK6ZANoVQD1AAAPxEWNOcm7t6lVdYUYAwB0A5AfKUjbbuyhtKhO4oufPAz9ZLI1xJWtd2KkoUEkKAT1IABPx85TLk2rNkejpz9VfW9rkPW+PnJYueWmuxUlYAwAAPIDA+kJEbbd2KqlUYUADyAAH0Eq0Dbk7t3KLNLWxyyKT5lQT9ZHFMsak4qybKmpUjBAI8iBj6SkUmndblD6Ss4yinAwMqDgeQ8pLJmlUmtm/cLpKwCAigHqNowfiMc4yroHUm3dtktpUIAKKQOQBAIA93lFkFUkndNkvp0IAKggdAQCB8PKLIilJaplwCUyTAEAQBAEAQBAEAQBAEAQBAEAQBAEAQBAEAQBAEAQCMwATAMe3iFS+1Yg+LKP7zShJ8jDqQXNFH4Vo/XV/zr/vLw5dCcan1L1WqR/ZdW+DA/wBJHFrdGlOL2aLuZk0IBMAQBAEAjMAmAIBGYAzAJgCAIAgCARmAMwS5afVIvV1HxYCXLLoTPHqUen1fra/51/3lyS6MnEh1ReS0HoQfgcyWaKpJ7MqzIaGYBMAQBAEAQBAEAQBAEAQBAEAQBAEAQBAEAQBAIJgGHdxBQSqgu4/NXnj949F+Zm1BtXehxlWinaOr8ikVXv7TrWPJBub+dhj/AMZbxWyuRRqS3dvT9/4JHC6z7QNn75L/AGPIfSTiS9CqjHnr6mTVQq+yqj4ACRybOihFckV4mRZFm7SVv7SK3xUGaU5LZmXTg90WDw4D8m71+4Hcv8rZH0xNZ+quY4SXhbRHpNlf5Vdy/ppnl+8nMj5E/KMqewzzjpJadV+pe0WvrtLBGB2EA4OeoBB+BBknCULXW5qnWhUbUXsZOZg6kO4AyTgDqTyAha7EbsrswzxDd+SRrP2vZT+Y9fkDN8P5nY5ca/gV/wAAV3t1dEHki7j/ADty/wDGW8Fsrky1Xu7egPD8+1baf4tv+gCOJbZIvBvu2T+DU87P82z/AJRxX5eyJwIefuyPweB0stX+Mt/qzGfqkVULbNr6jubl9m0N7rF5n+JcY+hi8XuvYmSovC7+pHpxX8qhT9oHfX82AyPiQIyX8IVVp99W/BmLaCAQQQehB5H4ecxZnZNPYqzIUhnAGScAeJ6RuRtJXZhHX7uVSF/2vZr/AJiOfyBnTJbxHJ1W9IK/4JGnub27dvurGPkWbOfkBGaK2XuTJUl4n7D8F1H2l3/vkv8AZjiTiS5F4EOepfr0la9EUfBQJnNLqb4cOiKzWvkPoIvLqMkOiLFnD6T1qTPntAP1HOVTkuYdKD5Fs8Px+TssT3bt6/R8/bE1nvujHBt4W0Qbrk9tQ6/pV53fOs/2J+EWi9tCZpx3V/Qu1cRqZlUOCWDY/hxuHuIz0kdOSTdtjUa1NtJPVmXMHUQBAEAQBAEAQBAEAQBAEAQBAEAQBAEAQC1fUHBU5APkSp+olTsZccysxRSqAKqgAeAGBI22IxUVZF0QaEAt3WhVLHoOZ6n7DrKk3sZlJJXZhjvrP+0vh0Nh/sv3+U33Y+Zy78/JfcqHDK/zgz/vszfYnH2jiS5F4EX4tSfwVT4VqPh6p+ojiz6jgU+hav0BCnZa4GDyJZx9c7x8jEZ66ozOlaPdbRyPZ91q1pH4ysPy9bcVsPiCXAOSeYJ948Z9TEZp4dXs7e58PBWp4uVrpP2f95HcaixwPUTcxOOuAPex8vgCZ8iKXM/QzcktFcsJw/JDWnvG6gH8mv7qf3OTN57aR0OapX1nq/sZ2JzOwgpRfcqKWYgAeJlSb2Mykoq7MMXW2ewoRf0rASx+FYx9yPhN2itzlmqT8Oi6srGjc+1dZ8tqj7DP3kzroi8KT3k/oDom8LrR81b7FZc66IcJr/plu622oFm2Og6n8mwHzO0/VYUYy0WjJKU4K8tV7HJ+kWask6Q1oa7C23JXfhjtcDBHMdcfOfSyQor/ADXaa36HxHVnin/89k4vbqdrorGZFLrsbHNcg4PjzHUT5c0lLR3R96m5OCclZlo6AM26w7+eVU8kXy9XxPvPyxLna2M8JN3lqZgEwdUrEwUQC3dcqAsxAA6k9JUmySairsxBdbZ7ChF/ScEsfgg6fMg+6btGO5xzTn4VZdWVegk+1bYfgQo+W0A/eM66IvCfOTHoHlbaP4932YGTieSHBfzMt2m6obty2KOZ3YrYDz3D1T9B8Ze7LS1mZfEgr3uvY5XTpXrr2dL3rtrbKclIKg9QB1x0PM/Qz6UnPD0rOKae58SKp4yu5Rm1KL0O3qzgbsE4545An3CfJdr6H6GN0lcuQaEAQBAGYAgCAIAgCAIAgCAIBxg47rjxLT0Wab0fTuNRzNldjXGtcg+qTsUciPE55+UA7OAIAgGLxK+yutmqqNzjGKwyoW5gH1mIAwMnn5QDnOwfGNVqX1o1SCt6tSEWoFXFS9zWwXevtE7s598A62AIAgHM8aOtu1Q09Fjaalau8e8VrYzuXKrVXvBUYAycgnBGIA7GcTvsbVUXutraW/uu9VQneA1pYNyjkGG7BxyyIB00AQCJAavtJdemnc6aoWXcginmoLMF3MCRlVBLEZ8JbkaT3RztGr1el12l09msGrGo73vENdaPT3dZbvF7sDCbhtw2faHOCnbwBAEjBx/bni5qt0lI1NemFjWu9jqjbVqTltD8txdlHn1mkHG5tOyt/eVmwa5dYrHAdVrVVx1X8X4/GQG8gCAUsoPIjI8j0hOxLJ7ml43Smnpu1VOnRrqqrHUKuGchSQvqjJzy5To6s2rN6HKOHpRlnUVc5bQ8X1VbaGz09NX6XYivStdahFatmZ6ig3KEI57yeXXnOZ2PRYAgCAazj2t1FVYOn0p1Lk4294lQHI4LM56Z5csnnANH2Y4vqbuFDUvX32o22sEAADWI7hUHgOYAz7usXDSZr7tXr9JZpGt1i3vqLq6rdN3VahA6ks1JUbwExkliRiAd+IAgGHxfUNXTZYtZsZEZlrUZLsASFA95wII9Tgtems0iafXXXV2WPdQtmn9HqQL37qhSmwDvNy7vzic4M3nla19Dnwad75Vc2f8AiD2g1umT8Rp8V95QrakvXhRZaiELUfWJy2OmOeZzOp20oEA0naazV4qr0uFay3bZcQGFFQVmZ9pOGYkBR4c8+EA1fZziGoXW26OzUelolCWi3YiPW7OV7qw1gKSR6w5A4BgFjjnaS703S1UHFA1YovfAPeWNTbZ3SZHRdg3EeJA8GEA7aAIAgCAIAgCAIAgHM8bQniXDzg4C6rJwcDNS4yfCAdNAEAQBAOV7HVkariZIIB1ikZGMj0akZHmMg/SAdVAEAQDhO2faQrqV0ffWaaruw9t9dNlth3EgVU7EYI3LJcjkCMc+gG77GXaI0lNEG7tGO7clqMXb1izG1Qzsc825wDoIAgCAantPxC7T6drqae+ZGQsgyWNe4d4VA5lguSB44gHF2WaW/XaS7htbi9rjZqbEqspU0Mjd4NQWUBiW24U88iAekiATAEA5ftJxKnT6uh9RpspscLqdjWdzYWX1CFUlAwwd3T1YBhdjQLNbrdVRWyaa1aFUlWrF1qb+8tVGAOMMg3YGcQDtYAgCAaPttXqG0OpXTbu+NR2bDh88shD4MRkD3wDgLKdAfRBwuh01gupyy1W1ulYYd/6S7AAjbuyGJyekA9bgCAIAgHE9kbb6eDhqat9yC9krbK72F1hC+7Ph8oBouO6vSatqbdFTYvEnupbctNtVlaqyC0ahyoGwIGXDEg8secA9SEAmAYXG+IDT0W3lWfukZ9qjLMVGQoHmTygHn3BeN6S22rU66+y3Uhga6hp9UNPpWbkBWO6wzDODa2fHGBAOi/xOrZuHuFBJ77SnAGTy1VJP2BMA6wQBAND2n4w+l7lzUX07OyXsqs7VKVO19igkru5HkcZgHI8I0tb62wcJU6en0S1bXFbppvSCU7llrbAd1G4kqOnImAWuJ8C4hp14dStumITWDYVotyLDRqCbbibSXySxJyCWfOYB6dVnAz1xzx0z44gGsA1npT86vRe5Gzr33fZ558NmPnANcg4t6ImTpfS+9G/G/ue63HO3x3bcfOAdMIBMAQBAEAQCDAIVs9IFrFUAQBANY2ssqJ71SyZOLK1J2jPIOgyRj9IZHniYu1ud+HGa7u/R/ozM0+qSwbkdXHmpDD7TVzjOEou0kXswQs6nVJWMu6qPNiAPvKWEJSdoq5w/abtLqktRKraq6rGwHesqy46nDtlh5HaMnAGczzTqSzJI+7gcDQnSlOrFuUVey2O40qkIuWLEAZYgAty6kADHwxPQvM+HN3k9LF4SmSYAgFJghrRxBqjjUDaM8rRnuiPDd+rPx5e+ZzHo4Sn4NfLn/Jsa7AwBBBB6EHIPwM0ji01oyqCFq+9UBZ2CgdSxAA+ZkujUYuTtFHE8e7UapbkqpNC12E4usDABRjccMRnGRgjIOcCeeVSeayPs4XAYeVFzqZm1/wAr+s7ekEKATuOBk4xnl1wJ6UfFk9S4DBCYAgEGAa19c1THvl9TPq2ICVA8rBzK4/S6fDpJc7KkpruPXp+xnU3q4DKwYHoQQQfmJTm4yjo0XIMFFlgUEsQAOpPID5yXsaSbdkcX2n7Vaipk9G7lq3baLX3BAcEn1iQpUAE7gSOU4TqyWx9rAdn0aifGzXS2X9uddw7d3abnFjFQSwG0NnnkDwE7x2Pj1LZ2krLoZGZTBVAEAgwQwtbfYhDBN9ePWC/lBz9oD84e7r5Z6SN2OtNRkrN2f2L2k1aWDKMGHu6g+RHUH3GW5mcJQdpIvwZMTiGtWpcllBI9UHJLHyCjm3wHORuyOlOnKb205nKcD4/rL9Y1NhppSs81APeWHAOF3HIGCCTjlkDqZwhUlKVmfWxWDw1HDRqQzSb58kdss9B8UmAIAgCAIAgCAIAgCAQRANaeGshzQ+z9gjdUfgucof3SB7jM5XyZ2VVS0mr+fMfhMpyurav9oZsr/mAyv8QEZrbl4Kl4Hfy2Zm6bUpYNyOrr5qQw+omk0zlKDi7SRdgwIBh38Npc7mrUt+kBhv5hzkyo6xrTirJlizhdKjLFwo5nN1oUfHLyZUiqrNuy/Bi0PTnOmoFjfrMYT4m4g7v4cyacjtJTt/llZdOfsYKdjUOrTVWbCVyzKqhVazltOPcMnJJJOPLE58FZrnp/9SccO6Edn72OpZcjHnO58vXka70Kyr8g+V/V2Elfgj9U+e4e4SNM7cSM/Gvqv2KhxdV5XBqT5v7HysHq/cH3Re25eA34Hf039tzYK4IyCCD4jpLucLNbkwBiLAwbOEU5yE2HrmtmrJPv2kZksdePPZu/rqUHhijrbdj/AO1/65ky+ZpV29Mq9jBTuM/iKu/sH55JdVPvubIHwGT7pnTkdP8AJbvvKun8Gv0/Y1fTF1Vm07Ru2jO3vM8sAknCjn7yegxM8FZ8x632pJYV0Ic+fOx1+J2PkmtbQOhLUPtzzNb5as+J2+KH4cvdI77nZVItWqL6rf8AkkcVCcrkar9o+tX/AJg5AfvYkzdRwb+B3/PsZ1VqsNysGB6EHIPzE0cpJxdmrFeYIMQDCu4VSx3bNrHqyE1sfiVIJksjqq00rX089Sg8LX9bf/mv/vJl8zXHfyr2MBvRt2K6zqLAfM2hT+1Y5Kp9c+6R2Oq4tu88q9vsa3VdjRfqa9RcFwCWdFyVOMbF5+1zySeQ5DlOUqClJNnqpdqSpUJUofRnY4noPkmFq9BubejtXZ03DmCB4Mp5MPv5ESPXY6Qq2WVq6/vMtDXWV8rqyR+srBZT8U5sn/kPfJqa4cZeB/R6GZpdXXYN1bq481IPPyOOk1e5znCUdJKxegyIBh6rh1Tncyet+kpKP/MpBkaRuNaUVa+n2Me/Q1oCz3Wqo67r3AHxOf7yZVzZ0VWctIxXsYQ06WBkopAVhhrrAwyP2c+vZ9QPfMtX2R1U5QalUltsl/bIt9keyqaM2v1exiATzK1g+qM+Z6n5eUlKkoanbtDtKeKUYvZL7nTTqfNEAQBAEAQBAEAQBAEAQBAIxAMTUcLpc7mrXd+kBtf+YYP3ksjpGtOKsmWfwXj2Lrl/j3/6w0ZTTr33S9rfgqGht/6mz+Wr/hJZ9RxIfIvdkfg1j7WouPuBRf8ASoP3lyjjJPSK/JVXwikEMU3sOjWE2EfAuTj5SKKQdepsnb00/BnYmkcRiAMQCYBBEAwX4PTnKr3ZPPNbNWT8dhGfnI4o6qtPnr66/kpGgsHs6i0e5hW/3K5+8ln1NcWL3ivuir0a/wDXj/KH/KLPqTPT+X7lLaK0+1qX/hWtf6qTJlfUcSC2gvdheDVHm4a0/wDcY2DPmFPqj5CXKg68+WnpoZ4QDpymjiTiATAEAjEAwbeEUk7tm1j1ZCa2PxKEEzOVHWNea539dSn8HOD6uotHuOxx9WXP3iz5MvFXOK/H4JGmv/6gfOof2YRZ9Rnp/L9yDo7j11Lj91K1/qDDi+o4kPl+7A4PWfym+33WMWX+T2ftGRcy/ETXhsvRfruZ1dYUAAAAdAOQHwE0jg9XdlWIBMAjEAYgGJqeGU2HcyDd+kPVcfBxgj6yWTOka046J6dCyOGsvsai0DyJWwfVwT95MvQ1xovxRX4/BUNNf/1A+dQz9miz6jPT+X7sg6Cw+1qbP4VrT77SfvFn1Dqw5RX3ZXTwmpWDldzjozk2MPgWJx8oyojrTatsvLQzcTRyGIBMAQBAEAQBAEAQBAEAQBAEAQBAIxAGIBMAQBAEAQBAIzAGYIIAgCCjMAZgDMAZgDMAZgFh9ZWM5dRghT6w5M3QHyJz0kujShLoXsymSzZq0Xdl1G3BbLAbQemfLMlzShJ203L2ZdTIzAJzIBmUgzBSYAgCAIBGIBMAQBAEAQBAEAQBAEAQBAEAQBAEAQBAEAQBAEAQBAEAQBANV2nutTS3PScWJWzKcBua88bSDnIBExNvLdHowkKc68Y1PC3ZnOcM4pxDUXGor3C4F+7arFanUiurmMbiwJJ8MGcoTm3Zo+lXw+Do080Xme31W79DD4ZxziVxprK7O+RVFhVcqaWHf2kYwN3QDGOmJI1KjdrHavhMDTUpJ3yvbrfwpenMqt49xFLGQV7wuotoDEKN7OSaWwAMKq4yffK5z6EWCwMoKTlZuKlb08S9W9jccT4pYKa6qbt1/pFWndzWPawGsO0qF9nJ5cptylayPFQoQdVzqR7uVySv7Gn0vHNYpWw2G5f/AHh2GtF316fcqNlVB3MwHTljwmFOa38z2TwuGacVG3g1u95b7lNPHdS9WrYag2d3pFcbKlULdZu5V+rkhcAHOZFUepZYOjCdJONrza3vdK2+vMp1nFtRp6dNVTeXV62bvmC5LKQorDMpB555kFjEptJIQw9CtUqVKkbWdsq6dd/4L+s4nrw7KLwGRtJSQtaFXuu/KHLDO0Ag4z4eEZpmadDCOKbjvne70S2X1ZbftFqUUK9+FNupHf8AdKXKUbVVFULt3Mxbw6CV1JJW9SxwdCTzRjyj3b9d3e97IuLrL7W4b3moesvU1rkKoDWHYEQrtwT67ciPDPWLt5dTLp0accRkgnZpLXZa3f2NfxbUXFGdEFjvxF2Ud2qlk0quQWKgbsFRgnngCYqN206npw9Oip2k7JU+vORt345aWor9KCK9K2d6tAPfWM+0VqhyFA8R1+E6KcnY8awtNQnLJeztbNsrb+Zi8T3WNqVbG2zXaajdsVSUr2WMGdRlhnKjJ90y23e3VHSkoQjBrlCUt+bulYyNNxzV2a169y1112ODWQuTTWObdC2TyIIIGDKpTcjM8LhoYZSespLfzb/Q2XZriFpSqzU3knU57qvuwoXmzDLKuc7Me1/Wbi5bvmeXG0qalKNGPhtd33/r6Go0faXUM4cvkfj2tp7sAaeutW2EvjO4kDxwc9JzVSTPXPBUVCyWvdtK+7e+hev12tp0dWotvY953ZsK1VlqEYMTsUL65JKjmOWM4mnOSjdmYUcNVxEqcI2te127Sfm76HQ9lLrX0tVlzb3ddxI24wxJUepy6YnSm243Z8/GxpwryjTVktDcTZ5RAEAQBAEAQBAEAQBAEAQBAEAQBAEAQBAEAQBAEAQBAEAQBAEAQBAIIgEbYA2+6BqNsAbRAAUeUC75gIPKA2xt90C7G2BqNvugXY2e6NBdjYPKBdjYPKBdjbAG2BcbZANsFuYPFOEV6gKLN425xsssqPPkQSjDI+Mkop6M7UMROi24216pP8mTo9IlSLXWoVEAVQOgA6CaSscpzlUk5zd2y/BkQBAEAQBAEAQBAEAQBAEAQBAEAQBAEAQBAEAQBAEAQBAEAQBAEAQBAEAQBAEAQBAEAQBAEAQBAEAQBAEAQBAEAQBAEAQBAEAQBAEAQBAEAQBAEA//2Q=="/>
          <p:cNvSpPr>
            <a:spLocks noChangeAspect="1" noChangeArrowheads="1"/>
          </p:cNvSpPr>
          <p:nvPr/>
        </p:nvSpPr>
        <p:spPr bwMode="auto">
          <a:xfrm>
            <a:off x="155575" y="-990600"/>
            <a:ext cx="6858000" cy="20764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 name="7 Resim" descr="Fibonacci2.jpg"/>
          <p:cNvPicPr>
            <a:picLocks noChangeAspect="1"/>
          </p:cNvPicPr>
          <p:nvPr/>
        </p:nvPicPr>
        <p:blipFill>
          <a:blip r:embed="rId3" cstate="print"/>
          <a:stretch>
            <a:fillRect/>
          </a:stretch>
        </p:blipFill>
        <p:spPr>
          <a:xfrm>
            <a:off x="6929454" y="2857496"/>
            <a:ext cx="1603817" cy="1834098"/>
          </a:xfrm>
          <a:prstGeom prst="rect">
            <a:avLst/>
          </a:prstGeom>
        </p:spPr>
      </p:pic>
      <p:pic>
        <p:nvPicPr>
          <p:cNvPr id="9" name="8 Resim" descr="bilgisayar.wmf"/>
          <p:cNvPicPr>
            <a:picLocks noChangeAspect="1"/>
          </p:cNvPicPr>
          <p:nvPr/>
        </p:nvPicPr>
        <p:blipFill>
          <a:blip r:embed="rId4"/>
          <a:stretch>
            <a:fillRect/>
          </a:stretch>
        </p:blipFill>
        <p:spPr>
          <a:xfrm>
            <a:off x="7858148" y="5000636"/>
            <a:ext cx="714380" cy="729420"/>
          </a:xfrm>
          <a:prstGeom prst="rect">
            <a:avLst/>
          </a:prstGeom>
        </p:spPr>
      </p:pic>
      <p:sp>
        <p:nvSpPr>
          <p:cNvPr id="10" name="9 Köşeleri Yuvarlanmış Dikdörtgen Belirtme Çizgisi"/>
          <p:cNvSpPr/>
          <p:nvPr/>
        </p:nvSpPr>
        <p:spPr>
          <a:xfrm>
            <a:off x="4643438" y="2357430"/>
            <a:ext cx="1928826" cy="1714512"/>
          </a:xfrm>
          <a:prstGeom prst="wedgeRoundRectCallout">
            <a:avLst>
              <a:gd name="adj1" fmla="val 86991"/>
              <a:gd name="adj2" fmla="val 2298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Ben </a:t>
            </a:r>
            <a:r>
              <a:rPr lang="tr-TR" sz="1600" dirty="0" err="1" smtClean="0"/>
              <a:t>Fibonacci</a:t>
            </a:r>
            <a:r>
              <a:rPr lang="tr-TR" sz="1600" dirty="0" smtClean="0"/>
              <a:t>. Tavşan </a:t>
            </a:r>
            <a:r>
              <a:rPr lang="tr-TR" sz="1600" dirty="0" smtClean="0">
                <a:sym typeface="Wingdings" pitchFamily="2" charset="2"/>
              </a:rPr>
              <a:t>nüfus artışını modellemeye çalıştım. Sonra meşhur oldum.</a:t>
            </a:r>
            <a:endParaRPr lang="tr-TR" sz="1600" dirty="0"/>
          </a:p>
        </p:txBody>
      </p:sp>
      <p:sp>
        <p:nvSpPr>
          <p:cNvPr id="11" name="10 Yuvarlatılmış Dikdörtgen"/>
          <p:cNvSpPr/>
          <p:nvPr/>
        </p:nvSpPr>
        <p:spPr>
          <a:xfrm>
            <a:off x="4857752" y="4929198"/>
            <a:ext cx="2857520" cy="13573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err="1" smtClean="0"/>
              <a:t>fibonacci</a:t>
            </a:r>
            <a:r>
              <a:rPr lang="tr-TR" dirty="0" smtClean="0"/>
              <a:t> sayı dizisinin  ilgili bölümünün değerini özyinelemeli olarak hesaplayan kodu yazalım.</a:t>
            </a:r>
            <a:endParaRPr lang="tr-TR" dirty="0"/>
          </a:p>
        </p:txBody>
      </p:sp>
      <p:pic>
        <p:nvPicPr>
          <p:cNvPr id="12" name="11 Resim" descr="rabbit-clip-art-3.jpg.gif"/>
          <p:cNvPicPr>
            <a:picLocks noChangeAspect="1"/>
          </p:cNvPicPr>
          <p:nvPr/>
        </p:nvPicPr>
        <p:blipFill>
          <a:blip r:embed="rId5">
            <a:clrChange>
              <a:clrFrom>
                <a:srgbClr val="FFFFFF"/>
              </a:clrFrom>
              <a:clrTo>
                <a:srgbClr val="FFFFFF">
                  <a:alpha val="0"/>
                </a:srgbClr>
              </a:clrTo>
            </a:clrChange>
          </a:blip>
          <a:stretch>
            <a:fillRect/>
          </a:stretch>
        </p:blipFill>
        <p:spPr>
          <a:xfrm>
            <a:off x="6858016" y="3786190"/>
            <a:ext cx="1143008" cy="1143008"/>
          </a:xfrm>
          <a:prstGeom prst="rect">
            <a:avLst/>
          </a:prstGeom>
        </p:spPr>
      </p:pic>
      <p:pic>
        <p:nvPicPr>
          <p:cNvPr id="14" name="13 Resim" descr="fibrab.gif"/>
          <p:cNvPicPr>
            <a:picLocks noChangeAspect="1"/>
          </p:cNvPicPr>
          <p:nvPr/>
        </p:nvPicPr>
        <p:blipFill>
          <a:blip r:embed="rId6"/>
          <a:stretch>
            <a:fillRect/>
          </a:stretch>
        </p:blipFill>
        <p:spPr>
          <a:xfrm>
            <a:off x="500034" y="3143247"/>
            <a:ext cx="4042800" cy="3137958"/>
          </a:xfrm>
          <a:prstGeom prst="rect">
            <a:avLst/>
          </a:prstGeom>
          <a:ln>
            <a:solidFill>
              <a:srgbClr val="C00000"/>
            </a:solidFill>
          </a:ln>
        </p:spPr>
      </p:pic>
      <p:pic>
        <p:nvPicPr>
          <p:cNvPr id="7" name="6 Resim" descr="Sayi-oruntuleri-fibonacci-sayi-dizisi.jpg"/>
          <p:cNvPicPr>
            <a:picLocks noChangeAspect="1"/>
          </p:cNvPicPr>
          <p:nvPr/>
        </p:nvPicPr>
        <p:blipFill>
          <a:blip r:embed="rId7"/>
          <a:srcRect b="18287"/>
          <a:stretch>
            <a:fillRect/>
          </a:stretch>
        </p:blipFill>
        <p:spPr>
          <a:xfrm>
            <a:off x="500034" y="2143116"/>
            <a:ext cx="4042422" cy="1000132"/>
          </a:xfrm>
          <a:prstGeom prst="rect">
            <a:avLst/>
          </a:prstGeom>
          <a:ln>
            <a:solidFill>
              <a:srgbClr val="C00000"/>
            </a:solid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pic>
        <p:nvPicPr>
          <p:cNvPr id="4" name="3 Resim" descr="soru.jpg"/>
          <p:cNvPicPr>
            <a:picLocks noChangeAspect="1"/>
          </p:cNvPicPr>
          <p:nvPr/>
        </p:nvPicPr>
        <p:blipFill>
          <a:blip r:embed="rId2"/>
          <a:stretch>
            <a:fillRect/>
          </a:stretch>
        </p:blipFill>
        <p:spPr>
          <a:xfrm>
            <a:off x="1500166" y="4357694"/>
            <a:ext cx="2371344" cy="1780032"/>
          </a:xfrm>
          <a:prstGeom prst="rect">
            <a:avLst/>
          </a:prstGeom>
        </p:spPr>
      </p:pic>
      <p:sp>
        <p:nvSpPr>
          <p:cNvPr id="5" name="4 Dikdörtgen"/>
          <p:cNvSpPr/>
          <p:nvPr/>
        </p:nvSpPr>
        <p:spPr>
          <a:xfrm>
            <a:off x="500034" y="1428736"/>
            <a:ext cx="4572000" cy="3139321"/>
          </a:xfrm>
          <a:prstGeom prst="rect">
            <a:avLst/>
          </a:prstGeom>
        </p:spPr>
        <p:txBody>
          <a:bodyPr>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err="1" smtClean="0"/>
              <a:t>int</a:t>
            </a:r>
            <a:r>
              <a:rPr lang="tr-TR" dirty="0" smtClean="0"/>
              <a:t> topla(</a:t>
            </a:r>
            <a:r>
              <a:rPr lang="tr-TR" dirty="0" err="1" smtClean="0"/>
              <a:t>int</a:t>
            </a:r>
            <a:r>
              <a:rPr lang="tr-TR" dirty="0" smtClean="0"/>
              <a:t>);</a:t>
            </a:r>
          </a:p>
          <a:p>
            <a:r>
              <a:rPr lang="tr-TR" dirty="0" err="1" smtClean="0"/>
              <a:t>int</a:t>
            </a:r>
            <a:r>
              <a:rPr lang="tr-TR" dirty="0" smtClean="0"/>
              <a:t> </a:t>
            </a:r>
            <a:r>
              <a:rPr lang="tr-TR" dirty="0" err="1" smtClean="0"/>
              <a:t>main</a:t>
            </a:r>
            <a:r>
              <a:rPr lang="tr-TR" dirty="0" smtClean="0"/>
              <a:t>()</a:t>
            </a:r>
          </a:p>
          <a:p>
            <a:r>
              <a:rPr lang="tr-TR" dirty="0" smtClean="0"/>
              <a:t>{	</a:t>
            </a:r>
          </a:p>
          <a:p>
            <a:r>
              <a:rPr lang="tr-TR" dirty="0" smtClean="0"/>
              <a:t>	</a:t>
            </a:r>
            <a:r>
              <a:rPr lang="tr-TR" dirty="0" err="1" smtClean="0"/>
              <a:t>printf</a:t>
            </a:r>
            <a:r>
              <a:rPr lang="tr-TR" dirty="0" smtClean="0"/>
              <a:t>("%d", topla(5));</a:t>
            </a:r>
          </a:p>
          <a:p>
            <a:r>
              <a:rPr lang="tr-TR" dirty="0" err="1" smtClean="0"/>
              <a:t>return</a:t>
            </a:r>
            <a:r>
              <a:rPr lang="tr-TR" dirty="0" smtClean="0"/>
              <a:t> 0;</a:t>
            </a:r>
          </a:p>
          <a:p>
            <a:r>
              <a:rPr lang="tr-TR" dirty="0" smtClean="0"/>
              <a:t>}</a:t>
            </a:r>
          </a:p>
          <a:p>
            <a:r>
              <a:rPr lang="tr-TR" dirty="0" err="1" smtClean="0"/>
              <a:t>int</a:t>
            </a:r>
            <a:r>
              <a:rPr lang="tr-TR" dirty="0" smtClean="0"/>
              <a:t> topla(</a:t>
            </a:r>
            <a:r>
              <a:rPr lang="tr-TR" dirty="0" err="1" smtClean="0"/>
              <a:t>int</a:t>
            </a:r>
            <a:r>
              <a:rPr lang="tr-TR" dirty="0" smtClean="0"/>
              <a:t> x)</a:t>
            </a:r>
          </a:p>
          <a:p>
            <a:r>
              <a:rPr lang="tr-TR" dirty="0" smtClean="0"/>
              <a:t>{</a:t>
            </a:r>
          </a:p>
          <a:p>
            <a:r>
              <a:rPr lang="tr-TR" dirty="0" smtClean="0"/>
              <a:t>	</a:t>
            </a:r>
            <a:r>
              <a:rPr lang="tr-TR" dirty="0" err="1" smtClean="0"/>
              <a:t>return</a:t>
            </a:r>
            <a:r>
              <a:rPr lang="tr-TR" dirty="0" smtClean="0"/>
              <a:t> x + topla(x-1);	</a:t>
            </a:r>
          </a:p>
          <a:p>
            <a:r>
              <a:rPr lang="tr-TR" dirty="0" smtClean="0"/>
              <a:t>}</a:t>
            </a:r>
            <a:endParaRPr lang="tr-TR" dirty="0"/>
          </a:p>
        </p:txBody>
      </p:sp>
      <p:sp>
        <p:nvSpPr>
          <p:cNvPr id="6" name="5 Yuvarlatılmış Dikdörtgen"/>
          <p:cNvSpPr/>
          <p:nvPr/>
        </p:nvSpPr>
        <p:spPr>
          <a:xfrm>
            <a:off x="4714876" y="1285860"/>
            <a:ext cx="3286148" cy="2214578"/>
          </a:xfrm>
          <a:prstGeom prst="roundRect">
            <a:avLst>
              <a:gd name="adj" fmla="val 1207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HATA3: </a:t>
            </a:r>
            <a:br>
              <a:rPr lang="tr-TR" dirty="0" smtClean="0"/>
            </a:br>
            <a:r>
              <a:rPr lang="tr-TR" dirty="0" smtClean="0"/>
              <a:t>Temel olgu kısmı atlandığı için topla(5) topla(4)’ü, topla(4) topla(3)’ü… çağırır ve bu sonsuza kadar gider.</a:t>
            </a:r>
            <a:endParaRPr lang="tr-TR" dirty="0"/>
          </a:p>
        </p:txBody>
      </p:sp>
      <p:sp>
        <p:nvSpPr>
          <p:cNvPr id="7" name="6 Yuvarlatılmış Dikdörtgen"/>
          <p:cNvSpPr/>
          <p:nvPr/>
        </p:nvSpPr>
        <p:spPr>
          <a:xfrm>
            <a:off x="5286380" y="3929066"/>
            <a:ext cx="3357586" cy="22860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uygulama değerlendirilirken hata numarası doğru ise tam puan verilecektir. Ancak sınavda hata numarası ile birlikte yapılan açıklamanın da doğru olması </a:t>
            </a:r>
            <a:r>
              <a:rPr lang="tr-TR" b="1" dirty="0" smtClean="0"/>
              <a:t>gerekir.</a:t>
            </a:r>
            <a:endParaRPr lang="tr-TR"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62500" lnSpcReduction="20000"/>
          </a:bodyPr>
          <a:lstStyle/>
          <a:p>
            <a:pPr marL="342900" indent="-342900" algn="just">
              <a:buFont typeface="Wingdings" panose="05000000000000000000" pitchFamily="2" charset="2"/>
              <a:buChar char="Ø"/>
            </a:pPr>
            <a:r>
              <a:rPr lang="tr-TR" b="1" dirty="0" smtClean="0">
                <a:solidFill>
                  <a:schemeClr val="tx1"/>
                </a:solidFill>
              </a:rPr>
              <a:t>Tipik bir Özyineleme Örneği: Faktöriyel Hesabı</a:t>
            </a:r>
          </a:p>
          <a:p>
            <a:pPr marL="342900" indent="-342900" algn="just">
              <a:buFont typeface="Wingdings" panose="05000000000000000000" pitchFamily="2" charset="2"/>
              <a:buChar char="Ø"/>
            </a:pPr>
            <a:endParaRPr lang="tr-TR" b="1" dirty="0" smtClean="0">
              <a:solidFill>
                <a:schemeClr val="tx1"/>
              </a:solidFill>
            </a:endParaRPr>
          </a:p>
          <a:p>
            <a:pPr algn="just"/>
            <a:r>
              <a:rPr lang="tr-TR" b="1" dirty="0" smtClean="0">
                <a:solidFill>
                  <a:schemeClr val="tx1"/>
                </a:solidFill>
              </a:rPr>
              <a:t>Temel Olgular:   </a:t>
            </a:r>
            <a:r>
              <a:rPr lang="tr-TR" dirty="0" smtClean="0">
                <a:solidFill>
                  <a:schemeClr val="tx1"/>
                </a:solidFill>
              </a:rPr>
              <a:t>0! = 1,  1! = 1</a:t>
            </a:r>
          </a:p>
          <a:p>
            <a:pPr algn="just"/>
            <a:r>
              <a:rPr lang="tr-TR" b="1" dirty="0" err="1" smtClean="0">
                <a:solidFill>
                  <a:schemeClr val="tx1"/>
                </a:solidFill>
              </a:rPr>
              <a:t>Özyineli</a:t>
            </a:r>
            <a:r>
              <a:rPr lang="tr-TR" b="1" dirty="0" smtClean="0">
                <a:solidFill>
                  <a:schemeClr val="tx1"/>
                </a:solidFill>
              </a:rPr>
              <a:t> Tanım:  </a:t>
            </a:r>
            <a:r>
              <a:rPr lang="tr-TR" dirty="0" smtClean="0">
                <a:solidFill>
                  <a:schemeClr val="tx1"/>
                </a:solidFill>
              </a:rPr>
              <a:t>f(n) = n*f(n-1)</a:t>
            </a:r>
          </a:p>
          <a:p>
            <a:pPr algn="just"/>
            <a:endParaRPr lang="tr-TR" dirty="0">
              <a:solidFill>
                <a:schemeClr val="tx1"/>
              </a:solidFill>
            </a:endParaRPr>
          </a:p>
          <a:p>
            <a:pPr algn="just"/>
            <a:r>
              <a:rPr lang="tr-TR" b="1" dirty="0" err="1" smtClean="0">
                <a:solidFill>
                  <a:schemeClr val="tx1"/>
                </a:solidFill>
              </a:rPr>
              <a:t>Özyineli</a:t>
            </a:r>
            <a:r>
              <a:rPr lang="tr-TR" b="1" dirty="0" smtClean="0">
                <a:solidFill>
                  <a:schemeClr val="tx1"/>
                </a:solidFill>
              </a:rPr>
              <a:t> Fonksiyon:</a:t>
            </a:r>
          </a:p>
          <a:p>
            <a:pPr algn="just">
              <a:buNone/>
            </a:pPr>
            <a:endParaRPr lang="tr-TR" sz="2900" dirty="0" smtClean="0">
              <a:solidFill>
                <a:schemeClr val="tx1"/>
              </a:solidFill>
            </a:endParaRPr>
          </a:p>
          <a:p>
            <a:pPr lvl="2">
              <a:buNone/>
            </a:pPr>
            <a:r>
              <a:rPr lang="en-US" sz="3300" b="1" dirty="0" err="1">
                <a:solidFill>
                  <a:srgbClr val="7F0055"/>
                </a:solidFill>
                <a:latin typeface="Consolas"/>
              </a:rPr>
              <a:t>int</a:t>
            </a:r>
            <a:r>
              <a:rPr lang="en-US" sz="3300" b="1" dirty="0">
                <a:solidFill>
                  <a:srgbClr val="000000"/>
                </a:solidFill>
                <a:latin typeface="Consolas"/>
              </a:rPr>
              <a:t> </a:t>
            </a:r>
            <a:r>
              <a:rPr lang="en-US" sz="3300" b="1" dirty="0" err="1">
                <a:solidFill>
                  <a:srgbClr val="000000"/>
                </a:solidFill>
                <a:latin typeface="Consolas"/>
              </a:rPr>
              <a:t>faktoriyel</a:t>
            </a:r>
            <a:r>
              <a:rPr lang="en-US" sz="3300" b="1" dirty="0">
                <a:solidFill>
                  <a:srgbClr val="000000"/>
                </a:solidFill>
                <a:latin typeface="Consolas"/>
              </a:rPr>
              <a:t>(</a:t>
            </a:r>
            <a:r>
              <a:rPr lang="en-US" sz="3300" b="1" dirty="0" err="1">
                <a:solidFill>
                  <a:srgbClr val="7F0055"/>
                </a:solidFill>
                <a:latin typeface="Consolas"/>
              </a:rPr>
              <a:t>int</a:t>
            </a:r>
            <a:r>
              <a:rPr lang="en-US" sz="3300" b="1" dirty="0">
                <a:solidFill>
                  <a:srgbClr val="000000"/>
                </a:solidFill>
                <a:latin typeface="Consolas"/>
              </a:rPr>
              <a:t> n)</a:t>
            </a:r>
          </a:p>
          <a:p>
            <a:pPr lvl="2">
              <a:buNone/>
            </a:pPr>
            <a:r>
              <a:rPr lang="en-US" sz="3300" dirty="0">
                <a:solidFill>
                  <a:srgbClr val="000000"/>
                </a:solidFill>
                <a:latin typeface="Consolas"/>
              </a:rPr>
              <a:t>{</a:t>
            </a:r>
          </a:p>
          <a:p>
            <a:pPr lvl="2">
              <a:buNone/>
            </a:pPr>
            <a:r>
              <a:rPr lang="tr-TR" sz="3300" b="1" dirty="0" smtClean="0">
                <a:solidFill>
                  <a:srgbClr val="7F0055"/>
                </a:solidFill>
                <a:latin typeface="Consolas"/>
              </a:rPr>
              <a:t>    </a:t>
            </a:r>
            <a:r>
              <a:rPr lang="en-US" sz="3300" b="1" dirty="0" smtClean="0">
                <a:solidFill>
                  <a:srgbClr val="7F0055"/>
                </a:solidFill>
                <a:latin typeface="Consolas"/>
              </a:rPr>
              <a:t>if</a:t>
            </a:r>
            <a:r>
              <a:rPr lang="en-US" sz="3300" b="1" dirty="0" smtClean="0">
                <a:solidFill>
                  <a:srgbClr val="000000"/>
                </a:solidFill>
                <a:latin typeface="Consolas"/>
              </a:rPr>
              <a:t>(n </a:t>
            </a:r>
            <a:r>
              <a:rPr lang="en-US" sz="3300" b="1" dirty="0">
                <a:solidFill>
                  <a:srgbClr val="000000"/>
                </a:solidFill>
                <a:latin typeface="Consolas"/>
              </a:rPr>
              <a:t>== 0)</a:t>
            </a:r>
          </a:p>
          <a:p>
            <a:pPr lvl="2">
              <a:buNone/>
            </a:pPr>
            <a:r>
              <a:rPr lang="tr-TR" sz="3300" b="1" dirty="0" smtClean="0">
                <a:solidFill>
                  <a:srgbClr val="7F0055"/>
                </a:solidFill>
                <a:latin typeface="Consolas"/>
              </a:rPr>
              <a:t>        </a:t>
            </a:r>
            <a:r>
              <a:rPr lang="en-US" sz="3300" b="1" dirty="0" smtClean="0">
                <a:solidFill>
                  <a:srgbClr val="7F0055"/>
                </a:solidFill>
                <a:latin typeface="Consolas"/>
              </a:rPr>
              <a:t>return</a:t>
            </a:r>
            <a:r>
              <a:rPr lang="en-US" sz="3300" b="1" dirty="0" smtClean="0">
                <a:solidFill>
                  <a:srgbClr val="000000"/>
                </a:solidFill>
                <a:latin typeface="Consolas"/>
              </a:rPr>
              <a:t> </a:t>
            </a:r>
            <a:r>
              <a:rPr lang="en-US" sz="3300" b="1" dirty="0">
                <a:solidFill>
                  <a:srgbClr val="000000"/>
                </a:solidFill>
                <a:latin typeface="Consolas"/>
              </a:rPr>
              <a:t>1;</a:t>
            </a:r>
          </a:p>
          <a:p>
            <a:pPr lvl="2">
              <a:buNone/>
            </a:pPr>
            <a:r>
              <a:rPr lang="tr-TR" sz="3300" b="1" dirty="0" smtClean="0">
                <a:solidFill>
                  <a:srgbClr val="7F0055"/>
                </a:solidFill>
                <a:latin typeface="Consolas"/>
              </a:rPr>
              <a:t>    </a:t>
            </a:r>
            <a:endParaRPr lang="en-US" sz="3300" dirty="0">
              <a:latin typeface="Consolas"/>
            </a:endParaRPr>
          </a:p>
          <a:p>
            <a:pPr lvl="2">
              <a:buNone/>
            </a:pPr>
            <a:r>
              <a:rPr lang="tr-TR" sz="3300" b="1" dirty="0" smtClean="0">
                <a:solidFill>
                  <a:srgbClr val="7F0055"/>
                </a:solidFill>
                <a:latin typeface="Consolas"/>
              </a:rPr>
              <a:t>    </a:t>
            </a:r>
            <a:r>
              <a:rPr lang="en-US" sz="3300" b="1" dirty="0" smtClean="0">
                <a:solidFill>
                  <a:srgbClr val="7F0055"/>
                </a:solidFill>
                <a:latin typeface="Consolas"/>
              </a:rPr>
              <a:t>return</a:t>
            </a:r>
            <a:r>
              <a:rPr lang="en-US" sz="3300" b="1" dirty="0" smtClean="0">
                <a:solidFill>
                  <a:srgbClr val="000000"/>
                </a:solidFill>
                <a:latin typeface="Consolas"/>
              </a:rPr>
              <a:t> </a:t>
            </a:r>
            <a:r>
              <a:rPr lang="en-US" sz="3300" b="1" dirty="0">
                <a:solidFill>
                  <a:srgbClr val="000000"/>
                </a:solidFill>
                <a:latin typeface="Consolas"/>
              </a:rPr>
              <a:t>n*</a:t>
            </a:r>
            <a:r>
              <a:rPr lang="en-US" sz="3300" b="1" dirty="0" err="1">
                <a:solidFill>
                  <a:srgbClr val="000000"/>
                </a:solidFill>
                <a:latin typeface="Consolas"/>
              </a:rPr>
              <a:t>faktoriyel</a:t>
            </a:r>
            <a:r>
              <a:rPr lang="en-US" sz="3300" b="1" dirty="0">
                <a:solidFill>
                  <a:srgbClr val="000000"/>
                </a:solidFill>
                <a:latin typeface="Consolas"/>
              </a:rPr>
              <a:t>(n-1</a:t>
            </a:r>
            <a:r>
              <a:rPr lang="en-US" sz="3300" b="1" dirty="0" smtClean="0">
                <a:solidFill>
                  <a:srgbClr val="000000"/>
                </a:solidFill>
                <a:latin typeface="Consolas"/>
              </a:rPr>
              <a:t>);</a:t>
            </a:r>
            <a:endParaRPr lang="en-US" sz="3300" dirty="0">
              <a:latin typeface="Consolas"/>
            </a:endParaRPr>
          </a:p>
          <a:p>
            <a:pPr lvl="2">
              <a:buNone/>
            </a:pPr>
            <a:r>
              <a:rPr lang="en-US" sz="3300" dirty="0">
                <a:solidFill>
                  <a:srgbClr val="000000"/>
                </a:solidFill>
                <a:latin typeface="Consolas"/>
              </a:rPr>
              <a:t>}</a:t>
            </a:r>
            <a:endParaRPr lang="tr-TR" sz="3300" dirty="0">
              <a:solidFill>
                <a:schemeClr val="tx1"/>
              </a:solidFill>
            </a:endParaRPr>
          </a:p>
          <a:p>
            <a:pPr algn="just"/>
            <a:endParaRPr lang="tr-TR" dirty="0" smtClean="0">
              <a:solidFill>
                <a:schemeClr val="tx1"/>
              </a:solidFill>
            </a:endParaRPr>
          </a:p>
          <a:p>
            <a:pPr algn="just"/>
            <a:r>
              <a:rPr lang="tr-TR" dirty="0" smtClean="0"/>
              <a:t>Bu fonksiyon kendisine gönderilen bir sayının, faktöriyelini döner.</a:t>
            </a:r>
            <a:endParaRPr lang="tr-TR" dirty="0">
              <a:solidFill>
                <a:schemeClr val="tx1"/>
              </a:solidFill>
            </a:endParaRPr>
          </a:p>
          <a:p>
            <a:pPr algn="just"/>
            <a:endParaRPr lang="tr-TR" dirty="0" smtClean="0">
              <a:solidFill>
                <a:schemeClr val="tx1"/>
              </a:solidFill>
            </a:endParaRPr>
          </a:p>
          <a:p>
            <a:pPr marL="342900" indent="-342900" algn="just">
              <a:buFont typeface="Wingdings" panose="05000000000000000000" pitchFamily="2" charset="2"/>
              <a:buChar char="Ø"/>
            </a:pPr>
            <a:endParaRPr lang="tr-TR" dirty="0" smtClean="0">
              <a:solidFill>
                <a:schemeClr val="tx1"/>
              </a:solidFill>
            </a:endParaRPr>
          </a:p>
          <a:p>
            <a:pPr algn="just"/>
            <a:endParaRPr lang="tr-TR" sz="2400" dirty="0" smtClean="0">
              <a:solidFill>
                <a:schemeClr val="tx1"/>
              </a:solidFill>
            </a:endParaRPr>
          </a:p>
        </p:txBody>
      </p:sp>
      <p:pic>
        <p:nvPicPr>
          <p:cNvPr id="5" name="4 Resim" descr="0033-0811-2017-5152_clip_art_graphic_of_a_sky_blue_guy_character_with_an_exclamation_point.jpg"/>
          <p:cNvPicPr>
            <a:picLocks noChangeAspect="1"/>
          </p:cNvPicPr>
          <p:nvPr/>
        </p:nvPicPr>
        <p:blipFill>
          <a:blip r:embed="rId2"/>
          <a:stretch>
            <a:fillRect/>
          </a:stretch>
        </p:blipFill>
        <p:spPr>
          <a:xfrm>
            <a:off x="5429256" y="1571612"/>
            <a:ext cx="1800236" cy="1800236"/>
          </a:xfrm>
          <a:prstGeom prst="rect">
            <a:avLst/>
          </a:prstGeom>
        </p:spPr>
      </p:pic>
    </p:spTree>
    <p:extLst>
      <p:ext uri="{BB962C8B-B14F-4D97-AF65-F5344CB8AC3E}">
        <p14:creationId xmlns="" xmlns:p14="http://schemas.microsoft.com/office/powerpoint/2010/main" val="474107144"/>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20000"/>
          </a:bodyPr>
          <a:lstStyle/>
          <a:p>
            <a:pPr algn="just">
              <a:buFontTx/>
              <a:buChar char="-"/>
            </a:pPr>
            <a:r>
              <a:rPr lang="tr-TR" sz="2400" dirty="0" smtClean="0">
                <a:solidFill>
                  <a:schemeClr val="tx1"/>
                </a:solidFill>
              </a:rPr>
              <a:t> </a:t>
            </a:r>
            <a:r>
              <a:rPr lang="tr-TR" dirty="0" smtClean="0">
                <a:solidFill>
                  <a:schemeClr val="tx1"/>
                </a:solidFill>
              </a:rPr>
              <a:t>Özyineleme döngüye benzer bir yapıdır. Dolayısıyla özyinelemenin de döngü yapılarında yaşanabilecek bazı problemlere açık olduğunu söylemek gerekir.</a:t>
            </a:r>
          </a:p>
          <a:p>
            <a:pPr algn="just">
              <a:buFontTx/>
              <a:buChar char="-"/>
            </a:pPr>
            <a:endParaRPr lang="tr-TR" dirty="0">
              <a:solidFill>
                <a:schemeClr val="tx1"/>
              </a:solidFill>
            </a:endParaRPr>
          </a:p>
          <a:p>
            <a:pPr algn="just">
              <a:buFontTx/>
              <a:buChar char="-"/>
            </a:pPr>
            <a:r>
              <a:rPr lang="tr-TR" dirty="0" smtClean="0">
                <a:solidFill>
                  <a:schemeClr val="tx1"/>
                </a:solidFill>
              </a:rPr>
              <a:t> Bir problemi özyineleme ile ifade etmek için iki durumun sağlanması gerekir.</a:t>
            </a:r>
          </a:p>
          <a:p>
            <a:pPr algn="just">
              <a:buFontTx/>
              <a:buChar char="-"/>
            </a:pPr>
            <a:endParaRPr lang="tr-TR" dirty="0" smtClean="0">
              <a:solidFill>
                <a:schemeClr val="tx1"/>
              </a:solidFill>
            </a:endParaRPr>
          </a:p>
          <a:p>
            <a:pPr marL="342900" indent="-342900" algn="just">
              <a:buFont typeface="Wingdings" panose="05000000000000000000" pitchFamily="2" charset="2"/>
              <a:buChar char="Ø"/>
            </a:pPr>
            <a:r>
              <a:rPr lang="tr-TR" b="1" dirty="0" smtClean="0">
                <a:solidFill>
                  <a:schemeClr val="tx1"/>
                </a:solidFill>
              </a:rPr>
              <a:t>1-) Temel Olgu (</a:t>
            </a:r>
            <a:r>
              <a:rPr lang="tr-TR" b="1" dirty="0" err="1" smtClean="0">
                <a:solidFill>
                  <a:schemeClr val="tx1"/>
                </a:solidFill>
              </a:rPr>
              <a:t>Base</a:t>
            </a:r>
            <a:r>
              <a:rPr lang="tr-TR" b="1" dirty="0" smtClean="0">
                <a:solidFill>
                  <a:schemeClr val="tx1"/>
                </a:solidFill>
              </a:rPr>
              <a:t> </a:t>
            </a:r>
            <a:r>
              <a:rPr lang="tr-TR" b="1" dirty="0" err="1" smtClean="0">
                <a:solidFill>
                  <a:schemeClr val="tx1"/>
                </a:solidFill>
              </a:rPr>
              <a:t>Case</a:t>
            </a:r>
            <a:r>
              <a:rPr lang="tr-TR" b="1" dirty="0" smtClean="0">
                <a:solidFill>
                  <a:schemeClr val="tx1"/>
                </a:solidFill>
              </a:rPr>
              <a:t>)</a:t>
            </a:r>
          </a:p>
          <a:p>
            <a:pPr algn="just"/>
            <a:r>
              <a:rPr lang="tr-TR" dirty="0" smtClean="0">
                <a:solidFill>
                  <a:schemeClr val="tx1"/>
                </a:solidFill>
              </a:rPr>
              <a:t>Bir problemin en temel değeri/</a:t>
            </a:r>
            <a:r>
              <a:rPr lang="tr-TR" dirty="0" err="1" smtClean="0">
                <a:solidFill>
                  <a:schemeClr val="tx1"/>
                </a:solidFill>
              </a:rPr>
              <a:t>leri</a:t>
            </a:r>
            <a:r>
              <a:rPr lang="tr-TR" dirty="0" smtClean="0">
                <a:solidFill>
                  <a:schemeClr val="tx1"/>
                </a:solidFill>
              </a:rPr>
              <a:t> olarak düşünülebilir. Bu değer genellikle hiçbir matematiksel hesaplama yapılmadan bulunabilen bir değerdir. Örneğin faktöriyel hesabı yaparken 0! = 1, 1 = 1 değerleri hesaplamaya gerek duyulmadan belirlenen </a:t>
            </a:r>
            <a:r>
              <a:rPr lang="tr-TR" dirty="0" err="1" smtClean="0">
                <a:solidFill>
                  <a:schemeClr val="tx1"/>
                </a:solidFill>
              </a:rPr>
              <a:t>base</a:t>
            </a:r>
            <a:r>
              <a:rPr lang="tr-TR" dirty="0" smtClean="0">
                <a:solidFill>
                  <a:schemeClr val="tx1"/>
                </a:solidFill>
              </a:rPr>
              <a:t> </a:t>
            </a:r>
            <a:r>
              <a:rPr lang="tr-TR" dirty="0" err="1" smtClean="0">
                <a:solidFill>
                  <a:schemeClr val="tx1"/>
                </a:solidFill>
              </a:rPr>
              <a:t>case'lerdir</a:t>
            </a:r>
            <a:r>
              <a:rPr lang="tr-TR" dirty="0" smtClean="0">
                <a:solidFill>
                  <a:schemeClr val="tx1"/>
                </a:solidFill>
              </a:rPr>
              <a:t>. Yine </a:t>
            </a:r>
            <a:r>
              <a:rPr lang="tr-TR" dirty="0" err="1" smtClean="0">
                <a:solidFill>
                  <a:schemeClr val="tx1"/>
                </a:solidFill>
              </a:rPr>
              <a:t>Fibonacci</a:t>
            </a:r>
            <a:r>
              <a:rPr lang="tr-TR" dirty="0" smtClean="0">
                <a:solidFill>
                  <a:schemeClr val="tx1"/>
                </a:solidFill>
              </a:rPr>
              <a:t> serisine 1. </a:t>
            </a:r>
            <a:r>
              <a:rPr lang="tr-TR" dirty="0" err="1" smtClean="0">
                <a:solidFill>
                  <a:schemeClr val="tx1"/>
                </a:solidFill>
              </a:rPr>
              <a:t>Fibonacci</a:t>
            </a:r>
            <a:r>
              <a:rPr lang="tr-TR" dirty="0" smtClean="0">
                <a:solidFill>
                  <a:schemeClr val="tx1"/>
                </a:solidFill>
              </a:rPr>
              <a:t> sayısının 0, ikinci </a:t>
            </a:r>
            <a:r>
              <a:rPr lang="tr-TR" dirty="0" err="1" smtClean="0">
                <a:solidFill>
                  <a:schemeClr val="tx1"/>
                </a:solidFill>
              </a:rPr>
              <a:t>Fibonacci</a:t>
            </a:r>
            <a:r>
              <a:rPr lang="tr-TR" dirty="0" smtClean="0">
                <a:solidFill>
                  <a:schemeClr val="tx1"/>
                </a:solidFill>
              </a:rPr>
              <a:t> sayısının 1 olması da </a:t>
            </a:r>
            <a:r>
              <a:rPr lang="tr-TR" dirty="0" err="1" smtClean="0">
                <a:solidFill>
                  <a:schemeClr val="tx1"/>
                </a:solidFill>
              </a:rPr>
              <a:t>base</a:t>
            </a:r>
            <a:r>
              <a:rPr lang="tr-TR" dirty="0" smtClean="0">
                <a:solidFill>
                  <a:schemeClr val="tx1"/>
                </a:solidFill>
              </a:rPr>
              <a:t> </a:t>
            </a:r>
            <a:r>
              <a:rPr lang="tr-TR" dirty="0" err="1" smtClean="0">
                <a:solidFill>
                  <a:schemeClr val="tx1"/>
                </a:solidFill>
              </a:rPr>
              <a:t>case'lere</a:t>
            </a:r>
            <a:r>
              <a:rPr lang="tr-TR" dirty="0" smtClean="0">
                <a:solidFill>
                  <a:schemeClr val="tx1"/>
                </a:solidFill>
              </a:rPr>
              <a:t> örnektir.</a:t>
            </a:r>
          </a:p>
          <a:p>
            <a:pPr marL="342900" indent="-342900" algn="just">
              <a:buFont typeface="Wingdings" panose="05000000000000000000" pitchFamily="2" charset="2"/>
              <a:buChar char="Ø"/>
            </a:pPr>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 xmlns:p14="http://schemas.microsoft.com/office/powerpoint/2010/main" val="2042323241"/>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r>
              <a:rPr lang="tr-TR" dirty="0" smtClean="0">
                <a:solidFill>
                  <a:schemeClr val="tx1"/>
                </a:solidFill>
              </a:rPr>
              <a:t>- Bir problemi özyineleme ile ifade etmek için iki durumun sağlanması gerekir.</a:t>
            </a:r>
          </a:p>
          <a:p>
            <a:pPr algn="just"/>
            <a:endParaRPr lang="tr-TR" dirty="0" smtClean="0">
              <a:solidFill>
                <a:schemeClr val="tx1"/>
              </a:solidFill>
            </a:endParaRPr>
          </a:p>
          <a:p>
            <a:pPr marL="342900" indent="-342900" algn="just">
              <a:buFont typeface="Wingdings" panose="05000000000000000000" pitchFamily="2" charset="2"/>
              <a:buChar char="Ø"/>
            </a:pPr>
            <a:r>
              <a:rPr lang="tr-TR" b="1" dirty="0" smtClean="0">
                <a:solidFill>
                  <a:schemeClr val="tx1"/>
                </a:solidFill>
              </a:rPr>
              <a:t>2-) </a:t>
            </a:r>
            <a:r>
              <a:rPr lang="tr-TR" b="1" dirty="0" err="1" smtClean="0">
                <a:solidFill>
                  <a:schemeClr val="tx1"/>
                </a:solidFill>
              </a:rPr>
              <a:t>Özyineli</a:t>
            </a:r>
            <a:r>
              <a:rPr lang="tr-TR" b="1" dirty="0" smtClean="0">
                <a:solidFill>
                  <a:schemeClr val="tx1"/>
                </a:solidFill>
              </a:rPr>
              <a:t> Tanım (</a:t>
            </a:r>
            <a:r>
              <a:rPr lang="tr-TR" b="1" dirty="0" err="1" smtClean="0">
                <a:solidFill>
                  <a:schemeClr val="tx1"/>
                </a:solidFill>
              </a:rPr>
              <a:t>Recursive</a:t>
            </a:r>
            <a:r>
              <a:rPr lang="tr-TR" b="1" dirty="0" smtClean="0">
                <a:solidFill>
                  <a:schemeClr val="tx1"/>
                </a:solidFill>
              </a:rPr>
              <a:t> </a:t>
            </a:r>
            <a:r>
              <a:rPr lang="tr-TR" b="1" dirty="0" err="1" smtClean="0">
                <a:solidFill>
                  <a:schemeClr val="tx1"/>
                </a:solidFill>
              </a:rPr>
              <a:t>Definition</a:t>
            </a:r>
            <a:r>
              <a:rPr lang="tr-TR" b="1" dirty="0" smtClean="0">
                <a:solidFill>
                  <a:schemeClr val="tx1"/>
                </a:solidFill>
              </a:rPr>
              <a:t>)</a:t>
            </a:r>
          </a:p>
          <a:p>
            <a:pPr algn="just"/>
            <a:r>
              <a:rPr lang="tr-TR" dirty="0" smtClean="0">
                <a:solidFill>
                  <a:schemeClr val="tx1"/>
                </a:solidFill>
              </a:rPr>
              <a:t>Bir problemin belirli bir </a:t>
            </a:r>
            <a:r>
              <a:rPr lang="tr-TR" b="1" i="1" dirty="0" smtClean="0">
                <a:solidFill>
                  <a:schemeClr val="tx1"/>
                </a:solidFill>
              </a:rPr>
              <a:t>n</a:t>
            </a:r>
            <a:r>
              <a:rPr lang="tr-TR" dirty="0" smtClean="0">
                <a:solidFill>
                  <a:schemeClr val="tx1"/>
                </a:solidFill>
              </a:rPr>
              <a:t> anındaki çözümünü bulmaya yarayan matematiksel tanımdır. Örneğin faktöriyel hesabı için </a:t>
            </a:r>
            <a:r>
              <a:rPr lang="tr-TR" dirty="0" err="1" smtClean="0">
                <a:solidFill>
                  <a:schemeClr val="tx1"/>
                </a:solidFill>
              </a:rPr>
              <a:t>özyineli</a:t>
            </a:r>
            <a:r>
              <a:rPr lang="tr-TR" dirty="0" smtClean="0">
                <a:solidFill>
                  <a:schemeClr val="tx1"/>
                </a:solidFill>
              </a:rPr>
              <a:t> tanım şu şekilde tanımlanabilir:</a:t>
            </a:r>
          </a:p>
          <a:p>
            <a:pPr algn="just"/>
            <a:endParaRPr lang="tr-TR" dirty="0">
              <a:solidFill>
                <a:schemeClr val="tx1"/>
              </a:solidFill>
            </a:endParaRPr>
          </a:p>
          <a:p>
            <a:pPr algn="just"/>
            <a:r>
              <a:rPr lang="tr-TR" dirty="0" smtClean="0">
                <a:solidFill>
                  <a:schemeClr val="tx1"/>
                </a:solidFill>
              </a:rPr>
              <a:t>faktöriyel(n) = n * faktöriyel(n – 1)</a:t>
            </a:r>
          </a:p>
          <a:p>
            <a:pPr algn="just"/>
            <a:endParaRPr lang="tr-TR" dirty="0">
              <a:solidFill>
                <a:schemeClr val="tx1"/>
              </a:solidFill>
            </a:endParaRPr>
          </a:p>
          <a:p>
            <a:pPr algn="just"/>
            <a:r>
              <a:rPr lang="tr-TR" dirty="0" smtClean="0">
                <a:solidFill>
                  <a:schemeClr val="tx1"/>
                </a:solidFill>
              </a:rPr>
              <a:t>Burada n! işleminin sonucu </a:t>
            </a:r>
            <a:r>
              <a:rPr lang="tr-TR" dirty="0" err="1" smtClean="0">
                <a:solidFill>
                  <a:schemeClr val="tx1"/>
                </a:solidFill>
              </a:rPr>
              <a:t>özyineli</a:t>
            </a:r>
            <a:r>
              <a:rPr lang="tr-TR" dirty="0" smtClean="0">
                <a:solidFill>
                  <a:schemeClr val="tx1"/>
                </a:solidFill>
              </a:rPr>
              <a:t> olarak n ile (n-1)! işleminin çarpımı olarak ifade edilmiştir. Eğer </a:t>
            </a:r>
            <a:r>
              <a:rPr lang="tr-TR" dirty="0" err="1" smtClean="0">
                <a:solidFill>
                  <a:schemeClr val="tx1"/>
                </a:solidFill>
              </a:rPr>
              <a:t>özyineli</a:t>
            </a:r>
            <a:r>
              <a:rPr lang="tr-TR" dirty="0" smtClean="0">
                <a:solidFill>
                  <a:schemeClr val="tx1"/>
                </a:solidFill>
              </a:rPr>
              <a:t> bir tanım olmasaydı bunu n tane işlem şeklinde ifade etmemiz gerekirdi:</a:t>
            </a:r>
          </a:p>
          <a:p>
            <a:pPr algn="just"/>
            <a:endParaRPr lang="tr-TR" dirty="0">
              <a:solidFill>
                <a:schemeClr val="tx1"/>
              </a:solidFill>
            </a:endParaRPr>
          </a:p>
          <a:p>
            <a:pPr algn="just"/>
            <a:r>
              <a:rPr lang="tr-TR" dirty="0" smtClean="0">
                <a:solidFill>
                  <a:schemeClr val="tx1"/>
                </a:solidFill>
              </a:rPr>
              <a:t>1*2*3*4*………..*(n-2)*(n-1)*n</a:t>
            </a:r>
          </a:p>
          <a:p>
            <a:pPr marL="342900" indent="-342900" algn="just">
              <a:buFont typeface="Wingdings" panose="05000000000000000000" pitchFamily="2" charset="2"/>
              <a:buChar char="Ø"/>
            </a:pPr>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 xmlns:p14="http://schemas.microsoft.com/office/powerpoint/2010/main" val="3434385533"/>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marL="342900" indent="-342900" algn="just">
              <a:buFontTx/>
              <a:buChar char="-"/>
            </a:pPr>
            <a:r>
              <a:rPr lang="tr-TR" sz="2500" dirty="0" smtClean="0">
                <a:solidFill>
                  <a:schemeClr val="tx1"/>
                </a:solidFill>
              </a:rPr>
              <a:t>Dolayısıyla bir problemi </a:t>
            </a:r>
            <a:r>
              <a:rPr lang="tr-TR" sz="2500" dirty="0" err="1" smtClean="0">
                <a:solidFill>
                  <a:schemeClr val="tx1"/>
                </a:solidFill>
              </a:rPr>
              <a:t>özyineli</a:t>
            </a:r>
            <a:r>
              <a:rPr lang="tr-TR" sz="2500" dirty="0" smtClean="0">
                <a:solidFill>
                  <a:schemeClr val="tx1"/>
                </a:solidFill>
              </a:rPr>
              <a:t> olarak tanımlamak ve çözmek o problemin daha küçük parçalarını çözmek ve bu küçük parçaların çözümünü birleştirerek daha büyük çözümü elde etmek olarak düşünülebilir. Bu problem çözümü yöntemine bilgisayar bilimlerinde </a:t>
            </a:r>
            <a:r>
              <a:rPr lang="tr-TR" sz="2500" b="1" dirty="0" smtClean="0">
                <a:solidFill>
                  <a:schemeClr val="tx1"/>
                </a:solidFill>
              </a:rPr>
              <a:t>böl-ve-fethet</a:t>
            </a:r>
            <a:r>
              <a:rPr lang="tr-TR" sz="2500" dirty="0" smtClean="0">
                <a:solidFill>
                  <a:schemeClr val="tx1"/>
                </a:solidFill>
              </a:rPr>
              <a:t> (</a:t>
            </a:r>
            <a:r>
              <a:rPr lang="tr-TR" sz="2500" dirty="0" err="1" smtClean="0">
                <a:solidFill>
                  <a:schemeClr val="tx1"/>
                </a:solidFill>
              </a:rPr>
              <a:t>divide</a:t>
            </a:r>
            <a:r>
              <a:rPr lang="tr-TR" sz="2500" dirty="0" smtClean="0">
                <a:solidFill>
                  <a:schemeClr val="tx1"/>
                </a:solidFill>
              </a:rPr>
              <a:t>-</a:t>
            </a:r>
            <a:r>
              <a:rPr lang="tr-TR" sz="2500" dirty="0" err="1" smtClean="0">
                <a:solidFill>
                  <a:schemeClr val="tx1"/>
                </a:solidFill>
              </a:rPr>
              <a:t>and</a:t>
            </a:r>
            <a:r>
              <a:rPr lang="tr-TR" sz="2500" dirty="0" smtClean="0">
                <a:solidFill>
                  <a:schemeClr val="tx1"/>
                </a:solidFill>
              </a:rPr>
              <a:t>-</a:t>
            </a:r>
            <a:r>
              <a:rPr lang="tr-TR" sz="2500" dirty="0" err="1" smtClean="0">
                <a:solidFill>
                  <a:schemeClr val="tx1"/>
                </a:solidFill>
              </a:rPr>
              <a:t>conquer</a:t>
            </a:r>
            <a:r>
              <a:rPr lang="tr-TR" sz="2500" dirty="0" smtClean="0">
                <a:solidFill>
                  <a:schemeClr val="tx1"/>
                </a:solidFill>
              </a:rPr>
              <a:t>) denmektedir.</a:t>
            </a:r>
          </a:p>
          <a:p>
            <a:pPr marL="342900" indent="-342900" algn="just">
              <a:buFontTx/>
              <a:buChar char="-"/>
            </a:pPr>
            <a:endParaRPr lang="tr-TR" sz="2500" dirty="0">
              <a:solidFill>
                <a:schemeClr val="tx1"/>
              </a:solidFill>
            </a:endParaRPr>
          </a:p>
          <a:p>
            <a:pPr marL="342900" indent="-342900" algn="just">
              <a:buFontTx/>
              <a:buChar char="-"/>
            </a:pPr>
            <a:r>
              <a:rPr lang="tr-TR" sz="2500" dirty="0" smtClean="0">
                <a:solidFill>
                  <a:schemeClr val="tx1"/>
                </a:solidFill>
              </a:rPr>
              <a:t>Peki bir problemi </a:t>
            </a:r>
            <a:r>
              <a:rPr lang="tr-TR" sz="2500" dirty="0" err="1" smtClean="0">
                <a:solidFill>
                  <a:schemeClr val="tx1"/>
                </a:solidFill>
              </a:rPr>
              <a:t>özyine</a:t>
            </a:r>
            <a:r>
              <a:rPr lang="tr-TR" sz="2500" dirty="0" smtClean="0">
                <a:solidFill>
                  <a:schemeClr val="tx1"/>
                </a:solidFill>
              </a:rPr>
              <a:t> olarak tanımlamak için neden 2 durumun sağlanması gerekiyor? (Temel Olgu ve </a:t>
            </a:r>
            <a:r>
              <a:rPr lang="tr-TR" sz="2500" dirty="0" err="1" smtClean="0">
                <a:solidFill>
                  <a:schemeClr val="tx1"/>
                </a:solidFill>
              </a:rPr>
              <a:t>Özyineli</a:t>
            </a:r>
            <a:r>
              <a:rPr lang="tr-TR" sz="2500" dirty="0" smtClean="0">
                <a:solidFill>
                  <a:schemeClr val="tx1"/>
                </a:solidFill>
              </a:rPr>
              <a:t> Tanım) </a:t>
            </a:r>
            <a:r>
              <a:rPr lang="tr-TR" sz="2500" dirty="0" err="1" smtClean="0">
                <a:solidFill>
                  <a:schemeClr val="tx1"/>
                </a:solidFill>
              </a:rPr>
              <a:t>Özyineli</a:t>
            </a:r>
            <a:r>
              <a:rPr lang="tr-TR" sz="2500" dirty="0" smtClean="0">
                <a:solidFill>
                  <a:schemeClr val="tx1"/>
                </a:solidFill>
              </a:rPr>
              <a:t> tanım problemin küçük parçalarının çözümünü gösteren tanımdır. Ancak </a:t>
            </a:r>
            <a:r>
              <a:rPr lang="tr-TR" sz="2500" dirty="0" err="1" smtClean="0">
                <a:solidFill>
                  <a:schemeClr val="tx1"/>
                </a:solidFill>
              </a:rPr>
              <a:t>özyineli</a:t>
            </a:r>
            <a:r>
              <a:rPr lang="tr-TR" sz="2500" dirty="0" smtClean="0">
                <a:solidFill>
                  <a:schemeClr val="tx1"/>
                </a:solidFill>
              </a:rPr>
              <a:t> tanım incelendiğinde şöyle bir durumla karşılaşılırız:</a:t>
            </a:r>
          </a:p>
          <a:p>
            <a:pPr marL="342900" indent="-342900" algn="just">
              <a:buFontTx/>
              <a:buChar char="-"/>
            </a:pPr>
            <a:endParaRPr lang="tr-TR" sz="2500" dirty="0">
              <a:solidFill>
                <a:schemeClr val="tx1"/>
              </a:solidFill>
            </a:endParaRPr>
          </a:p>
          <a:p>
            <a:pPr algn="just"/>
            <a:r>
              <a:rPr lang="tr-TR" sz="2500" dirty="0" smtClean="0">
                <a:solidFill>
                  <a:schemeClr val="tx1"/>
                </a:solidFill>
              </a:rPr>
              <a:t>faktöriyel(4) = 4 * faktöriyel(3)</a:t>
            </a:r>
          </a:p>
          <a:p>
            <a:pPr algn="just"/>
            <a:r>
              <a:rPr lang="tr-TR" sz="2500" dirty="0" smtClean="0">
                <a:solidFill>
                  <a:schemeClr val="tx1"/>
                </a:solidFill>
              </a:rPr>
              <a:t>faktöriyel(3) </a:t>
            </a:r>
            <a:r>
              <a:rPr lang="tr-TR" sz="2500" dirty="0">
                <a:solidFill>
                  <a:schemeClr val="tx1"/>
                </a:solidFill>
              </a:rPr>
              <a:t>= </a:t>
            </a:r>
            <a:r>
              <a:rPr lang="tr-TR" sz="2500" dirty="0" smtClean="0">
                <a:solidFill>
                  <a:schemeClr val="tx1"/>
                </a:solidFill>
              </a:rPr>
              <a:t>3 </a:t>
            </a:r>
            <a:r>
              <a:rPr lang="tr-TR" sz="2500" dirty="0">
                <a:solidFill>
                  <a:schemeClr val="tx1"/>
                </a:solidFill>
              </a:rPr>
              <a:t>* </a:t>
            </a:r>
            <a:r>
              <a:rPr lang="tr-TR" sz="2500" dirty="0" smtClean="0">
                <a:solidFill>
                  <a:schemeClr val="tx1"/>
                </a:solidFill>
              </a:rPr>
              <a:t>faktöriyel(2)</a:t>
            </a:r>
          </a:p>
          <a:p>
            <a:pPr algn="just"/>
            <a:r>
              <a:rPr lang="tr-TR" sz="2500" dirty="0" smtClean="0">
                <a:solidFill>
                  <a:schemeClr val="tx1"/>
                </a:solidFill>
              </a:rPr>
              <a:t>faktöriyel(2) </a:t>
            </a:r>
            <a:r>
              <a:rPr lang="tr-TR" sz="2500" dirty="0">
                <a:solidFill>
                  <a:schemeClr val="tx1"/>
                </a:solidFill>
              </a:rPr>
              <a:t>= </a:t>
            </a:r>
            <a:r>
              <a:rPr lang="tr-TR" sz="2500" dirty="0" smtClean="0">
                <a:solidFill>
                  <a:schemeClr val="tx1"/>
                </a:solidFill>
              </a:rPr>
              <a:t>2 </a:t>
            </a:r>
            <a:r>
              <a:rPr lang="tr-TR" sz="2500" dirty="0">
                <a:solidFill>
                  <a:schemeClr val="tx1"/>
                </a:solidFill>
              </a:rPr>
              <a:t>* </a:t>
            </a:r>
            <a:r>
              <a:rPr lang="tr-TR" sz="2500" dirty="0" smtClean="0">
                <a:solidFill>
                  <a:schemeClr val="tx1"/>
                </a:solidFill>
              </a:rPr>
              <a:t>faktöriyel(1)</a:t>
            </a:r>
          </a:p>
          <a:p>
            <a:pPr algn="just"/>
            <a:r>
              <a:rPr lang="tr-TR" sz="2500" dirty="0" smtClean="0">
                <a:solidFill>
                  <a:schemeClr val="tx1"/>
                </a:solidFill>
              </a:rPr>
              <a:t>faktöriyel(1) </a:t>
            </a:r>
            <a:r>
              <a:rPr lang="tr-TR" sz="2500" dirty="0">
                <a:solidFill>
                  <a:schemeClr val="tx1"/>
                </a:solidFill>
              </a:rPr>
              <a:t>= </a:t>
            </a:r>
            <a:r>
              <a:rPr lang="tr-TR" sz="2500" dirty="0" smtClean="0">
                <a:solidFill>
                  <a:schemeClr val="tx1"/>
                </a:solidFill>
              </a:rPr>
              <a:t>1 </a:t>
            </a:r>
            <a:r>
              <a:rPr lang="tr-TR" sz="2500" dirty="0">
                <a:solidFill>
                  <a:schemeClr val="tx1"/>
                </a:solidFill>
              </a:rPr>
              <a:t>* </a:t>
            </a:r>
            <a:r>
              <a:rPr lang="tr-TR" sz="2500" dirty="0" smtClean="0">
                <a:solidFill>
                  <a:schemeClr val="tx1"/>
                </a:solidFill>
              </a:rPr>
              <a:t>faktöriyel(0)</a:t>
            </a:r>
          </a:p>
          <a:p>
            <a:pPr algn="just"/>
            <a:r>
              <a:rPr lang="tr-TR" sz="2500" dirty="0" smtClean="0">
                <a:solidFill>
                  <a:schemeClr val="tx1"/>
                </a:solidFill>
              </a:rPr>
              <a:t>faktöriyel(0) </a:t>
            </a:r>
            <a:r>
              <a:rPr lang="tr-TR" sz="2500" dirty="0">
                <a:solidFill>
                  <a:schemeClr val="tx1"/>
                </a:solidFill>
              </a:rPr>
              <a:t>= </a:t>
            </a:r>
            <a:r>
              <a:rPr lang="tr-TR" sz="2500" dirty="0" smtClean="0">
                <a:solidFill>
                  <a:schemeClr val="tx1"/>
                </a:solidFill>
              </a:rPr>
              <a:t>0 </a:t>
            </a:r>
            <a:r>
              <a:rPr lang="tr-TR" sz="2500" dirty="0">
                <a:solidFill>
                  <a:schemeClr val="tx1"/>
                </a:solidFill>
              </a:rPr>
              <a:t>* faktöriyel</a:t>
            </a:r>
            <a:r>
              <a:rPr lang="tr-TR" sz="2500" dirty="0" smtClean="0">
                <a:solidFill>
                  <a:schemeClr val="tx1"/>
                </a:solidFill>
              </a:rPr>
              <a:t>(-1)</a:t>
            </a:r>
          </a:p>
          <a:p>
            <a:pPr algn="just"/>
            <a:endParaRPr lang="tr-TR" sz="2500" dirty="0">
              <a:solidFill>
                <a:schemeClr val="tx1"/>
              </a:solidFill>
            </a:endParaRPr>
          </a:p>
          <a:p>
            <a:pPr algn="just"/>
            <a:endParaRPr lang="tr-TR" dirty="0" smtClean="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smtClean="0">
              <a:solidFill>
                <a:schemeClr val="tx1"/>
              </a:solidFill>
            </a:endParaRPr>
          </a:p>
          <a:p>
            <a:pPr marL="342900" indent="-342900" algn="just">
              <a:buFont typeface="Wingdings" panose="05000000000000000000" pitchFamily="2" charset="2"/>
              <a:buChar char="Ø"/>
            </a:pPr>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 xmlns:p14="http://schemas.microsoft.com/office/powerpoint/2010/main" val="3688666418"/>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20000"/>
          </a:bodyPr>
          <a:lstStyle/>
          <a:p>
            <a:pPr algn="just"/>
            <a:r>
              <a:rPr lang="tr-TR" sz="2500" dirty="0" err="1" smtClean="0">
                <a:solidFill>
                  <a:schemeClr val="tx1"/>
                </a:solidFill>
              </a:rPr>
              <a:t>Özyineli</a:t>
            </a:r>
            <a:r>
              <a:rPr lang="tr-TR" sz="2500" dirty="0" smtClean="0">
                <a:solidFill>
                  <a:schemeClr val="tx1"/>
                </a:solidFill>
              </a:rPr>
              <a:t> tanım tek başına sonsuz tane işlemi ifade eder. Bu durumda problemin çözümüne ulaşılamaz. Bu yüzden </a:t>
            </a:r>
            <a:r>
              <a:rPr lang="tr-TR" sz="2500" dirty="0" err="1" smtClean="0">
                <a:solidFill>
                  <a:schemeClr val="tx1"/>
                </a:solidFill>
              </a:rPr>
              <a:t>özyineli</a:t>
            </a:r>
            <a:r>
              <a:rPr lang="tr-TR" sz="2500" dirty="0" smtClean="0">
                <a:solidFill>
                  <a:schemeClr val="tx1"/>
                </a:solidFill>
              </a:rPr>
              <a:t> tanımın </a:t>
            </a:r>
            <a:r>
              <a:rPr lang="tr-TR" sz="2500" b="1" dirty="0" smtClean="0">
                <a:solidFill>
                  <a:schemeClr val="tx1"/>
                </a:solidFill>
              </a:rPr>
              <a:t>durması gereken bir noktanın </a:t>
            </a:r>
            <a:r>
              <a:rPr lang="tr-TR" sz="2500" dirty="0" smtClean="0">
                <a:solidFill>
                  <a:schemeClr val="tx1"/>
                </a:solidFill>
              </a:rPr>
              <a:t>belirtilmesi gerekir. Bu da temel olgu ile sağlanır. Temel olguda </a:t>
            </a:r>
          </a:p>
          <a:p>
            <a:pPr algn="just"/>
            <a:r>
              <a:rPr lang="tr-TR" sz="2500" dirty="0" smtClean="0">
                <a:solidFill>
                  <a:schemeClr val="tx1"/>
                </a:solidFill>
              </a:rPr>
              <a:t>0! = 1 ve 1! = 1  (!’</a:t>
            </a:r>
            <a:r>
              <a:rPr lang="tr-TR" sz="2500" dirty="0" err="1" smtClean="0">
                <a:solidFill>
                  <a:schemeClr val="tx1"/>
                </a:solidFill>
              </a:rPr>
              <a:t>ler</a:t>
            </a:r>
            <a:r>
              <a:rPr lang="tr-TR" sz="2500" dirty="0" smtClean="0">
                <a:solidFill>
                  <a:schemeClr val="tx1"/>
                </a:solidFill>
              </a:rPr>
              <a:t> matematikteki </a:t>
            </a:r>
            <a:r>
              <a:rPr lang="tr-TR" sz="2500" dirty="0" err="1" smtClean="0">
                <a:solidFill>
                  <a:schemeClr val="tx1"/>
                </a:solidFill>
              </a:rPr>
              <a:t>faktoriyel</a:t>
            </a:r>
            <a:r>
              <a:rPr lang="tr-TR" sz="2500" dirty="0" smtClean="0">
                <a:solidFill>
                  <a:schemeClr val="tx1"/>
                </a:solidFill>
              </a:rPr>
              <a:t> anlamında)</a:t>
            </a:r>
          </a:p>
          <a:p>
            <a:pPr algn="just"/>
            <a:r>
              <a:rPr lang="tr-TR" sz="2500" dirty="0" smtClean="0">
                <a:solidFill>
                  <a:schemeClr val="tx1"/>
                </a:solidFill>
              </a:rPr>
              <a:t>tanımları yapılırsa yukarıdaki </a:t>
            </a:r>
            <a:r>
              <a:rPr lang="tr-TR" sz="2500" dirty="0" err="1" smtClean="0">
                <a:solidFill>
                  <a:schemeClr val="tx1"/>
                </a:solidFill>
              </a:rPr>
              <a:t>özyineli</a:t>
            </a:r>
            <a:r>
              <a:rPr lang="tr-TR" sz="2500" dirty="0" smtClean="0">
                <a:solidFill>
                  <a:schemeClr val="tx1"/>
                </a:solidFill>
              </a:rPr>
              <a:t> işlemler şu hale dönüşür:</a:t>
            </a:r>
          </a:p>
          <a:p>
            <a:pPr algn="just"/>
            <a:endParaRPr lang="tr-TR" sz="2500" dirty="0" smtClean="0">
              <a:solidFill>
                <a:schemeClr val="tx1"/>
              </a:solidFill>
            </a:endParaRPr>
          </a:p>
          <a:p>
            <a:pPr algn="just"/>
            <a:r>
              <a:rPr lang="tr-TR" sz="2500" dirty="0">
                <a:solidFill>
                  <a:schemeClr val="tx1"/>
                </a:solidFill>
              </a:rPr>
              <a:t>faktöriyel(4) = 4 * faktöriyel(3)</a:t>
            </a:r>
          </a:p>
          <a:p>
            <a:pPr algn="just"/>
            <a:r>
              <a:rPr lang="tr-TR" sz="2500" dirty="0">
                <a:solidFill>
                  <a:schemeClr val="tx1"/>
                </a:solidFill>
              </a:rPr>
              <a:t>faktöriyel(3) = 3 * faktöriyel(2)</a:t>
            </a:r>
          </a:p>
          <a:p>
            <a:pPr algn="just"/>
            <a:r>
              <a:rPr lang="tr-TR" sz="2500" dirty="0">
                <a:solidFill>
                  <a:schemeClr val="tx1"/>
                </a:solidFill>
              </a:rPr>
              <a:t>faktöriyel(2) = 2 * faktöriyel(1)</a:t>
            </a:r>
          </a:p>
          <a:p>
            <a:pPr algn="just"/>
            <a:r>
              <a:rPr lang="tr-TR" sz="2500" dirty="0">
                <a:solidFill>
                  <a:schemeClr val="tx1"/>
                </a:solidFill>
              </a:rPr>
              <a:t>faktöriyel(1) = 1  </a:t>
            </a:r>
            <a:r>
              <a:rPr lang="tr-TR" sz="2500" dirty="0" smtClean="0">
                <a:solidFill>
                  <a:schemeClr val="tx1"/>
                </a:solidFill>
              </a:rPr>
              <a:t>  //temel olgu</a:t>
            </a:r>
          </a:p>
          <a:p>
            <a:pPr algn="just"/>
            <a:r>
              <a:rPr lang="tr-TR" sz="2500" dirty="0">
                <a:solidFill>
                  <a:schemeClr val="tx1"/>
                </a:solidFill>
              </a:rPr>
              <a:t>f</a:t>
            </a:r>
            <a:r>
              <a:rPr lang="tr-TR" sz="2500" dirty="0" smtClean="0">
                <a:solidFill>
                  <a:schemeClr val="tx1"/>
                </a:solidFill>
              </a:rPr>
              <a:t>aktöriyel(2) = 2 * 1</a:t>
            </a:r>
          </a:p>
          <a:p>
            <a:pPr algn="just"/>
            <a:r>
              <a:rPr lang="tr-TR" sz="2500" dirty="0">
                <a:solidFill>
                  <a:schemeClr val="tx1"/>
                </a:solidFill>
              </a:rPr>
              <a:t>f</a:t>
            </a:r>
            <a:r>
              <a:rPr lang="tr-TR" sz="2500" dirty="0" smtClean="0">
                <a:solidFill>
                  <a:schemeClr val="tx1"/>
                </a:solidFill>
              </a:rPr>
              <a:t>aktöriyel(3) = 3 * 2</a:t>
            </a:r>
          </a:p>
          <a:p>
            <a:pPr algn="just"/>
            <a:r>
              <a:rPr lang="tr-TR" sz="2500" dirty="0" smtClean="0">
                <a:solidFill>
                  <a:schemeClr val="tx1"/>
                </a:solidFill>
              </a:rPr>
              <a:t>faktöriyel(4) </a:t>
            </a:r>
            <a:r>
              <a:rPr lang="tr-TR" sz="2500" dirty="0">
                <a:solidFill>
                  <a:schemeClr val="tx1"/>
                </a:solidFill>
              </a:rPr>
              <a:t>= </a:t>
            </a:r>
            <a:r>
              <a:rPr lang="tr-TR" sz="2500" dirty="0" smtClean="0">
                <a:solidFill>
                  <a:schemeClr val="tx1"/>
                </a:solidFill>
              </a:rPr>
              <a:t>4 * 6</a:t>
            </a:r>
            <a:endParaRPr lang="tr-TR" sz="2500" dirty="0">
              <a:solidFill>
                <a:schemeClr val="tx1"/>
              </a:solidFill>
            </a:endParaRPr>
          </a:p>
          <a:p>
            <a:pPr algn="just"/>
            <a:endParaRPr lang="tr-TR" dirty="0" smtClean="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smtClean="0">
              <a:solidFill>
                <a:schemeClr val="tx1"/>
              </a:solidFill>
            </a:endParaRPr>
          </a:p>
          <a:p>
            <a:pPr marL="342900" indent="-342900" algn="just">
              <a:buFont typeface="Wingdings" panose="05000000000000000000" pitchFamily="2" charset="2"/>
              <a:buChar char="Ø"/>
            </a:pPr>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 xmlns:p14="http://schemas.microsoft.com/office/powerpoint/2010/main" val="3688666418"/>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Özyinelemeli olarak üçgen çizdirebilir misiniz?</a:t>
            </a:r>
            <a:endParaRPr lang="tr-TR" dirty="0"/>
          </a:p>
        </p:txBody>
      </p:sp>
      <p:sp>
        <p:nvSpPr>
          <p:cNvPr id="4" name="3 Dik Üçgen"/>
          <p:cNvSpPr/>
          <p:nvPr/>
        </p:nvSpPr>
        <p:spPr>
          <a:xfrm flipV="1">
            <a:off x="3354947" y="2202285"/>
            <a:ext cx="205418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pic>
        <p:nvPicPr>
          <p:cNvPr id="5" name="4 Resim" descr="bilgisayar.wmf"/>
          <p:cNvPicPr>
            <a:picLocks noChangeAspect="1"/>
          </p:cNvPicPr>
          <p:nvPr/>
        </p:nvPicPr>
        <p:blipFill>
          <a:blip r:embed="rId2"/>
          <a:stretch>
            <a:fillRect/>
          </a:stretch>
        </p:blipFill>
        <p:spPr>
          <a:xfrm>
            <a:off x="6072198" y="3857628"/>
            <a:ext cx="1809750" cy="1847850"/>
          </a:xfrm>
          <a:prstGeom prst="rect">
            <a:avLst/>
          </a:prstGeom>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Pazartesi günü dersleri yapılmamıştır.</a:t>
            </a:r>
            <a:endParaRPr lang="tr-TR" dirty="0"/>
          </a:p>
        </p:txBody>
      </p:sp>
      <p:sp>
        <p:nvSpPr>
          <p:cNvPr id="3" name="2 İçerik Yer Tutucusu"/>
          <p:cNvSpPr>
            <a:spLocks noGrp="1"/>
          </p:cNvSpPr>
          <p:nvPr>
            <p:ph sz="quarter" idx="1"/>
          </p:nvPr>
        </p:nvSpPr>
        <p:spPr/>
        <p:txBody>
          <a:bodyPr>
            <a:normAutofit/>
          </a:bodyPr>
          <a:lstStyle/>
          <a:p>
            <a:r>
              <a:rPr lang="tr-TR" sz="6000" dirty="0" smtClean="0"/>
              <a:t>Bu hafta ders 1 ve 2 yapılmamıştır. </a:t>
            </a:r>
            <a:br>
              <a:rPr lang="tr-TR" sz="6000" dirty="0" smtClean="0"/>
            </a:br>
            <a:r>
              <a:rPr lang="tr-TR" sz="6000" dirty="0" smtClean="0"/>
              <a:t>(29 Ekim Tatili)</a:t>
            </a:r>
            <a:endParaRPr lang="tr-TR" sz="6000"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 – Ekran çıktısı</a:t>
            </a:r>
            <a:endParaRPr lang="tr-TR" dirty="0"/>
          </a:p>
        </p:txBody>
      </p:sp>
      <p:sp>
        <p:nvSpPr>
          <p:cNvPr id="3" name="2 İçerik Yer Tutucusu"/>
          <p:cNvSpPr>
            <a:spLocks noGrp="1"/>
          </p:cNvSpPr>
          <p:nvPr>
            <p:ph sz="quarter" idx="1"/>
          </p:nvPr>
        </p:nvSpPr>
        <p:spPr>
          <a:xfrm>
            <a:off x="457200" y="1219200"/>
            <a:ext cx="2971792" cy="2995618"/>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a:t>
            </a:r>
            <a:r>
              <a:rPr lang="tr-TR" dirty="0" err="1" smtClean="0"/>
              <a:t>conio</a:t>
            </a:r>
            <a:r>
              <a:rPr lang="tr-TR" dirty="0" smtClean="0"/>
              <a:t>.h&gt;</a:t>
            </a:r>
          </a:p>
          <a:p>
            <a:pPr>
              <a:buNone/>
            </a:pPr>
            <a:r>
              <a:rPr lang="tr-TR" dirty="0" err="1" smtClean="0"/>
              <a:t>void</a:t>
            </a:r>
            <a:r>
              <a:rPr lang="tr-TR" dirty="0" smtClean="0"/>
              <a:t> alfabe(</a:t>
            </a:r>
            <a:r>
              <a:rPr lang="tr-TR" dirty="0" err="1" smtClean="0"/>
              <a:t>char</a:t>
            </a:r>
            <a:r>
              <a:rPr lang="tr-TR" dirty="0" smtClean="0"/>
              <a:t> c);</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alfabe('A');</a:t>
            </a:r>
          </a:p>
          <a:p>
            <a:pPr>
              <a:buNone/>
            </a:pPr>
            <a:r>
              <a:rPr lang="tr-TR" dirty="0" smtClean="0"/>
              <a:t>	</a:t>
            </a:r>
            <a:r>
              <a:rPr lang="tr-TR" dirty="0" err="1" smtClean="0"/>
              <a:t>return</a:t>
            </a:r>
            <a:r>
              <a:rPr lang="tr-TR" dirty="0" smtClean="0"/>
              <a:t> 0;</a:t>
            </a:r>
          </a:p>
          <a:p>
            <a:pPr>
              <a:buNone/>
            </a:pPr>
            <a:r>
              <a:rPr lang="tr-TR" dirty="0" smtClean="0"/>
              <a:t>}</a:t>
            </a:r>
          </a:p>
          <a:p>
            <a:pPr>
              <a:buNone/>
            </a:pPr>
            <a:endParaRPr lang="tr-TR" dirty="0" smtClean="0"/>
          </a:p>
        </p:txBody>
      </p:sp>
      <p:sp>
        <p:nvSpPr>
          <p:cNvPr id="4" name="3 Dikdörtgen"/>
          <p:cNvSpPr/>
          <p:nvPr/>
        </p:nvSpPr>
        <p:spPr>
          <a:xfrm>
            <a:off x="2428860" y="2571744"/>
            <a:ext cx="4572000" cy="2677656"/>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buNone/>
            </a:pPr>
            <a:r>
              <a:rPr lang="tr-TR" sz="2400" dirty="0" err="1" smtClean="0"/>
              <a:t>void</a:t>
            </a:r>
            <a:r>
              <a:rPr lang="tr-TR" sz="2400" dirty="0" smtClean="0"/>
              <a:t> alfabe(</a:t>
            </a:r>
            <a:r>
              <a:rPr lang="tr-TR" sz="2400" dirty="0" err="1" smtClean="0"/>
              <a:t>char</a:t>
            </a:r>
            <a:r>
              <a:rPr lang="tr-TR" sz="2400" dirty="0" smtClean="0"/>
              <a:t> c){</a:t>
            </a:r>
          </a:p>
          <a:p>
            <a:pPr>
              <a:buNone/>
            </a:pPr>
            <a:r>
              <a:rPr lang="tr-TR" sz="2400" dirty="0" smtClean="0"/>
              <a:t>	</a:t>
            </a:r>
            <a:r>
              <a:rPr lang="tr-TR" sz="2400" dirty="0" err="1" smtClean="0"/>
              <a:t>printf</a:t>
            </a:r>
            <a:r>
              <a:rPr lang="tr-TR" sz="2400" dirty="0" smtClean="0"/>
              <a:t>("%c   ",c); //</a:t>
            </a:r>
            <a:r>
              <a:rPr lang="tr-TR" sz="2400" dirty="0" err="1" smtClean="0"/>
              <a:t>getch</a:t>
            </a:r>
            <a:r>
              <a:rPr lang="tr-TR" sz="2400" dirty="0" smtClean="0"/>
              <a:t>();</a:t>
            </a:r>
          </a:p>
          <a:p>
            <a:pPr>
              <a:buNone/>
            </a:pPr>
            <a:r>
              <a:rPr lang="tr-TR" sz="2400" dirty="0" smtClean="0"/>
              <a:t>	</a:t>
            </a:r>
            <a:r>
              <a:rPr lang="tr-TR" sz="2400" dirty="0" err="1" smtClean="0"/>
              <a:t>if</a:t>
            </a:r>
            <a:r>
              <a:rPr lang="tr-TR" sz="2400" dirty="0" smtClean="0"/>
              <a:t>(c=='F')</a:t>
            </a:r>
            <a:r>
              <a:rPr lang="tr-TR" sz="2400" dirty="0" err="1" smtClean="0"/>
              <a:t>return</a:t>
            </a:r>
            <a:r>
              <a:rPr lang="tr-TR" sz="2400" dirty="0" smtClean="0"/>
              <a:t>;</a:t>
            </a:r>
          </a:p>
          <a:p>
            <a:r>
              <a:rPr lang="tr-TR" sz="2400" dirty="0" smtClean="0"/>
              <a:t>	alfabe(c+1); //</a:t>
            </a:r>
            <a:r>
              <a:rPr lang="tr-TR" sz="2400" dirty="0" err="1" smtClean="0"/>
              <a:t>getch</a:t>
            </a:r>
            <a:r>
              <a:rPr lang="tr-TR" sz="2400" dirty="0" smtClean="0"/>
              <a:t>(); </a:t>
            </a:r>
          </a:p>
          <a:p>
            <a:r>
              <a:rPr lang="tr-TR" sz="2400" dirty="0" smtClean="0"/>
              <a:t>// </a:t>
            </a:r>
            <a:r>
              <a:rPr lang="tr-TR" sz="2400" dirty="0" err="1" smtClean="0"/>
              <a:t>printf</a:t>
            </a:r>
            <a:r>
              <a:rPr lang="tr-TR" sz="2400" dirty="0" smtClean="0"/>
              <a:t>("%c   ",c);</a:t>
            </a:r>
            <a:r>
              <a:rPr lang="tr-TR" dirty="0" smtClean="0"/>
              <a:t> </a:t>
            </a:r>
            <a:r>
              <a:rPr lang="tr-TR" sz="1600" dirty="0" smtClean="0"/>
              <a:t>//</a:t>
            </a:r>
            <a:r>
              <a:rPr lang="tr-TR" sz="1600" dirty="0" err="1" smtClean="0"/>
              <a:t>Burda</a:t>
            </a:r>
            <a:r>
              <a:rPr lang="tr-TR" sz="1600" dirty="0" smtClean="0"/>
              <a:t> bu satir </a:t>
            </a:r>
            <a:r>
              <a:rPr lang="tr-TR" sz="1600" dirty="0" err="1" smtClean="0"/>
              <a:t>olsaydi</a:t>
            </a:r>
            <a:r>
              <a:rPr lang="tr-TR" sz="1600" dirty="0" smtClean="0"/>
              <a:t>?</a:t>
            </a:r>
            <a:endParaRPr lang="tr-TR" sz="2000" dirty="0" smtClean="0"/>
          </a:p>
          <a:p>
            <a:pPr>
              <a:buNone/>
            </a:pPr>
            <a:r>
              <a:rPr lang="tr-TR" sz="2400" dirty="0" smtClean="0"/>
              <a:t>	</a:t>
            </a:r>
            <a:r>
              <a:rPr lang="tr-TR" sz="2400" dirty="0" err="1" smtClean="0"/>
              <a:t>return</a:t>
            </a:r>
            <a:r>
              <a:rPr lang="tr-TR" sz="2400" dirty="0" smtClean="0"/>
              <a:t>;	</a:t>
            </a:r>
          </a:p>
          <a:p>
            <a:pPr>
              <a:buNone/>
            </a:pPr>
            <a:r>
              <a:rPr lang="tr-TR" sz="2400" dirty="0" smtClean="0"/>
              <a:t>}</a:t>
            </a:r>
            <a:endParaRPr lang="tr-TR" sz="2400" dirty="0"/>
          </a:p>
        </p:txBody>
      </p:sp>
      <p:pic>
        <p:nvPicPr>
          <p:cNvPr id="5" name="4 Resim" descr="soru.jpg"/>
          <p:cNvPicPr>
            <a:picLocks noChangeAspect="1"/>
          </p:cNvPicPr>
          <p:nvPr/>
        </p:nvPicPr>
        <p:blipFill>
          <a:blip r:embed="rId2"/>
          <a:stretch>
            <a:fillRect/>
          </a:stretch>
        </p:blipFill>
        <p:spPr>
          <a:xfrm>
            <a:off x="7143768" y="4714884"/>
            <a:ext cx="1767840" cy="1328928"/>
          </a:xfrm>
          <a:prstGeom prst="rect">
            <a:avLst/>
          </a:prstGeom>
        </p:spPr>
      </p:pic>
      <p:sp>
        <p:nvSpPr>
          <p:cNvPr id="6" name="5 Yuvarlatılmış Dikdörtgen"/>
          <p:cNvSpPr/>
          <p:nvPr/>
        </p:nvSpPr>
        <p:spPr>
          <a:xfrm>
            <a:off x="285720" y="4286256"/>
            <a:ext cx="2071734" cy="20717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Gerçek hayatta da…</a:t>
            </a:r>
            <a:br>
              <a:rPr lang="tr-TR" dirty="0" smtClean="0"/>
            </a:br>
            <a:r>
              <a:rPr lang="tr-TR" sz="1400" dirty="0" smtClean="0"/>
              <a:t>İyi tanımlanmış görev dağılımları</a:t>
            </a:r>
          </a:p>
          <a:p>
            <a:pPr algn="ctr"/>
            <a:r>
              <a:rPr lang="tr-TR" sz="1400" dirty="0" smtClean="0"/>
              <a:t>+</a:t>
            </a:r>
          </a:p>
          <a:p>
            <a:pPr algn="ctr"/>
            <a:r>
              <a:rPr lang="tr-TR" sz="1400" dirty="0" smtClean="0"/>
              <a:t>ekip çalışması</a:t>
            </a:r>
          </a:p>
          <a:p>
            <a:pPr algn="ctr"/>
            <a:r>
              <a:rPr lang="tr-TR" sz="1400" dirty="0" smtClean="0"/>
              <a:t>ile yüksek başarılar elde edilebilir.</a:t>
            </a:r>
            <a:endParaRPr lang="tr-TR" sz="1400" dirty="0"/>
          </a:p>
        </p:txBody>
      </p:sp>
      <p:sp>
        <p:nvSpPr>
          <p:cNvPr id="7" name="6 Yuvarlatılmış Dikdörtgen"/>
          <p:cNvSpPr/>
          <p:nvPr/>
        </p:nvSpPr>
        <p:spPr>
          <a:xfrm>
            <a:off x="3571868" y="1357298"/>
            <a:ext cx="2071702" cy="10001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smtClean="0"/>
              <a:t>c+1 ifadesi</a:t>
            </a:r>
          </a:p>
          <a:p>
            <a:pPr algn="ctr"/>
            <a:r>
              <a:rPr lang="tr-TR" sz="1600" dirty="0" smtClean="0"/>
              <a:t>ASCII tablosuna göre bir sonraki harfe götürür.</a:t>
            </a:r>
            <a:endParaRPr lang="tr-TR" sz="1600" dirty="0"/>
          </a:p>
        </p:txBody>
      </p:sp>
      <p:pic>
        <p:nvPicPr>
          <p:cNvPr id="1027" name="Picture 3"/>
          <p:cNvPicPr>
            <a:picLocks noChangeAspect="1" noChangeArrowheads="1"/>
          </p:cNvPicPr>
          <p:nvPr/>
        </p:nvPicPr>
        <p:blipFill>
          <a:blip r:embed="rId3"/>
          <a:srcRect t="5244" r="63584" b="73056"/>
          <a:stretch>
            <a:fillRect/>
          </a:stretch>
        </p:blipFill>
        <p:spPr bwMode="auto">
          <a:xfrm>
            <a:off x="5643570" y="1285860"/>
            <a:ext cx="3351600" cy="142876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770" decel="100000"/>
                                        <p:tgtEl>
                                          <p:spTgt spid="1027"/>
                                        </p:tgtEl>
                                      </p:cBhvr>
                                    </p:animEffect>
                                    <p:animScale>
                                      <p:cBhvr>
                                        <p:cTn id="8" dur="770" decel="100000"/>
                                        <p:tgtEl>
                                          <p:spTgt spid="1027"/>
                                        </p:tgtEl>
                                      </p:cBhvr>
                                      <p:from x="10000" y="10000"/>
                                      <p:to x="200000" y="450000"/>
                                    </p:animScale>
                                    <p:animScale>
                                      <p:cBhvr>
                                        <p:cTn id="9" dur="1230" accel="100000" fill="hold">
                                          <p:stCondLst>
                                            <p:cond delay="770"/>
                                          </p:stCondLst>
                                        </p:cTn>
                                        <p:tgtEl>
                                          <p:spTgt spid="1027"/>
                                        </p:tgtEl>
                                      </p:cBhvr>
                                      <p:from x="200000" y="450000"/>
                                      <p:to x="100000" y="100000"/>
                                    </p:animScale>
                                    <p:set>
                                      <p:cBhvr>
                                        <p:cTn id="10" dur="770" fill="hold"/>
                                        <p:tgtEl>
                                          <p:spTgt spid="1027"/>
                                        </p:tgtEl>
                                        <p:attrNameLst>
                                          <p:attrName>ppt_x</p:attrName>
                                        </p:attrNameLst>
                                      </p:cBhvr>
                                      <p:to>
                                        <p:strVal val="(0.5)"/>
                                      </p:to>
                                    </p:set>
                                    <p:anim from="(0.5)" to="(#ppt_x)" calcmode="lin" valueType="num">
                                      <p:cBhvr>
                                        <p:cTn id="11" dur="1230" accel="100000" fill="hold">
                                          <p:stCondLst>
                                            <p:cond delay="770"/>
                                          </p:stCondLst>
                                        </p:cTn>
                                        <p:tgtEl>
                                          <p:spTgt spid="1027"/>
                                        </p:tgtEl>
                                        <p:attrNameLst>
                                          <p:attrName>ppt_x</p:attrName>
                                        </p:attrNameLst>
                                      </p:cBhvr>
                                    </p:anim>
                                    <p:set>
                                      <p:cBhvr>
                                        <p:cTn id="12" dur="770" fill="hold"/>
                                        <p:tgtEl>
                                          <p:spTgt spid="1027"/>
                                        </p:tgtEl>
                                        <p:attrNameLst>
                                          <p:attrName>ppt_y</p:attrName>
                                        </p:attrNameLst>
                                      </p:cBhvr>
                                      <p:to>
                                        <p:strVal val="(#ppt_y+0.4)"/>
                                      </p:to>
                                    </p:set>
                                    <p:anim from="(#ppt_y+0.4)" to="(#ppt_y)" calcmode="lin" valueType="num">
                                      <p:cBhvr>
                                        <p:cTn id="13" dur="1230" accel="100000" fill="hold">
                                          <p:stCondLst>
                                            <p:cond delay="770"/>
                                          </p:stCondLst>
                                        </p:cTn>
                                        <p:tgtEl>
                                          <p:spTgt spid="102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Özyinelemeli Sorularda Düşünce şekli…</a:t>
            </a:r>
            <a:endParaRPr lang="tr-TR" dirty="0"/>
          </a:p>
        </p:txBody>
      </p:sp>
      <p:sp>
        <p:nvSpPr>
          <p:cNvPr id="3" name="2 İçerik Yer Tutucusu"/>
          <p:cNvSpPr>
            <a:spLocks noGrp="1"/>
          </p:cNvSpPr>
          <p:nvPr>
            <p:ph sz="quarter" idx="1"/>
          </p:nvPr>
        </p:nvSpPr>
        <p:spPr/>
        <p:txBody>
          <a:bodyPr/>
          <a:lstStyle/>
          <a:p>
            <a:r>
              <a:rPr lang="tr-TR" dirty="0" smtClean="0"/>
              <a:t>Bu tür sorularda “alfabe(‘A’) ne yapar?” şeklinde ilerlediğinizde zorlanıyorsanız alternatif olarak temel olgudan başlayarak düşünebilirsiniz.</a:t>
            </a:r>
          </a:p>
          <a:p>
            <a:endParaRPr lang="tr-TR" dirty="0" smtClean="0"/>
          </a:p>
          <a:p>
            <a:r>
              <a:rPr lang="tr-TR" sz="2400" dirty="0" smtClean="0"/>
              <a:t>alfabe(‘F’) ne yapar? F yazdırır ve çıkar.</a:t>
            </a:r>
          </a:p>
          <a:p>
            <a:r>
              <a:rPr lang="tr-TR" sz="2400" dirty="0" smtClean="0"/>
              <a:t>alfabe(‘E’) ne yapar? E yazdırır ve alfabe(‘F’) çalıştırır ve çıkar.</a:t>
            </a:r>
          </a:p>
          <a:p>
            <a:r>
              <a:rPr lang="tr-TR" sz="2400" dirty="0" smtClean="0"/>
              <a:t>…</a:t>
            </a:r>
          </a:p>
          <a:p>
            <a:endParaRPr lang="tr-TR" sz="2400" dirty="0" smtClean="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3.ders sonu</a:t>
            </a:r>
            <a:endParaRPr lang="tr-TR" sz="8000"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Peki ya bu üçgeni, özyinelemeli olarak çizdirebilir misiniz?</a:t>
            </a:r>
            <a:endParaRPr lang="tr-TR" dirty="0"/>
          </a:p>
        </p:txBody>
      </p:sp>
      <p:sp>
        <p:nvSpPr>
          <p:cNvPr id="4" name="3 Dik Üçgen"/>
          <p:cNvSpPr/>
          <p:nvPr/>
        </p:nvSpPr>
        <p:spPr>
          <a:xfrm flipV="1">
            <a:off x="3354947" y="2202285"/>
            <a:ext cx="205418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6" name="5 Dik Üçgen"/>
          <p:cNvSpPr/>
          <p:nvPr/>
        </p:nvSpPr>
        <p:spPr>
          <a:xfrm>
            <a:off x="3357554" y="4143380"/>
            <a:ext cx="205418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pic>
        <p:nvPicPr>
          <p:cNvPr id="7" name="6 Resim" descr="bilgisayar.wmf"/>
          <p:cNvPicPr>
            <a:picLocks noChangeAspect="1"/>
          </p:cNvPicPr>
          <p:nvPr/>
        </p:nvPicPr>
        <p:blipFill>
          <a:blip r:embed="rId2"/>
          <a:stretch>
            <a:fillRect/>
          </a:stretch>
        </p:blipFill>
        <p:spPr>
          <a:xfrm>
            <a:off x="5929322" y="3857628"/>
            <a:ext cx="1809750" cy="1847850"/>
          </a:xfrm>
          <a:prstGeom prst="rect">
            <a:avLst/>
          </a:prstGeom>
        </p:spPr>
      </p:pic>
      <p:sp>
        <p:nvSpPr>
          <p:cNvPr id="8" name="7 Yuvarlatılmış Dikdörtgen"/>
          <p:cNvSpPr/>
          <p:nvPr/>
        </p:nvSpPr>
        <p:spPr>
          <a:xfrm>
            <a:off x="285720" y="3143248"/>
            <a:ext cx="2571768" cy="26432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1600" dirty="0" smtClean="0"/>
              <a:t>Daha rahat anlaşılması için ikinci parametre olarak da bir karakter göndererek</a:t>
            </a:r>
          </a:p>
          <a:p>
            <a:r>
              <a:rPr lang="tr-TR" sz="1600" dirty="0" smtClean="0"/>
              <a:t>AAA</a:t>
            </a:r>
          </a:p>
          <a:p>
            <a:r>
              <a:rPr lang="tr-TR" sz="1600" dirty="0" smtClean="0"/>
              <a:t>BB</a:t>
            </a:r>
          </a:p>
          <a:p>
            <a:r>
              <a:rPr lang="tr-TR" sz="1600" dirty="0" smtClean="0"/>
              <a:t>C</a:t>
            </a:r>
          </a:p>
          <a:p>
            <a:r>
              <a:rPr lang="tr-TR" sz="1600" dirty="0" smtClean="0"/>
              <a:t>BB</a:t>
            </a:r>
          </a:p>
          <a:p>
            <a:r>
              <a:rPr lang="tr-TR" sz="1600" dirty="0" smtClean="0"/>
              <a:t>AAA</a:t>
            </a:r>
          </a:p>
          <a:p>
            <a:r>
              <a:rPr lang="tr-TR" sz="1600" dirty="0" smtClean="0"/>
              <a:t>şeklinde yazdıralım.</a:t>
            </a:r>
            <a:endParaRPr lang="tr-TR" sz="1600"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Alıştırma</a:t>
            </a:r>
            <a:endParaRPr lang="tr-TR" sz="2800" dirty="0"/>
          </a:p>
        </p:txBody>
      </p:sp>
      <p:sp>
        <p:nvSpPr>
          <p:cNvPr id="3" name="2 İçerik Yer Tutucusu"/>
          <p:cNvSpPr>
            <a:spLocks noGrp="1"/>
          </p:cNvSpPr>
          <p:nvPr>
            <p:ph sz="quarter" idx="1"/>
          </p:nvPr>
        </p:nvSpPr>
        <p:spPr>
          <a:xfrm>
            <a:off x="457200" y="1219200"/>
            <a:ext cx="8229600" cy="5210196"/>
          </a:xfrm>
        </p:spPr>
        <p:txBody>
          <a:bodyPr>
            <a:normAutofit fontScale="47500" lnSpcReduction="20000"/>
          </a:bodyPr>
          <a:lstStyle/>
          <a:p>
            <a:pPr>
              <a:buNone/>
            </a:pPr>
            <a:r>
              <a:rPr lang="tr-TR" sz="2800" dirty="0" smtClean="0"/>
              <a:t>#</a:t>
            </a:r>
            <a:r>
              <a:rPr lang="tr-TR" sz="2800" dirty="0" err="1" smtClean="0"/>
              <a:t>include</a:t>
            </a:r>
            <a:r>
              <a:rPr lang="tr-TR" sz="2800" dirty="0" smtClean="0"/>
              <a:t> &lt;</a:t>
            </a:r>
            <a:r>
              <a:rPr lang="tr-TR" sz="2800" dirty="0" err="1" smtClean="0"/>
              <a:t>stdio</a:t>
            </a:r>
            <a:r>
              <a:rPr lang="tr-TR" sz="2800" dirty="0" smtClean="0"/>
              <a:t>.h&gt;</a:t>
            </a:r>
          </a:p>
          <a:p>
            <a:pPr>
              <a:buNone/>
            </a:pPr>
            <a:r>
              <a:rPr lang="tr-TR" sz="2800" dirty="0" smtClean="0"/>
              <a:t>#</a:t>
            </a:r>
            <a:r>
              <a:rPr lang="tr-TR" sz="2800" dirty="0" err="1" smtClean="0"/>
              <a:t>include</a:t>
            </a:r>
            <a:r>
              <a:rPr lang="tr-TR" sz="2800" dirty="0" smtClean="0"/>
              <a:t> &lt;</a:t>
            </a:r>
            <a:r>
              <a:rPr lang="tr-TR" sz="2800" dirty="0" err="1" smtClean="0"/>
              <a:t>unistd</a:t>
            </a:r>
            <a:r>
              <a:rPr lang="tr-TR" sz="2800" dirty="0" smtClean="0"/>
              <a:t>.h&gt;</a:t>
            </a:r>
          </a:p>
          <a:p>
            <a:pPr>
              <a:buNone/>
            </a:pPr>
            <a:r>
              <a:rPr lang="tr-TR" sz="2800" dirty="0" err="1" smtClean="0"/>
              <a:t>void</a:t>
            </a:r>
            <a:r>
              <a:rPr lang="tr-TR" sz="2800" dirty="0" smtClean="0"/>
              <a:t> K (</a:t>
            </a:r>
            <a:r>
              <a:rPr lang="tr-TR" sz="2800" dirty="0" err="1" smtClean="0"/>
              <a:t>int</a:t>
            </a:r>
            <a:r>
              <a:rPr lang="tr-TR" sz="2800" dirty="0" smtClean="0"/>
              <a:t> n, </a:t>
            </a:r>
            <a:r>
              <a:rPr lang="tr-TR" sz="2800" dirty="0" err="1" smtClean="0"/>
              <a:t>char</a:t>
            </a:r>
            <a:r>
              <a:rPr lang="tr-TR" sz="2800" dirty="0" smtClean="0"/>
              <a:t> x);</a:t>
            </a:r>
          </a:p>
          <a:p>
            <a:pPr>
              <a:buNone/>
            </a:pPr>
            <a:r>
              <a:rPr lang="tr-TR" sz="2800" dirty="0" err="1" smtClean="0"/>
              <a:t>int</a:t>
            </a:r>
            <a:r>
              <a:rPr lang="tr-TR" sz="2800" dirty="0" smtClean="0"/>
              <a:t> </a:t>
            </a:r>
            <a:r>
              <a:rPr lang="tr-TR" sz="2800" dirty="0" err="1" smtClean="0"/>
              <a:t>main</a:t>
            </a:r>
            <a:r>
              <a:rPr lang="tr-TR" sz="2800" dirty="0" smtClean="0"/>
              <a:t>()</a:t>
            </a:r>
          </a:p>
          <a:p>
            <a:pPr>
              <a:buNone/>
            </a:pPr>
            <a:r>
              <a:rPr lang="tr-TR" sz="2800" dirty="0" smtClean="0"/>
              <a:t>{</a:t>
            </a:r>
          </a:p>
          <a:p>
            <a:pPr>
              <a:buNone/>
            </a:pPr>
            <a:r>
              <a:rPr lang="tr-TR" sz="2800" dirty="0" smtClean="0"/>
              <a:t>	K(3, 'A');</a:t>
            </a:r>
          </a:p>
          <a:p>
            <a:pPr>
              <a:buNone/>
            </a:pPr>
            <a:r>
              <a:rPr lang="tr-TR" sz="2800" dirty="0" smtClean="0"/>
              <a:t>	</a:t>
            </a:r>
            <a:r>
              <a:rPr lang="tr-TR" sz="2800" dirty="0" err="1" smtClean="0"/>
              <a:t>return</a:t>
            </a:r>
            <a:r>
              <a:rPr lang="tr-TR" sz="2800" dirty="0" smtClean="0"/>
              <a:t> 0;</a:t>
            </a:r>
          </a:p>
          <a:p>
            <a:pPr>
              <a:buNone/>
            </a:pPr>
            <a:r>
              <a:rPr lang="tr-TR" sz="2800" dirty="0" smtClean="0"/>
              <a:t>}</a:t>
            </a:r>
          </a:p>
          <a:p>
            <a:pPr>
              <a:buNone/>
            </a:pPr>
            <a:r>
              <a:rPr lang="tr-TR" sz="2800" dirty="0" err="1" smtClean="0"/>
              <a:t>void</a:t>
            </a:r>
            <a:r>
              <a:rPr lang="tr-TR" sz="2800" dirty="0" smtClean="0"/>
              <a:t> K (</a:t>
            </a:r>
            <a:r>
              <a:rPr lang="tr-TR" sz="2800" dirty="0" err="1" smtClean="0"/>
              <a:t>int</a:t>
            </a:r>
            <a:r>
              <a:rPr lang="tr-TR" sz="2800" dirty="0" smtClean="0"/>
              <a:t> n, </a:t>
            </a:r>
            <a:r>
              <a:rPr lang="tr-TR" sz="2800" dirty="0" err="1" smtClean="0"/>
              <a:t>char</a:t>
            </a:r>
            <a:r>
              <a:rPr lang="tr-TR" sz="2800" dirty="0" smtClean="0"/>
              <a:t> x)</a:t>
            </a:r>
          </a:p>
          <a:p>
            <a:pPr>
              <a:buNone/>
            </a:pPr>
            <a:r>
              <a:rPr lang="tr-TR" sz="2800" dirty="0" smtClean="0"/>
              <a:t>{</a:t>
            </a:r>
          </a:p>
          <a:p>
            <a:pPr>
              <a:buNone/>
            </a:pPr>
            <a:r>
              <a:rPr lang="tr-TR" sz="2800" dirty="0" smtClean="0"/>
              <a:t>	</a:t>
            </a:r>
            <a:r>
              <a:rPr lang="tr-TR" sz="2800" dirty="0" err="1" smtClean="0"/>
              <a:t>if</a:t>
            </a:r>
            <a:r>
              <a:rPr lang="tr-TR" sz="2800" dirty="0" smtClean="0"/>
              <a:t>(n==1) {</a:t>
            </a:r>
            <a:r>
              <a:rPr lang="tr-TR" sz="2800" dirty="0" err="1" smtClean="0"/>
              <a:t>printf</a:t>
            </a:r>
            <a:r>
              <a:rPr lang="tr-TR" sz="2800" dirty="0" smtClean="0"/>
              <a:t>("%c\n",x); </a:t>
            </a:r>
            <a:r>
              <a:rPr lang="tr-TR" sz="2800" dirty="0" err="1" smtClean="0"/>
              <a:t>sleep</a:t>
            </a:r>
            <a:r>
              <a:rPr lang="tr-TR" sz="2800" dirty="0" smtClean="0"/>
              <a:t>(1); </a:t>
            </a:r>
            <a:r>
              <a:rPr lang="tr-TR" sz="2800" dirty="0" err="1" smtClean="0"/>
              <a:t>return</a:t>
            </a:r>
            <a:r>
              <a:rPr lang="tr-TR" sz="2800" dirty="0" smtClean="0"/>
              <a:t>;}</a:t>
            </a:r>
          </a:p>
          <a:p>
            <a:pPr>
              <a:buNone/>
            </a:pPr>
            <a:r>
              <a:rPr lang="tr-TR" sz="2800" dirty="0" smtClean="0"/>
              <a:t>	</a:t>
            </a:r>
          </a:p>
          <a:p>
            <a:pPr>
              <a:buNone/>
            </a:pPr>
            <a:r>
              <a:rPr lang="tr-TR" sz="2800" dirty="0" smtClean="0"/>
              <a:t>	</a:t>
            </a:r>
            <a:r>
              <a:rPr lang="tr-TR" sz="2800" dirty="0" err="1" smtClean="0"/>
              <a:t>int</a:t>
            </a:r>
            <a:r>
              <a:rPr lang="tr-TR" sz="2800" dirty="0" smtClean="0"/>
              <a:t> i;</a:t>
            </a:r>
          </a:p>
          <a:p>
            <a:pPr>
              <a:buNone/>
            </a:pPr>
            <a:r>
              <a:rPr lang="tr-TR" sz="2800" dirty="0" smtClean="0"/>
              <a:t>	</a:t>
            </a:r>
            <a:r>
              <a:rPr lang="tr-TR" sz="2800" dirty="0" err="1" smtClean="0"/>
              <a:t>for</a:t>
            </a:r>
            <a:r>
              <a:rPr lang="tr-TR" sz="2800" dirty="0" smtClean="0"/>
              <a:t>(i=0;i&lt;n;i++) {</a:t>
            </a:r>
            <a:r>
              <a:rPr lang="tr-TR" sz="2800" dirty="0" err="1" smtClean="0"/>
              <a:t>printf</a:t>
            </a:r>
            <a:r>
              <a:rPr lang="tr-TR" sz="2800" dirty="0" smtClean="0"/>
              <a:t>("%c",x);} </a:t>
            </a:r>
            <a:r>
              <a:rPr lang="tr-TR" sz="2800" dirty="0" err="1" smtClean="0"/>
              <a:t>sleep</a:t>
            </a:r>
            <a:r>
              <a:rPr lang="tr-TR" sz="2800" dirty="0" smtClean="0"/>
              <a:t>(1);</a:t>
            </a:r>
          </a:p>
          <a:p>
            <a:pPr>
              <a:buNone/>
            </a:pPr>
            <a:r>
              <a:rPr lang="tr-TR" sz="2800" dirty="0" smtClean="0"/>
              <a:t>	</a:t>
            </a:r>
            <a:r>
              <a:rPr lang="tr-TR" sz="2800" dirty="0" err="1" smtClean="0"/>
              <a:t>printf</a:t>
            </a:r>
            <a:r>
              <a:rPr lang="tr-TR" sz="2800" dirty="0" smtClean="0"/>
              <a:t>("\n");</a:t>
            </a:r>
          </a:p>
          <a:p>
            <a:pPr>
              <a:buNone/>
            </a:pPr>
            <a:r>
              <a:rPr lang="tr-TR" sz="2800" dirty="0" smtClean="0"/>
              <a:t>	</a:t>
            </a:r>
          </a:p>
          <a:p>
            <a:pPr>
              <a:buNone/>
            </a:pPr>
            <a:r>
              <a:rPr lang="tr-TR" sz="2800" dirty="0" smtClean="0"/>
              <a:t>	K(n-1, x+1);</a:t>
            </a:r>
          </a:p>
          <a:p>
            <a:pPr>
              <a:buNone/>
            </a:pPr>
            <a:endParaRPr lang="tr-TR" sz="2800" dirty="0" smtClean="0"/>
          </a:p>
          <a:p>
            <a:pPr>
              <a:buNone/>
            </a:pPr>
            <a:r>
              <a:rPr lang="tr-TR" sz="2800" dirty="0" smtClean="0"/>
              <a:t>	</a:t>
            </a:r>
            <a:r>
              <a:rPr lang="tr-TR" sz="2800" dirty="0" err="1" smtClean="0"/>
              <a:t>for</a:t>
            </a:r>
            <a:r>
              <a:rPr lang="tr-TR" sz="2800" dirty="0" smtClean="0"/>
              <a:t>(i=0;i&lt;n;i++) {</a:t>
            </a:r>
            <a:r>
              <a:rPr lang="tr-TR" sz="2800" dirty="0" err="1" smtClean="0"/>
              <a:t>printf</a:t>
            </a:r>
            <a:r>
              <a:rPr lang="tr-TR" sz="2800" dirty="0" smtClean="0"/>
              <a:t>("%c",x);} </a:t>
            </a:r>
            <a:r>
              <a:rPr lang="tr-TR" sz="2800" dirty="0" err="1" smtClean="0"/>
              <a:t>sleep</a:t>
            </a:r>
            <a:r>
              <a:rPr lang="tr-TR" sz="2800" dirty="0" smtClean="0"/>
              <a:t>(1);</a:t>
            </a:r>
          </a:p>
          <a:p>
            <a:pPr>
              <a:buNone/>
            </a:pPr>
            <a:r>
              <a:rPr lang="tr-TR" sz="2800" dirty="0" smtClean="0"/>
              <a:t>	</a:t>
            </a:r>
            <a:r>
              <a:rPr lang="tr-TR" sz="2800" dirty="0" err="1" smtClean="0"/>
              <a:t>printf</a:t>
            </a:r>
            <a:r>
              <a:rPr lang="tr-TR" sz="2800" dirty="0" smtClean="0"/>
              <a:t>("\n");</a:t>
            </a:r>
          </a:p>
          <a:p>
            <a:pPr>
              <a:buNone/>
            </a:pPr>
            <a:r>
              <a:rPr lang="tr-TR" sz="2800" dirty="0" smtClean="0"/>
              <a:t>	</a:t>
            </a:r>
            <a:r>
              <a:rPr lang="tr-TR" sz="2800" dirty="0" err="1" smtClean="0"/>
              <a:t>return</a:t>
            </a:r>
            <a:r>
              <a:rPr lang="tr-TR" sz="2800" dirty="0" smtClean="0"/>
              <a:t>;	</a:t>
            </a:r>
          </a:p>
          <a:p>
            <a:pPr>
              <a:buNone/>
            </a:pPr>
            <a:r>
              <a:rPr lang="tr-TR" sz="2800" dirty="0" smtClean="0"/>
              <a:t>}</a:t>
            </a:r>
          </a:p>
          <a:p>
            <a:endParaRPr lang="tr-TR" dirty="0"/>
          </a:p>
        </p:txBody>
      </p:sp>
      <p:pic>
        <p:nvPicPr>
          <p:cNvPr id="1026" name="Picture 2"/>
          <p:cNvPicPr>
            <a:picLocks noChangeAspect="1" noChangeArrowheads="1"/>
          </p:cNvPicPr>
          <p:nvPr/>
        </p:nvPicPr>
        <p:blipFill>
          <a:blip r:embed="rId2"/>
          <a:srcRect r="53331" b="68750"/>
          <a:stretch>
            <a:fillRect/>
          </a:stretch>
        </p:blipFill>
        <p:spPr bwMode="auto">
          <a:xfrm>
            <a:off x="3214678" y="1285860"/>
            <a:ext cx="5286412" cy="19901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857752" y="3643314"/>
            <a:ext cx="2928958" cy="2316729"/>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 Özyineleme</a:t>
            </a:r>
            <a:endParaRPr lang="tr-TR" dirty="0"/>
          </a:p>
        </p:txBody>
      </p:sp>
      <p:sp>
        <p:nvSpPr>
          <p:cNvPr id="3" name="2 İçerik Yer Tutucusu"/>
          <p:cNvSpPr>
            <a:spLocks noGrp="1"/>
          </p:cNvSpPr>
          <p:nvPr>
            <p:ph sz="quarter" idx="1"/>
          </p:nvPr>
        </p:nvSpPr>
        <p:spPr/>
        <p:txBody>
          <a:bodyPr>
            <a:normAutofit fontScale="77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void</a:t>
            </a:r>
            <a:r>
              <a:rPr lang="tr-TR" dirty="0" smtClean="0"/>
              <a:t> </a:t>
            </a:r>
            <a:r>
              <a:rPr lang="tr-TR" dirty="0" err="1" smtClean="0"/>
              <a:t>ozyineli</a:t>
            </a:r>
            <a:r>
              <a:rPr lang="tr-TR" dirty="0" smtClean="0"/>
              <a:t>(</a:t>
            </a:r>
            <a:r>
              <a:rPr lang="tr-TR" dirty="0" err="1" smtClean="0"/>
              <a:t>int</a:t>
            </a:r>
            <a:r>
              <a:rPr lang="tr-TR" dirty="0" smtClean="0"/>
              <a:t>);</a:t>
            </a:r>
          </a:p>
          <a:p>
            <a:pPr>
              <a:buNone/>
            </a:pPr>
            <a:r>
              <a:rPr lang="tr-TR" dirty="0" err="1" smtClean="0"/>
              <a:t>int</a:t>
            </a:r>
            <a:r>
              <a:rPr lang="tr-TR" dirty="0" smtClean="0"/>
              <a:t> </a:t>
            </a:r>
            <a:r>
              <a:rPr lang="tr-TR" dirty="0" err="1" smtClean="0"/>
              <a:t>main</a:t>
            </a:r>
            <a:r>
              <a:rPr lang="tr-TR" dirty="0" smtClean="0"/>
              <a:t>() {</a:t>
            </a:r>
          </a:p>
          <a:p>
            <a:pPr>
              <a:buNone/>
            </a:pPr>
            <a:r>
              <a:rPr lang="tr-TR" dirty="0" smtClean="0"/>
              <a:t>	</a:t>
            </a:r>
            <a:r>
              <a:rPr lang="tr-TR" dirty="0" err="1" smtClean="0"/>
              <a:t>printf</a:t>
            </a:r>
            <a:r>
              <a:rPr lang="tr-TR" dirty="0" smtClean="0"/>
              <a:t>("A");</a:t>
            </a:r>
          </a:p>
          <a:p>
            <a:pPr>
              <a:buNone/>
            </a:pPr>
            <a:r>
              <a:rPr lang="tr-TR" dirty="0" smtClean="0"/>
              <a:t>	</a:t>
            </a:r>
            <a:r>
              <a:rPr lang="tr-TR" dirty="0" err="1" smtClean="0"/>
              <a:t>ozyineli</a:t>
            </a:r>
            <a:r>
              <a:rPr lang="tr-TR" dirty="0" smtClean="0"/>
              <a:t>(3);</a:t>
            </a:r>
          </a:p>
          <a:p>
            <a:pPr>
              <a:buNone/>
            </a:pPr>
            <a:r>
              <a:rPr lang="tr-TR" dirty="0" smtClean="0"/>
              <a:t>	</a:t>
            </a:r>
            <a:r>
              <a:rPr lang="tr-TR" dirty="0" err="1" smtClean="0"/>
              <a:t>printf</a:t>
            </a:r>
            <a:r>
              <a:rPr lang="tr-TR" dirty="0" smtClean="0"/>
              <a:t>("C");</a:t>
            </a:r>
          </a:p>
          <a:p>
            <a:pPr>
              <a:buNone/>
            </a:pPr>
            <a:r>
              <a:rPr lang="tr-TR" dirty="0" smtClean="0"/>
              <a:t>	</a:t>
            </a:r>
            <a:r>
              <a:rPr lang="tr-TR" dirty="0" err="1" smtClean="0"/>
              <a:t>return</a:t>
            </a:r>
            <a:r>
              <a:rPr lang="tr-TR" dirty="0" smtClean="0"/>
              <a:t> 0;}</a:t>
            </a:r>
          </a:p>
          <a:p>
            <a:pPr>
              <a:buNone/>
            </a:pPr>
            <a:r>
              <a:rPr lang="tr-TR" dirty="0" err="1" smtClean="0"/>
              <a:t>void</a:t>
            </a:r>
            <a:r>
              <a:rPr lang="tr-TR" dirty="0" smtClean="0"/>
              <a:t> </a:t>
            </a:r>
            <a:r>
              <a:rPr lang="tr-TR" dirty="0" err="1" smtClean="0"/>
              <a:t>ozyineli</a:t>
            </a:r>
            <a:r>
              <a:rPr lang="tr-TR" dirty="0" smtClean="0"/>
              <a:t>(</a:t>
            </a:r>
            <a:r>
              <a:rPr lang="tr-TR" dirty="0" err="1" smtClean="0"/>
              <a:t>int</a:t>
            </a:r>
            <a:r>
              <a:rPr lang="tr-TR" dirty="0" smtClean="0"/>
              <a:t> a) {</a:t>
            </a:r>
          </a:p>
          <a:p>
            <a:pPr>
              <a:buNone/>
            </a:pPr>
            <a:r>
              <a:rPr lang="tr-TR" dirty="0" smtClean="0"/>
              <a:t>	</a:t>
            </a:r>
            <a:r>
              <a:rPr lang="tr-TR" dirty="0" err="1" smtClean="0"/>
              <a:t>if</a:t>
            </a:r>
            <a:r>
              <a:rPr lang="tr-TR" dirty="0" smtClean="0"/>
              <a:t>(a==1) </a:t>
            </a:r>
            <a:r>
              <a:rPr lang="tr-TR" dirty="0" err="1" smtClean="0"/>
              <a:t>return</a:t>
            </a:r>
            <a:r>
              <a:rPr lang="tr-TR" dirty="0" smtClean="0"/>
              <a:t>;</a:t>
            </a:r>
          </a:p>
          <a:p>
            <a:pPr>
              <a:buNone/>
            </a:pPr>
            <a:r>
              <a:rPr lang="tr-TR" dirty="0" smtClean="0"/>
              <a:t>	else {</a:t>
            </a:r>
          </a:p>
          <a:p>
            <a:pPr>
              <a:buNone/>
            </a:pPr>
            <a:r>
              <a:rPr lang="tr-TR" dirty="0" smtClean="0"/>
              <a:t>		</a:t>
            </a:r>
            <a:r>
              <a:rPr lang="tr-TR" dirty="0" err="1" smtClean="0"/>
              <a:t>printf</a:t>
            </a:r>
            <a:r>
              <a:rPr lang="tr-TR" dirty="0" smtClean="0"/>
              <a:t>("%d",a--);</a:t>
            </a:r>
          </a:p>
          <a:p>
            <a:pPr>
              <a:buNone/>
            </a:pPr>
            <a:r>
              <a:rPr lang="tr-TR" dirty="0" smtClean="0"/>
              <a:t>		</a:t>
            </a:r>
            <a:r>
              <a:rPr lang="tr-TR" dirty="0" err="1" smtClean="0"/>
              <a:t>ozyineli</a:t>
            </a:r>
            <a:r>
              <a:rPr lang="tr-TR" dirty="0" smtClean="0"/>
              <a:t>(a);</a:t>
            </a:r>
          </a:p>
          <a:p>
            <a:pPr>
              <a:buNone/>
            </a:pPr>
            <a:r>
              <a:rPr lang="tr-TR" dirty="0" smtClean="0"/>
              <a:t>		</a:t>
            </a:r>
            <a:r>
              <a:rPr lang="tr-TR" dirty="0" err="1" smtClean="0"/>
              <a:t>printf</a:t>
            </a:r>
            <a:r>
              <a:rPr lang="tr-TR" dirty="0" smtClean="0"/>
              <a:t>("B");</a:t>
            </a:r>
          </a:p>
          <a:p>
            <a:pPr>
              <a:buNone/>
            </a:pPr>
            <a:r>
              <a:rPr lang="tr-TR" dirty="0" smtClean="0"/>
              <a:t>		</a:t>
            </a:r>
            <a:r>
              <a:rPr lang="tr-TR" dirty="0" err="1" smtClean="0"/>
              <a:t>return</a:t>
            </a:r>
            <a:r>
              <a:rPr lang="tr-TR" dirty="0" smtClean="0"/>
              <a:t>;</a:t>
            </a:r>
          </a:p>
          <a:p>
            <a:pPr>
              <a:buNone/>
            </a:pPr>
            <a:r>
              <a:rPr lang="tr-TR" dirty="0" smtClean="0"/>
              <a:t>	}}</a:t>
            </a:r>
            <a:endParaRPr lang="tr-TR" dirty="0"/>
          </a:p>
        </p:txBody>
      </p:sp>
      <p:sp>
        <p:nvSpPr>
          <p:cNvPr id="5" name="4 Metin kutusu"/>
          <p:cNvSpPr txBox="1"/>
          <p:nvPr/>
        </p:nvSpPr>
        <p:spPr>
          <a:xfrm>
            <a:off x="3571868" y="1285860"/>
            <a:ext cx="5143536"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err="1" smtClean="0"/>
              <a:t>main’e</a:t>
            </a:r>
            <a:r>
              <a:rPr lang="tr-TR" dirty="0" smtClean="0"/>
              <a:t> gir.</a:t>
            </a:r>
          </a:p>
          <a:p>
            <a:r>
              <a:rPr lang="tr-TR" dirty="0" err="1" smtClean="0"/>
              <a:t>A’yı</a:t>
            </a:r>
            <a:r>
              <a:rPr lang="tr-TR" dirty="0" smtClean="0"/>
              <a:t> yazdır.</a:t>
            </a:r>
          </a:p>
          <a:p>
            <a:r>
              <a:rPr lang="tr-TR" dirty="0" smtClean="0"/>
              <a:t>	1.</a:t>
            </a:r>
            <a:r>
              <a:rPr lang="tr-TR" dirty="0" err="1" smtClean="0"/>
              <a:t>özyineli</a:t>
            </a:r>
            <a:r>
              <a:rPr lang="tr-TR" dirty="0" smtClean="0"/>
              <a:t> çağır.</a:t>
            </a:r>
          </a:p>
          <a:p>
            <a:r>
              <a:rPr lang="tr-TR" dirty="0" smtClean="0"/>
              <a:t>	3 yazdır.</a:t>
            </a:r>
          </a:p>
          <a:p>
            <a:r>
              <a:rPr lang="tr-TR" dirty="0" smtClean="0"/>
              <a:t>		2.</a:t>
            </a:r>
            <a:r>
              <a:rPr lang="tr-TR" dirty="0" err="1" smtClean="0"/>
              <a:t>özyineli</a:t>
            </a:r>
            <a:r>
              <a:rPr lang="tr-TR" dirty="0" smtClean="0"/>
              <a:t> çağır.</a:t>
            </a:r>
          </a:p>
          <a:p>
            <a:r>
              <a:rPr lang="tr-TR" dirty="0" smtClean="0"/>
              <a:t>		2 yazdır.</a:t>
            </a:r>
          </a:p>
          <a:p>
            <a:r>
              <a:rPr lang="tr-TR" dirty="0" smtClean="0"/>
              <a:t>			3.</a:t>
            </a:r>
            <a:r>
              <a:rPr lang="tr-TR" dirty="0" err="1" smtClean="0"/>
              <a:t>özyineli</a:t>
            </a:r>
            <a:r>
              <a:rPr lang="tr-TR" dirty="0" smtClean="0"/>
              <a:t> çağır</a:t>
            </a:r>
          </a:p>
          <a:p>
            <a:r>
              <a:rPr lang="tr-TR" dirty="0" smtClean="0"/>
              <a:t>			3.</a:t>
            </a:r>
            <a:r>
              <a:rPr lang="tr-TR" dirty="0" err="1" smtClean="0"/>
              <a:t>özyineliden</a:t>
            </a:r>
            <a:r>
              <a:rPr lang="tr-TR" dirty="0" smtClean="0"/>
              <a:t> çık.</a:t>
            </a:r>
          </a:p>
          <a:p>
            <a:r>
              <a:rPr lang="tr-TR" dirty="0" smtClean="0"/>
              <a:t>		B yazdır.</a:t>
            </a:r>
          </a:p>
          <a:p>
            <a:r>
              <a:rPr lang="tr-TR" dirty="0" smtClean="0"/>
              <a:t>		2.</a:t>
            </a:r>
            <a:r>
              <a:rPr lang="tr-TR" dirty="0" err="1" smtClean="0"/>
              <a:t>özyineliden</a:t>
            </a:r>
            <a:r>
              <a:rPr lang="tr-TR" dirty="0" smtClean="0"/>
              <a:t> çık.</a:t>
            </a:r>
          </a:p>
          <a:p>
            <a:r>
              <a:rPr lang="tr-TR" dirty="0" smtClean="0"/>
              <a:t>	B yazdır.</a:t>
            </a:r>
          </a:p>
          <a:p>
            <a:r>
              <a:rPr lang="tr-TR" dirty="0" smtClean="0"/>
              <a:t>	1.</a:t>
            </a:r>
            <a:r>
              <a:rPr lang="tr-TR" dirty="0" err="1" smtClean="0"/>
              <a:t>özyineliden</a:t>
            </a:r>
            <a:r>
              <a:rPr lang="tr-TR" dirty="0" smtClean="0"/>
              <a:t> çık.</a:t>
            </a:r>
          </a:p>
          <a:p>
            <a:r>
              <a:rPr lang="tr-TR" dirty="0" err="1" smtClean="0"/>
              <a:t>C’yi</a:t>
            </a:r>
            <a:r>
              <a:rPr lang="tr-TR" dirty="0" smtClean="0"/>
              <a:t> yazdır.</a:t>
            </a:r>
          </a:p>
          <a:p>
            <a:r>
              <a:rPr lang="tr-TR" dirty="0" err="1" smtClean="0"/>
              <a:t>main’den</a:t>
            </a:r>
            <a:r>
              <a:rPr lang="tr-TR" dirty="0" smtClean="0"/>
              <a:t> çık.</a:t>
            </a:r>
            <a:endParaRPr lang="tr-TR" dirty="0"/>
          </a:p>
        </p:txBody>
      </p:sp>
      <p:pic>
        <p:nvPicPr>
          <p:cNvPr id="1026" name="Picture 2"/>
          <p:cNvPicPr>
            <a:picLocks noChangeAspect="1" noChangeArrowheads="1"/>
          </p:cNvPicPr>
          <p:nvPr/>
        </p:nvPicPr>
        <p:blipFill>
          <a:blip r:embed="rId2"/>
          <a:srcRect/>
          <a:stretch>
            <a:fillRect/>
          </a:stretch>
        </p:blipFill>
        <p:spPr bwMode="auto">
          <a:xfrm>
            <a:off x="6072198" y="4643446"/>
            <a:ext cx="2300290" cy="1747769"/>
          </a:xfrm>
          <a:prstGeom prst="rect">
            <a:avLst/>
          </a:prstGeom>
          <a:noFill/>
          <a:ln w="9525">
            <a:noFill/>
            <a:miter lim="800000"/>
            <a:headEnd/>
            <a:tailEnd/>
          </a:ln>
          <a:effectLst/>
        </p:spPr>
      </p:pic>
      <p:pic>
        <p:nvPicPr>
          <p:cNvPr id="6" name="5 Resim" descr="soru.jpg"/>
          <p:cNvPicPr>
            <a:picLocks noChangeAspect="1"/>
          </p:cNvPicPr>
          <p:nvPr/>
        </p:nvPicPr>
        <p:blipFill>
          <a:blip r:embed="rId3"/>
          <a:stretch>
            <a:fillRect/>
          </a:stretch>
        </p:blipFill>
        <p:spPr>
          <a:xfrm>
            <a:off x="7286644" y="71414"/>
            <a:ext cx="1330451" cy="100013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Effect transition="in" filter="checkerboard(across)">
                                      <p:cBhvr>
                                        <p:cTn id="6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26" name="25 Yuvarlatılmış Dikdörtgen"/>
          <p:cNvSpPr/>
          <p:nvPr/>
        </p:nvSpPr>
        <p:spPr>
          <a:xfrm>
            <a:off x="5143504" y="3857628"/>
            <a:ext cx="1928826"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clrChange>
              <a:clrFrom>
                <a:srgbClr val="FFFFFF"/>
              </a:clrFrom>
              <a:clrTo>
                <a:srgbClr val="FFFFFF">
                  <a:alpha val="0"/>
                </a:srgbClr>
              </a:clrTo>
            </a:clrChange>
          </a:blip>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7143768"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spd="med" advClick="0">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İşaretçiler</a:t>
            </a:r>
            <a:endParaRPr lang="tr-TR" dirty="0"/>
          </a:p>
        </p:txBody>
      </p:sp>
      <p:pic>
        <p:nvPicPr>
          <p:cNvPr id="4" name="Picture 2" descr="http://publicdomainvectors.org/photos/hand_002.png"/>
          <p:cNvPicPr>
            <a:picLocks noChangeAspect="1" noChangeArrowheads="1"/>
          </p:cNvPicPr>
          <p:nvPr/>
        </p:nvPicPr>
        <p:blipFill>
          <a:blip r:embed="rId2"/>
          <a:srcRect t="23385" b="24923"/>
          <a:stretch>
            <a:fillRect/>
          </a:stretch>
        </p:blipFill>
        <p:spPr bwMode="auto">
          <a:xfrm>
            <a:off x="2357422" y="2428868"/>
            <a:ext cx="4965919" cy="2566998"/>
          </a:xfrm>
          <a:prstGeom prst="rect">
            <a:avLst/>
          </a:prstGeom>
          <a:noFill/>
        </p:spPr>
      </p:pic>
      <p:sp>
        <p:nvSpPr>
          <p:cNvPr id="5" name="4 Yuvarlatılmış Dikdörtgen"/>
          <p:cNvSpPr/>
          <p:nvPr/>
        </p:nvSpPr>
        <p:spPr>
          <a:xfrm>
            <a:off x="5643570" y="1357298"/>
            <a:ext cx="2571768"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FILE* dosya;</a:t>
            </a:r>
          </a:p>
          <a:p>
            <a:pPr algn="ctr"/>
            <a:r>
              <a:rPr lang="tr-TR" sz="1600" dirty="0" smtClean="0"/>
              <a:t>dediğimizde FILE türünden bir işaretçi tanımlıyorduk.</a:t>
            </a:r>
            <a:endParaRPr lang="tr-TR" sz="1600" dirty="0"/>
          </a:p>
        </p:txBody>
      </p:sp>
      <p:sp>
        <p:nvSpPr>
          <p:cNvPr id="6" name="5 Yuvarlatılmış Dikdörtgen"/>
          <p:cNvSpPr/>
          <p:nvPr/>
        </p:nvSpPr>
        <p:spPr>
          <a:xfrm>
            <a:off x="785786" y="1714488"/>
            <a:ext cx="2571768"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smtClean="0"/>
              <a:t>scanf’teki</a:t>
            </a:r>
            <a:r>
              <a:rPr lang="tr-TR" sz="1600" dirty="0" smtClean="0"/>
              <a:t> &amp; aslında değişkenin adresini bize veriyordu.</a:t>
            </a:r>
            <a:endParaRPr lang="tr-TR" sz="1600" dirty="0"/>
          </a:p>
        </p:txBody>
      </p:sp>
      <p:sp>
        <p:nvSpPr>
          <p:cNvPr id="7" name="6 Yuvarlatılmış Dikdörtgen"/>
          <p:cNvSpPr/>
          <p:nvPr/>
        </p:nvSpPr>
        <p:spPr>
          <a:xfrm>
            <a:off x="4572000" y="5143512"/>
            <a:ext cx="2571768"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Dizileri fonksiyonlara aslında adres ile gönderiyor oluyorduk.</a:t>
            </a:r>
            <a:endParaRPr lang="tr-TR" sz="1600" dirty="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İşaretçiler(</a:t>
            </a:r>
            <a:r>
              <a:rPr lang="tr-TR" sz="4000" b="1" dirty="0" err="1" smtClean="0">
                <a:solidFill>
                  <a:schemeClr val="tx2">
                    <a:lumMod val="60000"/>
                    <a:lumOff val="40000"/>
                  </a:schemeClr>
                </a:solidFill>
              </a:rPr>
              <a:t>pointers</a:t>
            </a:r>
            <a:r>
              <a:rPr lang="tr-TR" sz="4000" b="1" dirty="0" smtClean="0">
                <a:solidFill>
                  <a:schemeClr val="tx2">
                    <a:lumMod val="60000"/>
                    <a:lumOff val="40000"/>
                  </a:schemeClr>
                </a:solidFill>
              </a:rPr>
              <a:t>)</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algn="just">
              <a:buFontTx/>
              <a:buChar char="-"/>
            </a:pPr>
            <a:r>
              <a:rPr lang="tr-TR" sz="2400" dirty="0" smtClean="0">
                <a:solidFill>
                  <a:schemeClr val="tx1"/>
                </a:solidFill>
              </a:rPr>
              <a:t> C programlama dilinin güçlü özelliklerinden birisidir. İşaretçi yapısı normal bir değişken tanımlamak yerine bir değişkenin </a:t>
            </a:r>
            <a:r>
              <a:rPr lang="tr-TR" sz="2400" b="1" dirty="0" smtClean="0">
                <a:solidFill>
                  <a:schemeClr val="tx1"/>
                </a:solidFill>
              </a:rPr>
              <a:t>adresini</a:t>
            </a:r>
            <a:r>
              <a:rPr lang="tr-TR" sz="2400" dirty="0" smtClean="0">
                <a:solidFill>
                  <a:schemeClr val="tx1"/>
                </a:solidFill>
              </a:rPr>
              <a:t> göstermektedir. </a:t>
            </a:r>
          </a:p>
          <a:p>
            <a:pPr algn="just">
              <a:buFontTx/>
              <a:buChar char="-"/>
            </a:pPr>
            <a:endParaRPr lang="tr-TR" dirty="0">
              <a:solidFill>
                <a:schemeClr val="tx1"/>
              </a:solidFill>
            </a:endParaRPr>
          </a:p>
          <a:p>
            <a:pPr algn="just">
              <a:buFontTx/>
              <a:buChar char="-"/>
            </a:pPr>
            <a:r>
              <a:rPr lang="tr-TR" sz="2400" dirty="0" smtClean="0">
                <a:solidFill>
                  <a:schemeClr val="tx1"/>
                </a:solidFill>
              </a:rPr>
              <a:t>Fonksiyona gelecek olan parametre karmaşık (</a:t>
            </a:r>
            <a:r>
              <a:rPr lang="tr-TR" sz="2400" dirty="0" smtClean="0"/>
              <a:t>yapılar konusunda göreceğimiz gibi) ve </a:t>
            </a:r>
            <a:r>
              <a:rPr lang="tr-TR" sz="2400" dirty="0" smtClean="0">
                <a:solidFill>
                  <a:schemeClr val="tx1"/>
                </a:solidFill>
              </a:rPr>
              <a:t>büyük (yüksek kapasiteli bir dizi gibi) ise fonksiyonlara i</a:t>
            </a:r>
            <a:r>
              <a:rPr lang="tr-TR" sz="2400" dirty="0" smtClean="0"/>
              <a:t>şaretçi göndermek </a:t>
            </a:r>
            <a:r>
              <a:rPr lang="tr-TR" sz="2400" b="1" dirty="0" smtClean="0">
                <a:solidFill>
                  <a:schemeClr val="tx1"/>
                </a:solidFill>
              </a:rPr>
              <a:t>çalışma hızını </a:t>
            </a:r>
            <a:r>
              <a:rPr lang="tr-TR" sz="2400" dirty="0" smtClean="0">
                <a:solidFill>
                  <a:schemeClr val="tx1"/>
                </a:solidFill>
              </a:rPr>
              <a:t>arttırabilir.</a:t>
            </a:r>
          </a:p>
          <a:p>
            <a:pPr algn="just">
              <a:buFontTx/>
              <a:buChar char="-"/>
            </a:pPr>
            <a:endParaRPr lang="tr-TR" sz="2400" dirty="0" smtClean="0">
              <a:solidFill>
                <a:schemeClr val="tx1"/>
              </a:solidFill>
            </a:endParaRPr>
          </a:p>
          <a:p>
            <a:pPr algn="just">
              <a:buFontTx/>
              <a:buChar char="-"/>
            </a:pPr>
            <a:r>
              <a:rPr lang="tr-TR" sz="2400" dirty="0" smtClean="0"/>
              <a:t> Ayrıca bellek yönetimini programcıya bırakarak akıllı şekilde kodlanan programlara imkan sağlar.</a:t>
            </a:r>
          </a:p>
          <a:p>
            <a:pPr algn="just">
              <a:buFontTx/>
              <a:buChar char="-"/>
            </a:pPr>
            <a:endParaRPr lang="tr-TR" sz="2400" dirty="0" smtClean="0"/>
          </a:p>
          <a:p>
            <a:pPr algn="just">
              <a:buFontTx/>
              <a:buChar char="-"/>
            </a:pPr>
            <a:r>
              <a:rPr lang="tr-TR" sz="2400" dirty="0" smtClean="0"/>
              <a:t> </a:t>
            </a:r>
            <a:r>
              <a:rPr lang="tr-TR" sz="2400" b="1" dirty="0" smtClean="0"/>
              <a:t>Veri yapıları</a:t>
            </a:r>
            <a:r>
              <a:rPr lang="tr-TR" sz="2400" dirty="0" smtClean="0"/>
              <a:t>(yakında öğreneceğiz) ve işaretçiler bellekte kullanılmayan alanların sayısını azaltmakta ve sonuçta belleğin daha </a:t>
            </a:r>
            <a:r>
              <a:rPr lang="tr-TR" sz="2400" b="1" dirty="0" smtClean="0"/>
              <a:t>verimli</a:t>
            </a:r>
            <a:r>
              <a:rPr lang="tr-TR" sz="2400" dirty="0" smtClean="0"/>
              <a:t> kullanılmasına olanak sağlamaktadır.</a:t>
            </a:r>
          </a:p>
          <a:p>
            <a:pPr algn="just">
              <a:buFontTx/>
              <a:buChar char="-"/>
            </a:pPr>
            <a:endParaRPr lang="tr-TR" sz="2400" dirty="0" smtClean="0">
              <a:solidFill>
                <a:schemeClr val="tx1"/>
              </a:solidFill>
            </a:endParaRPr>
          </a:p>
        </p:txBody>
      </p:sp>
      <p:pic>
        <p:nvPicPr>
          <p:cNvPr id="4" name="3 Resim" descr="bilgisayar.wmf"/>
          <p:cNvPicPr>
            <a:picLocks noChangeAspect="1"/>
          </p:cNvPicPr>
          <p:nvPr/>
        </p:nvPicPr>
        <p:blipFill>
          <a:blip r:embed="rId2"/>
          <a:stretch>
            <a:fillRect/>
          </a:stretch>
        </p:blipFill>
        <p:spPr>
          <a:xfrm>
            <a:off x="7500958" y="5786454"/>
            <a:ext cx="1049566" cy="1071546"/>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C dilinde bir işaretçi değişkenin başına " </a:t>
            </a:r>
            <a:r>
              <a:rPr lang="tr-TR" sz="2400" b="1" dirty="0" smtClean="0">
                <a:solidFill>
                  <a:schemeClr val="tx1"/>
                </a:solidFill>
              </a:rPr>
              <a:t>*</a:t>
            </a:r>
            <a:r>
              <a:rPr lang="tr-TR" sz="2400" dirty="0" smtClean="0">
                <a:solidFill>
                  <a:schemeClr val="tx1"/>
                </a:solidFill>
              </a:rPr>
              <a:t> " sembolü konularak tanımlanır ve diğer değişkenlerden ayrılır. </a:t>
            </a:r>
            <a:endParaRPr lang="tr-TR" dirty="0">
              <a:solidFill>
                <a:schemeClr val="tx1"/>
              </a:solidFill>
            </a:endParaRPr>
          </a:p>
          <a:p>
            <a:pPr marL="342900" indent="-342900" algn="ctr">
              <a:buFont typeface="Wingdings" panose="05000000000000000000" pitchFamily="2" charset="2"/>
              <a:buChar char="Ø"/>
            </a:pPr>
            <a:r>
              <a:rPr lang="tr-TR" sz="5400" dirty="0" err="1" smtClean="0">
                <a:solidFill>
                  <a:srgbClr val="FF0000"/>
                </a:solidFill>
              </a:rPr>
              <a:t>int</a:t>
            </a:r>
            <a:r>
              <a:rPr lang="tr-TR" sz="5400" dirty="0" smtClean="0">
                <a:solidFill>
                  <a:srgbClr val="FF0000"/>
                </a:solidFill>
              </a:rPr>
              <a:t>*   </a:t>
            </a:r>
            <a:r>
              <a:rPr lang="tr-TR" sz="5400" dirty="0" err="1" smtClean="0">
                <a:solidFill>
                  <a:srgbClr val="FF0000"/>
                </a:solidFill>
              </a:rPr>
              <a:t>ptr</a:t>
            </a:r>
            <a:r>
              <a:rPr lang="tr-TR" sz="5400" dirty="0" smtClean="0">
                <a:solidFill>
                  <a:srgbClr val="FF0000"/>
                </a:solidFill>
              </a:rPr>
              <a:t>;</a:t>
            </a:r>
            <a:endParaRPr lang="tr-TR" sz="5400" dirty="0">
              <a:solidFill>
                <a:srgbClr val="FF0000"/>
              </a:solidFill>
            </a:endParaRPr>
          </a:p>
          <a:p>
            <a:pPr algn="just"/>
            <a:r>
              <a:rPr lang="tr-TR" sz="2400" dirty="0" smtClean="0">
                <a:solidFill>
                  <a:schemeClr val="tx1"/>
                </a:solidFill>
              </a:rPr>
              <a:t>Yukarıda </a:t>
            </a:r>
            <a:r>
              <a:rPr lang="tr-TR" sz="2400" b="1" dirty="0" err="1" smtClean="0">
                <a:solidFill>
                  <a:schemeClr val="tx1"/>
                </a:solidFill>
              </a:rPr>
              <a:t>int</a:t>
            </a:r>
            <a:r>
              <a:rPr lang="tr-TR" sz="2400" b="1" dirty="0" smtClean="0">
                <a:solidFill>
                  <a:schemeClr val="tx1"/>
                </a:solidFill>
              </a:rPr>
              <a:t> türünde </a:t>
            </a:r>
            <a:r>
              <a:rPr lang="tr-TR" sz="2400" dirty="0" smtClean="0">
                <a:solidFill>
                  <a:schemeClr val="tx1"/>
                </a:solidFill>
              </a:rPr>
              <a:t>tanımlanmış </a:t>
            </a:r>
            <a:r>
              <a:rPr lang="tr-TR" sz="2400" b="1" dirty="0" smtClean="0">
                <a:solidFill>
                  <a:schemeClr val="tx1"/>
                </a:solidFill>
              </a:rPr>
              <a:t>bir </a:t>
            </a:r>
            <a:r>
              <a:rPr lang="tr-TR" sz="2400" b="1" dirty="0" smtClean="0"/>
              <a:t>işaretçi değişkeni </a:t>
            </a:r>
            <a:r>
              <a:rPr lang="tr-TR" sz="2400" dirty="0" smtClean="0">
                <a:solidFill>
                  <a:schemeClr val="tx1"/>
                </a:solidFill>
              </a:rPr>
              <a:t>vardır. Bu </a:t>
            </a:r>
            <a:r>
              <a:rPr lang="tr-TR" sz="2400" b="1" dirty="0" smtClean="0">
                <a:solidFill>
                  <a:schemeClr val="tx1"/>
                </a:solidFill>
              </a:rPr>
              <a:t>değişken</a:t>
            </a:r>
            <a:r>
              <a:rPr lang="tr-TR" sz="2400" dirty="0" smtClean="0">
                <a:solidFill>
                  <a:schemeClr val="tx1"/>
                </a:solidFill>
              </a:rPr>
              <a:t> normal bir değer yerine bellekte bir </a:t>
            </a:r>
            <a:r>
              <a:rPr lang="tr-TR" sz="2400" b="1" dirty="0" smtClean="0">
                <a:solidFill>
                  <a:schemeClr val="tx1"/>
                </a:solidFill>
              </a:rPr>
              <a:t>adresi</a:t>
            </a:r>
            <a:r>
              <a:rPr lang="tr-TR" sz="2400" dirty="0" smtClean="0">
                <a:solidFill>
                  <a:schemeClr val="tx1"/>
                </a:solidFill>
              </a:rPr>
              <a:t> tutmak üzere tasarlanmıştır. </a:t>
            </a:r>
          </a:p>
        </p:txBody>
      </p:sp>
    </p:spTree>
    <p:extLst>
      <p:ext uri="{BB962C8B-B14F-4D97-AF65-F5344CB8AC3E}">
        <p14:creationId xmlns="" xmlns:p14="http://schemas.microsoft.com/office/powerpoint/2010/main" val="945042787"/>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a:t>
            </a:r>
            <a:endParaRPr lang="tr-TR" dirty="0"/>
          </a:p>
        </p:txBody>
      </p:sp>
      <p:sp>
        <p:nvSpPr>
          <p:cNvPr id="3" name="2 İçerik Yer Tutucusu"/>
          <p:cNvSpPr>
            <a:spLocks noGrp="1"/>
          </p:cNvSpPr>
          <p:nvPr>
            <p:ph sz="quarter" idx="1"/>
          </p:nvPr>
        </p:nvSpPr>
        <p:spPr/>
        <p:txBody>
          <a:bodyPr/>
          <a:lstStyle/>
          <a:p>
            <a:r>
              <a:rPr lang="tr-TR" dirty="0" smtClean="0"/>
              <a:t>Dizgilere ve dizgi fonksiyonlarına değindik.</a:t>
            </a:r>
          </a:p>
          <a:p>
            <a:pPr lvl="1"/>
            <a:r>
              <a:rPr lang="tr-TR" dirty="0" err="1" smtClean="0"/>
              <a:t>strlen</a:t>
            </a:r>
            <a:r>
              <a:rPr lang="tr-TR" dirty="0" smtClean="0"/>
              <a:t>, </a:t>
            </a:r>
            <a:r>
              <a:rPr lang="tr-TR" dirty="0" err="1" smtClean="0"/>
              <a:t>strcmp</a:t>
            </a:r>
            <a:r>
              <a:rPr lang="tr-TR" dirty="0" smtClean="0"/>
              <a:t>, </a:t>
            </a:r>
            <a:r>
              <a:rPr lang="tr-TR" dirty="0" err="1" smtClean="0"/>
              <a:t>strcpy</a:t>
            </a:r>
            <a:r>
              <a:rPr lang="tr-TR" dirty="0" smtClean="0"/>
              <a:t>, </a:t>
            </a:r>
            <a:r>
              <a:rPr lang="tr-TR" dirty="0" err="1" smtClean="0"/>
              <a:t>strcat</a:t>
            </a:r>
            <a:r>
              <a:rPr lang="tr-TR" dirty="0" smtClean="0"/>
              <a:t>…</a:t>
            </a:r>
          </a:p>
          <a:p>
            <a:r>
              <a:rPr lang="tr-TR" dirty="0" smtClean="0"/>
              <a:t>Özyinelemeye değineceğiz… (bu hafta)</a:t>
            </a:r>
          </a:p>
          <a:p>
            <a:pPr lvl="1"/>
            <a:r>
              <a:rPr lang="tr-TR" dirty="0" smtClean="0"/>
              <a:t>Kendi kendi çağıran fonksiyonlar…</a:t>
            </a:r>
          </a:p>
          <a:p>
            <a:r>
              <a:rPr lang="tr-TR" dirty="0" smtClean="0"/>
              <a:t>İşaretçilere değineceğiz… (bu hafta)</a:t>
            </a:r>
          </a:p>
          <a:p>
            <a:pPr lvl="1"/>
            <a:r>
              <a:rPr lang="tr-TR" dirty="0" smtClean="0"/>
              <a:t>Değişkenlere işaret eden başka değişkenler…</a:t>
            </a:r>
          </a:p>
          <a:p>
            <a:r>
              <a:rPr lang="tr-TR" dirty="0" smtClean="0"/>
              <a:t>Haftaya Konu Tekrarı ve Kodlama Alıştırmaları</a:t>
            </a:r>
          </a:p>
          <a:p>
            <a:r>
              <a:rPr lang="tr-TR" dirty="0" smtClean="0"/>
              <a:t>Ara Sınav II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ox(i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ox(in)">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ctr">
              <a:buFont typeface="Wingdings" panose="05000000000000000000" pitchFamily="2" charset="2"/>
              <a:buChar char="Ø"/>
            </a:pPr>
            <a:r>
              <a:rPr lang="tr-TR" sz="5400" dirty="0" err="1" smtClean="0">
                <a:solidFill>
                  <a:srgbClr val="FF0000"/>
                </a:solidFill>
              </a:rPr>
              <a:t>int</a:t>
            </a:r>
            <a:r>
              <a:rPr lang="tr-TR" sz="5400" dirty="0" smtClean="0">
                <a:solidFill>
                  <a:srgbClr val="FF0000"/>
                </a:solidFill>
              </a:rPr>
              <a:t>*   </a:t>
            </a:r>
            <a:r>
              <a:rPr lang="tr-TR" sz="5400" dirty="0" err="1" smtClean="0">
                <a:solidFill>
                  <a:srgbClr val="FF0000"/>
                </a:solidFill>
              </a:rPr>
              <a:t>ptr</a:t>
            </a:r>
            <a:r>
              <a:rPr lang="tr-TR" sz="5400" dirty="0" smtClean="0">
                <a:solidFill>
                  <a:srgbClr val="FF0000"/>
                </a:solidFill>
              </a:rPr>
              <a:t>;</a:t>
            </a:r>
            <a:endParaRPr lang="tr-TR" sz="5400" dirty="0">
              <a:solidFill>
                <a:srgbClr val="FF0000"/>
              </a:solidFill>
            </a:endParaRPr>
          </a:p>
        </p:txBody>
      </p:sp>
      <p:sp>
        <p:nvSpPr>
          <p:cNvPr id="4" name="3 Gülen Yüz"/>
          <p:cNvSpPr/>
          <p:nvPr/>
        </p:nvSpPr>
        <p:spPr>
          <a:xfrm>
            <a:off x="1857356" y="3214686"/>
            <a:ext cx="1143040" cy="1071570"/>
          </a:xfrm>
          <a:prstGeom prst="smileyFac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5" name="4 Gülen Yüz"/>
          <p:cNvSpPr/>
          <p:nvPr/>
        </p:nvSpPr>
        <p:spPr>
          <a:xfrm>
            <a:off x="5572132" y="3143248"/>
            <a:ext cx="1143040" cy="1143008"/>
          </a:xfrm>
          <a:prstGeom prst="smileyFace">
            <a:avLst>
              <a:gd name="adj" fmla="val -465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6" name="5 Metin kutusu"/>
          <p:cNvSpPr txBox="1"/>
          <p:nvPr/>
        </p:nvSpPr>
        <p:spPr>
          <a:xfrm>
            <a:off x="1143008" y="4357694"/>
            <a:ext cx="2928958" cy="646331"/>
          </a:xfrm>
          <a:prstGeom prst="rect">
            <a:avLst/>
          </a:prstGeom>
          <a:noFill/>
        </p:spPr>
        <p:txBody>
          <a:bodyPr wrap="square" rtlCol="0">
            <a:spAutoFit/>
          </a:bodyPr>
          <a:lstStyle/>
          <a:p>
            <a:r>
              <a:rPr lang="tr-TR" dirty="0" smtClean="0"/>
              <a:t>Yukarıdaki ifadeyi doğru şekilde okuyabilen öğrenci</a:t>
            </a:r>
            <a:endParaRPr lang="tr-TR" dirty="0"/>
          </a:p>
        </p:txBody>
      </p:sp>
      <p:sp>
        <p:nvSpPr>
          <p:cNvPr id="7" name="6 Metin kutusu"/>
          <p:cNvSpPr txBox="1"/>
          <p:nvPr/>
        </p:nvSpPr>
        <p:spPr>
          <a:xfrm>
            <a:off x="4786346" y="4286256"/>
            <a:ext cx="2928958" cy="646331"/>
          </a:xfrm>
          <a:prstGeom prst="rect">
            <a:avLst/>
          </a:prstGeom>
          <a:noFill/>
        </p:spPr>
        <p:txBody>
          <a:bodyPr wrap="square" rtlCol="0">
            <a:spAutoFit/>
          </a:bodyPr>
          <a:lstStyle/>
          <a:p>
            <a:r>
              <a:rPr lang="tr-TR" dirty="0" smtClean="0"/>
              <a:t>Yukarıdaki ifadeyi doğru şekilde okuyamayan öğrenci</a:t>
            </a:r>
            <a:endParaRPr lang="tr-TR" dirty="0"/>
          </a:p>
        </p:txBody>
      </p:sp>
      <p:sp>
        <p:nvSpPr>
          <p:cNvPr id="8" name="7 Metin kutusu"/>
          <p:cNvSpPr txBox="1"/>
          <p:nvPr/>
        </p:nvSpPr>
        <p:spPr>
          <a:xfrm>
            <a:off x="857224" y="3643314"/>
            <a:ext cx="785818" cy="369332"/>
          </a:xfrm>
          <a:prstGeom prst="rect">
            <a:avLst/>
          </a:prstGeom>
          <a:noFill/>
        </p:spPr>
        <p:txBody>
          <a:bodyPr wrap="square" rtlCol="0">
            <a:spAutoFit/>
          </a:bodyPr>
          <a:lstStyle/>
          <a:p>
            <a:r>
              <a:rPr lang="tr-TR" dirty="0" smtClean="0"/>
              <a:t>rahat</a:t>
            </a:r>
            <a:endParaRPr lang="tr-TR" dirty="0"/>
          </a:p>
        </p:txBody>
      </p:sp>
      <p:sp>
        <p:nvSpPr>
          <p:cNvPr id="9" name="8 Metin kutusu"/>
          <p:cNvSpPr txBox="1"/>
          <p:nvPr/>
        </p:nvSpPr>
        <p:spPr>
          <a:xfrm>
            <a:off x="2285984" y="2285992"/>
            <a:ext cx="785818" cy="369332"/>
          </a:xfrm>
          <a:prstGeom prst="rect">
            <a:avLst/>
          </a:prstGeom>
          <a:noFill/>
        </p:spPr>
        <p:txBody>
          <a:bodyPr wrap="square" rtlCol="0">
            <a:spAutoFit/>
          </a:bodyPr>
          <a:lstStyle/>
          <a:p>
            <a:r>
              <a:rPr lang="tr-TR" dirty="0" smtClean="0"/>
              <a:t>mutlu</a:t>
            </a:r>
            <a:endParaRPr lang="tr-TR" dirty="0"/>
          </a:p>
        </p:txBody>
      </p:sp>
      <p:sp>
        <p:nvSpPr>
          <p:cNvPr id="10" name="9 Metin kutusu"/>
          <p:cNvSpPr txBox="1"/>
          <p:nvPr/>
        </p:nvSpPr>
        <p:spPr>
          <a:xfrm>
            <a:off x="2928958" y="2786058"/>
            <a:ext cx="1571636" cy="1687890"/>
          </a:xfrm>
          <a:prstGeom prst="wedgeEllipseCallout">
            <a:avLst>
              <a:gd name="adj1" fmla="val -61627"/>
              <a:gd name="adj2" fmla="val 11232"/>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smtClean="0"/>
              <a:t>konunun</a:t>
            </a:r>
          </a:p>
          <a:p>
            <a:pPr algn="ctr"/>
            <a:r>
              <a:rPr lang="tr-TR" dirty="0" smtClean="0"/>
              <a:t>devamını anlamaya hazırım</a:t>
            </a:r>
            <a:endParaRPr lang="tr-TR" dirty="0"/>
          </a:p>
        </p:txBody>
      </p:sp>
      <p:sp>
        <p:nvSpPr>
          <p:cNvPr id="13" name="12 Oval Belirtme Çizgisi"/>
          <p:cNvSpPr/>
          <p:nvPr/>
        </p:nvSpPr>
        <p:spPr>
          <a:xfrm>
            <a:off x="6715172" y="1928802"/>
            <a:ext cx="1928826" cy="1357322"/>
          </a:xfrm>
          <a:prstGeom prst="wedgeEllipseCallout">
            <a:avLst>
              <a:gd name="adj1" fmla="val -40995"/>
              <a:gd name="adj2" fmla="val 69856"/>
            </a:avLst>
          </a:prstGeom>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int</a:t>
            </a:r>
            <a:r>
              <a:rPr lang="tr-TR" dirty="0" smtClean="0"/>
              <a:t> ile </a:t>
            </a:r>
            <a:r>
              <a:rPr lang="tr-TR" dirty="0" err="1" smtClean="0"/>
              <a:t>ptr’i</a:t>
            </a:r>
            <a:r>
              <a:rPr lang="tr-TR" dirty="0" smtClean="0"/>
              <a:t> mi çarpıyoruz burada?</a:t>
            </a:r>
            <a:endParaRPr lang="tr-TR" dirty="0"/>
          </a:p>
        </p:txBody>
      </p:sp>
      <p:sp>
        <p:nvSpPr>
          <p:cNvPr id="14" name="13 Metin kutusu"/>
          <p:cNvSpPr txBox="1"/>
          <p:nvPr/>
        </p:nvSpPr>
        <p:spPr>
          <a:xfrm>
            <a:off x="1071538" y="2714620"/>
            <a:ext cx="1500198" cy="646331"/>
          </a:xfrm>
          <a:prstGeom prst="rect">
            <a:avLst/>
          </a:prstGeom>
          <a:noFill/>
        </p:spPr>
        <p:txBody>
          <a:bodyPr wrap="square" rtlCol="0">
            <a:spAutoFit/>
          </a:bodyPr>
          <a:lstStyle/>
          <a:p>
            <a:r>
              <a:rPr lang="tr-TR" dirty="0" smtClean="0"/>
              <a:t>kendinden emin</a:t>
            </a:r>
            <a:endParaRPr lang="tr-TR" dirty="0"/>
          </a:p>
        </p:txBody>
      </p:sp>
    </p:spTree>
    <p:extLst>
      <p:ext uri="{BB962C8B-B14F-4D97-AF65-F5344CB8AC3E}">
        <p14:creationId xmlns="" xmlns:p14="http://schemas.microsoft.com/office/powerpoint/2010/main" val="9450427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Resim" descr="http _mashable.com_wp-content_uploads_2012_09_QWERTY.jpg"/>
          <p:cNvPicPr>
            <a:picLocks noChangeAspect="1"/>
          </p:cNvPicPr>
          <p:nvPr/>
        </p:nvPicPr>
        <p:blipFill>
          <a:blip r:embed="rId2">
            <a:lum bright="80000" contrast="-70000"/>
          </a:blip>
          <a:stretch>
            <a:fillRect/>
          </a:stretch>
        </p:blipFill>
        <p:spPr>
          <a:xfrm>
            <a:off x="323880" y="1166834"/>
            <a:ext cx="8534400" cy="5334000"/>
          </a:xfrm>
          <a:prstGeom prst="rect">
            <a:avLst/>
          </a:prstGeom>
        </p:spPr>
      </p:pic>
      <p:sp>
        <p:nvSpPr>
          <p:cNvPr id="2" name="1 Başlık"/>
          <p:cNvSpPr>
            <a:spLocks noGrp="1"/>
          </p:cNvSpPr>
          <p:nvPr>
            <p:ph type="title"/>
          </p:nvPr>
        </p:nvSpPr>
        <p:spPr/>
        <p:txBody>
          <a:bodyPr/>
          <a:lstStyle/>
          <a:p>
            <a:r>
              <a:rPr lang="tr-TR" dirty="0" smtClean="0"/>
              <a:t>Bunu biliyor musunuz? Q klavye</a:t>
            </a:r>
            <a:endParaRPr lang="tr-TR" dirty="0"/>
          </a:p>
        </p:txBody>
      </p:sp>
      <p:sp>
        <p:nvSpPr>
          <p:cNvPr id="3" name="2 İçerik Yer Tutucusu"/>
          <p:cNvSpPr>
            <a:spLocks noGrp="1"/>
          </p:cNvSpPr>
          <p:nvPr>
            <p:ph sz="quarter" idx="1"/>
          </p:nvPr>
        </p:nvSpPr>
        <p:spPr>
          <a:xfrm>
            <a:off x="428596" y="1357298"/>
            <a:ext cx="8215370" cy="4937760"/>
          </a:xfrm>
        </p:spPr>
        <p:txBody>
          <a:bodyPr>
            <a:normAutofit/>
          </a:bodyPr>
          <a:lstStyle/>
          <a:p>
            <a:r>
              <a:rPr lang="tr-TR" sz="2800" dirty="0" smtClean="0"/>
              <a:t>Q klavye ilk olarak </a:t>
            </a:r>
          </a:p>
          <a:p>
            <a:pPr>
              <a:buNone/>
            </a:pPr>
            <a:r>
              <a:rPr lang="tr-TR" sz="5400" dirty="0" smtClean="0">
                <a:solidFill>
                  <a:srgbClr val="0070C0"/>
                </a:solidFill>
              </a:rPr>
              <a:t>		1</a:t>
            </a:r>
            <a:r>
              <a:rPr lang="tr-TR" sz="5400" dirty="0" smtClean="0">
                <a:solidFill>
                  <a:srgbClr val="C00000"/>
                </a:solidFill>
              </a:rPr>
              <a:t>8</a:t>
            </a:r>
            <a:r>
              <a:rPr lang="tr-TR" sz="5400" dirty="0" smtClean="0">
                <a:solidFill>
                  <a:srgbClr val="FF0000"/>
                </a:solidFill>
              </a:rPr>
              <a:t>6</a:t>
            </a:r>
            <a:r>
              <a:rPr lang="tr-TR" sz="5400" dirty="0" smtClean="0">
                <a:solidFill>
                  <a:srgbClr val="002060"/>
                </a:solidFill>
              </a:rPr>
              <a:t>8</a:t>
            </a:r>
          </a:p>
          <a:p>
            <a:pPr>
              <a:buNone/>
            </a:pPr>
            <a:r>
              <a:rPr lang="tr-TR" sz="2800" dirty="0" smtClean="0"/>
              <a:t>	yılında icat edilmiştir.</a:t>
            </a:r>
          </a:p>
        </p:txBody>
      </p:sp>
      <p:sp>
        <p:nvSpPr>
          <p:cNvPr id="8" name="7 Yuvarlatılmış Dikdörtgen"/>
          <p:cNvSpPr/>
          <p:nvPr/>
        </p:nvSpPr>
        <p:spPr>
          <a:xfrm>
            <a:off x="500034" y="3286124"/>
            <a:ext cx="5214974" cy="14287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smtClean="0"/>
              <a:t>Söylentiye göre </a:t>
            </a:r>
            <a:r>
              <a:rPr lang="tr-TR" sz="1600" dirty="0" err="1" smtClean="0"/>
              <a:t>Sholes</a:t>
            </a:r>
            <a:r>
              <a:rPr lang="tr-TR" sz="1600" dirty="0" smtClean="0"/>
              <a:t>, o günkü klavyelerde bitişik harflere </a:t>
            </a:r>
            <a:r>
              <a:rPr lang="tr-TR" sz="1600" dirty="0" err="1" smtClean="0"/>
              <a:t>ardarda</a:t>
            </a:r>
            <a:r>
              <a:rPr lang="tr-TR" sz="1600" dirty="0" smtClean="0"/>
              <a:t> basıldığında  sıkışıklık olduğu için sık kullanılan harfleri özellikle birbirinden uzağa koymuştur. Yani söylenti doğruysa, Q klavye hızlı yazmayı önlemek üzere tasarlanmıştır </a:t>
            </a:r>
            <a:r>
              <a:rPr lang="tr-TR" sz="1600" dirty="0" smtClean="0">
                <a:sym typeface="Wingdings" pitchFamily="2" charset="2"/>
              </a:rPr>
              <a:t></a:t>
            </a:r>
            <a:endParaRPr lang="tr-TR" sz="1600" dirty="0"/>
          </a:p>
        </p:txBody>
      </p:sp>
      <p:pic>
        <p:nvPicPr>
          <p:cNvPr id="9" name="8 Resim" descr="christopher-sholes-american-inventor-photo-researchers.jpg"/>
          <p:cNvPicPr>
            <a:picLocks noChangeAspect="1"/>
          </p:cNvPicPr>
          <p:nvPr/>
        </p:nvPicPr>
        <p:blipFill>
          <a:blip r:embed="rId3"/>
          <a:stretch>
            <a:fillRect/>
          </a:stretch>
        </p:blipFill>
        <p:spPr>
          <a:xfrm>
            <a:off x="6643702" y="1357298"/>
            <a:ext cx="1953768" cy="2743200"/>
          </a:xfrm>
          <a:prstGeom prst="ellipse">
            <a:avLst/>
          </a:prstGeom>
          <a:ln>
            <a:noFill/>
          </a:ln>
          <a:effectLst>
            <a:softEdge rad="112500"/>
          </a:effectLst>
        </p:spPr>
      </p:pic>
      <p:sp>
        <p:nvSpPr>
          <p:cNvPr id="10" name="9 Dikdörtgen"/>
          <p:cNvSpPr/>
          <p:nvPr/>
        </p:nvSpPr>
        <p:spPr>
          <a:xfrm>
            <a:off x="6572264" y="4143380"/>
            <a:ext cx="2071702" cy="642942"/>
          </a:xfrm>
          <a:prstGeom prst="rect">
            <a:avLst/>
          </a:prstGeom>
        </p:spPr>
        <p:txBody>
          <a:bodyPr wrap="square">
            <a:spAutoFit/>
          </a:bodyPr>
          <a:lstStyle/>
          <a:p>
            <a:pPr algn="ctr"/>
            <a:r>
              <a:rPr lang="tr-TR" b="1" dirty="0" err="1" smtClean="0"/>
              <a:t>Christopher</a:t>
            </a:r>
            <a:r>
              <a:rPr lang="tr-TR" b="1" dirty="0" smtClean="0"/>
              <a:t> </a:t>
            </a:r>
            <a:r>
              <a:rPr lang="tr-TR" b="1" dirty="0" err="1" smtClean="0"/>
              <a:t>Latham</a:t>
            </a:r>
            <a:r>
              <a:rPr lang="tr-TR" b="1" dirty="0" smtClean="0"/>
              <a:t> </a:t>
            </a:r>
            <a:r>
              <a:rPr lang="tr-TR" b="1" dirty="0" err="1" smtClean="0"/>
              <a:t>Sholes</a:t>
            </a:r>
            <a:endParaRPr lang="tr-TR" b="1" dirty="0"/>
          </a:p>
        </p:txBody>
      </p:sp>
      <p:sp>
        <p:nvSpPr>
          <p:cNvPr id="13" name="12 Metin kutusu"/>
          <p:cNvSpPr txBox="1"/>
          <p:nvPr/>
        </p:nvSpPr>
        <p:spPr>
          <a:xfrm>
            <a:off x="3000364" y="5072074"/>
            <a:ext cx="5357850" cy="119181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600" i="1" dirty="0" smtClean="0"/>
              <a:t>19.</a:t>
            </a:r>
            <a:r>
              <a:rPr lang="tr-TR" sz="1600" i="1" dirty="0" err="1" smtClean="0"/>
              <a:t>yy’ın</a:t>
            </a:r>
            <a:r>
              <a:rPr lang="tr-TR" sz="1600" i="1" dirty="0" smtClean="0"/>
              <a:t> şartlarına göre yapılmış bir tasarımın bugün kullanılmaya devam edilmesi alışkanlıklardan vazgeçmenin zorluğuna güzel bir örnek olabilir. (Klavyede  yazarken eliniz ağrıdığında hatırlayınız </a:t>
            </a:r>
            <a:r>
              <a:rPr lang="tr-TR" sz="1600" i="1" dirty="0" smtClean="0">
                <a:sym typeface="Wingdings" pitchFamily="2" charset="2"/>
              </a:rPr>
              <a:t> )</a:t>
            </a:r>
            <a:endParaRPr lang="tr-TR" sz="1600" i="1" dirty="0"/>
          </a:p>
        </p:txBody>
      </p:sp>
      <p:sp>
        <p:nvSpPr>
          <p:cNvPr id="14" name="13 Köşeleri Yuvarlanmış Dikdörtgen Belirtme Çizgisi"/>
          <p:cNvSpPr/>
          <p:nvPr/>
        </p:nvSpPr>
        <p:spPr>
          <a:xfrm>
            <a:off x="4000496" y="1428736"/>
            <a:ext cx="2214578" cy="1500198"/>
          </a:xfrm>
          <a:prstGeom prst="wedgeRoundRectCallout">
            <a:avLst>
              <a:gd name="adj1" fmla="val 66255"/>
              <a:gd name="adj2" fmla="val 3255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O kadar olmuş mu…</a:t>
            </a:r>
          </a:p>
          <a:p>
            <a:pPr algn="ctr"/>
            <a:r>
              <a:rPr lang="tr-TR" dirty="0" smtClean="0"/>
              <a:t>Zaman ne çabuk geçiyor, daha dün gibi…</a:t>
            </a:r>
            <a:endParaRPr lang="tr-TR" dirty="0"/>
          </a:p>
        </p:txBody>
      </p:sp>
      <p:pic>
        <p:nvPicPr>
          <p:cNvPr id="15" name="14 Resim" descr="k811-gallery.png"/>
          <p:cNvPicPr>
            <a:picLocks noChangeAspect="1"/>
          </p:cNvPicPr>
          <p:nvPr/>
        </p:nvPicPr>
        <p:blipFill>
          <a:blip r:embed="rId4"/>
          <a:stretch>
            <a:fillRect/>
          </a:stretch>
        </p:blipFill>
        <p:spPr>
          <a:xfrm>
            <a:off x="214282" y="4500570"/>
            <a:ext cx="2571736" cy="220885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Değer Atama (&amp; sembolü)</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Autofit/>
          </a:bodyPr>
          <a:lstStyle/>
          <a:p>
            <a:pPr lvl="0" algn="just">
              <a:buClr>
                <a:srgbClr val="727CA3"/>
              </a:buClr>
              <a:buFontTx/>
              <a:buChar char="-"/>
            </a:pPr>
            <a:r>
              <a:rPr lang="tr-TR" sz="2400" dirty="0" smtClean="0">
                <a:solidFill>
                  <a:prstClr val="black"/>
                </a:solidFill>
              </a:rPr>
              <a:t> İşaretçilerin normal değerler yerine adres alanlarını tuttuğunu söylemiştik. Bir değişkene ait adres alanı C dilinde değişkenin başına " </a:t>
            </a:r>
            <a:r>
              <a:rPr lang="tr-TR" sz="2400" b="1" dirty="0" smtClean="0">
                <a:solidFill>
                  <a:prstClr val="black"/>
                </a:solidFill>
              </a:rPr>
              <a:t>&amp;</a:t>
            </a:r>
            <a:r>
              <a:rPr lang="tr-TR" sz="2400" dirty="0" smtClean="0">
                <a:solidFill>
                  <a:prstClr val="black"/>
                </a:solidFill>
              </a:rPr>
              <a:t> " sembolü konularak belirtilir. </a:t>
            </a:r>
          </a:p>
          <a:p>
            <a:pPr algn="ctr">
              <a:buNone/>
            </a:pPr>
            <a:r>
              <a:rPr lang="tr-TR" sz="4800" dirty="0" smtClean="0">
                <a:solidFill>
                  <a:schemeClr val="tx1"/>
                </a:solidFill>
              </a:rPr>
              <a:t>scanf("%d", </a:t>
            </a:r>
            <a:r>
              <a:rPr lang="tr-TR" sz="4800" dirty="0" smtClean="0">
                <a:solidFill>
                  <a:srgbClr val="FF0000"/>
                </a:solidFill>
              </a:rPr>
              <a:t>&amp;</a:t>
            </a:r>
            <a:r>
              <a:rPr lang="tr-TR" sz="4800" dirty="0" smtClean="0">
                <a:solidFill>
                  <a:schemeClr val="tx1"/>
                </a:solidFill>
              </a:rPr>
              <a:t>x);</a:t>
            </a:r>
          </a:p>
          <a:p>
            <a:pPr algn="just"/>
            <a:endParaRPr lang="tr-TR" dirty="0">
              <a:solidFill>
                <a:schemeClr val="tx1"/>
              </a:solidFill>
            </a:endParaRPr>
          </a:p>
          <a:p>
            <a:pPr algn="just"/>
            <a:r>
              <a:rPr lang="tr-TR" sz="2400" b="1" dirty="0" err="1">
                <a:solidFill>
                  <a:schemeClr val="tx1"/>
                </a:solidFill>
              </a:rPr>
              <a:t>p</a:t>
            </a:r>
            <a:r>
              <a:rPr lang="tr-TR" sz="2400" b="1" dirty="0" err="1" smtClean="0">
                <a:solidFill>
                  <a:schemeClr val="tx1"/>
                </a:solidFill>
              </a:rPr>
              <a:t>rintf</a:t>
            </a:r>
            <a:r>
              <a:rPr lang="tr-TR" sz="2400" dirty="0" smtClean="0">
                <a:solidFill>
                  <a:schemeClr val="tx1"/>
                </a:solidFill>
              </a:rPr>
              <a:t> fonksiyonunda </a:t>
            </a:r>
            <a:r>
              <a:rPr lang="tr-TR" sz="2400" b="1" dirty="0" smtClean="0">
                <a:solidFill>
                  <a:schemeClr val="tx1"/>
                </a:solidFill>
              </a:rPr>
              <a:t>&amp;</a:t>
            </a:r>
            <a:r>
              <a:rPr lang="tr-TR" sz="2400" dirty="0" smtClean="0">
                <a:solidFill>
                  <a:schemeClr val="tx1"/>
                </a:solidFill>
              </a:rPr>
              <a:t> sembolünü kullanmıyorduk, ancak </a:t>
            </a:r>
            <a:r>
              <a:rPr lang="tr-TR" sz="2400" b="1" dirty="0" err="1" smtClean="0">
                <a:solidFill>
                  <a:schemeClr val="tx1"/>
                </a:solidFill>
              </a:rPr>
              <a:t>scanf</a:t>
            </a:r>
            <a:r>
              <a:rPr lang="tr-TR" sz="2400" dirty="0" smtClean="0">
                <a:solidFill>
                  <a:schemeClr val="tx1"/>
                </a:solidFill>
              </a:rPr>
              <a:t> fonksiyonu kullanıcıdan aldığı (tampondan taradığı) bir değeri bellekte değişkene ayrılmış </a:t>
            </a:r>
            <a:r>
              <a:rPr lang="tr-TR" sz="2400" b="1" dirty="0" smtClean="0">
                <a:solidFill>
                  <a:schemeClr val="tx1"/>
                </a:solidFill>
              </a:rPr>
              <a:t>adrese</a:t>
            </a:r>
            <a:r>
              <a:rPr lang="tr-TR" sz="2400" dirty="0" smtClean="0">
                <a:solidFill>
                  <a:schemeClr val="tx1"/>
                </a:solidFill>
              </a:rPr>
              <a:t> yazmak zorundadır. Yukarıdaki örnekte x değişkeninin bellekteki adresi </a:t>
            </a:r>
            <a:r>
              <a:rPr lang="tr-TR" sz="2400" b="1" dirty="0" smtClean="0">
                <a:solidFill>
                  <a:schemeClr val="tx1"/>
                </a:solidFill>
              </a:rPr>
              <a:t>&amp;</a:t>
            </a:r>
            <a:r>
              <a:rPr lang="tr-TR" sz="2400" dirty="0" smtClean="0">
                <a:solidFill>
                  <a:schemeClr val="tx1"/>
                </a:solidFill>
              </a:rPr>
              <a:t> sembolü ile gösterilir ve kullanıcının girdiği değer o adrese yazılır.</a:t>
            </a:r>
          </a:p>
        </p:txBody>
      </p:sp>
    </p:spTree>
    <p:extLst>
      <p:ext uri="{BB962C8B-B14F-4D97-AF65-F5344CB8AC3E}">
        <p14:creationId xmlns="" xmlns:p14="http://schemas.microsoft.com/office/powerpoint/2010/main" val="3561309484"/>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Değer Atama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algn="just">
              <a:buFontTx/>
              <a:buChar char="-"/>
            </a:pPr>
            <a:r>
              <a:rPr lang="tr-TR" sz="2400" dirty="0" smtClean="0">
                <a:solidFill>
                  <a:schemeClr val="tx1"/>
                </a:solidFill>
              </a:rPr>
              <a:t> Şimdi tanımlanmış normal değişkenlerin adreslerinin işaretçilere nasıl </a:t>
            </a:r>
            <a:r>
              <a:rPr lang="tr-TR" sz="2400" b="1" dirty="0" smtClean="0">
                <a:solidFill>
                  <a:schemeClr val="tx1"/>
                </a:solidFill>
              </a:rPr>
              <a:t>atandığına</a:t>
            </a:r>
            <a:r>
              <a:rPr lang="tr-TR" sz="2400" dirty="0" smtClean="0">
                <a:solidFill>
                  <a:schemeClr val="tx1"/>
                </a:solidFill>
              </a:rPr>
              <a:t> bakalım.</a:t>
            </a:r>
          </a:p>
          <a:p>
            <a:pPr algn="just">
              <a:buFontTx/>
              <a:buChar char="-"/>
            </a:pPr>
            <a:endParaRPr lang="tr-TR" sz="1800" dirty="0">
              <a:solidFill>
                <a:schemeClr val="tx1"/>
              </a:solidFill>
            </a:endParaRPr>
          </a:p>
          <a:p>
            <a:pPr marL="342900" indent="-342900" algn="just">
              <a:buFont typeface="Wingdings" panose="05000000000000000000" pitchFamily="2" charset="2"/>
              <a:buChar char="Ø"/>
            </a:pPr>
            <a:r>
              <a:rPr lang="tr-TR" sz="3200" dirty="0" err="1" smtClean="0">
                <a:solidFill>
                  <a:schemeClr val="tx1"/>
                </a:solidFill>
              </a:rPr>
              <a:t>int</a:t>
            </a:r>
            <a:r>
              <a:rPr lang="tr-TR" sz="3200" dirty="0" smtClean="0">
                <a:solidFill>
                  <a:schemeClr val="tx1"/>
                </a:solidFill>
              </a:rPr>
              <a:t>*  </a:t>
            </a:r>
            <a:r>
              <a:rPr lang="tr-TR" sz="3200" dirty="0" err="1" smtClean="0">
                <a:solidFill>
                  <a:schemeClr val="tx1"/>
                </a:solidFill>
              </a:rPr>
              <a:t>ptr</a:t>
            </a:r>
            <a:r>
              <a:rPr lang="tr-TR" sz="3200" dirty="0" smtClean="0">
                <a:solidFill>
                  <a:schemeClr val="tx1"/>
                </a:solidFill>
              </a:rPr>
              <a:t>;</a:t>
            </a:r>
          </a:p>
          <a:p>
            <a:pPr algn="just"/>
            <a:r>
              <a:rPr lang="tr-TR" sz="3200" dirty="0" smtClean="0">
                <a:solidFill>
                  <a:schemeClr val="tx1"/>
                </a:solidFill>
              </a:rPr>
              <a:t>     </a:t>
            </a:r>
            <a:r>
              <a:rPr lang="tr-TR" sz="3200" dirty="0" err="1" smtClean="0">
                <a:solidFill>
                  <a:schemeClr val="tx1"/>
                </a:solidFill>
              </a:rPr>
              <a:t>int</a:t>
            </a:r>
            <a:r>
              <a:rPr lang="tr-TR" sz="3200" dirty="0" smtClean="0">
                <a:solidFill>
                  <a:schemeClr val="tx1"/>
                </a:solidFill>
              </a:rPr>
              <a:t> </a:t>
            </a:r>
            <a:r>
              <a:rPr lang="tr-TR" sz="3200" dirty="0" err="1" smtClean="0">
                <a:solidFill>
                  <a:schemeClr val="tx1"/>
                </a:solidFill>
              </a:rPr>
              <a:t>sayi</a:t>
            </a:r>
            <a:r>
              <a:rPr lang="tr-TR" sz="3200" dirty="0" smtClean="0">
                <a:solidFill>
                  <a:schemeClr val="tx1"/>
                </a:solidFill>
              </a:rPr>
              <a:t> = 7;</a:t>
            </a:r>
          </a:p>
          <a:p>
            <a:pPr algn="just"/>
            <a:r>
              <a:rPr lang="tr-TR" sz="3200" dirty="0" smtClean="0">
                <a:solidFill>
                  <a:srgbClr val="FF0000"/>
                </a:solidFill>
              </a:rPr>
              <a:t>     </a:t>
            </a:r>
            <a:r>
              <a:rPr lang="tr-TR" sz="3200" dirty="0" err="1" smtClean="0">
                <a:solidFill>
                  <a:srgbClr val="FF0000"/>
                </a:solidFill>
              </a:rPr>
              <a:t>ptr</a:t>
            </a:r>
            <a:r>
              <a:rPr lang="tr-TR" sz="3200" dirty="0" smtClean="0">
                <a:solidFill>
                  <a:srgbClr val="FF0000"/>
                </a:solidFill>
              </a:rPr>
              <a:t> = &amp;</a:t>
            </a:r>
            <a:r>
              <a:rPr lang="tr-TR" sz="3200" dirty="0" err="1" smtClean="0">
                <a:solidFill>
                  <a:srgbClr val="FF0000"/>
                </a:solidFill>
              </a:rPr>
              <a:t>sayi</a:t>
            </a:r>
            <a:r>
              <a:rPr lang="tr-TR" sz="3200" dirty="0" smtClean="0">
                <a:solidFill>
                  <a:srgbClr val="FF0000"/>
                </a:solidFill>
              </a:rPr>
              <a:t>;</a:t>
            </a:r>
          </a:p>
          <a:p>
            <a:pPr algn="just"/>
            <a:endParaRPr lang="tr-TR" sz="1800" dirty="0" smtClean="0">
              <a:solidFill>
                <a:schemeClr val="tx1"/>
              </a:solidFill>
            </a:endParaRPr>
          </a:p>
          <a:p>
            <a:pPr algn="just"/>
            <a:r>
              <a:rPr lang="tr-TR" sz="2400" dirty="0" smtClean="0"/>
              <a:t>Yukarıdaki örnekte işaretçi olarak tanımlanan </a:t>
            </a:r>
            <a:r>
              <a:rPr lang="tr-TR" sz="2400" dirty="0" err="1" smtClean="0"/>
              <a:t>ptr</a:t>
            </a:r>
            <a:r>
              <a:rPr lang="tr-TR" sz="2400" dirty="0" smtClean="0"/>
              <a:t> değişkenine </a:t>
            </a:r>
            <a:r>
              <a:rPr lang="tr-TR" sz="2400" dirty="0" err="1" smtClean="0"/>
              <a:t>sayi</a:t>
            </a:r>
            <a:r>
              <a:rPr lang="tr-TR" sz="2400" dirty="0" smtClean="0"/>
              <a:t> değişkeninin adresi atanmıştır.</a:t>
            </a:r>
          </a:p>
          <a:p>
            <a:pPr algn="just"/>
            <a:r>
              <a:rPr lang="tr-TR" sz="2400" dirty="0" smtClean="0"/>
              <a:t>İşaretçiler özel bir türdür. Bir </a:t>
            </a:r>
            <a:r>
              <a:rPr lang="tr-TR" sz="2400" i="1" dirty="0" err="1" smtClean="0">
                <a:solidFill>
                  <a:srgbClr val="FF0000"/>
                </a:solidFill>
              </a:rPr>
              <a:t>char</a:t>
            </a:r>
            <a:r>
              <a:rPr lang="tr-TR" sz="2400" dirty="0" smtClean="0"/>
              <a:t> 1 bayttır ama bir </a:t>
            </a:r>
            <a:br>
              <a:rPr lang="tr-TR" sz="2400" dirty="0" smtClean="0"/>
            </a:br>
            <a:r>
              <a:rPr lang="tr-TR" sz="2400" i="1" dirty="0" err="1" smtClean="0">
                <a:solidFill>
                  <a:srgbClr val="FF0000"/>
                </a:solidFill>
              </a:rPr>
              <a:t>char</a:t>
            </a:r>
            <a:r>
              <a:rPr lang="tr-TR" sz="2400" i="1" dirty="0" smtClean="0">
                <a:solidFill>
                  <a:srgbClr val="FF0000"/>
                </a:solidFill>
              </a:rPr>
              <a:t> işaretçisi</a:t>
            </a:r>
            <a:r>
              <a:rPr lang="tr-TR" sz="2400" dirty="0" smtClean="0"/>
              <a:t>(tüm işaretçiler gibi) 8 bayttır. Böylece içinde adres bilgisini tutabilir.</a:t>
            </a:r>
          </a:p>
          <a:p>
            <a:pPr algn="just"/>
            <a:endParaRPr lang="tr-TR" sz="2400" dirty="0" smtClean="0"/>
          </a:p>
          <a:p>
            <a:pPr algn="just"/>
            <a:endParaRPr lang="tr-TR" dirty="0">
              <a:solidFill>
                <a:schemeClr val="tx1"/>
              </a:solidFill>
            </a:endParaRPr>
          </a:p>
          <a:p>
            <a:pPr algn="just"/>
            <a:endParaRPr lang="tr-TR" sz="2400" dirty="0" smtClean="0">
              <a:solidFill>
                <a:schemeClr val="tx1"/>
              </a:solidFill>
            </a:endParaRPr>
          </a:p>
          <a:p>
            <a:pPr algn="just">
              <a:buFontTx/>
              <a:buChar char="-"/>
            </a:pPr>
            <a:endParaRPr lang="tr-TR" dirty="0">
              <a:solidFill>
                <a:schemeClr val="tx1"/>
              </a:solidFill>
            </a:endParaRPr>
          </a:p>
          <a:p>
            <a:pPr algn="just">
              <a:buFontTx/>
              <a:buChar char="-"/>
            </a:pPr>
            <a:endParaRPr lang="tr-TR" dirty="0" smtClean="0">
              <a:solidFill>
                <a:schemeClr val="tx1"/>
              </a:solidFill>
            </a:endParaRPr>
          </a:p>
        </p:txBody>
      </p:sp>
      <p:sp>
        <p:nvSpPr>
          <p:cNvPr id="4" name="3 Yuvarlatılmış Dikdörtgen"/>
          <p:cNvSpPr/>
          <p:nvPr/>
        </p:nvSpPr>
        <p:spPr>
          <a:xfrm>
            <a:off x="4429124" y="2143116"/>
            <a:ext cx="3571900" cy="15716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ptr</a:t>
            </a:r>
            <a:r>
              <a:rPr lang="tr-TR" dirty="0" smtClean="0"/>
              <a:t> bir </a:t>
            </a:r>
            <a:r>
              <a:rPr lang="tr-TR" dirty="0" err="1" smtClean="0"/>
              <a:t>int</a:t>
            </a:r>
            <a:r>
              <a:rPr lang="tr-TR" dirty="0" smtClean="0"/>
              <a:t> işaretçidir.</a:t>
            </a:r>
          </a:p>
          <a:p>
            <a:pPr algn="ctr"/>
            <a:r>
              <a:rPr lang="tr-TR" dirty="0" smtClean="0"/>
              <a:t>Bu şu anlama gelir:</a:t>
            </a:r>
          </a:p>
          <a:p>
            <a:pPr algn="ctr"/>
            <a:r>
              <a:rPr lang="tr-TR" b="1" dirty="0" err="1" smtClean="0"/>
              <a:t>ptr</a:t>
            </a:r>
            <a:r>
              <a:rPr lang="tr-TR" b="1" dirty="0" smtClean="0"/>
              <a:t>, </a:t>
            </a:r>
            <a:r>
              <a:rPr lang="tr-TR" b="1" dirty="0" err="1" smtClean="0"/>
              <a:t>int</a:t>
            </a:r>
            <a:r>
              <a:rPr lang="tr-TR" b="1" dirty="0" smtClean="0"/>
              <a:t> türünden bir değişkenin adresini tutabilir.</a:t>
            </a:r>
          </a:p>
        </p:txBody>
      </p:sp>
    </p:spTree>
    <p:extLst>
      <p:ext uri="{BB962C8B-B14F-4D97-AF65-F5344CB8AC3E}">
        <p14:creationId xmlns="" xmlns:p14="http://schemas.microsoft.com/office/powerpoint/2010/main" val="40559442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Değer Atama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138494"/>
          </a:xfrm>
        </p:spPr>
        <p:txBody>
          <a:bodyPr>
            <a:normAutofit/>
          </a:bodyPr>
          <a:lstStyle/>
          <a:p>
            <a:pPr algn="just"/>
            <a:r>
              <a:rPr lang="tr-TR" sz="1800" dirty="0" smtClean="0"/>
              <a:t>Görsel olarak şöyle ifade edebiliriz (aşağıdaki adres değerleri örnek olması için rastgele yazılmıştır.</a:t>
            </a:r>
            <a:r>
              <a:rPr lang="tr-TR" sz="1800" dirty="0" smtClean="0">
                <a:solidFill>
                  <a:schemeClr val="tx1"/>
                </a:solidFill>
              </a:rPr>
              <a:t>):</a:t>
            </a:r>
          </a:p>
          <a:p>
            <a:pPr algn="just"/>
            <a:endParaRPr lang="tr-TR" dirty="0">
              <a:solidFill>
                <a:schemeClr val="tx1"/>
              </a:solidFill>
            </a:endParaRPr>
          </a:p>
          <a:p>
            <a:pPr algn="just"/>
            <a:endParaRPr lang="tr-TR" sz="2400" dirty="0" smtClean="0">
              <a:solidFill>
                <a:schemeClr val="tx1"/>
              </a:solidFill>
            </a:endParaRPr>
          </a:p>
          <a:p>
            <a:pPr algn="just">
              <a:buFontTx/>
              <a:buChar char="-"/>
            </a:pPr>
            <a:endParaRPr lang="tr-TR" dirty="0">
              <a:solidFill>
                <a:schemeClr val="tx1"/>
              </a:solidFill>
            </a:endParaRPr>
          </a:p>
          <a:p>
            <a:pPr algn="just">
              <a:buFontTx/>
              <a:buChar char="-"/>
            </a:pPr>
            <a:endParaRPr lang="tr-TR" dirty="0" smtClean="0">
              <a:solidFill>
                <a:schemeClr val="tx1"/>
              </a:solidFill>
            </a:endParaRPr>
          </a:p>
        </p:txBody>
      </p:sp>
      <p:sp>
        <p:nvSpPr>
          <p:cNvPr id="4" name="Dikdörtgen 3"/>
          <p:cNvSpPr/>
          <p:nvPr/>
        </p:nvSpPr>
        <p:spPr>
          <a:xfrm>
            <a:off x="832714" y="3672731"/>
            <a:ext cx="135825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solidFill>
                  <a:schemeClr val="tx1"/>
                </a:solidFill>
              </a:rPr>
              <a:t>7</a:t>
            </a:r>
            <a:endParaRPr lang="en-US">
              <a:solidFill>
                <a:schemeClr val="tx1"/>
              </a:solidFill>
            </a:endParaRPr>
          </a:p>
        </p:txBody>
      </p:sp>
      <p:sp>
        <p:nvSpPr>
          <p:cNvPr id="5" name="Metin kutusu 4"/>
          <p:cNvSpPr txBox="1"/>
          <p:nvPr/>
        </p:nvSpPr>
        <p:spPr>
          <a:xfrm>
            <a:off x="966676" y="3286156"/>
            <a:ext cx="1231557" cy="369332"/>
          </a:xfrm>
          <a:prstGeom prst="rect">
            <a:avLst/>
          </a:prstGeom>
          <a:noFill/>
        </p:spPr>
        <p:txBody>
          <a:bodyPr wrap="square" rtlCol="0">
            <a:spAutoFit/>
          </a:bodyPr>
          <a:lstStyle/>
          <a:p>
            <a:r>
              <a:rPr lang="tr-TR" dirty="0" smtClean="0"/>
              <a:t>2228155</a:t>
            </a:r>
            <a:endParaRPr lang="en-US" dirty="0"/>
          </a:p>
        </p:txBody>
      </p:sp>
      <p:sp>
        <p:nvSpPr>
          <p:cNvPr id="6" name="Dikdörtgen 5"/>
          <p:cNvSpPr/>
          <p:nvPr/>
        </p:nvSpPr>
        <p:spPr>
          <a:xfrm>
            <a:off x="2632914" y="3681358"/>
            <a:ext cx="135825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2228155</a:t>
            </a:r>
            <a:endParaRPr lang="en-US" dirty="0">
              <a:solidFill>
                <a:schemeClr val="tx1"/>
              </a:solidFill>
            </a:endParaRPr>
          </a:p>
        </p:txBody>
      </p:sp>
      <p:sp>
        <p:nvSpPr>
          <p:cNvPr id="7" name="Metin kutusu 6"/>
          <p:cNvSpPr txBox="1"/>
          <p:nvPr/>
        </p:nvSpPr>
        <p:spPr>
          <a:xfrm>
            <a:off x="2759616" y="3303399"/>
            <a:ext cx="1231557" cy="369332"/>
          </a:xfrm>
          <a:prstGeom prst="rect">
            <a:avLst/>
          </a:prstGeom>
          <a:noFill/>
        </p:spPr>
        <p:txBody>
          <a:bodyPr wrap="square" rtlCol="0">
            <a:spAutoFit/>
          </a:bodyPr>
          <a:lstStyle/>
          <a:p>
            <a:r>
              <a:rPr lang="tr-TR" dirty="0" smtClean="0"/>
              <a:t>862345</a:t>
            </a:r>
            <a:endParaRPr lang="en-US" dirty="0"/>
          </a:p>
        </p:txBody>
      </p:sp>
      <p:sp>
        <p:nvSpPr>
          <p:cNvPr id="8" name="Metin kutusu 7"/>
          <p:cNvSpPr txBox="1"/>
          <p:nvPr/>
        </p:nvSpPr>
        <p:spPr>
          <a:xfrm>
            <a:off x="896064" y="4200010"/>
            <a:ext cx="1231557" cy="369332"/>
          </a:xfrm>
          <a:prstGeom prst="rect">
            <a:avLst/>
          </a:prstGeom>
          <a:noFill/>
        </p:spPr>
        <p:txBody>
          <a:bodyPr wrap="square" rtlCol="0">
            <a:spAutoFit/>
          </a:bodyPr>
          <a:lstStyle/>
          <a:p>
            <a:pPr algn="ctr"/>
            <a:r>
              <a:rPr lang="tr-TR" smtClean="0"/>
              <a:t>sayi</a:t>
            </a:r>
            <a:endParaRPr lang="en-US"/>
          </a:p>
        </p:txBody>
      </p:sp>
      <p:sp>
        <p:nvSpPr>
          <p:cNvPr id="9" name="Metin kutusu 8"/>
          <p:cNvSpPr txBox="1"/>
          <p:nvPr/>
        </p:nvSpPr>
        <p:spPr>
          <a:xfrm>
            <a:off x="2696264" y="4199593"/>
            <a:ext cx="1231557" cy="369332"/>
          </a:xfrm>
          <a:prstGeom prst="rect">
            <a:avLst/>
          </a:prstGeom>
          <a:noFill/>
        </p:spPr>
        <p:txBody>
          <a:bodyPr wrap="square" rtlCol="0">
            <a:spAutoFit/>
          </a:bodyPr>
          <a:lstStyle/>
          <a:p>
            <a:pPr algn="ctr"/>
            <a:r>
              <a:rPr lang="tr-TR" smtClean="0"/>
              <a:t>ptr</a:t>
            </a:r>
            <a:endParaRPr lang="en-US"/>
          </a:p>
        </p:txBody>
      </p:sp>
      <p:cxnSp>
        <p:nvCxnSpPr>
          <p:cNvPr id="15" name="Dirsek Bağlayıcısı 14"/>
          <p:cNvCxnSpPr>
            <a:stCxn id="6" idx="1"/>
          </p:cNvCxnSpPr>
          <p:nvPr/>
        </p:nvCxnSpPr>
        <p:spPr>
          <a:xfrm rot="10800000">
            <a:off x="1984842" y="3470822"/>
            <a:ext cx="648072" cy="462564"/>
          </a:xfrm>
          <a:prstGeom prst="bentConnector3">
            <a:avLst/>
          </a:prstGeom>
          <a:ln w="25400" cmpd="sng">
            <a:tailEnd type="arrow"/>
          </a:ln>
        </p:spPr>
        <p:style>
          <a:lnRef idx="1">
            <a:schemeClr val="accent1"/>
          </a:lnRef>
          <a:fillRef idx="0">
            <a:schemeClr val="accent1"/>
          </a:fillRef>
          <a:effectRef idx="0">
            <a:schemeClr val="accent1"/>
          </a:effectRef>
          <a:fontRef idx="minor">
            <a:schemeClr val="tx1"/>
          </a:fontRef>
        </p:style>
      </p:cxnSp>
      <p:sp>
        <p:nvSpPr>
          <p:cNvPr id="11" name="10 Oval"/>
          <p:cNvSpPr/>
          <p:nvPr/>
        </p:nvSpPr>
        <p:spPr>
          <a:xfrm>
            <a:off x="2643174" y="3226828"/>
            <a:ext cx="1214446"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12 Düz Bağlayıcı"/>
          <p:cNvCxnSpPr>
            <a:stCxn id="11" idx="6"/>
          </p:cNvCxnSpPr>
          <p:nvPr/>
        </p:nvCxnSpPr>
        <p:spPr>
          <a:xfrm flipV="1">
            <a:off x="3857620" y="3155390"/>
            <a:ext cx="714380" cy="321471"/>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3786182" y="2857496"/>
            <a:ext cx="3944350" cy="369332"/>
          </a:xfrm>
          <a:prstGeom prst="rect">
            <a:avLst/>
          </a:prstGeom>
          <a:noFill/>
        </p:spPr>
        <p:txBody>
          <a:bodyPr wrap="none" rtlCol="0">
            <a:spAutoFit/>
          </a:bodyPr>
          <a:lstStyle/>
          <a:p>
            <a:r>
              <a:rPr lang="tr-TR" dirty="0" err="1" smtClean="0"/>
              <a:t>ptr</a:t>
            </a:r>
            <a:r>
              <a:rPr lang="tr-TR" dirty="0" smtClean="0"/>
              <a:t> işaretçi değişkeninin hafızadaki yeri</a:t>
            </a:r>
            <a:endParaRPr lang="tr-TR" dirty="0"/>
          </a:p>
        </p:txBody>
      </p:sp>
      <p:sp>
        <p:nvSpPr>
          <p:cNvPr id="16" name="15 Metin kutusu"/>
          <p:cNvSpPr txBox="1"/>
          <p:nvPr/>
        </p:nvSpPr>
        <p:spPr>
          <a:xfrm>
            <a:off x="4357686" y="3655456"/>
            <a:ext cx="3894271" cy="369332"/>
          </a:xfrm>
          <a:prstGeom prst="rect">
            <a:avLst/>
          </a:prstGeom>
          <a:noFill/>
        </p:spPr>
        <p:txBody>
          <a:bodyPr wrap="none" rtlCol="0">
            <a:spAutoFit/>
          </a:bodyPr>
          <a:lstStyle/>
          <a:p>
            <a:r>
              <a:rPr lang="tr-TR" dirty="0" err="1" smtClean="0"/>
              <a:t>ptr</a:t>
            </a:r>
            <a:r>
              <a:rPr lang="tr-TR" dirty="0" smtClean="0"/>
              <a:t> işaretçi değişkeninin tuttuğu değer</a:t>
            </a:r>
            <a:endParaRPr lang="tr-TR" dirty="0"/>
          </a:p>
        </p:txBody>
      </p:sp>
      <p:cxnSp>
        <p:nvCxnSpPr>
          <p:cNvPr id="17" name="16 Düz Bağlayıcı"/>
          <p:cNvCxnSpPr>
            <a:endCxn id="16" idx="1"/>
          </p:cNvCxnSpPr>
          <p:nvPr/>
        </p:nvCxnSpPr>
        <p:spPr>
          <a:xfrm flipV="1">
            <a:off x="3857620" y="3840122"/>
            <a:ext cx="500066" cy="65368"/>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Metin kutusu"/>
          <p:cNvSpPr txBox="1"/>
          <p:nvPr/>
        </p:nvSpPr>
        <p:spPr>
          <a:xfrm>
            <a:off x="3959013" y="4110343"/>
            <a:ext cx="4827829" cy="1477328"/>
          </a:xfrm>
          <a:prstGeom prst="rect">
            <a:avLst/>
          </a:prstGeom>
          <a:noFill/>
        </p:spPr>
        <p:txBody>
          <a:bodyPr wrap="square" rtlCol="0">
            <a:spAutoFit/>
          </a:bodyPr>
          <a:lstStyle/>
          <a:p>
            <a:r>
              <a:rPr lang="tr-TR" dirty="0" err="1" smtClean="0"/>
              <a:t>ptr</a:t>
            </a:r>
            <a:r>
              <a:rPr lang="tr-TR" dirty="0" smtClean="0"/>
              <a:t> işaretçi değişkeninin ismi</a:t>
            </a:r>
            <a:br>
              <a:rPr lang="tr-TR" dirty="0" smtClean="0"/>
            </a:br>
            <a:r>
              <a:rPr lang="tr-TR" sz="2400" dirty="0" smtClean="0"/>
              <a:t>- </a:t>
            </a:r>
            <a:r>
              <a:rPr lang="tr-TR" sz="1600" dirty="0" smtClean="0"/>
              <a:t>derleyici bu ismi tek başına görürse, çalışma esnasında bunu  </a:t>
            </a:r>
            <a:r>
              <a:rPr lang="tr-TR" sz="1600" dirty="0" err="1" smtClean="0"/>
              <a:t>ptr</a:t>
            </a:r>
            <a:r>
              <a:rPr lang="tr-TR" sz="1600" dirty="0" smtClean="0"/>
              <a:t> değişkeninin değerine çevirir</a:t>
            </a:r>
          </a:p>
          <a:p>
            <a:r>
              <a:rPr lang="tr-TR" sz="1600" dirty="0" smtClean="0"/>
              <a:t>-  derleyici *</a:t>
            </a:r>
            <a:r>
              <a:rPr lang="tr-TR" sz="1600" dirty="0" err="1" smtClean="0"/>
              <a:t>ptr</a:t>
            </a:r>
            <a:r>
              <a:rPr lang="tr-TR" sz="1600" dirty="0" smtClean="0"/>
              <a:t> görürse, bu </a:t>
            </a:r>
            <a:r>
              <a:rPr lang="tr-TR" sz="1600" dirty="0" err="1" smtClean="0"/>
              <a:t>sayi</a:t>
            </a:r>
            <a:r>
              <a:rPr lang="tr-TR" sz="1600" dirty="0" smtClean="0"/>
              <a:t> demektir, çalışma esnasında bunu sayının değerine çevirir.</a:t>
            </a:r>
            <a:endParaRPr lang="tr-TR" sz="1600" dirty="0"/>
          </a:p>
        </p:txBody>
      </p:sp>
      <p:cxnSp>
        <p:nvCxnSpPr>
          <p:cNvPr id="20" name="19 Düz Bağlayıcı"/>
          <p:cNvCxnSpPr/>
          <p:nvPr/>
        </p:nvCxnSpPr>
        <p:spPr>
          <a:xfrm>
            <a:off x="3500430" y="4369836"/>
            <a:ext cx="50006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Yuvarlatılmış Dikdörtgen"/>
          <p:cNvSpPr/>
          <p:nvPr/>
        </p:nvSpPr>
        <p:spPr>
          <a:xfrm>
            <a:off x="285720" y="2000240"/>
            <a:ext cx="1857372" cy="1021556"/>
          </a:xfrm>
          <a:prstGeom prst="roundRect">
            <a:avLst/>
          </a:prstGeom>
        </p:spPr>
        <p:txBody>
          <a:bodyPr wrap="square">
            <a:spAutoFit/>
          </a:bodyPr>
          <a:lstStyle/>
          <a:p>
            <a:pPr marL="342900" indent="-342900" algn="just">
              <a:buFont typeface="Wingdings" panose="05000000000000000000" pitchFamily="2" charset="2"/>
              <a:buChar char="Ø"/>
            </a:pPr>
            <a:r>
              <a:rPr lang="tr-TR" dirty="0" err="1" smtClean="0"/>
              <a:t>int</a:t>
            </a:r>
            <a:r>
              <a:rPr lang="tr-TR" dirty="0" smtClean="0"/>
              <a:t> *</a:t>
            </a:r>
            <a:r>
              <a:rPr lang="tr-TR" dirty="0" err="1" smtClean="0"/>
              <a:t>ptr</a:t>
            </a:r>
            <a:r>
              <a:rPr lang="tr-TR" dirty="0" smtClean="0"/>
              <a:t>;</a:t>
            </a:r>
          </a:p>
          <a:p>
            <a:pPr algn="just"/>
            <a:r>
              <a:rPr lang="tr-TR" dirty="0" smtClean="0"/>
              <a:t>     </a:t>
            </a:r>
            <a:r>
              <a:rPr lang="tr-TR" dirty="0" err="1" smtClean="0"/>
              <a:t>int</a:t>
            </a:r>
            <a:r>
              <a:rPr lang="tr-TR" dirty="0" smtClean="0"/>
              <a:t> </a:t>
            </a:r>
            <a:r>
              <a:rPr lang="tr-TR" dirty="0" err="1" smtClean="0"/>
              <a:t>sayi</a:t>
            </a:r>
            <a:r>
              <a:rPr lang="tr-TR" dirty="0" smtClean="0"/>
              <a:t> = 7;</a:t>
            </a:r>
          </a:p>
          <a:p>
            <a:pPr algn="just"/>
            <a:r>
              <a:rPr lang="tr-TR" dirty="0" smtClean="0"/>
              <a:t>     </a:t>
            </a:r>
            <a:r>
              <a:rPr lang="tr-TR" dirty="0" err="1" smtClean="0"/>
              <a:t>ptr</a:t>
            </a:r>
            <a:r>
              <a:rPr lang="tr-TR" dirty="0" smtClean="0"/>
              <a:t> = &amp;</a:t>
            </a:r>
            <a:r>
              <a:rPr lang="tr-TR" dirty="0" err="1" smtClean="0"/>
              <a:t>sayi</a:t>
            </a:r>
            <a:r>
              <a:rPr lang="tr-TR" dirty="0" smtClean="0"/>
              <a:t>;</a:t>
            </a:r>
          </a:p>
        </p:txBody>
      </p:sp>
      <p:sp>
        <p:nvSpPr>
          <p:cNvPr id="21" name="20 Sağa Bükülü Ok"/>
          <p:cNvSpPr/>
          <p:nvPr/>
        </p:nvSpPr>
        <p:spPr>
          <a:xfrm rot="19158258" flipH="1">
            <a:off x="2081529" y="2009917"/>
            <a:ext cx="678375" cy="11583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21 Yuvarlatılmış Dikdörtgen"/>
          <p:cNvSpPr/>
          <p:nvPr/>
        </p:nvSpPr>
        <p:spPr>
          <a:xfrm>
            <a:off x="3857620" y="1643050"/>
            <a:ext cx="4500594" cy="12144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000" i="1" dirty="0" err="1" smtClean="0">
                <a:solidFill>
                  <a:srgbClr val="FF0000"/>
                </a:solidFill>
              </a:rPr>
              <a:t>printf</a:t>
            </a:r>
            <a:r>
              <a:rPr lang="tr-TR" sz="2000" i="1" dirty="0" smtClean="0">
                <a:solidFill>
                  <a:srgbClr val="FF0000"/>
                </a:solidFill>
              </a:rPr>
              <a:t>(“%d”, &amp;</a:t>
            </a:r>
            <a:r>
              <a:rPr lang="tr-TR" sz="2000" i="1" dirty="0" err="1" smtClean="0">
                <a:solidFill>
                  <a:srgbClr val="FF0000"/>
                </a:solidFill>
              </a:rPr>
              <a:t>ptr</a:t>
            </a:r>
            <a:r>
              <a:rPr lang="tr-TR" sz="2000" i="1" dirty="0" smtClean="0">
                <a:solidFill>
                  <a:srgbClr val="FF0000"/>
                </a:solidFill>
              </a:rPr>
              <a:t>); ekrana neyi yazdırır?</a:t>
            </a:r>
          </a:p>
          <a:p>
            <a:pPr algn="ctr"/>
            <a:r>
              <a:rPr lang="tr-TR" sz="2000" i="1" dirty="0" err="1" smtClean="0">
                <a:solidFill>
                  <a:srgbClr val="FF0000"/>
                </a:solidFill>
              </a:rPr>
              <a:t>printf</a:t>
            </a:r>
            <a:r>
              <a:rPr lang="tr-TR" sz="2000" i="1" dirty="0" smtClean="0">
                <a:solidFill>
                  <a:srgbClr val="FF0000"/>
                </a:solidFill>
              </a:rPr>
              <a:t>(“%d”, </a:t>
            </a:r>
            <a:r>
              <a:rPr lang="tr-TR" sz="2000" i="1" dirty="0" err="1" smtClean="0">
                <a:solidFill>
                  <a:srgbClr val="FF0000"/>
                </a:solidFill>
              </a:rPr>
              <a:t>ptr</a:t>
            </a:r>
            <a:r>
              <a:rPr lang="tr-TR" sz="2000" i="1" dirty="0" smtClean="0">
                <a:solidFill>
                  <a:srgbClr val="FF0000"/>
                </a:solidFill>
              </a:rPr>
              <a:t>); ekrana ne yazdırır?</a:t>
            </a:r>
          </a:p>
          <a:p>
            <a:pPr algn="ctr"/>
            <a:r>
              <a:rPr lang="tr-TR" sz="2000" i="1" dirty="0" err="1" smtClean="0">
                <a:solidFill>
                  <a:srgbClr val="FF0000"/>
                </a:solidFill>
              </a:rPr>
              <a:t>printf</a:t>
            </a:r>
            <a:r>
              <a:rPr lang="tr-TR" sz="2000" i="1" dirty="0" smtClean="0">
                <a:solidFill>
                  <a:srgbClr val="FF0000"/>
                </a:solidFill>
              </a:rPr>
              <a:t>(“%d”, *</a:t>
            </a:r>
            <a:r>
              <a:rPr lang="tr-TR" sz="2000" i="1" dirty="0" err="1" smtClean="0">
                <a:solidFill>
                  <a:srgbClr val="FF0000"/>
                </a:solidFill>
              </a:rPr>
              <a:t>ptr</a:t>
            </a:r>
            <a:r>
              <a:rPr lang="tr-TR" sz="2000" i="1" dirty="0" smtClean="0">
                <a:solidFill>
                  <a:srgbClr val="FF0000"/>
                </a:solidFill>
              </a:rPr>
              <a:t>); ekrana ne yazdırır?</a:t>
            </a:r>
            <a:endParaRPr lang="tr-TR" sz="2000" i="1" dirty="0">
              <a:solidFill>
                <a:srgbClr val="FF0000"/>
              </a:solidFill>
            </a:endParaRPr>
          </a:p>
        </p:txBody>
      </p:sp>
    </p:spTree>
    <p:extLst>
      <p:ext uri="{BB962C8B-B14F-4D97-AF65-F5344CB8AC3E}">
        <p14:creationId xmlns="" xmlns:p14="http://schemas.microsoft.com/office/powerpoint/2010/main" val="40559442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checkerboard(across)">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checkerboard(across)">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checkerboard(across)">
                                      <p:cBhvr>
                                        <p:cTn id="1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sz="quarter" idx="1"/>
          </p:nvPr>
        </p:nvSpPr>
        <p:spPr/>
        <p:txBody>
          <a:bodyPr>
            <a:normAutofit/>
          </a:bodyPr>
          <a:lstStyle/>
          <a:p>
            <a:pPr>
              <a:buNone/>
            </a:pPr>
            <a:r>
              <a:rPr lang="tr-TR" dirty="0" smtClean="0"/>
              <a:t>	</a:t>
            </a:r>
            <a:r>
              <a:rPr lang="tr-TR" dirty="0" err="1" smtClean="0"/>
              <a:t>int</a:t>
            </a:r>
            <a:r>
              <a:rPr lang="tr-TR" dirty="0" smtClean="0"/>
              <a:t> c=10;</a:t>
            </a:r>
          </a:p>
          <a:p>
            <a:pPr>
              <a:buNone/>
            </a:pPr>
            <a:r>
              <a:rPr lang="tr-TR" dirty="0" smtClean="0"/>
              <a:t>	</a:t>
            </a:r>
            <a:r>
              <a:rPr lang="tr-TR" dirty="0" err="1" smtClean="0"/>
              <a:t>int</a:t>
            </a:r>
            <a:r>
              <a:rPr lang="tr-TR" dirty="0" smtClean="0"/>
              <a:t> *d;</a:t>
            </a:r>
          </a:p>
          <a:p>
            <a:pPr>
              <a:buNone/>
            </a:pPr>
            <a:r>
              <a:rPr lang="tr-TR" dirty="0" smtClean="0"/>
              <a:t>	d=&amp;c;</a:t>
            </a:r>
          </a:p>
          <a:p>
            <a:pPr>
              <a:buNone/>
            </a:pPr>
            <a:r>
              <a:rPr lang="tr-TR" dirty="0" smtClean="0"/>
              <a:t>	</a:t>
            </a:r>
            <a:r>
              <a:rPr lang="tr-TR" dirty="0" err="1" smtClean="0"/>
              <a:t>printf</a:t>
            </a:r>
            <a:r>
              <a:rPr lang="tr-TR" dirty="0" smtClean="0"/>
              <a:t>(“S:");</a:t>
            </a:r>
          </a:p>
          <a:p>
            <a:pPr>
              <a:buNone/>
            </a:pPr>
            <a:r>
              <a:rPr lang="tr-TR" dirty="0" smtClean="0"/>
              <a:t>	</a:t>
            </a:r>
            <a:r>
              <a:rPr lang="tr-TR" dirty="0" err="1" smtClean="0"/>
              <a:t>scanf</a:t>
            </a:r>
            <a:r>
              <a:rPr lang="tr-TR" dirty="0" smtClean="0"/>
              <a:t>("%d", d);</a:t>
            </a:r>
          </a:p>
          <a:p>
            <a:pPr>
              <a:buNone/>
            </a:pPr>
            <a:r>
              <a:rPr lang="tr-TR" dirty="0" smtClean="0"/>
              <a:t>	</a:t>
            </a:r>
            <a:r>
              <a:rPr lang="tr-TR" dirty="0" err="1" smtClean="0"/>
              <a:t>printf</a:t>
            </a:r>
            <a:r>
              <a:rPr lang="tr-TR" dirty="0" smtClean="0"/>
              <a:t>("C:%d", c**d);</a:t>
            </a:r>
          </a:p>
          <a:p>
            <a:pPr>
              <a:buNone/>
            </a:pPr>
            <a:endParaRPr lang="tr-TR" dirty="0"/>
          </a:p>
        </p:txBody>
      </p:sp>
      <p:pic>
        <p:nvPicPr>
          <p:cNvPr id="4" name="3 Resim" descr="soru.jpg"/>
          <p:cNvPicPr>
            <a:picLocks noChangeAspect="1"/>
          </p:cNvPicPr>
          <p:nvPr/>
        </p:nvPicPr>
        <p:blipFill>
          <a:blip r:embed="rId2"/>
          <a:stretch>
            <a:fillRect/>
          </a:stretch>
        </p:blipFill>
        <p:spPr>
          <a:xfrm>
            <a:off x="6715140" y="3286124"/>
            <a:ext cx="1785950" cy="1340610"/>
          </a:xfrm>
          <a:prstGeom prst="rect">
            <a:avLst/>
          </a:prstGeom>
        </p:spPr>
      </p:pic>
      <p:graphicFrame>
        <p:nvGraphicFramePr>
          <p:cNvPr id="5" name="4 Tablo"/>
          <p:cNvGraphicFramePr>
            <a:graphicFrameLocks noGrp="1"/>
          </p:cNvGraphicFramePr>
          <p:nvPr/>
        </p:nvGraphicFramePr>
        <p:xfrm>
          <a:off x="4143372" y="1857364"/>
          <a:ext cx="4405320" cy="1188720"/>
        </p:xfrm>
        <a:graphic>
          <a:graphicData uri="http://schemas.openxmlformats.org/drawingml/2006/table">
            <a:tbl>
              <a:tblPr firstRow="1" bandRow="1">
                <a:tableStyleId>{5940675A-B579-460E-94D1-54222C63F5DA}</a:tableStyleId>
              </a:tblPr>
              <a:tblGrid>
                <a:gridCol w="440532"/>
                <a:gridCol w="440532"/>
                <a:gridCol w="440532"/>
                <a:gridCol w="440532"/>
                <a:gridCol w="440532"/>
                <a:gridCol w="440532"/>
                <a:gridCol w="440532"/>
                <a:gridCol w="440532"/>
                <a:gridCol w="440532"/>
                <a:gridCol w="440532"/>
              </a:tblGrid>
              <a:tr h="309565">
                <a:tc>
                  <a:txBody>
                    <a:bodyPr/>
                    <a:lstStyle/>
                    <a:p>
                      <a:pPr algn="ctr"/>
                      <a:r>
                        <a:rPr lang="tr-TR" sz="2000" dirty="0" smtClean="0"/>
                        <a:t>S</a:t>
                      </a:r>
                      <a:endParaRPr lang="tr-TR" sz="2000" dirty="0"/>
                    </a:p>
                  </a:txBody>
                  <a:tcPr/>
                </a:tc>
                <a:tc>
                  <a:txBody>
                    <a:bodyPr/>
                    <a:lstStyle/>
                    <a:p>
                      <a:pPr algn="ctr"/>
                      <a:r>
                        <a:rPr lang="tr-TR" sz="2000" dirty="0" smtClean="0"/>
                        <a:t>:</a:t>
                      </a:r>
                      <a:endParaRPr lang="tr-TR" sz="2000" dirty="0"/>
                    </a:p>
                  </a:txBody>
                  <a:tcPr/>
                </a:tc>
                <a:tc>
                  <a:txBody>
                    <a:bodyPr/>
                    <a:lstStyle/>
                    <a:p>
                      <a:pPr algn="ctr"/>
                      <a:r>
                        <a:rPr lang="tr-TR" sz="2000" b="1" i="1" dirty="0" smtClean="0"/>
                        <a:t>7</a:t>
                      </a: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r>
              <a:tr h="309565">
                <a:tc>
                  <a:txBody>
                    <a:bodyPr/>
                    <a:lstStyle/>
                    <a:p>
                      <a:pPr algn="ctr"/>
                      <a:r>
                        <a:rPr lang="tr-TR" sz="2000" dirty="0" smtClean="0"/>
                        <a:t>C</a:t>
                      </a:r>
                      <a:endParaRPr lang="tr-TR" sz="2000" dirty="0"/>
                    </a:p>
                  </a:txBody>
                  <a:tcPr/>
                </a:tc>
                <a:tc>
                  <a:txBody>
                    <a:bodyPr/>
                    <a:lstStyle/>
                    <a:p>
                      <a:pPr algn="ctr"/>
                      <a:r>
                        <a:rPr lang="tr-TR" sz="2000" dirty="0" smtClean="0"/>
                        <a:t>:</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r>
              <a:tr h="309565">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
        <p:nvSpPr>
          <p:cNvPr id="6" name="5 Metin kutusu"/>
          <p:cNvSpPr txBox="1"/>
          <p:nvPr/>
        </p:nvSpPr>
        <p:spPr>
          <a:xfrm>
            <a:off x="5214943" y="568091"/>
            <a:ext cx="35719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Verilen bu kısmı aynen kağıdınızdaki karelere geçirdikten sonra cevabınızı  yazarak ekran çıktısını oluşturunuz.</a:t>
            </a:r>
            <a:endParaRPr lang="tr-TR" dirty="0"/>
          </a:p>
        </p:txBody>
      </p:sp>
      <p:pic>
        <p:nvPicPr>
          <p:cNvPr id="2050" name="Picture 2"/>
          <p:cNvPicPr>
            <a:picLocks noChangeAspect="1" noChangeArrowheads="1"/>
          </p:cNvPicPr>
          <p:nvPr/>
        </p:nvPicPr>
        <p:blipFill>
          <a:blip r:embed="rId3"/>
          <a:srcRect r="95059" b="91211"/>
          <a:stretch>
            <a:fillRect/>
          </a:stretch>
        </p:blipFill>
        <p:spPr bwMode="auto">
          <a:xfrm>
            <a:off x="4214810" y="3571876"/>
            <a:ext cx="1928802" cy="1928826"/>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tctechcrunch2011.files.wordpress.com/2009/08/40years.png"/>
          <p:cNvPicPr>
            <a:picLocks noChangeAspect="1" noChangeArrowheads="1"/>
          </p:cNvPicPr>
          <p:nvPr/>
        </p:nvPicPr>
        <p:blipFill>
          <a:blip r:embed="rId2"/>
          <a:srcRect/>
          <a:stretch>
            <a:fillRect/>
          </a:stretch>
        </p:blipFill>
        <p:spPr bwMode="auto">
          <a:xfrm>
            <a:off x="6286512" y="1238250"/>
            <a:ext cx="2407320" cy="896392"/>
          </a:xfrm>
          <a:prstGeom prst="rect">
            <a:avLst/>
          </a:prstGeom>
          <a:noFill/>
        </p:spPr>
      </p:pic>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457201" y="1322232"/>
            <a:ext cx="6451108" cy="4937760"/>
          </a:xfrm>
        </p:spPr>
        <p:txBody>
          <a:bodyPr>
            <a:normAutofit/>
          </a:bodyPr>
          <a:lstStyle/>
          <a:p>
            <a:r>
              <a:rPr lang="tr-TR" sz="2000" dirty="0" smtClean="0"/>
              <a:t>Bilgisayarcılar isimlendirme konusunda eğlencelidirler…</a:t>
            </a:r>
          </a:p>
          <a:p>
            <a:endParaRPr lang="tr-TR" sz="2000" dirty="0" smtClean="0"/>
          </a:p>
          <a:p>
            <a:r>
              <a:rPr lang="tr-TR" sz="2000" dirty="0" smtClean="0"/>
              <a:t>UNIX(1969’da doğuyor) , C dili ile geliştirilen eski, meşhur bir işletim sistemi </a:t>
            </a:r>
            <a:r>
              <a:rPr lang="en-US" sz="2000" i="1" dirty="0" err="1" smtClean="0"/>
              <a:t>Unics</a:t>
            </a:r>
            <a:r>
              <a:rPr lang="en-US" sz="2000" dirty="0" smtClean="0"/>
              <a:t> (</a:t>
            </a:r>
            <a:r>
              <a:rPr lang="en-US" sz="1600" i="1" dirty="0" err="1" smtClean="0"/>
              <a:t>Uniplexed</a:t>
            </a:r>
            <a:r>
              <a:rPr lang="en-US" sz="1600" i="1" dirty="0" smtClean="0"/>
              <a:t> Information and Computing Service</a:t>
            </a:r>
            <a:r>
              <a:rPr lang="tr-TR" sz="2000" dirty="0" smtClean="0"/>
              <a:t>) ismi nasılsa bir ara </a:t>
            </a:r>
            <a:r>
              <a:rPr lang="tr-TR" sz="2000" dirty="0" err="1" smtClean="0"/>
              <a:t>UNIX’e</a:t>
            </a:r>
            <a:r>
              <a:rPr lang="tr-TR" sz="2000" dirty="0" smtClean="0"/>
              <a:t> dönüşüyor.</a:t>
            </a:r>
          </a:p>
          <a:p>
            <a:endParaRPr lang="tr-TR" sz="2000" dirty="0" smtClean="0"/>
          </a:p>
          <a:p>
            <a:r>
              <a:rPr lang="tr-TR" sz="2000" dirty="0" smtClean="0"/>
              <a:t>UNIX benzeri olsun ama parasız olsun diyerek GNU (1983’te doğuyor) tasarlanıyor. İsminin ilginç bir açılımı var: </a:t>
            </a:r>
          </a:p>
          <a:p>
            <a:pPr lvl="1" algn="ctr"/>
            <a:r>
              <a:rPr lang="tr-TR" sz="2400" dirty="0" smtClean="0"/>
              <a:t>"</a:t>
            </a:r>
            <a:r>
              <a:rPr lang="tr-TR" sz="2400" i="1" dirty="0" err="1" smtClean="0">
                <a:solidFill>
                  <a:srgbClr val="002060"/>
                </a:solidFill>
              </a:rPr>
              <a:t>GNU's</a:t>
            </a:r>
            <a:r>
              <a:rPr lang="tr-TR" sz="2400" i="1" dirty="0" smtClean="0">
                <a:solidFill>
                  <a:srgbClr val="002060"/>
                </a:solidFill>
              </a:rPr>
              <a:t> Not Unix</a:t>
            </a:r>
            <a:r>
              <a:rPr lang="tr-TR" sz="2400" dirty="0" smtClean="0"/>
              <a:t>"</a:t>
            </a:r>
          </a:p>
          <a:p>
            <a:endParaRPr lang="tr-TR" sz="2000" dirty="0" smtClean="0"/>
          </a:p>
          <a:p>
            <a:r>
              <a:rPr lang="tr-TR" sz="2000" dirty="0" smtClean="0"/>
              <a:t>Linux (1991’de doğuyor) Unix’ten esinleniyor. </a:t>
            </a:r>
            <a:br>
              <a:rPr lang="tr-TR" sz="2000" dirty="0" smtClean="0"/>
            </a:br>
            <a:r>
              <a:rPr lang="tr-TR" sz="2000" dirty="0" smtClean="0"/>
              <a:t>Mucidi </a:t>
            </a:r>
            <a:r>
              <a:rPr lang="tr-TR" sz="2000" dirty="0" err="1" smtClean="0"/>
              <a:t>Linus</a:t>
            </a:r>
            <a:r>
              <a:rPr lang="tr-TR" sz="2000" dirty="0" smtClean="0"/>
              <a:t> </a:t>
            </a:r>
            <a:r>
              <a:rPr lang="tr-TR" sz="2000" dirty="0" err="1" smtClean="0"/>
              <a:t>Torvalds</a:t>
            </a:r>
            <a:r>
              <a:rPr lang="tr-TR" sz="2000" dirty="0" smtClean="0"/>
              <a:t>.</a:t>
            </a:r>
          </a:p>
        </p:txBody>
      </p:sp>
      <p:pic>
        <p:nvPicPr>
          <p:cNvPr id="2050" name="Picture 2" descr="http://www.unixstickers.com/image/cache/data/stickers/gnu/gnu_bumper.sh-600x600.png"/>
          <p:cNvPicPr>
            <a:picLocks noChangeAspect="1" noChangeArrowheads="1"/>
          </p:cNvPicPr>
          <p:nvPr/>
        </p:nvPicPr>
        <p:blipFill>
          <a:blip r:embed="rId3" cstate="print"/>
          <a:srcRect/>
          <a:stretch>
            <a:fillRect/>
          </a:stretch>
        </p:blipFill>
        <p:spPr bwMode="auto">
          <a:xfrm>
            <a:off x="6908308" y="2919680"/>
            <a:ext cx="1598188" cy="1598189"/>
          </a:xfrm>
          <a:prstGeom prst="rect">
            <a:avLst/>
          </a:prstGeom>
          <a:noFill/>
        </p:spPr>
      </p:pic>
      <p:sp>
        <p:nvSpPr>
          <p:cNvPr id="2052" name="AutoShape 4" descr="data:image/jpeg;base64,/9j/4AAQSkZJRgABAQAAAQABAAD/2wCEAAkGBxISEhMSEhMWFRUWGRgYFxUXFxYVGBkYFRgdGBYWFxchHSggGBsmGxoVITIhJSkrMC4yFyMzOD8sNygtLisBCgoKDg0OGhAQGy8lHiUwMjIrNTAvMCsuNy4rLzcrKyswNS0tNS03LystLS83LS8vMDArNzIyKy8wMCstKy0tN//AABEIAJ4BPwMBIgACEQEDEQH/xAAcAAEAAQUBAQAAAAAAAAAAAAAABwMEBQYIAgH/xABJEAABAwIDBQQECQkHBAMAAAABAAIDBBEFEiEGBzFBURMiYXEygZGhCBQ1QlJygrGyIzRTYnN0krPRFTNDVMHD4Rei0/Ekg5P/xAAaAQEAAwEBAQAAAAAAAAAAAAAAAQQFBgID/8QAKxEBAAICAQQBAgUFAQAAAAAAAAECAxEEEiExQQVhoTJRcYHBIzOx0fAG/9oADAMBAAIRAxEAPwCcUREBERAREQEVOeZrGue9wa1oJc5xAAA1JJOgC1Gq24c/8ypjM39NK/4vF5tu10jx4hlj1Qbki0GbaTFLXbFRE/RMk34sv+ixke9p1PII8TonU7XaNmjf20Z8wBf2EnwQSiit8Prop42ywvbJG8Xa9puCFcICIiAiIgIiICIiAiIgIiICIiAiIgIiICIiAiIgIiICIiAiIgIiICIiAiIgi/eDjzZak0t7xU5aZG8nzEB7Q76TWNc024ZndWhYX+2/FaHiWMyS11Y1oc9xqJSA0FxIDiBYDU6BWsuLlpLXXa4aFrhYjzB1CCRv7b8VZ4rVR1ET4ZAC1wtryPJw6EFalg5nqnFkDC8j0joGt+s46BUtoX1FH3Zoy0kdw8Wu8nDQ2QZrcbta+lrPiMjiYZ3FrQToyUXykdA70T1Jb0XRy4koat0Usco9Jj2vB8WuDh7wu1qWYPYx44OaHD7QugqoiICIiAiIgIiICIiAiIgIiICIiAiIgIiICIiAiIgIiICIiAiIgIiICIiCANihFSNxOtkALhVuguTawz8L2NgXOF9Pmqw3q0bKqno8Qp23MhdG4NGYm17ajjlc2QetX2AYXJUSYxSyMJpZp5CJA4NLZmSkgtFjmHXyCkbBcGgpoWQsb3WCzQSTa5ubeZJJ6kqjn51MduiO8rWLjTaOqe0NGwGaPDcJpXaNkqCSXPbfvkEkubcE2a1rbXCq41IzE8EmqHtaHRh7tOAkhcQXNJ1s5t9P1rLaNpNm6aqjySNu29wLkWPDM08itb2kwuSmwZ9FRsuBcve513ujLi+SwtYuOg8r8188fyWK09Nu0/Z7vw7RG694+6Bl2RsQ8uw6gcTcmmpyT4mJt1xuuxthPkzD/wB1p/5LVpKTOoiICIiAiIgIiICIiAiIgIiICIiAiIgIiICIiAiIgIiICIiAiIgIiICpVdQ2Nj5HmzWNLnHoGi5PsVVRZv52vbTUnxKNw7apHeAOrIb94n6xGUeGbog1zdTtKaps8T2EPa982Zou200hcQfJzj6lIzWm3A+Y1B8lHPwd6HK2qqDwcWxt+wMzvxBS0+kbclji2/EWBbfqBy9S535L4i+S05ME958xP8Sv4eVqsVsxbozx9EdXW+7+qx+NU0jqafsR3uykyucDYuDDlA63PTRbLFSsBu4l5HC9rDyaNPWbqrVyAtXjhfC2rMXz27/lHj95TfmequMl1RuVxxtThcLQe/T/AJF45jJ6B8iwt18D0XPG32D/ABSvqIgLNzZ2fUk7zbeV7epZndBtRJQ1ulzFI20sYuS4N1zMA4vaMxA5i4GpC6VnuqUVKmqGSMbJG4OY8BzXA3BBFwQeYsqqAiIgLy94AuSAOp0C9KzxjDIqqF9PO3NHILObctuL34ggjUDggq/HIv0jP4m/1T45F+kZ/E3+q5v327GUuGyUxpGuY2Zsl2FzngGMt1BcSdQ/ryVtuX2RpsRqZm1QLo4ow4MDi27nOAFyNbAX4IOno3hwu0gjqDcL0sfgOCwUULaemZkiZmLW5nOtmcXHVxJ4k81kEBYTE9r6Cml7Gerhjk07jngEX4Zvo+uyza5I272drY8QqGywyufJK9zHBrn9o17iWlpA71xbTlwQdbNcCLjUHgV9WubusOnpsNpIan+9YyzgdS0FxLGH6rS1v2VsaAiIgIiICIiAiIgIiICIiAiIgIiICIvjjbU6BBitpsbbSQl9sz3HLFH9N54DwAALieQBXLG3uMGoqXXdnc0ntJbWzyH0iOjBYNa3kG873Ug7e7UGrnvG+zXZ44TpaOBus9R9oNuPAM8VqG73CRW4iHtZaGGzw3wbpEw9XE2JPOzkEx7D4X8SooITo8NzP+u/vOHqJt6lsIqSeCu6WgaNX949OQ/qr9rgOGijSdsKagjjdeHz3WdzhWtTRsdw7p6j/UJo2hjfhgueKKsaNYz2ch/Uce4T5OuPtqJImSxCOdt2jN3Hix7zDw8CNDY8j0K6exrDmyxy08o7r2lp8nDiPv8AUudBF8UqJqOp/uy7JJYXtb0JmDqLhw6gkc1KEzbr9tGtMcbzanqDZnSCoce9F4Rvdcjo4/rC0wLkXBC6nmmopuDrjQ6ZgNHNPQixB8l0Vuy2lNZTFkjrz05Ecp5uFvycv2mj2td0QbgiIgIiIIL+Ez6WH+VR/tKz+DX+c1n7Jn41efCZ9LD/ACqP9pWfwa/zms/ZM/Gg6AREQUamqjjbmke1jernBo9pWq4zvOwqmHeqmSO+jD+VPldug9ZCzm0WztNXxCGqj7SMODg3M9neAIBu1wPMrlTeNg8VHiVVTQgiNjhkaSXWDmNfa51Ns1tUHWWC4kypp4aiMODJWNkaHWDgHi4BAJF9eq+12LU8IJmmjjA453tbbzuVit3fyXQfu8P4AtR3ubA0ctPWYhle2pbHnzB5ynswAAWHT0RbRBsNDvIw6erioqeUzSSFwBY09mMjHPJLza+jSO7fiFb7X70MPw6TsZHPllHpRwhriy/0iXAA+F7rnPd/SVE2IU8VJL2Mzy9rZbXyNMbu0cB17PP/AMcVOM+43DnRFvaT9qbnti8OJceZbaxF+XHx5oM1srvTw6vkbDG98UrtGxzNDC49GuBLSfC91u64rxegko6mWBxtJBI5uYXGrHaOb52BC7C2arjPR0s7uMsMUh83sDj96DziW0VHT37ephjtxDpGg6crXvfwWH2f3h0NdVGlpXvkcGOeX5C2OzS0EXNiT3hwFtFpe+vYihjoqivjiy1HaMc6TPIc3aPDXXaXFo9K+gHBaZ8Hf5Uf+7yfjjQdGVdbFELyyMjHV7g0aeZWn45vXwqmB/8AkCZ30YB2t/taM/7lm9ptkaLEMgrIe17O+TvyMtmtf0HC/AcVyNjtIIamohb6McsjBfjZjy0X9QQdpsfcA8iLrTMV3q4RBcGqbIekTXSf9wGX3rcaf0G+Q+5RhvS3YU01K+eigbFURAvtGMolaNXNLRoXWuQbXuLc0G77IbVU2JQdvTE2ByuY4APY7o4AkajXQlZDGMUhpYZKid4ZHGLucfYABzJJAA5krlndbtecNrWvcfyEto5h+qTo/wA2nXyuOakDbHEZdoa9mHUTj8ThOaadurCeb7/OA1a0cySeGoCRtmt4mH183YU0jnSZS6xje0Wba+pHiFtixuz+BU9FCyCnjDGNFv1nHm5x+c49VkkBERAWk72ccNPR9kw2fUu7EEaFrCCZXDxyAtB6vC3ZQJvqxUuxNkV+7BALD9aZ2Zx/haz2INJxmYiCeb9I9tNHbkyMdpNbwLuzb7QpV3M4IKejZIR35h2pPgdGDyy6/aKjPFcOM1BhxbwfVVEbrfSlkAb7mqe6GIRhrWizWgNA8ALD7lGxle0TOqOZMybTpWzpnVHMmZNmlDFG3APMH71Ce+3Bg10NW0Wzfkn+JALmHztmH2QpqqjewWsbd4IauilhaWhxylhecrQ5rgdXctLj1ps0hDHdYMPqwO8WOjeerqd+VpJ5nJlH2Vuu7PHzBicGtmVF4H66XPehPnn0+2ViNtMBlpcLoYnsJLXyue9nfY3OdBnGmtx7FqVPiBY+J7TYsex4PQscCD7lKHZiLxE/M0HqAfavaAiIggv4TPpYf5VH+0rP4Nf5zWfsmfjV18Jh4z4eL6gTm3gTFb7j7FYfBzqWMqasve1gMTLZnBvz/FB0KvhKtDi1P+ni/wD0Z/VRdv42rpzQfFoJ4pJJZGB7WPa8tYy7ySAdO8GD2oJdXKG+X5ZrfrR/yWLqigiyRRtHBrGj2ABcrb4nA4zW2+kweyJgPvQdH7u/kug/d4fwBU95XyVX/sJPwr3u6cDhdBb/AC8XuYAVT3mOAwqvv+gePaLBBzzuV+WqPzm/kSLqxcpbljbGaO/WX3wSALq1ByXvb+V639oPwNXS+wfyZh/7rT/ymrmje58sVv1x+Bq6W2CN8Mw+3+Vp/dE0FBgN+XyNU/Wh/nMUU/B3+VH/ALvJ+ONS9vko3S4PVtYLloZIfqxva9x/hBK553a7Stw7EIqiS5j7zJMoucjxa4HOxyn1IOu1xntf+f1v7xP/ADXLozEt7eHhgFI51VUP0igjY8Fzz6IcSBYX481zPixkM83bf3vaP7Th6eY5+GnpX4IO1Kf0G+Q+5VFSpXAsYRwLR9y1PebtxHhdMXAtdUSAiGM6685HD6DfebBBAm+LBYKTE5mQPaWvtIY2/wCE5+rmHlr6QHIPA85F+DnjsJhmosrWTNPa5hxlYdDfqWGw8nDxVfZrdV2+H1D67WuqxnEj9XQu9KPXjcmxd4G3JQthtbUYXXNkAyzU0hDmnnlu17D4EXHkUHZKLG7O43DW08dTA7MyQX8Wn5zHdHA6FZJARF5keGgkkADiToAg9KAd4Wx9VVYtVzMLBGezDS4nW0TAQAAeBB4qYK/aFpBbBd7zoHWOUeOvpK1w2mEbddXHUk6n2qhm5ffpxTH1nzC7i42o6skfpHhEuyUZpXfEMRaGxySslp5Qe4J43B2XObZc1m2uBzHNS5kWF2vwKKphexzRZwsfA8nDoQVFWzO31Thk5o60umhY7LmOsjB81zD85trHKfVbgvXHzzk3W34o+8fm85sMU1aviU5BfbrzQVUc0bJYnh7Hi7XDgQVXyL77fDSldCVVyJkTZpbOFrk+sqMNucVifWMjlYHxMha9jHi7S98j2ufl4HutaBfhc9VJGNm0Yb9JwHq4n7lpO8bY19bFG+nIE8QIAJyh7Xalubkb6i+irW5PTmik+Pf8LEYN4pt79NHqsQZTtfLRPMDgCXRg5oZBbVr4jduoFuCwVfRRVTqKaniETqqV0L4W3yCVjoxmjvwa4St05EELN4Jusr5nAVThBHfW7myPP1WtJHrJ9qlDDcBipGMhibYM1DvnE8c5P0rpyefjwxEx3Rg4lsm99klxssAOgA9i9LF7PVrpYyHm7mHKT10BB9h9yyiuY8kZKReviVe9Jpaaz6ERF7eEb49uepqyZ09RV1j3u6viIaOTWjs9Gjosf/0Ew/8AzFV/FD/41LCIIn/6CYf/AJiq/ih/8a9R7h8PBB7eqNiDYuitp/8AWpWRBh9pcB+OQth+MT09nB2enf2bzYEZS6x019y0KbcTQvcXvqatznElznPiJJOpJJjuT4qVUQaXsnu7jw+Rj4qysexgcBBJK0w969+4GgXuSfNeNq93EeISSPmrKxrJMt4GStEIyAAWjLSOLc2vNbuiCKqfcXQxuD2VVYxzTdrmvia4EcwRHcFSBs3gvxOEQ9vNP3i7tJ39pJ3uWaw0CyqII52k3O0VbUy1Uk1Q18pzODHRhosANLsJ5dVltkdgI8Pka+Orq5GNaWiGWUOiAdzDA0AH+q3BEHx7QQQRcHQg6gg8QVFGPbi6KaQyU80lOHG5jDRIwX+iCQWjwuVLCINJ2C3a0mFkyNJmnIt2rwAWg8Qxo9G/M6nxWCq9xlBI98jqiqzPc5x70XFxuf8AD8VKaINX2R2Mbh5dkq6qZpYGBk8oexgHDI0NGXosJQ7oqRlVHVy1FVUyRuDgJ5GSAlvo5jkBIBsbX5KQ0QFoe2O6mixGoNTI+WOQtAd2RYA7LoHODmHW1h6gt8RBpWxW7eDDJTJBUVLg4EGJ72GMk27xa1ou4W0K3VEQFru18h/JM+a4uJ8S0DKPefYtiWB2psexbzzOPqDdfvCp/ITrjXnfpZ4n96v/AHpiMOIBPXl/qr4yKw7O3BVmvvxXNcfm16emWtkrFp2rPdcEHmoe3vbNONqpguWC0lubL3DvVc+o+ClpytqyEPaQRdW6cnovF49f4eZxRes0n2jT4P8AjknbS0RuYywyt55HNLQ63QOB9oHVTjkWr7D4NQ0ge2CFkUrvSOZznPHEZS4khv6o00W2Zltxlrkjqr4llzjmk9NvKnkTIqmZeZp2saXPc1rQLlziGgDqSdAFKNMLtD/hD9Zx9g/5VuHq2kxiKscJIHZ4mZmh44Odms4t6i7bX52VZgXPc7kxXNZrYK6xVXDXKi8XN1UaF7bGsrPy+qNJ3pUweq7GU5vQksCfouHAnwN7exbUtRqQ0MOfgRa3XwHUrZcND+yjz+nlbm87a3XQ/A8u2XHOOY7V8T+vpncysbi65REW+oiIiAiIgIiICIiAiIgIiICIiAiIgIiICIiAiIgLX9oNJY5Hehlc2/JpJBF+l+q2BU5Y7qty+PHIw2xTOtvpiydFuprIDTwIPkQV5dCslU4NEdezb6hb7lZSYVb0HOb5Ekew6LmL/wDnc9fwXifsvV5dPqtywqm5iqkys9JmcdWcfW0/6Lw6qb9CS/TIf/SzrcbmYrdNqT+3dZrlie8S1LeHBailkDix8Yzse0lrmubqC1w1B5adVHOF738UhAa58cwH6Vlz/E0tJ9amDFcP+MtLJWfkz8w8+fet9yx1PsvBH/dwxs+qxo9ptddX8XiyY8Gssd59KPLvF7xqUf1O+nEiO7FAz9bs3uPvfb3LTNoNrK2t/OZ3vbyZfKweOQWF/FT3/ZPgqUmzED/Tgid9aNjvvC0YmI9Ksx9XrYekDKKnaP0bT6y0E+8lbE2NWNCwQAMLbRi2Ww0bbS1hwCyHxqIC+dvtB9y4L5KmbHntFonvPZsVvusdPh7bGqTZHPJEQFhoZDw+yPnH3L1kfNoAWR83HRzh0A5DxWUpqSwAAsBwC0Pi/hbZf6nJjUeo/wBq2bP0do8vGH4expDzd7/pO1t9UcGrNNKoRQquAuuxYqY69NI1DPvebTuZfURF9HkREQEREBERAREQEREBERAREQEREBERAREQEREBERAXh0YPJe0QUHUrSqTqAK8RNDHnDQvBwwLJoo0nbGf2YF6GGhZFE1BtYtw8L1Hh0YNw0X62F1eImoNyptgAXsBfUUoEREBERAREQEREBERAREQEREBERAREQEREBERAREQEREH/2Q=="/>
          <p:cNvSpPr>
            <a:spLocks noChangeAspect="1" noChangeArrowheads="1"/>
          </p:cNvSpPr>
          <p:nvPr/>
        </p:nvSpPr>
        <p:spPr bwMode="auto">
          <a:xfrm>
            <a:off x="155575" y="-1143000"/>
            <a:ext cx="4810125" cy="23812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4" name="AutoShape 6" descr="data:image/jpeg;base64,/9j/4AAQSkZJRgABAQAAAQABAAD/2wCEAAkGBxISEhMSEhMWFRUWGRgYFxUXFxYVGBkYFRgdGBYWFxchHSggGBsmGxoVITIhJSkrMC4yFyMzOD8sNygtLisBCgoKDg0OGhAQGy8lHiUwMjIrNTAvMCsuNy4rLzcrKyswNS0tNS03LystLS83LS8vMDArNzIyKy8wMCstKy0tN//AABEIAJ4BPwMBIgACEQEDEQH/xAAcAAEAAQUBAQAAAAAAAAAAAAAABwMEBQYIAgH/xABJEAABAwIDBQQECQkHBAMAAAABAAIDBBEFEiEGBzFBURMiYXEygZGhCBQ1QlJygrGyIzRTYnN0krPRFTNDVMHD4Rei0/Ekg5P/xAAaAQEAAwEBAQAAAAAAAAAAAAAAAQQFBgID/8QAKxEBAAICAQQBAgUFAQAAAAAAAAECAxEEEiExQQVhoTJRcYHBIzOx0fAG/9oADAMBAAIRAxEAPwCcUREBERAREQEVOeZrGue9wa1oJc5xAAA1JJOgC1Gq24c/8ypjM39NK/4vF5tu10jx4hlj1Qbki0GbaTFLXbFRE/RMk34sv+ixke9p1PII8TonU7XaNmjf20Z8wBf2EnwQSiit8Prop42ywvbJG8Xa9puCFcICIiAiIgIiICIiAiIgIiICIiAiIgIiICIiAiIgIiICIiAiIgIiICIiAiIgi/eDjzZak0t7xU5aZG8nzEB7Q76TWNc024ZndWhYX+2/FaHiWMyS11Y1oc9xqJSA0FxIDiBYDU6BWsuLlpLXXa4aFrhYjzB1CCRv7b8VZ4rVR1ET4ZAC1wtryPJw6EFalg5nqnFkDC8j0joGt+s46BUtoX1FH3Zoy0kdw8Wu8nDQ2QZrcbta+lrPiMjiYZ3FrQToyUXykdA70T1Jb0XRy4koat0Usco9Jj2vB8WuDh7wu1qWYPYx44OaHD7QugqoiICIiAiIgIiICIiAiIgIiICIiAiIgIiICIiAiIgIiICIiAiIgIiICIiCANihFSNxOtkALhVuguTawz8L2NgXOF9Pmqw3q0bKqno8Qp23MhdG4NGYm17ajjlc2QetX2AYXJUSYxSyMJpZp5CJA4NLZmSkgtFjmHXyCkbBcGgpoWQsb3WCzQSTa5ubeZJJ6kqjn51MduiO8rWLjTaOqe0NGwGaPDcJpXaNkqCSXPbfvkEkubcE2a1rbXCq41IzE8EmqHtaHRh7tOAkhcQXNJ1s5t9P1rLaNpNm6aqjySNu29wLkWPDM08itb2kwuSmwZ9FRsuBcve513ujLi+SwtYuOg8r8188fyWK09Nu0/Z7vw7RG694+6Bl2RsQ8uw6gcTcmmpyT4mJt1xuuxthPkzD/wB1p/5LVpKTOoiICIiAiIgIiICIiAiIgIiICIiAiIgIiICIiAiIgIiICIiAiIgIiICpVdQ2Nj5HmzWNLnHoGi5PsVVRZv52vbTUnxKNw7apHeAOrIb94n6xGUeGbog1zdTtKaps8T2EPa982Zou200hcQfJzj6lIzWm3A+Y1B8lHPwd6HK2qqDwcWxt+wMzvxBS0+kbclji2/EWBbfqBy9S535L4i+S05ME958xP8Sv4eVqsVsxbozx9EdXW+7+qx+NU0jqafsR3uykyucDYuDDlA63PTRbLFSsBu4l5HC9rDyaNPWbqrVyAtXjhfC2rMXz27/lHj95TfmequMl1RuVxxtThcLQe/T/AJF45jJ6B8iwt18D0XPG32D/ABSvqIgLNzZ2fUk7zbeV7epZndBtRJQ1ulzFI20sYuS4N1zMA4vaMxA5i4GpC6VnuqUVKmqGSMbJG4OY8BzXA3BBFwQeYsqqAiIgLy94AuSAOp0C9KzxjDIqqF9PO3NHILObctuL34ggjUDggq/HIv0jP4m/1T45F+kZ/E3+q5v327GUuGyUxpGuY2Zsl2FzngGMt1BcSdQ/ryVtuX2RpsRqZm1QLo4ow4MDi27nOAFyNbAX4IOno3hwu0gjqDcL0sfgOCwUULaemZkiZmLW5nOtmcXHVxJ4k81kEBYTE9r6Cml7Gerhjk07jngEX4Zvo+uyza5I272drY8QqGywyufJK9zHBrn9o17iWlpA71xbTlwQdbNcCLjUHgV9WubusOnpsNpIan+9YyzgdS0FxLGH6rS1v2VsaAiIgIiICIiAiIgIiICIiAiIgIiICIvjjbU6BBitpsbbSQl9sz3HLFH9N54DwAALieQBXLG3uMGoqXXdnc0ntJbWzyH0iOjBYNa3kG873Ug7e7UGrnvG+zXZ44TpaOBus9R9oNuPAM8VqG73CRW4iHtZaGGzw3wbpEw9XE2JPOzkEx7D4X8SooITo8NzP+u/vOHqJt6lsIqSeCu6WgaNX949OQ/qr9rgOGijSdsKagjjdeHz3WdzhWtTRsdw7p6j/UJo2hjfhgueKKsaNYz2ch/Uce4T5OuPtqJImSxCOdt2jN3Hix7zDw8CNDY8j0K6exrDmyxy08o7r2lp8nDiPv8AUudBF8UqJqOp/uy7JJYXtb0JmDqLhw6gkc1KEzbr9tGtMcbzanqDZnSCoce9F4Rvdcjo4/rC0wLkXBC6nmmopuDrjQ6ZgNHNPQixB8l0Vuy2lNZTFkjrz05Ecp5uFvycv2mj2td0QbgiIgIiIIL+Ez6WH+VR/tKz+DX+c1n7Jn41efCZ9LD/ACqP9pWfwa/zms/ZM/Gg6AREQUamqjjbmke1jernBo9pWq4zvOwqmHeqmSO+jD+VPldug9ZCzm0WztNXxCGqj7SMODg3M9neAIBu1wPMrlTeNg8VHiVVTQgiNjhkaSXWDmNfa51Ns1tUHWWC4kypp4aiMODJWNkaHWDgHi4BAJF9eq+12LU8IJmmjjA453tbbzuVit3fyXQfu8P4AtR3ubA0ctPWYhle2pbHnzB5ynswAAWHT0RbRBsNDvIw6erioqeUzSSFwBY09mMjHPJLza+jSO7fiFb7X70MPw6TsZHPllHpRwhriy/0iXAA+F7rnPd/SVE2IU8VJL2Mzy9rZbXyNMbu0cB17PP/AMcVOM+43DnRFvaT9qbnti8OJceZbaxF+XHx5oM1srvTw6vkbDG98UrtGxzNDC49GuBLSfC91u64rxegko6mWBxtJBI5uYXGrHaOb52BC7C2arjPR0s7uMsMUh83sDj96DziW0VHT37ephjtxDpGg6crXvfwWH2f3h0NdVGlpXvkcGOeX5C2OzS0EXNiT3hwFtFpe+vYihjoqivjiy1HaMc6TPIc3aPDXXaXFo9K+gHBaZ8Hf5Uf+7yfjjQdGVdbFELyyMjHV7g0aeZWn45vXwqmB/8AkCZ30YB2t/taM/7lm9ptkaLEMgrIe17O+TvyMtmtf0HC/AcVyNjtIIamohb6McsjBfjZjy0X9QQdpsfcA8iLrTMV3q4RBcGqbIekTXSf9wGX3rcaf0G+Q+5RhvS3YU01K+eigbFURAvtGMolaNXNLRoXWuQbXuLc0G77IbVU2JQdvTE2ByuY4APY7o4AkajXQlZDGMUhpYZKid4ZHGLucfYABzJJAA5krlndbtecNrWvcfyEto5h+qTo/wA2nXyuOakDbHEZdoa9mHUTj8ThOaadurCeb7/OA1a0cySeGoCRtmt4mH183YU0jnSZS6xje0Wba+pHiFtixuz+BU9FCyCnjDGNFv1nHm5x+c49VkkBERAWk72ccNPR9kw2fUu7EEaFrCCZXDxyAtB6vC3ZQJvqxUuxNkV+7BALD9aZ2Zx/haz2INJxmYiCeb9I9tNHbkyMdpNbwLuzb7QpV3M4IKejZIR35h2pPgdGDyy6/aKjPFcOM1BhxbwfVVEbrfSlkAb7mqe6GIRhrWizWgNA8ALD7lGxle0TOqOZMybTpWzpnVHMmZNmlDFG3APMH71Ce+3Bg10NW0Wzfkn+JALmHztmH2QpqqjewWsbd4IauilhaWhxylhecrQ5rgdXctLj1ps0hDHdYMPqwO8WOjeerqd+VpJ5nJlH2Vuu7PHzBicGtmVF4H66XPehPnn0+2ViNtMBlpcLoYnsJLXyue9nfY3OdBnGmtx7FqVPiBY+J7TYsex4PQscCD7lKHZiLxE/M0HqAfavaAiIggv4TPpYf5VH+0rP4Nf5zWfsmfjV18Jh4z4eL6gTm3gTFb7j7FYfBzqWMqasve1gMTLZnBvz/FB0KvhKtDi1P+ni/wD0Z/VRdv42rpzQfFoJ4pJJZGB7WPa8tYy7ySAdO8GD2oJdXKG+X5ZrfrR/yWLqigiyRRtHBrGj2ABcrb4nA4zW2+kweyJgPvQdH7u/kug/d4fwBU95XyVX/sJPwr3u6cDhdBb/AC8XuYAVT3mOAwqvv+gePaLBBzzuV+WqPzm/kSLqxcpbljbGaO/WX3wSALq1ByXvb+V639oPwNXS+wfyZh/7rT/ymrmje58sVv1x+Bq6W2CN8Mw+3+Vp/dE0FBgN+XyNU/Wh/nMUU/B3+VH/ALvJ+ONS9vko3S4PVtYLloZIfqxva9x/hBK553a7Stw7EIqiS5j7zJMoucjxa4HOxyn1IOu1xntf+f1v7xP/ADXLozEt7eHhgFI51VUP0igjY8Fzz6IcSBYX481zPixkM83bf3vaP7Th6eY5+GnpX4IO1Kf0G+Q+5VFSpXAsYRwLR9y1PebtxHhdMXAtdUSAiGM6685HD6DfebBBAm+LBYKTE5mQPaWvtIY2/wCE5+rmHlr6QHIPA85F+DnjsJhmosrWTNPa5hxlYdDfqWGw8nDxVfZrdV2+H1D67WuqxnEj9XQu9KPXjcmxd4G3JQthtbUYXXNkAyzU0hDmnnlu17D4EXHkUHZKLG7O43DW08dTA7MyQX8Wn5zHdHA6FZJARF5keGgkkADiToAg9KAd4Wx9VVYtVzMLBGezDS4nW0TAQAAeBB4qYK/aFpBbBd7zoHWOUeOvpK1w2mEbddXHUk6n2qhm5ffpxTH1nzC7i42o6skfpHhEuyUZpXfEMRaGxySslp5Qe4J43B2XObZc1m2uBzHNS5kWF2vwKKphexzRZwsfA8nDoQVFWzO31Thk5o60umhY7LmOsjB81zD85trHKfVbgvXHzzk3W34o+8fm85sMU1aviU5BfbrzQVUc0bJYnh7Hi7XDgQVXyL77fDSldCVVyJkTZpbOFrk+sqMNucVifWMjlYHxMha9jHi7S98j2ufl4HutaBfhc9VJGNm0Yb9JwHq4n7lpO8bY19bFG+nIE8QIAJyh7Xalubkb6i+irW5PTmik+Pf8LEYN4pt79NHqsQZTtfLRPMDgCXRg5oZBbVr4jduoFuCwVfRRVTqKaniETqqV0L4W3yCVjoxmjvwa4St05EELN4Jusr5nAVThBHfW7myPP1WtJHrJ9qlDDcBipGMhibYM1DvnE8c5P0rpyefjwxEx3Rg4lsm99klxssAOgA9i9LF7PVrpYyHm7mHKT10BB9h9yyiuY8kZKReviVe9Jpaaz6ERF7eEb49uepqyZ09RV1j3u6viIaOTWjs9Gjosf/0Ew/8AzFV/FD/41LCIIn/6CYf/AJiq/ih/8a9R7h8PBB7eqNiDYuitp/8AWpWRBh9pcB+OQth+MT09nB2enf2bzYEZS6x019y0KbcTQvcXvqatznElznPiJJOpJJjuT4qVUQaXsnu7jw+Rj4qysexgcBBJK0w969+4GgXuSfNeNq93EeISSPmrKxrJMt4GStEIyAAWjLSOLc2vNbuiCKqfcXQxuD2VVYxzTdrmvia4EcwRHcFSBs3gvxOEQ9vNP3i7tJ39pJ3uWaw0CyqII52k3O0VbUy1Uk1Q18pzODHRhosANLsJ5dVltkdgI8Pka+Orq5GNaWiGWUOiAdzDA0AH+q3BEHx7QQQRcHQg6gg8QVFGPbi6KaQyU80lOHG5jDRIwX+iCQWjwuVLCINJ2C3a0mFkyNJmnIt2rwAWg8Qxo9G/M6nxWCq9xlBI98jqiqzPc5x70XFxuf8AD8VKaINX2R2Mbh5dkq6qZpYGBk8oexgHDI0NGXosJQ7oqRlVHVy1FVUyRuDgJ5GSAlvo5jkBIBsbX5KQ0QFoe2O6mixGoNTI+WOQtAd2RYA7LoHODmHW1h6gt8RBpWxW7eDDJTJBUVLg4EGJ72GMk27xa1ou4W0K3VEQFru18h/JM+a4uJ8S0DKPefYtiWB2psexbzzOPqDdfvCp/ITrjXnfpZ4n96v/AHpiMOIBPXl/qr4yKw7O3BVmvvxXNcfm16emWtkrFp2rPdcEHmoe3vbNONqpguWC0lubL3DvVc+o+ClpytqyEPaQRdW6cnovF49f4eZxRes0n2jT4P8AjknbS0RuYywyt55HNLQ63QOB9oHVTjkWr7D4NQ0ge2CFkUrvSOZznPHEZS4khv6o00W2Zltxlrkjqr4llzjmk9NvKnkTIqmZeZp2saXPc1rQLlziGgDqSdAFKNMLtD/hD9Zx9g/5VuHq2kxiKscJIHZ4mZmh44Odms4t6i7bX52VZgXPc7kxXNZrYK6xVXDXKi8XN1UaF7bGsrPy+qNJ3pUweq7GU5vQksCfouHAnwN7exbUtRqQ0MOfgRa3XwHUrZcND+yjz+nlbm87a3XQ/A8u2XHOOY7V8T+vpncysbi65REW+oiIiAiIgIiICIiAiIgIiICIiAiIgIiICIiAiIgLX9oNJY5Hehlc2/JpJBF+l+q2BU5Y7qty+PHIw2xTOtvpiydFuprIDTwIPkQV5dCslU4NEdezb6hb7lZSYVb0HOb5Ekew6LmL/wDnc9fwXifsvV5dPqtywqm5iqkys9JmcdWcfW0/6Lw6qb9CS/TIf/SzrcbmYrdNqT+3dZrlie8S1LeHBailkDix8Yzse0lrmubqC1w1B5adVHOF738UhAa58cwH6Vlz/E0tJ9amDFcP+MtLJWfkz8w8+fet9yx1PsvBH/dwxs+qxo9ptddX8XiyY8Gssd59KPLvF7xqUf1O+nEiO7FAz9bs3uPvfb3LTNoNrK2t/OZ3vbyZfKweOQWF/FT3/ZPgqUmzED/Tgid9aNjvvC0YmI9Ksx9XrYekDKKnaP0bT6y0E+8lbE2NWNCwQAMLbRi2Ww0bbS1hwCyHxqIC+dvtB9y4L5KmbHntFonvPZsVvusdPh7bGqTZHPJEQFhoZDw+yPnH3L1kfNoAWR83HRzh0A5DxWUpqSwAAsBwC0Pi/hbZf6nJjUeo/wBq2bP0do8vGH4expDzd7/pO1t9UcGrNNKoRQquAuuxYqY69NI1DPvebTuZfURF9HkREQEREBERAREQEREBERAREQEREBERAREQEREBERAXh0YPJe0QUHUrSqTqAK8RNDHnDQvBwwLJoo0nbGf2YF6GGhZFE1BtYtw8L1Hh0YNw0X62F1eImoNyptgAXsBfUUoEREBERAREQEREBERAREQEREBERAREQEREBERAREQEREH/2Q=="/>
          <p:cNvSpPr>
            <a:spLocks noChangeAspect="1" noChangeArrowheads="1"/>
          </p:cNvSpPr>
          <p:nvPr/>
        </p:nvSpPr>
        <p:spPr bwMode="auto">
          <a:xfrm>
            <a:off x="155575" y="-1143000"/>
            <a:ext cx="4810125" cy="23812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6" name="Picture 8" descr="http://www.ekonbilisim.com/images/logo-linux.png"/>
          <p:cNvPicPr>
            <a:picLocks noChangeAspect="1" noChangeArrowheads="1"/>
          </p:cNvPicPr>
          <p:nvPr/>
        </p:nvPicPr>
        <p:blipFill>
          <a:blip r:embed="rId4"/>
          <a:srcRect/>
          <a:stretch>
            <a:fillRect/>
          </a:stretch>
        </p:blipFill>
        <p:spPr bwMode="auto">
          <a:xfrm>
            <a:off x="6584544" y="5054105"/>
            <a:ext cx="2345174" cy="1160977"/>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Değer Okuma (* sembolü)</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638560"/>
          </a:xfrm>
        </p:spPr>
        <p:txBody>
          <a:bodyPr>
            <a:normAutofit fontScale="92500" lnSpcReduction="10000"/>
          </a:bodyPr>
          <a:lstStyle/>
          <a:p>
            <a:pPr marL="285750" indent="-285750" algn="just">
              <a:buFontTx/>
              <a:buChar char="-"/>
            </a:pPr>
            <a:r>
              <a:rPr lang="tr-TR" sz="2400" dirty="0" smtClean="0">
                <a:solidFill>
                  <a:schemeClr val="tx1"/>
                </a:solidFill>
              </a:rPr>
              <a:t>Bir işaretçi değişkeninin gösterdiği adresteki değeri okuyabilmek için işaretçi adresten değere dönüştürülmesi, İngilizce olarak "</a:t>
            </a:r>
            <a:r>
              <a:rPr lang="tr-TR" sz="2400" dirty="0" err="1" smtClean="0">
                <a:solidFill>
                  <a:schemeClr val="tx1"/>
                </a:solidFill>
              </a:rPr>
              <a:t>dereference</a:t>
            </a:r>
            <a:r>
              <a:rPr lang="tr-TR" sz="2400" dirty="0" smtClean="0">
                <a:solidFill>
                  <a:schemeClr val="tx1"/>
                </a:solidFill>
              </a:rPr>
              <a:t>" edilmesi gerekir. Kafa karıştırıcı bir unsur olmakla birlikte, bir işaretçinin gösterdiği yerdeki değerin okunması için yine </a:t>
            </a:r>
            <a:r>
              <a:rPr lang="tr-TR" sz="2400" b="1" dirty="0" smtClean="0">
                <a:solidFill>
                  <a:schemeClr val="tx1"/>
                </a:solidFill>
              </a:rPr>
              <a:t>" * " sembolü </a:t>
            </a:r>
            <a:r>
              <a:rPr lang="tr-TR" sz="2400" dirty="0" smtClean="0">
                <a:solidFill>
                  <a:schemeClr val="tx1"/>
                </a:solidFill>
              </a:rPr>
              <a:t>kullanılır. </a:t>
            </a:r>
          </a:p>
          <a:p>
            <a:pPr marL="285750" indent="-285750" algn="just">
              <a:buFontTx/>
              <a:buChar char="-"/>
            </a:pPr>
            <a:r>
              <a:rPr lang="tr-TR" sz="2400" dirty="0" smtClean="0"/>
              <a:t>İ</a:t>
            </a:r>
            <a:r>
              <a:rPr lang="tr-TR" sz="2400" dirty="0" smtClean="0">
                <a:solidFill>
                  <a:schemeClr val="tx1"/>
                </a:solidFill>
              </a:rPr>
              <a:t>ki kullanımı vardır diyebiliriz:</a:t>
            </a:r>
          </a:p>
          <a:p>
            <a:pPr marL="617220" lvl="1" indent="-342900" algn="just">
              <a:buFont typeface="+mj-lt"/>
              <a:buAutoNum type="arabicPeriod"/>
            </a:pPr>
            <a:r>
              <a:rPr lang="tr-TR" sz="2400" dirty="0" smtClean="0">
                <a:solidFill>
                  <a:schemeClr val="tx1"/>
                </a:solidFill>
              </a:rPr>
              <a:t>Eğer </a:t>
            </a:r>
            <a:r>
              <a:rPr lang="tr-TR" sz="2400" b="1" dirty="0" smtClean="0">
                <a:solidFill>
                  <a:schemeClr val="tx1"/>
                </a:solidFill>
              </a:rPr>
              <a:t>*</a:t>
            </a:r>
            <a:r>
              <a:rPr lang="tr-TR" sz="2400" dirty="0" smtClean="0">
                <a:solidFill>
                  <a:schemeClr val="tx1"/>
                </a:solidFill>
              </a:rPr>
              <a:t> sembolü değişken </a:t>
            </a:r>
            <a:r>
              <a:rPr lang="tr-TR" sz="2400" b="1" dirty="0" smtClean="0">
                <a:solidFill>
                  <a:schemeClr val="tx1"/>
                </a:solidFill>
              </a:rPr>
              <a:t>tanımında</a:t>
            </a:r>
            <a:r>
              <a:rPr lang="tr-TR" sz="2400" dirty="0" smtClean="0">
                <a:solidFill>
                  <a:schemeClr val="tx1"/>
                </a:solidFill>
              </a:rPr>
              <a:t> kullanılırsa o değişkenin </a:t>
            </a:r>
            <a:r>
              <a:rPr lang="tr-TR" sz="2400" dirty="0" smtClean="0"/>
              <a:t>işaretçi olduğunu </a:t>
            </a:r>
            <a:r>
              <a:rPr lang="tr-TR" sz="2400" dirty="0" smtClean="0">
                <a:solidFill>
                  <a:schemeClr val="tx1"/>
                </a:solidFill>
              </a:rPr>
              <a:t>gösterir.</a:t>
            </a:r>
          </a:p>
          <a:p>
            <a:pPr marL="617220" lvl="1" indent="-342900" algn="just">
              <a:buFont typeface="+mj-lt"/>
              <a:buAutoNum type="arabicPeriod"/>
            </a:pPr>
            <a:r>
              <a:rPr lang="tr-TR" sz="2400" dirty="0" smtClean="0">
                <a:solidFill>
                  <a:schemeClr val="tx1"/>
                </a:solidFill>
              </a:rPr>
              <a:t>Eğer </a:t>
            </a:r>
            <a:r>
              <a:rPr lang="tr-TR" sz="2400" b="1" dirty="0" smtClean="0">
                <a:solidFill>
                  <a:schemeClr val="tx1"/>
                </a:solidFill>
              </a:rPr>
              <a:t>*</a:t>
            </a:r>
            <a:r>
              <a:rPr lang="tr-TR" sz="2400" dirty="0" smtClean="0">
                <a:solidFill>
                  <a:schemeClr val="tx1"/>
                </a:solidFill>
              </a:rPr>
              <a:t> sembolü </a:t>
            </a:r>
            <a:r>
              <a:rPr lang="tr-TR" sz="2400" b="1" dirty="0" smtClean="0">
                <a:solidFill>
                  <a:schemeClr val="tx1"/>
                </a:solidFill>
              </a:rPr>
              <a:t>tanım haricinde </a:t>
            </a:r>
            <a:r>
              <a:rPr lang="tr-TR" sz="2400" dirty="0" smtClean="0">
                <a:solidFill>
                  <a:schemeClr val="tx1"/>
                </a:solidFill>
              </a:rPr>
              <a:t>kullanılırsa "</a:t>
            </a:r>
            <a:r>
              <a:rPr lang="tr-TR" sz="2400" dirty="0" err="1" smtClean="0">
                <a:solidFill>
                  <a:schemeClr val="tx1"/>
                </a:solidFill>
              </a:rPr>
              <a:t>dereference</a:t>
            </a:r>
            <a:r>
              <a:rPr lang="tr-TR" sz="2400" dirty="0" smtClean="0">
                <a:solidFill>
                  <a:schemeClr val="tx1"/>
                </a:solidFill>
              </a:rPr>
              <a:t>" yani gösterdiği yerdeki değeri okuma anlamına gelir.</a:t>
            </a:r>
          </a:p>
          <a:p>
            <a:pPr marL="285750" indent="-285750" algn="just">
              <a:buFontTx/>
              <a:buChar char="-"/>
            </a:pPr>
            <a:endParaRPr lang="tr-TR" sz="1800" dirty="0">
              <a:solidFill>
                <a:schemeClr val="tx1"/>
              </a:solidFill>
            </a:endParaRPr>
          </a:p>
          <a:p>
            <a:pPr algn="just"/>
            <a:endParaRPr lang="tr-TR" sz="1800" dirty="0">
              <a:solidFill>
                <a:schemeClr val="tx1"/>
              </a:solidFill>
            </a:endParaRPr>
          </a:p>
        </p:txBody>
      </p:sp>
    </p:spTree>
    <p:extLst>
      <p:ext uri="{BB962C8B-B14F-4D97-AF65-F5344CB8AC3E}">
        <p14:creationId xmlns="" xmlns:p14="http://schemas.microsoft.com/office/powerpoint/2010/main" val="22723889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iterate type="lt">
                                    <p:tmPct val="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Derleyiciye sormuşlar…</a:t>
            </a:r>
            <a:endParaRPr lang="tr-TR" dirty="0"/>
          </a:p>
        </p:txBody>
      </p:sp>
      <p:sp>
        <p:nvSpPr>
          <p:cNvPr id="3" name="2 İçerik Yer Tutucusu"/>
          <p:cNvSpPr>
            <a:spLocks noGrp="1"/>
          </p:cNvSpPr>
          <p:nvPr>
            <p:ph sz="quarter" idx="1"/>
          </p:nvPr>
        </p:nvSpPr>
        <p:spPr>
          <a:xfrm>
            <a:off x="457200" y="1219200"/>
            <a:ext cx="8229600" cy="709602"/>
          </a:xfrm>
        </p:spPr>
        <p:txBody>
          <a:bodyPr>
            <a:normAutofit fontScale="85000" lnSpcReduction="20000"/>
          </a:bodyPr>
          <a:lstStyle/>
          <a:p>
            <a:r>
              <a:rPr lang="tr-TR" dirty="0" err="1" smtClean="0"/>
              <a:t>ptr</a:t>
            </a:r>
            <a:r>
              <a:rPr lang="tr-TR" dirty="0" smtClean="0"/>
              <a:t>=&amp;</a:t>
            </a:r>
            <a:r>
              <a:rPr lang="tr-TR" dirty="0" err="1" smtClean="0"/>
              <a:t>sayi</a:t>
            </a:r>
            <a:r>
              <a:rPr lang="tr-TR" dirty="0" smtClean="0"/>
              <a:t>; ifadesinden sonra *</a:t>
            </a:r>
            <a:r>
              <a:rPr lang="tr-TR" dirty="0" err="1" smtClean="0"/>
              <a:t>ptr</a:t>
            </a:r>
            <a:r>
              <a:rPr lang="tr-TR" dirty="0" smtClean="0"/>
              <a:t> deyince ne görürsün?</a:t>
            </a:r>
          </a:p>
          <a:p>
            <a:r>
              <a:rPr lang="tr-TR" dirty="0" smtClean="0"/>
              <a:t>Derleyici demiş:</a:t>
            </a:r>
          </a:p>
          <a:p>
            <a:pPr lvl="1"/>
            <a:endParaRPr lang="tr-TR" dirty="0" smtClean="0"/>
          </a:p>
        </p:txBody>
      </p:sp>
      <p:sp>
        <p:nvSpPr>
          <p:cNvPr id="4" name="3 Dikdörtgen"/>
          <p:cNvSpPr/>
          <p:nvPr/>
        </p:nvSpPr>
        <p:spPr>
          <a:xfrm>
            <a:off x="6429388" y="2571744"/>
            <a:ext cx="171454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ctr"/>
            <a:r>
              <a:rPr lang="tr-TR" sz="3200" dirty="0" smtClean="0"/>
              <a:t>*</a:t>
            </a:r>
            <a:r>
              <a:rPr lang="tr-TR" sz="3200" dirty="0" err="1" smtClean="0"/>
              <a:t>ptr</a:t>
            </a:r>
            <a:endParaRPr lang="tr-TR" sz="3200" dirty="0" smtClean="0"/>
          </a:p>
        </p:txBody>
      </p:sp>
      <p:grpSp>
        <p:nvGrpSpPr>
          <p:cNvPr id="7" name="6 Grup"/>
          <p:cNvGrpSpPr/>
          <p:nvPr/>
        </p:nvGrpSpPr>
        <p:grpSpPr>
          <a:xfrm>
            <a:off x="6000760" y="3429000"/>
            <a:ext cx="2871321" cy="2638427"/>
            <a:chOff x="5629769" y="3357562"/>
            <a:chExt cx="2871321" cy="2638427"/>
          </a:xfrm>
        </p:grpSpPr>
        <p:pic>
          <p:nvPicPr>
            <p:cNvPr id="5" name="4 Resim" descr="what-is-compiler-and-five-phases-of-compiler-1-638.jpg"/>
            <p:cNvPicPr>
              <a:picLocks noChangeAspect="1"/>
            </p:cNvPicPr>
            <p:nvPr/>
          </p:nvPicPr>
          <p:blipFill>
            <a:blip r:embed="rId2"/>
            <a:srcRect r="18294"/>
            <a:stretch>
              <a:fillRect/>
            </a:stretch>
          </p:blipFill>
          <p:spPr>
            <a:xfrm>
              <a:off x="5629769" y="3357562"/>
              <a:ext cx="2871321" cy="2638427"/>
            </a:xfrm>
            <a:prstGeom prst="rect">
              <a:avLst/>
            </a:prstGeom>
          </p:spPr>
        </p:pic>
        <p:sp>
          <p:nvSpPr>
            <p:cNvPr id="6" name="5 Yuvarlatılmış Dikdörtgen"/>
            <p:cNvSpPr/>
            <p:nvPr/>
          </p:nvSpPr>
          <p:spPr>
            <a:xfrm>
              <a:off x="6500826" y="4643446"/>
              <a:ext cx="1000132"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DERLEYİCİ</a:t>
              </a:r>
              <a:endParaRPr lang="tr-TR" sz="1400" dirty="0"/>
            </a:p>
          </p:txBody>
        </p:sp>
      </p:grpSp>
      <p:sp>
        <p:nvSpPr>
          <p:cNvPr id="8" name="7 Dikdörtgen Belirtme Çizgisi"/>
          <p:cNvSpPr/>
          <p:nvPr/>
        </p:nvSpPr>
        <p:spPr>
          <a:xfrm>
            <a:off x="714348" y="2143116"/>
            <a:ext cx="5072098" cy="4000528"/>
          </a:xfrm>
          <a:prstGeom prst="wedgeRectCallout">
            <a:avLst>
              <a:gd name="adj1" fmla="val 62101"/>
              <a:gd name="adj2" fmla="val -110"/>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Arial" pitchFamily="34" charset="0"/>
              <a:buChar char="•"/>
            </a:pPr>
            <a:r>
              <a:rPr lang="tr-TR" sz="2400" dirty="0" smtClean="0"/>
              <a:t>Kalkar, hafızadaki </a:t>
            </a:r>
            <a:r>
              <a:rPr lang="tr-TR" sz="2400" dirty="0" err="1" smtClean="0"/>
              <a:t>ptr</a:t>
            </a:r>
            <a:r>
              <a:rPr lang="tr-TR" sz="2400" dirty="0" smtClean="0"/>
              <a:t> isimli işaretçi değişkenine giderim.</a:t>
            </a:r>
          </a:p>
          <a:p>
            <a:pPr>
              <a:buFont typeface="Arial" pitchFamily="34" charset="0"/>
              <a:buChar char="•"/>
            </a:pPr>
            <a:r>
              <a:rPr lang="tr-TR" sz="2400" dirty="0" smtClean="0"/>
              <a:t>*</a:t>
            </a:r>
            <a:r>
              <a:rPr lang="tr-TR" sz="2400" dirty="0" err="1" smtClean="0"/>
              <a:t>ptr</a:t>
            </a:r>
            <a:r>
              <a:rPr lang="tr-TR" sz="2400" dirty="0" smtClean="0"/>
              <a:t> dediği için, </a:t>
            </a:r>
            <a:r>
              <a:rPr lang="tr-TR" sz="2400" dirty="0" err="1" smtClean="0"/>
              <a:t>ptr</a:t>
            </a:r>
            <a:r>
              <a:rPr lang="tr-TR" sz="2400" dirty="0" smtClean="0"/>
              <a:t> isimli işaretçi değişkeninin değeri olan adresi alır, bu sefer hafızadaki o adrese giderim.</a:t>
            </a:r>
          </a:p>
          <a:p>
            <a:pPr>
              <a:buFont typeface="Arial" pitchFamily="34" charset="0"/>
              <a:buChar char="•"/>
            </a:pPr>
            <a:r>
              <a:rPr lang="tr-TR" sz="2400" dirty="0" smtClean="0"/>
              <a:t>orada “</a:t>
            </a:r>
            <a:r>
              <a:rPr lang="tr-TR" sz="2400" dirty="0" err="1" smtClean="0"/>
              <a:t>sayi</a:t>
            </a:r>
            <a:r>
              <a:rPr lang="tr-TR" sz="2400" dirty="0" smtClean="0"/>
              <a:t>” isimli değişkenle karşılaşmış olurum.</a:t>
            </a:r>
          </a:p>
          <a:p>
            <a:pPr>
              <a:buFont typeface="Arial" pitchFamily="34" charset="0"/>
              <a:buChar char="•"/>
            </a:pPr>
            <a:r>
              <a:rPr lang="tr-TR" sz="2400" dirty="0" err="1" smtClean="0"/>
              <a:t>sayi</a:t>
            </a:r>
            <a:r>
              <a:rPr lang="tr-TR" sz="2400" dirty="0" smtClean="0"/>
              <a:t> isimli değişkenin değerini alır ve…</a:t>
            </a:r>
          </a:p>
          <a:p>
            <a:pPr>
              <a:buFont typeface="Arial" pitchFamily="34" charset="0"/>
              <a:buChar char="•"/>
            </a:pPr>
            <a:r>
              <a:rPr lang="tr-TR" sz="2400" dirty="0" smtClean="0"/>
              <a:t>*</a:t>
            </a:r>
            <a:r>
              <a:rPr lang="tr-TR" sz="2400" dirty="0" err="1" smtClean="0"/>
              <a:t>ptr</a:t>
            </a:r>
            <a:r>
              <a:rPr lang="tr-TR" sz="2400" dirty="0" smtClean="0"/>
              <a:t> yerine o değeri yazarım</a:t>
            </a:r>
            <a:endParaRPr lang="tr-TR"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Derleyiciye sormuşlar…</a:t>
            </a:r>
            <a:endParaRPr lang="tr-TR" dirty="0"/>
          </a:p>
        </p:txBody>
      </p:sp>
      <p:sp>
        <p:nvSpPr>
          <p:cNvPr id="3" name="2 İçerik Yer Tutucusu"/>
          <p:cNvSpPr>
            <a:spLocks noGrp="1"/>
          </p:cNvSpPr>
          <p:nvPr>
            <p:ph sz="quarter" idx="1"/>
          </p:nvPr>
        </p:nvSpPr>
        <p:spPr>
          <a:xfrm>
            <a:off x="457200" y="1219200"/>
            <a:ext cx="8229600" cy="709602"/>
          </a:xfrm>
        </p:spPr>
        <p:txBody>
          <a:bodyPr>
            <a:normAutofit fontScale="85000" lnSpcReduction="20000"/>
          </a:bodyPr>
          <a:lstStyle/>
          <a:p>
            <a:r>
              <a:rPr lang="tr-TR" dirty="0" smtClean="0"/>
              <a:t>*</a:t>
            </a:r>
            <a:r>
              <a:rPr lang="tr-TR" dirty="0" err="1" smtClean="0"/>
              <a:t>ptr</a:t>
            </a:r>
            <a:r>
              <a:rPr lang="tr-TR" dirty="0" smtClean="0"/>
              <a:t> deyince ne görürsün?</a:t>
            </a:r>
          </a:p>
          <a:p>
            <a:r>
              <a:rPr lang="tr-TR" dirty="0" smtClean="0"/>
              <a:t>Derleyici demiş:</a:t>
            </a:r>
          </a:p>
          <a:p>
            <a:pPr lvl="1"/>
            <a:endParaRPr lang="tr-TR" dirty="0" smtClean="0"/>
          </a:p>
        </p:txBody>
      </p:sp>
      <p:grpSp>
        <p:nvGrpSpPr>
          <p:cNvPr id="4" name="6 Grup"/>
          <p:cNvGrpSpPr/>
          <p:nvPr/>
        </p:nvGrpSpPr>
        <p:grpSpPr>
          <a:xfrm>
            <a:off x="6000760" y="3429000"/>
            <a:ext cx="2871321" cy="2638427"/>
            <a:chOff x="5629769" y="3357562"/>
            <a:chExt cx="2871321" cy="2638427"/>
          </a:xfrm>
        </p:grpSpPr>
        <p:pic>
          <p:nvPicPr>
            <p:cNvPr id="5" name="4 Resim" descr="what-is-compiler-and-five-phases-of-compiler-1-638.jpg"/>
            <p:cNvPicPr>
              <a:picLocks noChangeAspect="1"/>
            </p:cNvPicPr>
            <p:nvPr/>
          </p:nvPicPr>
          <p:blipFill>
            <a:blip r:embed="rId2"/>
            <a:srcRect r="18294"/>
            <a:stretch>
              <a:fillRect/>
            </a:stretch>
          </p:blipFill>
          <p:spPr>
            <a:xfrm>
              <a:off x="5629769" y="3357562"/>
              <a:ext cx="2871321" cy="2638427"/>
            </a:xfrm>
            <a:prstGeom prst="rect">
              <a:avLst/>
            </a:prstGeom>
          </p:spPr>
        </p:pic>
        <p:sp>
          <p:nvSpPr>
            <p:cNvPr id="6" name="5 Yuvarlatılmış Dikdörtgen"/>
            <p:cNvSpPr/>
            <p:nvPr/>
          </p:nvSpPr>
          <p:spPr>
            <a:xfrm>
              <a:off x="6500826" y="4643446"/>
              <a:ext cx="1000132"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DERLEYİCİ</a:t>
              </a:r>
              <a:endParaRPr lang="tr-TR" sz="1400" dirty="0"/>
            </a:p>
          </p:txBody>
        </p:sp>
      </p:grpSp>
      <p:sp>
        <p:nvSpPr>
          <p:cNvPr id="9" name="8 Dikdörtgen Belirtme Çizgisi"/>
          <p:cNvSpPr/>
          <p:nvPr/>
        </p:nvSpPr>
        <p:spPr>
          <a:xfrm>
            <a:off x="642910" y="2357430"/>
            <a:ext cx="4286280" cy="2571768"/>
          </a:xfrm>
          <a:prstGeom prst="wedgeRectCallout">
            <a:avLst>
              <a:gd name="adj1" fmla="val 84372"/>
              <a:gd name="adj2" fmla="val 27971"/>
            </a:avLst>
          </a:prstGeom>
        </p:spPr>
        <p:style>
          <a:lnRef idx="1">
            <a:schemeClr val="accent3"/>
          </a:lnRef>
          <a:fillRef idx="2">
            <a:schemeClr val="accent3"/>
          </a:fillRef>
          <a:effectRef idx="1">
            <a:schemeClr val="accent3"/>
          </a:effectRef>
          <a:fontRef idx="minor">
            <a:schemeClr val="dk1"/>
          </a:fontRef>
        </p:style>
        <p:txBody>
          <a:bodyPr rtlCol="0" anchor="ctr"/>
          <a:lstStyle/>
          <a:p>
            <a:pPr lvl="1"/>
            <a:r>
              <a:rPr lang="tr-TR" dirty="0" smtClean="0"/>
              <a:t>Örneğin, bana </a:t>
            </a:r>
          </a:p>
          <a:p>
            <a:pPr lvl="1"/>
            <a:r>
              <a:rPr lang="tr-TR" dirty="0" err="1" smtClean="0"/>
              <a:t>int</a:t>
            </a:r>
            <a:r>
              <a:rPr lang="tr-TR" dirty="0" smtClean="0"/>
              <a:t> c = *</a:t>
            </a:r>
            <a:r>
              <a:rPr lang="tr-TR" dirty="0" err="1" smtClean="0"/>
              <a:t>ptr</a:t>
            </a:r>
            <a:r>
              <a:rPr lang="tr-TR" dirty="0" smtClean="0"/>
              <a:t> +1; </a:t>
            </a:r>
          </a:p>
          <a:p>
            <a:pPr lvl="1"/>
            <a:r>
              <a:rPr lang="tr-TR" dirty="0" smtClean="0"/>
              <a:t>deseler, ben bunu önce</a:t>
            </a:r>
          </a:p>
          <a:p>
            <a:pPr lvl="1"/>
            <a:r>
              <a:rPr lang="tr-TR" b="1" dirty="0" err="1" smtClean="0">
                <a:solidFill>
                  <a:srgbClr val="0070C0"/>
                </a:solidFill>
              </a:rPr>
              <a:t>int</a:t>
            </a:r>
            <a:r>
              <a:rPr lang="tr-TR" b="1" dirty="0" smtClean="0">
                <a:solidFill>
                  <a:srgbClr val="0070C0"/>
                </a:solidFill>
              </a:rPr>
              <a:t> c =  </a:t>
            </a:r>
            <a:r>
              <a:rPr lang="tr-TR" b="1" dirty="0" err="1" smtClean="0">
                <a:solidFill>
                  <a:srgbClr val="0070C0"/>
                </a:solidFill>
              </a:rPr>
              <a:t>sayi</a:t>
            </a:r>
            <a:r>
              <a:rPr lang="tr-TR" b="1" dirty="0" smtClean="0">
                <a:solidFill>
                  <a:srgbClr val="0070C0"/>
                </a:solidFill>
              </a:rPr>
              <a:t> +1;</a:t>
            </a:r>
          </a:p>
          <a:p>
            <a:pPr lvl="1"/>
            <a:r>
              <a:rPr lang="tr-TR" dirty="0" smtClean="0"/>
              <a:t>sonra da</a:t>
            </a:r>
          </a:p>
          <a:p>
            <a:pPr lvl="1"/>
            <a:r>
              <a:rPr lang="tr-TR" b="1" dirty="0" err="1" smtClean="0">
                <a:solidFill>
                  <a:srgbClr val="0070C0"/>
                </a:solidFill>
              </a:rPr>
              <a:t>int</a:t>
            </a:r>
            <a:r>
              <a:rPr lang="tr-TR" b="1" dirty="0" smtClean="0">
                <a:solidFill>
                  <a:srgbClr val="0070C0"/>
                </a:solidFill>
              </a:rPr>
              <a:t> c = 7 +1;</a:t>
            </a:r>
          </a:p>
          <a:p>
            <a:pPr lvl="1"/>
            <a:r>
              <a:rPr lang="tr-TR" dirty="0" smtClean="0"/>
              <a:t>olarak görürüm.</a:t>
            </a:r>
          </a:p>
        </p:txBody>
      </p:sp>
      <p:sp>
        <p:nvSpPr>
          <p:cNvPr id="10" name="9 Dikdörtgen"/>
          <p:cNvSpPr/>
          <p:nvPr/>
        </p:nvSpPr>
        <p:spPr>
          <a:xfrm>
            <a:off x="6429388" y="2571744"/>
            <a:ext cx="171454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ctr"/>
            <a:r>
              <a:rPr lang="tr-TR" sz="3200" dirty="0" smtClean="0"/>
              <a:t>*</a:t>
            </a:r>
            <a:r>
              <a:rPr lang="tr-TR" sz="3200" dirty="0" err="1" smtClean="0"/>
              <a:t>ptr</a:t>
            </a:r>
            <a:endParaRPr lang="tr-TR" sz="32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Kahoot</a:t>
            </a:r>
            <a:r>
              <a:rPr lang="tr-TR" dirty="0" smtClean="0"/>
              <a:t> vakti</a:t>
            </a:r>
            <a:endParaRPr lang="tr-TR" dirty="0"/>
          </a:p>
        </p:txBody>
      </p:sp>
      <p:sp>
        <p:nvSpPr>
          <p:cNvPr id="3" name="2 İçerik Yer Tutucusu"/>
          <p:cNvSpPr>
            <a:spLocks noGrp="1"/>
          </p:cNvSpPr>
          <p:nvPr>
            <p:ph sz="quarter" idx="1"/>
          </p:nvPr>
        </p:nvSpPr>
        <p:spPr/>
        <p:txBody>
          <a:bodyPr/>
          <a:lstStyle/>
          <a:p>
            <a:r>
              <a:rPr lang="tr-TR" dirty="0" smtClean="0"/>
              <a:t>Cep telefonlarınızı çıkarınız…</a:t>
            </a:r>
          </a:p>
          <a:p>
            <a:endParaRPr lang="tr-TR" dirty="0"/>
          </a:p>
        </p:txBody>
      </p:sp>
      <p:pic>
        <p:nvPicPr>
          <p:cNvPr id="4" name="3 Resim" descr="kahoot.png"/>
          <p:cNvPicPr>
            <a:picLocks noChangeAspect="1"/>
          </p:cNvPicPr>
          <p:nvPr/>
        </p:nvPicPr>
        <p:blipFill>
          <a:blip r:embed="rId2"/>
          <a:stretch>
            <a:fillRect/>
          </a:stretch>
        </p:blipFill>
        <p:spPr>
          <a:xfrm>
            <a:off x="1643042" y="2071678"/>
            <a:ext cx="5800695" cy="3347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a:xfrm>
            <a:off x="457200" y="1219200"/>
            <a:ext cx="8229600" cy="3638560"/>
          </a:xfrm>
        </p:spPr>
        <p:txBody>
          <a:bodyPr>
            <a:normAutofit fontScale="92500" lnSpcReduction="10000"/>
          </a:bodyPr>
          <a:lstStyle/>
          <a:p>
            <a:r>
              <a:rPr lang="tr-TR" dirty="0" smtClean="0"/>
              <a:t>Aşağıdaki kod parçası ekrana ne yazdırır?</a:t>
            </a:r>
          </a:p>
          <a:p>
            <a:pPr>
              <a:buNone/>
            </a:pPr>
            <a:r>
              <a:rPr lang="tr-TR" dirty="0" err="1" smtClean="0"/>
              <a:t>int</a:t>
            </a:r>
            <a:r>
              <a:rPr lang="tr-TR" dirty="0" smtClean="0"/>
              <a:t> x = 8; </a:t>
            </a:r>
          </a:p>
          <a:p>
            <a:pPr>
              <a:buNone/>
            </a:pPr>
            <a:r>
              <a:rPr lang="tr-TR" dirty="0" err="1" smtClean="0"/>
              <a:t>int</a:t>
            </a:r>
            <a:r>
              <a:rPr lang="tr-TR" dirty="0" smtClean="0"/>
              <a:t>* y = &amp;x; </a:t>
            </a:r>
          </a:p>
          <a:p>
            <a:pPr>
              <a:buNone/>
            </a:pPr>
            <a:r>
              <a:rPr lang="tr-TR" dirty="0" smtClean="0"/>
              <a:t>/* </a:t>
            </a:r>
          </a:p>
          <a:p>
            <a:pPr lvl="1">
              <a:buNone/>
            </a:pPr>
            <a:r>
              <a:rPr lang="tr-TR" dirty="0" err="1" smtClean="0"/>
              <a:t>int</a:t>
            </a:r>
            <a:r>
              <a:rPr lang="tr-TR" dirty="0" smtClean="0"/>
              <a:t>* y;</a:t>
            </a:r>
          </a:p>
          <a:p>
            <a:pPr lvl="1">
              <a:buNone/>
            </a:pPr>
            <a:r>
              <a:rPr lang="tr-TR" dirty="0" smtClean="0"/>
              <a:t>y=&amp;x; </a:t>
            </a:r>
          </a:p>
          <a:p>
            <a:pPr>
              <a:buNone/>
            </a:pPr>
            <a:r>
              <a:rPr lang="tr-TR" dirty="0" smtClean="0"/>
              <a:t>*/</a:t>
            </a:r>
          </a:p>
          <a:p>
            <a:pPr>
              <a:buNone/>
            </a:pPr>
            <a:r>
              <a:rPr lang="tr-TR" dirty="0" smtClean="0"/>
              <a:t>x = *y + 4; </a:t>
            </a:r>
          </a:p>
          <a:p>
            <a:pPr>
              <a:buNone/>
            </a:pPr>
            <a:r>
              <a:rPr lang="tr-TR" dirty="0" err="1" smtClean="0"/>
              <a:t>printf</a:t>
            </a:r>
            <a:r>
              <a:rPr lang="tr-TR" dirty="0" smtClean="0"/>
              <a:t>(“%d”, *y + x); </a:t>
            </a:r>
            <a:endParaRPr lang="tr-TR" dirty="0"/>
          </a:p>
        </p:txBody>
      </p:sp>
      <p:sp>
        <p:nvSpPr>
          <p:cNvPr id="5" name="4 32-Nokta Yıldız"/>
          <p:cNvSpPr/>
          <p:nvPr/>
        </p:nvSpPr>
        <p:spPr>
          <a:xfrm>
            <a:off x="5000628" y="3214686"/>
            <a:ext cx="2571768" cy="2286016"/>
          </a:xfrm>
          <a:prstGeom prst="star3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600" dirty="0" smtClean="0"/>
              <a:t>24</a:t>
            </a:r>
            <a:endParaRPr lang="tr-TR" sz="6600" dirty="0"/>
          </a:p>
        </p:txBody>
      </p:sp>
      <p:cxnSp>
        <p:nvCxnSpPr>
          <p:cNvPr id="8" name="7 Eğri Bağlayıcı"/>
          <p:cNvCxnSpPr/>
          <p:nvPr/>
        </p:nvCxnSpPr>
        <p:spPr>
          <a:xfrm rot="10800000" flipV="1">
            <a:off x="1142976" y="2357430"/>
            <a:ext cx="500066" cy="42862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1643042" y="2857496"/>
            <a:ext cx="4273991" cy="369332"/>
          </a:xfrm>
          <a:prstGeom prst="rect">
            <a:avLst/>
          </a:prstGeom>
          <a:noFill/>
        </p:spPr>
        <p:txBody>
          <a:bodyPr wrap="none" rtlCol="0">
            <a:spAutoFit/>
          </a:bodyPr>
          <a:lstStyle/>
          <a:p>
            <a:r>
              <a:rPr lang="tr-TR" dirty="0" smtClean="0"/>
              <a:t>Aynı satır bu şekilde iki satıra da bölünebilir.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4.ders sonu</a:t>
            </a:r>
            <a:endParaRPr lang="tr-TR" sz="8000" dirty="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İşaretçiler ne işe yarar?</a:t>
            </a:r>
            <a:endParaRPr lang="tr-TR" dirty="0"/>
          </a:p>
        </p:txBody>
      </p:sp>
      <p:sp>
        <p:nvSpPr>
          <p:cNvPr id="3" name="2 İçerik Yer Tutucusu"/>
          <p:cNvSpPr>
            <a:spLocks noGrp="1"/>
          </p:cNvSpPr>
          <p:nvPr>
            <p:ph sz="quarter" idx="1"/>
          </p:nvPr>
        </p:nvSpPr>
        <p:spPr/>
        <p:txBody>
          <a:bodyPr/>
          <a:lstStyle/>
          <a:p>
            <a:r>
              <a:rPr lang="tr-TR" dirty="0" smtClean="0"/>
              <a:t>Bu aşamada güzel bir soru şöyle olabilir:</a:t>
            </a:r>
            <a:endParaRPr lang="tr-TR" dirty="0"/>
          </a:p>
        </p:txBody>
      </p:sp>
      <p:pic>
        <p:nvPicPr>
          <p:cNvPr id="4" name="3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5357818" y="3286124"/>
            <a:ext cx="2428872" cy="2137407"/>
          </a:xfrm>
          <a:prstGeom prst="rect">
            <a:avLst/>
          </a:prstGeom>
        </p:spPr>
      </p:pic>
      <p:sp>
        <p:nvSpPr>
          <p:cNvPr id="5" name="4 Köşeleri Yuvarlanmış Dikdörtgen Belirtme Çizgisi"/>
          <p:cNvSpPr/>
          <p:nvPr/>
        </p:nvSpPr>
        <p:spPr>
          <a:xfrm>
            <a:off x="1357290" y="1837362"/>
            <a:ext cx="5214974" cy="1214446"/>
          </a:xfrm>
          <a:prstGeom prst="wedgeRoundRectCallout">
            <a:avLst>
              <a:gd name="adj1" fmla="val 37008"/>
              <a:gd name="adj2" fmla="val 97148"/>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800" dirty="0" smtClean="0">
                <a:solidFill>
                  <a:schemeClr val="tx1"/>
                </a:solidFill>
              </a:rPr>
              <a:t>&amp; ve * kullanımlarını gördük ama bu işaretçiler ne işe yarar?</a:t>
            </a:r>
            <a:endParaRPr lang="tr-TR" sz="2800"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İşaretçiler ve Fonksiyonlar</a:t>
            </a:r>
            <a:endParaRPr lang="tr-TR" dirty="0"/>
          </a:p>
        </p:txBody>
      </p:sp>
      <p:sp>
        <p:nvSpPr>
          <p:cNvPr id="3" name="2 İçerik Yer Tutucusu"/>
          <p:cNvSpPr>
            <a:spLocks noGrp="1"/>
          </p:cNvSpPr>
          <p:nvPr>
            <p:ph sz="quarter" idx="1"/>
          </p:nvPr>
        </p:nvSpPr>
        <p:spPr/>
        <p:txBody>
          <a:bodyPr/>
          <a:lstStyle/>
          <a:p>
            <a:r>
              <a:rPr lang="tr-TR" dirty="0" smtClean="0"/>
              <a:t>Küçük bir bilgisayar şirketi ele alalım.</a:t>
            </a:r>
            <a:endParaRPr lang="tr-TR" dirty="0"/>
          </a:p>
        </p:txBody>
      </p:sp>
      <p:pic>
        <p:nvPicPr>
          <p:cNvPr id="4" name="3 Resim" descr="index.jpg"/>
          <p:cNvPicPr>
            <a:picLocks noChangeAspect="1"/>
          </p:cNvPicPr>
          <p:nvPr/>
        </p:nvPicPr>
        <p:blipFill>
          <a:blip r:embed="rId2"/>
          <a:stretch>
            <a:fillRect/>
          </a:stretch>
        </p:blipFill>
        <p:spPr>
          <a:xfrm rot="20636917">
            <a:off x="928662" y="1928802"/>
            <a:ext cx="2162175" cy="2114550"/>
          </a:xfrm>
          <a:prstGeom prst="rect">
            <a:avLst/>
          </a:prstGeom>
        </p:spPr>
      </p:pic>
      <p:pic>
        <p:nvPicPr>
          <p:cNvPr id="7" name="6 Resim" descr="steve_jobs_PNG33446.png"/>
          <p:cNvPicPr>
            <a:picLocks noChangeAspect="1"/>
          </p:cNvPicPr>
          <p:nvPr/>
        </p:nvPicPr>
        <p:blipFill>
          <a:blip r:embed="rId3" cstate="print"/>
          <a:stretch>
            <a:fillRect/>
          </a:stretch>
        </p:blipFill>
        <p:spPr>
          <a:xfrm>
            <a:off x="6786578" y="642918"/>
            <a:ext cx="1591321" cy="1591321"/>
          </a:xfrm>
          <a:prstGeom prst="rect">
            <a:avLst/>
          </a:prstGeom>
        </p:spPr>
      </p:pic>
      <p:sp>
        <p:nvSpPr>
          <p:cNvPr id="8" name="7 Köşeleri Yuvarlanmış Dikdörtgen Belirtme Çizgisi"/>
          <p:cNvSpPr/>
          <p:nvPr/>
        </p:nvSpPr>
        <p:spPr>
          <a:xfrm>
            <a:off x="3143240" y="1928802"/>
            <a:ext cx="3143272" cy="1643074"/>
          </a:xfrm>
          <a:prstGeom prst="wedgeRoundRectCallout">
            <a:avLst>
              <a:gd name="adj1" fmla="val 77726"/>
              <a:gd name="adj2" fmla="val -4920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smtClean="0"/>
              <a:t>Stayjer</a:t>
            </a:r>
            <a:r>
              <a:rPr lang="tr-TR" sz="1600" dirty="0" smtClean="0"/>
              <a:t> bana şunu falan filan yapan bir fonksiyon yaz. </a:t>
            </a:r>
            <a:r>
              <a:rPr lang="tr-TR" sz="1600" dirty="0" err="1" smtClean="0"/>
              <a:t>main’imde</a:t>
            </a:r>
            <a:r>
              <a:rPr lang="tr-TR" sz="1600" dirty="0" smtClean="0"/>
              <a:t> onu kullanmam lazım. Sana ilgili elma değişkenini gönderiyorum. Bulduğun değeri bana </a:t>
            </a:r>
            <a:r>
              <a:rPr lang="tr-TR" sz="1600" dirty="0" err="1" smtClean="0"/>
              <a:t>int</a:t>
            </a:r>
            <a:r>
              <a:rPr lang="tr-TR" sz="1600" dirty="0" smtClean="0"/>
              <a:t> olarak dön.</a:t>
            </a:r>
            <a:endParaRPr lang="tr-TR" sz="1600" dirty="0"/>
          </a:p>
        </p:txBody>
      </p:sp>
      <p:pic>
        <p:nvPicPr>
          <p:cNvPr id="9" name="8 Resim" descr="index.jpg"/>
          <p:cNvPicPr>
            <a:picLocks noChangeAspect="1"/>
          </p:cNvPicPr>
          <p:nvPr/>
        </p:nvPicPr>
        <p:blipFill>
          <a:blip r:embed="rId4"/>
          <a:srcRect b="20391"/>
          <a:stretch>
            <a:fillRect/>
          </a:stretch>
        </p:blipFill>
        <p:spPr>
          <a:xfrm>
            <a:off x="714348" y="5000636"/>
            <a:ext cx="2686050" cy="1357322"/>
          </a:xfrm>
          <a:prstGeom prst="rect">
            <a:avLst/>
          </a:prstGeom>
        </p:spPr>
      </p:pic>
      <p:sp>
        <p:nvSpPr>
          <p:cNvPr id="10" name="9 Köşeleri Yuvarlanmış Dikdörtgen Belirtme Çizgisi"/>
          <p:cNvSpPr/>
          <p:nvPr/>
        </p:nvSpPr>
        <p:spPr>
          <a:xfrm>
            <a:off x="3286116" y="3786190"/>
            <a:ext cx="2643206" cy="1285884"/>
          </a:xfrm>
          <a:prstGeom prst="wedgeRoundRectCallout">
            <a:avLst>
              <a:gd name="adj1" fmla="val -45337"/>
              <a:gd name="adj2" fmla="val 8027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Yaptım patron, ama kazara elma değişkeninin değerini değiştirdim.</a:t>
            </a:r>
            <a:endParaRPr lang="tr-TR" dirty="0"/>
          </a:p>
        </p:txBody>
      </p:sp>
      <p:sp>
        <p:nvSpPr>
          <p:cNvPr id="11" name="10 Köşeleri Yuvarlanmış Dikdörtgen Belirtme Çizgisi"/>
          <p:cNvSpPr/>
          <p:nvPr/>
        </p:nvSpPr>
        <p:spPr>
          <a:xfrm>
            <a:off x="6215074" y="3143248"/>
            <a:ext cx="2286016" cy="1785950"/>
          </a:xfrm>
          <a:prstGeom prst="wedgeRoundRectCallout">
            <a:avLst>
              <a:gd name="adj1" fmla="val 15032"/>
              <a:gd name="adj2" fmla="val -9535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Sorun değil, zaten senin o değişken üstünde yaptığın değişiklikler </a:t>
            </a:r>
            <a:r>
              <a:rPr lang="tr-TR" sz="1600" dirty="0" err="1" smtClean="0"/>
              <a:t>main’i</a:t>
            </a:r>
            <a:r>
              <a:rPr lang="tr-TR" sz="1600" dirty="0" smtClean="0"/>
              <a:t> etkilemiyor. Ben sadece </a:t>
            </a:r>
            <a:r>
              <a:rPr lang="tr-TR" sz="1600" b="1" i="1" dirty="0" smtClean="0"/>
              <a:t>değerini</a:t>
            </a:r>
            <a:r>
              <a:rPr lang="tr-TR" sz="1600" dirty="0" smtClean="0"/>
              <a:t> göndermiştim.</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marL="285750" indent="-285750" algn="just">
              <a:buFontTx/>
              <a:buChar char="-"/>
            </a:pPr>
            <a:r>
              <a:rPr lang="tr-TR" sz="2000" dirty="0" smtClean="0">
                <a:solidFill>
                  <a:schemeClr val="tx1"/>
                </a:solidFill>
              </a:rPr>
              <a:t>Bir önceki slaytta anlatılan durumda C derleyicisi fonksiyona gönderilen tüm parametreler için bir kopya oluşturur ve çok fazla fonksiyonun arka arkaya çağırılması </a:t>
            </a:r>
            <a:r>
              <a:rPr lang="tr-TR" sz="2000" b="1" dirty="0" smtClean="0">
                <a:solidFill>
                  <a:schemeClr val="tx1"/>
                </a:solidFill>
              </a:rPr>
              <a:t>bellek alanında şişmeye </a:t>
            </a:r>
            <a:r>
              <a:rPr lang="tr-TR" sz="2000" dirty="0" smtClean="0">
                <a:solidFill>
                  <a:schemeClr val="tx1"/>
                </a:solidFill>
              </a:rPr>
              <a:t>neden olur. Ayrıca fonksiyona gönderilen parametre üzerinde bir değişiklik yapılmak isteniyorsa bu durumda fazladan işlem de yapılmak zorundadır. Bu da programlama dilinde istenilen bir şey değildir.</a:t>
            </a:r>
          </a:p>
          <a:p>
            <a:pPr marL="285750" indent="-285750" algn="just">
              <a:buFontTx/>
              <a:buChar char="-"/>
            </a:pPr>
            <a:endParaRPr lang="tr-TR" sz="2000" dirty="0">
              <a:solidFill>
                <a:schemeClr val="tx1"/>
              </a:solidFill>
            </a:endParaRPr>
          </a:p>
          <a:p>
            <a:pPr marL="285750" indent="-285750" algn="just">
              <a:buFontTx/>
              <a:buChar char="-"/>
            </a:pPr>
            <a:r>
              <a:rPr lang="tr-TR" sz="2000" dirty="0" smtClean="0">
                <a:solidFill>
                  <a:schemeClr val="tx1"/>
                </a:solidFill>
              </a:rPr>
              <a:t>Bu problemin üstesinden gelebilmek için, işaretçiler sayesinde C dilinde parametrelerin fonksiyonlara </a:t>
            </a:r>
            <a:r>
              <a:rPr lang="tr-TR" sz="2000" b="1" dirty="0" smtClean="0">
                <a:solidFill>
                  <a:schemeClr val="tx1"/>
                </a:solidFill>
              </a:rPr>
              <a:t>değerlerinin değil, adreslerinin gönderilmesini sağlanır</a:t>
            </a:r>
            <a:r>
              <a:rPr lang="tr-TR" sz="2000" dirty="0" smtClean="0">
                <a:solidFill>
                  <a:schemeClr val="tx1"/>
                </a:solidFill>
              </a:rPr>
              <a:t>. Böylece parametre için bir </a:t>
            </a:r>
            <a:r>
              <a:rPr lang="tr-TR" sz="2000" b="1" dirty="0" smtClean="0">
                <a:solidFill>
                  <a:schemeClr val="tx1"/>
                </a:solidFill>
              </a:rPr>
              <a:t>kopya oluşturulmasının önüne geçilmektedir</a:t>
            </a:r>
            <a:r>
              <a:rPr lang="tr-TR" sz="2000" dirty="0" smtClean="0">
                <a:solidFill>
                  <a:schemeClr val="tx1"/>
                </a:solidFill>
              </a:rPr>
              <a:t>. Ayrıca bir adres gönderildiği ve bu adres parametre olarak gönderilen değişkenin gerçek adresi olduğundan parametre üzerinde yapılan değişiklikler fonksiyon tamamlandıktan sonra da </a:t>
            </a:r>
            <a:r>
              <a:rPr lang="tr-TR" sz="2000" b="1" u="sng" dirty="0" smtClean="0">
                <a:solidFill>
                  <a:schemeClr val="tx1"/>
                </a:solidFill>
              </a:rPr>
              <a:t>kalıcı olur.</a:t>
            </a:r>
          </a:p>
        </p:txBody>
      </p:sp>
      <p:sp>
        <p:nvSpPr>
          <p:cNvPr id="4" name="Başlık 1"/>
          <p:cNvSpPr txBox="1">
            <a:spLocks/>
          </p:cNvSpPr>
          <p:nvPr/>
        </p:nvSpPr>
        <p:spPr>
          <a:xfrm>
            <a:off x="609600" y="304800"/>
            <a:ext cx="8229600" cy="990600"/>
          </a:xfrm>
          <a:prstGeom prst="rect">
            <a:avLst/>
          </a:prstGeom>
        </p:spPr>
        <p:txBody>
          <a:bodyPr vert="horz"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İşaretçilerin Fonksiyon ile Kullanımı</a:t>
            </a:r>
            <a:endParaRPr kumimoji="0" lang="tr-TR" sz="28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Tree>
    <p:extLst>
      <p:ext uri="{BB962C8B-B14F-4D97-AF65-F5344CB8AC3E}">
        <p14:creationId xmlns="" xmlns:p14="http://schemas.microsoft.com/office/powerpoint/2010/main" val="2326783764"/>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Fonksiyona değişim yapabilme yetkisi verebilmek için</a:t>
            </a:r>
            <a:endParaRPr lang="tr-TR" dirty="0"/>
          </a:p>
        </p:txBody>
      </p:sp>
      <p:sp>
        <p:nvSpPr>
          <p:cNvPr id="4" name="3 İçerik Yer Tutucusu"/>
          <p:cNvSpPr>
            <a:spLocks noGrp="1"/>
          </p:cNvSpPr>
          <p:nvPr>
            <p:ph sz="quarter" idx="1"/>
          </p:nvPr>
        </p:nvSpPr>
        <p:spPr>
          <a:xfrm>
            <a:off x="457200" y="1219200"/>
            <a:ext cx="8229600" cy="3209932"/>
          </a:xfrm>
          <a:prstGeom prst="rect">
            <a:avLst/>
          </a:prstGeom>
        </p:spPr>
        <p:style>
          <a:lnRef idx="2">
            <a:schemeClr val="accent1"/>
          </a:lnRef>
          <a:fillRef idx="1">
            <a:schemeClr val="lt1"/>
          </a:fillRef>
          <a:effectRef idx="0">
            <a:schemeClr val="accent1"/>
          </a:effectRef>
          <a:fontRef idx="minor">
            <a:schemeClr val="dk1"/>
          </a:fontRef>
        </p:style>
        <p:txBody>
          <a:bodyPr rtlCol="0" anchor="ctr">
            <a:normAutofit lnSpcReduction="10000"/>
          </a:bodyPr>
          <a:lstStyle/>
          <a:p>
            <a:r>
              <a:rPr lang="tr-TR" sz="3200" dirty="0" smtClean="0"/>
              <a:t>3 noktada değişiklik yapılır: </a:t>
            </a:r>
          </a:p>
          <a:p>
            <a:pPr marL="228600" indent="-228600">
              <a:buFont typeface="Wingdings 3"/>
              <a:buAutoNum type="arabicParenR"/>
            </a:pPr>
            <a:r>
              <a:rPr lang="tr-TR" sz="3200" dirty="0" err="1" smtClean="0"/>
              <a:t>main’de</a:t>
            </a:r>
            <a:r>
              <a:rPr lang="tr-TR" sz="3200" dirty="0" smtClean="0"/>
              <a:t> fonksiyona </a:t>
            </a:r>
            <a:r>
              <a:rPr lang="tr-TR" sz="3200" dirty="0" err="1" smtClean="0"/>
              <a:t>int</a:t>
            </a:r>
            <a:r>
              <a:rPr lang="tr-TR" sz="3200" dirty="0" smtClean="0"/>
              <a:t> değil adresi(&amp;) gönderilir.</a:t>
            </a:r>
          </a:p>
          <a:p>
            <a:pPr marL="228600" indent="-228600">
              <a:buAutoNum type="arabicParenR"/>
            </a:pPr>
            <a:r>
              <a:rPr lang="tr-TR" sz="3200" dirty="0" smtClean="0"/>
              <a:t>Fonksiyon girdisi </a:t>
            </a:r>
            <a:r>
              <a:rPr lang="tr-TR" sz="3200" b="1" dirty="0" err="1" smtClean="0"/>
              <a:t>int</a:t>
            </a:r>
            <a:r>
              <a:rPr lang="tr-TR" sz="3200" dirty="0" smtClean="0"/>
              <a:t> ‘</a:t>
            </a:r>
            <a:r>
              <a:rPr lang="tr-TR" sz="3200" dirty="0" err="1" smtClean="0"/>
              <a:t>di</a:t>
            </a:r>
            <a:r>
              <a:rPr lang="tr-TR" sz="3200" dirty="0" smtClean="0"/>
              <a:t>, </a:t>
            </a:r>
            <a:r>
              <a:rPr lang="tr-TR" sz="3200" b="1" dirty="0" err="1" smtClean="0"/>
              <a:t>int</a:t>
            </a:r>
            <a:r>
              <a:rPr lang="tr-TR" sz="3200" b="1" dirty="0" smtClean="0"/>
              <a:t>*</a:t>
            </a:r>
            <a:r>
              <a:rPr lang="tr-TR" sz="3200" dirty="0" smtClean="0"/>
              <a:t> olur. </a:t>
            </a:r>
          </a:p>
          <a:p>
            <a:pPr marL="228600" indent="-228600">
              <a:buAutoNum type="arabicParenR"/>
            </a:pPr>
            <a:r>
              <a:rPr lang="tr-TR" sz="3200" dirty="0" smtClean="0"/>
              <a:t>Fonksiyonun içindeki değişkenlerin başına </a:t>
            </a:r>
            <a:r>
              <a:rPr lang="tr-TR" sz="3200" b="1" dirty="0" smtClean="0"/>
              <a:t>*</a:t>
            </a:r>
            <a:r>
              <a:rPr lang="tr-TR" sz="3200" dirty="0" smtClean="0"/>
              <a:t> konulur. </a:t>
            </a:r>
          </a:p>
        </p:txBody>
      </p:sp>
      <p:sp>
        <p:nvSpPr>
          <p:cNvPr id="5" name="4 Yuvarlatılmış Dikdörtgen"/>
          <p:cNvSpPr/>
          <p:nvPr/>
        </p:nvSpPr>
        <p:spPr>
          <a:xfrm>
            <a:off x="2071670" y="4643446"/>
            <a:ext cx="4429156" cy="15001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üç değişikliğin herhangi birini unutmadan kodunuza uyguladığınızda kolaylıkla fonksiyonlara değişkenler üzerinde değişim yetkisi verebilirsiniz.</a:t>
            </a:r>
            <a:endParaRPr lang="tr-TR" dirty="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pPr lvl="0">
              <a:defRPr/>
            </a:pPr>
            <a:r>
              <a:rPr lang="tr-TR" sz="2800" b="1" dirty="0" smtClean="0">
                <a:solidFill>
                  <a:schemeClr val="tx2">
                    <a:lumMod val="60000"/>
                    <a:lumOff val="40000"/>
                  </a:schemeClr>
                </a:solidFill>
              </a:rPr>
              <a:t>İşaretçilerin Fonksiyon ile Kullanımı</a:t>
            </a:r>
            <a:endParaRPr lang="tr-TR" sz="2800" b="1" dirty="0">
              <a:solidFill>
                <a:schemeClr val="tx2">
                  <a:lumMod val="60000"/>
                  <a:lumOff val="40000"/>
                </a:schemeClr>
              </a:solidFill>
            </a:endParaRPr>
          </a:p>
        </p:txBody>
      </p:sp>
      <p:sp>
        <p:nvSpPr>
          <p:cNvPr id="3" name="Alt Başlık 2"/>
          <p:cNvSpPr>
            <a:spLocks noGrp="1"/>
          </p:cNvSpPr>
          <p:nvPr>
            <p:ph sz="quarter" idx="1"/>
          </p:nvPr>
        </p:nvSpPr>
        <p:spPr>
          <a:xfrm>
            <a:off x="5286380" y="1214422"/>
            <a:ext cx="2857520" cy="321471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sz="1400" b="1" dirty="0" smtClean="0">
                <a:solidFill>
                  <a:srgbClr val="7F0055"/>
                </a:solidFill>
                <a:latin typeface="Consolas"/>
              </a:rPr>
              <a:t>void</a:t>
            </a:r>
            <a:r>
              <a:rPr lang="en-US" sz="1400" b="1" dirty="0" smtClean="0">
                <a:solidFill>
                  <a:srgbClr val="000000"/>
                </a:solidFill>
                <a:latin typeface="Consolas"/>
              </a:rPr>
              <a:t> </a:t>
            </a:r>
            <a:r>
              <a:rPr lang="en-US" sz="1400" b="1" dirty="0" err="1" smtClean="0">
                <a:solidFill>
                  <a:srgbClr val="000000"/>
                </a:solidFill>
                <a:latin typeface="Consolas"/>
              </a:rPr>
              <a:t>yaz</a:t>
            </a:r>
            <a:r>
              <a:rPr lang="en-US" sz="1400" b="1" dirty="0" smtClean="0">
                <a:solidFill>
                  <a:srgbClr val="000000"/>
                </a:solidFill>
                <a:latin typeface="Consolas"/>
              </a:rPr>
              <a:t>(</a:t>
            </a:r>
            <a:r>
              <a:rPr lang="en-US" sz="1400" b="1" dirty="0" err="1" smtClean="0">
                <a:solidFill>
                  <a:srgbClr val="7F0055"/>
                </a:solidFill>
                <a:latin typeface="Consolas"/>
              </a:rPr>
              <a:t>int</a:t>
            </a:r>
            <a:r>
              <a:rPr lang="en-US" sz="1400" b="1" dirty="0" smtClean="0">
                <a:solidFill>
                  <a:srgbClr val="000000"/>
                </a:solidFill>
                <a:latin typeface="Consolas"/>
              </a:rPr>
              <a:t>*)</a:t>
            </a:r>
            <a:r>
              <a:rPr lang="tr-TR" sz="1400" b="1" dirty="0" smtClean="0">
                <a:solidFill>
                  <a:srgbClr val="000000"/>
                </a:solidFill>
                <a:latin typeface="Consolas"/>
              </a:rPr>
              <a:t>;</a:t>
            </a:r>
            <a:endParaRPr lang="tr-TR" sz="1400" b="1" dirty="0" smtClean="0">
              <a:solidFill>
                <a:srgbClr val="7F0055"/>
              </a:solidFill>
              <a:latin typeface="Consolas"/>
            </a:endParaRPr>
          </a:p>
          <a:p>
            <a:pPr algn="l">
              <a:buNone/>
            </a:pPr>
            <a:r>
              <a:rPr lang="en-US" sz="1400" b="1" dirty="0" err="1" smtClean="0">
                <a:solidFill>
                  <a:srgbClr val="7F0055"/>
                </a:solidFill>
                <a:latin typeface="Consolas"/>
              </a:rPr>
              <a:t>int</a:t>
            </a:r>
            <a:r>
              <a:rPr lang="en-US" sz="1400" b="1" dirty="0" smtClean="0">
                <a:solidFill>
                  <a:srgbClr val="000000"/>
                </a:solidFill>
                <a:latin typeface="Consolas"/>
              </a:rPr>
              <a:t> </a:t>
            </a:r>
            <a:r>
              <a:rPr lang="en-US" sz="1400" b="1" dirty="0">
                <a:solidFill>
                  <a:srgbClr val="000000"/>
                </a:solidFill>
                <a:latin typeface="Consolas"/>
              </a:rPr>
              <a:t>main</a:t>
            </a:r>
            <a:r>
              <a:rPr lang="en-US" sz="1400" b="1" dirty="0" smtClean="0">
                <a:solidFill>
                  <a:srgbClr val="000000"/>
                </a:solidFill>
                <a:latin typeface="Consolas"/>
              </a:rPr>
              <a:t>(){</a:t>
            </a:r>
            <a:endParaRPr lang="en-US" sz="1400" b="1" dirty="0">
              <a:solidFill>
                <a:srgbClr val="000000"/>
              </a:solidFill>
              <a:latin typeface="Consolas"/>
            </a:endParaRPr>
          </a:p>
          <a:p>
            <a:pPr algn="l">
              <a:buNone/>
            </a:pPr>
            <a:r>
              <a:rPr lang="tr-TR" sz="1400" dirty="0" smtClean="0">
                <a:latin typeface="Consolas"/>
              </a:rPr>
              <a:t>      </a:t>
            </a:r>
            <a:r>
              <a:rPr lang="en-US" sz="1400" b="1" dirty="0" err="1" smtClean="0">
                <a:solidFill>
                  <a:srgbClr val="7F0055"/>
                </a:solidFill>
                <a:latin typeface="Consolas"/>
              </a:rPr>
              <a:t>int</a:t>
            </a:r>
            <a:r>
              <a:rPr lang="en-US" sz="1400" b="1" dirty="0" smtClean="0">
                <a:solidFill>
                  <a:srgbClr val="000000"/>
                </a:solidFill>
                <a:latin typeface="Consolas"/>
              </a:rPr>
              <a:t> </a:t>
            </a:r>
            <a:r>
              <a:rPr lang="en-US" sz="1400" b="1" dirty="0" err="1">
                <a:solidFill>
                  <a:srgbClr val="000000"/>
                </a:solidFill>
                <a:latin typeface="Consolas"/>
              </a:rPr>
              <a:t>sayi</a:t>
            </a:r>
            <a:r>
              <a:rPr lang="en-US" sz="1400" b="1" dirty="0">
                <a:solidFill>
                  <a:srgbClr val="000000"/>
                </a:solidFill>
                <a:latin typeface="Consolas"/>
              </a:rPr>
              <a:t> = 4;</a:t>
            </a:r>
          </a:p>
          <a:p>
            <a:pPr algn="l">
              <a:buNone/>
            </a:pPr>
            <a:r>
              <a:rPr lang="tr-TR" sz="1400" dirty="0" smtClean="0">
                <a:solidFill>
                  <a:srgbClr val="000000"/>
                </a:solidFill>
                <a:latin typeface="Consolas"/>
              </a:rPr>
              <a:t>      </a:t>
            </a:r>
            <a:r>
              <a:rPr lang="en-US" sz="1400" dirty="0" err="1" smtClean="0">
                <a:solidFill>
                  <a:srgbClr val="000000"/>
                </a:solidFill>
                <a:latin typeface="Consolas"/>
              </a:rPr>
              <a:t>yaz</a:t>
            </a:r>
            <a:r>
              <a:rPr lang="en-US" sz="1400" dirty="0">
                <a:solidFill>
                  <a:srgbClr val="000000"/>
                </a:solidFill>
                <a:latin typeface="Consolas"/>
              </a:rPr>
              <a:t>(&amp;</a:t>
            </a:r>
            <a:r>
              <a:rPr lang="en-US" sz="1400" dirty="0" err="1">
                <a:solidFill>
                  <a:srgbClr val="000000"/>
                </a:solidFill>
                <a:latin typeface="Consolas"/>
              </a:rPr>
              <a:t>sayi</a:t>
            </a:r>
            <a:r>
              <a:rPr lang="en-US" sz="1400" dirty="0">
                <a:solidFill>
                  <a:srgbClr val="000000"/>
                </a:solidFill>
                <a:latin typeface="Consolas"/>
              </a:rPr>
              <a:t>);</a:t>
            </a:r>
          </a:p>
          <a:p>
            <a:pPr algn="l">
              <a:buNone/>
            </a:pPr>
            <a:r>
              <a:rPr lang="tr-TR" sz="1400" b="1" dirty="0" smtClean="0">
                <a:solidFill>
                  <a:srgbClr val="642880"/>
                </a:solidFill>
                <a:latin typeface="Consolas"/>
              </a:rPr>
              <a:t>      </a:t>
            </a:r>
            <a:r>
              <a:rPr lang="en-US" sz="1400" b="1" dirty="0" err="1" smtClean="0">
                <a:solidFill>
                  <a:srgbClr val="642880"/>
                </a:solidFill>
                <a:latin typeface="Consolas"/>
              </a:rPr>
              <a:t>printf</a:t>
            </a:r>
            <a:r>
              <a:rPr lang="en-US" sz="1400" b="1" dirty="0">
                <a:solidFill>
                  <a:srgbClr val="000000"/>
                </a:solidFill>
                <a:latin typeface="Consolas"/>
              </a:rPr>
              <a:t>(</a:t>
            </a:r>
            <a:r>
              <a:rPr lang="en-US" sz="1400" b="1" dirty="0">
                <a:solidFill>
                  <a:srgbClr val="2A00FF"/>
                </a:solidFill>
                <a:latin typeface="Consolas"/>
              </a:rPr>
              <a:t>"%d\n"</a:t>
            </a:r>
            <a:r>
              <a:rPr lang="en-US" sz="1400" b="1" dirty="0">
                <a:solidFill>
                  <a:srgbClr val="000000"/>
                </a:solidFill>
                <a:latin typeface="Consolas"/>
              </a:rPr>
              <a:t>, </a:t>
            </a:r>
            <a:r>
              <a:rPr lang="en-US" sz="1400" b="1" dirty="0" err="1">
                <a:solidFill>
                  <a:srgbClr val="000000"/>
                </a:solidFill>
                <a:latin typeface="Consolas"/>
              </a:rPr>
              <a:t>sayi</a:t>
            </a:r>
            <a:r>
              <a:rPr lang="en-US" sz="1400" b="1" dirty="0" smtClean="0">
                <a:solidFill>
                  <a:srgbClr val="000000"/>
                </a:solidFill>
                <a:latin typeface="Consolas"/>
              </a:rPr>
              <a:t>);</a:t>
            </a:r>
            <a:endParaRPr lang="tr-TR" sz="1400" b="1" dirty="0" smtClean="0">
              <a:solidFill>
                <a:srgbClr val="000000"/>
              </a:solidFill>
              <a:latin typeface="Consolas"/>
            </a:endParaRPr>
          </a:p>
          <a:p>
            <a:pPr algn="l">
              <a:buNone/>
            </a:pPr>
            <a:r>
              <a:rPr lang="tr-TR" sz="1400" dirty="0" smtClean="0">
                <a:solidFill>
                  <a:srgbClr val="000000"/>
                </a:solidFill>
                <a:latin typeface="Consolas"/>
              </a:rPr>
              <a:t>      </a:t>
            </a:r>
            <a:r>
              <a:rPr lang="en-US" sz="1400" dirty="0">
                <a:solidFill>
                  <a:srgbClr val="000000"/>
                </a:solidFill>
                <a:latin typeface="Consolas"/>
              </a:rPr>
              <a:t>return 0;</a:t>
            </a:r>
            <a:endParaRPr lang="tr-TR" sz="1400" dirty="0">
              <a:solidFill>
                <a:srgbClr val="000000"/>
              </a:solidFill>
              <a:latin typeface="Consolas"/>
            </a:endParaRPr>
          </a:p>
          <a:p>
            <a:pPr algn="l">
              <a:buNone/>
            </a:pPr>
            <a:r>
              <a:rPr lang="tr-TR" sz="1400" b="1" dirty="0" smtClean="0">
                <a:solidFill>
                  <a:srgbClr val="000000"/>
                </a:solidFill>
                <a:latin typeface="Consolas"/>
              </a:rPr>
              <a:t>}</a:t>
            </a:r>
          </a:p>
          <a:p>
            <a:pPr>
              <a:buNone/>
            </a:pPr>
            <a:r>
              <a:rPr lang="en-US" sz="1400" b="1" dirty="0" smtClean="0">
                <a:solidFill>
                  <a:srgbClr val="7F0055"/>
                </a:solidFill>
                <a:latin typeface="Consolas"/>
              </a:rPr>
              <a:t>void</a:t>
            </a:r>
            <a:r>
              <a:rPr lang="en-US" sz="1400" b="1" dirty="0" smtClean="0">
                <a:solidFill>
                  <a:srgbClr val="000000"/>
                </a:solidFill>
                <a:latin typeface="Consolas"/>
              </a:rPr>
              <a:t> </a:t>
            </a:r>
            <a:r>
              <a:rPr lang="en-US" sz="1400" b="1" dirty="0" err="1" smtClean="0">
                <a:solidFill>
                  <a:srgbClr val="000000"/>
                </a:solidFill>
                <a:latin typeface="Consolas"/>
              </a:rPr>
              <a:t>yaz</a:t>
            </a:r>
            <a:r>
              <a:rPr lang="en-US" sz="1400" b="1" dirty="0" smtClean="0">
                <a:solidFill>
                  <a:srgbClr val="000000"/>
                </a:solidFill>
                <a:latin typeface="Consolas"/>
              </a:rPr>
              <a:t>(</a:t>
            </a:r>
            <a:r>
              <a:rPr lang="en-US" sz="1400" b="1" dirty="0" err="1" smtClean="0">
                <a:solidFill>
                  <a:srgbClr val="7F0055"/>
                </a:solidFill>
                <a:latin typeface="Consolas"/>
              </a:rPr>
              <a:t>int</a:t>
            </a:r>
            <a:r>
              <a:rPr lang="en-US" sz="1400" b="1" dirty="0" smtClean="0">
                <a:solidFill>
                  <a:srgbClr val="000000"/>
                </a:solidFill>
                <a:latin typeface="Consolas"/>
              </a:rPr>
              <a:t>*</a:t>
            </a:r>
            <a:r>
              <a:rPr lang="tr-TR" sz="1400" b="1" dirty="0" smtClean="0">
                <a:solidFill>
                  <a:srgbClr val="000000"/>
                </a:solidFill>
                <a:latin typeface="Consolas"/>
              </a:rPr>
              <a:t>  </a:t>
            </a:r>
            <a:r>
              <a:rPr lang="en-US" sz="1400" b="1" dirty="0" err="1" smtClean="0">
                <a:solidFill>
                  <a:srgbClr val="000000"/>
                </a:solidFill>
                <a:latin typeface="Consolas"/>
              </a:rPr>
              <a:t>ptr</a:t>
            </a:r>
            <a:r>
              <a:rPr lang="en-US" sz="1400" b="1" dirty="0" smtClean="0">
                <a:solidFill>
                  <a:srgbClr val="000000"/>
                </a:solidFill>
                <a:latin typeface="Consolas"/>
              </a:rPr>
              <a:t>){</a:t>
            </a:r>
          </a:p>
          <a:p>
            <a:pPr>
              <a:buNone/>
            </a:pPr>
            <a:r>
              <a:rPr lang="tr-TR" sz="1400" dirty="0" smtClean="0">
                <a:solidFill>
                  <a:srgbClr val="000000"/>
                </a:solidFill>
                <a:latin typeface="Consolas"/>
              </a:rPr>
              <a:t>      </a:t>
            </a:r>
            <a:r>
              <a:rPr lang="en-US" sz="1400" dirty="0" smtClean="0">
                <a:solidFill>
                  <a:srgbClr val="000000"/>
                </a:solidFill>
                <a:latin typeface="Consolas"/>
              </a:rPr>
              <a:t>*</a:t>
            </a:r>
            <a:r>
              <a:rPr lang="en-US" sz="1400" dirty="0" err="1" smtClean="0">
                <a:solidFill>
                  <a:srgbClr val="000000"/>
                </a:solidFill>
                <a:latin typeface="Consolas"/>
              </a:rPr>
              <a:t>ptr</a:t>
            </a:r>
            <a:r>
              <a:rPr lang="en-US" sz="1400" dirty="0" smtClean="0">
                <a:solidFill>
                  <a:srgbClr val="000000"/>
                </a:solidFill>
                <a:latin typeface="Consolas"/>
              </a:rPr>
              <a:t> = *</a:t>
            </a:r>
            <a:r>
              <a:rPr lang="en-US" sz="1400" dirty="0" err="1" smtClean="0">
                <a:solidFill>
                  <a:srgbClr val="000000"/>
                </a:solidFill>
                <a:latin typeface="Consolas"/>
              </a:rPr>
              <a:t>ptr</a:t>
            </a:r>
            <a:r>
              <a:rPr lang="en-US" sz="1400" dirty="0" smtClean="0">
                <a:solidFill>
                  <a:srgbClr val="000000"/>
                </a:solidFill>
                <a:latin typeface="Consolas"/>
              </a:rPr>
              <a:t> + 1;</a:t>
            </a:r>
          </a:p>
          <a:p>
            <a:pPr>
              <a:buNone/>
            </a:pPr>
            <a:r>
              <a:rPr lang="tr-TR" sz="1400" b="1" dirty="0" smtClean="0">
                <a:solidFill>
                  <a:srgbClr val="642880"/>
                </a:solidFill>
                <a:latin typeface="Consolas"/>
              </a:rPr>
              <a:t>      </a:t>
            </a:r>
            <a:r>
              <a:rPr lang="en-US" sz="1400" b="1" dirty="0" err="1" smtClean="0">
                <a:solidFill>
                  <a:srgbClr val="642880"/>
                </a:solidFill>
                <a:latin typeface="Consolas"/>
              </a:rPr>
              <a:t>printf</a:t>
            </a:r>
            <a:r>
              <a:rPr lang="en-US" sz="1400" b="1" dirty="0" smtClean="0">
                <a:solidFill>
                  <a:srgbClr val="000000"/>
                </a:solidFill>
                <a:latin typeface="Consolas"/>
              </a:rPr>
              <a:t>(</a:t>
            </a:r>
            <a:r>
              <a:rPr lang="en-US" sz="1400" b="1" dirty="0" smtClean="0">
                <a:solidFill>
                  <a:srgbClr val="2A00FF"/>
                </a:solidFill>
                <a:latin typeface="Consolas"/>
              </a:rPr>
              <a:t>"%d\n"</a:t>
            </a:r>
            <a:r>
              <a:rPr lang="en-US" sz="1400" b="1" dirty="0" smtClean="0">
                <a:solidFill>
                  <a:srgbClr val="000000"/>
                </a:solidFill>
                <a:latin typeface="Consolas"/>
              </a:rPr>
              <a:t>, *</a:t>
            </a:r>
            <a:r>
              <a:rPr lang="en-US" sz="1400" b="1" dirty="0" err="1" smtClean="0">
                <a:solidFill>
                  <a:srgbClr val="000000"/>
                </a:solidFill>
                <a:latin typeface="Consolas"/>
              </a:rPr>
              <a:t>ptr</a:t>
            </a:r>
            <a:r>
              <a:rPr lang="en-US" sz="1400" b="1" dirty="0" smtClean="0">
                <a:solidFill>
                  <a:srgbClr val="000000"/>
                </a:solidFill>
                <a:latin typeface="Consolas"/>
              </a:rPr>
              <a:t>);</a:t>
            </a:r>
          </a:p>
          <a:p>
            <a:pPr>
              <a:buNone/>
            </a:pPr>
            <a:r>
              <a:rPr lang="en-US" sz="1400" dirty="0" smtClean="0">
                <a:solidFill>
                  <a:srgbClr val="000000"/>
                </a:solidFill>
                <a:latin typeface="Consolas"/>
              </a:rPr>
              <a:t>}</a:t>
            </a:r>
            <a:endParaRPr lang="tr-TR" sz="1400" dirty="0" smtClean="0">
              <a:solidFill>
                <a:srgbClr val="000000"/>
              </a:solidFill>
              <a:latin typeface="Consolas"/>
            </a:endParaRPr>
          </a:p>
          <a:p>
            <a:pPr algn="l">
              <a:buNone/>
            </a:pPr>
            <a:endParaRPr lang="tr-TR" sz="1200" b="1" dirty="0">
              <a:solidFill>
                <a:srgbClr val="000000"/>
              </a:solidFill>
              <a:latin typeface="Consolas"/>
            </a:endParaRPr>
          </a:p>
          <a:p>
            <a:pPr algn="l"/>
            <a:endParaRPr lang="tr-TR" sz="1200" dirty="0" smtClean="0">
              <a:solidFill>
                <a:srgbClr val="000000"/>
              </a:solidFill>
              <a:latin typeface="Consolas"/>
            </a:endParaRPr>
          </a:p>
          <a:p>
            <a:pPr algn="l"/>
            <a:endParaRPr lang="tr-TR" sz="1200" dirty="0">
              <a:solidFill>
                <a:srgbClr val="000000"/>
              </a:solidFill>
              <a:latin typeface="Consolas"/>
            </a:endParaRPr>
          </a:p>
        </p:txBody>
      </p:sp>
      <p:sp>
        <p:nvSpPr>
          <p:cNvPr id="4" name="3 Dikdörtgen"/>
          <p:cNvSpPr/>
          <p:nvPr/>
        </p:nvSpPr>
        <p:spPr>
          <a:xfrm>
            <a:off x="7429520" y="4643446"/>
            <a:ext cx="13843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b="1" dirty="0" smtClean="0">
                <a:solidFill>
                  <a:srgbClr val="000000"/>
                </a:solidFill>
                <a:latin typeface="Consolas"/>
              </a:rPr>
              <a:t>Çıktı:</a:t>
            </a:r>
          </a:p>
          <a:p>
            <a:r>
              <a:rPr lang="en-US" dirty="0" smtClean="0">
                <a:solidFill>
                  <a:srgbClr val="000000"/>
                </a:solidFill>
                <a:latin typeface="Consolas"/>
              </a:rPr>
              <a:t>5</a:t>
            </a:r>
          </a:p>
          <a:p>
            <a:r>
              <a:rPr lang="en-US" dirty="0" smtClean="0">
                <a:solidFill>
                  <a:srgbClr val="000000"/>
                </a:solidFill>
                <a:latin typeface="Consolas"/>
              </a:rPr>
              <a:t>5</a:t>
            </a:r>
            <a:endParaRPr lang="tr-TR" dirty="0"/>
          </a:p>
        </p:txBody>
      </p:sp>
      <p:sp>
        <p:nvSpPr>
          <p:cNvPr id="5" name="4 Dikdörtgen"/>
          <p:cNvSpPr/>
          <p:nvPr/>
        </p:nvSpPr>
        <p:spPr>
          <a:xfrm>
            <a:off x="214282" y="5643578"/>
            <a:ext cx="8329642" cy="646331"/>
          </a:xfrm>
          <a:prstGeom prst="rect">
            <a:avLst/>
          </a:prstGeom>
        </p:spPr>
        <p:txBody>
          <a:bodyPr wrap="square">
            <a:spAutoFit/>
          </a:bodyPr>
          <a:lstStyle/>
          <a:p>
            <a:r>
              <a:rPr lang="tr-TR" sz="1200" dirty="0" smtClean="0">
                <a:solidFill>
                  <a:srgbClr val="000000"/>
                </a:solidFill>
              </a:rPr>
              <a:t>Bu örnekte yaz fonksiyonu parametre olarak bu sefer bir işaretçi almaktadır. Fonksiyon çağrılırken de fonksiyona değişkenin kendisi değil, adresi gönderilmektedir (&amp; sembolünü hatırlayın). Bu durumda fonksiyon içerisinde adres üzerindeki değerde bir değişiklik yapılmıştır ve bu adres parametrenin gerçek adresi olduğundan fonksiyondan çıkıldıktan sonra da yapılan değişiklik kalıcı olmuştur.</a:t>
            </a:r>
            <a:endParaRPr lang="tr-TR" sz="1200" dirty="0" smtClean="0"/>
          </a:p>
        </p:txBody>
      </p:sp>
      <p:sp>
        <p:nvSpPr>
          <p:cNvPr id="7" name="6 Dikdörtgen"/>
          <p:cNvSpPr/>
          <p:nvPr/>
        </p:nvSpPr>
        <p:spPr>
          <a:xfrm>
            <a:off x="2428860" y="4643446"/>
            <a:ext cx="4286280" cy="9286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1400" dirty="0" smtClean="0"/>
              <a:t>3 noktada değişiklik yapılır: </a:t>
            </a:r>
          </a:p>
          <a:p>
            <a:pPr marL="228600" indent="-228600">
              <a:buAutoNum type="arabicParenR"/>
            </a:pPr>
            <a:r>
              <a:rPr lang="tr-TR" sz="1400" dirty="0" smtClean="0"/>
              <a:t>Fonksiyon girdisi </a:t>
            </a:r>
            <a:r>
              <a:rPr lang="tr-TR" sz="1400" dirty="0" err="1" smtClean="0"/>
              <a:t>int</a:t>
            </a:r>
            <a:r>
              <a:rPr lang="tr-TR" sz="1400" dirty="0" smtClean="0"/>
              <a:t> idi, </a:t>
            </a:r>
            <a:r>
              <a:rPr lang="tr-TR" sz="1400" dirty="0" err="1" smtClean="0"/>
              <a:t>int</a:t>
            </a:r>
            <a:r>
              <a:rPr lang="tr-TR" sz="1400" dirty="0" smtClean="0"/>
              <a:t>* oldu. </a:t>
            </a:r>
          </a:p>
          <a:p>
            <a:pPr marL="228600" indent="-228600">
              <a:buAutoNum type="arabicParenR"/>
            </a:pPr>
            <a:r>
              <a:rPr lang="tr-TR" sz="1400" dirty="0" smtClean="0"/>
              <a:t>Fonksiyonun içindeki değişkenlerin başına * konuldu. </a:t>
            </a:r>
          </a:p>
          <a:p>
            <a:pPr marL="228600" indent="-228600">
              <a:buAutoNum type="arabicParenR"/>
            </a:pPr>
            <a:r>
              <a:rPr lang="tr-TR" sz="1400" dirty="0" err="1" smtClean="0"/>
              <a:t>main’de</a:t>
            </a:r>
            <a:r>
              <a:rPr lang="tr-TR" sz="1400" dirty="0" smtClean="0"/>
              <a:t> fonksiyona </a:t>
            </a:r>
            <a:r>
              <a:rPr lang="tr-TR" sz="1400" dirty="0" err="1" smtClean="0"/>
              <a:t>int</a:t>
            </a:r>
            <a:r>
              <a:rPr lang="tr-TR" sz="1400" dirty="0" smtClean="0"/>
              <a:t> değil adresi gönderildi.</a:t>
            </a:r>
            <a:endParaRPr lang="tr-TR" sz="1400" dirty="0"/>
          </a:p>
        </p:txBody>
      </p:sp>
      <p:sp>
        <p:nvSpPr>
          <p:cNvPr id="8" name="Alt Başlık 2"/>
          <p:cNvSpPr txBox="1">
            <a:spLocks/>
          </p:cNvSpPr>
          <p:nvPr/>
        </p:nvSpPr>
        <p:spPr>
          <a:xfrm>
            <a:off x="1000100" y="1214422"/>
            <a:ext cx="3071834" cy="3214710"/>
          </a:xfrm>
          <a:prstGeom prst="rect">
            <a:avLst/>
          </a:prstGeom>
        </p:spPr>
        <p:style>
          <a:lnRef idx="2">
            <a:schemeClr val="accent1"/>
          </a:lnRef>
          <a:fillRef idx="1">
            <a:schemeClr val="lt1"/>
          </a:fillRef>
          <a:effectRef idx="0">
            <a:schemeClr val="accent1"/>
          </a:effectRef>
          <a:fontRef idx="minor">
            <a:schemeClr val="dk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400" b="1" i="0" u="none" strike="noStrike" kern="1200" cap="none" spc="0" normalizeH="0" baseline="0" noProof="0" dirty="0" smtClean="0">
                <a:ln>
                  <a:noFill/>
                </a:ln>
                <a:solidFill>
                  <a:srgbClr val="7F0055"/>
                </a:solidFill>
                <a:effectLst/>
                <a:uLnTx/>
                <a:uFillTx/>
                <a:latin typeface="Consolas"/>
                <a:ea typeface="+mn-ea"/>
                <a:cs typeface="+mn-cs"/>
              </a:rPr>
              <a:t>void</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000000"/>
                </a:solidFill>
                <a:effectLst/>
                <a:uLnTx/>
                <a:uFillTx/>
                <a:latin typeface="Consolas"/>
                <a:ea typeface="+mn-ea"/>
                <a:cs typeface="+mn-cs"/>
              </a:rPr>
              <a:t>yaz</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400" b="1" i="0" u="none" strike="noStrike" kern="1200" cap="none" spc="0" normalizeH="0" baseline="0" noProof="0" dirty="0" err="1" smtClean="0">
                <a:ln>
                  <a:noFill/>
                </a:ln>
                <a:solidFill>
                  <a:srgbClr val="7F0055"/>
                </a:solidFill>
                <a:effectLst/>
                <a:uLnTx/>
                <a:uFillTx/>
                <a:latin typeface="Consolas"/>
                <a:ea typeface="+mn-ea"/>
                <a:cs typeface="+mn-cs"/>
              </a:rPr>
              <a:t>int</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r>
              <a:rPr kumimoji="0" lang="tr-TR" sz="1400" b="1" i="0" u="none" strike="noStrike" kern="1200" cap="none" spc="0" normalizeH="0" baseline="0" noProof="0" dirty="0" smtClean="0">
                <a:ln>
                  <a:noFill/>
                </a:ln>
                <a:solidFill>
                  <a:srgbClr val="000000"/>
                </a:solidFill>
                <a:effectLst/>
                <a:uLnTx/>
                <a:uFillTx/>
                <a:latin typeface="Consolas"/>
                <a:ea typeface="+mn-ea"/>
                <a:cs typeface="+mn-cs"/>
              </a:rPr>
              <a:t>;</a:t>
            </a:r>
            <a:endParaRPr kumimoji="0" lang="tr-TR" sz="1400" b="1" i="0" u="none" strike="noStrike" kern="1200" cap="none" spc="0" normalizeH="0" baseline="0" noProof="0" dirty="0" smtClean="0">
              <a:ln>
                <a:noFill/>
              </a:ln>
              <a:solidFill>
                <a:srgbClr val="7F0055"/>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400" b="1" i="0" u="none" strike="noStrike" kern="1200" cap="none" spc="0" normalizeH="0" baseline="0" noProof="0" dirty="0" err="1" smtClean="0">
                <a:ln>
                  <a:noFill/>
                </a:ln>
                <a:solidFill>
                  <a:srgbClr val="7F0055"/>
                </a:solidFill>
                <a:effectLst/>
                <a:uLnTx/>
                <a:uFillTx/>
                <a:latin typeface="Consolas"/>
                <a:ea typeface="+mn-ea"/>
                <a:cs typeface="+mn-cs"/>
              </a:rPr>
              <a:t>int</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main(){</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dirty="0" smtClean="0">
                <a:ln>
                  <a:noFill/>
                </a:ln>
                <a:solidFill>
                  <a:schemeClr val="dk1"/>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7F0055"/>
                </a:solidFill>
                <a:effectLst/>
                <a:uLnTx/>
                <a:uFillTx/>
                <a:latin typeface="Consolas"/>
                <a:ea typeface="+mn-ea"/>
                <a:cs typeface="+mn-cs"/>
              </a:rPr>
              <a:t>int</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 4;</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400" b="0" i="0" u="none" strike="noStrike" kern="1200" cap="none" spc="0" normalizeH="0" baseline="0" noProof="0" dirty="0" err="1" smtClean="0">
                <a:ln>
                  <a:noFill/>
                </a:ln>
                <a:solidFill>
                  <a:srgbClr val="000000"/>
                </a:solidFill>
                <a:effectLst/>
                <a:uLnTx/>
                <a:uFillTx/>
                <a:latin typeface="Consolas"/>
                <a:ea typeface="+mn-ea"/>
                <a:cs typeface="+mn-cs"/>
              </a:rPr>
              <a:t>yaz</a:t>
            </a:r>
            <a:r>
              <a:rPr kumimoji="0" lang="en-US" sz="1400" b="0"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400" b="0"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en-US" sz="1400" b="0"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1" i="0" u="none" strike="noStrike" kern="1200" cap="none" spc="0" normalizeH="0" baseline="0" noProof="0" dirty="0" smtClean="0">
                <a:ln>
                  <a:noFill/>
                </a:ln>
                <a:solidFill>
                  <a:srgbClr val="642880"/>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642880"/>
                </a:solidFill>
                <a:effectLst/>
                <a:uLnTx/>
                <a:uFillTx/>
                <a:latin typeface="Consolas"/>
                <a:ea typeface="+mn-ea"/>
                <a:cs typeface="+mn-cs"/>
              </a:rPr>
              <a:t>printf</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400" b="1" i="0" u="none" strike="noStrike" kern="1200" cap="none" spc="0" normalizeH="0" baseline="0" noProof="0" dirty="0" smtClean="0">
                <a:ln>
                  <a:noFill/>
                </a:ln>
                <a:solidFill>
                  <a:srgbClr val="2A00FF"/>
                </a:solidFill>
                <a:effectLst/>
                <a:uLnTx/>
                <a:uFillTx/>
                <a:latin typeface="Consolas"/>
                <a:ea typeface="+mn-ea"/>
                <a:cs typeface="+mn-cs"/>
              </a:rPr>
              <a:t>"%d\n"</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endParaRPr kumimoji="0" lang="tr-TR" sz="1400" b="1" i="0" u="none" strike="noStrike" kern="1200" cap="none" spc="0" normalizeH="0" baseline="0" noProof="0" dirty="0" smtClean="0">
              <a:ln>
                <a:noFill/>
              </a:ln>
              <a:solidFill>
                <a:srgbClr val="000000"/>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1" i="0" u="none" strike="noStrike" kern="1200" cap="none" spc="0" normalizeH="0" baseline="0" noProof="0" dirty="0" smtClean="0">
                <a:ln>
                  <a:noFill/>
                </a:ln>
                <a:solidFill>
                  <a:srgbClr val="000000"/>
                </a:solidFill>
                <a:effectLst/>
                <a:uLnTx/>
                <a:uFillTx/>
                <a:latin typeface="Consolas"/>
                <a:ea typeface="+mn-ea"/>
                <a:cs typeface="+mn-cs"/>
              </a:rPr>
              <a:t>      </a:t>
            </a:r>
            <a:r>
              <a:rPr lang="en-US" sz="1400" dirty="0" smtClean="0">
                <a:solidFill>
                  <a:srgbClr val="000000"/>
                </a:solidFill>
                <a:latin typeface="Consolas"/>
              </a:rPr>
              <a:t>return 0;</a:t>
            </a:r>
            <a:endParaRPr lang="tr-TR" sz="1400" dirty="0" smtClean="0">
              <a:solidFill>
                <a:srgbClr val="000000"/>
              </a:solidFill>
              <a:latin typeface="Consola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1"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400" b="1" i="0" u="none" strike="noStrike" kern="1200" cap="none" spc="0" normalizeH="0" baseline="0" noProof="0" dirty="0" smtClean="0">
                <a:ln>
                  <a:noFill/>
                </a:ln>
                <a:solidFill>
                  <a:srgbClr val="7F0055"/>
                </a:solidFill>
                <a:effectLst/>
                <a:uLnTx/>
                <a:uFillTx/>
                <a:latin typeface="Consolas"/>
                <a:ea typeface="+mn-ea"/>
                <a:cs typeface="+mn-cs"/>
              </a:rPr>
              <a:t>void</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000000"/>
                </a:solidFill>
                <a:effectLst/>
                <a:uLnTx/>
                <a:uFillTx/>
                <a:latin typeface="Consolas"/>
                <a:ea typeface="+mn-ea"/>
                <a:cs typeface="+mn-cs"/>
              </a:rPr>
              <a:t>yaz</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400" b="1" i="0" u="none" strike="noStrike" kern="1200" cap="none" spc="0" normalizeH="0" baseline="0" noProof="0" dirty="0" err="1" smtClean="0">
                <a:ln>
                  <a:noFill/>
                </a:ln>
                <a:solidFill>
                  <a:srgbClr val="7F0055"/>
                </a:solidFill>
                <a:effectLst/>
                <a:uLnTx/>
                <a:uFillTx/>
                <a:latin typeface="Consolas"/>
                <a:ea typeface="+mn-ea"/>
                <a:cs typeface="+mn-cs"/>
              </a:rPr>
              <a:t>int</a:t>
            </a:r>
            <a:r>
              <a:rPr kumimoji="0" lang="tr-TR" sz="1400" b="1" i="0" u="none" strike="noStrike" kern="1200" cap="none" spc="0" normalizeH="0" noProof="0" dirty="0" smtClean="0">
                <a:ln>
                  <a:noFill/>
                </a:ln>
                <a:solidFill>
                  <a:srgbClr val="7F0055"/>
                </a:solidFill>
                <a:effectLst/>
                <a:uLnTx/>
                <a:uFillTx/>
                <a:latin typeface="Consolas"/>
                <a:ea typeface="+mn-ea"/>
                <a:cs typeface="+mn-cs"/>
              </a:rPr>
              <a:t> </a:t>
            </a:r>
            <a:r>
              <a:rPr kumimoji="0" lang="tr-TR" sz="1400" b="1" i="0" u="none" strike="noStrike" kern="1200" cap="none" spc="0" normalizeH="0" noProof="0" dirty="0" err="1" smtClean="0">
                <a:ln>
                  <a:noFill/>
                </a:ln>
                <a:solidFill>
                  <a:srgbClr val="7F0055"/>
                </a:solidFill>
                <a:effectLst/>
                <a:uLnTx/>
                <a:uFillTx/>
                <a:latin typeface="Consolas"/>
                <a:ea typeface="+mn-ea"/>
                <a:cs typeface="+mn-cs"/>
              </a:rPr>
              <a:t>sayi</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0" i="0" u="none" strike="noStrike" kern="1200" cap="none" spc="0" normalizeH="0" baseline="0" noProof="0" dirty="0" smtClean="0">
                <a:ln>
                  <a:noFill/>
                </a:ln>
                <a:solidFill>
                  <a:srgbClr val="000000"/>
                </a:solidFill>
                <a:effectLst/>
                <a:uLnTx/>
                <a:uFillTx/>
                <a:latin typeface="Consolas"/>
                <a:ea typeface="+mn-ea"/>
                <a:cs typeface="+mn-cs"/>
              </a:rPr>
              <a:t>      </a:t>
            </a:r>
            <a:r>
              <a:rPr lang="tr-TR" sz="1400" dirty="0" err="1" smtClean="0">
                <a:solidFill>
                  <a:srgbClr val="000000"/>
                </a:solidFill>
                <a:latin typeface="Consolas"/>
              </a:rPr>
              <a:t>sayi</a:t>
            </a:r>
            <a:r>
              <a:rPr kumimoji="0" lang="en-US" sz="1400" b="0" i="0" u="none" strike="noStrike" kern="1200" cap="none" spc="0" normalizeH="0" baseline="0" noProof="0" dirty="0" smtClean="0">
                <a:ln>
                  <a:noFill/>
                </a:ln>
                <a:solidFill>
                  <a:srgbClr val="000000"/>
                </a:solidFill>
                <a:effectLst/>
                <a:uLnTx/>
                <a:uFillTx/>
                <a:latin typeface="Consolas"/>
                <a:ea typeface="+mn-ea"/>
                <a:cs typeface="+mn-cs"/>
              </a:rPr>
              <a:t> = </a:t>
            </a:r>
            <a:r>
              <a:rPr kumimoji="0" lang="tr-TR" sz="1400" b="0"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tr-TR" sz="1400" b="0"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400" b="0" i="0" u="none" strike="noStrike" kern="1200" cap="none" spc="0" normalizeH="0" baseline="0" noProof="0" dirty="0" smtClean="0">
                <a:ln>
                  <a:noFill/>
                </a:ln>
                <a:solidFill>
                  <a:srgbClr val="000000"/>
                </a:solidFill>
                <a:effectLst/>
                <a:uLnTx/>
                <a:uFillTx/>
                <a:latin typeface="Consolas"/>
                <a:ea typeface="+mn-ea"/>
                <a:cs typeface="+mn-cs"/>
              </a:rPr>
              <a:t>+ 1;</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400" b="1" i="0" u="none" strike="noStrike" kern="1200" cap="none" spc="0" normalizeH="0" baseline="0" noProof="0" dirty="0" smtClean="0">
                <a:ln>
                  <a:noFill/>
                </a:ln>
                <a:solidFill>
                  <a:srgbClr val="642880"/>
                </a:solidFill>
                <a:effectLst/>
                <a:uLnTx/>
                <a:uFillTx/>
                <a:latin typeface="Consolas"/>
                <a:ea typeface="+mn-ea"/>
                <a:cs typeface="+mn-cs"/>
              </a:rPr>
              <a:t>      </a:t>
            </a:r>
            <a:r>
              <a:rPr kumimoji="0" lang="en-US" sz="1400" b="1" i="0" u="none" strike="noStrike" kern="1200" cap="none" spc="0" normalizeH="0" baseline="0" noProof="0" dirty="0" err="1" smtClean="0">
                <a:ln>
                  <a:noFill/>
                </a:ln>
                <a:solidFill>
                  <a:srgbClr val="642880"/>
                </a:solidFill>
                <a:effectLst/>
                <a:uLnTx/>
                <a:uFillTx/>
                <a:latin typeface="Consolas"/>
                <a:ea typeface="+mn-ea"/>
                <a:cs typeface="+mn-cs"/>
              </a:rPr>
              <a:t>printf</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400" b="1" i="0" u="none" strike="noStrike" kern="1200" cap="none" spc="0" normalizeH="0" baseline="0" noProof="0" dirty="0" smtClean="0">
                <a:ln>
                  <a:noFill/>
                </a:ln>
                <a:solidFill>
                  <a:srgbClr val="2A00FF"/>
                </a:solidFill>
                <a:effectLst/>
                <a:uLnTx/>
                <a:uFillTx/>
                <a:latin typeface="Consolas"/>
                <a:ea typeface="+mn-ea"/>
                <a:cs typeface="+mn-cs"/>
              </a:rPr>
              <a:t>"%d\n"</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 </a:t>
            </a:r>
            <a:r>
              <a:rPr kumimoji="0" lang="tr-TR" sz="1400" b="1"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en-US" sz="1400" b="1"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400" b="0" i="0" u="none" strike="noStrike" kern="1200" cap="none" spc="0" normalizeH="0" baseline="0" noProof="0" dirty="0" smtClean="0">
                <a:ln>
                  <a:noFill/>
                </a:ln>
                <a:solidFill>
                  <a:srgbClr val="000000"/>
                </a:solidFill>
                <a:effectLst/>
                <a:uLnTx/>
                <a:uFillTx/>
                <a:latin typeface="Consolas"/>
                <a:ea typeface="+mn-ea"/>
                <a:cs typeface="+mn-cs"/>
              </a:rPr>
              <a:t>}</a:t>
            </a:r>
            <a:endParaRPr kumimoji="0" lang="tr-TR" sz="1400" b="0" i="0" u="none" strike="noStrike" kern="1200" cap="none" spc="0" normalizeH="0" baseline="0" noProof="0" dirty="0" smtClean="0">
              <a:ln>
                <a:noFill/>
              </a:ln>
              <a:solidFill>
                <a:srgbClr val="000000"/>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1200" b="0" i="0" u="none" strike="noStrike" kern="1200" cap="none" spc="0" normalizeH="0" baseline="0" noProof="0" dirty="0">
              <a:ln>
                <a:noFill/>
              </a:ln>
              <a:solidFill>
                <a:srgbClr val="000000"/>
              </a:solidFill>
              <a:effectLst/>
              <a:uLnTx/>
              <a:uFillTx/>
              <a:latin typeface="Consolas"/>
              <a:ea typeface="+mn-ea"/>
              <a:cs typeface="+mn-cs"/>
            </a:endParaRPr>
          </a:p>
        </p:txBody>
      </p:sp>
      <p:sp>
        <p:nvSpPr>
          <p:cNvPr id="9" name="8 Dikdörtgen"/>
          <p:cNvSpPr/>
          <p:nvPr/>
        </p:nvSpPr>
        <p:spPr>
          <a:xfrm>
            <a:off x="571472" y="4643446"/>
            <a:ext cx="990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b="1" dirty="0" smtClean="0"/>
              <a:t>Çıktı:</a:t>
            </a:r>
          </a:p>
          <a:p>
            <a:pPr algn="just"/>
            <a:r>
              <a:rPr lang="tr-TR" dirty="0" smtClean="0"/>
              <a:t>5</a:t>
            </a:r>
          </a:p>
          <a:p>
            <a:pPr algn="just"/>
            <a:r>
              <a:rPr lang="tr-TR" dirty="0" smtClean="0"/>
              <a:t>4</a:t>
            </a:r>
          </a:p>
        </p:txBody>
      </p:sp>
      <p:sp>
        <p:nvSpPr>
          <p:cNvPr id="10" name="9 Sağ Ok"/>
          <p:cNvSpPr/>
          <p:nvPr/>
        </p:nvSpPr>
        <p:spPr>
          <a:xfrm>
            <a:off x="4214810" y="2714620"/>
            <a:ext cx="92869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8226057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r>
              <a:rPr lang="tr-TR" sz="2800" b="1" dirty="0" smtClean="0">
                <a:solidFill>
                  <a:schemeClr val="tx2">
                    <a:lumMod val="60000"/>
                    <a:lumOff val="40000"/>
                  </a:schemeClr>
                </a:solidFill>
              </a:rPr>
              <a:t>İşaretçilerin Fonksiyon ile Kullanımı</a:t>
            </a:r>
            <a:endParaRPr lang="tr-TR" sz="2800" b="1" dirty="0">
              <a:solidFill>
                <a:schemeClr val="tx2">
                  <a:lumMod val="60000"/>
                  <a:lumOff val="40000"/>
                </a:schemeClr>
              </a:solidFill>
            </a:endParaRPr>
          </a:p>
        </p:txBody>
      </p:sp>
      <p:sp>
        <p:nvSpPr>
          <p:cNvPr id="3" name="Alt Başlık 2"/>
          <p:cNvSpPr>
            <a:spLocks noGrp="1"/>
          </p:cNvSpPr>
          <p:nvPr>
            <p:ph sz="quarter" idx="1"/>
          </p:nvPr>
        </p:nvSpPr>
        <p:spPr>
          <a:xfrm>
            <a:off x="457200" y="1142984"/>
            <a:ext cx="8229600" cy="5353072"/>
          </a:xfrm>
        </p:spPr>
        <p:txBody>
          <a:bodyPr>
            <a:normAutofit fontScale="85000" lnSpcReduction="20000"/>
          </a:bodyPr>
          <a:lstStyle/>
          <a:p>
            <a:pPr algn="just"/>
            <a:endParaRPr lang="tr-TR" sz="1600" b="1" dirty="0" smtClean="0">
              <a:solidFill>
                <a:schemeClr val="tx1"/>
              </a:solidFill>
            </a:endParaRPr>
          </a:p>
          <a:p>
            <a:pPr algn="just">
              <a:buNone/>
            </a:pPr>
            <a:r>
              <a:rPr lang="tr-TR" sz="2300" b="1" dirty="0" smtClean="0"/>
              <a:t>#</a:t>
            </a:r>
            <a:r>
              <a:rPr lang="tr-TR" sz="2300" b="1" dirty="0" err="1" smtClean="0"/>
              <a:t>include</a:t>
            </a:r>
            <a:r>
              <a:rPr lang="tr-TR" sz="2300" b="1" dirty="0" smtClean="0"/>
              <a:t> </a:t>
            </a:r>
            <a:r>
              <a:rPr lang="tr-TR" sz="2300" dirty="0" smtClean="0"/>
              <a:t>&lt;</a:t>
            </a:r>
            <a:r>
              <a:rPr lang="tr-TR" sz="2300" dirty="0" err="1" smtClean="0"/>
              <a:t>stdio</a:t>
            </a:r>
            <a:r>
              <a:rPr lang="tr-TR" sz="2300" dirty="0" smtClean="0"/>
              <a:t>.h&gt;</a:t>
            </a:r>
            <a:endParaRPr lang="tr-TR" sz="2300" dirty="0" smtClean="0">
              <a:solidFill>
                <a:schemeClr val="tx1"/>
              </a:solidFill>
            </a:endParaRPr>
          </a:p>
          <a:p>
            <a:pPr algn="just">
              <a:buNone/>
            </a:pPr>
            <a:r>
              <a:rPr lang="tr-TR" sz="2300" b="1" dirty="0" err="1" smtClean="0">
                <a:solidFill>
                  <a:schemeClr val="tx1"/>
                </a:solidFill>
              </a:rPr>
              <a:t>void</a:t>
            </a:r>
            <a:r>
              <a:rPr lang="tr-TR" sz="2300" b="1" dirty="0" smtClean="0">
                <a:solidFill>
                  <a:schemeClr val="tx1"/>
                </a:solidFill>
              </a:rPr>
              <a:t> yaz(</a:t>
            </a:r>
            <a:r>
              <a:rPr lang="tr-TR" sz="2300" b="1" dirty="0" err="1" smtClean="0">
                <a:solidFill>
                  <a:schemeClr val="tx1"/>
                </a:solidFill>
              </a:rPr>
              <a:t>int</a:t>
            </a:r>
            <a:r>
              <a:rPr lang="tr-TR" sz="2300" b="1" dirty="0" smtClean="0">
                <a:solidFill>
                  <a:schemeClr val="tx1"/>
                </a:solidFill>
              </a:rPr>
              <a:t> </a:t>
            </a:r>
            <a:r>
              <a:rPr lang="tr-TR" sz="2300" b="1" u="sng" dirty="0" err="1" smtClean="0">
                <a:solidFill>
                  <a:schemeClr val="tx1"/>
                </a:solidFill>
              </a:rPr>
              <a:t>sayi</a:t>
            </a:r>
            <a:r>
              <a:rPr lang="tr-TR" sz="2300" b="1" dirty="0" smtClean="0">
                <a:solidFill>
                  <a:schemeClr val="tx1"/>
                </a:solidFill>
              </a:rPr>
              <a:t>){</a:t>
            </a:r>
          </a:p>
          <a:p>
            <a:pPr algn="just">
              <a:buNone/>
            </a:pPr>
            <a:r>
              <a:rPr lang="tr-TR" sz="2300" dirty="0" smtClean="0">
                <a:solidFill>
                  <a:schemeClr val="tx1"/>
                </a:solidFill>
              </a:rPr>
              <a:t>      </a:t>
            </a:r>
            <a:r>
              <a:rPr lang="tr-TR" sz="2300" u="sng" dirty="0" err="1" smtClean="0">
                <a:solidFill>
                  <a:schemeClr val="tx1"/>
                </a:solidFill>
              </a:rPr>
              <a:t>sayi</a:t>
            </a:r>
            <a:r>
              <a:rPr lang="tr-TR" sz="2300" dirty="0" smtClean="0">
                <a:solidFill>
                  <a:schemeClr val="tx1"/>
                </a:solidFill>
              </a:rPr>
              <a:t>++;</a:t>
            </a:r>
          </a:p>
          <a:p>
            <a:pPr algn="just">
              <a:buNone/>
            </a:pPr>
            <a:r>
              <a:rPr lang="tr-TR" sz="2300" dirty="0">
                <a:solidFill>
                  <a:schemeClr val="tx1"/>
                </a:solidFill>
              </a:rPr>
              <a:t> </a:t>
            </a:r>
            <a:r>
              <a:rPr lang="tr-TR" sz="2300" dirty="0" smtClean="0">
                <a:solidFill>
                  <a:schemeClr val="tx1"/>
                </a:solidFill>
              </a:rPr>
              <a:t>     </a:t>
            </a:r>
            <a:r>
              <a:rPr lang="tr-TR" sz="2300" dirty="0" err="1" smtClean="0">
                <a:solidFill>
                  <a:schemeClr val="tx1"/>
                </a:solidFill>
              </a:rPr>
              <a:t>printf</a:t>
            </a:r>
            <a:r>
              <a:rPr lang="tr-TR" sz="2300" dirty="0" smtClean="0">
                <a:solidFill>
                  <a:schemeClr val="tx1"/>
                </a:solidFill>
              </a:rPr>
              <a:t>("%d\n", </a:t>
            </a:r>
            <a:r>
              <a:rPr lang="tr-TR" sz="2300" u="sng" dirty="0" err="1" smtClean="0">
                <a:solidFill>
                  <a:schemeClr val="tx1"/>
                </a:solidFill>
              </a:rPr>
              <a:t>sayi</a:t>
            </a:r>
            <a:r>
              <a:rPr lang="tr-TR" sz="2300" dirty="0" smtClean="0">
                <a:solidFill>
                  <a:schemeClr val="tx1"/>
                </a:solidFill>
              </a:rPr>
              <a:t>);</a:t>
            </a:r>
          </a:p>
          <a:p>
            <a:pPr algn="just">
              <a:buNone/>
            </a:pPr>
            <a:r>
              <a:rPr lang="tr-TR" sz="2300" b="1" dirty="0" smtClean="0">
                <a:solidFill>
                  <a:schemeClr val="tx1"/>
                </a:solidFill>
              </a:rPr>
              <a:t>}</a:t>
            </a:r>
            <a:endParaRPr lang="tr-TR" sz="2300" dirty="0">
              <a:solidFill>
                <a:schemeClr val="tx1"/>
              </a:solidFill>
            </a:endParaRPr>
          </a:p>
          <a:p>
            <a:pPr algn="just">
              <a:buNone/>
            </a:pPr>
            <a:r>
              <a:rPr lang="tr-TR" sz="2300" b="1" dirty="0" err="1">
                <a:solidFill>
                  <a:schemeClr val="tx1"/>
                </a:solidFill>
              </a:rPr>
              <a:t>i</a:t>
            </a:r>
            <a:r>
              <a:rPr lang="tr-TR" sz="2300" b="1" dirty="0" err="1" smtClean="0">
                <a:solidFill>
                  <a:schemeClr val="tx1"/>
                </a:solidFill>
              </a:rPr>
              <a:t>nt</a:t>
            </a:r>
            <a:r>
              <a:rPr lang="tr-TR" sz="2300" b="1" dirty="0" smtClean="0">
                <a:solidFill>
                  <a:schemeClr val="tx1"/>
                </a:solidFill>
              </a:rPr>
              <a:t> </a:t>
            </a:r>
            <a:r>
              <a:rPr lang="tr-TR" sz="2300" b="1" dirty="0" err="1" smtClean="0">
                <a:solidFill>
                  <a:schemeClr val="tx1"/>
                </a:solidFill>
              </a:rPr>
              <a:t>main</a:t>
            </a:r>
            <a:r>
              <a:rPr lang="tr-TR" sz="2300" b="1" dirty="0" smtClean="0">
                <a:solidFill>
                  <a:schemeClr val="tx1"/>
                </a:solidFill>
              </a:rPr>
              <a:t>(){</a:t>
            </a:r>
          </a:p>
          <a:p>
            <a:pPr algn="just">
              <a:buNone/>
            </a:pPr>
            <a:r>
              <a:rPr lang="tr-TR" sz="2300" dirty="0" smtClean="0">
                <a:solidFill>
                  <a:schemeClr val="tx1"/>
                </a:solidFill>
              </a:rPr>
              <a:t>      </a:t>
            </a:r>
            <a:r>
              <a:rPr lang="tr-TR" sz="2300" dirty="0" err="1" smtClean="0">
                <a:solidFill>
                  <a:schemeClr val="tx1"/>
                </a:solidFill>
              </a:rPr>
              <a:t>int</a:t>
            </a:r>
            <a:r>
              <a:rPr lang="tr-TR" sz="2300" dirty="0" smtClean="0">
                <a:solidFill>
                  <a:schemeClr val="tx1"/>
                </a:solidFill>
              </a:rPr>
              <a:t> </a:t>
            </a:r>
            <a:r>
              <a:rPr lang="tr-TR" sz="2300" dirty="0" err="1" smtClean="0">
                <a:solidFill>
                  <a:schemeClr val="tx1"/>
                </a:solidFill>
              </a:rPr>
              <a:t>sayi</a:t>
            </a:r>
            <a:r>
              <a:rPr lang="tr-TR" sz="2300" dirty="0" smtClean="0">
                <a:solidFill>
                  <a:schemeClr val="tx1"/>
                </a:solidFill>
              </a:rPr>
              <a:t> = 4;</a:t>
            </a:r>
          </a:p>
          <a:p>
            <a:pPr algn="just">
              <a:buNone/>
            </a:pPr>
            <a:r>
              <a:rPr lang="tr-TR" sz="2300" dirty="0">
                <a:solidFill>
                  <a:schemeClr val="tx1"/>
                </a:solidFill>
              </a:rPr>
              <a:t> </a:t>
            </a:r>
            <a:r>
              <a:rPr lang="tr-TR" sz="2300" dirty="0" smtClean="0">
                <a:solidFill>
                  <a:schemeClr val="tx1"/>
                </a:solidFill>
              </a:rPr>
              <a:t>     yaz(</a:t>
            </a:r>
            <a:r>
              <a:rPr lang="tr-TR" sz="2300" dirty="0" err="1" smtClean="0">
                <a:solidFill>
                  <a:schemeClr val="tx1"/>
                </a:solidFill>
              </a:rPr>
              <a:t>sayi</a:t>
            </a:r>
            <a:r>
              <a:rPr lang="tr-TR" sz="2300" dirty="0" smtClean="0">
                <a:solidFill>
                  <a:schemeClr val="tx1"/>
                </a:solidFill>
              </a:rPr>
              <a:t>);</a:t>
            </a:r>
          </a:p>
          <a:p>
            <a:pPr algn="just">
              <a:buNone/>
            </a:pPr>
            <a:r>
              <a:rPr lang="tr-TR" sz="2300" dirty="0">
                <a:solidFill>
                  <a:schemeClr val="tx1"/>
                </a:solidFill>
              </a:rPr>
              <a:t> </a:t>
            </a:r>
            <a:r>
              <a:rPr lang="tr-TR" sz="2300" dirty="0" smtClean="0">
                <a:solidFill>
                  <a:schemeClr val="tx1"/>
                </a:solidFill>
              </a:rPr>
              <a:t>     </a:t>
            </a:r>
            <a:r>
              <a:rPr lang="tr-TR" sz="2300" dirty="0" err="1" smtClean="0">
                <a:solidFill>
                  <a:schemeClr val="tx1"/>
                </a:solidFill>
              </a:rPr>
              <a:t>printf</a:t>
            </a:r>
            <a:r>
              <a:rPr lang="tr-TR" sz="2300" dirty="0" smtClean="0">
                <a:solidFill>
                  <a:schemeClr val="tx1"/>
                </a:solidFill>
              </a:rPr>
              <a:t>("%d", </a:t>
            </a:r>
            <a:r>
              <a:rPr lang="tr-TR" sz="2300" dirty="0" err="1" smtClean="0">
                <a:solidFill>
                  <a:schemeClr val="tx1"/>
                </a:solidFill>
              </a:rPr>
              <a:t>sayi</a:t>
            </a:r>
            <a:r>
              <a:rPr lang="tr-TR" sz="2300" dirty="0" smtClean="0">
                <a:solidFill>
                  <a:schemeClr val="tx1"/>
                </a:solidFill>
              </a:rPr>
              <a:t>);</a:t>
            </a:r>
          </a:p>
          <a:p>
            <a:pPr algn="just">
              <a:buNone/>
            </a:pPr>
            <a:r>
              <a:rPr lang="tr-TR" sz="2300" dirty="0">
                <a:solidFill>
                  <a:schemeClr val="tx1"/>
                </a:solidFill>
              </a:rPr>
              <a:t> </a:t>
            </a:r>
            <a:r>
              <a:rPr lang="tr-TR" sz="2300" dirty="0" smtClean="0">
                <a:solidFill>
                  <a:schemeClr val="tx1"/>
                </a:solidFill>
              </a:rPr>
              <a:t>     </a:t>
            </a:r>
            <a:r>
              <a:rPr lang="tr-TR" sz="2300" dirty="0" err="1" smtClean="0">
                <a:solidFill>
                  <a:schemeClr val="tx1"/>
                </a:solidFill>
              </a:rPr>
              <a:t>return</a:t>
            </a:r>
            <a:r>
              <a:rPr lang="tr-TR" sz="2300" dirty="0" smtClean="0">
                <a:solidFill>
                  <a:schemeClr val="tx1"/>
                </a:solidFill>
              </a:rPr>
              <a:t> 0;</a:t>
            </a:r>
            <a:endParaRPr lang="tr-TR" sz="2300" dirty="0">
              <a:solidFill>
                <a:schemeClr val="tx1"/>
              </a:solidFill>
            </a:endParaRPr>
          </a:p>
          <a:p>
            <a:pPr algn="just">
              <a:buNone/>
            </a:pPr>
            <a:r>
              <a:rPr lang="tr-TR" sz="2300" b="1" dirty="0" smtClean="0">
                <a:solidFill>
                  <a:schemeClr val="tx1"/>
                </a:solidFill>
              </a:rPr>
              <a:t>}</a:t>
            </a:r>
          </a:p>
          <a:p>
            <a:pPr algn="just">
              <a:buNone/>
            </a:pPr>
            <a:endParaRPr lang="tr-TR" sz="1600" b="1" dirty="0" smtClean="0">
              <a:solidFill>
                <a:schemeClr val="tx1"/>
              </a:solidFill>
            </a:endParaRPr>
          </a:p>
          <a:p>
            <a:pPr algn="just"/>
            <a:r>
              <a:rPr lang="tr-TR" sz="1600" dirty="0" smtClean="0"/>
              <a:t>Daha önce gördüğümüz fonksiyon konusunda fonksiyona gelen parametrelerin fonksiyon içerisinde kullanılmadan önce birer </a:t>
            </a:r>
            <a:r>
              <a:rPr lang="tr-TR" sz="1600" b="1" dirty="0" smtClean="0"/>
              <a:t>kopyasının </a:t>
            </a:r>
            <a:r>
              <a:rPr lang="tr-TR" sz="1600" dirty="0" smtClean="0"/>
              <a:t>oluşturulduğunu ve fonksiyon içerisindeki işlemlerde bu kopyanın kullanıldığını, dolayısıyla da fonksiyon tamamlandıktan sonra program devam ettiğinde parametre olarak gelen değişken üzerinde bir değişiklik olmadığını söylemiştik. Yukarıdaki örnekte fonksiyon içerisinde yapılan değişikliklerin fonksiyon tamamlandıktan sonra kaybolduğunu görüyoruz.</a:t>
            </a:r>
          </a:p>
          <a:p>
            <a:pPr algn="just"/>
            <a:endParaRPr lang="tr-TR" sz="1600" dirty="0">
              <a:solidFill>
                <a:schemeClr val="tx1"/>
              </a:solidFill>
            </a:endParaRPr>
          </a:p>
        </p:txBody>
      </p:sp>
      <p:sp>
        <p:nvSpPr>
          <p:cNvPr id="4" name="3 Dikdörtgen"/>
          <p:cNvSpPr/>
          <p:nvPr/>
        </p:nvSpPr>
        <p:spPr>
          <a:xfrm>
            <a:off x="3786182" y="3143248"/>
            <a:ext cx="990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b="1" dirty="0" smtClean="0"/>
              <a:t>Çıktı:</a:t>
            </a:r>
          </a:p>
          <a:p>
            <a:pPr algn="just"/>
            <a:r>
              <a:rPr lang="tr-TR" dirty="0" smtClean="0"/>
              <a:t>5</a:t>
            </a:r>
          </a:p>
          <a:p>
            <a:pPr algn="just"/>
            <a:r>
              <a:rPr lang="tr-TR" dirty="0" smtClean="0"/>
              <a:t>4</a:t>
            </a:r>
          </a:p>
        </p:txBody>
      </p:sp>
      <p:cxnSp>
        <p:nvCxnSpPr>
          <p:cNvPr id="9" name="8 Düz Ok Bağlayıcısı"/>
          <p:cNvCxnSpPr/>
          <p:nvPr/>
        </p:nvCxnSpPr>
        <p:spPr>
          <a:xfrm flipV="1">
            <a:off x="2857488" y="1571612"/>
            <a:ext cx="92869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Yuvarlatılmış Dikdörtgen"/>
          <p:cNvSpPr/>
          <p:nvPr/>
        </p:nvSpPr>
        <p:spPr>
          <a:xfrm>
            <a:off x="4000496" y="1214422"/>
            <a:ext cx="2500330"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İpucu: Altı çizili ifadelerin yerine ‘</a:t>
            </a:r>
            <a:r>
              <a:rPr lang="tr-TR" sz="1600" dirty="0" err="1" smtClean="0"/>
              <a:t>num</a:t>
            </a:r>
            <a:r>
              <a:rPr lang="tr-TR" sz="1600" dirty="0" smtClean="0"/>
              <a:t>’ yazsanız da kodun çalışması değişmez, yine aynı çıktıyı verir.</a:t>
            </a:r>
            <a:endParaRPr lang="tr-TR" sz="1600" dirty="0"/>
          </a:p>
        </p:txBody>
      </p:sp>
    </p:spTree>
    <p:extLst>
      <p:ext uri="{BB962C8B-B14F-4D97-AF65-F5344CB8AC3E}">
        <p14:creationId xmlns="" xmlns:p14="http://schemas.microsoft.com/office/powerpoint/2010/main" val="16933706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İşaretçiler ve Fonksiyonlar</a:t>
            </a:r>
            <a:endParaRPr lang="tr-TR" dirty="0"/>
          </a:p>
        </p:txBody>
      </p:sp>
      <p:sp>
        <p:nvSpPr>
          <p:cNvPr id="3" name="2 İçerik Yer Tutucusu"/>
          <p:cNvSpPr>
            <a:spLocks noGrp="1"/>
          </p:cNvSpPr>
          <p:nvPr>
            <p:ph sz="quarter" idx="1"/>
          </p:nvPr>
        </p:nvSpPr>
        <p:spPr/>
        <p:txBody>
          <a:bodyPr/>
          <a:lstStyle/>
          <a:p>
            <a:r>
              <a:rPr lang="tr-TR" dirty="0" smtClean="0"/>
              <a:t>Küçük bir bilgisayar şirketi ele alalım.</a:t>
            </a:r>
            <a:endParaRPr lang="tr-TR" dirty="0"/>
          </a:p>
        </p:txBody>
      </p:sp>
      <p:pic>
        <p:nvPicPr>
          <p:cNvPr id="4" name="3 Resim" descr="index.jpg"/>
          <p:cNvPicPr>
            <a:picLocks noChangeAspect="1"/>
          </p:cNvPicPr>
          <p:nvPr/>
        </p:nvPicPr>
        <p:blipFill>
          <a:blip r:embed="rId2"/>
          <a:srcRect l="16520" t="8928" r="20704" b="11441"/>
          <a:stretch>
            <a:fillRect/>
          </a:stretch>
        </p:blipFill>
        <p:spPr>
          <a:xfrm rot="20746259">
            <a:off x="357158" y="1785926"/>
            <a:ext cx="1928826" cy="1928826"/>
          </a:xfrm>
          <a:prstGeom prst="rect">
            <a:avLst/>
          </a:prstGeom>
        </p:spPr>
      </p:pic>
      <p:pic>
        <p:nvPicPr>
          <p:cNvPr id="7" name="6 Resim" descr="steve_jobs_PNG33446.png"/>
          <p:cNvPicPr>
            <a:picLocks noChangeAspect="1"/>
          </p:cNvPicPr>
          <p:nvPr/>
        </p:nvPicPr>
        <p:blipFill>
          <a:blip r:embed="rId3" cstate="print"/>
          <a:stretch>
            <a:fillRect/>
          </a:stretch>
        </p:blipFill>
        <p:spPr>
          <a:xfrm>
            <a:off x="6786578" y="571480"/>
            <a:ext cx="1591321" cy="1591321"/>
          </a:xfrm>
          <a:prstGeom prst="rect">
            <a:avLst/>
          </a:prstGeom>
        </p:spPr>
      </p:pic>
      <p:sp>
        <p:nvSpPr>
          <p:cNvPr id="8" name="7 Köşeleri Yuvarlanmış Dikdörtgen Belirtme Çizgisi"/>
          <p:cNvSpPr/>
          <p:nvPr/>
        </p:nvSpPr>
        <p:spPr>
          <a:xfrm>
            <a:off x="3071802" y="1928802"/>
            <a:ext cx="3000396" cy="1643074"/>
          </a:xfrm>
          <a:prstGeom prst="wedgeRoundRectCallout">
            <a:avLst>
              <a:gd name="adj1" fmla="val 81396"/>
              <a:gd name="adj2" fmla="val -6503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Mühendis, sana </a:t>
            </a:r>
            <a:r>
              <a:rPr lang="tr-TR" sz="1600" dirty="0" err="1" smtClean="0"/>
              <a:t>main’deki</a:t>
            </a:r>
            <a:r>
              <a:rPr lang="tr-TR" sz="1600" dirty="0" smtClean="0"/>
              <a:t> elma değişkenini gönderdim. Sana güvendiğim için bu parametrenin değişim yetkisini de sana veriyorum. Gerekiyorsa güncellersin değerini.</a:t>
            </a:r>
            <a:endParaRPr lang="tr-TR" sz="1600" dirty="0"/>
          </a:p>
        </p:txBody>
      </p:sp>
      <p:pic>
        <p:nvPicPr>
          <p:cNvPr id="9" name="8 Resim" descr="index.jpg"/>
          <p:cNvPicPr>
            <a:picLocks noChangeAspect="1"/>
          </p:cNvPicPr>
          <p:nvPr/>
        </p:nvPicPr>
        <p:blipFill>
          <a:blip r:embed="rId4"/>
          <a:stretch>
            <a:fillRect/>
          </a:stretch>
        </p:blipFill>
        <p:spPr>
          <a:xfrm>
            <a:off x="1500166" y="4640313"/>
            <a:ext cx="1978842" cy="1556480"/>
          </a:xfrm>
          <a:prstGeom prst="rect">
            <a:avLst/>
          </a:prstGeom>
        </p:spPr>
      </p:pic>
      <p:sp>
        <p:nvSpPr>
          <p:cNvPr id="10" name="9 Köşeleri Yuvarlanmış Dikdörtgen Belirtme Çizgisi"/>
          <p:cNvSpPr/>
          <p:nvPr/>
        </p:nvSpPr>
        <p:spPr>
          <a:xfrm>
            <a:off x="3286116" y="3786190"/>
            <a:ext cx="2643206" cy="1285884"/>
          </a:xfrm>
          <a:prstGeom prst="wedgeRoundRectCallout">
            <a:avLst>
              <a:gd name="adj1" fmla="val -45337"/>
              <a:gd name="adj2" fmla="val 8027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Patron dediğinizi yaptım. Çok açtım, kazara değişkenden bir ısırık da  aldım, haberiniz olsun.</a:t>
            </a:r>
            <a:endParaRPr lang="tr-TR" dirty="0"/>
          </a:p>
        </p:txBody>
      </p:sp>
      <p:sp>
        <p:nvSpPr>
          <p:cNvPr id="11" name="10 Köşeleri Yuvarlanmış Dikdörtgen Belirtme Çizgisi"/>
          <p:cNvSpPr/>
          <p:nvPr/>
        </p:nvSpPr>
        <p:spPr>
          <a:xfrm>
            <a:off x="6286512" y="3286124"/>
            <a:ext cx="2286016" cy="1928826"/>
          </a:xfrm>
          <a:prstGeom prst="wedgeRoundRectCallout">
            <a:avLst>
              <a:gd name="adj1" fmla="val 6778"/>
              <a:gd name="adj2" fmla="val -10718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Sana </a:t>
            </a:r>
            <a:r>
              <a:rPr lang="tr-TR" sz="1400" b="1" dirty="0" smtClean="0"/>
              <a:t>adres</a:t>
            </a:r>
            <a:r>
              <a:rPr lang="tr-TR" sz="1400" dirty="0" smtClean="0"/>
              <a:t> ile gönderdiğim değişkende niçin dikkatsizce değişiklik yapıyorsun! Sana güvenende kabahat </a:t>
            </a:r>
            <a:r>
              <a:rPr lang="tr-TR" sz="1400" dirty="0" smtClean="0">
                <a:sym typeface="Wingdings" pitchFamily="2" charset="2"/>
              </a:rPr>
              <a:t></a:t>
            </a:r>
            <a:r>
              <a:rPr lang="tr-TR" sz="1400" dirty="0" smtClean="0"/>
              <a:t> Neyse madem öyle kalsın, ilerde belki logo yaparız.</a:t>
            </a:r>
            <a:endParaRPr lang="tr-TR" sz="1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dirty="0" smtClean="0"/>
              <a:t>Dizilerin işaretçilerle İlişkisi</a:t>
            </a:r>
            <a:endParaRPr lang="en-US" dirty="0"/>
          </a:p>
        </p:txBody>
      </p:sp>
      <p:sp>
        <p:nvSpPr>
          <p:cNvPr id="15363" name="Rectangle 3"/>
          <p:cNvSpPr>
            <a:spLocks noGrp="1" noChangeArrowheads="1"/>
          </p:cNvSpPr>
          <p:nvPr>
            <p:ph type="body" idx="1"/>
          </p:nvPr>
        </p:nvSpPr>
        <p:spPr>
          <a:xfrm>
            <a:off x="1000100" y="1295400"/>
            <a:ext cx="7429552" cy="4133864"/>
          </a:xfrm>
        </p:spPr>
        <p:txBody>
          <a:bodyPr>
            <a:normAutofit lnSpcReduction="10000"/>
          </a:bodyPr>
          <a:lstStyle/>
          <a:p>
            <a:pPr>
              <a:buNone/>
            </a:pPr>
            <a:r>
              <a:rPr lang="tr-TR" sz="2800" dirty="0" err="1" smtClean="0"/>
              <a:t>int</a:t>
            </a:r>
            <a:r>
              <a:rPr lang="tr-TR" sz="2800" dirty="0" smtClean="0"/>
              <a:t> benim_dizim[100];</a:t>
            </a:r>
          </a:p>
          <a:p>
            <a:pPr>
              <a:buNone/>
            </a:pPr>
            <a:r>
              <a:rPr lang="tr-TR" sz="2800" dirty="0" smtClean="0"/>
              <a:t>dizisi tanımlandıktan sonra </a:t>
            </a:r>
            <a:br>
              <a:rPr lang="tr-TR" sz="2800" dirty="0" smtClean="0"/>
            </a:br>
            <a:r>
              <a:rPr lang="tr-TR" sz="2800" dirty="0" smtClean="0"/>
              <a:t>“</a:t>
            </a:r>
            <a:r>
              <a:rPr lang="tr-TR" sz="2800" dirty="0" smtClean="0">
                <a:solidFill>
                  <a:srgbClr val="FF0000"/>
                </a:solidFill>
              </a:rPr>
              <a:t>benim_dizim</a:t>
            </a:r>
            <a:r>
              <a:rPr lang="tr-TR" sz="2800" dirty="0" smtClean="0"/>
              <a:t>” ile </a:t>
            </a:r>
            <a:r>
              <a:rPr lang="tr-TR" sz="2800" dirty="0" smtClean="0">
                <a:solidFill>
                  <a:srgbClr val="FF0000"/>
                </a:solidFill>
              </a:rPr>
              <a:t>“&amp;benim_dizim[0]</a:t>
            </a:r>
            <a:r>
              <a:rPr lang="tr-TR" sz="2800" dirty="0" smtClean="0"/>
              <a:t>”</a:t>
            </a:r>
          </a:p>
          <a:p>
            <a:pPr>
              <a:buNone/>
            </a:pPr>
            <a:r>
              <a:rPr lang="tr-TR" sz="2800" dirty="0" smtClean="0"/>
              <a:t>aynı değere sahiptir.</a:t>
            </a:r>
          </a:p>
          <a:p>
            <a:pPr>
              <a:buNone/>
            </a:pPr>
            <a:endParaRPr lang="tr-TR" sz="2800" dirty="0" smtClean="0"/>
          </a:p>
          <a:p>
            <a:r>
              <a:rPr lang="tr-TR" sz="2800" dirty="0" smtClean="0"/>
              <a:t>Dizilerin isimleri tek başına kullanıldığında, dizinin ilk elemanının adresi görevi görürler.</a:t>
            </a:r>
          </a:p>
          <a:p>
            <a:r>
              <a:rPr lang="tr-TR" sz="2800" dirty="0" smtClean="0"/>
              <a:t>Yani dizilerin isimleri, dizinin ilk elemanına işaret eden bir işaretçidirler.</a:t>
            </a:r>
          </a:p>
          <a:p>
            <a:pPr>
              <a:buNone/>
            </a:pPr>
            <a:endParaRPr lang="en-US" sz="2800" dirty="0"/>
          </a:p>
          <a:p>
            <a:pPr>
              <a:buFont typeface="Monotype Sorts" charset="0"/>
              <a:buChar char=" "/>
            </a:pPr>
            <a:endParaRPr lang="en-US" dirty="0"/>
          </a:p>
        </p:txBody>
      </p:sp>
    </p:spTree>
    <p:extLst>
      <p:ext uri="{BB962C8B-B14F-4D97-AF65-F5344CB8AC3E}">
        <p14:creationId xmlns="" xmlns:p14="http://schemas.microsoft.com/office/powerpoint/2010/main" val="3138099774"/>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algn="just">
              <a:buFontTx/>
              <a:buChar char="-"/>
            </a:pPr>
            <a:r>
              <a:rPr lang="tr-TR" sz="2400" dirty="0" smtClean="0">
                <a:solidFill>
                  <a:schemeClr val="tx1"/>
                </a:solidFill>
              </a:rPr>
              <a:t> </a:t>
            </a:r>
            <a:r>
              <a:rPr lang="tr-TR" dirty="0" smtClean="0">
                <a:solidFill>
                  <a:schemeClr val="tx1"/>
                </a:solidFill>
              </a:rPr>
              <a:t>Özyineleme yöntemi, programlama dillerinde </a:t>
            </a:r>
            <a:r>
              <a:rPr lang="tr-TR" u="sng" dirty="0" smtClean="0">
                <a:solidFill>
                  <a:schemeClr val="tx1"/>
                </a:solidFill>
              </a:rPr>
              <a:t>fonksiyonların kendilerini çağırma</a:t>
            </a:r>
            <a:r>
              <a:rPr lang="tr-TR" dirty="0" smtClean="0">
                <a:solidFill>
                  <a:schemeClr val="tx1"/>
                </a:solidFill>
              </a:rPr>
              <a:t> yetenekleri sayesinde ortaya çıkmıştır.</a:t>
            </a:r>
          </a:p>
          <a:p>
            <a:pPr algn="just">
              <a:buFontTx/>
              <a:buChar char="-"/>
            </a:pPr>
            <a:endParaRPr lang="tr-TR" dirty="0">
              <a:solidFill>
                <a:schemeClr val="tx1"/>
              </a:solidFill>
            </a:endParaRPr>
          </a:p>
          <a:p>
            <a:pPr algn="just">
              <a:buFontTx/>
              <a:buChar char="-"/>
            </a:pPr>
            <a:r>
              <a:rPr lang="tr-TR" dirty="0" smtClean="0">
                <a:solidFill>
                  <a:schemeClr val="tx1"/>
                </a:solidFill>
              </a:rPr>
              <a:t> Fonksiyonlar farklı parametrelerle kendi kendilerini çağırdıklarında döngülerdekine benzer bir hesaplama yapısı ortaya çıkarırlar.</a:t>
            </a:r>
          </a:p>
          <a:p>
            <a:pPr algn="just">
              <a:buFontTx/>
              <a:buChar char="-"/>
            </a:pPr>
            <a:endParaRPr lang="tr-TR" dirty="0">
              <a:solidFill>
                <a:schemeClr val="tx1"/>
              </a:solidFill>
            </a:endParaRPr>
          </a:p>
          <a:p>
            <a:pPr algn="just">
              <a:buFontTx/>
              <a:buChar char="-"/>
            </a:pPr>
            <a:r>
              <a:rPr lang="tr-TR" dirty="0" smtClean="0">
                <a:solidFill>
                  <a:schemeClr val="tx1"/>
                </a:solidFill>
              </a:rPr>
              <a:t> Özyinelemenin gücü </a:t>
            </a:r>
            <a:r>
              <a:rPr lang="tr-TR" b="1" dirty="0" smtClean="0">
                <a:solidFill>
                  <a:schemeClr val="tx1"/>
                </a:solidFill>
              </a:rPr>
              <a:t>sonsuz bir veri kümesini sonlu bir tanımla</a:t>
            </a:r>
            <a:r>
              <a:rPr lang="tr-TR" dirty="0" smtClean="0">
                <a:solidFill>
                  <a:schemeClr val="tx1"/>
                </a:solidFill>
              </a:rPr>
              <a:t> ifade edebilmesinden gelir. Bu aynı zamanda sonsuz sayıda işlemin yine sonlu sayıda bir tanımla ifade edilebilmesi anlamına gelir.</a:t>
            </a:r>
          </a:p>
          <a:p>
            <a:pPr algn="just"/>
            <a:endParaRPr lang="tr-TR" sz="2400" dirty="0" smtClean="0">
              <a:solidFill>
                <a:schemeClr val="tx1"/>
              </a:solidFill>
            </a:endParaRPr>
          </a:p>
        </p:txBody>
      </p:sp>
    </p:spTree>
    <p:extLst>
      <p:ext uri="{BB962C8B-B14F-4D97-AF65-F5344CB8AC3E}">
        <p14:creationId xmlns="" xmlns:p14="http://schemas.microsoft.com/office/powerpoint/2010/main" val="2220394126"/>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sz="quarter" idx="1"/>
          </p:nvPr>
        </p:nvSpPr>
        <p:spPr>
          <a:xfrm>
            <a:off x="457200" y="1219200"/>
            <a:ext cx="8229600" cy="3638560"/>
          </a:xfrm>
        </p:spPr>
        <p:txBody>
          <a:bodyPr>
            <a:noAutofit/>
          </a:bodyPr>
          <a:lstStyle/>
          <a:p>
            <a:pPr>
              <a:buNone/>
            </a:pPr>
            <a:r>
              <a:rPr lang="tr-TR" sz="2400" dirty="0" smtClean="0"/>
              <a:t>	</a:t>
            </a:r>
            <a:r>
              <a:rPr lang="tr-TR" sz="2400" dirty="0" err="1" smtClean="0"/>
              <a:t>int</a:t>
            </a:r>
            <a:r>
              <a:rPr lang="tr-TR" sz="2400" dirty="0" smtClean="0"/>
              <a:t> a[3] = {9,4,8};</a:t>
            </a:r>
          </a:p>
          <a:p>
            <a:pPr>
              <a:buNone/>
            </a:pPr>
            <a:r>
              <a:rPr lang="tr-TR" sz="2400" dirty="0" smtClean="0"/>
              <a:t>	</a:t>
            </a:r>
            <a:r>
              <a:rPr lang="tr-TR" sz="2400" dirty="0" err="1" smtClean="0"/>
              <a:t>int</a:t>
            </a:r>
            <a:r>
              <a:rPr lang="tr-TR" sz="2400" dirty="0" smtClean="0"/>
              <a:t>* b = &amp;a[0]; </a:t>
            </a:r>
          </a:p>
          <a:p>
            <a:pPr>
              <a:buNone/>
            </a:pPr>
            <a:r>
              <a:rPr lang="tr-TR" sz="2400" dirty="0" smtClean="0"/>
              <a:t>	</a:t>
            </a:r>
            <a:r>
              <a:rPr lang="tr-TR" sz="2400" dirty="0" err="1" smtClean="0"/>
              <a:t>int</a:t>
            </a:r>
            <a:r>
              <a:rPr lang="tr-TR" sz="2400" dirty="0" smtClean="0"/>
              <a:t> **c;</a:t>
            </a:r>
          </a:p>
          <a:p>
            <a:pPr>
              <a:buNone/>
            </a:pPr>
            <a:r>
              <a:rPr lang="tr-TR" sz="2400" dirty="0" smtClean="0"/>
              <a:t>	c = &amp;b;</a:t>
            </a:r>
          </a:p>
          <a:p>
            <a:pPr>
              <a:buNone/>
            </a:pPr>
            <a:r>
              <a:rPr lang="tr-TR" sz="2400" dirty="0" smtClean="0"/>
              <a:t>	</a:t>
            </a:r>
            <a:r>
              <a:rPr lang="tr-TR" sz="2400" dirty="0" err="1" smtClean="0"/>
              <a:t>printf</a:t>
            </a:r>
            <a:r>
              <a:rPr lang="tr-TR" sz="2400" dirty="0" smtClean="0"/>
              <a:t>("%d",a[0]);</a:t>
            </a:r>
          </a:p>
          <a:p>
            <a:pPr>
              <a:buNone/>
            </a:pPr>
            <a:r>
              <a:rPr lang="tr-TR" sz="2400" dirty="0" smtClean="0"/>
              <a:t>	(**c)++;</a:t>
            </a:r>
          </a:p>
          <a:p>
            <a:pPr>
              <a:buNone/>
            </a:pPr>
            <a:r>
              <a:rPr lang="tr-TR" sz="2400" dirty="0" smtClean="0"/>
              <a:t>	</a:t>
            </a:r>
            <a:r>
              <a:rPr lang="tr-TR" sz="2400" dirty="0" err="1" smtClean="0"/>
              <a:t>printf</a:t>
            </a:r>
            <a:r>
              <a:rPr lang="tr-TR" sz="2400" dirty="0" smtClean="0"/>
              <a:t>("%d",a[0]);</a:t>
            </a:r>
          </a:p>
          <a:p>
            <a:pPr>
              <a:buNone/>
            </a:pPr>
            <a:r>
              <a:rPr lang="tr-TR" sz="2400" dirty="0" smtClean="0"/>
              <a:t>	(*b)++;</a:t>
            </a:r>
          </a:p>
          <a:p>
            <a:pPr>
              <a:buNone/>
            </a:pPr>
            <a:r>
              <a:rPr lang="tr-TR" sz="2400" dirty="0" smtClean="0"/>
              <a:t>	</a:t>
            </a:r>
            <a:r>
              <a:rPr lang="tr-TR" sz="2400" dirty="0" err="1" smtClean="0"/>
              <a:t>printf</a:t>
            </a:r>
            <a:r>
              <a:rPr lang="tr-TR" sz="2400" dirty="0" smtClean="0"/>
              <a:t>("%d",*b);</a:t>
            </a:r>
          </a:p>
          <a:p>
            <a:pPr>
              <a:buNone/>
            </a:pPr>
            <a:r>
              <a:rPr lang="tr-TR" sz="2400" dirty="0" smtClean="0"/>
              <a:t>	b++;</a:t>
            </a:r>
          </a:p>
          <a:p>
            <a:pPr>
              <a:buNone/>
            </a:pPr>
            <a:r>
              <a:rPr lang="tr-TR" sz="2400" dirty="0" smtClean="0"/>
              <a:t>	</a:t>
            </a:r>
            <a:r>
              <a:rPr lang="tr-TR" sz="2400" dirty="0" err="1" smtClean="0"/>
              <a:t>printf</a:t>
            </a:r>
            <a:r>
              <a:rPr lang="tr-TR" sz="2400" dirty="0" smtClean="0"/>
              <a:t>("%d",*b);</a:t>
            </a:r>
          </a:p>
        </p:txBody>
      </p:sp>
      <p:pic>
        <p:nvPicPr>
          <p:cNvPr id="4" name="3 Resim" descr="soru.jpg"/>
          <p:cNvPicPr>
            <a:picLocks noChangeAspect="1"/>
          </p:cNvPicPr>
          <p:nvPr/>
        </p:nvPicPr>
        <p:blipFill>
          <a:blip r:embed="rId2"/>
          <a:stretch>
            <a:fillRect/>
          </a:stretch>
        </p:blipFill>
        <p:spPr>
          <a:xfrm>
            <a:off x="6072198" y="4143380"/>
            <a:ext cx="2371344" cy="1780032"/>
          </a:xfrm>
          <a:prstGeom prst="rect">
            <a:avLst/>
          </a:prstGeom>
        </p:spPr>
      </p:pic>
      <p:pic>
        <p:nvPicPr>
          <p:cNvPr id="1027" name="Picture 3"/>
          <p:cNvPicPr>
            <a:picLocks noChangeAspect="1" noChangeArrowheads="1"/>
          </p:cNvPicPr>
          <p:nvPr/>
        </p:nvPicPr>
        <p:blipFill>
          <a:blip r:embed="rId3"/>
          <a:srcRect r="93924" b="96875"/>
          <a:stretch>
            <a:fillRect/>
          </a:stretch>
        </p:blipFill>
        <p:spPr bwMode="auto">
          <a:xfrm>
            <a:off x="5214942" y="1357298"/>
            <a:ext cx="2964527" cy="857256"/>
          </a:xfrm>
          <a:prstGeom prst="rect">
            <a:avLst/>
          </a:prstGeom>
          <a:noFill/>
          <a:ln w="9525">
            <a:noFill/>
            <a:miter lim="800000"/>
            <a:headEnd/>
            <a:tailEnd/>
          </a:ln>
          <a:effectLst/>
        </p:spPr>
      </p:pic>
      <p:sp>
        <p:nvSpPr>
          <p:cNvPr id="8" name="7 Metin kutusu"/>
          <p:cNvSpPr txBox="1"/>
          <p:nvPr/>
        </p:nvSpPr>
        <p:spPr>
          <a:xfrm>
            <a:off x="5000628" y="2428868"/>
            <a:ext cx="35719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i="1" dirty="0" smtClean="0"/>
              <a:t>İşaretçinin değerini (işaret ettiği yerin değerini değil) bir artırırsanız, işaretçi dizinin bir elemanına işaret ediyorsa bir sonrakine işaret etmeye başlar.</a:t>
            </a:r>
            <a:endParaRPr lang="tr-TR" i="1" dirty="0"/>
          </a:p>
        </p:txBody>
      </p:sp>
      <p:cxnSp>
        <p:nvCxnSpPr>
          <p:cNvPr id="9" name="8 Düz Ok Bağlayıcısı"/>
          <p:cNvCxnSpPr>
            <a:stCxn id="11" idx="2"/>
          </p:cNvCxnSpPr>
          <p:nvPr/>
        </p:nvCxnSpPr>
        <p:spPr>
          <a:xfrm rot="16200000" flipH="1">
            <a:off x="5292451" y="1077617"/>
            <a:ext cx="20217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3786182" y="1000108"/>
            <a:ext cx="2428892" cy="369332"/>
          </a:xfrm>
          <a:prstGeom prst="rect">
            <a:avLst/>
          </a:prstGeom>
          <a:noFill/>
        </p:spPr>
        <p:txBody>
          <a:bodyPr wrap="square" rtlCol="0">
            <a:spAutoFit/>
          </a:bodyPr>
          <a:lstStyle/>
          <a:p>
            <a:r>
              <a:rPr lang="tr-TR" dirty="0" smtClean="0"/>
              <a:t>Aralarda boşluk yoktur</a:t>
            </a:r>
            <a:endParaRPr lang="tr-TR" dirty="0"/>
          </a:p>
        </p:txBody>
      </p:sp>
      <p:sp>
        <p:nvSpPr>
          <p:cNvPr id="10" name="9 Metin kutusu"/>
          <p:cNvSpPr txBox="1"/>
          <p:nvPr/>
        </p:nvSpPr>
        <p:spPr>
          <a:xfrm>
            <a:off x="3357554" y="5429264"/>
            <a:ext cx="35719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i="1" dirty="0" smtClean="0"/>
              <a:t>İşaretçinin (bu örnekteki gibi) işaretçisi olabilir.</a:t>
            </a:r>
            <a:endParaRPr lang="tr-TR" i="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tr-TR" dirty="0" smtClean="0"/>
              <a:t>Dizileri fonksiyonlara göndermek…</a:t>
            </a:r>
            <a:endParaRPr lang="en-US" dirty="0"/>
          </a:p>
        </p:txBody>
      </p:sp>
      <p:sp>
        <p:nvSpPr>
          <p:cNvPr id="5123" name="Rectangle 3"/>
          <p:cNvSpPr>
            <a:spLocks noGrp="1" noChangeArrowheads="1"/>
          </p:cNvSpPr>
          <p:nvPr>
            <p:ph type="body" idx="1"/>
          </p:nvPr>
        </p:nvSpPr>
        <p:spPr>
          <a:xfrm>
            <a:off x="381000" y="1295400"/>
            <a:ext cx="8382000" cy="3276608"/>
          </a:xfrm>
          <a:noFill/>
          <a:ln/>
        </p:spPr>
        <p:txBody>
          <a:bodyPr>
            <a:normAutofit fontScale="77500" lnSpcReduction="20000"/>
          </a:bodyPr>
          <a:lstStyle/>
          <a:p>
            <a:r>
              <a:rPr lang="tr-TR" sz="2800" dirty="0" smtClean="0"/>
              <a:t>Fonksiyonlara (dizi harici olan) değişkenleri doğrudan gönderirsek, fonksiyonlar değişkenlerin bir kopyasını oluşturuyor ve bu nedenle, fonksiyonlar değişkenlerin aslını değiştiremiyor. Buna çözüm olarak, değişkenlerin </a:t>
            </a:r>
            <a:r>
              <a:rPr lang="tr-TR" sz="2800" b="1" dirty="0" smtClean="0"/>
              <a:t>adresini </a:t>
            </a:r>
            <a:r>
              <a:rPr lang="tr-TR" sz="2800" dirty="0" smtClean="0"/>
              <a:t>göndeririz.</a:t>
            </a:r>
          </a:p>
          <a:p>
            <a:endParaRPr lang="tr-TR" sz="2800" dirty="0" smtClean="0"/>
          </a:p>
          <a:p>
            <a:r>
              <a:rPr lang="tr-TR" sz="2800" dirty="0" smtClean="0"/>
              <a:t>Dizilerde ise böyle bir durum yoktur. Fonksiyonlara dizileri gönderdiğinizde, kopyası oluşturulmaz ve dizide yapılan değişiklik, fonksiyon dışında da geçerlidir. Bunun nedeni, fonksiyonlara dizinin ismini </a:t>
            </a:r>
            <a:r>
              <a:rPr lang="tr-TR" sz="2800" b="1" dirty="0" smtClean="0"/>
              <a:t>yani dizinin ilk elemanının adresini </a:t>
            </a:r>
            <a:r>
              <a:rPr lang="tr-TR" sz="2800" dirty="0" smtClean="0"/>
              <a:t>gönderiyor olmamız.</a:t>
            </a:r>
            <a:endParaRPr lang="en-US" sz="2800" dirty="0"/>
          </a:p>
        </p:txBody>
      </p:sp>
    </p:spTree>
    <p:extLst>
      <p:ext uri="{BB962C8B-B14F-4D97-AF65-F5344CB8AC3E}">
        <p14:creationId xmlns="" xmlns:p14="http://schemas.microsoft.com/office/powerpoint/2010/main" val="3807928721"/>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tr-TR" dirty="0" err="1" smtClean="0"/>
              <a:t>Summary</a:t>
            </a:r>
            <a:r>
              <a:rPr lang="tr-TR" dirty="0" smtClean="0"/>
              <a:t>: </a:t>
            </a:r>
            <a:r>
              <a:rPr lang="tr-TR" dirty="0" err="1" smtClean="0"/>
              <a:t>Calling</a:t>
            </a:r>
            <a:r>
              <a:rPr lang="tr-TR" dirty="0" smtClean="0"/>
              <a:t> </a:t>
            </a:r>
            <a:r>
              <a:rPr lang="tr-TR" dirty="0" err="1" smtClean="0"/>
              <a:t>by</a:t>
            </a:r>
            <a:r>
              <a:rPr lang="tr-TR" dirty="0" smtClean="0"/>
              <a:t> </a:t>
            </a:r>
            <a:r>
              <a:rPr lang="tr-TR" b="1" i="1" dirty="0" err="1" smtClean="0"/>
              <a:t>value</a:t>
            </a:r>
            <a:r>
              <a:rPr lang="tr-TR" dirty="0" smtClean="0"/>
              <a:t> </a:t>
            </a:r>
            <a:r>
              <a:rPr lang="tr-TR" dirty="0" err="1" smtClean="0"/>
              <a:t>or</a:t>
            </a:r>
            <a:r>
              <a:rPr lang="tr-TR" dirty="0" smtClean="0"/>
              <a:t> </a:t>
            </a:r>
            <a:r>
              <a:rPr lang="tr-TR" dirty="0" err="1" smtClean="0"/>
              <a:t>by</a:t>
            </a:r>
            <a:r>
              <a:rPr lang="tr-TR" dirty="0" smtClean="0"/>
              <a:t> </a:t>
            </a:r>
            <a:r>
              <a:rPr lang="tr-TR" b="1" i="1" dirty="0" err="1" smtClean="0"/>
              <a:t>reference</a:t>
            </a:r>
            <a:endParaRPr lang="en-US" b="1" i="1" dirty="0"/>
          </a:p>
        </p:txBody>
      </p:sp>
      <p:sp>
        <p:nvSpPr>
          <p:cNvPr id="5123" name="Rectangle 3"/>
          <p:cNvSpPr>
            <a:spLocks noGrp="1" noChangeArrowheads="1"/>
          </p:cNvSpPr>
          <p:nvPr>
            <p:ph type="body" idx="1"/>
          </p:nvPr>
        </p:nvSpPr>
        <p:spPr>
          <a:xfrm>
            <a:off x="381000" y="1295400"/>
            <a:ext cx="8382000" cy="5029200"/>
          </a:xfrm>
          <a:noFill/>
          <a:ln/>
        </p:spPr>
        <p:txBody>
          <a:bodyPr>
            <a:normAutofit fontScale="92500" lnSpcReduction="20000"/>
          </a:bodyPr>
          <a:lstStyle/>
          <a:p>
            <a:r>
              <a:rPr lang="en-US" sz="2500" dirty="0" smtClean="0"/>
              <a:t>The </a:t>
            </a:r>
            <a:r>
              <a:rPr lang="en-US" sz="2500" dirty="0"/>
              <a:t>function has a local variable (a formal parameter) to hold its own copy of the value passed </a:t>
            </a:r>
            <a:r>
              <a:rPr lang="en-US" sz="2500" dirty="0" smtClean="0"/>
              <a:t>in</a:t>
            </a:r>
            <a:r>
              <a:rPr lang="tr-TR" sz="2500" dirty="0" smtClean="0"/>
              <a:t>. </a:t>
            </a:r>
            <a:r>
              <a:rPr lang="en-US" sz="2500" dirty="0" smtClean="0"/>
              <a:t>When </a:t>
            </a:r>
            <a:r>
              <a:rPr lang="en-US" sz="2500" dirty="0"/>
              <a:t>we make changes to this copy, the original (the </a:t>
            </a:r>
            <a:r>
              <a:rPr lang="tr-TR" sz="2500" dirty="0" smtClean="0"/>
              <a:t>c</a:t>
            </a:r>
            <a:r>
              <a:rPr lang="en-US" sz="2500" dirty="0" err="1" smtClean="0"/>
              <a:t>orresponding</a:t>
            </a:r>
            <a:r>
              <a:rPr lang="en-US" sz="2500" dirty="0" smtClean="0"/>
              <a:t> </a:t>
            </a:r>
            <a:r>
              <a:rPr lang="en-US" sz="2500" dirty="0"/>
              <a:t>actual parameter) remains </a:t>
            </a:r>
            <a:r>
              <a:rPr lang="en-US" sz="2500" dirty="0" smtClean="0"/>
              <a:t>unchanged</a:t>
            </a:r>
          </a:p>
          <a:p>
            <a:pPr lvl="1"/>
            <a:r>
              <a:rPr lang="en-US" sz="2500" dirty="0" smtClean="0"/>
              <a:t>This </a:t>
            </a:r>
            <a:r>
              <a:rPr lang="en-US" sz="2500" dirty="0"/>
              <a:t>is known as </a:t>
            </a:r>
            <a:r>
              <a:rPr lang="en-US" sz="2500" b="1" u="sng" dirty="0"/>
              <a:t>calling (passing) by </a:t>
            </a:r>
            <a:r>
              <a:rPr lang="en-US" sz="2500" b="1" u="sng" dirty="0" smtClean="0"/>
              <a:t>value</a:t>
            </a:r>
            <a:endParaRPr lang="tr-TR" sz="2500" b="1" u="sng" dirty="0" smtClean="0"/>
          </a:p>
          <a:p>
            <a:pPr lvl="1">
              <a:buNone/>
            </a:pPr>
            <a:endParaRPr lang="tr-TR" sz="2500" b="1" u="sng" dirty="0" smtClean="0"/>
          </a:p>
          <a:p>
            <a:r>
              <a:rPr lang="en-US" sz="2500" dirty="0" smtClean="0"/>
              <a:t>BUT we can also pass addresses of variables or arrays to functions.  This is known as </a:t>
            </a:r>
            <a:r>
              <a:rPr lang="en-US" sz="2500" b="1" u="sng" dirty="0" smtClean="0"/>
              <a:t>calling (passing) by reference</a:t>
            </a:r>
            <a:r>
              <a:rPr lang="tr-TR" sz="2500" b="1" u="sng" dirty="0" smtClean="0"/>
              <a:t>. </a:t>
            </a:r>
            <a:r>
              <a:rPr lang="en-US" sz="2500" dirty="0" smtClean="0"/>
              <a:t>When the function is passed an address, </a:t>
            </a:r>
            <a:r>
              <a:rPr lang="en-US" sz="2500" u="sng" dirty="0" smtClean="0"/>
              <a:t>it can make changes to the original</a:t>
            </a:r>
            <a:r>
              <a:rPr lang="en-US" sz="2500" dirty="0" smtClean="0"/>
              <a:t> (the corresponding actual parameter)</a:t>
            </a:r>
          </a:p>
          <a:p>
            <a:pPr lvl="1"/>
            <a:r>
              <a:rPr lang="en-US" sz="2500" u="sng" dirty="0" smtClean="0"/>
              <a:t>There is no copy made</a:t>
            </a:r>
            <a:endParaRPr lang="en-US" sz="2500" b="1" dirty="0" smtClean="0"/>
          </a:p>
          <a:p>
            <a:endParaRPr lang="en-US" sz="2500" dirty="0" smtClean="0"/>
          </a:p>
          <a:p>
            <a:r>
              <a:rPr lang="en-US" sz="2500" dirty="0" smtClean="0"/>
              <a:t>This is great for arrays, because arrays are usually very large.  We really don</a:t>
            </a:r>
            <a:r>
              <a:rPr lang="ja-JP" altLang="en-US" sz="2500" dirty="0" smtClean="0">
                <a:latin typeface="Arial"/>
              </a:rPr>
              <a:t>’</a:t>
            </a:r>
            <a:r>
              <a:rPr lang="en-US" sz="2500" dirty="0" smtClean="0"/>
              <a:t>t want to make a copy of an array.  It would use too much memory</a:t>
            </a:r>
            <a:r>
              <a:rPr lang="tr-TR" sz="2500" dirty="0" smtClean="0"/>
              <a:t> (</a:t>
            </a:r>
            <a:r>
              <a:rPr lang="tr-TR" sz="2500" dirty="0" err="1" smtClean="0"/>
              <a:t>if</a:t>
            </a:r>
            <a:r>
              <a:rPr lang="tr-TR" sz="2500" dirty="0" smtClean="0"/>
              <a:t> </a:t>
            </a:r>
            <a:r>
              <a:rPr lang="tr-TR" sz="2500" dirty="0" err="1" smtClean="0"/>
              <a:t>you</a:t>
            </a:r>
            <a:r>
              <a:rPr lang="tr-TR" sz="2500" dirty="0" smtClean="0"/>
              <a:t> </a:t>
            </a:r>
            <a:r>
              <a:rPr lang="tr-TR" sz="2500" dirty="0" err="1" smtClean="0"/>
              <a:t>really</a:t>
            </a:r>
            <a:r>
              <a:rPr lang="tr-TR" sz="2500" dirty="0" smtClean="0"/>
              <a:t> </a:t>
            </a:r>
            <a:r>
              <a:rPr lang="tr-TR" sz="2500" dirty="0" err="1" smtClean="0"/>
              <a:t>like</a:t>
            </a:r>
            <a:r>
              <a:rPr lang="tr-TR" sz="2500" dirty="0" smtClean="0"/>
              <a:t> </a:t>
            </a:r>
            <a:r>
              <a:rPr lang="tr-TR" sz="2500" dirty="0" err="1" smtClean="0"/>
              <a:t>to</a:t>
            </a:r>
            <a:r>
              <a:rPr lang="tr-TR" sz="2500" dirty="0" smtClean="0"/>
              <a:t> </a:t>
            </a:r>
            <a:r>
              <a:rPr lang="tr-TR" sz="2500" dirty="0" err="1" smtClean="0"/>
              <a:t>send</a:t>
            </a:r>
            <a:r>
              <a:rPr lang="tr-TR" sz="2500" dirty="0" smtClean="0"/>
              <a:t> </a:t>
            </a:r>
            <a:r>
              <a:rPr lang="tr-TR" sz="2500" dirty="0" err="1" smtClean="0"/>
              <a:t>the</a:t>
            </a:r>
            <a:r>
              <a:rPr lang="tr-TR" sz="2500" dirty="0" smtClean="0"/>
              <a:t> </a:t>
            </a:r>
            <a:r>
              <a:rPr lang="tr-TR" sz="2500" dirty="0" err="1" smtClean="0"/>
              <a:t>copy</a:t>
            </a:r>
            <a:r>
              <a:rPr lang="tr-TR" sz="2500" dirty="0" smtClean="0"/>
              <a:t>, </a:t>
            </a:r>
            <a:r>
              <a:rPr lang="tr-TR" sz="2500" dirty="0" err="1" smtClean="0"/>
              <a:t>first</a:t>
            </a:r>
            <a:r>
              <a:rPr lang="tr-TR" sz="2500" dirty="0" smtClean="0"/>
              <a:t> </a:t>
            </a:r>
            <a:r>
              <a:rPr lang="tr-TR" sz="2500" dirty="0" err="1" smtClean="0"/>
              <a:t>copy</a:t>
            </a:r>
            <a:r>
              <a:rPr lang="tr-TR" sz="2500" dirty="0" smtClean="0"/>
              <a:t> </a:t>
            </a:r>
            <a:r>
              <a:rPr lang="tr-TR" sz="2500" dirty="0" err="1" smtClean="0"/>
              <a:t>your</a:t>
            </a:r>
            <a:r>
              <a:rPr lang="tr-TR" sz="2500" dirty="0" smtClean="0"/>
              <a:t> </a:t>
            </a:r>
            <a:r>
              <a:rPr lang="tr-TR" sz="2500" dirty="0" err="1" smtClean="0"/>
              <a:t>array</a:t>
            </a:r>
            <a:r>
              <a:rPr lang="tr-TR" sz="2500" dirty="0" smtClean="0"/>
              <a:t> </a:t>
            </a:r>
            <a:r>
              <a:rPr lang="tr-TR" sz="2500" dirty="0" err="1" smtClean="0"/>
              <a:t>into</a:t>
            </a:r>
            <a:r>
              <a:rPr lang="tr-TR" sz="2500" dirty="0" smtClean="0"/>
              <a:t> </a:t>
            </a:r>
            <a:r>
              <a:rPr lang="tr-TR" sz="2500" dirty="0" err="1" smtClean="0"/>
              <a:t>another</a:t>
            </a:r>
            <a:r>
              <a:rPr lang="tr-TR" sz="2500" dirty="0" smtClean="0"/>
              <a:t> </a:t>
            </a:r>
            <a:r>
              <a:rPr lang="tr-TR" sz="2500" dirty="0" err="1" smtClean="0"/>
              <a:t>array</a:t>
            </a:r>
            <a:r>
              <a:rPr lang="tr-TR" sz="2500" dirty="0" smtClean="0"/>
              <a:t> </a:t>
            </a:r>
            <a:r>
              <a:rPr lang="tr-TR" sz="2500" dirty="0" err="1" smtClean="0"/>
              <a:t>and</a:t>
            </a:r>
            <a:r>
              <a:rPr lang="tr-TR" sz="2500" dirty="0" smtClean="0"/>
              <a:t> </a:t>
            </a:r>
            <a:r>
              <a:rPr lang="tr-TR" sz="2500" dirty="0" err="1" smtClean="0"/>
              <a:t>then</a:t>
            </a:r>
            <a:r>
              <a:rPr lang="tr-TR" sz="2500" dirty="0" smtClean="0"/>
              <a:t> </a:t>
            </a:r>
            <a:r>
              <a:rPr lang="tr-TR" sz="2500" dirty="0" err="1" smtClean="0"/>
              <a:t>send</a:t>
            </a:r>
            <a:r>
              <a:rPr lang="tr-TR" sz="2500" dirty="0" smtClean="0"/>
              <a:t> </a:t>
            </a:r>
            <a:r>
              <a:rPr lang="tr-TR" sz="2500" dirty="0" err="1" smtClean="0"/>
              <a:t>the</a:t>
            </a:r>
            <a:r>
              <a:rPr lang="tr-TR" sz="2500" dirty="0" smtClean="0"/>
              <a:t> </a:t>
            </a:r>
            <a:r>
              <a:rPr lang="tr-TR" sz="2500" dirty="0" err="1" smtClean="0"/>
              <a:t>copy</a:t>
            </a:r>
            <a:r>
              <a:rPr lang="tr-TR" sz="2500" dirty="0" smtClean="0"/>
              <a:t> </a:t>
            </a:r>
            <a:r>
              <a:rPr lang="tr-TR" sz="2500" dirty="0" err="1" smtClean="0"/>
              <a:t>to</a:t>
            </a:r>
            <a:r>
              <a:rPr lang="tr-TR" sz="2500" dirty="0" smtClean="0"/>
              <a:t> </a:t>
            </a:r>
            <a:r>
              <a:rPr lang="tr-TR" sz="2500" dirty="0" err="1" smtClean="0"/>
              <a:t>the</a:t>
            </a:r>
            <a:r>
              <a:rPr lang="tr-TR" sz="2500" dirty="0" smtClean="0"/>
              <a:t> </a:t>
            </a:r>
            <a:r>
              <a:rPr lang="tr-TR" sz="2500" dirty="0" err="1" smtClean="0"/>
              <a:t>function</a:t>
            </a:r>
            <a:r>
              <a:rPr lang="tr-TR" sz="2500" dirty="0" smtClean="0"/>
              <a:t>)</a:t>
            </a:r>
            <a:endParaRPr lang="en-US" sz="2500" dirty="0" smtClean="0"/>
          </a:p>
          <a:p>
            <a:pPr lvl="1">
              <a:buNone/>
            </a:pPr>
            <a:endParaRPr lang="en-US" sz="2400" dirty="0" smtClean="0"/>
          </a:p>
          <a:p>
            <a:pPr lvl="1">
              <a:buNone/>
            </a:pPr>
            <a:endParaRPr lang="en-US" sz="2500" u="sng" dirty="0"/>
          </a:p>
        </p:txBody>
      </p:sp>
    </p:spTree>
    <p:extLst>
      <p:ext uri="{BB962C8B-B14F-4D97-AF65-F5344CB8AC3E}">
        <p14:creationId xmlns="" xmlns:p14="http://schemas.microsoft.com/office/powerpoint/2010/main" val="3807928721"/>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Kahoot</a:t>
            </a:r>
            <a:r>
              <a:rPr lang="tr-TR" dirty="0" smtClean="0"/>
              <a:t> vakti</a:t>
            </a:r>
            <a:endParaRPr lang="tr-TR" dirty="0"/>
          </a:p>
        </p:txBody>
      </p:sp>
      <p:sp>
        <p:nvSpPr>
          <p:cNvPr id="3" name="2 İçerik Yer Tutucusu"/>
          <p:cNvSpPr>
            <a:spLocks noGrp="1"/>
          </p:cNvSpPr>
          <p:nvPr>
            <p:ph sz="quarter" idx="1"/>
          </p:nvPr>
        </p:nvSpPr>
        <p:spPr/>
        <p:txBody>
          <a:bodyPr/>
          <a:lstStyle/>
          <a:p>
            <a:r>
              <a:rPr lang="tr-TR" dirty="0" smtClean="0"/>
              <a:t>Cep telefonlarınızı çıkarınız…</a:t>
            </a:r>
          </a:p>
          <a:p>
            <a:endParaRPr lang="tr-TR" dirty="0"/>
          </a:p>
        </p:txBody>
      </p:sp>
      <p:pic>
        <p:nvPicPr>
          <p:cNvPr id="4" name="3 Resim" descr="kahoot.png"/>
          <p:cNvPicPr>
            <a:picLocks noChangeAspect="1"/>
          </p:cNvPicPr>
          <p:nvPr/>
        </p:nvPicPr>
        <p:blipFill>
          <a:blip r:embed="rId2"/>
          <a:stretch>
            <a:fillRect/>
          </a:stretch>
        </p:blipFill>
        <p:spPr>
          <a:xfrm>
            <a:off x="1643042" y="2071678"/>
            <a:ext cx="5800695" cy="3347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5.ders sonu</a:t>
            </a:r>
            <a:endParaRPr lang="tr-TR" sz="8000" dirty="0"/>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Birlikte kodlayalım… – </a:t>
            </a:r>
            <a:r>
              <a:rPr lang="tr-TR" sz="2400" dirty="0" smtClean="0"/>
              <a:t>Geçmiş bir final sınavı sorusu</a:t>
            </a:r>
            <a:endParaRPr lang="tr-TR" dirty="0"/>
          </a:p>
        </p:txBody>
      </p:sp>
      <p:sp>
        <p:nvSpPr>
          <p:cNvPr id="3" name="2 İçerik Yer Tutucusu"/>
          <p:cNvSpPr>
            <a:spLocks noGrp="1"/>
          </p:cNvSpPr>
          <p:nvPr>
            <p:ph sz="quarter" idx="1"/>
          </p:nvPr>
        </p:nvSpPr>
        <p:spPr/>
        <p:txBody>
          <a:bodyPr>
            <a:normAutofit fontScale="550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a:t>
            </a:r>
            <a:r>
              <a:rPr lang="tr-TR" dirty="0" err="1" smtClean="0"/>
              <a:t>string</a:t>
            </a:r>
            <a:r>
              <a:rPr lang="tr-TR" dirty="0" smtClean="0"/>
              <a:t>.h&gt;</a:t>
            </a:r>
          </a:p>
          <a:p>
            <a:pPr>
              <a:buNone/>
            </a:pPr>
            <a:r>
              <a:rPr lang="tr-TR" dirty="0" smtClean="0"/>
              <a:t>// BURADA PROTOTIPIN OLDUGUNU VARSAYINIZ.</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char</a:t>
            </a:r>
            <a:r>
              <a:rPr lang="tr-TR" dirty="0" smtClean="0"/>
              <a:t> dizgi[2][101], x;</a:t>
            </a:r>
          </a:p>
          <a:p>
            <a:pPr>
              <a:buNone/>
            </a:pPr>
            <a:r>
              <a:rPr lang="tr-TR" dirty="0" smtClean="0"/>
              <a:t>	</a:t>
            </a:r>
            <a:r>
              <a:rPr lang="tr-TR" dirty="0" err="1" smtClean="0"/>
              <a:t>while</a:t>
            </a:r>
            <a:r>
              <a:rPr lang="tr-TR" dirty="0" smtClean="0"/>
              <a:t>(1)</a:t>
            </a:r>
          </a:p>
          <a:p>
            <a:pPr>
              <a:buNone/>
            </a:pPr>
            <a:r>
              <a:rPr lang="tr-TR" dirty="0" smtClean="0"/>
              <a:t>	{</a:t>
            </a:r>
          </a:p>
          <a:p>
            <a:pPr>
              <a:buNone/>
            </a:pPr>
            <a:r>
              <a:rPr lang="tr-TR" dirty="0" smtClean="0"/>
              <a:t>		</a:t>
            </a:r>
            <a:r>
              <a:rPr lang="tr-TR" dirty="0" err="1" smtClean="0"/>
              <a:t>printf</a:t>
            </a:r>
            <a:r>
              <a:rPr lang="tr-TR" dirty="0" smtClean="0"/>
              <a:t>("Dizgi1:");</a:t>
            </a:r>
          </a:p>
          <a:p>
            <a:pPr>
              <a:buNone/>
            </a:pPr>
            <a:r>
              <a:rPr lang="tr-TR" dirty="0" smtClean="0"/>
              <a:t>		scanf("%s", dizgi[0]);</a:t>
            </a:r>
          </a:p>
          <a:p>
            <a:pPr>
              <a:buNone/>
            </a:pPr>
            <a:r>
              <a:rPr lang="tr-TR" dirty="0" smtClean="0"/>
              <a:t>		</a:t>
            </a:r>
            <a:r>
              <a:rPr lang="tr-TR" dirty="0" err="1" smtClean="0"/>
              <a:t>printf</a:t>
            </a:r>
            <a:r>
              <a:rPr lang="tr-TR" dirty="0" smtClean="0"/>
              <a:t>("Dizgi2:");</a:t>
            </a:r>
          </a:p>
          <a:p>
            <a:pPr>
              <a:buNone/>
            </a:pPr>
            <a:r>
              <a:rPr lang="tr-TR" dirty="0" smtClean="0"/>
              <a:t>		scanf("%s", dizgi[1]);</a:t>
            </a:r>
          </a:p>
          <a:p>
            <a:pPr>
              <a:buNone/>
            </a:pPr>
            <a:r>
              <a:rPr lang="tr-TR" dirty="0" smtClean="0"/>
              <a:t>		</a:t>
            </a:r>
            <a:r>
              <a:rPr lang="tr-TR" dirty="0" err="1" smtClean="0"/>
              <a:t>char</a:t>
            </a:r>
            <a:r>
              <a:rPr lang="tr-TR" dirty="0" smtClean="0"/>
              <a:t> </a:t>
            </a:r>
            <a:r>
              <a:rPr lang="tr-TR" dirty="0" err="1" smtClean="0"/>
              <a:t>sonuc</a:t>
            </a:r>
            <a:r>
              <a:rPr lang="tr-TR" dirty="0" smtClean="0"/>
              <a:t>[2*</a:t>
            </a:r>
            <a:r>
              <a:rPr lang="tr-TR" dirty="0" err="1" smtClean="0"/>
              <a:t>strlen</a:t>
            </a:r>
            <a:r>
              <a:rPr lang="tr-TR" dirty="0" smtClean="0"/>
              <a:t>(dizgi[0])+1];</a:t>
            </a:r>
          </a:p>
          <a:p>
            <a:pPr>
              <a:buNone/>
            </a:pPr>
            <a:r>
              <a:rPr lang="tr-TR" dirty="0" smtClean="0"/>
              <a:t>		</a:t>
            </a:r>
            <a:r>
              <a:rPr lang="tr-TR" b="1" dirty="0" err="1" smtClean="0"/>
              <a:t>fonk</a:t>
            </a:r>
            <a:r>
              <a:rPr lang="tr-TR" b="1" dirty="0" smtClean="0"/>
              <a:t>(dizgi, </a:t>
            </a:r>
            <a:r>
              <a:rPr lang="tr-TR" b="1" dirty="0" err="1" smtClean="0"/>
              <a:t>sonuc</a:t>
            </a:r>
            <a:r>
              <a:rPr lang="tr-TR" b="1" dirty="0" smtClean="0"/>
              <a:t>, &amp;x);</a:t>
            </a:r>
            <a:endParaRPr lang="tr-TR" dirty="0" smtClean="0"/>
          </a:p>
          <a:p>
            <a:pPr>
              <a:buNone/>
            </a:pPr>
            <a:r>
              <a:rPr lang="tr-TR" dirty="0" smtClean="0"/>
              <a:t>		</a:t>
            </a:r>
            <a:r>
              <a:rPr lang="tr-TR" dirty="0" err="1" smtClean="0"/>
              <a:t>printf</a:t>
            </a:r>
            <a:r>
              <a:rPr lang="tr-TR" dirty="0" smtClean="0"/>
              <a:t>("%c:%s\n\n", x, </a:t>
            </a:r>
            <a:r>
              <a:rPr lang="tr-TR" dirty="0" err="1" smtClean="0"/>
              <a:t>sonuc</a:t>
            </a:r>
            <a:r>
              <a:rPr lang="tr-TR" dirty="0" smtClean="0"/>
              <a:t>);</a:t>
            </a:r>
          </a:p>
          <a:p>
            <a:pPr>
              <a:buNone/>
            </a:pPr>
            <a:r>
              <a:rPr lang="tr-TR" dirty="0" smtClean="0"/>
              <a:t>	}</a:t>
            </a:r>
          </a:p>
          <a:p>
            <a:pPr>
              <a:buNone/>
            </a:pPr>
            <a:r>
              <a:rPr lang="tr-TR" dirty="0" smtClean="0"/>
              <a:t>	</a:t>
            </a:r>
            <a:r>
              <a:rPr lang="tr-TR" dirty="0" err="1" smtClean="0"/>
              <a:t>return</a:t>
            </a:r>
            <a:r>
              <a:rPr lang="tr-TR" dirty="0" smtClean="0"/>
              <a:t> 1;</a:t>
            </a:r>
          </a:p>
          <a:p>
            <a:pPr>
              <a:buNone/>
            </a:pPr>
            <a:r>
              <a:rPr lang="tr-TR" dirty="0" smtClean="0"/>
              <a:t>}</a:t>
            </a:r>
          </a:p>
          <a:p>
            <a:pPr>
              <a:buNone/>
            </a:pPr>
            <a:r>
              <a:rPr lang="tr-TR" dirty="0" smtClean="0"/>
              <a:t>/*SİZDEN İSTENEN SADECE, KODUN GERİ KALAN KISMINI BİR SONRAKİ SAYFAYA YAZMANIZDIR.*/</a:t>
            </a:r>
            <a:endParaRPr lang="tr-TR" dirty="0"/>
          </a:p>
        </p:txBody>
      </p:sp>
      <p:pic>
        <p:nvPicPr>
          <p:cNvPr id="4" name="3 Resim"/>
          <p:cNvPicPr/>
          <p:nvPr/>
        </p:nvPicPr>
        <p:blipFill>
          <a:blip r:embed="rId2"/>
          <a:srcRect t="5405"/>
          <a:stretch>
            <a:fillRect/>
          </a:stretch>
        </p:blipFill>
        <p:spPr bwMode="auto">
          <a:xfrm>
            <a:off x="6357950" y="1714488"/>
            <a:ext cx="2214578" cy="3571900"/>
          </a:xfrm>
          <a:prstGeom prst="rect">
            <a:avLst/>
          </a:prstGeom>
          <a:noFill/>
          <a:ln w="9525">
            <a:noFill/>
            <a:miter lim="800000"/>
            <a:headEnd/>
            <a:tailEnd/>
          </a:ln>
        </p:spPr>
      </p:pic>
      <p:pic>
        <p:nvPicPr>
          <p:cNvPr id="5" name="4 Resim" descr="bilgisayar.wmf"/>
          <p:cNvPicPr>
            <a:picLocks noChangeAspect="1"/>
          </p:cNvPicPr>
          <p:nvPr/>
        </p:nvPicPr>
        <p:blipFill>
          <a:blip r:embed="rId3"/>
          <a:stretch>
            <a:fillRect/>
          </a:stretch>
        </p:blipFill>
        <p:spPr>
          <a:xfrm>
            <a:off x="7500958" y="5786454"/>
            <a:ext cx="1049566" cy="1071546"/>
          </a:xfrm>
          <a:prstGeom prst="rect">
            <a:avLst/>
          </a:prstGeom>
        </p:spPr>
      </p:pic>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4071934" y="5357826"/>
            <a:ext cx="4452244" cy="369332"/>
          </a:xfrm>
          <a:prstGeom prst="rect">
            <a:avLst/>
          </a:prstGeom>
          <a:noFill/>
        </p:spPr>
        <p:txBody>
          <a:bodyPr wrap="none" rtlCol="0">
            <a:spAutoFit/>
          </a:bodyPr>
          <a:lstStyle/>
          <a:p>
            <a:r>
              <a:rPr lang="tr-TR" dirty="0" smtClean="0"/>
              <a:t>Labirentte ilerleme algoritması (sözde kod ile)</a:t>
            </a:r>
            <a:endParaRPr lang="tr-TR" dirty="0"/>
          </a:p>
        </p:txBody>
      </p:sp>
      <p:sp>
        <p:nvSpPr>
          <p:cNvPr id="10" name="1 Başlık"/>
          <p:cNvSpPr>
            <a:spLocks noGrp="1"/>
          </p:cNvSpPr>
          <p:nvPr>
            <p:ph type="title"/>
          </p:nvPr>
        </p:nvSpPr>
        <p:spPr/>
        <p:txBody>
          <a:bodyPr>
            <a:normAutofit fontScale="90000"/>
          </a:bodyPr>
          <a:lstStyle/>
          <a:p>
            <a:r>
              <a:rPr lang="tr-TR" dirty="0" smtClean="0"/>
              <a:t>Bunu biliyor musunuz?</a:t>
            </a:r>
            <a:br>
              <a:rPr lang="tr-TR" dirty="0" smtClean="0"/>
            </a:br>
            <a:r>
              <a:rPr lang="tr-TR" dirty="0" smtClean="0"/>
              <a:t>Kodlamanın kullanım alanına bir örnek</a:t>
            </a:r>
            <a:endParaRPr lang="tr-TR" dirty="0"/>
          </a:p>
        </p:txBody>
      </p:sp>
      <p:pic>
        <p:nvPicPr>
          <p:cNvPr id="7" name="Picture 2" descr="C:\Documents and Settings\OguzH\My Documents\Google Drive\09 19 dersleri\Robot\PiriReis3.JPG"/>
          <p:cNvPicPr>
            <a:picLocks noChangeAspect="1" noChangeArrowheads="1"/>
          </p:cNvPicPr>
          <p:nvPr/>
        </p:nvPicPr>
        <p:blipFill>
          <a:blip r:embed="rId2" cstate="print"/>
          <a:srcRect/>
          <a:stretch>
            <a:fillRect/>
          </a:stretch>
        </p:blipFill>
        <p:spPr bwMode="auto">
          <a:xfrm>
            <a:off x="457200" y="1155700"/>
            <a:ext cx="3479800" cy="2609850"/>
          </a:xfrm>
          <a:prstGeom prst="rect">
            <a:avLst/>
          </a:prstGeom>
          <a:ln>
            <a:noFill/>
          </a:ln>
          <a:effectLst>
            <a:softEdge rad="112500"/>
          </a:effectLst>
        </p:spPr>
      </p:pic>
      <p:sp>
        <p:nvSpPr>
          <p:cNvPr id="8" name="7 Metin kutusu"/>
          <p:cNvSpPr txBox="1"/>
          <p:nvPr/>
        </p:nvSpPr>
        <p:spPr>
          <a:xfrm>
            <a:off x="3556000" y="1771402"/>
            <a:ext cx="5130800" cy="3647152"/>
          </a:xfrm>
          <a:prstGeom prst="rect">
            <a:avLst/>
          </a:prstGeom>
          <a:solidFill>
            <a:schemeClr val="accent6">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sz="1100" b="1" i="1" dirty="0" err="1" smtClean="0"/>
              <a:t>current</a:t>
            </a:r>
            <a:r>
              <a:rPr lang="tr-TR" sz="1100" dirty="0" smtClean="0"/>
              <a:t> = </a:t>
            </a:r>
            <a:r>
              <a:rPr lang="tr-TR" sz="1100" dirty="0" err="1" smtClean="0"/>
              <a:t>starting</a:t>
            </a:r>
            <a:r>
              <a:rPr lang="tr-TR" sz="1100" dirty="0" smtClean="0"/>
              <a:t> </a:t>
            </a:r>
            <a:r>
              <a:rPr lang="tr-TR" sz="1100" dirty="0" err="1" smtClean="0"/>
              <a:t>node</a:t>
            </a:r>
            <a:endParaRPr lang="tr-TR" sz="1100" dirty="0" smtClean="0"/>
          </a:p>
          <a:p>
            <a:r>
              <a:rPr lang="tr-TR" sz="1100" b="1" dirty="0" smtClean="0"/>
              <a:t>do</a:t>
            </a:r>
            <a:endParaRPr lang="tr-TR" sz="1100" dirty="0" smtClean="0"/>
          </a:p>
          <a:p>
            <a:r>
              <a:rPr lang="tr-TR" sz="1100" dirty="0" smtClean="0"/>
              <a:t>	</a:t>
            </a:r>
            <a:r>
              <a:rPr lang="tr-TR" sz="1100" b="1" dirty="0" smtClean="0"/>
              <a:t>do</a:t>
            </a:r>
            <a:endParaRPr lang="tr-TR" sz="1100" dirty="0" smtClean="0"/>
          </a:p>
          <a:p>
            <a:r>
              <a:rPr lang="tr-TR" sz="1100" dirty="0" smtClean="0"/>
              <a:t>		</a:t>
            </a:r>
            <a:r>
              <a:rPr lang="tr-TR" sz="1100" b="1" dirty="0" err="1" smtClean="0"/>
              <a:t>if</a:t>
            </a:r>
            <a:r>
              <a:rPr lang="tr-TR" sz="1100" dirty="0" smtClean="0"/>
              <a:t> (</a:t>
            </a:r>
            <a:r>
              <a:rPr lang="tr-TR" sz="1100" b="1" i="1" dirty="0" err="1" smtClean="0"/>
              <a:t>current</a:t>
            </a:r>
            <a:r>
              <a:rPr lang="tr-TR" sz="1100" dirty="0" smtClean="0"/>
              <a:t> is not </a:t>
            </a:r>
            <a:r>
              <a:rPr lang="tr-TR" sz="1100" dirty="0" err="1" smtClean="0"/>
              <a:t>exhausted</a:t>
            </a:r>
            <a:r>
              <a:rPr lang="tr-TR" sz="1100" dirty="0" smtClean="0"/>
              <a:t>)</a:t>
            </a:r>
          </a:p>
          <a:p>
            <a:r>
              <a:rPr lang="tr-TR" sz="1100" dirty="0" smtClean="0"/>
              <a:t>			</a:t>
            </a:r>
            <a:r>
              <a:rPr lang="tr-TR" sz="1100" dirty="0" err="1" smtClean="0"/>
              <a:t>select</a:t>
            </a:r>
            <a:r>
              <a:rPr lang="tr-TR" sz="1100" dirty="0" smtClean="0"/>
              <a:t> an </a:t>
            </a:r>
            <a:r>
              <a:rPr lang="tr-TR" sz="1100" dirty="0" err="1" smtClean="0"/>
              <a:t>unexplored</a:t>
            </a:r>
            <a:r>
              <a:rPr lang="tr-TR" sz="1100" dirty="0" smtClean="0"/>
              <a:t> </a:t>
            </a:r>
            <a:r>
              <a:rPr lang="tr-TR" sz="1100" dirty="0" err="1" smtClean="0"/>
              <a:t>edge</a:t>
            </a:r>
            <a:r>
              <a:rPr lang="tr-TR" sz="1100" dirty="0" smtClean="0"/>
              <a:t>, </a:t>
            </a:r>
            <a:r>
              <a:rPr lang="tr-TR" sz="1100" dirty="0" err="1" smtClean="0"/>
              <a:t>call</a:t>
            </a:r>
            <a:r>
              <a:rPr lang="tr-TR" sz="1100" dirty="0" smtClean="0"/>
              <a:t> it </a:t>
            </a:r>
            <a:r>
              <a:rPr lang="tr-TR" sz="1100" b="1" i="1" dirty="0" err="1" smtClean="0"/>
              <a:t>selected</a:t>
            </a:r>
            <a:endParaRPr lang="tr-TR" sz="1100" dirty="0" smtClean="0"/>
          </a:p>
          <a:p>
            <a:r>
              <a:rPr lang="tr-TR" sz="1100" dirty="0" smtClean="0"/>
              <a:t>			</a:t>
            </a:r>
            <a:r>
              <a:rPr lang="tr-TR" sz="1100" b="1" dirty="0" err="1" smtClean="0"/>
              <a:t>push</a:t>
            </a:r>
            <a:r>
              <a:rPr lang="tr-TR" sz="1100" dirty="0" smtClean="0"/>
              <a:t> </a:t>
            </a:r>
            <a:r>
              <a:rPr lang="tr-TR" sz="1100" dirty="0" err="1" smtClean="0"/>
              <a:t>other</a:t>
            </a:r>
            <a:r>
              <a:rPr lang="tr-TR" sz="1100" dirty="0" smtClean="0"/>
              <a:t> </a:t>
            </a:r>
            <a:r>
              <a:rPr lang="tr-TR" sz="1100" dirty="0" err="1" smtClean="0"/>
              <a:t>neighboring</a:t>
            </a:r>
            <a:r>
              <a:rPr lang="tr-TR" sz="1100" dirty="0" smtClean="0"/>
              <a:t> </a:t>
            </a:r>
            <a:r>
              <a:rPr lang="tr-TR" sz="1100" dirty="0" err="1" smtClean="0"/>
              <a:t>nodes</a:t>
            </a:r>
            <a:r>
              <a:rPr lang="tr-TR" sz="1100" dirty="0" smtClean="0"/>
              <a:t> </a:t>
            </a:r>
            <a:r>
              <a:rPr lang="tr-TR" sz="1100" dirty="0" err="1" smtClean="0"/>
              <a:t>to</a:t>
            </a:r>
            <a:r>
              <a:rPr lang="tr-TR" sz="1100" dirty="0" smtClean="0"/>
              <a:t> </a:t>
            </a:r>
            <a:r>
              <a:rPr lang="tr-TR" sz="1100" b="1" i="1" dirty="0" err="1" smtClean="0"/>
              <a:t>stack</a:t>
            </a:r>
            <a:endParaRPr lang="tr-TR" sz="1100" dirty="0" smtClean="0"/>
          </a:p>
          <a:p>
            <a:r>
              <a:rPr lang="tr-TR" sz="1100" b="1" i="1" dirty="0" smtClean="0"/>
              <a:t>			</a:t>
            </a:r>
            <a:r>
              <a:rPr lang="tr-TR" sz="1100" dirty="0" err="1" smtClean="0"/>
              <a:t>store</a:t>
            </a:r>
            <a:r>
              <a:rPr lang="tr-TR" sz="1100" dirty="0" smtClean="0"/>
              <a:t> </a:t>
            </a:r>
            <a:r>
              <a:rPr lang="tr-TR" sz="1100" dirty="0" err="1" smtClean="0"/>
              <a:t>the</a:t>
            </a:r>
            <a:r>
              <a:rPr lang="tr-TR" sz="1100" dirty="0" smtClean="0"/>
              <a:t> </a:t>
            </a:r>
            <a:r>
              <a:rPr lang="tr-TR" sz="1100" dirty="0" err="1" smtClean="0"/>
              <a:t>information</a:t>
            </a:r>
            <a:r>
              <a:rPr lang="tr-TR" sz="1100" dirty="0" smtClean="0"/>
              <a:t> </a:t>
            </a:r>
            <a:r>
              <a:rPr lang="tr-TR" sz="1100" dirty="0" err="1" smtClean="0"/>
              <a:t>about</a:t>
            </a:r>
            <a:r>
              <a:rPr lang="tr-TR" sz="1100" dirty="0" smtClean="0"/>
              <a:t> </a:t>
            </a:r>
            <a:r>
              <a:rPr lang="tr-TR" sz="1100" b="1" i="1" dirty="0" err="1" smtClean="0"/>
              <a:t>current</a:t>
            </a:r>
            <a:endParaRPr lang="tr-TR" sz="1100" dirty="0" smtClean="0"/>
          </a:p>
          <a:p>
            <a:r>
              <a:rPr lang="tr-TR" sz="1100" dirty="0" smtClean="0"/>
              <a:t>			</a:t>
            </a:r>
            <a:r>
              <a:rPr lang="tr-TR" sz="1100" dirty="0" err="1" smtClean="0"/>
              <a:t>move</a:t>
            </a:r>
            <a:r>
              <a:rPr lang="tr-TR" sz="1100" dirty="0" smtClean="0"/>
              <a:t> </a:t>
            </a:r>
            <a:r>
              <a:rPr lang="tr-TR" sz="1100" dirty="0" err="1" smtClean="0"/>
              <a:t>through</a:t>
            </a:r>
            <a:r>
              <a:rPr lang="tr-TR" sz="1100" dirty="0" smtClean="0"/>
              <a:t> </a:t>
            </a:r>
            <a:r>
              <a:rPr lang="tr-TR" sz="1100" b="1" i="1" dirty="0" err="1" smtClean="0"/>
              <a:t>selected</a:t>
            </a:r>
            <a:r>
              <a:rPr lang="tr-TR" sz="1100" b="1" i="1" dirty="0" smtClean="0"/>
              <a:t> </a:t>
            </a:r>
            <a:r>
              <a:rPr lang="tr-TR" sz="1100" dirty="0" err="1" smtClean="0"/>
              <a:t>and</a:t>
            </a:r>
            <a:r>
              <a:rPr lang="tr-TR" sz="1100" dirty="0" smtClean="0"/>
              <a:t> </a:t>
            </a:r>
            <a:r>
              <a:rPr lang="tr-TR" sz="1100" dirty="0" err="1" smtClean="0"/>
              <a:t>go</a:t>
            </a:r>
            <a:r>
              <a:rPr lang="tr-TR" sz="1100" dirty="0" smtClean="0"/>
              <a:t> </a:t>
            </a:r>
            <a:r>
              <a:rPr lang="tr-TR" sz="1100" dirty="0" err="1" smtClean="0"/>
              <a:t>to</a:t>
            </a:r>
            <a:r>
              <a:rPr lang="tr-TR" sz="1100" dirty="0" smtClean="0"/>
              <a:t> </a:t>
            </a:r>
            <a:r>
              <a:rPr lang="tr-TR" sz="1100" dirty="0" err="1" smtClean="0"/>
              <a:t>the</a:t>
            </a:r>
            <a:r>
              <a:rPr lang="tr-TR" sz="1100" dirty="0" smtClean="0"/>
              <a:t> </a:t>
            </a:r>
            <a:r>
              <a:rPr lang="tr-TR" sz="1100" dirty="0" err="1" smtClean="0"/>
              <a:t>neighboring</a:t>
            </a:r>
            <a:r>
              <a:rPr lang="tr-TR" sz="1100" dirty="0" smtClean="0"/>
              <a:t> </a:t>
            </a:r>
            <a:r>
              <a:rPr lang="tr-TR" sz="1100" dirty="0" err="1" smtClean="0"/>
              <a:t>node</a:t>
            </a:r>
            <a:r>
              <a:rPr lang="tr-TR" sz="1100" dirty="0" smtClean="0"/>
              <a:t> </a:t>
            </a:r>
            <a:r>
              <a:rPr lang="tr-TR" sz="1100" b="1" i="1" dirty="0" smtClean="0"/>
              <a:t>s</a:t>
            </a:r>
            <a:r>
              <a:rPr lang="tr-TR" sz="1100" dirty="0" smtClean="0"/>
              <a:t>					</a:t>
            </a:r>
          </a:p>
          <a:p>
            <a:r>
              <a:rPr lang="tr-TR" sz="1100" dirty="0" smtClean="0"/>
              <a:t>			</a:t>
            </a:r>
            <a:r>
              <a:rPr lang="tr-TR" sz="1100" b="1" i="1" dirty="0" err="1" smtClean="0"/>
              <a:t>current</a:t>
            </a:r>
            <a:r>
              <a:rPr lang="tr-TR" sz="1100" dirty="0" smtClean="0"/>
              <a:t> = </a:t>
            </a:r>
            <a:r>
              <a:rPr lang="tr-TR" sz="1100" b="1" i="1" dirty="0" smtClean="0"/>
              <a:t>s</a:t>
            </a:r>
            <a:endParaRPr lang="tr-TR" sz="1100" dirty="0" smtClean="0"/>
          </a:p>
          <a:p>
            <a:r>
              <a:rPr lang="tr-TR" sz="1100" dirty="0" smtClean="0"/>
              <a:t>	</a:t>
            </a:r>
            <a:r>
              <a:rPr lang="tr-TR" sz="1100" b="1" dirty="0" err="1" smtClean="0"/>
              <a:t>until</a:t>
            </a:r>
            <a:r>
              <a:rPr lang="tr-TR" sz="1100" dirty="0" smtClean="0"/>
              <a:t> (</a:t>
            </a:r>
            <a:r>
              <a:rPr lang="tr-TR" sz="1100" dirty="0" err="1" smtClean="0"/>
              <a:t>stuck</a:t>
            </a:r>
            <a:r>
              <a:rPr lang="tr-TR" sz="1100" dirty="0" smtClean="0"/>
              <a:t> at </a:t>
            </a:r>
            <a:r>
              <a:rPr lang="tr-TR" sz="1100" b="1" i="1" dirty="0" err="1" smtClean="0"/>
              <a:t>current</a:t>
            </a:r>
            <a:r>
              <a:rPr lang="tr-TR" sz="1100" b="1" i="1" dirty="0" smtClean="0"/>
              <a:t>)</a:t>
            </a:r>
            <a:endParaRPr lang="tr-TR" sz="1100" dirty="0" smtClean="0"/>
          </a:p>
          <a:p>
            <a:r>
              <a:rPr lang="tr-TR" sz="1100" dirty="0" smtClean="0"/>
              <a:t>	</a:t>
            </a:r>
            <a:r>
              <a:rPr lang="tr-TR" sz="1100" b="1" dirty="0" smtClean="0"/>
              <a:t>do</a:t>
            </a:r>
            <a:endParaRPr lang="tr-TR" sz="1100" dirty="0" smtClean="0"/>
          </a:p>
          <a:p>
            <a:r>
              <a:rPr lang="tr-TR" sz="1100" dirty="0" smtClean="0"/>
              <a:t>		</a:t>
            </a:r>
            <a:r>
              <a:rPr lang="tr-TR" sz="1100" b="1" i="1" dirty="0" smtClean="0"/>
              <a:t>y </a:t>
            </a:r>
            <a:r>
              <a:rPr lang="tr-TR" sz="1100" dirty="0" smtClean="0"/>
              <a:t>=</a:t>
            </a:r>
            <a:r>
              <a:rPr lang="tr-TR" sz="1100" b="1" i="1" dirty="0" smtClean="0"/>
              <a:t> pop(</a:t>
            </a:r>
            <a:r>
              <a:rPr lang="tr-TR" sz="1100" b="1" i="1" dirty="0" err="1" smtClean="0"/>
              <a:t>stack</a:t>
            </a:r>
            <a:r>
              <a:rPr lang="tr-TR" sz="1100" b="1" i="1" dirty="0" smtClean="0"/>
              <a:t>)</a:t>
            </a:r>
            <a:endParaRPr lang="tr-TR" sz="1100" dirty="0" smtClean="0"/>
          </a:p>
          <a:p>
            <a:r>
              <a:rPr lang="tr-TR" sz="1100" dirty="0" smtClean="0"/>
              <a:t>	</a:t>
            </a:r>
            <a:r>
              <a:rPr lang="tr-TR" sz="1100" b="1" dirty="0" err="1" smtClean="0"/>
              <a:t>until</a:t>
            </a:r>
            <a:r>
              <a:rPr lang="tr-TR" sz="1100" dirty="0" smtClean="0"/>
              <a:t>	(</a:t>
            </a:r>
            <a:r>
              <a:rPr lang="tr-TR" sz="1100" b="1" i="1" dirty="0" err="1" smtClean="0"/>
              <a:t>stack</a:t>
            </a:r>
            <a:r>
              <a:rPr lang="tr-TR" sz="1100" dirty="0" smtClean="0"/>
              <a:t> is </a:t>
            </a:r>
            <a:r>
              <a:rPr lang="tr-TR" sz="1100" dirty="0" err="1" smtClean="0"/>
              <a:t>empty</a:t>
            </a:r>
            <a:r>
              <a:rPr lang="tr-TR" sz="1100" dirty="0" smtClean="0"/>
              <a:t>) </a:t>
            </a:r>
            <a:r>
              <a:rPr lang="tr-TR" sz="1100" b="1" dirty="0" smtClean="0"/>
              <a:t>OR</a:t>
            </a:r>
            <a:r>
              <a:rPr lang="tr-TR" sz="1100" dirty="0" smtClean="0"/>
              <a:t> (</a:t>
            </a:r>
            <a:r>
              <a:rPr lang="tr-TR" sz="1100" b="1" i="1" dirty="0" smtClean="0"/>
              <a:t>y</a:t>
            </a:r>
            <a:r>
              <a:rPr lang="tr-TR" sz="1100" dirty="0" smtClean="0"/>
              <a:t> is not </a:t>
            </a:r>
            <a:r>
              <a:rPr lang="tr-TR" sz="1100" dirty="0" err="1" smtClean="0"/>
              <a:t>exhausted</a:t>
            </a:r>
            <a:r>
              <a:rPr lang="tr-TR" sz="1100" dirty="0" smtClean="0"/>
              <a:t>)</a:t>
            </a:r>
          </a:p>
          <a:p>
            <a:r>
              <a:rPr lang="tr-TR" sz="1100" dirty="0" smtClean="0"/>
              <a:t>	</a:t>
            </a:r>
            <a:r>
              <a:rPr lang="tr-TR" sz="1100" b="1" dirty="0" err="1" smtClean="0"/>
              <a:t>if</a:t>
            </a:r>
            <a:r>
              <a:rPr lang="tr-TR" sz="1100" dirty="0" smtClean="0"/>
              <a:t> (</a:t>
            </a:r>
            <a:r>
              <a:rPr lang="tr-TR" sz="1100" b="1" i="1" dirty="0" err="1" smtClean="0"/>
              <a:t>stack</a:t>
            </a:r>
            <a:r>
              <a:rPr lang="tr-TR" sz="1100" dirty="0" smtClean="0"/>
              <a:t> is not </a:t>
            </a:r>
            <a:r>
              <a:rPr lang="tr-TR" sz="1100" dirty="0" err="1" smtClean="0"/>
              <a:t>empty</a:t>
            </a:r>
            <a:r>
              <a:rPr lang="tr-TR" sz="1100" dirty="0" smtClean="0"/>
              <a:t>)</a:t>
            </a:r>
          </a:p>
          <a:p>
            <a:r>
              <a:rPr lang="tr-TR" sz="1100" dirty="0" smtClean="0"/>
              <a:t>		</a:t>
            </a:r>
            <a:r>
              <a:rPr lang="tr-TR" sz="1100" dirty="0" err="1" smtClean="0"/>
              <a:t>go</a:t>
            </a:r>
            <a:r>
              <a:rPr lang="tr-TR" sz="1100" dirty="0" smtClean="0"/>
              <a:t> </a:t>
            </a:r>
            <a:r>
              <a:rPr lang="tr-TR" sz="1100" dirty="0" err="1" smtClean="0"/>
              <a:t>to</a:t>
            </a:r>
            <a:r>
              <a:rPr lang="tr-TR" sz="1100" dirty="0" smtClean="0"/>
              <a:t> </a:t>
            </a:r>
            <a:r>
              <a:rPr lang="tr-TR" sz="1100" b="1" i="1" dirty="0" smtClean="0"/>
              <a:t>y</a:t>
            </a:r>
            <a:endParaRPr lang="tr-TR" sz="1100" dirty="0" smtClean="0"/>
          </a:p>
          <a:p>
            <a:r>
              <a:rPr lang="tr-TR" sz="1100" dirty="0" smtClean="0"/>
              <a:t>		</a:t>
            </a:r>
            <a:r>
              <a:rPr lang="tr-TR" sz="1100" b="1" i="1" dirty="0" err="1" smtClean="0"/>
              <a:t>current</a:t>
            </a:r>
            <a:r>
              <a:rPr lang="tr-TR" sz="1100" dirty="0" smtClean="0"/>
              <a:t> = </a:t>
            </a:r>
            <a:r>
              <a:rPr lang="tr-TR" sz="1100" b="1" i="1" dirty="0" smtClean="0"/>
              <a:t>y</a:t>
            </a:r>
            <a:endParaRPr lang="tr-TR" sz="1100" dirty="0" smtClean="0"/>
          </a:p>
          <a:p>
            <a:r>
              <a:rPr lang="tr-TR" sz="1100" b="1" dirty="0" err="1" smtClean="0"/>
              <a:t>until</a:t>
            </a:r>
            <a:r>
              <a:rPr lang="tr-TR" sz="1100" dirty="0" smtClean="0"/>
              <a:t> (</a:t>
            </a:r>
            <a:r>
              <a:rPr lang="tr-TR" sz="1100" b="1" i="1" dirty="0" err="1" smtClean="0"/>
              <a:t>stack</a:t>
            </a:r>
            <a:r>
              <a:rPr lang="tr-TR" sz="1100" dirty="0" smtClean="0"/>
              <a:t> is </a:t>
            </a:r>
            <a:r>
              <a:rPr lang="tr-TR" sz="1100" dirty="0" err="1" smtClean="0"/>
              <a:t>empty</a:t>
            </a:r>
            <a:r>
              <a:rPr lang="tr-TR" sz="1100" dirty="0" smtClean="0"/>
              <a:t>) </a:t>
            </a:r>
            <a:r>
              <a:rPr lang="tr-TR" sz="1100" b="1" dirty="0" smtClean="0"/>
              <a:t>OR</a:t>
            </a:r>
            <a:r>
              <a:rPr lang="tr-TR" sz="1100" dirty="0" smtClean="0"/>
              <a:t> (</a:t>
            </a:r>
            <a:r>
              <a:rPr lang="tr-TR" sz="1100" dirty="0" err="1" smtClean="0"/>
              <a:t>all</a:t>
            </a:r>
            <a:r>
              <a:rPr lang="tr-TR" sz="1100" dirty="0" smtClean="0"/>
              <a:t> </a:t>
            </a:r>
            <a:r>
              <a:rPr lang="tr-TR" sz="1100" dirty="0" err="1" smtClean="0"/>
              <a:t>nodes</a:t>
            </a:r>
            <a:r>
              <a:rPr lang="tr-TR" sz="1100" dirty="0" smtClean="0"/>
              <a:t> </a:t>
            </a:r>
            <a:r>
              <a:rPr lang="tr-TR" sz="1100" dirty="0" err="1" smtClean="0"/>
              <a:t>are</a:t>
            </a:r>
            <a:r>
              <a:rPr lang="tr-TR" sz="1100" dirty="0" smtClean="0"/>
              <a:t> </a:t>
            </a:r>
            <a:r>
              <a:rPr lang="tr-TR" sz="1100" dirty="0" err="1" smtClean="0"/>
              <a:t>explored</a:t>
            </a:r>
            <a:r>
              <a:rPr lang="tr-TR" sz="1100" dirty="0" smtClean="0"/>
              <a:t>)</a:t>
            </a:r>
          </a:p>
          <a:p>
            <a:endParaRPr lang="tr-TR" sz="1100" dirty="0"/>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overview.png"/>
          <p:cNvPicPr>
            <a:picLocks noChangeAspect="1"/>
          </p:cNvPicPr>
          <p:nvPr/>
        </p:nvPicPr>
        <p:blipFill>
          <a:blip r:embed="rId2"/>
          <a:stretch>
            <a:fillRect/>
          </a:stretch>
        </p:blipFill>
        <p:spPr>
          <a:xfrm>
            <a:off x="2928926" y="2143116"/>
            <a:ext cx="5536606" cy="3391174"/>
          </a:xfrm>
          <a:prstGeom prst="rect">
            <a:avLst/>
          </a:prstGeom>
        </p:spPr>
      </p:pic>
      <p:sp>
        <p:nvSpPr>
          <p:cNvPr id="2" name="1 Başlık"/>
          <p:cNvSpPr>
            <a:spLocks noGrp="1"/>
          </p:cNvSpPr>
          <p:nvPr>
            <p:ph type="title"/>
          </p:nvPr>
        </p:nvSpPr>
        <p:spPr/>
        <p:txBody>
          <a:bodyPr/>
          <a:lstStyle/>
          <a:p>
            <a:r>
              <a:rPr lang="tr-TR" dirty="0" smtClean="0"/>
              <a:t>Bunu biliyor musunuz? </a:t>
            </a:r>
            <a:r>
              <a:rPr lang="tr-TR" dirty="0" err="1" smtClean="0"/>
              <a:t>Arduino</a:t>
            </a:r>
            <a:endParaRPr lang="tr-TR" dirty="0"/>
          </a:p>
        </p:txBody>
      </p:sp>
      <p:sp>
        <p:nvSpPr>
          <p:cNvPr id="3" name="2 İçerik Yer Tutucusu"/>
          <p:cNvSpPr>
            <a:spLocks noGrp="1"/>
          </p:cNvSpPr>
          <p:nvPr>
            <p:ph sz="quarter" idx="1"/>
          </p:nvPr>
        </p:nvSpPr>
        <p:spPr/>
        <p:txBody>
          <a:bodyPr/>
          <a:lstStyle/>
          <a:p>
            <a:r>
              <a:rPr lang="tr-TR" dirty="0" err="1" smtClean="0"/>
              <a:t>Arduino</a:t>
            </a:r>
            <a:r>
              <a:rPr lang="tr-TR" dirty="0" smtClean="0"/>
              <a:t>, C diline benzer bir kodla programlanır ve yazdığınız kodla eğlenceli uygulamalar yapabilirsiniz.</a:t>
            </a:r>
          </a:p>
          <a:p>
            <a:r>
              <a:rPr lang="tr-TR" dirty="0" smtClean="0"/>
              <a:t>Kullanımı(kod yüklemesi vs.) </a:t>
            </a:r>
          </a:p>
          <a:p>
            <a:pPr>
              <a:buNone/>
            </a:pPr>
            <a:r>
              <a:rPr lang="tr-TR" dirty="0" smtClean="0"/>
              <a:t>çok basittir.</a:t>
            </a:r>
            <a:endParaRPr lang="tr-TR" dirty="0"/>
          </a:p>
        </p:txBody>
      </p:sp>
      <p:pic>
        <p:nvPicPr>
          <p:cNvPr id="7" name="6 Resim" descr="FTO0VZ7HBNXV48N.LARGE.gif"/>
          <p:cNvPicPr>
            <a:picLocks noChangeAspect="1"/>
          </p:cNvPicPr>
          <p:nvPr/>
        </p:nvPicPr>
        <p:blipFill>
          <a:blip r:embed="rId3"/>
          <a:stretch>
            <a:fillRect/>
          </a:stretch>
        </p:blipFill>
        <p:spPr>
          <a:xfrm>
            <a:off x="428596" y="4429132"/>
            <a:ext cx="2831743" cy="1885941"/>
          </a:xfrm>
          <a:prstGeom prst="rect">
            <a:avLst/>
          </a:prstGeom>
        </p:spPr>
      </p:pic>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sz="quarter" idx="1"/>
          </p:nvPr>
        </p:nvSpPr>
        <p:spPr>
          <a:xfrm>
            <a:off x="457200" y="1219200"/>
            <a:ext cx="8229600" cy="3638560"/>
          </a:xfrm>
        </p:spPr>
        <p:txBody>
          <a:bodyPr>
            <a:noAutofit/>
          </a:bodyPr>
          <a:lstStyle/>
          <a:p>
            <a:pPr>
              <a:buNone/>
            </a:pPr>
            <a:r>
              <a:rPr lang="tr-TR" sz="2400" dirty="0" smtClean="0"/>
              <a:t>	</a:t>
            </a:r>
            <a:r>
              <a:rPr lang="tr-TR" sz="2400" dirty="0" err="1" smtClean="0"/>
              <a:t>int</a:t>
            </a:r>
            <a:r>
              <a:rPr lang="tr-TR" sz="2400" dirty="0" smtClean="0"/>
              <a:t> a[3] = {4,6,2};</a:t>
            </a:r>
          </a:p>
          <a:p>
            <a:pPr>
              <a:buNone/>
            </a:pPr>
            <a:r>
              <a:rPr lang="tr-TR" sz="2400" dirty="0" smtClean="0"/>
              <a:t>	</a:t>
            </a:r>
            <a:r>
              <a:rPr lang="tr-TR" sz="2400" dirty="0" err="1" smtClean="0"/>
              <a:t>int</a:t>
            </a:r>
            <a:r>
              <a:rPr lang="tr-TR" sz="2400" dirty="0" smtClean="0"/>
              <a:t>* b = &amp;a[1]; </a:t>
            </a:r>
          </a:p>
          <a:p>
            <a:pPr>
              <a:buNone/>
            </a:pPr>
            <a:r>
              <a:rPr lang="tr-TR" sz="2400" dirty="0" smtClean="0"/>
              <a:t>	</a:t>
            </a:r>
            <a:r>
              <a:rPr lang="tr-TR" sz="2400" dirty="0" err="1" smtClean="0"/>
              <a:t>int</a:t>
            </a:r>
            <a:r>
              <a:rPr lang="tr-TR" sz="2400" dirty="0" smtClean="0"/>
              <a:t> **c;</a:t>
            </a:r>
          </a:p>
          <a:p>
            <a:pPr>
              <a:buNone/>
            </a:pPr>
            <a:r>
              <a:rPr lang="tr-TR" sz="2400" dirty="0" smtClean="0"/>
              <a:t>	c = &amp;b;</a:t>
            </a:r>
          </a:p>
          <a:p>
            <a:pPr>
              <a:buNone/>
            </a:pPr>
            <a:r>
              <a:rPr lang="tr-TR" sz="2400" dirty="0" smtClean="0"/>
              <a:t>	</a:t>
            </a:r>
            <a:r>
              <a:rPr lang="tr-TR" sz="2400" dirty="0" err="1" smtClean="0"/>
              <a:t>printf</a:t>
            </a:r>
            <a:r>
              <a:rPr lang="tr-TR" sz="2400" dirty="0" smtClean="0"/>
              <a:t>("%d",a[1]);</a:t>
            </a:r>
          </a:p>
          <a:p>
            <a:pPr>
              <a:buNone/>
            </a:pPr>
            <a:r>
              <a:rPr lang="tr-TR" sz="2400" dirty="0" smtClean="0"/>
              <a:t>	(**c)--;</a:t>
            </a:r>
          </a:p>
          <a:p>
            <a:pPr>
              <a:buNone/>
            </a:pPr>
            <a:r>
              <a:rPr lang="tr-TR" sz="2400" dirty="0" smtClean="0"/>
              <a:t>	</a:t>
            </a:r>
            <a:r>
              <a:rPr lang="tr-TR" sz="2400" dirty="0" err="1" smtClean="0"/>
              <a:t>printf</a:t>
            </a:r>
            <a:r>
              <a:rPr lang="tr-TR" sz="2400" dirty="0" smtClean="0"/>
              <a:t>("%d",a[1]);</a:t>
            </a:r>
          </a:p>
          <a:p>
            <a:pPr>
              <a:buNone/>
            </a:pPr>
            <a:r>
              <a:rPr lang="tr-TR" sz="2400" dirty="0" smtClean="0"/>
              <a:t>	(*b)--;</a:t>
            </a:r>
          </a:p>
          <a:p>
            <a:pPr>
              <a:buNone/>
            </a:pPr>
            <a:r>
              <a:rPr lang="tr-TR" sz="2400" dirty="0" smtClean="0"/>
              <a:t>	</a:t>
            </a:r>
            <a:r>
              <a:rPr lang="tr-TR" sz="2400" dirty="0" err="1" smtClean="0"/>
              <a:t>printf</a:t>
            </a:r>
            <a:r>
              <a:rPr lang="tr-TR" sz="2400" dirty="0" smtClean="0"/>
              <a:t>("%d",*b);</a:t>
            </a:r>
          </a:p>
          <a:p>
            <a:pPr>
              <a:buNone/>
            </a:pPr>
            <a:r>
              <a:rPr lang="tr-TR" sz="2400" dirty="0" smtClean="0"/>
              <a:t>	b--;</a:t>
            </a:r>
          </a:p>
          <a:p>
            <a:pPr>
              <a:buNone/>
            </a:pPr>
            <a:r>
              <a:rPr lang="tr-TR" sz="2400" dirty="0" smtClean="0"/>
              <a:t>	</a:t>
            </a:r>
            <a:r>
              <a:rPr lang="tr-TR" sz="2400" dirty="0" err="1" smtClean="0"/>
              <a:t>printf</a:t>
            </a:r>
            <a:r>
              <a:rPr lang="tr-TR" sz="2400" dirty="0" smtClean="0"/>
              <a:t>("%d",*b);</a:t>
            </a:r>
          </a:p>
        </p:txBody>
      </p:sp>
      <p:pic>
        <p:nvPicPr>
          <p:cNvPr id="4" name="3 Resim" descr="soru.jpg"/>
          <p:cNvPicPr>
            <a:picLocks noChangeAspect="1"/>
          </p:cNvPicPr>
          <p:nvPr/>
        </p:nvPicPr>
        <p:blipFill>
          <a:blip r:embed="rId2"/>
          <a:stretch>
            <a:fillRect/>
          </a:stretch>
        </p:blipFill>
        <p:spPr>
          <a:xfrm>
            <a:off x="6072198" y="4143380"/>
            <a:ext cx="2371344" cy="1780032"/>
          </a:xfrm>
          <a:prstGeom prst="rect">
            <a:avLst/>
          </a:prstGeom>
        </p:spPr>
      </p:pic>
      <p:sp>
        <p:nvSpPr>
          <p:cNvPr id="8" name="7 Metin kutusu"/>
          <p:cNvSpPr txBox="1"/>
          <p:nvPr/>
        </p:nvSpPr>
        <p:spPr>
          <a:xfrm>
            <a:off x="5000628" y="2428868"/>
            <a:ext cx="35719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i="1" dirty="0" smtClean="0"/>
              <a:t>İşaretçinin değerini (işaret ettiği yerin değerini değil) bir artırırsanız, işaretçi dizinin bir elemanına işaret ediyorsa bir sonrakine işaret etmeye başlar.</a:t>
            </a:r>
            <a:endParaRPr lang="tr-TR" i="1" dirty="0"/>
          </a:p>
        </p:txBody>
      </p:sp>
      <p:cxnSp>
        <p:nvCxnSpPr>
          <p:cNvPr id="9" name="8 Düz Ok Bağlayıcısı"/>
          <p:cNvCxnSpPr>
            <a:stCxn id="11" idx="2"/>
          </p:cNvCxnSpPr>
          <p:nvPr/>
        </p:nvCxnSpPr>
        <p:spPr>
          <a:xfrm rot="16200000" flipH="1">
            <a:off x="5292451" y="1077617"/>
            <a:ext cx="20217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3786182" y="1000108"/>
            <a:ext cx="2428892" cy="369332"/>
          </a:xfrm>
          <a:prstGeom prst="rect">
            <a:avLst/>
          </a:prstGeom>
          <a:noFill/>
        </p:spPr>
        <p:txBody>
          <a:bodyPr wrap="square" rtlCol="0">
            <a:spAutoFit/>
          </a:bodyPr>
          <a:lstStyle/>
          <a:p>
            <a:r>
              <a:rPr lang="tr-TR" dirty="0" smtClean="0"/>
              <a:t>Aralarda boşluk yoktur</a:t>
            </a:r>
            <a:endParaRPr lang="tr-TR" dirty="0"/>
          </a:p>
        </p:txBody>
      </p:sp>
      <p:sp>
        <p:nvSpPr>
          <p:cNvPr id="10" name="9 Metin kutusu"/>
          <p:cNvSpPr txBox="1"/>
          <p:nvPr/>
        </p:nvSpPr>
        <p:spPr>
          <a:xfrm>
            <a:off x="3357554" y="5429264"/>
            <a:ext cx="35719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i="1" dirty="0" smtClean="0"/>
              <a:t>İşaretçinin (bu örnekteki gibi) işaretçisi olabilir.</a:t>
            </a:r>
            <a:endParaRPr lang="tr-TR" i="1" dirty="0"/>
          </a:p>
        </p:txBody>
      </p:sp>
      <p:sp>
        <p:nvSpPr>
          <p:cNvPr id="12" name="11 Metin kutusu"/>
          <p:cNvSpPr txBox="1"/>
          <p:nvPr/>
        </p:nvSpPr>
        <p:spPr>
          <a:xfrm>
            <a:off x="5429256" y="1643050"/>
            <a:ext cx="2286016" cy="769441"/>
          </a:xfrm>
          <a:prstGeom prst="rect">
            <a:avLst/>
          </a:prstGeom>
          <a:noFill/>
        </p:spPr>
        <p:txBody>
          <a:bodyPr wrap="square" rtlCol="0">
            <a:spAutoFit/>
          </a:bodyPr>
          <a:lstStyle/>
          <a:p>
            <a:r>
              <a:rPr lang="tr-TR" sz="4400" dirty="0" smtClean="0"/>
              <a:t>6544</a:t>
            </a:r>
            <a:endParaRPr lang="tr-TR" sz="4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Bunu biliyor musunuz?</a:t>
            </a:r>
            <a:endParaRPr lang="tr-TR" dirty="0"/>
          </a:p>
        </p:txBody>
      </p:sp>
      <p:sp>
        <p:nvSpPr>
          <p:cNvPr id="3" name="2 İçerik Yer Tutucusu"/>
          <p:cNvSpPr>
            <a:spLocks noGrp="1"/>
          </p:cNvSpPr>
          <p:nvPr>
            <p:ph sz="quarter" idx="1"/>
          </p:nvPr>
        </p:nvSpPr>
        <p:spPr/>
        <p:txBody>
          <a:bodyPr/>
          <a:lstStyle/>
          <a:p>
            <a:r>
              <a:rPr lang="tr-TR" dirty="0" smtClean="0"/>
              <a:t>Örnekler:</a:t>
            </a:r>
          </a:p>
          <a:p>
            <a:pPr lvl="1"/>
            <a:r>
              <a:rPr lang="tr-TR" dirty="0" smtClean="0"/>
              <a:t>Araba Yarışı</a:t>
            </a:r>
          </a:p>
          <a:p>
            <a:pPr lvl="1"/>
            <a:r>
              <a:rPr lang="tr-TR" dirty="0" smtClean="0"/>
              <a:t>Tavuk</a:t>
            </a:r>
          </a:p>
          <a:p>
            <a:pPr lvl="1"/>
            <a:r>
              <a:rPr lang="tr-TR" dirty="0" smtClean="0"/>
              <a:t>Tank</a:t>
            </a:r>
          </a:p>
          <a:p>
            <a:pPr lvl="1"/>
            <a:r>
              <a:rPr lang="tr-TR" dirty="0" smtClean="0"/>
              <a:t>Yılan</a:t>
            </a:r>
            <a:endParaRPr lang="tr-TR" dirty="0"/>
          </a:p>
        </p:txBody>
      </p:sp>
      <p:sp>
        <p:nvSpPr>
          <p:cNvPr id="4" name="3 Yuvarlatılmış Dikdörtgen"/>
          <p:cNvSpPr/>
          <p:nvPr/>
        </p:nvSpPr>
        <p:spPr>
          <a:xfrm>
            <a:off x="3571868" y="2214554"/>
            <a:ext cx="4286280" cy="28575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Şu ana kadarki bilgilerinizle basit ve eğlenceli oyunlar tasarlayabilir ve kodlayabilirsiniz!</a:t>
            </a:r>
            <a:endParaRPr lang="tr-TR" sz="2400"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276D20FF-5676-3D42-A1E2-215551CCAAA7}" type="slidenum">
              <a:rPr lang="en-US" smtClean="0"/>
              <a:pPr/>
              <a:t>6</a:t>
            </a:fld>
            <a:endParaRPr lang="en-US" sz="1400" smtClean="0"/>
          </a:p>
        </p:txBody>
      </p:sp>
      <p:sp>
        <p:nvSpPr>
          <p:cNvPr id="16387" name="Rectangle 2"/>
          <p:cNvSpPr>
            <a:spLocks noGrp="1" noChangeArrowheads="1"/>
          </p:cNvSpPr>
          <p:nvPr>
            <p:ph type="title"/>
          </p:nvPr>
        </p:nvSpPr>
        <p:spPr/>
        <p:txBody>
          <a:bodyPr/>
          <a:lstStyle/>
          <a:p>
            <a:r>
              <a:rPr kumimoji="0" lang="en-US"/>
              <a:t>Overview</a:t>
            </a:r>
          </a:p>
        </p:txBody>
      </p:sp>
      <p:sp>
        <p:nvSpPr>
          <p:cNvPr id="16388" name="Rectangle 3"/>
          <p:cNvSpPr>
            <a:spLocks noGrp="1" noChangeArrowheads="1"/>
          </p:cNvSpPr>
          <p:nvPr>
            <p:ph type="body" idx="1"/>
          </p:nvPr>
        </p:nvSpPr>
        <p:spPr>
          <a:xfrm>
            <a:off x="609600" y="1162072"/>
            <a:ext cx="8045450" cy="5410200"/>
          </a:xfrm>
        </p:spPr>
        <p:txBody>
          <a:bodyPr>
            <a:normAutofit/>
          </a:bodyPr>
          <a:lstStyle/>
          <a:p>
            <a:pPr marL="0" indent="0"/>
            <a:r>
              <a:rPr kumimoji="0" lang="en-US" dirty="0"/>
              <a:t>What is recursion?  </a:t>
            </a:r>
            <a:r>
              <a:rPr kumimoji="0" lang="en-US" dirty="0">
                <a:solidFill>
                  <a:schemeClr val="tx1"/>
                </a:solidFill>
              </a:rPr>
              <a:t>When one function calls </a:t>
            </a:r>
            <a:r>
              <a:rPr kumimoji="0" lang="en-US" dirty="0">
                <a:solidFill>
                  <a:schemeClr val="accent1"/>
                </a:solidFill>
              </a:rPr>
              <a:t>itself</a:t>
            </a:r>
            <a:r>
              <a:rPr kumimoji="0" lang="en-US" dirty="0">
                <a:solidFill>
                  <a:schemeClr val="tx1"/>
                </a:solidFill>
              </a:rPr>
              <a:t> directly or indirectly</a:t>
            </a:r>
            <a:r>
              <a:rPr kumimoji="0" lang="en-US" dirty="0" smtClean="0">
                <a:solidFill>
                  <a:schemeClr val="tx1"/>
                </a:solidFill>
              </a:rPr>
              <a:t>.</a:t>
            </a:r>
            <a:endParaRPr kumimoji="0" lang="en-US" dirty="0"/>
          </a:p>
          <a:p>
            <a:pPr marL="0" indent="0"/>
            <a:r>
              <a:rPr kumimoji="0" lang="en-US" dirty="0"/>
              <a:t>Why learn recursion?</a:t>
            </a:r>
          </a:p>
          <a:p>
            <a:pPr lvl="1"/>
            <a:r>
              <a:rPr kumimoji="0" lang="en-US" dirty="0"/>
              <a:t>New mode of thinking.</a:t>
            </a:r>
          </a:p>
          <a:p>
            <a:pPr lvl="1"/>
            <a:r>
              <a:rPr kumimoji="0" lang="en-US" dirty="0"/>
              <a:t>Powerful programming paradigm.</a:t>
            </a:r>
          </a:p>
          <a:p>
            <a:pPr lvl="1"/>
            <a:endParaRPr kumimoji="0" lang="en-US" dirty="0"/>
          </a:p>
          <a:p>
            <a:pPr marL="0" indent="0"/>
            <a:r>
              <a:rPr kumimoji="0" lang="en-US" dirty="0"/>
              <a:t>Many computations are naturally self-referential.</a:t>
            </a:r>
          </a:p>
          <a:p>
            <a:pPr lvl="1"/>
            <a:r>
              <a:rPr kumimoji="0" lang="en-US" dirty="0"/>
              <a:t>Mergesort, FFT, </a:t>
            </a:r>
            <a:r>
              <a:rPr kumimoji="0" lang="en-US" dirty="0" smtClean="0"/>
              <a:t>gcd, depth-first search.</a:t>
            </a:r>
            <a:endParaRPr kumimoji="0" lang="en-US" dirty="0"/>
          </a:p>
          <a:p>
            <a:pPr lvl="1"/>
            <a:r>
              <a:rPr kumimoji="0" lang="en-US" dirty="0"/>
              <a:t>Linked data structures.</a:t>
            </a:r>
          </a:p>
          <a:p>
            <a:pPr lvl="1"/>
            <a:r>
              <a:rPr kumimoji="0" lang="en-US" dirty="0"/>
              <a:t>A folder contains files and other folders.</a:t>
            </a:r>
          </a:p>
          <a:p>
            <a:pPr lvl="1"/>
            <a:endParaRPr kumimoji="0" lang="en-US" dirty="0"/>
          </a:p>
          <a:p>
            <a:pPr marL="0" indent="0"/>
            <a:r>
              <a:rPr kumimoji="0" lang="en-US" dirty="0"/>
              <a:t>Closely related to mathematical induction.</a:t>
            </a:r>
          </a:p>
        </p:txBody>
      </p:sp>
      <p:pic>
        <p:nvPicPr>
          <p:cNvPr id="16389" name="Picture 4" descr="escher-hands"/>
          <p:cNvPicPr>
            <a:picLocks noChangeAspect="1" noChangeArrowheads="1"/>
          </p:cNvPicPr>
          <p:nvPr/>
        </p:nvPicPr>
        <p:blipFill>
          <a:blip r:embed="rId3"/>
          <a:srcRect l="3731" t="3604" r="5902" b="8333"/>
          <a:stretch>
            <a:fillRect/>
          </a:stretch>
        </p:blipFill>
        <p:spPr bwMode="auto">
          <a:xfrm>
            <a:off x="6589713" y="4211638"/>
            <a:ext cx="2114550" cy="1862137"/>
          </a:xfrm>
          <a:prstGeom prst="rect">
            <a:avLst/>
          </a:prstGeom>
          <a:noFill/>
          <a:ln w="9525">
            <a:noFill/>
            <a:miter lim="800000"/>
            <a:headEnd/>
            <a:tailEnd/>
          </a:ln>
        </p:spPr>
      </p:pic>
      <p:sp>
        <p:nvSpPr>
          <p:cNvPr id="16390" name="Text Box 5"/>
          <p:cNvSpPr txBox="1">
            <a:spLocks noChangeArrowheads="1"/>
          </p:cNvSpPr>
          <p:nvPr/>
        </p:nvSpPr>
        <p:spPr bwMode="auto">
          <a:xfrm>
            <a:off x="6991350" y="6115050"/>
            <a:ext cx="1312863" cy="396875"/>
          </a:xfrm>
          <a:prstGeom prst="rect">
            <a:avLst/>
          </a:prstGeom>
          <a:noFill/>
          <a:ln w="15875">
            <a:noFill/>
            <a:miter lim="800000"/>
            <a:headEnd/>
            <a:tailEnd/>
          </a:ln>
        </p:spPr>
        <p:txBody>
          <a:bodyPr wrap="none" lIns="92075" tIns="46038" rIns="92075" bIns="46038">
            <a:prstTxWarp prst="textNoShape">
              <a:avLst/>
            </a:prstTxWarp>
            <a:spAutoFit/>
          </a:bodyPr>
          <a:lstStyle/>
          <a:p>
            <a:pPr algn="ctr">
              <a:spcBef>
                <a:spcPct val="50000"/>
              </a:spcBef>
            </a:pPr>
            <a:r>
              <a:rPr kumimoji="1" lang="en-US" sz="1000">
                <a:solidFill>
                  <a:schemeClr val="hlink"/>
                </a:solidFill>
              </a:rPr>
              <a:t>Reproductive Parts</a:t>
            </a:r>
            <a:br>
              <a:rPr kumimoji="1" lang="en-US" sz="1000">
                <a:solidFill>
                  <a:schemeClr val="hlink"/>
                </a:solidFill>
              </a:rPr>
            </a:br>
            <a:r>
              <a:rPr kumimoji="1" lang="en-US" sz="1000">
                <a:solidFill>
                  <a:schemeClr val="hlink"/>
                </a:solidFill>
              </a:rPr>
              <a:t>M. C. Escher, 1948</a:t>
            </a:r>
          </a:p>
        </p:txBody>
      </p:sp>
      <p:pic>
        <p:nvPicPr>
          <p:cNvPr id="16391" name="Picture 7" descr="Picture 1"/>
          <p:cNvPicPr>
            <a:picLocks noChangeAspect="1" noChangeArrowheads="1"/>
          </p:cNvPicPr>
          <p:nvPr/>
        </p:nvPicPr>
        <p:blipFill>
          <a:blip r:embed="rId4" cstate="print"/>
          <a:srcRect/>
          <a:stretch>
            <a:fillRect/>
          </a:stretch>
        </p:blipFill>
        <p:spPr bwMode="auto">
          <a:xfrm>
            <a:off x="6581775" y="1770063"/>
            <a:ext cx="2195513" cy="198278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kbhit’li</a:t>
            </a:r>
            <a:r>
              <a:rPr lang="tr-TR" dirty="0" smtClean="0"/>
              <a:t> bir alıştırma</a:t>
            </a:r>
            <a:endParaRPr lang="tr-TR" dirty="0"/>
          </a:p>
        </p:txBody>
      </p:sp>
      <p:sp>
        <p:nvSpPr>
          <p:cNvPr id="3" name="2 İçerik Yer Tutucusu"/>
          <p:cNvSpPr>
            <a:spLocks noGrp="1"/>
          </p:cNvSpPr>
          <p:nvPr>
            <p:ph sz="quarter" idx="1"/>
          </p:nvPr>
        </p:nvSpPr>
        <p:spPr/>
        <p:txBody>
          <a:bodyPr/>
          <a:lstStyle/>
          <a:p>
            <a:r>
              <a:rPr lang="tr-TR" dirty="0" smtClean="0"/>
              <a:t>Ekranda *’</a:t>
            </a:r>
            <a:r>
              <a:rPr lang="tr-TR" dirty="0" err="1" smtClean="0"/>
              <a:t>lar</a:t>
            </a:r>
            <a:r>
              <a:rPr lang="tr-TR" dirty="0" smtClean="0"/>
              <a:t> 20’taneden hızla azalır.</a:t>
            </a:r>
          </a:p>
          <a:p>
            <a:r>
              <a:rPr lang="tr-TR" dirty="0" smtClean="0"/>
              <a:t>Tam 7 tane kalmışken </a:t>
            </a:r>
            <a:r>
              <a:rPr lang="tr-TR" dirty="0" err="1" smtClean="0"/>
              <a:t>enter’a</a:t>
            </a:r>
            <a:r>
              <a:rPr lang="tr-TR" dirty="0" smtClean="0"/>
              <a:t> basmanız gerekir.</a:t>
            </a:r>
          </a:p>
          <a:p>
            <a:r>
              <a:rPr lang="tr-TR" dirty="0" smtClean="0"/>
              <a:t>Bastığınızda</a:t>
            </a:r>
          </a:p>
          <a:p>
            <a:pPr lvl="1"/>
            <a:r>
              <a:rPr lang="tr-TR" dirty="0" smtClean="0"/>
              <a:t>7 değilse, tekrar deneme süreci başlar.</a:t>
            </a:r>
          </a:p>
          <a:p>
            <a:pPr lvl="1"/>
            <a:r>
              <a:rPr lang="tr-TR" dirty="0" smtClean="0"/>
              <a:t>7 ise “kazandınız” yazar.</a:t>
            </a:r>
          </a:p>
        </p:txBody>
      </p:sp>
      <p:pic>
        <p:nvPicPr>
          <p:cNvPr id="4" name="3 Resim" descr="bilgisayar.wmf"/>
          <p:cNvPicPr>
            <a:picLocks noChangeAspect="1"/>
          </p:cNvPicPr>
          <p:nvPr/>
        </p:nvPicPr>
        <p:blipFill>
          <a:blip r:embed="rId2"/>
          <a:stretch>
            <a:fillRect/>
          </a:stretch>
        </p:blipFill>
        <p:spPr>
          <a:xfrm>
            <a:off x="7500958" y="5786454"/>
            <a:ext cx="1049566" cy="1071546"/>
          </a:xfrm>
          <a:prstGeom prst="rect">
            <a:avLst/>
          </a:prstGeom>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6.ders sonu</a:t>
            </a:r>
            <a:endParaRPr lang="tr-TR" sz="8000" dirty="0"/>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İnceleme</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5156200"/>
          </a:xfrm>
        </p:spPr>
        <p:txBody>
          <a:bodyPr>
            <a:normAutofit/>
          </a:bodyPr>
          <a:lstStyle/>
          <a:p>
            <a:pPr marL="285750" indent="-285750" algn="just">
              <a:buFontTx/>
              <a:buChar char="-"/>
            </a:pPr>
            <a:r>
              <a:rPr lang="tr-TR" sz="1800" b="1" dirty="0" smtClean="0">
                <a:solidFill>
                  <a:schemeClr val="tx1"/>
                </a:solidFill>
              </a:rPr>
              <a:t>Örnek:</a:t>
            </a:r>
            <a:endParaRPr lang="tr-TR" sz="1800" b="1" dirty="0">
              <a:solidFill>
                <a:schemeClr val="tx1"/>
              </a:solidFill>
            </a:endParaRPr>
          </a:p>
          <a:p>
            <a:pPr algn="l"/>
            <a:r>
              <a:rPr lang="en-US" sz="1600" b="1" dirty="0" err="1" smtClean="0">
                <a:solidFill>
                  <a:srgbClr val="7F0055"/>
                </a:solidFill>
                <a:latin typeface="Consolas"/>
              </a:rPr>
              <a:t>int</a:t>
            </a:r>
            <a:r>
              <a:rPr lang="en-US" sz="1600" b="1" dirty="0" smtClean="0">
                <a:solidFill>
                  <a:srgbClr val="000000"/>
                </a:solidFill>
                <a:latin typeface="Consolas"/>
              </a:rPr>
              <a:t>*</a:t>
            </a:r>
            <a:r>
              <a:rPr lang="tr-TR" sz="1600" b="1" dirty="0" smtClean="0">
                <a:solidFill>
                  <a:srgbClr val="000000"/>
                </a:solidFill>
                <a:latin typeface="Consolas"/>
              </a:rPr>
              <a:t>  </a:t>
            </a:r>
            <a:r>
              <a:rPr lang="en-US" sz="1600" b="1" dirty="0" err="1" smtClean="0">
                <a:solidFill>
                  <a:srgbClr val="000000"/>
                </a:solidFill>
                <a:latin typeface="Consolas"/>
              </a:rPr>
              <a:t>ptr</a:t>
            </a:r>
            <a:r>
              <a:rPr lang="en-US" sz="1600" b="1" dirty="0">
                <a:solidFill>
                  <a:srgbClr val="000000"/>
                </a:solidFill>
                <a:latin typeface="Consolas"/>
              </a:rPr>
              <a:t>;</a:t>
            </a:r>
          </a:p>
          <a:p>
            <a:pPr algn="l"/>
            <a:r>
              <a:rPr lang="en-US" sz="1600" b="1" dirty="0" err="1">
                <a:solidFill>
                  <a:srgbClr val="7F0055"/>
                </a:solidFill>
                <a:latin typeface="Consolas"/>
              </a:rPr>
              <a:t>int</a:t>
            </a:r>
            <a:r>
              <a:rPr lang="en-US" sz="1600" b="1" dirty="0">
                <a:solidFill>
                  <a:srgbClr val="000000"/>
                </a:solidFill>
                <a:latin typeface="Consolas"/>
              </a:rPr>
              <a:t> </a:t>
            </a:r>
            <a:r>
              <a:rPr lang="en-US" sz="1600" b="1" dirty="0" err="1">
                <a:solidFill>
                  <a:srgbClr val="000000"/>
                </a:solidFill>
                <a:latin typeface="Consolas"/>
              </a:rPr>
              <a:t>sayi</a:t>
            </a:r>
            <a:r>
              <a:rPr lang="en-US" sz="1600" b="1" dirty="0">
                <a:solidFill>
                  <a:srgbClr val="000000"/>
                </a:solidFill>
                <a:latin typeface="Consolas"/>
              </a:rPr>
              <a:t> = 7;</a:t>
            </a:r>
          </a:p>
          <a:p>
            <a:pPr algn="l"/>
            <a:r>
              <a:rPr lang="en-US" sz="1600" dirty="0" err="1">
                <a:solidFill>
                  <a:srgbClr val="000000"/>
                </a:solidFill>
                <a:latin typeface="Consolas"/>
              </a:rPr>
              <a:t>ptr</a:t>
            </a:r>
            <a:r>
              <a:rPr lang="en-US" sz="1600" dirty="0">
                <a:solidFill>
                  <a:srgbClr val="000000"/>
                </a:solidFill>
                <a:latin typeface="Consolas"/>
              </a:rPr>
              <a:t> = &amp;</a:t>
            </a:r>
            <a:r>
              <a:rPr lang="en-US" sz="1600" dirty="0" err="1">
                <a:solidFill>
                  <a:srgbClr val="000000"/>
                </a:solidFill>
                <a:latin typeface="Consolas"/>
              </a:rPr>
              <a:t>sayi</a:t>
            </a:r>
            <a:r>
              <a:rPr lang="en-US" sz="1600" dirty="0">
                <a:solidFill>
                  <a:srgbClr val="000000"/>
                </a:solidFill>
                <a:latin typeface="Consolas"/>
              </a:rPr>
              <a:t>;</a:t>
            </a:r>
          </a:p>
          <a:p>
            <a:pPr algn="l"/>
            <a:r>
              <a:rPr lang="en-US" sz="1600" b="1" dirty="0" err="1">
                <a:solidFill>
                  <a:srgbClr val="642880"/>
                </a:solidFill>
                <a:latin typeface="Consolas"/>
              </a:rPr>
              <a:t>printf</a:t>
            </a:r>
            <a:r>
              <a:rPr lang="en-US" sz="1600" b="1" dirty="0">
                <a:solidFill>
                  <a:srgbClr val="000000"/>
                </a:solidFill>
                <a:latin typeface="Consolas"/>
              </a:rPr>
              <a:t>(</a:t>
            </a:r>
            <a:r>
              <a:rPr lang="en-US" sz="1600" b="1" dirty="0">
                <a:solidFill>
                  <a:srgbClr val="2A00FF"/>
                </a:solidFill>
                <a:latin typeface="Consolas"/>
              </a:rPr>
              <a:t>"1) </a:t>
            </a:r>
            <a:r>
              <a:rPr lang="en-US" sz="1600" b="1" dirty="0" err="1">
                <a:solidFill>
                  <a:srgbClr val="2A00FF"/>
                </a:solidFill>
                <a:latin typeface="Consolas"/>
              </a:rPr>
              <a:t>sayi</a:t>
            </a:r>
            <a:r>
              <a:rPr lang="en-US" sz="1600" b="1" dirty="0">
                <a:solidFill>
                  <a:srgbClr val="2A00FF"/>
                </a:solidFill>
                <a:latin typeface="Consolas"/>
              </a:rPr>
              <a:t>: %d\n"</a:t>
            </a:r>
            <a:r>
              <a:rPr lang="en-US" sz="1600" b="1" dirty="0">
                <a:solidFill>
                  <a:srgbClr val="000000"/>
                </a:solidFill>
                <a:latin typeface="Consolas"/>
              </a:rPr>
              <a:t>, </a:t>
            </a:r>
            <a:r>
              <a:rPr lang="en-US" sz="1600" b="1" dirty="0" err="1">
                <a:solidFill>
                  <a:srgbClr val="000000"/>
                </a:solidFill>
                <a:latin typeface="Consolas"/>
              </a:rPr>
              <a:t>sayi</a:t>
            </a:r>
            <a:r>
              <a:rPr lang="en-US" sz="1600" b="1" dirty="0">
                <a:solidFill>
                  <a:srgbClr val="000000"/>
                </a:solidFill>
                <a:latin typeface="Consolas"/>
              </a:rPr>
              <a:t>);</a:t>
            </a:r>
          </a:p>
          <a:p>
            <a:pPr algn="l"/>
            <a:r>
              <a:rPr lang="pt-BR" sz="1600" b="1" dirty="0">
                <a:solidFill>
                  <a:srgbClr val="642880"/>
                </a:solidFill>
                <a:latin typeface="Consolas"/>
              </a:rPr>
              <a:t>printf</a:t>
            </a:r>
            <a:r>
              <a:rPr lang="pt-BR" sz="1600" b="1" dirty="0">
                <a:solidFill>
                  <a:srgbClr val="000000"/>
                </a:solidFill>
                <a:latin typeface="Consolas"/>
              </a:rPr>
              <a:t>(</a:t>
            </a:r>
            <a:r>
              <a:rPr lang="pt-BR" sz="1600" b="1" dirty="0">
                <a:solidFill>
                  <a:srgbClr val="2A00FF"/>
                </a:solidFill>
                <a:latin typeface="Consolas"/>
              </a:rPr>
              <a:t>"2) ptr: %d\n"</a:t>
            </a:r>
            <a:r>
              <a:rPr lang="pt-BR" sz="1600" b="1" dirty="0">
                <a:solidFill>
                  <a:srgbClr val="000000"/>
                </a:solidFill>
                <a:latin typeface="Consolas"/>
              </a:rPr>
              <a:t>, *ptr);</a:t>
            </a:r>
          </a:p>
          <a:p>
            <a:pPr algn="l"/>
            <a:r>
              <a:rPr lang="en-US" sz="1600" b="1" dirty="0" err="1">
                <a:solidFill>
                  <a:srgbClr val="642880"/>
                </a:solidFill>
                <a:latin typeface="Consolas"/>
              </a:rPr>
              <a:t>printf</a:t>
            </a:r>
            <a:r>
              <a:rPr lang="en-US" sz="1600" b="1" dirty="0">
                <a:solidFill>
                  <a:srgbClr val="000000"/>
                </a:solidFill>
                <a:latin typeface="Consolas"/>
              </a:rPr>
              <a:t>(</a:t>
            </a:r>
            <a:r>
              <a:rPr lang="en-US" sz="1600" b="1" dirty="0">
                <a:solidFill>
                  <a:srgbClr val="2A00FF"/>
                </a:solidFill>
                <a:latin typeface="Consolas"/>
              </a:rPr>
              <a:t>"3) </a:t>
            </a:r>
            <a:r>
              <a:rPr lang="en-US" sz="1600" b="1" dirty="0" err="1">
                <a:solidFill>
                  <a:srgbClr val="2A00FF"/>
                </a:solidFill>
                <a:latin typeface="Consolas"/>
              </a:rPr>
              <a:t>sayi</a:t>
            </a:r>
            <a:r>
              <a:rPr lang="en-US" sz="1600" b="1" dirty="0">
                <a:solidFill>
                  <a:srgbClr val="2A00FF"/>
                </a:solidFill>
                <a:latin typeface="Consolas"/>
              </a:rPr>
              <a:t> </a:t>
            </a:r>
            <a:r>
              <a:rPr lang="en-US" sz="1600" b="1" dirty="0" err="1">
                <a:solidFill>
                  <a:srgbClr val="2A00FF"/>
                </a:solidFill>
                <a:latin typeface="Consolas"/>
              </a:rPr>
              <a:t>Adres</a:t>
            </a:r>
            <a:r>
              <a:rPr lang="en-US" sz="1600" b="1" dirty="0">
                <a:solidFill>
                  <a:srgbClr val="2A00FF"/>
                </a:solidFill>
                <a:latin typeface="Consolas"/>
              </a:rPr>
              <a:t>: </a:t>
            </a:r>
            <a:r>
              <a:rPr lang="en-US" sz="1600" b="1" dirty="0" smtClean="0">
                <a:solidFill>
                  <a:srgbClr val="2A00FF"/>
                </a:solidFill>
                <a:latin typeface="Consolas"/>
              </a:rPr>
              <a:t>%</a:t>
            </a:r>
            <a:r>
              <a:rPr lang="tr-TR" sz="1600" b="1" dirty="0" smtClean="0">
                <a:solidFill>
                  <a:srgbClr val="2A00FF"/>
                </a:solidFill>
                <a:latin typeface="Consolas"/>
              </a:rPr>
              <a:t>d</a:t>
            </a:r>
            <a:r>
              <a:rPr lang="en-US" sz="1600" b="1" dirty="0" smtClean="0">
                <a:solidFill>
                  <a:srgbClr val="2A00FF"/>
                </a:solidFill>
                <a:latin typeface="Consolas"/>
              </a:rPr>
              <a:t>\n</a:t>
            </a:r>
            <a:r>
              <a:rPr lang="en-US" sz="1600" b="1" dirty="0">
                <a:solidFill>
                  <a:srgbClr val="2A00FF"/>
                </a:solidFill>
                <a:latin typeface="Consolas"/>
              </a:rPr>
              <a:t>"</a:t>
            </a:r>
            <a:r>
              <a:rPr lang="en-US" sz="1600" b="1" dirty="0">
                <a:solidFill>
                  <a:srgbClr val="000000"/>
                </a:solidFill>
                <a:latin typeface="Consolas"/>
              </a:rPr>
              <a:t>, &amp;</a:t>
            </a:r>
            <a:r>
              <a:rPr lang="en-US" sz="1600" b="1" dirty="0" err="1">
                <a:solidFill>
                  <a:srgbClr val="000000"/>
                </a:solidFill>
                <a:latin typeface="Consolas"/>
              </a:rPr>
              <a:t>sayi</a:t>
            </a:r>
            <a:r>
              <a:rPr lang="en-US" sz="1600" b="1" dirty="0">
                <a:solidFill>
                  <a:srgbClr val="000000"/>
                </a:solidFill>
                <a:latin typeface="Consolas"/>
              </a:rPr>
              <a:t>);</a:t>
            </a:r>
          </a:p>
          <a:p>
            <a:pPr algn="l"/>
            <a:r>
              <a:rPr lang="de-DE" sz="1600" b="1" dirty="0" err="1">
                <a:solidFill>
                  <a:srgbClr val="642880"/>
                </a:solidFill>
                <a:latin typeface="Consolas"/>
              </a:rPr>
              <a:t>printf</a:t>
            </a:r>
            <a:r>
              <a:rPr lang="de-DE" sz="1600" b="1" dirty="0">
                <a:solidFill>
                  <a:srgbClr val="000000"/>
                </a:solidFill>
                <a:latin typeface="Consolas"/>
              </a:rPr>
              <a:t>(</a:t>
            </a:r>
            <a:r>
              <a:rPr lang="de-DE" sz="1600" b="1" dirty="0">
                <a:solidFill>
                  <a:srgbClr val="2A00FF"/>
                </a:solidFill>
                <a:latin typeface="Consolas"/>
              </a:rPr>
              <a:t>"4) </a:t>
            </a:r>
            <a:r>
              <a:rPr lang="de-DE" sz="1600" b="1" dirty="0" err="1">
                <a:solidFill>
                  <a:srgbClr val="2A00FF"/>
                </a:solidFill>
                <a:latin typeface="Consolas"/>
              </a:rPr>
              <a:t>ptr</a:t>
            </a:r>
            <a:r>
              <a:rPr lang="de-DE" sz="1600" b="1" dirty="0">
                <a:solidFill>
                  <a:srgbClr val="2A00FF"/>
                </a:solidFill>
                <a:latin typeface="Consolas"/>
              </a:rPr>
              <a:t> </a:t>
            </a:r>
            <a:r>
              <a:rPr lang="de-DE" sz="1600" b="1" dirty="0" err="1">
                <a:solidFill>
                  <a:srgbClr val="2A00FF"/>
                </a:solidFill>
                <a:latin typeface="Consolas"/>
              </a:rPr>
              <a:t>Gösterdiği</a:t>
            </a:r>
            <a:r>
              <a:rPr lang="de-DE" sz="1600" b="1" dirty="0">
                <a:solidFill>
                  <a:srgbClr val="2A00FF"/>
                </a:solidFill>
                <a:latin typeface="Consolas"/>
              </a:rPr>
              <a:t> </a:t>
            </a:r>
            <a:r>
              <a:rPr lang="de-DE" sz="1600" b="1" dirty="0" err="1">
                <a:solidFill>
                  <a:srgbClr val="2A00FF"/>
                </a:solidFill>
                <a:latin typeface="Consolas"/>
              </a:rPr>
              <a:t>Adres</a:t>
            </a:r>
            <a:r>
              <a:rPr lang="de-DE" sz="1600" b="1" dirty="0">
                <a:solidFill>
                  <a:srgbClr val="2A00FF"/>
                </a:solidFill>
                <a:latin typeface="Consolas"/>
              </a:rPr>
              <a:t>: </a:t>
            </a:r>
            <a:r>
              <a:rPr lang="de-DE" sz="1600" b="1" dirty="0" smtClean="0">
                <a:solidFill>
                  <a:srgbClr val="2A00FF"/>
                </a:solidFill>
                <a:latin typeface="Consolas"/>
              </a:rPr>
              <a:t>%</a:t>
            </a:r>
            <a:r>
              <a:rPr lang="tr-TR" sz="1600" b="1" dirty="0" smtClean="0">
                <a:solidFill>
                  <a:srgbClr val="2A00FF"/>
                </a:solidFill>
                <a:latin typeface="Consolas"/>
              </a:rPr>
              <a:t>d</a:t>
            </a:r>
            <a:r>
              <a:rPr lang="de-DE" sz="1600" b="1" dirty="0" smtClean="0">
                <a:solidFill>
                  <a:srgbClr val="2A00FF"/>
                </a:solidFill>
                <a:latin typeface="Consolas"/>
              </a:rPr>
              <a:t>\n</a:t>
            </a:r>
            <a:r>
              <a:rPr lang="de-DE" sz="1600" b="1" dirty="0">
                <a:solidFill>
                  <a:srgbClr val="2A00FF"/>
                </a:solidFill>
                <a:latin typeface="Consolas"/>
              </a:rPr>
              <a:t>"</a:t>
            </a:r>
            <a:r>
              <a:rPr lang="de-DE" sz="1600" b="1" dirty="0">
                <a:solidFill>
                  <a:srgbClr val="000000"/>
                </a:solidFill>
                <a:latin typeface="Consolas"/>
              </a:rPr>
              <a:t>, </a:t>
            </a:r>
            <a:r>
              <a:rPr lang="de-DE" sz="1600" b="1" dirty="0" err="1">
                <a:solidFill>
                  <a:srgbClr val="000000"/>
                </a:solidFill>
                <a:latin typeface="Consolas"/>
              </a:rPr>
              <a:t>ptr</a:t>
            </a:r>
            <a:r>
              <a:rPr lang="de-DE" sz="1600" b="1" dirty="0">
                <a:solidFill>
                  <a:srgbClr val="000000"/>
                </a:solidFill>
                <a:latin typeface="Consolas"/>
              </a:rPr>
              <a:t>);</a:t>
            </a:r>
          </a:p>
          <a:p>
            <a:pPr algn="l"/>
            <a:r>
              <a:rPr lang="en-US" sz="1600" b="1" dirty="0" err="1">
                <a:solidFill>
                  <a:srgbClr val="642880"/>
                </a:solidFill>
                <a:latin typeface="Consolas"/>
              </a:rPr>
              <a:t>printf</a:t>
            </a:r>
            <a:r>
              <a:rPr lang="en-US" sz="1600" b="1" dirty="0">
                <a:solidFill>
                  <a:srgbClr val="000000"/>
                </a:solidFill>
                <a:latin typeface="Consolas"/>
              </a:rPr>
              <a:t>(</a:t>
            </a:r>
            <a:r>
              <a:rPr lang="en-US" sz="1600" b="1" dirty="0">
                <a:solidFill>
                  <a:srgbClr val="2A00FF"/>
                </a:solidFill>
                <a:latin typeface="Consolas"/>
              </a:rPr>
              <a:t>"5) </a:t>
            </a:r>
            <a:r>
              <a:rPr lang="en-US" sz="1600" b="1" dirty="0" err="1">
                <a:solidFill>
                  <a:srgbClr val="2A00FF"/>
                </a:solidFill>
                <a:latin typeface="Consolas"/>
              </a:rPr>
              <a:t>ptr</a:t>
            </a:r>
            <a:r>
              <a:rPr lang="en-US" sz="1600" b="1" dirty="0">
                <a:solidFill>
                  <a:srgbClr val="2A00FF"/>
                </a:solidFill>
                <a:latin typeface="Consolas"/>
              </a:rPr>
              <a:t> </a:t>
            </a:r>
            <a:r>
              <a:rPr lang="tr-TR" sz="1600" b="1" dirty="0" smtClean="0">
                <a:solidFill>
                  <a:srgbClr val="2A00FF"/>
                </a:solidFill>
                <a:latin typeface="Consolas"/>
              </a:rPr>
              <a:t>Kendi </a:t>
            </a:r>
            <a:r>
              <a:rPr lang="en-US" sz="1600" b="1" dirty="0" err="1" smtClean="0">
                <a:solidFill>
                  <a:srgbClr val="2A00FF"/>
                </a:solidFill>
                <a:latin typeface="Consolas"/>
              </a:rPr>
              <a:t>Adres</a:t>
            </a:r>
            <a:r>
              <a:rPr lang="tr-TR" sz="1600" b="1" dirty="0" smtClean="0">
                <a:solidFill>
                  <a:srgbClr val="2A00FF"/>
                </a:solidFill>
                <a:latin typeface="Consolas"/>
              </a:rPr>
              <a:t>i:</a:t>
            </a:r>
            <a:r>
              <a:rPr lang="en-US" sz="1600" b="1" dirty="0" smtClean="0">
                <a:solidFill>
                  <a:srgbClr val="2A00FF"/>
                </a:solidFill>
                <a:latin typeface="Consolas"/>
              </a:rPr>
              <a:t> %</a:t>
            </a:r>
            <a:r>
              <a:rPr lang="tr-TR" sz="1600" b="1" dirty="0" smtClean="0">
                <a:solidFill>
                  <a:srgbClr val="2A00FF"/>
                </a:solidFill>
                <a:latin typeface="Consolas"/>
              </a:rPr>
              <a:t>d</a:t>
            </a:r>
            <a:r>
              <a:rPr lang="en-US" sz="1600" b="1" dirty="0" smtClean="0">
                <a:solidFill>
                  <a:srgbClr val="2A00FF"/>
                </a:solidFill>
                <a:latin typeface="Consolas"/>
              </a:rPr>
              <a:t>"</a:t>
            </a:r>
            <a:r>
              <a:rPr lang="en-US" sz="1600" b="1" dirty="0" smtClean="0">
                <a:solidFill>
                  <a:srgbClr val="000000"/>
                </a:solidFill>
                <a:latin typeface="Consolas"/>
              </a:rPr>
              <a:t>, </a:t>
            </a:r>
            <a:r>
              <a:rPr lang="en-US" sz="1600" b="1" dirty="0">
                <a:solidFill>
                  <a:srgbClr val="000000"/>
                </a:solidFill>
                <a:latin typeface="Consolas"/>
              </a:rPr>
              <a:t>&amp;</a:t>
            </a:r>
            <a:r>
              <a:rPr lang="en-US" sz="1600" b="1" dirty="0" err="1">
                <a:solidFill>
                  <a:srgbClr val="000000"/>
                </a:solidFill>
                <a:latin typeface="Consolas"/>
              </a:rPr>
              <a:t>ptr</a:t>
            </a:r>
            <a:r>
              <a:rPr lang="en-US" sz="1600" b="1" dirty="0" smtClean="0">
                <a:solidFill>
                  <a:srgbClr val="000000"/>
                </a:solidFill>
                <a:latin typeface="Consolas"/>
              </a:rPr>
              <a:t>);</a:t>
            </a:r>
            <a:endParaRPr lang="tr-TR" sz="1600" b="1" dirty="0" smtClean="0">
              <a:solidFill>
                <a:srgbClr val="000000"/>
              </a:solidFill>
              <a:latin typeface="Consolas"/>
            </a:endParaRPr>
          </a:p>
          <a:p>
            <a:pPr algn="l"/>
            <a:r>
              <a:rPr lang="en-US" sz="1600" dirty="0">
                <a:solidFill>
                  <a:srgbClr val="000000"/>
                </a:solidFill>
                <a:latin typeface="Consolas"/>
              </a:rPr>
              <a:t>*</a:t>
            </a:r>
            <a:r>
              <a:rPr lang="en-US" sz="1600" dirty="0" err="1">
                <a:solidFill>
                  <a:srgbClr val="000000"/>
                </a:solidFill>
                <a:latin typeface="Consolas"/>
              </a:rPr>
              <a:t>ptr</a:t>
            </a:r>
            <a:r>
              <a:rPr lang="en-US" sz="1600" dirty="0">
                <a:solidFill>
                  <a:srgbClr val="000000"/>
                </a:solidFill>
                <a:latin typeface="Consolas"/>
              </a:rPr>
              <a:t> = 3;</a:t>
            </a:r>
          </a:p>
          <a:p>
            <a:pPr algn="l"/>
            <a:r>
              <a:rPr lang="en-US" sz="1600" b="1" dirty="0" err="1">
                <a:solidFill>
                  <a:srgbClr val="642880"/>
                </a:solidFill>
                <a:latin typeface="Consolas"/>
              </a:rPr>
              <a:t>printf</a:t>
            </a:r>
            <a:r>
              <a:rPr lang="en-US" sz="1600" b="1" dirty="0">
                <a:solidFill>
                  <a:srgbClr val="000000"/>
                </a:solidFill>
                <a:latin typeface="Consolas"/>
              </a:rPr>
              <a:t>(</a:t>
            </a:r>
            <a:r>
              <a:rPr lang="en-US" sz="1600" b="1" dirty="0">
                <a:solidFill>
                  <a:srgbClr val="2A00FF"/>
                </a:solidFill>
                <a:latin typeface="Consolas"/>
              </a:rPr>
              <a:t>"6) </a:t>
            </a:r>
            <a:r>
              <a:rPr lang="en-US" sz="1600" b="1" dirty="0" err="1">
                <a:solidFill>
                  <a:srgbClr val="2A00FF"/>
                </a:solidFill>
                <a:latin typeface="Consolas"/>
              </a:rPr>
              <a:t>sayi</a:t>
            </a:r>
            <a:r>
              <a:rPr lang="en-US" sz="1600" b="1" dirty="0">
                <a:solidFill>
                  <a:srgbClr val="2A00FF"/>
                </a:solidFill>
                <a:latin typeface="Consolas"/>
              </a:rPr>
              <a:t>: %d\n"</a:t>
            </a:r>
            <a:r>
              <a:rPr lang="en-US" sz="1600" b="1" dirty="0">
                <a:solidFill>
                  <a:srgbClr val="000000"/>
                </a:solidFill>
                <a:latin typeface="Consolas"/>
              </a:rPr>
              <a:t>, </a:t>
            </a:r>
            <a:r>
              <a:rPr lang="en-US" sz="1600" b="1" dirty="0" err="1">
                <a:solidFill>
                  <a:srgbClr val="000000"/>
                </a:solidFill>
                <a:latin typeface="Consolas"/>
              </a:rPr>
              <a:t>sayi</a:t>
            </a:r>
            <a:r>
              <a:rPr lang="en-US" sz="1600" b="1" dirty="0">
                <a:solidFill>
                  <a:srgbClr val="000000"/>
                </a:solidFill>
                <a:latin typeface="Consolas"/>
              </a:rPr>
              <a:t>);</a:t>
            </a:r>
          </a:p>
          <a:p>
            <a:pPr algn="l"/>
            <a:r>
              <a:rPr lang="pt-BR" sz="1600" b="1" dirty="0">
                <a:solidFill>
                  <a:srgbClr val="642880"/>
                </a:solidFill>
                <a:latin typeface="Consolas"/>
              </a:rPr>
              <a:t>printf</a:t>
            </a:r>
            <a:r>
              <a:rPr lang="pt-BR" sz="1600" b="1" dirty="0">
                <a:solidFill>
                  <a:srgbClr val="000000"/>
                </a:solidFill>
                <a:latin typeface="Consolas"/>
              </a:rPr>
              <a:t>(</a:t>
            </a:r>
            <a:r>
              <a:rPr lang="pt-BR" sz="1600" b="1" dirty="0">
                <a:solidFill>
                  <a:srgbClr val="2A00FF"/>
                </a:solidFill>
                <a:latin typeface="Consolas"/>
              </a:rPr>
              <a:t>"7) ptr: %d\n"</a:t>
            </a:r>
            <a:r>
              <a:rPr lang="pt-BR" sz="1600" b="1" dirty="0">
                <a:solidFill>
                  <a:srgbClr val="000000"/>
                </a:solidFill>
                <a:latin typeface="Consolas"/>
              </a:rPr>
              <a:t>, *ptr);</a:t>
            </a:r>
            <a:endParaRPr lang="tr-TR" sz="1600" b="1" dirty="0" smtClean="0">
              <a:solidFill>
                <a:srgbClr val="000000"/>
              </a:solidFill>
              <a:latin typeface="Consolas"/>
            </a:endParaRPr>
          </a:p>
          <a:p>
            <a:pPr algn="l"/>
            <a:endParaRPr lang="tr-TR" sz="1600" b="1" dirty="0" smtClean="0">
              <a:solidFill>
                <a:srgbClr val="000000"/>
              </a:solidFill>
              <a:latin typeface="Consolas"/>
            </a:endParaRPr>
          </a:p>
          <a:p>
            <a:pPr algn="l"/>
            <a:endParaRPr lang="tr-TR" sz="1600" b="1" dirty="0">
              <a:solidFill>
                <a:srgbClr val="000000"/>
              </a:solidFill>
              <a:latin typeface="Consolas"/>
            </a:endParaRPr>
          </a:p>
        </p:txBody>
      </p:sp>
      <p:sp>
        <p:nvSpPr>
          <p:cNvPr id="4" name="3 Dikdörtgen"/>
          <p:cNvSpPr/>
          <p:nvPr/>
        </p:nvSpPr>
        <p:spPr>
          <a:xfrm>
            <a:off x="5143504" y="928670"/>
            <a:ext cx="3746500" cy="18774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600" b="1" dirty="0" smtClean="0">
                <a:solidFill>
                  <a:srgbClr val="000000"/>
                </a:solidFill>
              </a:rPr>
              <a:t>Kod Çıktısı:</a:t>
            </a:r>
          </a:p>
          <a:p>
            <a:r>
              <a:rPr lang="en-US" sz="1400" dirty="0" smtClean="0">
                <a:solidFill>
                  <a:srgbClr val="000000"/>
                </a:solidFill>
                <a:latin typeface="Consolas"/>
              </a:rPr>
              <a:t>1) </a:t>
            </a:r>
            <a:r>
              <a:rPr lang="en-US" sz="1400" dirty="0" err="1" smtClean="0">
                <a:solidFill>
                  <a:srgbClr val="000000"/>
                </a:solidFill>
                <a:latin typeface="Consolas"/>
              </a:rPr>
              <a:t>sayi</a:t>
            </a:r>
            <a:r>
              <a:rPr lang="en-US" sz="1400" dirty="0" smtClean="0">
                <a:solidFill>
                  <a:srgbClr val="000000"/>
                </a:solidFill>
                <a:latin typeface="Consolas"/>
              </a:rPr>
              <a:t>: 7</a:t>
            </a:r>
          </a:p>
          <a:p>
            <a:r>
              <a:rPr lang="en-US" sz="1400" dirty="0" smtClean="0">
                <a:solidFill>
                  <a:srgbClr val="000000"/>
                </a:solidFill>
                <a:latin typeface="Consolas"/>
              </a:rPr>
              <a:t>2) </a:t>
            </a:r>
            <a:r>
              <a:rPr lang="en-US" sz="1400" dirty="0" err="1" smtClean="0">
                <a:solidFill>
                  <a:srgbClr val="000000"/>
                </a:solidFill>
                <a:latin typeface="Consolas"/>
              </a:rPr>
              <a:t>ptr</a:t>
            </a:r>
            <a:r>
              <a:rPr lang="en-US" sz="1400" dirty="0" smtClean="0">
                <a:solidFill>
                  <a:srgbClr val="000000"/>
                </a:solidFill>
                <a:latin typeface="Consolas"/>
              </a:rPr>
              <a:t>: 7</a:t>
            </a:r>
          </a:p>
          <a:p>
            <a:r>
              <a:rPr lang="en-US" sz="1400" dirty="0" smtClean="0">
                <a:solidFill>
                  <a:srgbClr val="000000"/>
                </a:solidFill>
                <a:latin typeface="Consolas"/>
              </a:rPr>
              <a:t>3) </a:t>
            </a:r>
            <a:r>
              <a:rPr lang="en-US" sz="1400" dirty="0" err="1" smtClean="0">
                <a:solidFill>
                  <a:srgbClr val="000000"/>
                </a:solidFill>
                <a:latin typeface="Consolas"/>
              </a:rPr>
              <a:t>sayi</a:t>
            </a:r>
            <a:r>
              <a:rPr lang="en-US" sz="1400" dirty="0" smtClean="0">
                <a:solidFill>
                  <a:srgbClr val="000000"/>
                </a:solidFill>
                <a:latin typeface="Consolas"/>
              </a:rPr>
              <a:t> </a:t>
            </a:r>
            <a:r>
              <a:rPr lang="en-US" sz="1400" dirty="0" err="1" smtClean="0">
                <a:solidFill>
                  <a:srgbClr val="000000"/>
                </a:solidFill>
                <a:latin typeface="Consolas"/>
              </a:rPr>
              <a:t>Adres</a:t>
            </a:r>
            <a:r>
              <a:rPr lang="en-US" sz="1400" dirty="0" smtClean="0">
                <a:solidFill>
                  <a:srgbClr val="000000"/>
                </a:solidFill>
                <a:latin typeface="Consolas"/>
              </a:rPr>
              <a:t>: </a:t>
            </a:r>
            <a:r>
              <a:rPr lang="tr-TR" sz="1400" dirty="0" smtClean="0">
                <a:solidFill>
                  <a:srgbClr val="000000"/>
                </a:solidFill>
                <a:latin typeface="Consolas"/>
              </a:rPr>
              <a:t>2102543</a:t>
            </a:r>
            <a:endParaRPr lang="en-US" sz="1400" dirty="0" smtClean="0">
              <a:solidFill>
                <a:srgbClr val="000000"/>
              </a:solidFill>
              <a:latin typeface="Consolas"/>
            </a:endParaRPr>
          </a:p>
          <a:p>
            <a:r>
              <a:rPr lang="en-US" sz="1400" dirty="0" smtClean="0">
                <a:solidFill>
                  <a:srgbClr val="000000"/>
                </a:solidFill>
                <a:latin typeface="Consolas"/>
              </a:rPr>
              <a:t>4) </a:t>
            </a:r>
            <a:r>
              <a:rPr lang="en-US" sz="1400" dirty="0" err="1" smtClean="0">
                <a:solidFill>
                  <a:srgbClr val="000000"/>
                </a:solidFill>
                <a:latin typeface="Consolas"/>
              </a:rPr>
              <a:t>ptr</a:t>
            </a:r>
            <a:r>
              <a:rPr lang="en-US" sz="1400" dirty="0" smtClean="0">
                <a:solidFill>
                  <a:srgbClr val="000000"/>
                </a:solidFill>
                <a:latin typeface="Consolas"/>
              </a:rPr>
              <a:t> </a:t>
            </a:r>
            <a:r>
              <a:rPr lang="en-US" sz="1400" dirty="0" err="1" smtClean="0">
                <a:solidFill>
                  <a:srgbClr val="000000"/>
                </a:solidFill>
                <a:latin typeface="Consolas"/>
              </a:rPr>
              <a:t>Gösterdiği</a:t>
            </a:r>
            <a:r>
              <a:rPr lang="en-US" sz="1400" dirty="0" smtClean="0">
                <a:solidFill>
                  <a:srgbClr val="000000"/>
                </a:solidFill>
                <a:latin typeface="Consolas"/>
              </a:rPr>
              <a:t> </a:t>
            </a:r>
            <a:r>
              <a:rPr lang="en-US" sz="1400" dirty="0" err="1" smtClean="0">
                <a:solidFill>
                  <a:srgbClr val="000000"/>
                </a:solidFill>
                <a:latin typeface="Consolas"/>
              </a:rPr>
              <a:t>Adres</a:t>
            </a:r>
            <a:r>
              <a:rPr lang="en-US" sz="1400" dirty="0" smtClean="0">
                <a:solidFill>
                  <a:srgbClr val="000000"/>
                </a:solidFill>
                <a:latin typeface="Consolas"/>
              </a:rPr>
              <a:t>: </a:t>
            </a:r>
            <a:r>
              <a:rPr lang="tr-TR" sz="1400" dirty="0" smtClean="0">
                <a:solidFill>
                  <a:srgbClr val="000000"/>
                </a:solidFill>
                <a:latin typeface="Consolas"/>
              </a:rPr>
              <a:t>2102543</a:t>
            </a:r>
            <a:endParaRPr lang="en-US" sz="1400" dirty="0" smtClean="0">
              <a:solidFill>
                <a:srgbClr val="000000"/>
              </a:solidFill>
              <a:latin typeface="Consolas"/>
            </a:endParaRPr>
          </a:p>
          <a:p>
            <a:r>
              <a:rPr lang="da-DK" sz="1400" dirty="0" smtClean="0">
                <a:solidFill>
                  <a:srgbClr val="000000"/>
                </a:solidFill>
                <a:latin typeface="Consolas"/>
              </a:rPr>
              <a:t>5) ptr </a:t>
            </a:r>
            <a:r>
              <a:rPr lang="tr-TR" sz="1400" dirty="0" smtClean="0">
                <a:solidFill>
                  <a:srgbClr val="000000"/>
                </a:solidFill>
                <a:latin typeface="Consolas"/>
              </a:rPr>
              <a:t>Kendi </a:t>
            </a:r>
            <a:r>
              <a:rPr lang="da-DK" sz="1400" dirty="0" smtClean="0">
                <a:solidFill>
                  <a:srgbClr val="000000"/>
                </a:solidFill>
                <a:latin typeface="Consolas"/>
              </a:rPr>
              <a:t>Adres</a:t>
            </a:r>
            <a:r>
              <a:rPr lang="tr-TR" sz="1400" dirty="0" smtClean="0">
                <a:solidFill>
                  <a:srgbClr val="000000"/>
                </a:solidFill>
                <a:latin typeface="Consolas"/>
              </a:rPr>
              <a:t>i</a:t>
            </a:r>
            <a:r>
              <a:rPr lang="da-DK" sz="1400" dirty="0" smtClean="0">
                <a:solidFill>
                  <a:srgbClr val="000000"/>
                </a:solidFill>
                <a:latin typeface="Consolas"/>
              </a:rPr>
              <a:t>: </a:t>
            </a:r>
            <a:r>
              <a:rPr lang="tr-TR" sz="1400" dirty="0" smtClean="0">
                <a:solidFill>
                  <a:srgbClr val="000000"/>
                </a:solidFill>
                <a:latin typeface="Consolas"/>
              </a:rPr>
              <a:t>3214042</a:t>
            </a:r>
          </a:p>
          <a:p>
            <a:r>
              <a:rPr lang="en-US" sz="1400" dirty="0" smtClean="0">
                <a:solidFill>
                  <a:srgbClr val="000000"/>
                </a:solidFill>
                <a:latin typeface="Consolas"/>
              </a:rPr>
              <a:t>6) </a:t>
            </a:r>
            <a:r>
              <a:rPr lang="en-US" sz="1400" dirty="0" err="1" smtClean="0">
                <a:solidFill>
                  <a:srgbClr val="000000"/>
                </a:solidFill>
                <a:latin typeface="Consolas"/>
              </a:rPr>
              <a:t>sayi</a:t>
            </a:r>
            <a:r>
              <a:rPr lang="en-US" sz="1400" dirty="0" smtClean="0">
                <a:solidFill>
                  <a:srgbClr val="000000"/>
                </a:solidFill>
                <a:latin typeface="Consolas"/>
              </a:rPr>
              <a:t>: 3</a:t>
            </a:r>
          </a:p>
          <a:p>
            <a:r>
              <a:rPr lang="en-US" sz="1400" dirty="0" smtClean="0">
                <a:solidFill>
                  <a:srgbClr val="000000"/>
                </a:solidFill>
                <a:latin typeface="Consolas"/>
              </a:rPr>
              <a:t>7) </a:t>
            </a:r>
            <a:r>
              <a:rPr lang="en-US" sz="1400" dirty="0" err="1" smtClean="0">
                <a:solidFill>
                  <a:srgbClr val="000000"/>
                </a:solidFill>
                <a:latin typeface="Consolas"/>
              </a:rPr>
              <a:t>ptr</a:t>
            </a:r>
            <a:r>
              <a:rPr lang="en-US" sz="1400" dirty="0" smtClean="0">
                <a:solidFill>
                  <a:srgbClr val="000000"/>
                </a:solidFill>
                <a:latin typeface="Consolas"/>
              </a:rPr>
              <a:t>: </a:t>
            </a:r>
            <a:r>
              <a:rPr lang="en-US" sz="1600" dirty="0" smtClean="0">
                <a:solidFill>
                  <a:srgbClr val="000000"/>
                </a:solidFill>
                <a:latin typeface="Consolas"/>
              </a:rPr>
              <a:t>3</a:t>
            </a:r>
            <a:endParaRPr lang="tr-TR" sz="1600" dirty="0" smtClean="0"/>
          </a:p>
        </p:txBody>
      </p:sp>
    </p:spTree>
    <p:extLst>
      <p:ext uri="{BB962C8B-B14F-4D97-AF65-F5344CB8AC3E}">
        <p14:creationId xmlns="" xmlns:p14="http://schemas.microsoft.com/office/powerpoint/2010/main" val="912042169"/>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ox(i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ox(in)">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İnceleme</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5156200"/>
          </a:xfrm>
        </p:spPr>
        <p:txBody>
          <a:bodyPr>
            <a:normAutofit/>
          </a:bodyPr>
          <a:lstStyle/>
          <a:p>
            <a:pPr algn="l"/>
            <a:endParaRPr lang="tr-TR" sz="1600" b="1" dirty="0">
              <a:solidFill>
                <a:srgbClr val="000000"/>
              </a:solidFill>
              <a:latin typeface="Consolas"/>
            </a:endParaRPr>
          </a:p>
          <a:p>
            <a:pPr algn="l"/>
            <a:r>
              <a:rPr lang="tr-TR" sz="1600" dirty="0" smtClean="0">
                <a:solidFill>
                  <a:srgbClr val="000000"/>
                </a:solidFill>
              </a:rPr>
              <a:t>Önceki slayttaki  örnekte </a:t>
            </a:r>
            <a:r>
              <a:rPr lang="tr-TR" sz="1600" dirty="0" err="1" smtClean="0">
                <a:solidFill>
                  <a:srgbClr val="000000"/>
                </a:solidFill>
              </a:rPr>
              <a:t>sayi</a:t>
            </a:r>
            <a:r>
              <a:rPr lang="tr-TR" sz="1600" dirty="0" smtClean="0">
                <a:solidFill>
                  <a:srgbClr val="000000"/>
                </a:solidFill>
              </a:rPr>
              <a:t> adlı normal bir değişken ve </a:t>
            </a:r>
            <a:r>
              <a:rPr lang="tr-TR" sz="1600" dirty="0" err="1" smtClean="0">
                <a:solidFill>
                  <a:srgbClr val="000000"/>
                </a:solidFill>
              </a:rPr>
              <a:t>ptr</a:t>
            </a:r>
            <a:r>
              <a:rPr lang="tr-TR" sz="1600" dirty="0" smtClean="0">
                <a:solidFill>
                  <a:srgbClr val="000000"/>
                </a:solidFill>
              </a:rPr>
              <a:t> adlı bir işaretçi değişkeni tanımlanmıştır ve </a:t>
            </a:r>
            <a:r>
              <a:rPr lang="tr-TR" sz="1600" dirty="0" err="1" smtClean="0">
                <a:solidFill>
                  <a:srgbClr val="000000"/>
                </a:solidFill>
              </a:rPr>
              <a:t>sayi</a:t>
            </a:r>
            <a:r>
              <a:rPr lang="tr-TR" sz="1600" dirty="0" smtClean="0">
                <a:solidFill>
                  <a:srgbClr val="000000"/>
                </a:solidFill>
              </a:rPr>
              <a:t> değişkeninin adresi </a:t>
            </a:r>
            <a:r>
              <a:rPr lang="tr-TR" sz="1600" dirty="0" err="1" smtClean="0">
                <a:solidFill>
                  <a:srgbClr val="000000"/>
                </a:solidFill>
              </a:rPr>
              <a:t>ptr</a:t>
            </a:r>
            <a:r>
              <a:rPr lang="tr-TR" sz="1600" dirty="0" smtClean="0">
                <a:solidFill>
                  <a:srgbClr val="000000"/>
                </a:solidFill>
              </a:rPr>
              <a:t> değişkenine atanmıştır.</a:t>
            </a:r>
          </a:p>
          <a:p>
            <a:pPr marL="342900" indent="-342900" algn="l">
              <a:buAutoNum type="arabicParenR"/>
            </a:pPr>
            <a:r>
              <a:rPr lang="tr-TR" sz="1600" dirty="0" smtClean="0">
                <a:solidFill>
                  <a:srgbClr val="000000"/>
                </a:solidFill>
              </a:rPr>
              <a:t>Numaralı kısımda </a:t>
            </a:r>
            <a:r>
              <a:rPr lang="tr-TR" sz="1600" dirty="0" err="1" smtClean="0">
                <a:solidFill>
                  <a:srgbClr val="000000"/>
                </a:solidFill>
              </a:rPr>
              <a:t>sayi</a:t>
            </a:r>
            <a:r>
              <a:rPr lang="tr-TR" sz="1600" dirty="0" smtClean="0">
                <a:solidFill>
                  <a:srgbClr val="000000"/>
                </a:solidFill>
              </a:rPr>
              <a:t> değişkeninin </a:t>
            </a:r>
            <a:r>
              <a:rPr lang="tr-TR" sz="1600" b="1" dirty="0" smtClean="0">
                <a:solidFill>
                  <a:srgbClr val="000000"/>
                </a:solidFill>
              </a:rPr>
              <a:t>değeri </a:t>
            </a:r>
            <a:r>
              <a:rPr lang="tr-TR" sz="1600" dirty="0" smtClean="0">
                <a:solidFill>
                  <a:srgbClr val="000000"/>
                </a:solidFill>
              </a:rPr>
              <a:t>%d ile ekrana yazdırılmıştır.</a:t>
            </a:r>
          </a:p>
          <a:p>
            <a:pPr marL="342900" indent="-342900" algn="l">
              <a:buAutoNum type="arabicParenR"/>
            </a:pPr>
            <a:r>
              <a:rPr lang="tr-TR" sz="1600" dirty="0" smtClean="0">
                <a:solidFill>
                  <a:srgbClr val="000000"/>
                </a:solidFill>
              </a:rPr>
              <a:t>Numaralı kısımda ise </a:t>
            </a:r>
            <a:r>
              <a:rPr lang="tr-TR" sz="1600" dirty="0" err="1" smtClean="0">
                <a:solidFill>
                  <a:srgbClr val="000000"/>
                </a:solidFill>
              </a:rPr>
              <a:t>ptr</a:t>
            </a:r>
            <a:r>
              <a:rPr lang="tr-TR" sz="1600" dirty="0" smtClean="0">
                <a:solidFill>
                  <a:srgbClr val="000000"/>
                </a:solidFill>
              </a:rPr>
              <a:t> işaretçisinin gösterdiği yerdeki, bu örnekte sayı değişkeninin adresi, </a:t>
            </a:r>
            <a:r>
              <a:rPr lang="tr-TR" sz="1600" b="1" dirty="0" smtClean="0">
                <a:solidFill>
                  <a:srgbClr val="000000"/>
                </a:solidFill>
              </a:rPr>
              <a:t>değer</a:t>
            </a:r>
            <a:r>
              <a:rPr lang="tr-TR" sz="1600" dirty="0" smtClean="0">
                <a:solidFill>
                  <a:srgbClr val="000000"/>
                </a:solidFill>
              </a:rPr>
              <a:t> ekrana yazdırılıyor. İşaretçi değişkeninin başına * sembolünün konulduğuna dikkat edin.</a:t>
            </a:r>
          </a:p>
          <a:p>
            <a:pPr marL="342900" indent="-342900" algn="l">
              <a:buAutoNum type="arabicParenR"/>
            </a:pPr>
            <a:r>
              <a:rPr lang="tr-TR" sz="1600" dirty="0" smtClean="0">
                <a:solidFill>
                  <a:srgbClr val="000000"/>
                </a:solidFill>
              </a:rPr>
              <a:t>Numaralı kısımda ise %d komutu kullanılarak ve parametre kısmında </a:t>
            </a:r>
            <a:r>
              <a:rPr lang="tr-TR" sz="1600" dirty="0" err="1" smtClean="0">
                <a:solidFill>
                  <a:srgbClr val="000000"/>
                </a:solidFill>
              </a:rPr>
              <a:t>sayi</a:t>
            </a:r>
            <a:r>
              <a:rPr lang="tr-TR" sz="1600" dirty="0" smtClean="0">
                <a:solidFill>
                  <a:srgbClr val="000000"/>
                </a:solidFill>
              </a:rPr>
              <a:t> değişkeninin başına &amp; sembolü konularak </a:t>
            </a:r>
            <a:r>
              <a:rPr lang="tr-TR" sz="1600" dirty="0" err="1" smtClean="0">
                <a:solidFill>
                  <a:srgbClr val="000000"/>
                </a:solidFill>
              </a:rPr>
              <a:t>sayi</a:t>
            </a:r>
            <a:r>
              <a:rPr lang="tr-TR" sz="1600" dirty="0" smtClean="0">
                <a:solidFill>
                  <a:srgbClr val="000000"/>
                </a:solidFill>
              </a:rPr>
              <a:t> değişkeninin </a:t>
            </a:r>
            <a:r>
              <a:rPr lang="tr-TR" sz="1600" b="1" dirty="0" smtClean="0">
                <a:solidFill>
                  <a:srgbClr val="000000"/>
                </a:solidFill>
              </a:rPr>
              <a:t>adresi</a:t>
            </a:r>
            <a:r>
              <a:rPr lang="tr-TR" sz="1600" dirty="0" smtClean="0">
                <a:solidFill>
                  <a:srgbClr val="000000"/>
                </a:solidFill>
              </a:rPr>
              <a:t> ekrana yazdırılıyor.</a:t>
            </a:r>
          </a:p>
          <a:p>
            <a:pPr marL="342900" indent="-342900" algn="l">
              <a:buAutoNum type="arabicParenR"/>
            </a:pPr>
            <a:r>
              <a:rPr lang="tr-TR" sz="1600" dirty="0" smtClean="0">
                <a:solidFill>
                  <a:srgbClr val="000000"/>
                </a:solidFill>
              </a:rPr>
              <a:t>Numaralı kısımda </a:t>
            </a:r>
            <a:r>
              <a:rPr lang="tr-TR" sz="1600" dirty="0" err="1" smtClean="0">
                <a:solidFill>
                  <a:srgbClr val="000000"/>
                </a:solidFill>
              </a:rPr>
              <a:t>ptr</a:t>
            </a:r>
            <a:r>
              <a:rPr lang="tr-TR" sz="1600" dirty="0" smtClean="0">
                <a:solidFill>
                  <a:srgbClr val="000000"/>
                </a:solidFill>
              </a:rPr>
              <a:t> adlı işaretçinin </a:t>
            </a:r>
            <a:r>
              <a:rPr lang="tr-TR" sz="1600" b="1" dirty="0" smtClean="0">
                <a:solidFill>
                  <a:srgbClr val="000000"/>
                </a:solidFill>
              </a:rPr>
              <a:t>gösterdiği adres</a:t>
            </a:r>
            <a:r>
              <a:rPr lang="tr-TR" sz="1600" dirty="0" smtClean="0">
                <a:solidFill>
                  <a:srgbClr val="000000"/>
                </a:solidFill>
              </a:rPr>
              <a:t> değeri, bu örnekte </a:t>
            </a:r>
            <a:r>
              <a:rPr lang="tr-TR" sz="1600" dirty="0" err="1" smtClean="0">
                <a:solidFill>
                  <a:srgbClr val="000000"/>
                </a:solidFill>
              </a:rPr>
              <a:t>sayi</a:t>
            </a:r>
            <a:r>
              <a:rPr lang="tr-TR" sz="1600" dirty="0" smtClean="0">
                <a:solidFill>
                  <a:srgbClr val="000000"/>
                </a:solidFill>
              </a:rPr>
              <a:t> değişkeninin adresi, ekrana yazılıyor.</a:t>
            </a:r>
          </a:p>
          <a:p>
            <a:pPr marL="342900" indent="-342900">
              <a:buAutoNum type="arabicParenR"/>
            </a:pPr>
            <a:r>
              <a:rPr lang="tr-TR" sz="1600" dirty="0" smtClean="0">
                <a:solidFill>
                  <a:srgbClr val="000000"/>
                </a:solidFill>
              </a:rPr>
              <a:t>Numaralı kısımda ise </a:t>
            </a:r>
            <a:r>
              <a:rPr lang="tr-TR" sz="1600" dirty="0" err="1" smtClean="0">
                <a:solidFill>
                  <a:srgbClr val="000000"/>
                </a:solidFill>
              </a:rPr>
              <a:t>ptr</a:t>
            </a:r>
            <a:r>
              <a:rPr lang="tr-TR" sz="1600" dirty="0" smtClean="0">
                <a:solidFill>
                  <a:srgbClr val="000000"/>
                </a:solidFill>
              </a:rPr>
              <a:t> adlı işaretçinin </a:t>
            </a:r>
            <a:r>
              <a:rPr lang="tr-TR" sz="1600" b="1" dirty="0" smtClean="0">
                <a:solidFill>
                  <a:srgbClr val="000000"/>
                </a:solidFill>
              </a:rPr>
              <a:t>kendi adresi</a:t>
            </a:r>
            <a:r>
              <a:rPr lang="tr-TR" sz="1600" dirty="0" smtClean="0">
                <a:solidFill>
                  <a:srgbClr val="000000"/>
                </a:solidFill>
              </a:rPr>
              <a:t> ekrana yazdırılıyor. </a:t>
            </a:r>
            <a:r>
              <a:rPr lang="tr-TR" sz="1600" dirty="0" err="1" smtClean="0">
                <a:solidFill>
                  <a:srgbClr val="000000"/>
                </a:solidFill>
              </a:rPr>
              <a:t>Ptr</a:t>
            </a:r>
            <a:r>
              <a:rPr lang="tr-TR" sz="1600" dirty="0" smtClean="0">
                <a:solidFill>
                  <a:srgbClr val="000000"/>
                </a:solidFill>
              </a:rPr>
              <a:t> değişkeninin başına &amp; işareti konularak işaretçi değişkeninin kendi adresinin ekrana yazılması sağlanıyor.</a:t>
            </a:r>
          </a:p>
          <a:p>
            <a:pPr marL="342900" indent="-342900" algn="l">
              <a:buAutoNum type="arabicParenR"/>
            </a:pPr>
            <a:r>
              <a:rPr lang="tr-TR" sz="1600" dirty="0" smtClean="0">
                <a:solidFill>
                  <a:srgbClr val="000000"/>
                </a:solidFill>
              </a:rPr>
              <a:t>6 ve 7 numaralı kısımlardan önce </a:t>
            </a:r>
            <a:r>
              <a:rPr lang="tr-TR" sz="1600" dirty="0" err="1" smtClean="0">
                <a:solidFill>
                  <a:srgbClr val="000000"/>
                </a:solidFill>
              </a:rPr>
              <a:t>ptr</a:t>
            </a:r>
            <a:r>
              <a:rPr lang="tr-TR" sz="1600" dirty="0" smtClean="0">
                <a:solidFill>
                  <a:srgbClr val="000000"/>
                </a:solidFill>
              </a:rPr>
              <a:t> değişkeninin gösterdiği adresteki değer 3 olarak değiştiriliyor ve </a:t>
            </a:r>
            <a:r>
              <a:rPr lang="tr-TR" sz="1600" dirty="0" err="1" smtClean="0">
                <a:solidFill>
                  <a:srgbClr val="000000"/>
                </a:solidFill>
              </a:rPr>
              <a:t>sayi</a:t>
            </a:r>
            <a:r>
              <a:rPr lang="tr-TR" sz="1600" dirty="0" smtClean="0">
                <a:solidFill>
                  <a:srgbClr val="000000"/>
                </a:solidFill>
              </a:rPr>
              <a:t> ile </a:t>
            </a:r>
            <a:r>
              <a:rPr lang="tr-TR" sz="1600" dirty="0" err="1" smtClean="0">
                <a:solidFill>
                  <a:srgbClr val="000000"/>
                </a:solidFill>
              </a:rPr>
              <a:t>ptr</a:t>
            </a:r>
            <a:r>
              <a:rPr lang="tr-TR" sz="1600" dirty="0" smtClean="0">
                <a:solidFill>
                  <a:srgbClr val="000000"/>
                </a:solidFill>
              </a:rPr>
              <a:t> değişkeninin gösterdiği yerdeki değerler tekrar ekrana yazdırılıyor. Göreceğiniz üzere </a:t>
            </a:r>
            <a:r>
              <a:rPr lang="tr-TR" sz="1600" dirty="0" err="1" smtClean="0">
                <a:solidFill>
                  <a:srgbClr val="000000"/>
                </a:solidFill>
              </a:rPr>
              <a:t>ptr'nin</a:t>
            </a:r>
            <a:r>
              <a:rPr lang="tr-TR" sz="1600" dirty="0" smtClean="0">
                <a:solidFill>
                  <a:srgbClr val="000000"/>
                </a:solidFill>
              </a:rPr>
              <a:t> gösterdiği yerde yapılan değişiklik aynen </a:t>
            </a:r>
            <a:r>
              <a:rPr lang="tr-TR" sz="1600" dirty="0" err="1" smtClean="0">
                <a:solidFill>
                  <a:srgbClr val="000000"/>
                </a:solidFill>
              </a:rPr>
              <a:t>sayi</a:t>
            </a:r>
            <a:r>
              <a:rPr lang="tr-TR" sz="1600" dirty="0" smtClean="0">
                <a:solidFill>
                  <a:srgbClr val="000000"/>
                </a:solidFill>
              </a:rPr>
              <a:t> değişkenine de yansıyor, çünkü iki değişken de aslında aynı adresi gösterdiğinden birinin yaptığı değişikliği diğeri de görüyor.</a:t>
            </a:r>
          </a:p>
        </p:txBody>
      </p:sp>
    </p:spTree>
    <p:extLst>
      <p:ext uri="{BB962C8B-B14F-4D97-AF65-F5344CB8AC3E}">
        <p14:creationId xmlns="" xmlns:p14="http://schemas.microsoft.com/office/powerpoint/2010/main" val="912042169"/>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8800" dirty="0" smtClean="0"/>
              <a:t>ALIŞTIRMALAR</a:t>
            </a:r>
            <a:endParaRPr lang="tr-TR" sz="88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 Alıştırması</a:t>
            </a:r>
            <a:endParaRPr lang="tr-TR" dirty="0"/>
          </a:p>
        </p:txBody>
      </p:sp>
      <p:sp>
        <p:nvSpPr>
          <p:cNvPr id="3" name="2 İçerik Yer Tutucusu"/>
          <p:cNvSpPr>
            <a:spLocks noGrp="1"/>
          </p:cNvSpPr>
          <p:nvPr>
            <p:ph sz="quarter" idx="1"/>
          </p:nvPr>
        </p:nvSpPr>
        <p:spPr/>
        <p:txBody>
          <a:bodyPr>
            <a:normAutofit/>
          </a:bodyPr>
          <a:lstStyle/>
          <a:p>
            <a:r>
              <a:rPr lang="tr-TR" dirty="0" smtClean="0"/>
              <a:t>Özyinelemeli olarak kum saati çizdirebilir misiniz?</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İpucu:  fonksiyon iki parametre alacak.</a:t>
            </a:r>
            <a:endParaRPr lang="tr-TR" dirty="0"/>
          </a:p>
        </p:txBody>
      </p:sp>
      <p:sp>
        <p:nvSpPr>
          <p:cNvPr id="4" name="3 Dik Üçgen"/>
          <p:cNvSpPr/>
          <p:nvPr/>
        </p:nvSpPr>
        <p:spPr>
          <a:xfrm rot="13500000" flipV="1">
            <a:off x="3468031" y="1420732"/>
            <a:ext cx="191160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6" name="5 Dik Üçgen"/>
          <p:cNvSpPr/>
          <p:nvPr/>
        </p:nvSpPr>
        <p:spPr>
          <a:xfrm rot="8102859">
            <a:off x="3478618" y="4121111"/>
            <a:ext cx="191160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 Alıştırması</a:t>
            </a:r>
            <a:endParaRPr lang="tr-TR" dirty="0"/>
          </a:p>
        </p:txBody>
      </p:sp>
      <p:sp>
        <p:nvSpPr>
          <p:cNvPr id="3" name="2 İçerik Yer Tutucusu"/>
          <p:cNvSpPr>
            <a:spLocks noGrp="1"/>
          </p:cNvSpPr>
          <p:nvPr>
            <p:ph sz="quarter" idx="1"/>
          </p:nvPr>
        </p:nvSpPr>
        <p:spPr/>
        <p:txBody>
          <a:bodyPr>
            <a:normAutofit/>
          </a:bodyPr>
          <a:lstStyle/>
          <a:p>
            <a:r>
              <a:rPr lang="tr-TR" dirty="0" smtClean="0"/>
              <a:t>Özyinelemeli olarak kum saati çizdirebilir misiniz?</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İpucu:  fonksiyon iki parametre alacak.</a:t>
            </a:r>
            <a:endParaRPr lang="tr-TR" dirty="0"/>
          </a:p>
        </p:txBody>
      </p:sp>
      <p:sp>
        <p:nvSpPr>
          <p:cNvPr id="4" name="3 Dik Üçgen"/>
          <p:cNvSpPr/>
          <p:nvPr/>
        </p:nvSpPr>
        <p:spPr>
          <a:xfrm rot="13500000" flipV="1">
            <a:off x="3468031" y="1420732"/>
            <a:ext cx="191160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6" name="5 Dik Üçgen"/>
          <p:cNvSpPr/>
          <p:nvPr/>
        </p:nvSpPr>
        <p:spPr>
          <a:xfrm rot="8102859">
            <a:off x="3478618" y="4121111"/>
            <a:ext cx="191160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7" name="6 Yuvarlatılmış Dikdörtgen"/>
          <p:cNvSpPr/>
          <p:nvPr/>
        </p:nvSpPr>
        <p:spPr>
          <a:xfrm>
            <a:off x="6072198" y="2428868"/>
            <a:ext cx="2571768" cy="26432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Daha rahat anlaşılması için ikinci parametre olarak da bir karakter göndererek</a:t>
            </a:r>
          </a:p>
          <a:p>
            <a:pPr algn="ctr"/>
            <a:r>
              <a:rPr lang="tr-TR" sz="1600" dirty="0" smtClean="0"/>
              <a:t>AAA</a:t>
            </a:r>
          </a:p>
          <a:p>
            <a:pPr algn="ctr"/>
            <a:r>
              <a:rPr lang="tr-TR" sz="1600" dirty="0" smtClean="0"/>
              <a:t>BB</a:t>
            </a:r>
          </a:p>
          <a:p>
            <a:pPr algn="ctr"/>
            <a:r>
              <a:rPr lang="tr-TR" sz="1600" dirty="0" smtClean="0"/>
              <a:t>C</a:t>
            </a:r>
          </a:p>
          <a:p>
            <a:pPr algn="ctr"/>
            <a:r>
              <a:rPr lang="tr-TR" sz="1600" dirty="0" smtClean="0"/>
              <a:t>BB</a:t>
            </a:r>
          </a:p>
          <a:p>
            <a:pPr algn="ctr"/>
            <a:r>
              <a:rPr lang="tr-TR" sz="1600" dirty="0" smtClean="0"/>
              <a:t>AAA</a:t>
            </a:r>
          </a:p>
          <a:p>
            <a:pPr algn="ctr"/>
            <a:r>
              <a:rPr lang="tr-TR" sz="1600" dirty="0" smtClean="0"/>
              <a:t>şeklinde yazdıralım.</a:t>
            </a:r>
            <a:endParaRPr lang="tr-TR" sz="16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Düşünce şekli…</a:t>
            </a:r>
            <a:endParaRPr lang="tr-TR" dirty="0"/>
          </a:p>
        </p:txBody>
      </p:sp>
      <p:sp>
        <p:nvSpPr>
          <p:cNvPr id="3" name="2 İçerik Yer Tutucusu"/>
          <p:cNvSpPr>
            <a:spLocks noGrp="1"/>
          </p:cNvSpPr>
          <p:nvPr>
            <p:ph sz="quarter" idx="1"/>
          </p:nvPr>
        </p:nvSpPr>
        <p:spPr>
          <a:xfrm>
            <a:off x="457200" y="1219200"/>
            <a:ext cx="5757874" cy="4937760"/>
          </a:xfrm>
        </p:spPr>
        <p:txBody>
          <a:bodyPr>
            <a:normAutofit/>
          </a:bodyPr>
          <a:lstStyle/>
          <a:p>
            <a:r>
              <a:rPr lang="tr-TR" sz="2400" dirty="0" smtClean="0"/>
              <a:t>İlgili fonksiyonu, </a:t>
            </a:r>
            <a:r>
              <a:rPr lang="tr-TR" sz="2400" b="1" u="sng" dirty="0" smtClean="0"/>
              <a:t>aldığı parametreyi </a:t>
            </a:r>
            <a:r>
              <a:rPr lang="tr-TR" sz="2400" dirty="0" smtClean="0"/>
              <a:t>ve </a:t>
            </a:r>
            <a:r>
              <a:rPr lang="tr-TR" sz="2400" b="1" u="sng" dirty="0" smtClean="0"/>
              <a:t>yaptığı işin tanımını </a:t>
            </a:r>
            <a:r>
              <a:rPr lang="tr-TR" sz="2400" dirty="0" smtClean="0"/>
              <a:t>iyice düşünün.</a:t>
            </a:r>
          </a:p>
          <a:p>
            <a:r>
              <a:rPr lang="tr-TR" sz="2400" dirty="0" smtClean="0"/>
              <a:t>Fonksiyon kendi yaptığı işi, farklı parametre (örn. n değil de n-1) ile çağırıldığında nasıl yapıyor…</a:t>
            </a:r>
          </a:p>
          <a:p>
            <a:r>
              <a:rPr lang="tr-TR" sz="2400" dirty="0" smtClean="0"/>
              <a:t>Fonksiyonun yaptığı işi, kendisi cinsinden ifade edebiliyor musunuz?</a:t>
            </a:r>
          </a:p>
          <a:p>
            <a:r>
              <a:rPr lang="tr-TR" sz="2400" dirty="0" smtClean="0"/>
              <a:t>Bu durumda zincirleme şekilde durum nereye gidiyor?</a:t>
            </a:r>
          </a:p>
          <a:p>
            <a:r>
              <a:rPr lang="tr-TR" sz="2400" dirty="0" smtClean="0"/>
              <a:t>Bir temel olgu tanımı ile bu gidişi durdurabiliyor musunuz?</a:t>
            </a:r>
            <a:endParaRPr lang="tr-TR" sz="2400" dirty="0"/>
          </a:p>
        </p:txBody>
      </p:sp>
      <p:cxnSp>
        <p:nvCxnSpPr>
          <p:cNvPr id="5" name="4 Düz Bağlayıcı"/>
          <p:cNvCxnSpPr/>
          <p:nvPr/>
        </p:nvCxnSpPr>
        <p:spPr>
          <a:xfrm>
            <a:off x="6357950" y="1857364"/>
            <a:ext cx="2160000" cy="1588"/>
          </a:xfrm>
          <a:prstGeom prst="line">
            <a:avLst/>
          </a:prstGeom>
          <a:ln w="254000" cap="rnd"/>
        </p:spPr>
        <p:style>
          <a:lnRef idx="1">
            <a:schemeClr val="accent1"/>
          </a:lnRef>
          <a:fillRef idx="0">
            <a:schemeClr val="accent1"/>
          </a:fillRef>
          <a:effectRef idx="0">
            <a:schemeClr val="accent1"/>
          </a:effectRef>
          <a:fontRef idx="minor">
            <a:schemeClr val="tx1"/>
          </a:fontRef>
        </p:style>
      </p:cxnSp>
      <p:cxnSp>
        <p:nvCxnSpPr>
          <p:cNvPr id="6" name="5 Düz Bağlayıcı"/>
          <p:cNvCxnSpPr/>
          <p:nvPr/>
        </p:nvCxnSpPr>
        <p:spPr>
          <a:xfrm>
            <a:off x="6643702" y="2214554"/>
            <a:ext cx="1620000" cy="1588"/>
          </a:xfrm>
          <a:prstGeom prst="line">
            <a:avLst/>
          </a:prstGeom>
          <a:ln w="2540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6 Düz Bağlayıcı"/>
          <p:cNvCxnSpPr/>
          <p:nvPr/>
        </p:nvCxnSpPr>
        <p:spPr>
          <a:xfrm>
            <a:off x="6921024" y="2571744"/>
            <a:ext cx="1080000" cy="1588"/>
          </a:xfrm>
          <a:prstGeom prst="line">
            <a:avLst/>
          </a:prstGeom>
          <a:ln w="2540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6921024" y="3284536"/>
            <a:ext cx="1080000" cy="1588"/>
          </a:xfrm>
          <a:prstGeom prst="line">
            <a:avLst/>
          </a:prstGeom>
          <a:ln w="2540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a:off x="6595338" y="3641726"/>
            <a:ext cx="1620000" cy="1588"/>
          </a:xfrm>
          <a:prstGeom prst="line">
            <a:avLst/>
          </a:prstGeom>
          <a:ln w="2540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6357950" y="4000504"/>
            <a:ext cx="2160000" cy="1588"/>
          </a:xfrm>
          <a:prstGeom prst="line">
            <a:avLst/>
          </a:prstGeom>
          <a:ln w="254000" cap="rnd"/>
        </p:spPr>
        <p:style>
          <a:lnRef idx="1">
            <a:schemeClr val="accent1"/>
          </a:lnRef>
          <a:fillRef idx="0">
            <a:schemeClr val="accent1"/>
          </a:fillRef>
          <a:effectRef idx="0">
            <a:schemeClr val="accent1"/>
          </a:effectRef>
          <a:fontRef idx="minor">
            <a:schemeClr val="tx1"/>
          </a:fontRef>
        </p:style>
      </p:cxnSp>
      <p:cxnSp>
        <p:nvCxnSpPr>
          <p:cNvPr id="11" name="10 Düz Bağlayıcı"/>
          <p:cNvCxnSpPr/>
          <p:nvPr/>
        </p:nvCxnSpPr>
        <p:spPr>
          <a:xfrm>
            <a:off x="7175272" y="2927346"/>
            <a:ext cx="540000" cy="1588"/>
          </a:xfrm>
          <a:prstGeom prst="line">
            <a:avLst/>
          </a:prstGeom>
          <a:ln w="2540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12 Düz Ok Bağlayıcısı"/>
          <p:cNvCxnSpPr/>
          <p:nvPr/>
        </p:nvCxnSpPr>
        <p:spPr>
          <a:xfrm>
            <a:off x="6286512" y="4357694"/>
            <a:ext cx="235745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7358082" y="4345552"/>
            <a:ext cx="428628" cy="369332"/>
          </a:xfrm>
          <a:prstGeom prst="rect">
            <a:avLst/>
          </a:prstGeom>
          <a:noFill/>
        </p:spPr>
        <p:txBody>
          <a:bodyPr wrap="square" rtlCol="0">
            <a:spAutoFit/>
          </a:bodyPr>
          <a:lstStyle/>
          <a:p>
            <a:r>
              <a:rPr lang="tr-TR" dirty="0" smtClean="0"/>
              <a:t>n</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 Alıştırması(</a:t>
            </a:r>
            <a:r>
              <a:rPr lang="tr-TR" dirty="0" err="1" smtClean="0"/>
              <a:t>yildiz</a:t>
            </a:r>
            <a:r>
              <a:rPr lang="tr-TR" dirty="0" smtClean="0"/>
              <a:t> basan)</a:t>
            </a:r>
            <a:endParaRPr lang="tr-TR" dirty="0"/>
          </a:p>
        </p:txBody>
      </p:sp>
      <p:sp>
        <p:nvSpPr>
          <p:cNvPr id="3" name="2 İçerik Yer Tutucusu"/>
          <p:cNvSpPr>
            <a:spLocks noGrp="1"/>
          </p:cNvSpPr>
          <p:nvPr>
            <p:ph sz="quarter" idx="1"/>
          </p:nvPr>
        </p:nvSpPr>
        <p:spPr>
          <a:xfrm>
            <a:off x="357158" y="1285860"/>
            <a:ext cx="3929090" cy="493776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a:t>
            </a:r>
            <a:r>
              <a:rPr lang="tr-TR" dirty="0" err="1" smtClean="0"/>
              <a:t>conio</a:t>
            </a:r>
            <a:r>
              <a:rPr lang="tr-TR" dirty="0" smtClean="0"/>
              <a:t>.h&gt;</a:t>
            </a:r>
          </a:p>
          <a:p>
            <a:pPr>
              <a:buNone/>
            </a:pPr>
            <a:r>
              <a:rPr lang="tr-TR" dirty="0" err="1" smtClean="0"/>
              <a:t>void</a:t>
            </a:r>
            <a:r>
              <a:rPr lang="tr-TR" dirty="0" smtClean="0"/>
              <a:t> </a:t>
            </a:r>
            <a:r>
              <a:rPr lang="tr-TR" dirty="0" err="1" smtClean="0"/>
              <a:t>ucgen</a:t>
            </a:r>
            <a:r>
              <a:rPr lang="tr-TR" dirty="0" smtClean="0"/>
              <a:t>(</a:t>
            </a:r>
            <a:r>
              <a:rPr lang="tr-TR" dirty="0" err="1" smtClean="0"/>
              <a:t>int</a:t>
            </a:r>
            <a:r>
              <a:rPr lang="tr-TR" dirty="0" smtClean="0"/>
              <a:t> </a:t>
            </a:r>
            <a:r>
              <a:rPr lang="tr-TR" dirty="0" err="1" smtClean="0"/>
              <a:t>yildiz</a:t>
            </a:r>
            <a:r>
              <a:rPr lang="tr-TR" dirty="0" smtClean="0"/>
              <a:t>, </a:t>
            </a:r>
            <a:r>
              <a:rPr lang="tr-TR" dirty="0" err="1" smtClean="0"/>
              <a:t>int</a:t>
            </a:r>
            <a:r>
              <a:rPr lang="tr-TR" dirty="0" smtClean="0"/>
              <a:t> </a:t>
            </a:r>
            <a:r>
              <a:rPr lang="tr-TR" dirty="0" err="1" smtClean="0"/>
              <a:t>bosluk</a:t>
            </a:r>
            <a:r>
              <a:rPr lang="tr-TR" dirty="0" smtClean="0"/>
              <a:t>);</a:t>
            </a:r>
          </a:p>
          <a:p>
            <a:pPr>
              <a:buNone/>
            </a:pPr>
            <a:r>
              <a:rPr lang="tr-TR" dirty="0" err="1" smtClean="0"/>
              <a:t>void</a:t>
            </a:r>
            <a:r>
              <a:rPr lang="tr-TR" dirty="0" smtClean="0"/>
              <a:t> ekrana_</a:t>
            </a:r>
            <a:r>
              <a:rPr lang="tr-TR" dirty="0" err="1" smtClean="0"/>
              <a:t>bastir</a:t>
            </a:r>
            <a:r>
              <a:rPr lang="tr-TR" dirty="0" smtClean="0"/>
              <a:t>(</a:t>
            </a:r>
            <a:r>
              <a:rPr lang="tr-TR" dirty="0" err="1" smtClean="0"/>
              <a:t>int</a:t>
            </a:r>
            <a:r>
              <a:rPr lang="tr-TR" dirty="0" smtClean="0"/>
              <a:t> x, </a:t>
            </a:r>
            <a:r>
              <a:rPr lang="tr-TR" dirty="0" err="1" smtClean="0"/>
              <a:t>char</a:t>
            </a:r>
            <a:r>
              <a:rPr lang="tr-TR" dirty="0" smtClean="0"/>
              <a:t> c);</a:t>
            </a:r>
          </a:p>
          <a:p>
            <a:pPr>
              <a:buNone/>
            </a:pPr>
            <a:r>
              <a:rPr lang="tr-TR" dirty="0" err="1" smtClean="0"/>
              <a:t>int</a:t>
            </a:r>
            <a:r>
              <a:rPr lang="tr-TR" dirty="0" smtClean="0"/>
              <a:t> </a:t>
            </a:r>
            <a:r>
              <a:rPr lang="tr-TR" dirty="0" err="1" smtClean="0"/>
              <a:t>main</a:t>
            </a:r>
            <a:r>
              <a:rPr lang="tr-TR" dirty="0" smtClean="0"/>
              <a:t>() {</a:t>
            </a:r>
          </a:p>
          <a:p>
            <a:pPr>
              <a:buNone/>
            </a:pPr>
            <a:r>
              <a:rPr lang="tr-TR" dirty="0" smtClean="0"/>
              <a:t>	</a:t>
            </a:r>
            <a:r>
              <a:rPr lang="tr-TR" dirty="0" err="1" smtClean="0"/>
              <a:t>int</a:t>
            </a:r>
            <a:r>
              <a:rPr lang="tr-TR" dirty="0" smtClean="0"/>
              <a:t> i;</a:t>
            </a:r>
          </a:p>
          <a:p>
            <a:pPr>
              <a:buNone/>
            </a:pPr>
            <a:r>
              <a:rPr lang="tr-TR" dirty="0" smtClean="0"/>
              <a:t>	</a:t>
            </a:r>
            <a:r>
              <a:rPr lang="tr-TR" dirty="0" err="1" smtClean="0"/>
              <a:t>ucgen</a:t>
            </a:r>
            <a:r>
              <a:rPr lang="tr-TR" dirty="0" smtClean="0"/>
              <a:t>(17,0);</a:t>
            </a:r>
          </a:p>
          <a:p>
            <a:pPr>
              <a:buNone/>
            </a:pPr>
            <a:endParaRPr lang="tr-TR" dirty="0" smtClean="0"/>
          </a:p>
          <a:p>
            <a:pPr>
              <a:buNone/>
            </a:pPr>
            <a:r>
              <a:rPr lang="tr-TR" dirty="0" smtClean="0"/>
              <a:t>//</a:t>
            </a:r>
            <a:r>
              <a:rPr lang="tr-TR" dirty="0" err="1" smtClean="0"/>
              <a:t>getch</a:t>
            </a:r>
            <a:r>
              <a:rPr lang="tr-TR" dirty="0" smtClean="0"/>
              <a:t>();</a:t>
            </a:r>
          </a:p>
          <a:p>
            <a:pPr>
              <a:buNone/>
            </a:pPr>
            <a:r>
              <a:rPr lang="tr-TR" dirty="0" smtClean="0"/>
              <a:t>	</a:t>
            </a:r>
            <a:r>
              <a:rPr lang="tr-TR" dirty="0" err="1" smtClean="0"/>
              <a:t>return</a:t>
            </a:r>
            <a:r>
              <a:rPr lang="tr-TR" dirty="0" smtClean="0"/>
              <a:t> 0;</a:t>
            </a:r>
          </a:p>
          <a:p>
            <a:pPr>
              <a:buNone/>
            </a:pPr>
            <a:r>
              <a:rPr lang="tr-TR" dirty="0" smtClean="0"/>
              <a:t>}</a:t>
            </a:r>
          </a:p>
          <a:p>
            <a:pPr>
              <a:buNone/>
            </a:pPr>
            <a:endParaRPr lang="tr-TR" dirty="0" smtClean="0"/>
          </a:p>
          <a:p>
            <a:pPr>
              <a:buNone/>
            </a:pPr>
            <a:r>
              <a:rPr lang="tr-TR" dirty="0" err="1" smtClean="0"/>
              <a:t>void</a:t>
            </a:r>
            <a:r>
              <a:rPr lang="tr-TR" dirty="0" smtClean="0"/>
              <a:t> ekrana_</a:t>
            </a:r>
            <a:r>
              <a:rPr lang="tr-TR" dirty="0" err="1" smtClean="0"/>
              <a:t>bastir</a:t>
            </a:r>
            <a:r>
              <a:rPr lang="tr-TR" dirty="0" smtClean="0"/>
              <a:t>(</a:t>
            </a:r>
            <a:r>
              <a:rPr lang="tr-TR" dirty="0" err="1" smtClean="0"/>
              <a:t>int</a:t>
            </a:r>
            <a:r>
              <a:rPr lang="tr-TR" dirty="0" smtClean="0"/>
              <a:t> x, </a:t>
            </a:r>
            <a:r>
              <a:rPr lang="tr-TR" dirty="0" err="1" smtClean="0"/>
              <a:t>char</a:t>
            </a:r>
            <a:r>
              <a:rPr lang="tr-TR" dirty="0" smtClean="0"/>
              <a:t> c) {</a:t>
            </a:r>
          </a:p>
          <a:p>
            <a:pPr>
              <a:buNone/>
            </a:pPr>
            <a:r>
              <a:rPr lang="tr-TR" dirty="0" smtClean="0"/>
              <a:t>	</a:t>
            </a:r>
            <a:r>
              <a:rPr lang="tr-TR" dirty="0" err="1" smtClean="0"/>
              <a:t>int</a:t>
            </a:r>
            <a:r>
              <a:rPr lang="tr-TR" dirty="0" smtClean="0"/>
              <a:t> i;</a:t>
            </a:r>
          </a:p>
          <a:p>
            <a:pPr>
              <a:buNone/>
            </a:pPr>
            <a:r>
              <a:rPr lang="tr-TR" dirty="0" smtClean="0"/>
              <a:t>	</a:t>
            </a:r>
            <a:r>
              <a:rPr lang="tr-TR" dirty="0" err="1" smtClean="0"/>
              <a:t>for</a:t>
            </a:r>
            <a:r>
              <a:rPr lang="tr-TR" dirty="0" smtClean="0"/>
              <a:t>(i=0; i&lt;x; i++)</a:t>
            </a:r>
          </a:p>
          <a:p>
            <a:pPr>
              <a:buNone/>
            </a:pPr>
            <a:r>
              <a:rPr lang="tr-TR" dirty="0" smtClean="0"/>
              <a:t>		</a:t>
            </a:r>
            <a:r>
              <a:rPr lang="tr-TR" dirty="0" err="1" smtClean="0"/>
              <a:t>printf</a:t>
            </a:r>
            <a:r>
              <a:rPr lang="tr-TR" dirty="0" smtClean="0"/>
              <a:t>("%c", c);</a:t>
            </a:r>
          </a:p>
          <a:p>
            <a:pPr>
              <a:buNone/>
            </a:pPr>
            <a:r>
              <a:rPr lang="tr-TR" dirty="0" smtClean="0"/>
              <a:t>}</a:t>
            </a:r>
          </a:p>
        </p:txBody>
      </p:sp>
      <p:sp>
        <p:nvSpPr>
          <p:cNvPr id="4" name="3 Dikdörtgen"/>
          <p:cNvSpPr/>
          <p:nvPr/>
        </p:nvSpPr>
        <p:spPr>
          <a:xfrm>
            <a:off x="3571868" y="1500174"/>
            <a:ext cx="5143504" cy="480131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tr-TR" dirty="0" err="1" smtClean="0"/>
              <a:t>void</a:t>
            </a:r>
            <a:r>
              <a:rPr lang="tr-TR" dirty="0" smtClean="0"/>
              <a:t> </a:t>
            </a:r>
            <a:r>
              <a:rPr lang="tr-TR" dirty="0" err="1" smtClean="0"/>
              <a:t>ucgen</a:t>
            </a:r>
            <a:r>
              <a:rPr lang="tr-TR" dirty="0" smtClean="0"/>
              <a:t>(</a:t>
            </a:r>
            <a:r>
              <a:rPr lang="tr-TR" dirty="0" err="1" smtClean="0"/>
              <a:t>int</a:t>
            </a:r>
            <a:r>
              <a:rPr lang="tr-TR" dirty="0" smtClean="0"/>
              <a:t> </a:t>
            </a:r>
            <a:r>
              <a:rPr lang="tr-TR" dirty="0" err="1" smtClean="0"/>
              <a:t>yildiz</a:t>
            </a:r>
            <a:r>
              <a:rPr lang="tr-TR" dirty="0" smtClean="0"/>
              <a:t>, </a:t>
            </a:r>
            <a:r>
              <a:rPr lang="tr-TR" dirty="0" err="1" smtClean="0"/>
              <a:t>int</a:t>
            </a:r>
            <a:r>
              <a:rPr lang="tr-TR" dirty="0" smtClean="0"/>
              <a:t> </a:t>
            </a:r>
            <a:r>
              <a:rPr lang="tr-TR" dirty="0" err="1" smtClean="0"/>
              <a:t>bosluk</a:t>
            </a:r>
            <a:r>
              <a:rPr lang="tr-TR" dirty="0" smtClean="0"/>
              <a:t>) {</a:t>
            </a:r>
          </a:p>
          <a:p>
            <a:r>
              <a:rPr lang="tr-TR" dirty="0" smtClean="0"/>
              <a:t>	</a:t>
            </a:r>
            <a:r>
              <a:rPr lang="tr-TR" dirty="0" err="1" smtClean="0"/>
              <a:t>if</a:t>
            </a:r>
            <a:r>
              <a:rPr lang="tr-TR" dirty="0" smtClean="0"/>
              <a:t>(</a:t>
            </a:r>
            <a:r>
              <a:rPr lang="tr-TR" dirty="0" err="1" smtClean="0"/>
              <a:t>yildiz</a:t>
            </a:r>
            <a:r>
              <a:rPr lang="tr-TR" dirty="0" smtClean="0"/>
              <a:t>==1) {</a:t>
            </a:r>
          </a:p>
          <a:p>
            <a:r>
              <a:rPr lang="tr-TR" dirty="0" smtClean="0"/>
              <a:t>		ekrana_</a:t>
            </a:r>
            <a:r>
              <a:rPr lang="tr-TR" dirty="0" err="1" smtClean="0"/>
              <a:t>bastir</a:t>
            </a:r>
            <a:r>
              <a:rPr lang="tr-TR" dirty="0" smtClean="0"/>
              <a:t>(</a:t>
            </a:r>
            <a:r>
              <a:rPr lang="tr-TR" dirty="0" err="1" smtClean="0"/>
              <a:t>bosluk</a:t>
            </a:r>
            <a:r>
              <a:rPr lang="tr-TR" dirty="0" smtClean="0"/>
              <a:t>,' ');</a:t>
            </a:r>
          </a:p>
          <a:p>
            <a:r>
              <a:rPr lang="tr-TR" dirty="0" smtClean="0"/>
              <a:t>		</a:t>
            </a:r>
            <a:r>
              <a:rPr lang="tr-TR" dirty="0" err="1" smtClean="0"/>
              <a:t>printf</a:t>
            </a:r>
            <a:r>
              <a:rPr lang="tr-TR" dirty="0" smtClean="0"/>
              <a:t>("*");</a:t>
            </a:r>
          </a:p>
          <a:p>
            <a:r>
              <a:rPr lang="tr-TR" dirty="0" smtClean="0"/>
              <a:t>		</a:t>
            </a:r>
            <a:r>
              <a:rPr lang="tr-TR" dirty="0" err="1" smtClean="0"/>
              <a:t>return</a:t>
            </a:r>
            <a:r>
              <a:rPr lang="tr-TR" dirty="0" smtClean="0"/>
              <a:t>;</a:t>
            </a:r>
          </a:p>
          <a:p>
            <a:r>
              <a:rPr lang="tr-TR" dirty="0" smtClean="0"/>
              <a:t>	}</a:t>
            </a:r>
          </a:p>
          <a:p>
            <a:endParaRPr lang="tr-TR" dirty="0" smtClean="0"/>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bosluk</a:t>
            </a:r>
            <a:r>
              <a:rPr lang="tr-TR" dirty="0" smtClean="0">
                <a:solidFill>
                  <a:srgbClr val="0000FF"/>
                </a:solidFill>
              </a:rPr>
              <a:t>,' ');</a:t>
            </a:r>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yildiz</a:t>
            </a:r>
            <a:r>
              <a:rPr lang="tr-TR" dirty="0" smtClean="0">
                <a:solidFill>
                  <a:srgbClr val="0000FF"/>
                </a:solidFill>
              </a:rPr>
              <a:t>, '*');</a:t>
            </a:r>
          </a:p>
          <a:p>
            <a:r>
              <a:rPr lang="tr-TR" dirty="0" smtClean="0">
                <a:solidFill>
                  <a:srgbClr val="0000FF"/>
                </a:solidFill>
              </a:rPr>
              <a:t>	</a:t>
            </a:r>
            <a:r>
              <a:rPr lang="tr-TR" dirty="0" err="1" smtClean="0">
                <a:solidFill>
                  <a:srgbClr val="0000FF"/>
                </a:solidFill>
              </a:rPr>
              <a:t>printf</a:t>
            </a:r>
            <a:r>
              <a:rPr lang="tr-TR" dirty="0" smtClean="0">
                <a:solidFill>
                  <a:srgbClr val="0000FF"/>
                </a:solidFill>
              </a:rPr>
              <a:t>("\n");</a:t>
            </a:r>
          </a:p>
          <a:p>
            <a:r>
              <a:rPr lang="tr-TR" dirty="0" smtClean="0">
                <a:solidFill>
                  <a:srgbClr val="0000FF"/>
                </a:solidFill>
              </a:rPr>
              <a:t>	</a:t>
            </a:r>
            <a:r>
              <a:rPr lang="tr-TR" b="1" dirty="0" err="1" smtClean="0">
                <a:solidFill>
                  <a:srgbClr val="002060"/>
                </a:solidFill>
              </a:rPr>
              <a:t>ucgen</a:t>
            </a:r>
            <a:r>
              <a:rPr lang="tr-TR" b="1" dirty="0" smtClean="0">
                <a:solidFill>
                  <a:srgbClr val="002060"/>
                </a:solidFill>
              </a:rPr>
              <a:t>(</a:t>
            </a:r>
            <a:r>
              <a:rPr lang="tr-TR" b="1" dirty="0" err="1" smtClean="0">
                <a:solidFill>
                  <a:srgbClr val="002060"/>
                </a:solidFill>
              </a:rPr>
              <a:t>yildiz</a:t>
            </a:r>
            <a:r>
              <a:rPr lang="tr-TR" b="1" dirty="0" smtClean="0">
                <a:solidFill>
                  <a:srgbClr val="002060"/>
                </a:solidFill>
              </a:rPr>
              <a:t>-2, </a:t>
            </a:r>
            <a:r>
              <a:rPr lang="tr-TR" b="1" dirty="0" err="1" smtClean="0">
                <a:solidFill>
                  <a:srgbClr val="002060"/>
                </a:solidFill>
              </a:rPr>
              <a:t>bosluk</a:t>
            </a:r>
            <a:r>
              <a:rPr lang="tr-TR" b="1" dirty="0" smtClean="0">
                <a:solidFill>
                  <a:srgbClr val="002060"/>
                </a:solidFill>
              </a:rPr>
              <a:t>+1);</a:t>
            </a:r>
          </a:p>
          <a:p>
            <a:r>
              <a:rPr lang="tr-TR" dirty="0" smtClean="0">
                <a:solidFill>
                  <a:srgbClr val="0000FF"/>
                </a:solidFill>
              </a:rPr>
              <a:t>	</a:t>
            </a:r>
            <a:r>
              <a:rPr lang="tr-TR" dirty="0" err="1" smtClean="0">
                <a:solidFill>
                  <a:srgbClr val="0000FF"/>
                </a:solidFill>
              </a:rPr>
              <a:t>printf</a:t>
            </a:r>
            <a:r>
              <a:rPr lang="tr-TR" dirty="0" smtClean="0">
                <a:solidFill>
                  <a:srgbClr val="0000FF"/>
                </a:solidFill>
              </a:rPr>
              <a:t>("\n");</a:t>
            </a:r>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bosluk</a:t>
            </a:r>
            <a:r>
              <a:rPr lang="tr-TR" dirty="0" smtClean="0">
                <a:solidFill>
                  <a:srgbClr val="0000FF"/>
                </a:solidFill>
              </a:rPr>
              <a:t>,' ');</a:t>
            </a:r>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yildiz</a:t>
            </a:r>
            <a:r>
              <a:rPr lang="tr-TR" dirty="0" smtClean="0">
                <a:solidFill>
                  <a:srgbClr val="0000FF"/>
                </a:solidFill>
              </a:rPr>
              <a:t>, '*');</a:t>
            </a:r>
          </a:p>
          <a:p>
            <a:r>
              <a:rPr lang="tr-TR" dirty="0" smtClean="0"/>
              <a:t>	</a:t>
            </a:r>
          </a:p>
          <a:p>
            <a:r>
              <a:rPr lang="tr-TR" dirty="0" err="1" smtClean="0"/>
              <a:t>return</a:t>
            </a:r>
            <a:r>
              <a:rPr lang="tr-TR" dirty="0" smtClean="0"/>
              <a:t>;</a:t>
            </a:r>
          </a:p>
          <a:p>
            <a:r>
              <a:rPr lang="tr-TR" dirty="0" smtClean="0"/>
              <a:t>}</a:t>
            </a:r>
            <a:endParaRPr lang="tr-TR" dirty="0"/>
          </a:p>
        </p:txBody>
      </p:sp>
      <p:sp>
        <p:nvSpPr>
          <p:cNvPr id="5" name="4 Dik Üçgen"/>
          <p:cNvSpPr/>
          <p:nvPr/>
        </p:nvSpPr>
        <p:spPr>
          <a:xfrm rot="13500000" flipV="1">
            <a:off x="6660000" y="2263723"/>
            <a:ext cx="1911600" cy="1912513"/>
          </a:xfrm>
          <a:prstGeom prst="rtTriangle">
            <a:avLst/>
          </a:prstGeom>
          <a:solidFill>
            <a:schemeClr val="accent1">
              <a:alpha val="1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6" name="5 Dik Üçgen"/>
          <p:cNvSpPr/>
          <p:nvPr/>
        </p:nvSpPr>
        <p:spPr>
          <a:xfrm rot="8102859">
            <a:off x="6643702" y="4945487"/>
            <a:ext cx="1911600" cy="1912513"/>
          </a:xfrm>
          <a:prstGeom prst="rtTriangle">
            <a:avLst/>
          </a:prstGeom>
          <a:solidFill>
            <a:schemeClr val="accent1">
              <a:alpha val="1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ctrTitle"/>
          </p:nvPr>
        </p:nvSpPr>
        <p:spPr>
          <a:xfrm>
            <a:off x="0" y="0"/>
            <a:ext cx="9144000" cy="1000108"/>
          </a:xfrm>
        </p:spPr>
        <p:txBody>
          <a:bodyPr/>
          <a:lstStyle/>
          <a:p>
            <a:r>
              <a:rPr lang="en-US" dirty="0"/>
              <a:t>Recursive Graphics</a:t>
            </a:r>
          </a:p>
        </p:txBody>
      </p:sp>
      <p:pic>
        <p:nvPicPr>
          <p:cNvPr id="6" name="Picture 5" descr="page0000001_6.jpg"/>
          <p:cNvPicPr>
            <a:picLocks noChangeAspect="1"/>
          </p:cNvPicPr>
          <p:nvPr/>
        </p:nvPicPr>
        <p:blipFill>
          <a:blip r:embed="rId3" cstate="print"/>
          <a:srcRect l="5674"/>
          <a:stretch>
            <a:fillRect/>
          </a:stretch>
        </p:blipFill>
        <p:spPr>
          <a:xfrm>
            <a:off x="7212438" y="4847500"/>
            <a:ext cx="992663" cy="1438495"/>
          </a:xfrm>
          <a:prstGeom prst="rect">
            <a:avLst/>
          </a:prstGeom>
        </p:spPr>
      </p:pic>
      <p:pic>
        <p:nvPicPr>
          <p:cNvPr id="7" name="Picture 6" descr="Screen shot 2011-02-24 at 7.33.32 AM.png"/>
          <p:cNvPicPr>
            <a:picLocks noChangeAspect="1"/>
          </p:cNvPicPr>
          <p:nvPr/>
        </p:nvPicPr>
        <p:blipFill>
          <a:blip r:embed="rId4"/>
          <a:stretch>
            <a:fillRect/>
          </a:stretch>
        </p:blipFill>
        <p:spPr>
          <a:xfrm>
            <a:off x="2384759" y="1991399"/>
            <a:ext cx="4461084" cy="4488495"/>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 Alıştırması(harf basan)</a:t>
            </a:r>
            <a:endParaRPr lang="tr-TR" dirty="0"/>
          </a:p>
        </p:txBody>
      </p:sp>
      <p:sp>
        <p:nvSpPr>
          <p:cNvPr id="3" name="2 İçerik Yer Tutucusu"/>
          <p:cNvSpPr>
            <a:spLocks noGrp="1"/>
          </p:cNvSpPr>
          <p:nvPr>
            <p:ph sz="quarter" idx="1"/>
          </p:nvPr>
        </p:nvSpPr>
        <p:spPr>
          <a:xfrm>
            <a:off x="357158" y="1285860"/>
            <a:ext cx="3929090" cy="493776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a:t>
            </a:r>
            <a:r>
              <a:rPr lang="tr-TR" dirty="0" err="1" smtClean="0"/>
              <a:t>conio</a:t>
            </a:r>
            <a:r>
              <a:rPr lang="tr-TR" dirty="0" smtClean="0"/>
              <a:t>.h&gt;</a:t>
            </a:r>
          </a:p>
          <a:p>
            <a:pPr>
              <a:buNone/>
            </a:pPr>
            <a:r>
              <a:rPr lang="tr-TR" dirty="0" err="1" smtClean="0"/>
              <a:t>void</a:t>
            </a:r>
            <a:r>
              <a:rPr lang="tr-TR" dirty="0" smtClean="0"/>
              <a:t> </a:t>
            </a:r>
            <a:r>
              <a:rPr lang="tr-TR" dirty="0" err="1" smtClean="0"/>
              <a:t>ucgen</a:t>
            </a:r>
            <a:r>
              <a:rPr lang="tr-TR" dirty="0" smtClean="0"/>
              <a:t>(</a:t>
            </a:r>
            <a:r>
              <a:rPr lang="tr-TR" dirty="0" err="1" smtClean="0"/>
              <a:t>int</a:t>
            </a:r>
            <a:r>
              <a:rPr lang="tr-TR" dirty="0" smtClean="0"/>
              <a:t> </a:t>
            </a:r>
            <a:r>
              <a:rPr lang="tr-TR" dirty="0" err="1" smtClean="0"/>
              <a:t>yildiz</a:t>
            </a:r>
            <a:r>
              <a:rPr lang="tr-TR" dirty="0" smtClean="0"/>
              <a:t>, </a:t>
            </a:r>
            <a:r>
              <a:rPr lang="tr-TR" dirty="0" err="1" smtClean="0"/>
              <a:t>int</a:t>
            </a:r>
            <a:r>
              <a:rPr lang="tr-TR" dirty="0" smtClean="0"/>
              <a:t> </a:t>
            </a:r>
            <a:r>
              <a:rPr lang="tr-TR" dirty="0" err="1" smtClean="0"/>
              <a:t>bosluk</a:t>
            </a:r>
            <a:r>
              <a:rPr lang="tr-TR" dirty="0" smtClean="0"/>
              <a:t>, </a:t>
            </a:r>
            <a:r>
              <a:rPr lang="tr-TR" dirty="0" err="1" smtClean="0"/>
              <a:t>char</a:t>
            </a:r>
            <a:r>
              <a:rPr lang="tr-TR" dirty="0" smtClean="0"/>
              <a:t> x);</a:t>
            </a:r>
          </a:p>
          <a:p>
            <a:pPr>
              <a:buNone/>
            </a:pPr>
            <a:r>
              <a:rPr lang="tr-TR" dirty="0" err="1" smtClean="0"/>
              <a:t>void</a:t>
            </a:r>
            <a:r>
              <a:rPr lang="tr-TR" dirty="0" smtClean="0"/>
              <a:t> ekrana_</a:t>
            </a:r>
            <a:r>
              <a:rPr lang="tr-TR" dirty="0" err="1" smtClean="0"/>
              <a:t>bastir</a:t>
            </a:r>
            <a:r>
              <a:rPr lang="tr-TR" dirty="0" smtClean="0"/>
              <a:t>(</a:t>
            </a:r>
            <a:r>
              <a:rPr lang="tr-TR" dirty="0" err="1" smtClean="0"/>
              <a:t>int</a:t>
            </a:r>
            <a:r>
              <a:rPr lang="tr-TR" dirty="0" smtClean="0"/>
              <a:t> x, </a:t>
            </a:r>
            <a:r>
              <a:rPr lang="tr-TR" dirty="0" err="1" smtClean="0"/>
              <a:t>char</a:t>
            </a:r>
            <a:r>
              <a:rPr lang="tr-TR" dirty="0" smtClean="0"/>
              <a:t> c);</a:t>
            </a:r>
          </a:p>
          <a:p>
            <a:pPr>
              <a:buNone/>
            </a:pPr>
            <a:r>
              <a:rPr lang="tr-TR" dirty="0" err="1" smtClean="0"/>
              <a:t>int</a:t>
            </a:r>
            <a:r>
              <a:rPr lang="tr-TR" dirty="0" smtClean="0"/>
              <a:t> </a:t>
            </a:r>
            <a:r>
              <a:rPr lang="tr-TR" dirty="0" err="1" smtClean="0"/>
              <a:t>main</a:t>
            </a:r>
            <a:r>
              <a:rPr lang="tr-TR" dirty="0" smtClean="0"/>
              <a:t>() {</a:t>
            </a:r>
          </a:p>
          <a:p>
            <a:pPr>
              <a:buNone/>
            </a:pPr>
            <a:r>
              <a:rPr lang="tr-TR" dirty="0" smtClean="0"/>
              <a:t>	</a:t>
            </a:r>
            <a:r>
              <a:rPr lang="tr-TR" dirty="0" err="1" smtClean="0"/>
              <a:t>int</a:t>
            </a:r>
            <a:r>
              <a:rPr lang="tr-TR" dirty="0" smtClean="0"/>
              <a:t> i;</a:t>
            </a:r>
          </a:p>
          <a:p>
            <a:pPr>
              <a:buNone/>
            </a:pPr>
            <a:r>
              <a:rPr lang="tr-TR" dirty="0" smtClean="0"/>
              <a:t>	</a:t>
            </a:r>
            <a:r>
              <a:rPr lang="tr-TR" dirty="0" err="1" smtClean="0"/>
              <a:t>ucgen</a:t>
            </a:r>
            <a:r>
              <a:rPr lang="tr-TR" dirty="0" smtClean="0"/>
              <a:t>(17,0, 'A');</a:t>
            </a:r>
          </a:p>
          <a:p>
            <a:pPr>
              <a:buNone/>
            </a:pPr>
            <a:endParaRPr lang="tr-TR" dirty="0" smtClean="0"/>
          </a:p>
          <a:p>
            <a:pPr>
              <a:buNone/>
            </a:pPr>
            <a:r>
              <a:rPr lang="tr-TR" dirty="0" smtClean="0"/>
              <a:t>//</a:t>
            </a:r>
            <a:r>
              <a:rPr lang="tr-TR" dirty="0" err="1" smtClean="0"/>
              <a:t>getch</a:t>
            </a:r>
            <a:r>
              <a:rPr lang="tr-TR" dirty="0" smtClean="0"/>
              <a:t>();</a:t>
            </a:r>
          </a:p>
          <a:p>
            <a:pPr>
              <a:buNone/>
            </a:pPr>
            <a:r>
              <a:rPr lang="tr-TR" dirty="0" smtClean="0"/>
              <a:t>	</a:t>
            </a:r>
            <a:r>
              <a:rPr lang="tr-TR" dirty="0" err="1" smtClean="0"/>
              <a:t>return</a:t>
            </a:r>
            <a:r>
              <a:rPr lang="tr-TR" dirty="0" smtClean="0"/>
              <a:t> 0;</a:t>
            </a:r>
          </a:p>
          <a:p>
            <a:pPr>
              <a:buNone/>
            </a:pPr>
            <a:r>
              <a:rPr lang="tr-TR" dirty="0" smtClean="0"/>
              <a:t>}</a:t>
            </a:r>
          </a:p>
          <a:p>
            <a:pPr>
              <a:buNone/>
            </a:pPr>
            <a:endParaRPr lang="tr-TR" dirty="0" smtClean="0"/>
          </a:p>
          <a:p>
            <a:pPr>
              <a:buNone/>
            </a:pPr>
            <a:r>
              <a:rPr lang="tr-TR" dirty="0" err="1" smtClean="0"/>
              <a:t>void</a:t>
            </a:r>
            <a:r>
              <a:rPr lang="tr-TR" dirty="0" smtClean="0"/>
              <a:t> ekrana_</a:t>
            </a:r>
            <a:r>
              <a:rPr lang="tr-TR" dirty="0" err="1" smtClean="0"/>
              <a:t>bastir</a:t>
            </a:r>
            <a:r>
              <a:rPr lang="tr-TR" dirty="0" smtClean="0"/>
              <a:t>(</a:t>
            </a:r>
            <a:r>
              <a:rPr lang="tr-TR" dirty="0" err="1" smtClean="0"/>
              <a:t>int</a:t>
            </a:r>
            <a:r>
              <a:rPr lang="tr-TR" dirty="0" smtClean="0"/>
              <a:t> x, </a:t>
            </a:r>
            <a:r>
              <a:rPr lang="tr-TR" dirty="0" err="1" smtClean="0"/>
              <a:t>char</a:t>
            </a:r>
            <a:r>
              <a:rPr lang="tr-TR" dirty="0" smtClean="0"/>
              <a:t> c) {</a:t>
            </a:r>
          </a:p>
          <a:p>
            <a:pPr>
              <a:buNone/>
            </a:pPr>
            <a:r>
              <a:rPr lang="tr-TR" dirty="0" smtClean="0"/>
              <a:t>	</a:t>
            </a:r>
            <a:r>
              <a:rPr lang="tr-TR" dirty="0" err="1" smtClean="0"/>
              <a:t>int</a:t>
            </a:r>
            <a:r>
              <a:rPr lang="tr-TR" dirty="0" smtClean="0"/>
              <a:t> i;</a:t>
            </a:r>
          </a:p>
          <a:p>
            <a:pPr>
              <a:buNone/>
            </a:pPr>
            <a:r>
              <a:rPr lang="tr-TR" dirty="0" smtClean="0"/>
              <a:t>	</a:t>
            </a:r>
            <a:r>
              <a:rPr lang="tr-TR" dirty="0" err="1" smtClean="0"/>
              <a:t>for</a:t>
            </a:r>
            <a:r>
              <a:rPr lang="tr-TR" dirty="0" smtClean="0"/>
              <a:t>(i=0; i&lt;x; i++)</a:t>
            </a:r>
          </a:p>
          <a:p>
            <a:pPr>
              <a:buNone/>
            </a:pPr>
            <a:r>
              <a:rPr lang="tr-TR" dirty="0" smtClean="0"/>
              <a:t>		</a:t>
            </a:r>
            <a:r>
              <a:rPr lang="tr-TR" dirty="0" err="1" smtClean="0"/>
              <a:t>printf</a:t>
            </a:r>
            <a:r>
              <a:rPr lang="tr-TR" dirty="0" smtClean="0"/>
              <a:t>("%c", c);</a:t>
            </a:r>
          </a:p>
          <a:p>
            <a:pPr>
              <a:buNone/>
            </a:pPr>
            <a:r>
              <a:rPr lang="tr-TR" dirty="0" smtClean="0"/>
              <a:t>}</a:t>
            </a:r>
          </a:p>
        </p:txBody>
      </p:sp>
      <p:sp>
        <p:nvSpPr>
          <p:cNvPr id="4" name="3 Dikdörtgen"/>
          <p:cNvSpPr/>
          <p:nvPr/>
        </p:nvSpPr>
        <p:spPr>
          <a:xfrm>
            <a:off x="3786182" y="1500174"/>
            <a:ext cx="5143504" cy="480131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tr-TR" dirty="0" err="1" smtClean="0"/>
              <a:t>void</a:t>
            </a:r>
            <a:r>
              <a:rPr lang="tr-TR" dirty="0" smtClean="0"/>
              <a:t> </a:t>
            </a:r>
            <a:r>
              <a:rPr lang="tr-TR" dirty="0" err="1" smtClean="0"/>
              <a:t>ucgen</a:t>
            </a:r>
            <a:r>
              <a:rPr lang="tr-TR" dirty="0" smtClean="0"/>
              <a:t>(</a:t>
            </a:r>
            <a:r>
              <a:rPr lang="tr-TR" dirty="0" err="1" smtClean="0"/>
              <a:t>int</a:t>
            </a:r>
            <a:r>
              <a:rPr lang="tr-TR" dirty="0" smtClean="0"/>
              <a:t> </a:t>
            </a:r>
            <a:r>
              <a:rPr lang="tr-TR" dirty="0" err="1" smtClean="0"/>
              <a:t>yildiz</a:t>
            </a:r>
            <a:r>
              <a:rPr lang="tr-TR" dirty="0" smtClean="0"/>
              <a:t>, </a:t>
            </a:r>
            <a:r>
              <a:rPr lang="tr-TR" dirty="0" err="1" smtClean="0"/>
              <a:t>int</a:t>
            </a:r>
            <a:r>
              <a:rPr lang="tr-TR" dirty="0" smtClean="0"/>
              <a:t> </a:t>
            </a:r>
            <a:r>
              <a:rPr lang="tr-TR" dirty="0" err="1" smtClean="0"/>
              <a:t>bosluk</a:t>
            </a:r>
            <a:r>
              <a:rPr lang="tr-TR" dirty="0" smtClean="0"/>
              <a:t>,</a:t>
            </a:r>
            <a:r>
              <a:rPr lang="tr-TR" dirty="0" err="1" smtClean="0"/>
              <a:t>char</a:t>
            </a:r>
            <a:r>
              <a:rPr lang="tr-TR" dirty="0" smtClean="0"/>
              <a:t> x) {</a:t>
            </a:r>
          </a:p>
          <a:p>
            <a:r>
              <a:rPr lang="tr-TR" dirty="0" smtClean="0"/>
              <a:t>	</a:t>
            </a:r>
            <a:r>
              <a:rPr lang="tr-TR" dirty="0" err="1" smtClean="0"/>
              <a:t>if</a:t>
            </a:r>
            <a:r>
              <a:rPr lang="tr-TR" dirty="0" smtClean="0"/>
              <a:t>(</a:t>
            </a:r>
            <a:r>
              <a:rPr lang="tr-TR" dirty="0" err="1" smtClean="0"/>
              <a:t>yildiz</a:t>
            </a:r>
            <a:r>
              <a:rPr lang="tr-TR" dirty="0" smtClean="0"/>
              <a:t>==1) {</a:t>
            </a:r>
          </a:p>
          <a:p>
            <a:r>
              <a:rPr lang="tr-TR" dirty="0" smtClean="0"/>
              <a:t>		ekrana_</a:t>
            </a:r>
            <a:r>
              <a:rPr lang="tr-TR" dirty="0" err="1" smtClean="0"/>
              <a:t>bastir</a:t>
            </a:r>
            <a:r>
              <a:rPr lang="tr-TR" dirty="0" smtClean="0"/>
              <a:t>(</a:t>
            </a:r>
            <a:r>
              <a:rPr lang="tr-TR" dirty="0" err="1" smtClean="0"/>
              <a:t>bosluk</a:t>
            </a:r>
            <a:r>
              <a:rPr lang="tr-TR" dirty="0" smtClean="0"/>
              <a:t>,' ');</a:t>
            </a:r>
          </a:p>
          <a:p>
            <a:r>
              <a:rPr lang="tr-TR" dirty="0" smtClean="0"/>
              <a:t>		</a:t>
            </a:r>
            <a:r>
              <a:rPr lang="tr-TR" dirty="0" err="1" smtClean="0"/>
              <a:t>printf</a:t>
            </a:r>
            <a:r>
              <a:rPr lang="tr-TR" dirty="0" smtClean="0"/>
              <a:t>("%c",x);</a:t>
            </a:r>
          </a:p>
          <a:p>
            <a:r>
              <a:rPr lang="tr-TR" dirty="0" smtClean="0"/>
              <a:t>		</a:t>
            </a:r>
            <a:r>
              <a:rPr lang="tr-TR" dirty="0" err="1" smtClean="0"/>
              <a:t>return</a:t>
            </a:r>
            <a:r>
              <a:rPr lang="tr-TR" dirty="0" smtClean="0"/>
              <a:t>;</a:t>
            </a:r>
          </a:p>
          <a:p>
            <a:r>
              <a:rPr lang="tr-TR" dirty="0" smtClean="0"/>
              <a:t>	}</a:t>
            </a:r>
          </a:p>
          <a:p>
            <a:endParaRPr lang="tr-TR" dirty="0" smtClean="0"/>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bosluk</a:t>
            </a:r>
            <a:r>
              <a:rPr lang="tr-TR" dirty="0" smtClean="0">
                <a:solidFill>
                  <a:srgbClr val="0000FF"/>
                </a:solidFill>
              </a:rPr>
              <a:t>,' ');</a:t>
            </a:r>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yildiz</a:t>
            </a:r>
            <a:r>
              <a:rPr lang="tr-TR" dirty="0" smtClean="0">
                <a:solidFill>
                  <a:srgbClr val="0000FF"/>
                </a:solidFill>
              </a:rPr>
              <a:t>, x);</a:t>
            </a:r>
          </a:p>
          <a:p>
            <a:r>
              <a:rPr lang="tr-TR" dirty="0" smtClean="0">
                <a:solidFill>
                  <a:srgbClr val="0000FF"/>
                </a:solidFill>
              </a:rPr>
              <a:t>	</a:t>
            </a:r>
            <a:r>
              <a:rPr lang="tr-TR" dirty="0" err="1" smtClean="0">
                <a:solidFill>
                  <a:srgbClr val="0000FF"/>
                </a:solidFill>
              </a:rPr>
              <a:t>printf</a:t>
            </a:r>
            <a:r>
              <a:rPr lang="tr-TR" dirty="0" smtClean="0">
                <a:solidFill>
                  <a:srgbClr val="0000FF"/>
                </a:solidFill>
              </a:rPr>
              <a:t>("\n");</a:t>
            </a:r>
          </a:p>
          <a:p>
            <a:r>
              <a:rPr lang="tr-TR" dirty="0" smtClean="0">
                <a:solidFill>
                  <a:srgbClr val="0000FF"/>
                </a:solidFill>
              </a:rPr>
              <a:t>	</a:t>
            </a:r>
            <a:r>
              <a:rPr lang="tr-TR" b="1" dirty="0" err="1" smtClean="0">
                <a:solidFill>
                  <a:srgbClr val="002060"/>
                </a:solidFill>
              </a:rPr>
              <a:t>ucgen</a:t>
            </a:r>
            <a:r>
              <a:rPr lang="tr-TR" b="1" dirty="0" smtClean="0">
                <a:solidFill>
                  <a:srgbClr val="002060"/>
                </a:solidFill>
              </a:rPr>
              <a:t>(</a:t>
            </a:r>
            <a:r>
              <a:rPr lang="tr-TR" b="1" dirty="0" err="1" smtClean="0">
                <a:solidFill>
                  <a:srgbClr val="002060"/>
                </a:solidFill>
              </a:rPr>
              <a:t>yildiz</a:t>
            </a:r>
            <a:r>
              <a:rPr lang="tr-TR" b="1" dirty="0" smtClean="0">
                <a:solidFill>
                  <a:srgbClr val="002060"/>
                </a:solidFill>
              </a:rPr>
              <a:t>-2, </a:t>
            </a:r>
            <a:r>
              <a:rPr lang="tr-TR" b="1" dirty="0" err="1" smtClean="0">
                <a:solidFill>
                  <a:srgbClr val="002060"/>
                </a:solidFill>
              </a:rPr>
              <a:t>bosluk</a:t>
            </a:r>
            <a:r>
              <a:rPr lang="tr-TR" b="1" dirty="0" smtClean="0">
                <a:solidFill>
                  <a:srgbClr val="002060"/>
                </a:solidFill>
              </a:rPr>
              <a:t>+1, x+1);</a:t>
            </a:r>
          </a:p>
          <a:p>
            <a:r>
              <a:rPr lang="tr-TR" dirty="0" smtClean="0">
                <a:solidFill>
                  <a:srgbClr val="0000FF"/>
                </a:solidFill>
              </a:rPr>
              <a:t>	</a:t>
            </a:r>
            <a:r>
              <a:rPr lang="tr-TR" dirty="0" err="1" smtClean="0">
                <a:solidFill>
                  <a:srgbClr val="0000FF"/>
                </a:solidFill>
              </a:rPr>
              <a:t>printf</a:t>
            </a:r>
            <a:r>
              <a:rPr lang="tr-TR" dirty="0" smtClean="0">
                <a:solidFill>
                  <a:srgbClr val="0000FF"/>
                </a:solidFill>
              </a:rPr>
              <a:t>("\n");</a:t>
            </a:r>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bosluk</a:t>
            </a:r>
            <a:r>
              <a:rPr lang="tr-TR" dirty="0" smtClean="0">
                <a:solidFill>
                  <a:srgbClr val="0000FF"/>
                </a:solidFill>
              </a:rPr>
              <a:t>,' ');</a:t>
            </a:r>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yildiz</a:t>
            </a:r>
            <a:r>
              <a:rPr lang="tr-TR" dirty="0" smtClean="0">
                <a:solidFill>
                  <a:srgbClr val="0000FF"/>
                </a:solidFill>
              </a:rPr>
              <a:t>, x);</a:t>
            </a:r>
          </a:p>
          <a:p>
            <a:r>
              <a:rPr lang="tr-TR" dirty="0" smtClean="0"/>
              <a:t>	</a:t>
            </a:r>
          </a:p>
          <a:p>
            <a:r>
              <a:rPr lang="tr-TR" dirty="0" err="1" smtClean="0"/>
              <a:t>return</a:t>
            </a:r>
            <a:r>
              <a:rPr lang="tr-TR" dirty="0" smtClean="0"/>
              <a:t>;</a:t>
            </a:r>
          </a:p>
          <a:p>
            <a:r>
              <a:rPr lang="tr-TR" dirty="0" smtClean="0"/>
              <a:t>}</a:t>
            </a:r>
            <a:endParaRPr lang="tr-TR" dirty="0"/>
          </a:p>
        </p:txBody>
      </p:sp>
      <p:pic>
        <p:nvPicPr>
          <p:cNvPr id="2050" name="Picture 2"/>
          <p:cNvPicPr>
            <a:picLocks noChangeAspect="1" noChangeArrowheads="1"/>
          </p:cNvPicPr>
          <p:nvPr/>
        </p:nvPicPr>
        <p:blipFill>
          <a:blip r:embed="rId3"/>
          <a:srcRect r="84078" b="46289"/>
          <a:stretch>
            <a:fillRect/>
          </a:stretch>
        </p:blipFill>
        <p:spPr bwMode="auto">
          <a:xfrm>
            <a:off x="7786710" y="4429132"/>
            <a:ext cx="1071570" cy="203230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5 girilince aşağıda gibi yazdıran kodu özyineleme ile tasarlayınız.</a:t>
            </a:r>
          </a:p>
          <a:p>
            <a:r>
              <a:rPr lang="tr-TR" dirty="0" smtClean="0"/>
              <a:t>_ _ _ _ _</a:t>
            </a:r>
          </a:p>
          <a:p>
            <a:r>
              <a:rPr lang="tr-TR" dirty="0" smtClean="0"/>
              <a:t>| * * /</a:t>
            </a:r>
          </a:p>
          <a:p>
            <a:r>
              <a:rPr lang="tr-TR" dirty="0" smtClean="0"/>
              <a:t>| * /</a:t>
            </a:r>
          </a:p>
          <a:p>
            <a:r>
              <a:rPr lang="tr-TR" dirty="0" smtClean="0"/>
              <a:t>| /</a:t>
            </a:r>
          </a:p>
          <a:p>
            <a:r>
              <a:rPr lang="tr-TR" dirty="0" smtClean="0"/>
              <a:t>|</a:t>
            </a:r>
          </a:p>
          <a:p>
            <a:r>
              <a:rPr lang="tr-TR" dirty="0" smtClean="0"/>
              <a:t>| \</a:t>
            </a:r>
          </a:p>
          <a:p>
            <a:r>
              <a:rPr lang="tr-TR" dirty="0" smtClean="0"/>
              <a:t>| * \</a:t>
            </a:r>
          </a:p>
          <a:p>
            <a:r>
              <a:rPr lang="tr-TR" dirty="0" smtClean="0"/>
              <a:t>| * * \</a:t>
            </a:r>
          </a:p>
          <a:p>
            <a:r>
              <a:rPr lang="tr-TR" dirty="0" smtClean="0"/>
              <a:t>_ _ _ _ _</a:t>
            </a:r>
          </a:p>
          <a:p>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İşaretçi Tanımlama (*’</a:t>
            </a:r>
            <a:r>
              <a:rPr lang="tr-TR" dirty="0" err="1" smtClean="0"/>
              <a:t>nın</a:t>
            </a:r>
            <a:r>
              <a:rPr lang="tr-TR" dirty="0" smtClean="0"/>
              <a:t> yeri </a:t>
            </a:r>
            <a:r>
              <a:rPr lang="tr-TR" dirty="0" err="1" smtClean="0"/>
              <a:t>hk</a:t>
            </a:r>
            <a:r>
              <a:rPr lang="tr-TR" dirty="0" smtClean="0"/>
              <a:t>.)</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dirty="0" smtClean="0"/>
              <a:t>Bir işaretçi tanımlanırken yıldızın ve aradaki boşlukları istediğimiz gibi kullanmakta serbestiz. Bu ise programcılar arasında bir tartışma konusu doğurur. </a:t>
            </a:r>
            <a:r>
              <a:rPr lang="tr-TR" sz="2300" dirty="0" smtClean="0"/>
              <a:t>(</a:t>
            </a:r>
            <a:r>
              <a:rPr lang="tr-TR" sz="1400" dirty="0" smtClean="0">
                <a:hlinkClick r:id="rId3"/>
              </a:rPr>
              <a:t>https://www.quora.com/Why-do-we-use-%E2%80%9Cint-*p%E2%80%9D-over-%E2%80%9Cint*-p%E2%80%9D</a:t>
            </a:r>
            <a:r>
              <a:rPr lang="tr-TR" sz="2300" dirty="0" smtClean="0"/>
              <a:t>).</a:t>
            </a:r>
            <a:endParaRPr lang="tr-TR" dirty="0" smtClean="0"/>
          </a:p>
          <a:p>
            <a:pPr marL="514350" indent="-514350">
              <a:buFont typeface="+mj-lt"/>
              <a:buAutoNum type="arabicPeriod"/>
            </a:pPr>
            <a:r>
              <a:rPr lang="tr-TR" b="1" dirty="0" err="1" smtClean="0">
                <a:solidFill>
                  <a:srgbClr val="0070C0"/>
                </a:solidFill>
              </a:rPr>
              <a:t>int</a:t>
            </a:r>
            <a:r>
              <a:rPr lang="tr-TR" b="1" dirty="0" smtClean="0">
                <a:solidFill>
                  <a:srgbClr val="0070C0"/>
                </a:solidFill>
              </a:rPr>
              <a:t>  </a:t>
            </a:r>
            <a:r>
              <a:rPr lang="tr-TR" dirty="0" smtClean="0">
                <a:solidFill>
                  <a:srgbClr val="0070C0"/>
                </a:solidFill>
              </a:rPr>
              <a:t>*</a:t>
            </a:r>
            <a:r>
              <a:rPr lang="tr-TR" dirty="0" err="1" smtClean="0">
                <a:solidFill>
                  <a:srgbClr val="0070C0"/>
                </a:solidFill>
              </a:rPr>
              <a:t>ptr</a:t>
            </a:r>
            <a:r>
              <a:rPr lang="tr-TR" b="1" dirty="0" smtClean="0">
                <a:solidFill>
                  <a:srgbClr val="0070C0"/>
                </a:solidFill>
              </a:rPr>
              <a:t>;</a:t>
            </a:r>
          </a:p>
          <a:p>
            <a:pPr marL="788670" lvl="1" indent="-514350"/>
            <a:r>
              <a:rPr lang="tr-TR" dirty="0" smtClean="0"/>
              <a:t>Bu kullanım yaygınca kullanılır. Ama ne yazık ki, sanki </a:t>
            </a:r>
            <a:r>
              <a:rPr lang="tr-TR" dirty="0" err="1" smtClean="0"/>
              <a:t>int</a:t>
            </a:r>
            <a:r>
              <a:rPr lang="tr-TR" dirty="0" smtClean="0"/>
              <a:t> türünden “*</a:t>
            </a:r>
            <a:r>
              <a:rPr lang="tr-TR" dirty="0" err="1" smtClean="0"/>
              <a:t>ptr</a:t>
            </a:r>
            <a:r>
              <a:rPr lang="tr-TR" dirty="0" smtClean="0"/>
              <a:t>” isimli bir değişken tanımlıyoruz izlenimi vermektedir.</a:t>
            </a:r>
          </a:p>
          <a:p>
            <a:pPr marL="514350" indent="-514350">
              <a:buFont typeface="+mj-lt"/>
              <a:buAutoNum type="arabicPeriod"/>
            </a:pPr>
            <a:r>
              <a:rPr lang="tr-TR" b="1" dirty="0" err="1" smtClean="0">
                <a:solidFill>
                  <a:srgbClr val="0070C0"/>
                </a:solidFill>
              </a:rPr>
              <a:t>int</a:t>
            </a:r>
            <a:r>
              <a:rPr lang="tr-TR" b="1" dirty="0" smtClean="0">
                <a:solidFill>
                  <a:srgbClr val="0070C0"/>
                </a:solidFill>
              </a:rPr>
              <a:t>* </a:t>
            </a:r>
            <a:r>
              <a:rPr lang="tr-TR" dirty="0" err="1" smtClean="0">
                <a:solidFill>
                  <a:srgbClr val="0070C0"/>
                </a:solidFill>
              </a:rPr>
              <a:t>ptr</a:t>
            </a:r>
            <a:r>
              <a:rPr lang="tr-TR" b="1" dirty="0" smtClean="0">
                <a:solidFill>
                  <a:srgbClr val="0070C0"/>
                </a:solidFill>
              </a:rPr>
              <a:t>;</a:t>
            </a:r>
          </a:p>
          <a:p>
            <a:pPr marL="788670" lvl="1" indent="-514350"/>
            <a:r>
              <a:rPr lang="tr-TR" dirty="0" smtClean="0"/>
              <a:t>Bu kullanım </a:t>
            </a:r>
            <a:r>
              <a:rPr lang="tr-TR" dirty="0" err="1" smtClean="0"/>
              <a:t>ptr’nin</a:t>
            </a:r>
            <a:r>
              <a:rPr lang="tr-TR" dirty="0" smtClean="0"/>
              <a:t> türünü, </a:t>
            </a:r>
            <a:r>
              <a:rPr lang="tr-TR" dirty="0" err="1" smtClean="0"/>
              <a:t>int</a:t>
            </a:r>
            <a:r>
              <a:rPr lang="tr-TR" dirty="0" smtClean="0"/>
              <a:t> sanmamızı önler. </a:t>
            </a:r>
            <a:r>
              <a:rPr lang="tr-TR" dirty="0" err="1" smtClean="0"/>
              <a:t>ptr’nin</a:t>
            </a:r>
            <a:r>
              <a:rPr lang="tr-TR" dirty="0" smtClean="0"/>
              <a:t> </a:t>
            </a:r>
            <a:r>
              <a:rPr lang="tr-TR" dirty="0" err="1" smtClean="0"/>
              <a:t>int</a:t>
            </a:r>
            <a:r>
              <a:rPr lang="tr-TR" dirty="0" smtClean="0"/>
              <a:t> değil, bir </a:t>
            </a:r>
            <a:r>
              <a:rPr lang="tr-TR" dirty="0" err="1" smtClean="0"/>
              <a:t>int</a:t>
            </a:r>
            <a:r>
              <a:rPr lang="tr-TR" dirty="0" smtClean="0"/>
              <a:t> işaretçisi olduğunu rahatlıkla anlarız.</a:t>
            </a:r>
          </a:p>
          <a:p>
            <a:pPr marL="788670" lvl="1" indent="-514350"/>
            <a:r>
              <a:rPr lang="tr-TR" dirty="0" smtClean="0"/>
              <a:t>Bu yöntemin dezavantajı aynı satırsa iki işaretçi tanımlamak istediğimizde </a:t>
            </a:r>
            <a:r>
              <a:rPr lang="tr-TR" dirty="0" err="1" smtClean="0"/>
              <a:t>int</a:t>
            </a:r>
            <a:r>
              <a:rPr lang="tr-TR" dirty="0" smtClean="0"/>
              <a:t>* ptr1, ptr2 diyemememizdir. Çünkü bu durumda ptr2 </a:t>
            </a:r>
            <a:r>
              <a:rPr lang="tr-TR" dirty="0" err="1" smtClean="0"/>
              <a:t>int</a:t>
            </a:r>
            <a:r>
              <a:rPr lang="tr-TR" dirty="0" smtClean="0"/>
              <a:t>* değil, </a:t>
            </a:r>
            <a:r>
              <a:rPr lang="tr-TR" dirty="0" err="1" smtClean="0"/>
              <a:t>int</a:t>
            </a:r>
            <a:r>
              <a:rPr lang="tr-TR" dirty="0" smtClean="0"/>
              <a:t> türünde algılanmaktadır. Aslında bu sorunun çözümü çok basittir: Tek satırda tanımlamamaya dikkat etmek </a:t>
            </a:r>
          </a:p>
          <a:p>
            <a:pPr marL="1062990" lvl="2" indent="-514350"/>
            <a:r>
              <a:rPr lang="tr-TR" dirty="0" err="1" smtClean="0"/>
              <a:t>int</a:t>
            </a:r>
            <a:r>
              <a:rPr lang="tr-TR" dirty="0" smtClean="0"/>
              <a:t>* ptr1; </a:t>
            </a:r>
            <a:r>
              <a:rPr lang="tr-TR" dirty="0" err="1" smtClean="0"/>
              <a:t>int</a:t>
            </a:r>
            <a:r>
              <a:rPr lang="tr-TR" dirty="0" smtClean="0"/>
              <a:t>*ptr2;</a:t>
            </a:r>
          </a:p>
          <a:p>
            <a:pPr marL="514350" indent="-514350">
              <a:buFont typeface="+mj-lt"/>
              <a:buAutoNum type="arabicPeriod"/>
            </a:pPr>
            <a:r>
              <a:rPr lang="tr-TR" b="1" dirty="0" err="1" smtClean="0">
                <a:solidFill>
                  <a:srgbClr val="0070C0"/>
                </a:solidFill>
              </a:rPr>
              <a:t>typedef</a:t>
            </a:r>
            <a:r>
              <a:rPr lang="tr-TR" b="1" dirty="0" smtClean="0">
                <a:solidFill>
                  <a:srgbClr val="0070C0"/>
                </a:solidFill>
              </a:rPr>
              <a:t> </a:t>
            </a:r>
            <a:r>
              <a:rPr lang="tr-TR" b="1" dirty="0" err="1" smtClean="0">
                <a:solidFill>
                  <a:srgbClr val="0070C0"/>
                </a:solidFill>
              </a:rPr>
              <a:t>int</a:t>
            </a:r>
            <a:r>
              <a:rPr lang="tr-TR" b="1" dirty="0" smtClean="0">
                <a:solidFill>
                  <a:srgbClr val="0070C0"/>
                </a:solidFill>
              </a:rPr>
              <a:t>*</a:t>
            </a:r>
            <a:r>
              <a:rPr lang="tr-TR" dirty="0" smtClean="0">
                <a:solidFill>
                  <a:srgbClr val="0070C0"/>
                </a:solidFill>
              </a:rPr>
              <a:t> </a:t>
            </a:r>
            <a:r>
              <a:rPr lang="tr-TR" dirty="0" err="1" smtClean="0">
                <a:solidFill>
                  <a:srgbClr val="C00000"/>
                </a:solidFill>
              </a:rPr>
              <a:t>pint</a:t>
            </a:r>
            <a:r>
              <a:rPr lang="tr-TR" dirty="0" smtClean="0">
                <a:solidFill>
                  <a:srgbClr val="0070C0"/>
                </a:solidFill>
              </a:rPr>
              <a:t>;</a:t>
            </a:r>
          </a:p>
          <a:p>
            <a:pPr marL="514350" indent="-514350">
              <a:buNone/>
            </a:pPr>
            <a:r>
              <a:rPr lang="tr-TR" dirty="0" smtClean="0">
                <a:solidFill>
                  <a:srgbClr val="0070C0"/>
                </a:solidFill>
              </a:rPr>
              <a:t>	</a:t>
            </a:r>
            <a:r>
              <a:rPr lang="tr-TR" dirty="0" err="1" smtClean="0">
                <a:solidFill>
                  <a:srgbClr val="C00000"/>
                </a:solidFill>
              </a:rPr>
              <a:t>pint</a:t>
            </a:r>
            <a:r>
              <a:rPr lang="tr-TR" dirty="0" smtClean="0">
                <a:solidFill>
                  <a:srgbClr val="0070C0"/>
                </a:solidFill>
              </a:rPr>
              <a:t> ptr1, ptr2;</a:t>
            </a:r>
          </a:p>
          <a:p>
            <a:pPr marL="514350" indent="-514350">
              <a:buNone/>
            </a:pPr>
            <a:r>
              <a:rPr lang="tr-TR" sz="2300" dirty="0" smtClean="0">
                <a:solidFill>
                  <a:schemeClr val="tx2"/>
                </a:solidFill>
              </a:rPr>
              <a:t>	</a:t>
            </a:r>
            <a:r>
              <a:rPr lang="tr-TR" sz="2300" dirty="0" err="1" smtClean="0">
                <a:solidFill>
                  <a:schemeClr val="tx2"/>
                </a:solidFill>
              </a:rPr>
              <a:t>typedef</a:t>
            </a:r>
            <a:r>
              <a:rPr lang="tr-TR" sz="2300" dirty="0" smtClean="0">
                <a:solidFill>
                  <a:schemeClr val="tx2"/>
                </a:solidFill>
              </a:rPr>
              <a:t> ile </a:t>
            </a:r>
            <a:r>
              <a:rPr lang="tr-TR" sz="2300" dirty="0" err="1" smtClean="0">
                <a:solidFill>
                  <a:schemeClr val="tx2"/>
                </a:solidFill>
              </a:rPr>
              <a:t>pint</a:t>
            </a:r>
            <a:r>
              <a:rPr lang="tr-TR" sz="2300" dirty="0" smtClean="0">
                <a:solidFill>
                  <a:schemeClr val="tx2"/>
                </a:solidFill>
              </a:rPr>
              <a:t> isimli bir kısaltma yapmamız durumunda artık sorunu tamamen ortadan kaldırabiliriz. </a:t>
            </a:r>
            <a:r>
              <a:rPr lang="tr-TR" sz="2300" dirty="0" err="1" smtClean="0">
                <a:solidFill>
                  <a:schemeClr val="tx2"/>
                </a:solidFill>
              </a:rPr>
              <a:t>typedef</a:t>
            </a:r>
            <a:r>
              <a:rPr lang="tr-TR" sz="2300" dirty="0" smtClean="0">
                <a:solidFill>
                  <a:schemeClr val="tx2"/>
                </a:solidFill>
              </a:rPr>
              <a:t> kullanımını yapı(</a:t>
            </a:r>
            <a:r>
              <a:rPr lang="tr-TR" sz="2300" dirty="0" err="1" smtClean="0">
                <a:solidFill>
                  <a:schemeClr val="tx2"/>
                </a:solidFill>
              </a:rPr>
              <a:t>struct</a:t>
            </a:r>
            <a:r>
              <a:rPr lang="tr-TR" sz="2300" dirty="0" smtClean="0">
                <a:solidFill>
                  <a:schemeClr val="tx2"/>
                </a:solidFill>
              </a:rPr>
              <a:t>) konusunda da göreceğiz.</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heckerboard(across)">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checkerboard(across)">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smtClean="0">
                <a:solidFill>
                  <a:schemeClr val="tx2">
                    <a:lumMod val="60000"/>
                    <a:lumOff val="40000"/>
                  </a:schemeClr>
                </a:solidFill>
              </a:rPr>
              <a:t>Dizilerin Fonksiyonlara Parametre Olarak Gönderilmesi </a:t>
            </a:r>
            <a:br>
              <a:rPr lang="tr-TR" sz="2400" b="1" dirty="0" smtClean="0">
                <a:solidFill>
                  <a:schemeClr val="tx2">
                    <a:lumMod val="60000"/>
                    <a:lumOff val="40000"/>
                  </a:schemeClr>
                </a:solidFill>
              </a:rPr>
            </a:br>
            <a:r>
              <a:rPr lang="tr-TR" sz="2400" b="1" dirty="0" smtClean="0">
                <a:solidFill>
                  <a:schemeClr val="tx2">
                    <a:lumMod val="60000"/>
                    <a:lumOff val="40000"/>
                  </a:schemeClr>
                </a:solidFill>
              </a:rPr>
              <a:t>(işaretçi kullanımlı şekli)</a:t>
            </a:r>
            <a:endParaRPr lang="tr-TR" sz="2400" b="1" dirty="0">
              <a:solidFill>
                <a:schemeClr val="tx2">
                  <a:lumMod val="60000"/>
                  <a:lumOff val="40000"/>
                </a:schemeClr>
              </a:solidFill>
            </a:endParaRPr>
          </a:p>
        </p:txBody>
      </p:sp>
      <p:sp>
        <p:nvSpPr>
          <p:cNvPr id="3" name="Alt Başlık 2"/>
          <p:cNvSpPr>
            <a:spLocks noGrp="1"/>
          </p:cNvSpPr>
          <p:nvPr>
            <p:ph sz="quarter" idx="1"/>
          </p:nvPr>
        </p:nvSpPr>
        <p:spPr/>
        <p:txBody>
          <a:bodyPr>
            <a:noAutofit/>
          </a:bodyPr>
          <a:lstStyle/>
          <a:p>
            <a:pPr algn="just">
              <a:buFontTx/>
              <a:buChar char="-"/>
            </a:pPr>
            <a:r>
              <a:rPr lang="tr-TR" sz="1400" dirty="0" smtClean="0">
                <a:solidFill>
                  <a:schemeClr val="tx1"/>
                </a:solidFill>
              </a:rPr>
              <a:t> Diziler de diğer tüm değişkenler gibi fonksiyonlara(metotlara) parametre olarak gönderilebilirler. Diziler fonksiyonlara gönderilirken dizilerin ilk elemanının adresi fonksiyona gönderilir. Bu durumda dizilerin elemanları üzerinde yapılacak değişiklikler diziye yansıyacaktır (Dizi gönderiminde dizinin kopyası değil adresi gidiyor). Fonksiyonlara parametre olarak gönderilen dizilerde bu duruma dikkat edilmelidir.</a:t>
            </a:r>
          </a:p>
          <a:p>
            <a:pPr algn="just">
              <a:buFontTx/>
              <a:buChar char="-"/>
            </a:pPr>
            <a:endParaRPr lang="tr-TR" sz="1200" dirty="0" smtClean="0">
              <a:solidFill>
                <a:schemeClr val="tx1"/>
              </a:solidFill>
            </a:endParaRPr>
          </a:p>
          <a:p>
            <a:pPr algn="just"/>
            <a:r>
              <a:rPr lang="tr-TR" sz="1200" b="1" dirty="0" smtClean="0">
                <a:solidFill>
                  <a:schemeClr val="tx1"/>
                </a:solidFill>
              </a:rPr>
              <a:t>Örnek Fonksiyon Kullanımı:</a:t>
            </a:r>
          </a:p>
          <a:p>
            <a:pPr algn="just">
              <a:buNone/>
            </a:pPr>
            <a:r>
              <a:rPr lang="tr-TR" sz="1600" dirty="0" err="1" smtClean="0">
                <a:solidFill>
                  <a:schemeClr val="tx1"/>
                </a:solidFill>
              </a:rPr>
              <a:t>void</a:t>
            </a:r>
            <a:r>
              <a:rPr lang="tr-TR" sz="1600" dirty="0" smtClean="0">
                <a:solidFill>
                  <a:schemeClr val="tx1"/>
                </a:solidFill>
              </a:rPr>
              <a:t> </a:t>
            </a:r>
            <a:r>
              <a:rPr lang="tr-TR" sz="1600" dirty="0" err="1" smtClean="0">
                <a:solidFill>
                  <a:schemeClr val="tx1"/>
                </a:solidFill>
              </a:rPr>
              <a:t>kareAl</a:t>
            </a:r>
            <a:r>
              <a:rPr lang="tr-TR" sz="1600" dirty="0" smtClean="0">
                <a:solidFill>
                  <a:schemeClr val="tx1"/>
                </a:solidFill>
              </a:rPr>
              <a:t>(</a:t>
            </a:r>
            <a:r>
              <a:rPr lang="tr-TR" sz="1600" dirty="0" err="1" smtClean="0">
                <a:solidFill>
                  <a:schemeClr val="tx1"/>
                </a:solidFill>
              </a:rPr>
              <a:t>int</a:t>
            </a:r>
            <a:r>
              <a:rPr lang="tr-TR" sz="1600" dirty="0" smtClean="0">
                <a:solidFill>
                  <a:schemeClr val="tx1"/>
                </a:solidFill>
              </a:rPr>
              <a:t> dizi[], </a:t>
            </a:r>
            <a:r>
              <a:rPr lang="tr-TR" sz="1600" dirty="0" err="1" smtClean="0">
                <a:solidFill>
                  <a:schemeClr val="tx1"/>
                </a:solidFill>
              </a:rPr>
              <a:t>int</a:t>
            </a:r>
            <a:r>
              <a:rPr lang="tr-TR" sz="1600" dirty="0" smtClean="0">
                <a:solidFill>
                  <a:schemeClr val="tx1"/>
                </a:solidFill>
              </a:rPr>
              <a:t> kapasite){</a:t>
            </a:r>
          </a:p>
          <a:p>
            <a:pPr algn="just">
              <a:buNone/>
            </a:pPr>
            <a:r>
              <a:rPr lang="tr-TR" sz="1600" dirty="0">
                <a:solidFill>
                  <a:schemeClr val="tx1"/>
                </a:solidFill>
              </a:rPr>
              <a:t> </a:t>
            </a:r>
            <a:r>
              <a:rPr lang="tr-TR" sz="1600" dirty="0" smtClean="0">
                <a:solidFill>
                  <a:schemeClr val="tx1"/>
                </a:solidFill>
              </a:rPr>
              <a:t>   </a:t>
            </a:r>
            <a:r>
              <a:rPr lang="tr-TR" sz="1600" dirty="0" err="1" smtClean="0">
                <a:solidFill>
                  <a:schemeClr val="tx1"/>
                </a:solidFill>
              </a:rPr>
              <a:t>int</a:t>
            </a:r>
            <a:r>
              <a:rPr lang="tr-TR" sz="1600" dirty="0" smtClean="0">
                <a:solidFill>
                  <a:schemeClr val="tx1"/>
                </a:solidFill>
              </a:rPr>
              <a:t> i;</a:t>
            </a:r>
          </a:p>
          <a:p>
            <a:pPr algn="just">
              <a:buNone/>
            </a:pPr>
            <a:r>
              <a:rPr lang="tr-TR" sz="1600" dirty="0" smtClean="0">
                <a:solidFill>
                  <a:schemeClr val="tx1"/>
                </a:solidFill>
              </a:rPr>
              <a:t>    </a:t>
            </a:r>
            <a:r>
              <a:rPr lang="tr-TR" sz="1600" dirty="0" err="1" smtClean="0">
                <a:solidFill>
                  <a:schemeClr val="tx1"/>
                </a:solidFill>
              </a:rPr>
              <a:t>for</a:t>
            </a:r>
            <a:r>
              <a:rPr lang="tr-TR" sz="1600" dirty="0" smtClean="0">
                <a:solidFill>
                  <a:schemeClr val="tx1"/>
                </a:solidFill>
              </a:rPr>
              <a:t>(i=0; i&lt;kapasite; i++)</a:t>
            </a:r>
          </a:p>
          <a:p>
            <a:pPr algn="just">
              <a:buNone/>
            </a:pPr>
            <a:r>
              <a:rPr lang="tr-TR" sz="1600" dirty="0" smtClean="0">
                <a:solidFill>
                  <a:schemeClr val="tx1"/>
                </a:solidFill>
              </a:rPr>
              <a:t>        dizi[i] = dizi[i]*dizi[i];</a:t>
            </a:r>
          </a:p>
          <a:p>
            <a:pPr algn="just">
              <a:buNone/>
            </a:pPr>
            <a:r>
              <a:rPr lang="tr-TR" sz="1600" dirty="0" smtClean="0">
                <a:solidFill>
                  <a:schemeClr val="tx1"/>
                </a:solidFill>
              </a:rPr>
              <a:t>}</a:t>
            </a:r>
          </a:p>
          <a:p>
            <a:pPr algn="just"/>
            <a:endParaRPr lang="tr-TR" sz="1600" dirty="0" smtClean="0">
              <a:solidFill>
                <a:schemeClr val="tx1"/>
              </a:solidFill>
            </a:endParaRPr>
          </a:p>
          <a:p>
            <a:pPr algn="just">
              <a:buNone/>
            </a:pPr>
            <a:r>
              <a:rPr lang="tr-TR" sz="1400" b="1" dirty="0" err="1">
                <a:solidFill>
                  <a:schemeClr val="tx1"/>
                </a:solidFill>
              </a:rPr>
              <a:t>v</a:t>
            </a:r>
            <a:r>
              <a:rPr lang="tr-TR" sz="1400" b="1" dirty="0" err="1" smtClean="0">
                <a:solidFill>
                  <a:schemeClr val="tx1"/>
                </a:solidFill>
              </a:rPr>
              <a:t>oid</a:t>
            </a:r>
            <a:r>
              <a:rPr lang="tr-TR" sz="1400" b="1" dirty="0" smtClean="0">
                <a:solidFill>
                  <a:schemeClr val="tx1"/>
                </a:solidFill>
              </a:rPr>
              <a:t> </a:t>
            </a:r>
            <a:r>
              <a:rPr lang="tr-TR" sz="1400" b="1" dirty="0" err="1" smtClean="0">
                <a:solidFill>
                  <a:schemeClr val="tx1"/>
                </a:solidFill>
              </a:rPr>
              <a:t>yazdir</a:t>
            </a:r>
            <a:r>
              <a:rPr lang="tr-TR" sz="1400" b="1" dirty="0" smtClean="0">
                <a:solidFill>
                  <a:schemeClr val="tx1"/>
                </a:solidFill>
              </a:rPr>
              <a:t>(</a:t>
            </a:r>
            <a:r>
              <a:rPr lang="tr-TR" sz="1400" b="1" dirty="0" err="1" smtClean="0">
                <a:solidFill>
                  <a:schemeClr val="tx1"/>
                </a:solidFill>
              </a:rPr>
              <a:t>int</a:t>
            </a:r>
            <a:r>
              <a:rPr lang="tr-TR" sz="1400" b="1" dirty="0" smtClean="0">
                <a:solidFill>
                  <a:schemeClr val="tx1"/>
                </a:solidFill>
              </a:rPr>
              <a:t> *  dizi, </a:t>
            </a:r>
            <a:r>
              <a:rPr lang="tr-TR" sz="1400" b="1" dirty="0" err="1" smtClean="0">
                <a:solidFill>
                  <a:schemeClr val="tx1"/>
                </a:solidFill>
              </a:rPr>
              <a:t>int</a:t>
            </a:r>
            <a:r>
              <a:rPr lang="tr-TR" sz="1400" b="1" dirty="0" smtClean="0">
                <a:solidFill>
                  <a:schemeClr val="tx1"/>
                </a:solidFill>
              </a:rPr>
              <a:t> kapasite){</a:t>
            </a:r>
          </a:p>
          <a:p>
            <a:pPr algn="just">
              <a:buNone/>
            </a:pPr>
            <a:r>
              <a:rPr lang="tr-TR" sz="1400" b="1" dirty="0">
                <a:solidFill>
                  <a:schemeClr val="tx1"/>
                </a:solidFill>
              </a:rPr>
              <a:t> </a:t>
            </a:r>
            <a:r>
              <a:rPr lang="tr-TR" sz="1400" b="1" dirty="0" smtClean="0">
                <a:solidFill>
                  <a:schemeClr val="tx1"/>
                </a:solidFill>
              </a:rPr>
              <a:t>   </a:t>
            </a:r>
            <a:r>
              <a:rPr lang="tr-TR" sz="1400" b="1" dirty="0" err="1" smtClean="0">
                <a:solidFill>
                  <a:schemeClr val="tx1"/>
                </a:solidFill>
              </a:rPr>
              <a:t>int</a:t>
            </a:r>
            <a:r>
              <a:rPr lang="tr-TR" sz="1400" b="1" dirty="0" smtClean="0">
                <a:solidFill>
                  <a:schemeClr val="tx1"/>
                </a:solidFill>
              </a:rPr>
              <a:t> i;</a:t>
            </a:r>
          </a:p>
          <a:p>
            <a:pPr algn="just">
              <a:buNone/>
            </a:pPr>
            <a:r>
              <a:rPr lang="tr-TR" sz="1400" b="1" dirty="0" smtClean="0">
                <a:solidFill>
                  <a:schemeClr val="tx1"/>
                </a:solidFill>
              </a:rPr>
              <a:t>    </a:t>
            </a:r>
            <a:r>
              <a:rPr lang="tr-TR" sz="1400" b="1" dirty="0" err="1" smtClean="0">
                <a:solidFill>
                  <a:schemeClr val="tx1"/>
                </a:solidFill>
              </a:rPr>
              <a:t>for</a:t>
            </a:r>
            <a:r>
              <a:rPr lang="tr-TR" sz="1400" b="1" dirty="0" smtClean="0">
                <a:solidFill>
                  <a:schemeClr val="tx1"/>
                </a:solidFill>
              </a:rPr>
              <a:t>(i=0; i&lt;kapasite; i++)</a:t>
            </a:r>
          </a:p>
          <a:p>
            <a:pPr algn="just">
              <a:buNone/>
            </a:pPr>
            <a:r>
              <a:rPr lang="tr-TR" sz="1400" b="1" dirty="0" smtClean="0">
                <a:solidFill>
                  <a:schemeClr val="tx1"/>
                </a:solidFill>
              </a:rPr>
              <a:t>        </a:t>
            </a:r>
            <a:r>
              <a:rPr lang="tr-TR" sz="1400" b="1" dirty="0" err="1" smtClean="0">
                <a:solidFill>
                  <a:schemeClr val="tx1"/>
                </a:solidFill>
              </a:rPr>
              <a:t>printf</a:t>
            </a:r>
            <a:r>
              <a:rPr lang="tr-TR" sz="1400" b="1" dirty="0" smtClean="0">
                <a:solidFill>
                  <a:schemeClr val="tx1"/>
                </a:solidFill>
              </a:rPr>
              <a:t>("%d ", dizi[i]);</a:t>
            </a:r>
          </a:p>
          <a:p>
            <a:pPr algn="just">
              <a:buNone/>
            </a:pPr>
            <a:r>
              <a:rPr lang="tr-TR" sz="1400" b="1" dirty="0" smtClean="0">
                <a:solidFill>
                  <a:schemeClr val="tx1"/>
                </a:solidFill>
              </a:rPr>
              <a:t>}</a:t>
            </a:r>
          </a:p>
          <a:p>
            <a:pPr algn="just"/>
            <a:endParaRPr lang="tr-TR" sz="1100" dirty="0" smtClean="0">
              <a:solidFill>
                <a:schemeClr val="tx1"/>
              </a:solidFill>
            </a:endParaRPr>
          </a:p>
        </p:txBody>
      </p:sp>
      <p:sp>
        <p:nvSpPr>
          <p:cNvPr id="4" name="3 Dikdörtgen"/>
          <p:cNvSpPr/>
          <p:nvPr/>
        </p:nvSpPr>
        <p:spPr>
          <a:xfrm>
            <a:off x="3714750" y="2285992"/>
            <a:ext cx="4572000" cy="3754874"/>
          </a:xfrm>
          <a:prstGeom prst="rect">
            <a:avLst/>
          </a:prstGeom>
        </p:spPr>
        <p:txBody>
          <a:bodyPr wrap="square">
            <a:spAutoFit/>
          </a:bodyPr>
          <a:lstStyle/>
          <a:p>
            <a:pPr algn="just">
              <a:buFont typeface="Wingdings" pitchFamily="2" charset="2"/>
              <a:buChar char="Ø"/>
            </a:pPr>
            <a:r>
              <a:rPr lang="tr-TR" sz="1400" b="1" dirty="0" smtClean="0"/>
              <a:t>Diziler fonksiyonlara tıpkı diğer türler gibi gönderilirler. Dizi parametreleri normal dizi tanımı olarak yazılabileceği gibi (örn. </a:t>
            </a:r>
            <a:r>
              <a:rPr lang="tr-TR" sz="1400" b="1" dirty="0" err="1" smtClean="0"/>
              <a:t>kareAl</a:t>
            </a:r>
            <a:r>
              <a:rPr lang="tr-TR" sz="1400" b="1" dirty="0" smtClean="0"/>
              <a:t> fonksiyonu) işaretçi olarak da yazılabilir (örn. </a:t>
            </a:r>
            <a:r>
              <a:rPr lang="tr-TR" sz="1400" b="1" dirty="0" err="1" smtClean="0"/>
              <a:t>yazdir</a:t>
            </a:r>
            <a:r>
              <a:rPr lang="tr-TR" sz="1400" b="1" dirty="0" smtClean="0"/>
              <a:t> fonksiyonu). Bu slayttaki </a:t>
            </a:r>
            <a:r>
              <a:rPr lang="tr-TR" sz="1400" b="1" dirty="0" err="1" smtClean="0"/>
              <a:t>kareAl</a:t>
            </a:r>
            <a:r>
              <a:rPr lang="tr-TR" sz="1400" b="1" dirty="0" smtClean="0"/>
              <a:t> metodu bir </a:t>
            </a:r>
            <a:r>
              <a:rPr lang="tr-TR" sz="1400" b="1" dirty="0" err="1" smtClean="0"/>
              <a:t>int</a:t>
            </a:r>
            <a:r>
              <a:rPr lang="tr-TR" sz="1400" b="1" dirty="0" smtClean="0"/>
              <a:t> dizisini parametre olarak alır ve dizideki elemanların karesini alarak dizi elemanlarını günceller. Yazdır metodu ise dizi elemanlarını aralarında birer boşluk bırakarak ekrana yazdırır. </a:t>
            </a:r>
          </a:p>
          <a:p>
            <a:pPr algn="just">
              <a:buFont typeface="Wingdings" pitchFamily="2" charset="2"/>
              <a:buChar char="Ø"/>
            </a:pPr>
            <a:endParaRPr lang="tr-TR" sz="1400" b="1" dirty="0" smtClean="0"/>
          </a:p>
          <a:p>
            <a:pPr algn="just">
              <a:buFont typeface="Wingdings" pitchFamily="2" charset="2"/>
              <a:buChar char="Ø"/>
            </a:pPr>
            <a:endParaRPr lang="tr-TR" sz="1400" b="1" dirty="0" smtClean="0"/>
          </a:p>
          <a:p>
            <a:pPr algn="just">
              <a:buFont typeface="Wingdings" pitchFamily="2" charset="2"/>
              <a:buChar char="Ø"/>
            </a:pPr>
            <a:r>
              <a:rPr lang="tr-TR" sz="1400" dirty="0" smtClean="0"/>
              <a:t> Fonksiyonlara gönderilen dizi parametrelerinin yanında ayrıca dizilerin kapasite bilgisinin de gönderildiğine dikkat edin. Java gibi nesnesel dillerde dizilerin kapasitesi bir değişkende tutulduğundan dizilerin kapasitesini bulmak kolaydır. Ancak, C dilinde bunun için tanımlanmış bir değişken olmadığından gerek döngülerde, gerekse fonksiyonlarda dizi kapasitesinin bilinmesi gerekir.</a:t>
            </a:r>
          </a:p>
        </p:txBody>
      </p:sp>
      <p:sp>
        <p:nvSpPr>
          <p:cNvPr id="5" name="4 Yuvarlatılmış Dikdörtgen"/>
          <p:cNvSpPr/>
          <p:nvPr/>
        </p:nvSpPr>
        <p:spPr>
          <a:xfrm>
            <a:off x="285720" y="4429132"/>
            <a:ext cx="3143272" cy="1785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Yuvarlatılmış Dikdörtgen"/>
          <p:cNvSpPr/>
          <p:nvPr/>
        </p:nvSpPr>
        <p:spPr>
          <a:xfrm>
            <a:off x="3643306" y="2214554"/>
            <a:ext cx="4786346" cy="19288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smtClean="0">
                <a:solidFill>
                  <a:schemeClr val="tx2">
                    <a:lumMod val="60000"/>
                    <a:lumOff val="40000"/>
                  </a:schemeClr>
                </a:solidFill>
              </a:rPr>
              <a:t>Dizilerin Fonksiyonlara Parametre Olarak Gönderilmesi</a:t>
            </a:r>
            <a:br>
              <a:rPr lang="tr-TR" sz="2400" b="1" dirty="0" smtClean="0">
                <a:solidFill>
                  <a:schemeClr val="tx2">
                    <a:lumMod val="60000"/>
                    <a:lumOff val="40000"/>
                  </a:schemeClr>
                </a:solidFill>
              </a:rPr>
            </a:br>
            <a:r>
              <a:rPr lang="tr-TR" sz="2400" b="1" dirty="0" smtClean="0">
                <a:solidFill>
                  <a:schemeClr val="tx2">
                    <a:lumMod val="60000"/>
                    <a:lumOff val="40000"/>
                  </a:schemeClr>
                </a:solidFill>
              </a:rPr>
              <a:t>(işaretçi kullanımlı şekli)</a:t>
            </a:r>
            <a:endParaRPr lang="tr-TR" sz="2400" b="1" dirty="0">
              <a:solidFill>
                <a:schemeClr val="tx2">
                  <a:lumMod val="60000"/>
                  <a:lumOff val="40000"/>
                </a:schemeClr>
              </a:solidFill>
            </a:endParaRPr>
          </a:p>
        </p:txBody>
      </p:sp>
      <p:sp>
        <p:nvSpPr>
          <p:cNvPr id="3" name="Alt Başlık 2"/>
          <p:cNvSpPr>
            <a:spLocks noGrp="1"/>
          </p:cNvSpPr>
          <p:nvPr>
            <p:ph sz="quarter" idx="1"/>
          </p:nvPr>
        </p:nvSpPr>
        <p:spPr/>
        <p:txBody>
          <a:bodyPr>
            <a:noAutofit/>
          </a:bodyPr>
          <a:lstStyle/>
          <a:p>
            <a:pPr algn="just">
              <a:buNone/>
            </a:pPr>
            <a:r>
              <a:rPr lang="tr-TR" sz="1400" b="1" dirty="0" err="1" smtClean="0">
                <a:solidFill>
                  <a:schemeClr val="tx1"/>
                </a:solidFill>
              </a:rPr>
              <a:t>void</a:t>
            </a:r>
            <a:r>
              <a:rPr lang="tr-TR" sz="1400" b="1" dirty="0" smtClean="0">
                <a:solidFill>
                  <a:schemeClr val="tx1"/>
                </a:solidFill>
              </a:rPr>
              <a:t> </a:t>
            </a:r>
            <a:r>
              <a:rPr lang="tr-TR" sz="1400" b="1" dirty="0" err="1" smtClean="0">
                <a:solidFill>
                  <a:schemeClr val="tx1"/>
                </a:solidFill>
              </a:rPr>
              <a:t>yazdir</a:t>
            </a:r>
            <a:r>
              <a:rPr lang="tr-TR" sz="1400" b="1" dirty="0" smtClean="0">
                <a:solidFill>
                  <a:schemeClr val="tx1"/>
                </a:solidFill>
              </a:rPr>
              <a:t>(</a:t>
            </a:r>
            <a:r>
              <a:rPr lang="tr-TR" sz="1400" b="1" dirty="0" err="1" smtClean="0">
                <a:solidFill>
                  <a:schemeClr val="tx1"/>
                </a:solidFill>
              </a:rPr>
              <a:t>int</a:t>
            </a:r>
            <a:r>
              <a:rPr lang="tr-TR" sz="1400" b="1" dirty="0" smtClean="0">
                <a:solidFill>
                  <a:schemeClr val="tx1"/>
                </a:solidFill>
              </a:rPr>
              <a:t> *  dizi, </a:t>
            </a:r>
            <a:r>
              <a:rPr lang="tr-TR" sz="1400" b="1" dirty="0" err="1" smtClean="0">
                <a:solidFill>
                  <a:schemeClr val="tx1"/>
                </a:solidFill>
              </a:rPr>
              <a:t>int</a:t>
            </a:r>
            <a:r>
              <a:rPr lang="tr-TR" sz="1400" b="1" dirty="0" smtClean="0">
                <a:solidFill>
                  <a:schemeClr val="tx1"/>
                </a:solidFill>
              </a:rPr>
              <a:t> kapasite){</a:t>
            </a:r>
          </a:p>
          <a:p>
            <a:pPr algn="just">
              <a:buNone/>
            </a:pPr>
            <a:r>
              <a:rPr lang="tr-TR" sz="1400" b="1" dirty="0">
                <a:solidFill>
                  <a:schemeClr val="tx1"/>
                </a:solidFill>
              </a:rPr>
              <a:t> </a:t>
            </a:r>
            <a:r>
              <a:rPr lang="tr-TR" sz="1400" b="1" dirty="0" smtClean="0">
                <a:solidFill>
                  <a:schemeClr val="tx1"/>
                </a:solidFill>
              </a:rPr>
              <a:t>   </a:t>
            </a:r>
            <a:r>
              <a:rPr lang="tr-TR" sz="1400" b="1" dirty="0" err="1" smtClean="0">
                <a:solidFill>
                  <a:schemeClr val="tx1"/>
                </a:solidFill>
              </a:rPr>
              <a:t>int</a:t>
            </a:r>
            <a:r>
              <a:rPr lang="tr-TR" sz="1400" b="1" dirty="0" smtClean="0">
                <a:solidFill>
                  <a:schemeClr val="tx1"/>
                </a:solidFill>
              </a:rPr>
              <a:t> i;</a:t>
            </a:r>
          </a:p>
          <a:p>
            <a:pPr algn="just">
              <a:buNone/>
            </a:pPr>
            <a:r>
              <a:rPr lang="tr-TR" sz="1400" b="1" dirty="0" smtClean="0">
                <a:solidFill>
                  <a:schemeClr val="tx1"/>
                </a:solidFill>
              </a:rPr>
              <a:t>    </a:t>
            </a:r>
            <a:r>
              <a:rPr lang="tr-TR" sz="1400" b="1" dirty="0" err="1" smtClean="0">
                <a:solidFill>
                  <a:schemeClr val="tx1"/>
                </a:solidFill>
              </a:rPr>
              <a:t>for</a:t>
            </a:r>
            <a:r>
              <a:rPr lang="tr-TR" sz="1400" b="1" dirty="0" smtClean="0">
                <a:solidFill>
                  <a:schemeClr val="tx1"/>
                </a:solidFill>
              </a:rPr>
              <a:t>(i=0; i&lt;kapasite; i++)</a:t>
            </a:r>
          </a:p>
          <a:p>
            <a:pPr algn="just">
              <a:buNone/>
            </a:pPr>
            <a:r>
              <a:rPr lang="tr-TR" sz="1400" b="1" dirty="0" smtClean="0">
                <a:solidFill>
                  <a:schemeClr val="tx1"/>
                </a:solidFill>
              </a:rPr>
              <a:t>        </a:t>
            </a:r>
            <a:r>
              <a:rPr lang="tr-TR" sz="1400" b="1" dirty="0" err="1" smtClean="0">
                <a:solidFill>
                  <a:schemeClr val="tx1"/>
                </a:solidFill>
              </a:rPr>
              <a:t>printf</a:t>
            </a:r>
            <a:r>
              <a:rPr lang="tr-TR" sz="1400" b="1" dirty="0" smtClean="0">
                <a:solidFill>
                  <a:schemeClr val="tx1"/>
                </a:solidFill>
              </a:rPr>
              <a:t>("%d ", dizi[i]);</a:t>
            </a:r>
          </a:p>
          <a:p>
            <a:pPr algn="just">
              <a:buNone/>
            </a:pPr>
            <a:r>
              <a:rPr lang="tr-TR" sz="1400" b="1" dirty="0" smtClean="0">
                <a:solidFill>
                  <a:schemeClr val="tx1"/>
                </a:solidFill>
              </a:rPr>
              <a:t>}</a:t>
            </a:r>
          </a:p>
          <a:p>
            <a:pPr algn="just"/>
            <a:endParaRPr lang="tr-TR" sz="1100" dirty="0" smtClean="0">
              <a:solidFill>
                <a:schemeClr val="tx1"/>
              </a:solidFill>
            </a:endParaRPr>
          </a:p>
        </p:txBody>
      </p:sp>
      <p:sp>
        <p:nvSpPr>
          <p:cNvPr id="5" name="4 Yuvarlatılmış Dikdörtgen"/>
          <p:cNvSpPr/>
          <p:nvPr/>
        </p:nvSpPr>
        <p:spPr>
          <a:xfrm>
            <a:off x="285720" y="1142984"/>
            <a:ext cx="3143272" cy="1785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Oval"/>
          <p:cNvSpPr/>
          <p:nvPr/>
        </p:nvSpPr>
        <p:spPr>
          <a:xfrm>
            <a:off x="1285852" y="1071546"/>
            <a:ext cx="928694" cy="714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16 Grup"/>
          <p:cNvGrpSpPr/>
          <p:nvPr/>
        </p:nvGrpSpPr>
        <p:grpSpPr>
          <a:xfrm>
            <a:off x="2078542" y="1643050"/>
            <a:ext cx="5708168" cy="1754326"/>
            <a:chOff x="2078542" y="1643050"/>
            <a:chExt cx="5708168" cy="1754326"/>
          </a:xfrm>
        </p:grpSpPr>
        <p:cxnSp>
          <p:nvCxnSpPr>
            <p:cNvPr id="11" name="10 Düz Bağlayıcı"/>
            <p:cNvCxnSpPr>
              <a:stCxn id="9" idx="5"/>
            </p:cNvCxnSpPr>
            <p:nvPr/>
          </p:nvCxnSpPr>
          <p:spPr>
            <a:xfrm rot="16200000" flipH="1">
              <a:off x="2844334" y="915516"/>
              <a:ext cx="747560" cy="2279144"/>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11 Metin kutusu"/>
            <p:cNvSpPr txBox="1"/>
            <p:nvPr/>
          </p:nvSpPr>
          <p:spPr>
            <a:xfrm>
              <a:off x="4429124" y="1643050"/>
              <a:ext cx="3357586" cy="1754326"/>
            </a:xfrm>
            <a:prstGeom prst="rect">
              <a:avLst/>
            </a:prstGeom>
            <a:noFill/>
          </p:spPr>
          <p:txBody>
            <a:bodyPr wrap="square" rtlCol="0">
              <a:spAutoFit/>
            </a:bodyPr>
            <a:lstStyle/>
            <a:p>
              <a:r>
                <a:rPr lang="tr-TR" dirty="0" smtClean="0"/>
                <a:t>Bunu şöyle okuyoruz, dizi </a:t>
              </a:r>
              <a:r>
                <a:rPr lang="tr-TR" dirty="0" err="1" smtClean="0"/>
                <a:t>int</a:t>
              </a:r>
              <a:r>
                <a:rPr lang="tr-TR" dirty="0" smtClean="0"/>
                <a:t> türünde bir değişkene (</a:t>
              </a:r>
              <a:r>
                <a:rPr lang="tr-TR" dirty="0" err="1" smtClean="0"/>
                <a:t>main’den</a:t>
              </a:r>
              <a:r>
                <a:rPr lang="tr-TR" dirty="0" smtClean="0"/>
                <a:t> gönderilecek dizinin ilk elemanına) işaret eden bir işaretçidir. Kısaca, dizi bir </a:t>
              </a:r>
              <a:r>
                <a:rPr lang="tr-TR" b="1" dirty="0" err="1" smtClean="0"/>
                <a:t>int</a:t>
              </a:r>
              <a:r>
                <a:rPr lang="tr-TR" b="1" dirty="0" smtClean="0"/>
                <a:t> işaretçisidir</a:t>
              </a:r>
              <a:r>
                <a:rPr lang="tr-TR" dirty="0" smtClean="0"/>
                <a:t>.</a:t>
              </a:r>
            </a:p>
          </p:txBody>
        </p:sp>
      </p:grpSp>
      <p:grpSp>
        <p:nvGrpSpPr>
          <p:cNvPr id="6" name="17 Grup"/>
          <p:cNvGrpSpPr/>
          <p:nvPr/>
        </p:nvGrpSpPr>
        <p:grpSpPr>
          <a:xfrm>
            <a:off x="1643042" y="1785926"/>
            <a:ext cx="3143272" cy="3334716"/>
            <a:chOff x="1643042" y="1785926"/>
            <a:chExt cx="3143272" cy="3334716"/>
          </a:xfrm>
        </p:grpSpPr>
        <p:cxnSp>
          <p:nvCxnSpPr>
            <p:cNvPr id="7" name="6 Düz Ok Bağlayıcısı"/>
            <p:cNvCxnSpPr>
              <a:stCxn id="9" idx="4"/>
            </p:cNvCxnSpPr>
            <p:nvPr/>
          </p:nvCxnSpPr>
          <p:spPr>
            <a:xfrm rot="16200000" flipH="1">
              <a:off x="1053678" y="2482446"/>
              <a:ext cx="1785952" cy="392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1643042" y="3643314"/>
              <a:ext cx="3143272" cy="1477328"/>
            </a:xfrm>
            <a:prstGeom prst="rect">
              <a:avLst/>
            </a:prstGeom>
            <a:noFill/>
          </p:spPr>
          <p:txBody>
            <a:bodyPr wrap="square" rtlCol="0">
              <a:spAutoFit/>
            </a:bodyPr>
            <a:lstStyle/>
            <a:p>
              <a:r>
                <a:rPr lang="tr-TR" dirty="0" smtClean="0"/>
                <a:t>Bunu şöyle </a:t>
              </a:r>
              <a:r>
                <a:rPr lang="tr-TR" dirty="0" err="1" smtClean="0"/>
                <a:t>okuMUyoruz</a:t>
              </a:r>
              <a:r>
                <a:rPr lang="tr-TR" dirty="0" smtClean="0"/>
                <a:t>: dizi bir yere işaret ediyor… Ama nereye? (dikkat, bu tanım aşamasıdır, *dizi =7; derkenki ifadeyle </a:t>
              </a:r>
              <a:r>
                <a:rPr lang="tr-TR" b="1" dirty="0" smtClean="0"/>
                <a:t>karıştırmayın</a:t>
              </a:r>
              <a:r>
                <a:rPr lang="tr-TR" dirty="0" smtClean="0"/>
                <a:t>)</a:t>
              </a:r>
              <a:endParaRPr lang="tr-TR" dirty="0"/>
            </a:p>
          </p:txBody>
        </p: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İşaretçiler ile Dizi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285750" indent="-285750" algn="just">
              <a:buFontTx/>
              <a:buChar char="-"/>
            </a:pPr>
            <a:r>
              <a:rPr lang="tr-TR" sz="2000" dirty="0" smtClean="0"/>
              <a:t>İşaretçiler ile </a:t>
            </a:r>
            <a:r>
              <a:rPr lang="tr-TR" sz="2000" dirty="0" smtClean="0">
                <a:solidFill>
                  <a:schemeClr val="tx1"/>
                </a:solidFill>
              </a:rPr>
              <a:t>bir dizi tanımlamak ve bu diziyi düzenlemek mümkündür. </a:t>
            </a:r>
          </a:p>
          <a:p>
            <a:pPr marL="285750" indent="-285750" algn="just">
              <a:buNone/>
            </a:pPr>
            <a:r>
              <a:rPr lang="tr-TR" sz="2000" dirty="0" smtClean="0"/>
              <a:t>	</a:t>
            </a:r>
            <a:r>
              <a:rPr lang="pt-BR" sz="2000" dirty="0" smtClean="0"/>
              <a:t> </a:t>
            </a:r>
            <a:r>
              <a:rPr lang="tr-TR" sz="2000" dirty="0" smtClean="0"/>
              <a:t>	</a:t>
            </a:r>
            <a:r>
              <a:rPr lang="pt-BR" sz="2000" dirty="0" smtClean="0"/>
              <a:t>char* dizim;</a:t>
            </a:r>
          </a:p>
          <a:p>
            <a:pPr marL="285750" indent="-285750" algn="just">
              <a:buNone/>
            </a:pPr>
            <a:r>
              <a:rPr lang="pt-BR" sz="2000" dirty="0" smtClean="0"/>
              <a:t>	</a:t>
            </a:r>
            <a:r>
              <a:rPr lang="tr-TR" sz="2000" dirty="0" smtClean="0"/>
              <a:t>	</a:t>
            </a:r>
            <a:r>
              <a:rPr lang="pt-BR" sz="2000" dirty="0" smtClean="0"/>
              <a:t>strcpy(dizim, "merhaba");</a:t>
            </a:r>
          </a:p>
          <a:p>
            <a:pPr marL="285750" indent="-285750" algn="just">
              <a:buNone/>
            </a:pPr>
            <a:r>
              <a:rPr lang="pt-BR" sz="2000" dirty="0" smtClean="0"/>
              <a:t>	</a:t>
            </a:r>
            <a:r>
              <a:rPr lang="tr-TR" sz="2000" dirty="0" smtClean="0"/>
              <a:t>	</a:t>
            </a:r>
            <a:r>
              <a:rPr lang="pt-BR" sz="2000" dirty="0" smtClean="0"/>
              <a:t>printf("%s", dizim);</a:t>
            </a:r>
            <a:endParaRPr lang="tr-TR" sz="2000" dirty="0" smtClean="0">
              <a:solidFill>
                <a:schemeClr val="tx1"/>
              </a:solidFill>
            </a:endParaRPr>
          </a:p>
          <a:p>
            <a:pPr marL="285750" indent="-285750" algn="just">
              <a:buFontTx/>
              <a:buChar char="-"/>
            </a:pPr>
            <a:r>
              <a:rPr lang="tr-TR" sz="2000" dirty="0" smtClean="0"/>
              <a:t>Ancak, bu diziye hafızadan yer ayırt etmezsek çakışma olacağı için bu kod hata verebilir. Doğrusu, </a:t>
            </a:r>
            <a:r>
              <a:rPr lang="tr-TR" sz="2000" dirty="0" err="1" smtClean="0"/>
              <a:t>char</a:t>
            </a:r>
            <a:r>
              <a:rPr lang="tr-TR" sz="2000" dirty="0" smtClean="0"/>
              <a:t> * dizim; satırından sonra</a:t>
            </a:r>
          </a:p>
          <a:p>
            <a:pPr marL="285750" indent="-285750" algn="just">
              <a:buNone/>
            </a:pPr>
            <a:r>
              <a:rPr lang="tr-TR" sz="2000" dirty="0" smtClean="0"/>
              <a:t>	</a:t>
            </a:r>
            <a:r>
              <a:rPr lang="tr-TR" sz="2000" b="1" dirty="0" smtClean="0"/>
              <a:t>dizim=</a:t>
            </a:r>
            <a:r>
              <a:rPr lang="tr-TR" sz="2000" b="1" dirty="0" err="1" smtClean="0"/>
              <a:t>malloc</a:t>
            </a:r>
            <a:r>
              <a:rPr lang="tr-TR" sz="2000" b="1" dirty="0" smtClean="0"/>
              <a:t>(20*</a:t>
            </a:r>
            <a:r>
              <a:rPr lang="tr-TR" sz="2000" b="1" dirty="0" err="1" smtClean="0"/>
              <a:t>sizeof</a:t>
            </a:r>
            <a:r>
              <a:rPr lang="tr-TR" sz="2000" b="1" dirty="0" smtClean="0"/>
              <a:t>(</a:t>
            </a:r>
            <a:r>
              <a:rPr lang="tr-TR" sz="2000" b="1" dirty="0" err="1" smtClean="0"/>
              <a:t>char</a:t>
            </a:r>
            <a:r>
              <a:rPr lang="tr-TR" sz="2000" b="1" dirty="0" smtClean="0"/>
              <a:t>)); </a:t>
            </a:r>
            <a:r>
              <a:rPr lang="tr-TR" sz="2000" dirty="0" smtClean="0"/>
              <a:t>gibi bir komutla dizim’e hafızadan yer ayırt etmektir. (</a:t>
            </a:r>
            <a:r>
              <a:rPr lang="tr-TR" sz="2000" dirty="0" err="1" smtClean="0"/>
              <a:t>char</a:t>
            </a:r>
            <a:r>
              <a:rPr lang="tr-TR" sz="2000" dirty="0" smtClean="0"/>
              <a:t> dizim[20]; deseydik, bunu kendisi otomatik yapacaktı.)</a:t>
            </a:r>
            <a:endParaRPr lang="tr-TR" sz="2000" b="1" dirty="0" smtClean="0"/>
          </a:p>
          <a:p>
            <a:pPr marL="285750" indent="-285750" algn="just">
              <a:buFontTx/>
              <a:buChar char="-"/>
            </a:pPr>
            <a:r>
              <a:rPr lang="tr-TR" sz="2000" dirty="0" smtClean="0">
                <a:solidFill>
                  <a:schemeClr val="tx1"/>
                </a:solidFill>
              </a:rPr>
              <a:t>İşaretçi ile bellekten alan alınırken </a:t>
            </a:r>
            <a:r>
              <a:rPr lang="tr-TR" sz="2000" b="1" dirty="0" err="1" smtClean="0">
                <a:solidFill>
                  <a:schemeClr val="tx1"/>
                </a:solidFill>
              </a:rPr>
              <a:t>stdlib</a:t>
            </a:r>
            <a:r>
              <a:rPr lang="tr-TR" sz="2000" dirty="0" smtClean="0">
                <a:solidFill>
                  <a:schemeClr val="tx1"/>
                </a:solidFill>
              </a:rPr>
              <a:t> kütüphanesinde yer alan bellek alma fonksiyonlarından </a:t>
            </a:r>
            <a:r>
              <a:rPr lang="tr-TR" sz="2000" b="1" dirty="0" err="1" smtClean="0">
                <a:solidFill>
                  <a:schemeClr val="tx1"/>
                </a:solidFill>
              </a:rPr>
              <a:t>malloc</a:t>
            </a:r>
            <a:r>
              <a:rPr lang="tr-TR" sz="2000" dirty="0" smtClean="0">
                <a:solidFill>
                  <a:schemeClr val="tx1"/>
                </a:solidFill>
              </a:rPr>
              <a:t> (</a:t>
            </a:r>
            <a:r>
              <a:rPr lang="tr-TR" sz="2000" dirty="0" err="1" smtClean="0">
                <a:solidFill>
                  <a:schemeClr val="tx1"/>
                </a:solidFill>
              </a:rPr>
              <a:t>memory</a:t>
            </a:r>
            <a:r>
              <a:rPr lang="tr-TR" sz="2000" dirty="0" smtClean="0">
                <a:solidFill>
                  <a:schemeClr val="tx1"/>
                </a:solidFill>
              </a:rPr>
              <a:t> </a:t>
            </a:r>
            <a:r>
              <a:rPr lang="tr-TR" sz="2000" dirty="0" err="1" smtClean="0">
                <a:solidFill>
                  <a:schemeClr val="tx1"/>
                </a:solidFill>
              </a:rPr>
              <a:t>allocate</a:t>
            </a:r>
            <a:r>
              <a:rPr lang="tr-TR" sz="2000" dirty="0" smtClean="0">
                <a:solidFill>
                  <a:schemeClr val="tx1"/>
                </a:solidFill>
              </a:rPr>
              <a:t> – bellek ayır) kullanılabilir. </a:t>
            </a:r>
            <a:r>
              <a:rPr lang="tr-TR" sz="2000" dirty="0" err="1" smtClean="0">
                <a:solidFill>
                  <a:schemeClr val="tx1"/>
                </a:solidFill>
              </a:rPr>
              <a:t>malloc</a:t>
            </a:r>
            <a:r>
              <a:rPr lang="tr-TR" sz="2000" dirty="0" smtClean="0">
                <a:solidFill>
                  <a:schemeClr val="tx1"/>
                </a:solidFill>
              </a:rPr>
              <a:t> fonksiyonu parametre olarak bir kapasite bilgisi alır ve bellekte o </a:t>
            </a:r>
            <a:r>
              <a:rPr lang="tr-TR" sz="2000" dirty="0" err="1" smtClean="0">
                <a:solidFill>
                  <a:schemeClr val="tx1"/>
                </a:solidFill>
              </a:rPr>
              <a:t>kadarlık</a:t>
            </a:r>
            <a:r>
              <a:rPr lang="tr-TR" sz="2000" dirty="0" smtClean="0">
                <a:solidFill>
                  <a:schemeClr val="tx1"/>
                </a:solidFill>
              </a:rPr>
              <a:t> bir bloğu ayırır.</a:t>
            </a:r>
          </a:p>
        </p:txBody>
      </p:sp>
    </p:spTree>
    <p:extLst>
      <p:ext uri="{BB962C8B-B14F-4D97-AF65-F5344CB8AC3E}">
        <p14:creationId xmlns="" xmlns:p14="http://schemas.microsoft.com/office/powerpoint/2010/main" val="854317439"/>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İşaretçiler ile Dizi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567122"/>
          </a:xfrm>
        </p:spPr>
        <p:txBody>
          <a:bodyPr>
            <a:normAutofit fontScale="92500" lnSpcReduction="20000"/>
          </a:bodyPr>
          <a:lstStyle/>
          <a:p>
            <a:pPr marL="342900" indent="-342900" algn="just">
              <a:buFontTx/>
              <a:buChar char="-"/>
            </a:pPr>
            <a:r>
              <a:rPr lang="tr-TR" sz="2000" dirty="0" smtClean="0">
                <a:solidFill>
                  <a:schemeClr val="tx1"/>
                </a:solidFill>
              </a:rPr>
              <a:t>Fonksiyonları </a:t>
            </a:r>
            <a:r>
              <a:rPr lang="tr-TR" sz="2000" dirty="0">
                <a:solidFill>
                  <a:schemeClr val="tx1"/>
                </a:solidFill>
              </a:rPr>
              <a:t>anlatırken bir fonksiyon çağrıldığında o fonksiyonda tanımlanan değişkenlerin fonksiyon tamamlandıktan sonra bellekten silindiğini söylemiştik. Ancak, </a:t>
            </a:r>
            <a:r>
              <a:rPr lang="tr-TR" sz="2000" b="1" dirty="0" err="1">
                <a:solidFill>
                  <a:schemeClr val="tx1"/>
                </a:solidFill>
              </a:rPr>
              <a:t>malloc</a:t>
            </a:r>
            <a:r>
              <a:rPr lang="tr-TR" sz="2000" dirty="0">
                <a:solidFill>
                  <a:schemeClr val="tx1"/>
                </a:solidFill>
              </a:rPr>
              <a:t> ile alınan bellek alanları fonksiyon </a:t>
            </a:r>
            <a:r>
              <a:rPr lang="tr-TR" sz="2000" b="1" dirty="0">
                <a:solidFill>
                  <a:schemeClr val="tx1"/>
                </a:solidFill>
              </a:rPr>
              <a:t>tamamlansa dahi</a:t>
            </a:r>
            <a:r>
              <a:rPr lang="tr-TR" sz="2000" dirty="0">
                <a:solidFill>
                  <a:schemeClr val="tx1"/>
                </a:solidFill>
              </a:rPr>
              <a:t> bellekte kalmaya devam eder. Günümüz işletim sistemleri bir şekilde kapanan/kapatılan programların kullandığı bellek alanlarını tekrar havuza atar. Ancak, uzun süre çalışması gereken programlarda bu önemli bir sorun oluşturabilir</a:t>
            </a:r>
            <a:r>
              <a:rPr lang="tr-TR" sz="2000" dirty="0" smtClean="0">
                <a:solidFill>
                  <a:schemeClr val="tx1"/>
                </a:solidFill>
              </a:rPr>
              <a:t>.</a:t>
            </a:r>
            <a:endParaRPr lang="tr-TR" sz="2000" dirty="0" smtClean="0">
              <a:solidFill>
                <a:srgbClr val="000000"/>
              </a:solidFill>
            </a:endParaRPr>
          </a:p>
          <a:p>
            <a:pPr marL="342900" indent="-342900" algn="just">
              <a:buFontTx/>
              <a:buChar char="-"/>
            </a:pPr>
            <a:endParaRPr lang="tr-TR" sz="2000" dirty="0" smtClean="0">
              <a:solidFill>
                <a:schemeClr val="tx1"/>
              </a:solidFill>
            </a:endParaRPr>
          </a:p>
          <a:p>
            <a:pPr marL="342900" indent="-342900" algn="just">
              <a:buFontTx/>
              <a:buChar char="-"/>
            </a:pPr>
            <a:r>
              <a:rPr lang="tr-TR" sz="2000" dirty="0" smtClean="0">
                <a:solidFill>
                  <a:schemeClr val="tx1"/>
                </a:solidFill>
              </a:rPr>
              <a:t>Yukarıdaki problemi çözmek ve bilgisayarlardaki bellek yönetiminin doğru şekilde çalışması için program çalışırken kullanılmayacak olan bellek alanlarının serbest bırakılması ve işletim sistemine geri gönderilmesi gerekir. Bunun için </a:t>
            </a:r>
            <a:r>
              <a:rPr lang="tr-TR" sz="2000" b="1" dirty="0" err="1" smtClean="0">
                <a:solidFill>
                  <a:schemeClr val="tx1"/>
                </a:solidFill>
              </a:rPr>
              <a:t>free</a:t>
            </a:r>
            <a:r>
              <a:rPr lang="tr-TR" sz="2000" dirty="0" smtClean="0">
                <a:solidFill>
                  <a:schemeClr val="tx1"/>
                </a:solidFill>
              </a:rPr>
              <a:t> fonksiyonu kullanılır. </a:t>
            </a:r>
            <a:r>
              <a:rPr lang="tr-TR" sz="2000" dirty="0" err="1" smtClean="0">
                <a:solidFill>
                  <a:schemeClr val="tx1"/>
                </a:solidFill>
              </a:rPr>
              <a:t>free</a:t>
            </a:r>
            <a:r>
              <a:rPr lang="tr-TR" sz="2000" dirty="0" smtClean="0">
                <a:solidFill>
                  <a:schemeClr val="tx1"/>
                </a:solidFill>
              </a:rPr>
              <a:t> fonksiyonu parametre olarak bir işaretçi değişkeni alır ve o işaretçi için ayrılan bellek alanını işletim sistemine geri gönderir.</a:t>
            </a:r>
          </a:p>
          <a:p>
            <a:pPr algn="just"/>
            <a:endParaRPr lang="tr-TR" sz="2000" dirty="0">
              <a:solidFill>
                <a:schemeClr val="tx1"/>
              </a:solidFill>
            </a:endParaRPr>
          </a:p>
        </p:txBody>
      </p:sp>
    </p:spTree>
    <p:extLst>
      <p:ext uri="{BB962C8B-B14F-4D97-AF65-F5344CB8AC3E}">
        <p14:creationId xmlns="" xmlns:p14="http://schemas.microsoft.com/office/powerpoint/2010/main" val="420554990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İşaretçiler ile Dizi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20000"/>
          </a:bodyPr>
          <a:lstStyle/>
          <a:p>
            <a:pPr marL="342900" indent="-342900" algn="just">
              <a:buFontTx/>
              <a:buChar char="-"/>
            </a:pPr>
            <a:r>
              <a:rPr lang="tr-TR" sz="2200" dirty="0" err="1" smtClean="0"/>
              <a:t>char</a:t>
            </a:r>
            <a:r>
              <a:rPr lang="tr-TR" sz="2200" dirty="0" smtClean="0"/>
              <a:t> yerine bu sefer de bir </a:t>
            </a:r>
            <a:r>
              <a:rPr lang="tr-TR" sz="2200" dirty="0" err="1" smtClean="0"/>
              <a:t>int</a:t>
            </a:r>
            <a:r>
              <a:rPr lang="tr-TR" sz="2200" dirty="0" smtClean="0"/>
              <a:t> dizisini ele alalım.</a:t>
            </a:r>
            <a:endParaRPr lang="tr-TR" sz="2200" dirty="0" smtClean="0">
              <a:solidFill>
                <a:schemeClr val="tx1"/>
              </a:solidFill>
            </a:endParaRPr>
          </a:p>
          <a:p>
            <a:pPr marL="342900" indent="-342900" algn="just">
              <a:buFontTx/>
              <a:buChar char="-"/>
            </a:pPr>
            <a:r>
              <a:rPr lang="tr-TR" sz="2200" dirty="0" smtClean="0">
                <a:solidFill>
                  <a:schemeClr val="tx1"/>
                </a:solidFill>
              </a:rPr>
              <a:t>İşaretçiler ile </a:t>
            </a:r>
            <a:r>
              <a:rPr lang="tr-TR" sz="2200" dirty="0">
                <a:solidFill>
                  <a:schemeClr val="tx1"/>
                </a:solidFill>
              </a:rPr>
              <a:t>dizi tanımlarken öncelikle bir bellek alanının alınması gerekir, </a:t>
            </a:r>
            <a:r>
              <a:rPr lang="tr-TR" sz="2200" dirty="0" smtClean="0">
                <a:solidFill>
                  <a:schemeClr val="tx1"/>
                </a:solidFill>
              </a:rPr>
              <a:t>bu </a:t>
            </a:r>
            <a:r>
              <a:rPr lang="tr-TR" sz="2200" dirty="0" err="1">
                <a:solidFill>
                  <a:schemeClr val="tx1"/>
                </a:solidFill>
              </a:rPr>
              <a:t>malloc</a:t>
            </a:r>
            <a:r>
              <a:rPr lang="tr-TR" sz="2200" dirty="0">
                <a:solidFill>
                  <a:schemeClr val="tx1"/>
                </a:solidFill>
              </a:rPr>
              <a:t> fonksiyonu ile </a:t>
            </a:r>
            <a:r>
              <a:rPr lang="tr-TR" sz="2200" dirty="0" smtClean="0">
                <a:solidFill>
                  <a:schemeClr val="tx1"/>
                </a:solidFill>
              </a:rPr>
              <a:t>yapılır. Bu </a:t>
            </a:r>
            <a:r>
              <a:rPr lang="tr-TR" sz="2200" dirty="0">
                <a:solidFill>
                  <a:schemeClr val="tx1"/>
                </a:solidFill>
              </a:rPr>
              <a:t>fonksiyon parametre olarak aldığı sayı </a:t>
            </a:r>
            <a:r>
              <a:rPr lang="tr-TR" sz="2200" dirty="0" err="1">
                <a:solidFill>
                  <a:schemeClr val="tx1"/>
                </a:solidFill>
              </a:rPr>
              <a:t>kadarlık</a:t>
            </a:r>
            <a:r>
              <a:rPr lang="tr-TR" sz="2200" dirty="0">
                <a:solidFill>
                  <a:schemeClr val="tx1"/>
                </a:solidFill>
              </a:rPr>
              <a:t> bellek alanını alır ve belleğin başlangıç adresini geri döner. Aşağıda örnek bir kullanım görülmektedir.</a:t>
            </a:r>
          </a:p>
          <a:p>
            <a:pPr marL="342900" indent="-342900" algn="just">
              <a:buFontTx/>
              <a:buChar char="-"/>
            </a:pPr>
            <a:endParaRPr lang="tr-TR" sz="2200" dirty="0">
              <a:solidFill>
                <a:schemeClr val="tx1"/>
              </a:solidFill>
            </a:endParaRPr>
          </a:p>
          <a:p>
            <a:pPr algn="l"/>
            <a:r>
              <a:rPr lang="en-US" sz="2200" b="1" dirty="0" err="1">
                <a:solidFill>
                  <a:srgbClr val="7F0055"/>
                </a:solidFill>
                <a:latin typeface="Consolas"/>
              </a:rPr>
              <a:t>int</a:t>
            </a:r>
            <a:r>
              <a:rPr lang="en-US" sz="2200" b="1" dirty="0">
                <a:solidFill>
                  <a:srgbClr val="000000"/>
                </a:solidFill>
                <a:latin typeface="Consolas"/>
              </a:rPr>
              <a:t> </a:t>
            </a:r>
            <a:r>
              <a:rPr lang="en-US" sz="2200" b="1" dirty="0" err="1">
                <a:solidFill>
                  <a:srgbClr val="000000"/>
                </a:solidFill>
                <a:latin typeface="Consolas"/>
              </a:rPr>
              <a:t>i</a:t>
            </a:r>
            <a:r>
              <a:rPr lang="en-US" sz="2200" b="1" dirty="0">
                <a:solidFill>
                  <a:srgbClr val="000000"/>
                </a:solidFill>
                <a:latin typeface="Consolas"/>
              </a:rPr>
              <a:t>;</a:t>
            </a:r>
          </a:p>
          <a:p>
            <a:pPr algn="l"/>
            <a:r>
              <a:rPr lang="en-US" sz="2200" b="1" dirty="0" err="1">
                <a:solidFill>
                  <a:srgbClr val="7F0055"/>
                </a:solidFill>
                <a:latin typeface="Consolas"/>
              </a:rPr>
              <a:t>int</a:t>
            </a:r>
            <a:r>
              <a:rPr lang="en-US" sz="2200" b="1" dirty="0">
                <a:solidFill>
                  <a:srgbClr val="000000"/>
                </a:solidFill>
                <a:latin typeface="Consolas"/>
              </a:rPr>
              <a:t> *</a:t>
            </a:r>
            <a:r>
              <a:rPr lang="en-US" sz="2200" b="1" dirty="0" err="1">
                <a:solidFill>
                  <a:srgbClr val="000000"/>
                </a:solidFill>
                <a:latin typeface="Consolas"/>
              </a:rPr>
              <a:t>dizi</a:t>
            </a:r>
            <a:r>
              <a:rPr lang="en-US" sz="2200" b="1" dirty="0">
                <a:solidFill>
                  <a:srgbClr val="000000"/>
                </a:solidFill>
                <a:latin typeface="Consolas"/>
              </a:rPr>
              <a:t> = </a:t>
            </a:r>
            <a:r>
              <a:rPr lang="en-US" sz="2200" b="1" dirty="0" err="1">
                <a:solidFill>
                  <a:srgbClr val="642880"/>
                </a:solidFill>
                <a:latin typeface="Consolas"/>
              </a:rPr>
              <a:t>malloc</a:t>
            </a:r>
            <a:r>
              <a:rPr lang="en-US" sz="2200" b="1" dirty="0">
                <a:solidFill>
                  <a:srgbClr val="000000"/>
                </a:solidFill>
                <a:latin typeface="Consolas"/>
              </a:rPr>
              <a:t>(20*</a:t>
            </a:r>
            <a:r>
              <a:rPr lang="en-US" sz="2200" b="1" dirty="0" err="1">
                <a:solidFill>
                  <a:srgbClr val="7F0055"/>
                </a:solidFill>
                <a:latin typeface="Consolas"/>
              </a:rPr>
              <a:t>sizeof</a:t>
            </a:r>
            <a:r>
              <a:rPr lang="en-US" sz="2200" b="1" dirty="0">
                <a:solidFill>
                  <a:srgbClr val="000000"/>
                </a:solidFill>
                <a:latin typeface="Consolas"/>
              </a:rPr>
              <a:t>(</a:t>
            </a:r>
            <a:r>
              <a:rPr lang="en-US" sz="2200" b="1" dirty="0" err="1">
                <a:solidFill>
                  <a:srgbClr val="7F0055"/>
                </a:solidFill>
                <a:latin typeface="Consolas"/>
              </a:rPr>
              <a:t>int</a:t>
            </a:r>
            <a:r>
              <a:rPr lang="en-US" sz="2200" b="1" dirty="0">
                <a:solidFill>
                  <a:srgbClr val="000000"/>
                </a:solidFill>
                <a:latin typeface="Consolas"/>
              </a:rPr>
              <a:t>));</a:t>
            </a:r>
          </a:p>
          <a:p>
            <a:pPr algn="l"/>
            <a:r>
              <a:rPr lang="en-US" sz="2200" b="1" dirty="0">
                <a:solidFill>
                  <a:srgbClr val="7F0055"/>
                </a:solidFill>
                <a:latin typeface="Consolas"/>
              </a:rPr>
              <a:t>for</a:t>
            </a:r>
            <a:r>
              <a:rPr lang="en-US" sz="2200" b="1" dirty="0">
                <a:solidFill>
                  <a:srgbClr val="000000"/>
                </a:solidFill>
                <a:latin typeface="Consolas"/>
              </a:rPr>
              <a:t>(</a:t>
            </a:r>
            <a:r>
              <a:rPr lang="en-US" sz="2200" b="1" dirty="0" err="1">
                <a:solidFill>
                  <a:srgbClr val="000000"/>
                </a:solidFill>
                <a:latin typeface="Consolas"/>
              </a:rPr>
              <a:t>i</a:t>
            </a:r>
            <a:r>
              <a:rPr lang="en-US" sz="2200" b="1" dirty="0">
                <a:solidFill>
                  <a:srgbClr val="000000"/>
                </a:solidFill>
                <a:latin typeface="Consolas"/>
              </a:rPr>
              <a:t>=0; </a:t>
            </a:r>
            <a:r>
              <a:rPr lang="en-US" sz="2200" b="1" dirty="0" err="1">
                <a:solidFill>
                  <a:srgbClr val="000000"/>
                </a:solidFill>
                <a:latin typeface="Consolas"/>
              </a:rPr>
              <a:t>i</a:t>
            </a:r>
            <a:r>
              <a:rPr lang="en-US" sz="2200" b="1" dirty="0">
                <a:solidFill>
                  <a:srgbClr val="000000"/>
                </a:solidFill>
                <a:latin typeface="Consolas"/>
              </a:rPr>
              <a:t>&lt;20; </a:t>
            </a:r>
            <a:r>
              <a:rPr lang="en-US" sz="2200" b="1" dirty="0" err="1">
                <a:solidFill>
                  <a:srgbClr val="000000"/>
                </a:solidFill>
                <a:latin typeface="Consolas"/>
              </a:rPr>
              <a:t>i</a:t>
            </a:r>
            <a:r>
              <a:rPr lang="en-US" sz="2200" b="1" dirty="0">
                <a:solidFill>
                  <a:srgbClr val="000000"/>
                </a:solidFill>
                <a:latin typeface="Consolas"/>
              </a:rPr>
              <a:t>++){</a:t>
            </a:r>
          </a:p>
          <a:p>
            <a:pPr algn="l"/>
            <a:r>
              <a:rPr lang="tr-TR" sz="2200" dirty="0">
                <a:solidFill>
                  <a:srgbClr val="000000"/>
                </a:solidFill>
                <a:latin typeface="Consolas"/>
              </a:rPr>
              <a:t>    </a:t>
            </a:r>
            <a:r>
              <a:rPr lang="en-US" sz="2200" dirty="0" err="1">
                <a:solidFill>
                  <a:srgbClr val="000000"/>
                </a:solidFill>
                <a:latin typeface="Consolas"/>
              </a:rPr>
              <a:t>dizi</a:t>
            </a:r>
            <a:r>
              <a:rPr lang="en-US" sz="2200" dirty="0">
                <a:solidFill>
                  <a:srgbClr val="000000"/>
                </a:solidFill>
                <a:latin typeface="Consolas"/>
              </a:rPr>
              <a:t>[</a:t>
            </a:r>
            <a:r>
              <a:rPr lang="en-US" sz="2200" dirty="0" err="1">
                <a:solidFill>
                  <a:srgbClr val="000000"/>
                </a:solidFill>
                <a:latin typeface="Consolas"/>
              </a:rPr>
              <a:t>i</a:t>
            </a:r>
            <a:r>
              <a:rPr lang="en-US" sz="2200" dirty="0">
                <a:solidFill>
                  <a:srgbClr val="000000"/>
                </a:solidFill>
                <a:latin typeface="Consolas"/>
              </a:rPr>
              <a:t>] = </a:t>
            </a:r>
            <a:r>
              <a:rPr lang="en-US" sz="2200" dirty="0" err="1">
                <a:solidFill>
                  <a:srgbClr val="000000"/>
                </a:solidFill>
                <a:latin typeface="Consolas"/>
              </a:rPr>
              <a:t>i</a:t>
            </a:r>
            <a:r>
              <a:rPr lang="en-US" sz="2200" dirty="0">
                <a:solidFill>
                  <a:srgbClr val="000000"/>
                </a:solidFill>
                <a:latin typeface="Consolas"/>
              </a:rPr>
              <a:t>;</a:t>
            </a:r>
          </a:p>
          <a:p>
            <a:pPr algn="l"/>
            <a:r>
              <a:rPr lang="en-US" sz="2200" dirty="0">
                <a:solidFill>
                  <a:srgbClr val="000000"/>
                </a:solidFill>
                <a:latin typeface="Consolas"/>
              </a:rPr>
              <a:t>}</a:t>
            </a:r>
          </a:p>
          <a:p>
            <a:pPr algn="l"/>
            <a:r>
              <a:rPr lang="en-US" sz="2200" b="1" dirty="0">
                <a:solidFill>
                  <a:srgbClr val="7F0055"/>
                </a:solidFill>
                <a:latin typeface="Consolas"/>
              </a:rPr>
              <a:t>for</a:t>
            </a:r>
            <a:r>
              <a:rPr lang="en-US" sz="2200" b="1" dirty="0">
                <a:solidFill>
                  <a:srgbClr val="000000"/>
                </a:solidFill>
                <a:latin typeface="Consolas"/>
              </a:rPr>
              <a:t>(</a:t>
            </a:r>
            <a:r>
              <a:rPr lang="en-US" sz="2200" b="1" dirty="0" err="1">
                <a:solidFill>
                  <a:srgbClr val="000000"/>
                </a:solidFill>
                <a:latin typeface="Consolas"/>
              </a:rPr>
              <a:t>i</a:t>
            </a:r>
            <a:r>
              <a:rPr lang="en-US" sz="2200" b="1" dirty="0">
                <a:solidFill>
                  <a:srgbClr val="000000"/>
                </a:solidFill>
                <a:latin typeface="Consolas"/>
              </a:rPr>
              <a:t>=0; </a:t>
            </a:r>
            <a:r>
              <a:rPr lang="en-US" sz="2200" b="1" dirty="0" err="1">
                <a:solidFill>
                  <a:srgbClr val="000000"/>
                </a:solidFill>
                <a:latin typeface="Consolas"/>
              </a:rPr>
              <a:t>i</a:t>
            </a:r>
            <a:r>
              <a:rPr lang="en-US" sz="2200" b="1" dirty="0">
                <a:solidFill>
                  <a:srgbClr val="000000"/>
                </a:solidFill>
                <a:latin typeface="Consolas"/>
              </a:rPr>
              <a:t>&lt;20; </a:t>
            </a:r>
            <a:r>
              <a:rPr lang="en-US" sz="2200" b="1" dirty="0" err="1">
                <a:solidFill>
                  <a:srgbClr val="000000"/>
                </a:solidFill>
                <a:latin typeface="Consolas"/>
              </a:rPr>
              <a:t>i</a:t>
            </a:r>
            <a:r>
              <a:rPr lang="en-US" sz="2200" b="1" dirty="0">
                <a:solidFill>
                  <a:srgbClr val="000000"/>
                </a:solidFill>
                <a:latin typeface="Consolas"/>
              </a:rPr>
              <a:t>++){</a:t>
            </a:r>
          </a:p>
          <a:p>
            <a:pPr algn="l"/>
            <a:r>
              <a:rPr lang="tr-TR" sz="2200" b="1" dirty="0">
                <a:solidFill>
                  <a:srgbClr val="642880"/>
                </a:solidFill>
                <a:latin typeface="Consolas"/>
              </a:rPr>
              <a:t>    </a:t>
            </a:r>
            <a:r>
              <a:rPr lang="en-US" sz="2200" b="1" dirty="0" err="1">
                <a:solidFill>
                  <a:srgbClr val="642880"/>
                </a:solidFill>
                <a:latin typeface="Consolas"/>
              </a:rPr>
              <a:t>printf</a:t>
            </a:r>
            <a:r>
              <a:rPr lang="en-US" sz="2200" b="1" dirty="0">
                <a:solidFill>
                  <a:srgbClr val="000000"/>
                </a:solidFill>
                <a:latin typeface="Consolas"/>
              </a:rPr>
              <a:t>(</a:t>
            </a:r>
            <a:r>
              <a:rPr lang="en-US" sz="2200" b="1" dirty="0">
                <a:solidFill>
                  <a:srgbClr val="2A00FF"/>
                </a:solidFill>
                <a:latin typeface="Consolas"/>
              </a:rPr>
              <a:t>"%d) %d\n"</a:t>
            </a:r>
            <a:r>
              <a:rPr lang="en-US" sz="2200" b="1" dirty="0">
                <a:solidFill>
                  <a:srgbClr val="000000"/>
                </a:solidFill>
                <a:latin typeface="Consolas"/>
              </a:rPr>
              <a:t>, </a:t>
            </a:r>
            <a:r>
              <a:rPr lang="en-US" sz="2200" b="1" dirty="0" err="1">
                <a:solidFill>
                  <a:srgbClr val="000000"/>
                </a:solidFill>
                <a:latin typeface="Consolas"/>
              </a:rPr>
              <a:t>i</a:t>
            </a:r>
            <a:r>
              <a:rPr lang="en-US" sz="2200" b="1" dirty="0">
                <a:solidFill>
                  <a:srgbClr val="000000"/>
                </a:solidFill>
                <a:latin typeface="Consolas"/>
              </a:rPr>
              <a:t> + 1, </a:t>
            </a:r>
            <a:r>
              <a:rPr lang="en-US" sz="2200" b="1" dirty="0" err="1">
                <a:solidFill>
                  <a:srgbClr val="000000"/>
                </a:solidFill>
                <a:latin typeface="Consolas"/>
              </a:rPr>
              <a:t>dizi</a:t>
            </a:r>
            <a:r>
              <a:rPr lang="en-US" sz="2200" b="1" dirty="0">
                <a:solidFill>
                  <a:srgbClr val="000000"/>
                </a:solidFill>
                <a:latin typeface="Consolas"/>
              </a:rPr>
              <a:t>[</a:t>
            </a:r>
            <a:r>
              <a:rPr lang="en-US" sz="2200" b="1" dirty="0" err="1">
                <a:solidFill>
                  <a:srgbClr val="000000"/>
                </a:solidFill>
                <a:latin typeface="Consolas"/>
              </a:rPr>
              <a:t>i</a:t>
            </a:r>
            <a:r>
              <a:rPr lang="en-US" sz="2200" b="1" dirty="0">
                <a:solidFill>
                  <a:srgbClr val="000000"/>
                </a:solidFill>
                <a:latin typeface="Consolas"/>
              </a:rPr>
              <a:t>]);</a:t>
            </a:r>
          </a:p>
          <a:p>
            <a:pPr algn="l"/>
            <a:r>
              <a:rPr lang="en-US" sz="2200" dirty="0">
                <a:solidFill>
                  <a:srgbClr val="000000"/>
                </a:solidFill>
                <a:latin typeface="Consolas"/>
              </a:rPr>
              <a:t>}</a:t>
            </a:r>
            <a:endParaRPr lang="tr-TR" sz="2200" dirty="0">
              <a:solidFill>
                <a:srgbClr val="000000"/>
              </a:solidFill>
              <a:latin typeface="Consolas"/>
            </a:endParaRPr>
          </a:p>
          <a:p>
            <a:pPr algn="l"/>
            <a:r>
              <a:rPr lang="en-US" sz="2200" b="1" dirty="0">
                <a:solidFill>
                  <a:srgbClr val="642880"/>
                </a:solidFill>
                <a:latin typeface="Consolas"/>
              </a:rPr>
              <a:t>free</a:t>
            </a:r>
            <a:r>
              <a:rPr lang="en-US" sz="2200" b="1" dirty="0">
                <a:solidFill>
                  <a:srgbClr val="000000"/>
                </a:solidFill>
                <a:latin typeface="Consolas"/>
              </a:rPr>
              <a:t>(</a:t>
            </a:r>
            <a:r>
              <a:rPr lang="en-US" sz="2200" b="1" dirty="0" err="1">
                <a:solidFill>
                  <a:srgbClr val="000000"/>
                </a:solidFill>
                <a:latin typeface="Consolas"/>
              </a:rPr>
              <a:t>dizi</a:t>
            </a:r>
            <a:r>
              <a:rPr lang="en-US" sz="2200" b="1" dirty="0">
                <a:solidFill>
                  <a:srgbClr val="000000"/>
                </a:solidFill>
                <a:latin typeface="Consolas"/>
              </a:rPr>
              <a:t>);</a:t>
            </a:r>
            <a:endParaRPr lang="tr-TR" sz="2200" b="1" dirty="0">
              <a:solidFill>
                <a:srgbClr val="000000"/>
              </a:solidFill>
              <a:latin typeface="Consolas"/>
            </a:endParaRPr>
          </a:p>
          <a:p>
            <a:pPr algn="l"/>
            <a:endParaRPr lang="tr-TR" sz="2200" b="1" dirty="0">
              <a:solidFill>
                <a:srgbClr val="000000"/>
              </a:solidFill>
              <a:latin typeface="Consolas"/>
            </a:endParaRPr>
          </a:p>
          <a:p>
            <a:pPr algn="just"/>
            <a:endParaRPr lang="tr-TR" sz="2000" dirty="0">
              <a:solidFill>
                <a:schemeClr val="tx1"/>
              </a:solidFill>
            </a:endParaRPr>
          </a:p>
        </p:txBody>
      </p:sp>
    </p:spTree>
    <p:extLst>
      <p:ext uri="{BB962C8B-B14F-4D97-AF65-F5344CB8AC3E}">
        <p14:creationId xmlns="" xmlns:p14="http://schemas.microsoft.com/office/powerpoint/2010/main" val="2694767848"/>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İşaretçiler ile Dizi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4138626"/>
          </a:xfrm>
        </p:spPr>
        <p:txBody>
          <a:bodyPr>
            <a:normAutofit fontScale="85000" lnSpcReduction="20000"/>
          </a:bodyPr>
          <a:lstStyle/>
          <a:p>
            <a:r>
              <a:rPr lang="tr-TR" sz="2200" dirty="0" smtClean="0">
                <a:solidFill>
                  <a:srgbClr val="000000"/>
                </a:solidFill>
              </a:rPr>
              <a:t>Bir önceki slayttaki kodda </a:t>
            </a:r>
            <a:r>
              <a:rPr lang="tr-TR" sz="2200" dirty="0" err="1" smtClean="0">
                <a:solidFill>
                  <a:srgbClr val="000000"/>
                </a:solidFill>
              </a:rPr>
              <a:t>malloc</a:t>
            </a:r>
            <a:r>
              <a:rPr lang="tr-TR" sz="2200" dirty="0" smtClean="0">
                <a:solidFill>
                  <a:srgbClr val="000000"/>
                </a:solidFill>
              </a:rPr>
              <a:t> fonksiyonundaki parametrede başka bir fonksiyon olan </a:t>
            </a:r>
            <a:r>
              <a:rPr lang="tr-TR" sz="2200" b="1" dirty="0" err="1" smtClean="0">
                <a:solidFill>
                  <a:srgbClr val="000000"/>
                </a:solidFill>
              </a:rPr>
              <a:t>sizeof</a:t>
            </a:r>
            <a:r>
              <a:rPr lang="tr-TR" sz="2200" dirty="0" smtClean="0">
                <a:solidFill>
                  <a:srgbClr val="000000"/>
                </a:solidFill>
              </a:rPr>
              <a:t> fonksiyonu kullanılmıştır. </a:t>
            </a:r>
            <a:r>
              <a:rPr lang="tr-TR" sz="2200" i="1" dirty="0" err="1" smtClean="0">
                <a:solidFill>
                  <a:srgbClr val="000000"/>
                </a:solidFill>
              </a:rPr>
              <a:t>sizeof</a:t>
            </a:r>
            <a:r>
              <a:rPr lang="tr-TR" sz="2200" dirty="0" smtClean="0">
                <a:solidFill>
                  <a:srgbClr val="000000"/>
                </a:solidFill>
              </a:rPr>
              <a:t> fonksiyonu parametre olarak bir tür ya da değişkeni alıp o türün veya değişkenin sistemde ne kadar yer kapladığını döndürür. Örnekte 20 tane </a:t>
            </a:r>
            <a:r>
              <a:rPr lang="tr-TR" sz="2200" dirty="0" err="1" smtClean="0">
                <a:solidFill>
                  <a:srgbClr val="000000"/>
                </a:solidFill>
              </a:rPr>
              <a:t>int</a:t>
            </a:r>
            <a:r>
              <a:rPr lang="tr-TR" sz="2200" dirty="0" smtClean="0">
                <a:solidFill>
                  <a:srgbClr val="000000"/>
                </a:solidFill>
              </a:rPr>
              <a:t> türünde bellek alanı almak istenmiştir. Bu yapılırken direk 80 değeri girilebilirdi (</a:t>
            </a:r>
            <a:r>
              <a:rPr lang="tr-TR" sz="2200" dirty="0" err="1" smtClean="0">
                <a:solidFill>
                  <a:srgbClr val="000000"/>
                </a:solidFill>
              </a:rPr>
              <a:t>int</a:t>
            </a:r>
            <a:r>
              <a:rPr lang="tr-TR" sz="2200" dirty="0" smtClean="0">
                <a:solidFill>
                  <a:srgbClr val="000000"/>
                </a:solidFill>
              </a:rPr>
              <a:t> 4 </a:t>
            </a:r>
            <a:r>
              <a:rPr lang="tr-TR" sz="2200" dirty="0" err="1" smtClean="0">
                <a:solidFill>
                  <a:srgbClr val="000000"/>
                </a:solidFill>
              </a:rPr>
              <a:t>byte</a:t>
            </a:r>
            <a:r>
              <a:rPr lang="tr-TR" sz="2200" dirty="0" smtClean="0">
                <a:solidFill>
                  <a:srgbClr val="000000"/>
                </a:solidFill>
              </a:rPr>
              <a:t> olduğu düşünülerek). Ancak, </a:t>
            </a:r>
            <a:r>
              <a:rPr lang="tr-TR" sz="2200" dirty="0" err="1" smtClean="0">
                <a:solidFill>
                  <a:srgbClr val="000000"/>
                </a:solidFill>
              </a:rPr>
              <a:t>int</a:t>
            </a:r>
            <a:r>
              <a:rPr lang="tr-TR" sz="2200" dirty="0" smtClean="0">
                <a:solidFill>
                  <a:srgbClr val="000000"/>
                </a:solidFill>
              </a:rPr>
              <a:t> türünün tüm sistemlerde aynı boyutta olamayabileceğini söylemiştik. Bu nedenle </a:t>
            </a:r>
            <a:r>
              <a:rPr lang="tr-TR" sz="2200" dirty="0" err="1" smtClean="0">
                <a:solidFill>
                  <a:srgbClr val="000000"/>
                </a:solidFill>
              </a:rPr>
              <a:t>sizeof</a:t>
            </a:r>
            <a:r>
              <a:rPr lang="tr-TR" sz="2200" dirty="0" smtClean="0">
                <a:solidFill>
                  <a:srgbClr val="000000"/>
                </a:solidFill>
              </a:rPr>
              <a:t> fonksiyonu kullanılarak program hangi sistemde çalışırsa çalışsın doğru miktarda bellek alanı alması sağlanır. </a:t>
            </a:r>
            <a:endParaRPr lang="tr-TR" sz="2200" b="1" dirty="0" smtClean="0">
              <a:solidFill>
                <a:srgbClr val="000000"/>
              </a:solidFill>
            </a:endParaRPr>
          </a:p>
          <a:p>
            <a:r>
              <a:rPr lang="tr-TR" sz="2200" dirty="0" smtClean="0">
                <a:solidFill>
                  <a:srgbClr val="000000"/>
                </a:solidFill>
              </a:rPr>
              <a:t>Daha sonra </a:t>
            </a:r>
            <a:r>
              <a:rPr lang="tr-TR" sz="2200" dirty="0" err="1" smtClean="0">
                <a:solidFill>
                  <a:srgbClr val="000000"/>
                </a:solidFill>
              </a:rPr>
              <a:t>malloc</a:t>
            </a:r>
            <a:r>
              <a:rPr lang="tr-TR" sz="2200" dirty="0" smtClean="0">
                <a:solidFill>
                  <a:srgbClr val="000000"/>
                </a:solidFill>
              </a:rPr>
              <a:t> fonksiyonu 20 </a:t>
            </a:r>
            <a:r>
              <a:rPr lang="tr-TR" sz="2200" dirty="0" err="1" smtClean="0">
                <a:solidFill>
                  <a:srgbClr val="000000"/>
                </a:solidFill>
              </a:rPr>
              <a:t>int'lık</a:t>
            </a:r>
            <a:r>
              <a:rPr lang="tr-TR" sz="2200" dirty="0" smtClean="0">
                <a:solidFill>
                  <a:srgbClr val="000000"/>
                </a:solidFill>
              </a:rPr>
              <a:t> alanı ayırdıktan sonra bellek alanının başladığı adresi geri döner ve bu başlangıç alanı da dizi adlı </a:t>
            </a:r>
            <a:r>
              <a:rPr lang="tr-TR" sz="2200" dirty="0" err="1" smtClean="0">
                <a:solidFill>
                  <a:srgbClr val="000000"/>
                </a:solidFill>
              </a:rPr>
              <a:t>int</a:t>
            </a:r>
            <a:r>
              <a:rPr lang="tr-TR" sz="2200" dirty="0" smtClean="0">
                <a:solidFill>
                  <a:srgbClr val="000000"/>
                </a:solidFill>
              </a:rPr>
              <a:t> işaretçisine atanır. Bu önemlidir çünkü dizi değişkeni bir dizinin başlangıç adresini tuttuğundan dizi işlemleri normal bir dizi gibi yapılabilir.</a:t>
            </a:r>
          </a:p>
          <a:p>
            <a:r>
              <a:rPr lang="tr-TR" sz="2200" dirty="0" smtClean="0">
                <a:solidFill>
                  <a:srgbClr val="000000"/>
                </a:solidFill>
              </a:rPr>
              <a:t>Son olarak ise kullanılan dizi ile işimiz bittiği için dizi değişkeninin bellekte kapladığı alan </a:t>
            </a:r>
            <a:r>
              <a:rPr lang="tr-TR" sz="2200" b="1" dirty="0" err="1" smtClean="0">
                <a:solidFill>
                  <a:srgbClr val="000000"/>
                </a:solidFill>
              </a:rPr>
              <a:t>free</a:t>
            </a:r>
            <a:r>
              <a:rPr lang="tr-TR" sz="2200" dirty="0" smtClean="0">
                <a:solidFill>
                  <a:srgbClr val="000000"/>
                </a:solidFill>
              </a:rPr>
              <a:t> fonksiyonu ile işletim sistemine geri gönderilmiştir.</a:t>
            </a:r>
            <a:endParaRPr lang="en-US" sz="2200" dirty="0" smtClean="0">
              <a:solidFill>
                <a:srgbClr val="000000"/>
              </a:solidFill>
            </a:endParaRPr>
          </a:p>
          <a:p>
            <a:pPr algn="l"/>
            <a:endParaRPr lang="tr-TR" sz="2200" b="1" dirty="0">
              <a:solidFill>
                <a:srgbClr val="000000"/>
              </a:solidFill>
              <a:latin typeface="Consolas"/>
            </a:endParaRPr>
          </a:p>
          <a:p>
            <a:pPr algn="just"/>
            <a:endParaRPr lang="tr-TR" sz="2000" dirty="0">
              <a:solidFill>
                <a:schemeClr val="tx1"/>
              </a:solidFill>
            </a:endParaRPr>
          </a:p>
        </p:txBody>
      </p:sp>
    </p:spTree>
    <p:extLst>
      <p:ext uri="{BB962C8B-B14F-4D97-AF65-F5344CB8AC3E}">
        <p14:creationId xmlns="" xmlns:p14="http://schemas.microsoft.com/office/powerpoint/2010/main" val="2694767848"/>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İşaretçiler ile Dizgi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638560"/>
          </a:xfrm>
        </p:spPr>
        <p:txBody>
          <a:bodyPr>
            <a:normAutofit fontScale="92500" lnSpcReduction="10000"/>
          </a:bodyPr>
          <a:lstStyle/>
          <a:p>
            <a:pPr algn="just">
              <a:buFontTx/>
              <a:buChar char="-"/>
            </a:pPr>
            <a:r>
              <a:rPr lang="tr-TR" sz="2400" dirty="0" smtClean="0">
                <a:solidFill>
                  <a:schemeClr val="tx1"/>
                </a:solidFill>
              </a:rPr>
              <a:t> C dilinde bir dizgi tanımlamak için iki yöntem kullanılır. Bir dizgi, </a:t>
            </a:r>
            <a:r>
              <a:rPr lang="tr-TR" sz="2400" dirty="0" err="1" smtClean="0">
                <a:solidFill>
                  <a:schemeClr val="tx1"/>
                </a:solidFill>
              </a:rPr>
              <a:t>char</a:t>
            </a:r>
            <a:r>
              <a:rPr lang="tr-TR" sz="2400" dirty="0" smtClean="0">
                <a:solidFill>
                  <a:schemeClr val="tx1"/>
                </a:solidFill>
              </a:rPr>
              <a:t> işaretçisi değişkeniyle veya dizi ile tanımlanabilir. Örnek tanımlamalar aşağıdaki gibidir:</a:t>
            </a:r>
          </a:p>
          <a:p>
            <a:pPr algn="just">
              <a:buFontTx/>
              <a:buChar char="-"/>
            </a:pPr>
            <a:endParaRPr lang="tr-TR" dirty="0" smtClean="0">
              <a:solidFill>
                <a:schemeClr val="tx1"/>
              </a:solidFill>
            </a:endParaRPr>
          </a:p>
          <a:p>
            <a:pPr marL="342900" indent="-342900" algn="just">
              <a:buFont typeface="Wingdings" panose="05000000000000000000" pitchFamily="2" charset="2"/>
              <a:buChar char="Ø"/>
            </a:pPr>
            <a:r>
              <a:rPr lang="tr-TR" sz="2000" b="1" dirty="0" smtClean="0">
                <a:solidFill>
                  <a:schemeClr val="tx1"/>
                </a:solidFill>
              </a:rPr>
              <a:t>İşaretçi ile Tanımlama</a:t>
            </a:r>
          </a:p>
          <a:p>
            <a:pPr algn="just"/>
            <a:r>
              <a:rPr lang="tr-TR" sz="2400" dirty="0" err="1" smtClean="0">
                <a:solidFill>
                  <a:schemeClr val="tx1"/>
                </a:solidFill>
              </a:rPr>
              <a:t>char</a:t>
            </a:r>
            <a:r>
              <a:rPr lang="tr-TR" sz="2400" dirty="0" smtClean="0">
                <a:solidFill>
                  <a:schemeClr val="tx1"/>
                </a:solidFill>
              </a:rPr>
              <a:t> *</a:t>
            </a:r>
            <a:r>
              <a:rPr lang="tr-TR" sz="2400" dirty="0" err="1" smtClean="0">
                <a:solidFill>
                  <a:schemeClr val="tx1"/>
                </a:solidFill>
              </a:rPr>
              <a:t>ozlu</a:t>
            </a:r>
            <a:r>
              <a:rPr lang="tr-TR" sz="2400" dirty="0" smtClean="0">
                <a:solidFill>
                  <a:schemeClr val="tx1"/>
                </a:solidFill>
              </a:rPr>
              <a:t>_</a:t>
            </a:r>
            <a:r>
              <a:rPr lang="tr-TR" sz="2400" dirty="0" err="1" smtClean="0">
                <a:solidFill>
                  <a:schemeClr val="tx1"/>
                </a:solidFill>
              </a:rPr>
              <a:t>soz</a:t>
            </a:r>
            <a:r>
              <a:rPr lang="tr-TR" sz="2400" dirty="0" smtClean="0">
                <a:solidFill>
                  <a:schemeClr val="tx1"/>
                </a:solidFill>
              </a:rPr>
              <a:t>= “Manda yuva </a:t>
            </a:r>
            <a:r>
              <a:rPr lang="tr-TR" sz="2400" dirty="0" err="1" smtClean="0">
                <a:solidFill>
                  <a:schemeClr val="tx1"/>
                </a:solidFill>
              </a:rPr>
              <a:t>yapmis</a:t>
            </a:r>
            <a:r>
              <a:rPr lang="tr-TR" sz="2400" dirty="0" smtClean="0">
                <a:solidFill>
                  <a:schemeClr val="tx1"/>
                </a:solidFill>
              </a:rPr>
              <a:t> </a:t>
            </a:r>
            <a:r>
              <a:rPr lang="tr-TR" sz="2400" dirty="0" err="1" smtClean="0">
                <a:solidFill>
                  <a:schemeClr val="tx1"/>
                </a:solidFill>
              </a:rPr>
              <a:t>sogut</a:t>
            </a:r>
            <a:r>
              <a:rPr lang="tr-TR" sz="2400" dirty="0" smtClean="0">
                <a:solidFill>
                  <a:schemeClr val="tx1"/>
                </a:solidFill>
              </a:rPr>
              <a:t> </a:t>
            </a:r>
            <a:r>
              <a:rPr lang="tr-TR" sz="2400" dirty="0" err="1" smtClean="0">
                <a:solidFill>
                  <a:schemeClr val="tx1"/>
                </a:solidFill>
              </a:rPr>
              <a:t>dalina</a:t>
            </a:r>
            <a:r>
              <a:rPr lang="tr-TR" sz="2400" dirty="0" smtClean="0">
                <a:solidFill>
                  <a:schemeClr val="tx1"/>
                </a:solidFill>
              </a:rPr>
              <a:t>";</a:t>
            </a:r>
          </a:p>
          <a:p>
            <a:pPr algn="just"/>
            <a:endParaRPr lang="tr-TR" sz="2000" dirty="0" smtClean="0">
              <a:solidFill>
                <a:schemeClr val="tx1"/>
              </a:solidFill>
            </a:endParaRPr>
          </a:p>
          <a:p>
            <a:pPr algn="just">
              <a:buNone/>
            </a:pPr>
            <a:endParaRPr lang="tr-TR" sz="2000" dirty="0" smtClean="0">
              <a:solidFill>
                <a:schemeClr val="tx1"/>
              </a:solidFill>
            </a:endParaRPr>
          </a:p>
          <a:p>
            <a:pPr marL="342900" indent="-342900" algn="just">
              <a:buFont typeface="Wingdings" panose="05000000000000000000" pitchFamily="2" charset="2"/>
              <a:buChar char="Ø"/>
            </a:pPr>
            <a:r>
              <a:rPr lang="tr-TR" sz="2000" b="1" dirty="0" smtClean="0">
                <a:solidFill>
                  <a:schemeClr val="tx1"/>
                </a:solidFill>
              </a:rPr>
              <a:t>Dizi ile Tanımlama</a:t>
            </a:r>
          </a:p>
          <a:p>
            <a:pPr algn="just"/>
            <a:r>
              <a:rPr lang="tr-TR" sz="2400" dirty="0" err="1" smtClean="0">
                <a:solidFill>
                  <a:schemeClr val="tx1"/>
                </a:solidFill>
              </a:rPr>
              <a:t>char</a:t>
            </a:r>
            <a:r>
              <a:rPr lang="tr-TR" sz="2400" dirty="0" smtClean="0"/>
              <a:t> </a:t>
            </a:r>
            <a:r>
              <a:rPr lang="tr-TR" sz="2400" dirty="0" err="1" smtClean="0"/>
              <a:t>ozlu</a:t>
            </a:r>
            <a:r>
              <a:rPr lang="tr-TR" sz="2400" dirty="0" smtClean="0"/>
              <a:t>_soru[] </a:t>
            </a:r>
            <a:r>
              <a:rPr lang="tr-TR" sz="2400" dirty="0" smtClean="0">
                <a:solidFill>
                  <a:schemeClr val="tx1"/>
                </a:solidFill>
              </a:rPr>
              <a:t>= “Yavrusunu sinek </a:t>
            </a:r>
            <a:r>
              <a:rPr lang="tr-TR" sz="2400" dirty="0" err="1" smtClean="0">
                <a:solidFill>
                  <a:schemeClr val="tx1"/>
                </a:solidFill>
              </a:rPr>
              <a:t>kapmis</a:t>
            </a:r>
            <a:r>
              <a:rPr lang="tr-TR" sz="2400" dirty="0" smtClean="0">
                <a:solidFill>
                  <a:schemeClr val="tx1"/>
                </a:solidFill>
              </a:rPr>
              <a:t> </a:t>
            </a:r>
            <a:r>
              <a:rPr lang="tr-TR" sz="2400" dirty="0" err="1" smtClean="0">
                <a:solidFill>
                  <a:schemeClr val="tx1"/>
                </a:solidFill>
              </a:rPr>
              <a:t>gor</a:t>
            </a:r>
            <a:r>
              <a:rPr lang="tr-TR" sz="2400" dirty="0" err="1" smtClean="0"/>
              <a:t>dun</a:t>
            </a:r>
            <a:r>
              <a:rPr lang="tr-TR" sz="2400" dirty="0" smtClean="0"/>
              <a:t> mu</a:t>
            </a:r>
            <a:r>
              <a:rPr lang="tr-TR" sz="2400" dirty="0" smtClean="0">
                <a:solidFill>
                  <a:schemeClr val="tx1"/>
                </a:solidFill>
              </a:rPr>
              <a:t>";</a:t>
            </a:r>
            <a:endParaRPr lang="tr-TR" sz="2000" dirty="0" smtClean="0">
              <a:solidFill>
                <a:schemeClr val="tx1"/>
              </a:solidFill>
            </a:endParaRPr>
          </a:p>
        </p:txBody>
      </p:sp>
      <p:sp>
        <p:nvSpPr>
          <p:cNvPr id="10" name="9 Metin kutusu"/>
          <p:cNvSpPr txBox="1"/>
          <p:nvPr/>
        </p:nvSpPr>
        <p:spPr>
          <a:xfrm>
            <a:off x="1643042" y="3500438"/>
            <a:ext cx="6506589" cy="369332"/>
          </a:xfrm>
          <a:prstGeom prst="rect">
            <a:avLst/>
          </a:prstGeom>
          <a:noFill/>
        </p:spPr>
        <p:txBody>
          <a:bodyPr wrap="square" rtlCol="0">
            <a:spAutoFit/>
          </a:bodyPr>
          <a:lstStyle/>
          <a:p>
            <a:r>
              <a:rPr lang="tr-TR" i="1" dirty="0" smtClean="0"/>
              <a:t>Dizgiyi hafızaya yerleştirir ve yerleştirildiği yeri işaretçiye kaydeder.</a:t>
            </a:r>
            <a:endParaRPr lang="tr-TR" i="1" dirty="0"/>
          </a:p>
        </p:txBody>
      </p:sp>
      <p:cxnSp>
        <p:nvCxnSpPr>
          <p:cNvPr id="15" name="14 Dirsek Bağlayıcısı"/>
          <p:cNvCxnSpPr/>
          <p:nvPr/>
        </p:nvCxnSpPr>
        <p:spPr>
          <a:xfrm>
            <a:off x="1103714" y="3315772"/>
            <a:ext cx="385574" cy="36933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17 Metin kutusu"/>
          <p:cNvSpPr txBox="1"/>
          <p:nvPr/>
        </p:nvSpPr>
        <p:spPr>
          <a:xfrm>
            <a:off x="1428728" y="4929198"/>
            <a:ext cx="4748608" cy="646331"/>
          </a:xfrm>
          <a:prstGeom prst="rect">
            <a:avLst/>
          </a:prstGeom>
          <a:noFill/>
        </p:spPr>
        <p:txBody>
          <a:bodyPr wrap="square" rtlCol="0">
            <a:spAutoFit/>
          </a:bodyPr>
          <a:lstStyle/>
          <a:p>
            <a:r>
              <a:rPr lang="tr-TR" i="1" smtClean="0"/>
              <a:t>Yukarıdakiyle </a:t>
            </a:r>
            <a:r>
              <a:rPr lang="tr-TR" i="1" dirty="0" smtClean="0"/>
              <a:t>benzer işlemi yapar. </a:t>
            </a:r>
            <a:br>
              <a:rPr lang="tr-TR" i="1" dirty="0" smtClean="0"/>
            </a:br>
            <a:r>
              <a:rPr lang="tr-TR" i="1" dirty="0" err="1" smtClean="0"/>
              <a:t>ozlu</a:t>
            </a:r>
            <a:r>
              <a:rPr lang="tr-TR" i="1" dirty="0" smtClean="0"/>
              <a:t>_soru isimli dizgiyi oluşturur ve içini doldurur.</a:t>
            </a:r>
            <a:endParaRPr lang="tr-TR" i="1" dirty="0"/>
          </a:p>
        </p:txBody>
      </p:sp>
      <p:cxnSp>
        <p:nvCxnSpPr>
          <p:cNvPr id="19" name="18 Dirsek Bağlayıcısı"/>
          <p:cNvCxnSpPr/>
          <p:nvPr/>
        </p:nvCxnSpPr>
        <p:spPr>
          <a:xfrm>
            <a:off x="1076100" y="4744532"/>
            <a:ext cx="385574" cy="36933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8063172"/>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5" name="Picture 5" descr="Picture 1"/>
          <p:cNvPicPr>
            <a:picLocks noChangeAspect="1" noChangeArrowheads="1"/>
          </p:cNvPicPr>
          <p:nvPr/>
        </p:nvPicPr>
        <p:blipFill>
          <a:blip r:embed="rId3"/>
          <a:srcRect r="15342"/>
          <a:stretch>
            <a:fillRect/>
          </a:stretch>
        </p:blipFill>
        <p:spPr bwMode="auto">
          <a:xfrm rot="5400000">
            <a:off x="3779678" y="1126982"/>
            <a:ext cx="5666108" cy="4081463"/>
          </a:xfrm>
          <a:prstGeom prst="rect">
            <a:avLst/>
          </a:prstGeom>
          <a:noFill/>
          <a:ln w="9525">
            <a:noFill/>
            <a:miter lim="800000"/>
            <a:headEnd/>
            <a:tailEnd/>
          </a:ln>
        </p:spPr>
      </p:pic>
      <p:sp>
        <p:nvSpPr>
          <p:cNvPr id="5" name="4 Dikdörtgen"/>
          <p:cNvSpPr/>
          <p:nvPr/>
        </p:nvSpPr>
        <p:spPr>
          <a:xfrm>
            <a:off x="571472" y="2000240"/>
            <a:ext cx="3500462" cy="3416320"/>
          </a:xfrm>
          <a:prstGeom prst="rect">
            <a:avLst/>
          </a:prstGeom>
        </p:spPr>
        <p:txBody>
          <a:bodyPr wrap="square">
            <a:spAutoFit/>
          </a:bodyPr>
          <a:lstStyle/>
          <a:p>
            <a:r>
              <a:rPr lang="en-US" dirty="0" smtClean="0"/>
              <a:t>Amazing hand-drawn image in NY Times by </a:t>
            </a:r>
            <a:r>
              <a:rPr lang="en-US" dirty="0" err="1" smtClean="0"/>
              <a:t>Serkan</a:t>
            </a:r>
            <a:r>
              <a:rPr lang="en-US" dirty="0" smtClean="0"/>
              <a:t> </a:t>
            </a:r>
            <a:r>
              <a:rPr lang="en-US" dirty="0" err="1" smtClean="0"/>
              <a:t>Ozkaya</a:t>
            </a:r>
            <a:endParaRPr lang="en-US" dirty="0" smtClean="0"/>
          </a:p>
          <a:p>
            <a:pPr>
              <a:spcBef>
                <a:spcPct val="0"/>
              </a:spcBef>
            </a:pPr>
            <a:r>
              <a:rPr lang="en-US" dirty="0" err="1" smtClean="0"/>
              <a:t>Serkan</a:t>
            </a:r>
            <a:r>
              <a:rPr lang="en-US" dirty="0" smtClean="0"/>
              <a:t> </a:t>
            </a:r>
            <a:r>
              <a:rPr lang="en-US" dirty="0" err="1" smtClean="0"/>
              <a:t>Ozkaya</a:t>
            </a:r>
            <a:r>
              <a:rPr lang="en-US" dirty="0" smtClean="0"/>
              <a:t> simply wanted to draw and see printed a faithful copy of all the type and pictures planned for a broadsheet page of this newspaper: this very page you are reading right now, which shows his version of the page you are reading right now, which shows his version of his version of the page you are reading right now, which...</a:t>
            </a:r>
            <a:endParaRPr lang="en-US" dirty="0"/>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Dizgiler ve işaretçiler</a:t>
            </a:r>
            <a:endParaRPr lang="tr-TR" dirty="0"/>
          </a:p>
        </p:txBody>
      </p:sp>
      <p:sp>
        <p:nvSpPr>
          <p:cNvPr id="3" name="2 İçerik Yer Tutucusu"/>
          <p:cNvSpPr>
            <a:spLocks noGrp="1"/>
          </p:cNvSpPr>
          <p:nvPr>
            <p:ph sz="quarter" idx="1"/>
          </p:nvPr>
        </p:nvSpPr>
        <p:spPr/>
        <p:txBody>
          <a:bodyPr/>
          <a:lstStyle/>
          <a:p>
            <a:r>
              <a:rPr lang="tr-TR" dirty="0" err="1" smtClean="0"/>
              <a:t>char</a:t>
            </a:r>
            <a:r>
              <a:rPr lang="tr-TR" dirty="0" smtClean="0"/>
              <a:t> isim[8];</a:t>
            </a:r>
            <a:endParaRPr lang="tr-TR" dirty="0"/>
          </a:p>
        </p:txBody>
      </p:sp>
      <p:graphicFrame>
        <p:nvGraphicFramePr>
          <p:cNvPr id="4" name="3 Tablo"/>
          <p:cNvGraphicFramePr>
            <a:graphicFrameLocks noGrp="1"/>
          </p:cNvGraphicFramePr>
          <p:nvPr/>
        </p:nvGraphicFramePr>
        <p:xfrm>
          <a:off x="1071538" y="2000240"/>
          <a:ext cx="6096000" cy="370840"/>
        </p:xfrm>
        <a:graphic>
          <a:graphicData uri="http://schemas.openxmlformats.org/drawingml/2006/table">
            <a:tbl>
              <a:tblPr firstRow="1" bandRow="1">
                <a:tableStyleId>{5940675A-B579-460E-94D1-54222C63F5DA}</a:tableStyleId>
              </a:tblPr>
              <a:tblGrid>
                <a:gridCol w="762000"/>
                <a:gridCol w="762000"/>
                <a:gridCol w="762000"/>
                <a:gridCol w="762000"/>
                <a:gridCol w="762000"/>
                <a:gridCol w="762000"/>
                <a:gridCol w="762000"/>
                <a:gridCol w="762000"/>
              </a:tblGrid>
              <a:tr h="370840">
                <a:tc>
                  <a:txBody>
                    <a:bodyPr/>
                    <a:lstStyle/>
                    <a:p>
                      <a:endParaRPr lang="tr-TR" dirty="0"/>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sp>
        <p:nvSpPr>
          <p:cNvPr id="5" name="4 Metin kutusu"/>
          <p:cNvSpPr txBox="1"/>
          <p:nvPr/>
        </p:nvSpPr>
        <p:spPr>
          <a:xfrm>
            <a:off x="642910" y="2857496"/>
            <a:ext cx="776175" cy="523220"/>
          </a:xfrm>
          <a:prstGeom prst="rect">
            <a:avLst/>
          </a:prstGeom>
          <a:noFill/>
        </p:spPr>
        <p:txBody>
          <a:bodyPr wrap="none" rtlCol="0">
            <a:spAutoFit/>
          </a:bodyPr>
          <a:lstStyle/>
          <a:p>
            <a:r>
              <a:rPr lang="tr-TR" sz="2800" dirty="0" smtClean="0"/>
              <a:t>isim</a:t>
            </a:r>
            <a:endParaRPr lang="tr-TR" sz="2800" dirty="0"/>
          </a:p>
        </p:txBody>
      </p:sp>
      <p:cxnSp>
        <p:nvCxnSpPr>
          <p:cNvPr id="7" name="6 Düz Ok Bağlayıcısı"/>
          <p:cNvCxnSpPr>
            <a:stCxn id="5" idx="0"/>
          </p:cNvCxnSpPr>
          <p:nvPr/>
        </p:nvCxnSpPr>
        <p:spPr>
          <a:xfrm rot="5400000" flipH="1" flipV="1">
            <a:off x="1051268" y="2408598"/>
            <a:ext cx="428628" cy="469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Metin kutusu"/>
          <p:cNvSpPr txBox="1"/>
          <p:nvPr/>
        </p:nvSpPr>
        <p:spPr>
          <a:xfrm>
            <a:off x="571472" y="3643314"/>
            <a:ext cx="7929618" cy="369332"/>
          </a:xfrm>
          <a:prstGeom prst="rect">
            <a:avLst/>
          </a:prstGeom>
          <a:noFill/>
        </p:spPr>
        <p:txBody>
          <a:bodyPr wrap="square" rtlCol="0">
            <a:spAutoFit/>
          </a:bodyPr>
          <a:lstStyle/>
          <a:p>
            <a:r>
              <a:rPr lang="tr-TR" dirty="0" smtClean="0"/>
              <a:t>C dili diziye ait ismin (işaretçinin) değerinin değiştirilmesine izin vermemektedir.</a:t>
            </a:r>
            <a:endParaRPr lang="tr-TR" dirty="0"/>
          </a:p>
        </p:txBody>
      </p:sp>
      <p:sp>
        <p:nvSpPr>
          <p:cNvPr id="10" name="9 Dikdörtgen"/>
          <p:cNvSpPr/>
          <p:nvPr/>
        </p:nvSpPr>
        <p:spPr>
          <a:xfrm>
            <a:off x="4786314" y="4572008"/>
            <a:ext cx="3500462" cy="646331"/>
          </a:xfrm>
          <a:prstGeom prst="rect">
            <a:avLst/>
          </a:prstGeom>
        </p:spPr>
        <p:txBody>
          <a:bodyPr wrap="square">
            <a:spAutoFit/>
          </a:bodyPr>
          <a:lstStyle/>
          <a:p>
            <a:r>
              <a:rPr lang="en-US" dirty="0" smtClean="0"/>
              <a:t>[Error] assignment to expression with array type</a:t>
            </a:r>
            <a:endParaRPr lang="tr-TR" dirty="0"/>
          </a:p>
        </p:txBody>
      </p:sp>
      <p:sp>
        <p:nvSpPr>
          <p:cNvPr id="11" name="10 Dikdörtgen"/>
          <p:cNvSpPr/>
          <p:nvPr/>
        </p:nvSpPr>
        <p:spPr>
          <a:xfrm>
            <a:off x="785786" y="4357694"/>
            <a:ext cx="300039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pt-BR" dirty="0" smtClean="0"/>
              <a:t>	char </a:t>
            </a:r>
            <a:r>
              <a:rPr lang="tr-TR" dirty="0" smtClean="0"/>
              <a:t>isim</a:t>
            </a:r>
            <a:r>
              <a:rPr lang="pt-BR" dirty="0" smtClean="0"/>
              <a:t>[</a:t>
            </a:r>
            <a:r>
              <a:rPr lang="tr-TR" dirty="0" smtClean="0"/>
              <a:t>8</a:t>
            </a:r>
            <a:r>
              <a:rPr lang="pt-BR" dirty="0" smtClean="0"/>
              <a:t>];</a:t>
            </a:r>
          </a:p>
          <a:p>
            <a:r>
              <a:rPr lang="pt-BR" dirty="0" smtClean="0"/>
              <a:t>	char b[</a:t>
            </a:r>
            <a:r>
              <a:rPr lang="tr-TR" dirty="0" smtClean="0"/>
              <a:t>8</a:t>
            </a:r>
            <a:r>
              <a:rPr lang="pt-BR" dirty="0" smtClean="0"/>
              <a:t>];</a:t>
            </a:r>
          </a:p>
          <a:p>
            <a:r>
              <a:rPr lang="pt-BR" dirty="0" smtClean="0"/>
              <a:t>	</a:t>
            </a:r>
            <a:r>
              <a:rPr lang="tr-TR" dirty="0" smtClean="0"/>
              <a:t>isim</a:t>
            </a:r>
            <a:r>
              <a:rPr lang="pt-BR" dirty="0" smtClean="0"/>
              <a:t>=b;</a:t>
            </a:r>
            <a:endParaRPr lang="tr-TR" dirty="0"/>
          </a:p>
        </p:txBody>
      </p:sp>
      <p:sp>
        <p:nvSpPr>
          <p:cNvPr id="12" name="11 Sağ Ok"/>
          <p:cNvSpPr/>
          <p:nvPr/>
        </p:nvSpPr>
        <p:spPr>
          <a:xfrm>
            <a:off x="3929058" y="4643446"/>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Dizgiler ve işaretçiler</a:t>
            </a:r>
            <a:endParaRPr lang="tr-TR" dirty="0"/>
          </a:p>
        </p:txBody>
      </p:sp>
      <p:sp>
        <p:nvSpPr>
          <p:cNvPr id="3" name="2 İçerik Yer Tutucusu"/>
          <p:cNvSpPr>
            <a:spLocks noGrp="1"/>
          </p:cNvSpPr>
          <p:nvPr>
            <p:ph sz="quarter" idx="1"/>
          </p:nvPr>
        </p:nvSpPr>
        <p:spPr/>
        <p:txBody>
          <a:bodyPr/>
          <a:lstStyle/>
          <a:p>
            <a:r>
              <a:rPr lang="tr-TR" dirty="0" smtClean="0"/>
              <a:t>Bir dizgiyi </a:t>
            </a:r>
            <a:r>
              <a:rPr lang="tr-TR" dirty="0" err="1" smtClean="0"/>
              <a:t>char</a:t>
            </a:r>
            <a:r>
              <a:rPr lang="tr-TR" dirty="0" smtClean="0"/>
              <a:t> isim[100]; olarak tanımlarsanız, </a:t>
            </a:r>
            <a:r>
              <a:rPr lang="tr-TR" dirty="0" err="1" smtClean="0"/>
              <a:t>C’nin</a:t>
            </a:r>
            <a:r>
              <a:rPr lang="tr-TR" dirty="0" smtClean="0"/>
              <a:t> tasarımı gereği devamında isim =“merhaba” yazamazsınız.</a:t>
            </a:r>
          </a:p>
          <a:p>
            <a:pPr lvl="1" algn="ctr"/>
            <a:r>
              <a:rPr lang="tr-TR" sz="1600" dirty="0" smtClean="0">
                <a:solidFill>
                  <a:srgbClr val="FF0000"/>
                </a:solidFill>
              </a:rPr>
              <a:t>“</a:t>
            </a:r>
            <a:r>
              <a:rPr lang="en-US" sz="1600" dirty="0" smtClean="0">
                <a:solidFill>
                  <a:srgbClr val="FF0000"/>
                </a:solidFill>
              </a:rPr>
              <a:t>assignment to expression with array type</a:t>
            </a:r>
            <a:r>
              <a:rPr lang="tr-TR" sz="1600" dirty="0" smtClean="0">
                <a:solidFill>
                  <a:srgbClr val="FF0000"/>
                </a:solidFill>
              </a:rPr>
              <a:t>” hatası</a:t>
            </a:r>
          </a:p>
          <a:p>
            <a:pPr lvl="1"/>
            <a:r>
              <a:rPr lang="tr-TR" sz="1400" i="1" dirty="0" smtClean="0"/>
              <a:t>‘isim’e o kadar 100lük yer ayırt ettik, isim onu bırakıp da “merhaba”ya işaret edemez’ </a:t>
            </a:r>
            <a:r>
              <a:rPr lang="tr-TR" sz="1400" dirty="0" smtClean="0"/>
              <a:t>şeklinde bir koruma getirilmiş C dilinde. Bu nedenle [] ile tanım(korumalı) ve *ile tanım arasında fark oluşmaktadır.</a:t>
            </a:r>
          </a:p>
          <a:p>
            <a:r>
              <a:rPr lang="tr-TR" dirty="0" smtClean="0"/>
              <a:t>Ancak </a:t>
            </a:r>
            <a:r>
              <a:rPr lang="tr-TR" dirty="0" err="1" smtClean="0"/>
              <a:t>char</a:t>
            </a:r>
            <a:r>
              <a:rPr lang="tr-TR" dirty="0" smtClean="0"/>
              <a:t>* isim olarak tanımlarsanız, bu mümkündür.</a:t>
            </a:r>
          </a:p>
          <a:p>
            <a:pPr lvl="1"/>
            <a:r>
              <a:rPr lang="tr-TR" dirty="0" smtClean="0"/>
              <a:t>isim = “Merhaba”; </a:t>
            </a:r>
            <a:r>
              <a:rPr lang="tr-TR" sz="2000" dirty="0" smtClean="0"/>
              <a:t>komutu geçerlidir. (deneyiniz)</a:t>
            </a:r>
          </a:p>
          <a:p>
            <a:pPr lvl="2"/>
            <a:r>
              <a:rPr lang="tr-TR" sz="1400" i="1" dirty="0" smtClean="0"/>
              <a:t>“Merhaba” </a:t>
            </a:r>
            <a:r>
              <a:rPr lang="tr-TR" sz="1400" dirty="0" err="1" smtClean="0"/>
              <a:t>RAM’e</a:t>
            </a:r>
            <a:r>
              <a:rPr lang="tr-TR" sz="1400" dirty="0" smtClean="0"/>
              <a:t> kalıcı olarak yerleştirilip, adresi isim’le eşleştirilir. Ancak “Merhaba” üzerinde </a:t>
            </a:r>
            <a:r>
              <a:rPr lang="tr-TR" sz="1400" b="1" dirty="0" smtClean="0"/>
              <a:t>değişime derleyici izin vermez.</a:t>
            </a:r>
          </a:p>
          <a:p>
            <a:pPr lvl="2"/>
            <a:r>
              <a:rPr lang="tr-TR" sz="1400" dirty="0" smtClean="0"/>
              <a:t>Deneyiniz: </a:t>
            </a:r>
            <a:r>
              <a:rPr lang="tr-TR" sz="1400" dirty="0" err="1" smtClean="0"/>
              <a:t>printf</a:t>
            </a:r>
            <a:r>
              <a:rPr lang="tr-TR" sz="1400" dirty="0" smtClean="0"/>
              <a:t>("%d", &amp;"Merhaba");</a:t>
            </a:r>
          </a:p>
          <a:p>
            <a:pPr lvl="2">
              <a:buNone/>
            </a:pPr>
            <a:endParaRPr lang="tr-TR" dirty="0" smtClean="0"/>
          </a:p>
        </p:txBody>
      </p:sp>
      <p:sp>
        <p:nvSpPr>
          <p:cNvPr id="4" name="3 Dikdörtgen"/>
          <p:cNvSpPr/>
          <p:nvPr/>
        </p:nvSpPr>
        <p:spPr>
          <a:xfrm>
            <a:off x="642910" y="4500570"/>
            <a:ext cx="378621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t-BR" sz="2400" dirty="0" smtClean="0"/>
              <a:t>char meyve[100] = "Elma";</a:t>
            </a:r>
          </a:p>
          <a:p>
            <a:r>
              <a:rPr lang="pt-BR" sz="2400" dirty="0" smtClean="0"/>
              <a:t>char *isim;</a:t>
            </a:r>
          </a:p>
          <a:p>
            <a:r>
              <a:rPr lang="pt-BR" sz="2400" dirty="0" smtClean="0"/>
              <a:t>isim = meyve;</a:t>
            </a:r>
          </a:p>
          <a:p>
            <a:r>
              <a:rPr lang="pt-BR" sz="2400" dirty="0" smtClean="0"/>
              <a:t>printf("%s", isim);</a:t>
            </a:r>
            <a:endParaRPr lang="tr-TR" sz="2400" dirty="0"/>
          </a:p>
        </p:txBody>
      </p:sp>
      <p:cxnSp>
        <p:nvCxnSpPr>
          <p:cNvPr id="6" name="5 Düz Ok Bağlayıcısı"/>
          <p:cNvCxnSpPr/>
          <p:nvPr/>
        </p:nvCxnSpPr>
        <p:spPr>
          <a:xfrm flipV="1">
            <a:off x="2357422" y="4714884"/>
            <a:ext cx="3214710" cy="3571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5643570" y="4143380"/>
            <a:ext cx="32861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Burada “Elma” isime kopyalanmamıştır. meyve[0]=‘a’; yapılırsa ekrana “alma” yazılır.</a:t>
            </a:r>
            <a:endParaRPr lang="tr-TR" dirty="0"/>
          </a:p>
        </p:txBody>
      </p:sp>
      <p:cxnSp>
        <p:nvCxnSpPr>
          <p:cNvPr id="9" name="8 Düz Ok Bağlayıcısı"/>
          <p:cNvCxnSpPr>
            <a:endCxn id="10" idx="1"/>
          </p:cNvCxnSpPr>
          <p:nvPr/>
        </p:nvCxnSpPr>
        <p:spPr>
          <a:xfrm>
            <a:off x="2428860" y="5214950"/>
            <a:ext cx="3000396" cy="5287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5429256" y="5143512"/>
            <a:ext cx="350046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Kopyalama yapılsın istenseydi, önce </a:t>
            </a:r>
            <a:r>
              <a:rPr lang="tr-TR" dirty="0" err="1" smtClean="0"/>
              <a:t>malloc</a:t>
            </a:r>
            <a:r>
              <a:rPr lang="tr-TR" dirty="0" smtClean="0"/>
              <a:t> ile isim’e bellekte uygun bir alan açılmalı. Ardından </a:t>
            </a:r>
            <a:r>
              <a:rPr lang="tr-TR" dirty="0" err="1" smtClean="0"/>
              <a:t>strcmp</a:t>
            </a:r>
            <a:r>
              <a:rPr lang="tr-TR" dirty="0" smtClean="0"/>
              <a:t> kullanılmalıydı.</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malloc</a:t>
            </a:r>
            <a:r>
              <a:rPr lang="tr-TR" dirty="0" smtClean="0"/>
              <a:t> kullanımı</a:t>
            </a:r>
            <a:endParaRPr lang="tr-TR" dirty="0"/>
          </a:p>
        </p:txBody>
      </p:sp>
      <p:sp>
        <p:nvSpPr>
          <p:cNvPr id="3" name="2 İçerik Yer Tutucusu"/>
          <p:cNvSpPr>
            <a:spLocks noGrp="1"/>
          </p:cNvSpPr>
          <p:nvPr>
            <p:ph sz="quarter" idx="1"/>
          </p:nvPr>
        </p:nvSpPr>
        <p:spPr>
          <a:xfrm>
            <a:off x="457200" y="1219200"/>
            <a:ext cx="4186238" cy="4937760"/>
          </a:xfrm>
        </p:spPr>
        <p:txBody>
          <a:bodyPr>
            <a:normAutofit fontScale="77500" lnSpcReduction="20000"/>
          </a:bodyPr>
          <a:lstStyle/>
          <a:p>
            <a:r>
              <a:rPr lang="tr-TR" dirty="0" smtClean="0"/>
              <a:t>Bir blok içerisinde tanımlı olan değişken, o bloktan tamamlandıktan sonra tanımsız hale gelir.</a:t>
            </a:r>
          </a:p>
          <a:p>
            <a:r>
              <a:rPr lang="tr-TR" dirty="0" err="1" smtClean="0"/>
              <a:t>main</a:t>
            </a:r>
            <a:r>
              <a:rPr lang="tr-TR" dirty="0" smtClean="0"/>
              <a:t> fonksiyonuna ait olan blok içerisinde bir değişken tanımlarsanız, </a:t>
            </a:r>
            <a:r>
              <a:rPr lang="tr-TR" dirty="0" err="1" smtClean="0"/>
              <a:t>main</a:t>
            </a:r>
            <a:r>
              <a:rPr lang="tr-TR" dirty="0" smtClean="0"/>
              <a:t> </a:t>
            </a:r>
            <a:r>
              <a:rPr lang="tr-TR" dirty="0" err="1" smtClean="0"/>
              <a:t>return</a:t>
            </a:r>
            <a:r>
              <a:rPr lang="tr-TR" dirty="0" smtClean="0"/>
              <a:t> ile sonlanana kadar o değişken tanımlıdır.</a:t>
            </a:r>
          </a:p>
          <a:p>
            <a:pPr lvl="1"/>
            <a:r>
              <a:rPr lang="tr-TR" dirty="0" smtClean="0"/>
              <a:t>Bu nedenle </a:t>
            </a:r>
            <a:r>
              <a:rPr lang="tr-TR" dirty="0" err="1" smtClean="0"/>
              <a:t>main’de</a:t>
            </a:r>
            <a:r>
              <a:rPr lang="tr-TR" dirty="0" smtClean="0"/>
              <a:t> tanımlanmış bir değişkenin adresini bir fonksiyona gönderebilirsiniz.</a:t>
            </a:r>
          </a:p>
          <a:p>
            <a:r>
              <a:rPr lang="tr-TR" dirty="0" smtClean="0"/>
              <a:t>Ancak bir fonksiyon içerisinde tanımlanmış bir değişkenin adresini </a:t>
            </a:r>
            <a:r>
              <a:rPr lang="tr-TR" dirty="0" err="1" smtClean="0"/>
              <a:t>return</a:t>
            </a:r>
            <a:r>
              <a:rPr lang="tr-TR" dirty="0" smtClean="0"/>
              <a:t> ile vs. </a:t>
            </a:r>
            <a:r>
              <a:rPr lang="tr-TR" dirty="0" err="1" smtClean="0"/>
              <a:t>main’e</a:t>
            </a:r>
            <a:r>
              <a:rPr lang="tr-TR" dirty="0" smtClean="0"/>
              <a:t> göndermek hatalıdır. Çünkü o fonksiyon sonlandığı an bu değişken tanımlılığını yitirecektir.</a:t>
            </a:r>
            <a:endParaRPr lang="tr-TR" dirty="0"/>
          </a:p>
        </p:txBody>
      </p:sp>
      <p:sp>
        <p:nvSpPr>
          <p:cNvPr id="4" name="3 Dikdörtgen"/>
          <p:cNvSpPr/>
          <p:nvPr/>
        </p:nvSpPr>
        <p:spPr>
          <a:xfrm>
            <a:off x="5357818" y="642918"/>
            <a:ext cx="3500462"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err="1" smtClean="0"/>
              <a:t>char</a:t>
            </a:r>
            <a:r>
              <a:rPr lang="tr-TR" dirty="0" smtClean="0"/>
              <a:t>* ters(</a:t>
            </a:r>
            <a:r>
              <a:rPr lang="tr-TR" dirty="0" err="1" smtClean="0"/>
              <a:t>char</a:t>
            </a:r>
            <a:r>
              <a:rPr lang="tr-TR" dirty="0" smtClean="0"/>
              <a:t> []);</a:t>
            </a:r>
          </a:p>
          <a:p>
            <a:r>
              <a:rPr lang="tr-TR" dirty="0" err="1" smtClean="0"/>
              <a:t>int</a:t>
            </a:r>
            <a:r>
              <a:rPr lang="tr-TR" dirty="0" smtClean="0"/>
              <a:t> </a:t>
            </a:r>
            <a:r>
              <a:rPr lang="tr-TR" dirty="0" err="1" smtClean="0"/>
              <a:t>main</a:t>
            </a:r>
            <a:r>
              <a:rPr lang="tr-TR" dirty="0" smtClean="0"/>
              <a:t>() {</a:t>
            </a:r>
          </a:p>
          <a:p>
            <a:r>
              <a:rPr lang="tr-TR" dirty="0" smtClean="0"/>
              <a:t>	</a:t>
            </a:r>
            <a:r>
              <a:rPr lang="tr-TR" dirty="0" err="1" smtClean="0"/>
              <a:t>char</a:t>
            </a:r>
            <a:r>
              <a:rPr lang="tr-TR" dirty="0" smtClean="0"/>
              <a:t> x[50]=“AAA";</a:t>
            </a:r>
          </a:p>
          <a:p>
            <a:r>
              <a:rPr lang="tr-TR" dirty="0" smtClean="0"/>
              <a:t>	</a:t>
            </a:r>
            <a:r>
              <a:rPr lang="tr-TR" dirty="0" err="1" smtClean="0"/>
              <a:t>printf</a:t>
            </a:r>
            <a:r>
              <a:rPr lang="tr-TR" dirty="0" smtClean="0"/>
              <a:t>("%s", ters(x));</a:t>
            </a:r>
          </a:p>
          <a:p>
            <a:r>
              <a:rPr lang="tr-TR" dirty="0" smtClean="0"/>
              <a:t>	</a:t>
            </a:r>
            <a:r>
              <a:rPr lang="tr-TR" dirty="0" err="1" smtClean="0"/>
              <a:t>return</a:t>
            </a:r>
            <a:r>
              <a:rPr lang="tr-TR" dirty="0" smtClean="0"/>
              <a:t> 0;</a:t>
            </a:r>
          </a:p>
          <a:p>
            <a:r>
              <a:rPr lang="tr-TR" dirty="0" smtClean="0"/>
              <a:t>}</a:t>
            </a:r>
          </a:p>
          <a:p>
            <a:r>
              <a:rPr lang="tr-TR" b="1" dirty="0" err="1" smtClean="0"/>
              <a:t>char</a:t>
            </a:r>
            <a:r>
              <a:rPr lang="tr-TR" b="1" dirty="0" smtClean="0"/>
              <a:t>* ters</a:t>
            </a:r>
            <a:r>
              <a:rPr lang="tr-TR" dirty="0" smtClean="0"/>
              <a:t>(</a:t>
            </a:r>
            <a:r>
              <a:rPr lang="tr-TR" dirty="0" err="1" smtClean="0"/>
              <a:t>char</a:t>
            </a:r>
            <a:r>
              <a:rPr lang="tr-TR" dirty="0" smtClean="0"/>
              <a:t> a[])</a:t>
            </a:r>
          </a:p>
          <a:p>
            <a:r>
              <a:rPr lang="tr-TR" dirty="0" smtClean="0"/>
              <a:t>{</a:t>
            </a:r>
          </a:p>
          <a:p>
            <a:r>
              <a:rPr lang="tr-TR" dirty="0" smtClean="0"/>
              <a:t>	</a:t>
            </a:r>
            <a:r>
              <a:rPr lang="tr-TR" dirty="0" err="1" smtClean="0"/>
              <a:t>char</a:t>
            </a:r>
            <a:r>
              <a:rPr lang="tr-TR" dirty="0" smtClean="0"/>
              <a:t> dizgi[10]=“BBB";</a:t>
            </a:r>
          </a:p>
          <a:p>
            <a:r>
              <a:rPr lang="tr-TR" dirty="0" smtClean="0"/>
              <a:t>	</a:t>
            </a:r>
            <a:r>
              <a:rPr lang="tr-TR" dirty="0" err="1" smtClean="0"/>
              <a:t>return</a:t>
            </a:r>
            <a:r>
              <a:rPr lang="tr-TR" dirty="0" smtClean="0"/>
              <a:t> dizgi;</a:t>
            </a:r>
          </a:p>
          <a:p>
            <a:r>
              <a:rPr lang="tr-TR" dirty="0" smtClean="0"/>
              <a:t>}</a:t>
            </a:r>
            <a:endParaRPr lang="tr-TR" dirty="0"/>
          </a:p>
        </p:txBody>
      </p:sp>
      <p:pic>
        <p:nvPicPr>
          <p:cNvPr id="1027" name="Picture 3"/>
          <p:cNvPicPr>
            <a:picLocks noChangeAspect="1" noChangeArrowheads="1"/>
          </p:cNvPicPr>
          <p:nvPr/>
        </p:nvPicPr>
        <p:blipFill>
          <a:blip r:embed="rId3"/>
          <a:srcRect/>
          <a:stretch>
            <a:fillRect/>
          </a:stretch>
        </p:blipFill>
        <p:spPr bwMode="auto">
          <a:xfrm>
            <a:off x="4710106" y="4357694"/>
            <a:ext cx="4433894" cy="638577"/>
          </a:xfrm>
          <a:prstGeom prst="rect">
            <a:avLst/>
          </a:prstGeom>
          <a:noFill/>
          <a:ln w="9525">
            <a:noFill/>
            <a:miter lim="800000"/>
            <a:headEnd/>
            <a:tailEnd/>
          </a:ln>
          <a:effectLst/>
        </p:spPr>
      </p:pic>
      <p:sp>
        <p:nvSpPr>
          <p:cNvPr id="7" name="6 Yukarı Ok"/>
          <p:cNvSpPr/>
          <p:nvPr/>
        </p:nvSpPr>
        <p:spPr>
          <a:xfrm rot="12576456">
            <a:off x="6422867" y="4065421"/>
            <a:ext cx="357190"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Yuvarlatılmış Dikdörtgen"/>
          <p:cNvSpPr/>
          <p:nvPr/>
        </p:nvSpPr>
        <p:spPr>
          <a:xfrm>
            <a:off x="4071934" y="5143512"/>
            <a:ext cx="4857784"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ters’ten çıkıldığı anda dizgi değişkeni tanımlılığını yitirir. Çözüm olarak dizgi değişkeni </a:t>
            </a:r>
            <a:r>
              <a:rPr lang="tr-TR" sz="1400" dirty="0" err="1" smtClean="0"/>
              <a:t>main</a:t>
            </a:r>
            <a:r>
              <a:rPr lang="tr-TR" sz="1400" dirty="0" smtClean="0"/>
              <a:t> içinde tanımlanıp, ters’e ikinci parametre olarak gönderilebilirdi. Ya da eğer </a:t>
            </a:r>
            <a:r>
              <a:rPr lang="tr-TR" sz="1400" dirty="0" err="1" smtClean="0"/>
              <a:t>a’nın</a:t>
            </a:r>
            <a:r>
              <a:rPr lang="tr-TR" sz="1400" dirty="0" smtClean="0"/>
              <a:t> değişmesinde sakınca yoksa doğrudan a üzerinde çalışılırdı.</a:t>
            </a:r>
          </a:p>
          <a:p>
            <a:pPr algn="ctr"/>
            <a:r>
              <a:rPr lang="tr-TR" sz="1400" dirty="0" smtClean="0"/>
              <a:t>Üçüncü bir çözüm </a:t>
            </a:r>
            <a:r>
              <a:rPr lang="tr-TR" sz="1400" dirty="0" err="1" smtClean="0"/>
              <a:t>malloc</a:t>
            </a:r>
            <a:r>
              <a:rPr lang="tr-TR" sz="1400" dirty="0" smtClean="0"/>
              <a:t> kullanımıdır.</a:t>
            </a:r>
            <a:endParaRPr lang="tr-TR" sz="1400" dirty="0"/>
          </a:p>
        </p:txBody>
      </p:sp>
      <p:sp>
        <p:nvSpPr>
          <p:cNvPr id="8" name="7 Yuvarlatılmış Dikdörtgen"/>
          <p:cNvSpPr/>
          <p:nvPr/>
        </p:nvSpPr>
        <p:spPr>
          <a:xfrm>
            <a:off x="3357554" y="285728"/>
            <a:ext cx="1785950"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dirty="0" smtClean="0"/>
              <a:t>Dizginin ismi bir adres olduğu için (&amp;dizgi[0]) </a:t>
            </a:r>
            <a:r>
              <a:rPr lang="tr-TR" sz="1200" dirty="0" err="1" smtClean="0"/>
              <a:t>char</a:t>
            </a:r>
            <a:r>
              <a:rPr lang="tr-TR" sz="1200" dirty="0" smtClean="0"/>
              <a:t>* olarak gösteriliyor.</a:t>
            </a:r>
            <a:endParaRPr lang="tr-TR" sz="12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4" name="13 Dikdörtgen"/>
          <p:cNvSpPr/>
          <p:nvPr/>
        </p:nvSpPr>
        <p:spPr>
          <a:xfrm>
            <a:off x="428596" y="2571744"/>
            <a:ext cx="3500462" cy="33239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1400" dirty="0" smtClean="0"/>
              <a:t>#</a:t>
            </a:r>
            <a:r>
              <a:rPr lang="tr-TR" sz="1400" dirty="0" err="1" smtClean="0"/>
              <a:t>include</a:t>
            </a:r>
            <a:r>
              <a:rPr lang="tr-TR" sz="1400" dirty="0" smtClean="0"/>
              <a:t> &lt;</a:t>
            </a:r>
            <a:r>
              <a:rPr lang="tr-TR" sz="1400" dirty="0" err="1" smtClean="0"/>
              <a:t>stdio</a:t>
            </a:r>
            <a:r>
              <a:rPr lang="tr-TR" sz="1400" dirty="0" smtClean="0"/>
              <a:t>.h&gt;</a:t>
            </a:r>
          </a:p>
          <a:p>
            <a:r>
              <a:rPr lang="tr-TR" sz="1400" dirty="0" smtClean="0"/>
              <a:t>#</a:t>
            </a:r>
            <a:r>
              <a:rPr lang="tr-TR" sz="1400" dirty="0" err="1" smtClean="0"/>
              <a:t>include</a:t>
            </a:r>
            <a:r>
              <a:rPr lang="tr-TR" sz="1400" dirty="0" smtClean="0"/>
              <a:t> &lt;</a:t>
            </a:r>
            <a:r>
              <a:rPr lang="tr-TR" sz="1400" dirty="0" err="1" smtClean="0"/>
              <a:t>stdlib</a:t>
            </a:r>
            <a:r>
              <a:rPr lang="tr-TR" sz="1400" dirty="0" smtClean="0"/>
              <a:t>.h&gt;</a:t>
            </a:r>
          </a:p>
          <a:p>
            <a:r>
              <a:rPr lang="tr-TR" sz="1400" dirty="0" smtClean="0"/>
              <a:t>#</a:t>
            </a:r>
            <a:r>
              <a:rPr lang="tr-TR" sz="1400" dirty="0" err="1" smtClean="0"/>
              <a:t>include</a:t>
            </a:r>
            <a:r>
              <a:rPr lang="tr-TR" sz="1400" dirty="0" smtClean="0"/>
              <a:t> &lt;</a:t>
            </a:r>
            <a:r>
              <a:rPr lang="tr-TR" sz="1400" dirty="0" err="1" smtClean="0"/>
              <a:t>string</a:t>
            </a:r>
            <a:r>
              <a:rPr lang="tr-TR" sz="1400" dirty="0" smtClean="0"/>
              <a:t>.h&gt;</a:t>
            </a:r>
          </a:p>
          <a:p>
            <a:r>
              <a:rPr lang="tr-TR" sz="1400" dirty="0" err="1" smtClean="0"/>
              <a:t>char</a:t>
            </a:r>
            <a:r>
              <a:rPr lang="tr-TR" sz="1400" dirty="0" smtClean="0"/>
              <a:t>* ters(</a:t>
            </a:r>
            <a:r>
              <a:rPr lang="tr-TR" sz="1400" dirty="0" err="1" smtClean="0"/>
              <a:t>char</a:t>
            </a:r>
            <a:r>
              <a:rPr lang="tr-TR" sz="1400" dirty="0" smtClean="0"/>
              <a:t> []);</a:t>
            </a:r>
          </a:p>
          <a:p>
            <a:r>
              <a:rPr lang="tr-TR" sz="1400" dirty="0" err="1" smtClean="0"/>
              <a:t>int</a:t>
            </a:r>
            <a:r>
              <a:rPr lang="tr-TR" sz="1400" dirty="0" smtClean="0"/>
              <a:t> </a:t>
            </a:r>
            <a:r>
              <a:rPr lang="tr-TR" sz="1400" dirty="0" err="1" smtClean="0"/>
              <a:t>main</a:t>
            </a:r>
            <a:r>
              <a:rPr lang="tr-TR" sz="1400" dirty="0" smtClean="0"/>
              <a:t>() {</a:t>
            </a:r>
          </a:p>
          <a:p>
            <a:r>
              <a:rPr lang="tr-TR" sz="1400" dirty="0" smtClean="0"/>
              <a:t>   </a:t>
            </a:r>
            <a:r>
              <a:rPr lang="tr-TR" sz="1400" dirty="0" err="1" smtClean="0"/>
              <a:t>char</a:t>
            </a:r>
            <a:r>
              <a:rPr lang="tr-TR" sz="1400" dirty="0" smtClean="0"/>
              <a:t> x[50]=“AAA";</a:t>
            </a:r>
          </a:p>
          <a:p>
            <a:r>
              <a:rPr lang="tr-TR" sz="1400" dirty="0" smtClean="0"/>
              <a:t>   </a:t>
            </a:r>
            <a:r>
              <a:rPr lang="tr-TR" sz="1400" dirty="0" err="1" smtClean="0"/>
              <a:t>printf</a:t>
            </a:r>
            <a:r>
              <a:rPr lang="tr-TR" sz="1400" dirty="0" smtClean="0"/>
              <a:t>("%s", ters(x));</a:t>
            </a:r>
          </a:p>
          <a:p>
            <a:r>
              <a:rPr lang="tr-TR" sz="1400" dirty="0" err="1" smtClean="0"/>
              <a:t>return</a:t>
            </a:r>
            <a:r>
              <a:rPr lang="tr-TR" sz="1400" dirty="0" smtClean="0"/>
              <a:t> 0;</a:t>
            </a:r>
          </a:p>
          <a:p>
            <a:r>
              <a:rPr lang="tr-TR" sz="1400" dirty="0" smtClean="0"/>
              <a:t>}</a:t>
            </a:r>
          </a:p>
          <a:p>
            <a:r>
              <a:rPr lang="tr-TR" sz="1400" dirty="0" err="1" smtClean="0"/>
              <a:t>char</a:t>
            </a:r>
            <a:r>
              <a:rPr lang="tr-TR" sz="1400" dirty="0" smtClean="0"/>
              <a:t>* ters(</a:t>
            </a:r>
            <a:r>
              <a:rPr lang="tr-TR" sz="1400" dirty="0" err="1" smtClean="0"/>
              <a:t>char</a:t>
            </a:r>
            <a:r>
              <a:rPr lang="tr-TR" sz="1400" dirty="0" smtClean="0"/>
              <a:t> a[])</a:t>
            </a:r>
          </a:p>
          <a:p>
            <a:r>
              <a:rPr lang="tr-TR" sz="1400" dirty="0" smtClean="0"/>
              <a:t>{</a:t>
            </a:r>
          </a:p>
          <a:p>
            <a:r>
              <a:rPr lang="tr-TR" sz="1400" dirty="0" smtClean="0"/>
              <a:t>   </a:t>
            </a:r>
            <a:r>
              <a:rPr lang="tr-TR" sz="1400" dirty="0" err="1" smtClean="0"/>
              <a:t>char</a:t>
            </a:r>
            <a:r>
              <a:rPr lang="tr-TR" sz="1400" dirty="0" smtClean="0"/>
              <a:t>* dizgi =</a:t>
            </a:r>
            <a:r>
              <a:rPr lang="tr-TR" sz="1400" dirty="0" err="1" smtClean="0"/>
              <a:t>malloc</a:t>
            </a:r>
            <a:r>
              <a:rPr lang="tr-TR" sz="1400" dirty="0" smtClean="0"/>
              <a:t>(</a:t>
            </a:r>
            <a:r>
              <a:rPr lang="tr-TR" sz="1400" dirty="0" err="1" smtClean="0"/>
              <a:t>sizeof</a:t>
            </a:r>
            <a:r>
              <a:rPr lang="tr-TR" sz="1400" dirty="0" smtClean="0"/>
              <a:t>(</a:t>
            </a:r>
            <a:r>
              <a:rPr lang="tr-TR" sz="1400" dirty="0" err="1" smtClean="0"/>
              <a:t>char</a:t>
            </a:r>
            <a:r>
              <a:rPr lang="tr-TR" sz="1400" dirty="0" smtClean="0"/>
              <a:t>)*10);</a:t>
            </a:r>
          </a:p>
          <a:p>
            <a:r>
              <a:rPr lang="tr-TR" sz="1400" dirty="0" smtClean="0"/>
              <a:t>   </a:t>
            </a:r>
            <a:r>
              <a:rPr lang="tr-TR" sz="1400" dirty="0" err="1" smtClean="0"/>
              <a:t>strcpy</a:t>
            </a:r>
            <a:r>
              <a:rPr lang="tr-TR" sz="1400" dirty="0" smtClean="0"/>
              <a:t>(dizgi,“BBB");</a:t>
            </a:r>
          </a:p>
          <a:p>
            <a:r>
              <a:rPr lang="tr-TR" sz="1400" dirty="0" smtClean="0"/>
              <a:t>   </a:t>
            </a:r>
            <a:r>
              <a:rPr lang="tr-TR" sz="1400" dirty="0" err="1" smtClean="0"/>
              <a:t>return</a:t>
            </a:r>
            <a:r>
              <a:rPr lang="tr-TR" sz="1400" dirty="0" smtClean="0"/>
              <a:t> dizgi;</a:t>
            </a:r>
          </a:p>
          <a:p>
            <a:r>
              <a:rPr lang="tr-TR" sz="1400" dirty="0" smtClean="0"/>
              <a:t>}</a:t>
            </a:r>
            <a:endParaRPr lang="tr-TR" sz="1400" dirty="0"/>
          </a:p>
        </p:txBody>
      </p:sp>
      <p:sp>
        <p:nvSpPr>
          <p:cNvPr id="2" name="1 Başlık"/>
          <p:cNvSpPr>
            <a:spLocks noGrp="1"/>
          </p:cNvSpPr>
          <p:nvPr>
            <p:ph type="title"/>
          </p:nvPr>
        </p:nvSpPr>
        <p:spPr/>
        <p:txBody>
          <a:bodyPr/>
          <a:lstStyle/>
          <a:p>
            <a:r>
              <a:rPr lang="tr-TR" dirty="0" err="1" smtClean="0"/>
              <a:t>malloc</a:t>
            </a:r>
            <a:r>
              <a:rPr lang="tr-TR" dirty="0" smtClean="0"/>
              <a:t> kullanımı</a:t>
            </a:r>
            <a:endParaRPr lang="tr-TR" dirty="0"/>
          </a:p>
        </p:txBody>
      </p:sp>
      <p:sp>
        <p:nvSpPr>
          <p:cNvPr id="4" name="3 Dikdörtgen"/>
          <p:cNvSpPr/>
          <p:nvPr/>
        </p:nvSpPr>
        <p:spPr>
          <a:xfrm>
            <a:off x="5357818" y="642918"/>
            <a:ext cx="3500462"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err="1" smtClean="0"/>
              <a:t>char</a:t>
            </a:r>
            <a:r>
              <a:rPr lang="tr-TR" dirty="0" smtClean="0"/>
              <a:t>* ters(</a:t>
            </a:r>
            <a:r>
              <a:rPr lang="tr-TR" dirty="0" err="1" smtClean="0"/>
              <a:t>char</a:t>
            </a:r>
            <a:r>
              <a:rPr lang="tr-TR" dirty="0" smtClean="0"/>
              <a:t> []);</a:t>
            </a:r>
          </a:p>
          <a:p>
            <a:r>
              <a:rPr lang="tr-TR" dirty="0" err="1" smtClean="0"/>
              <a:t>int</a:t>
            </a:r>
            <a:r>
              <a:rPr lang="tr-TR" dirty="0" smtClean="0"/>
              <a:t> </a:t>
            </a:r>
            <a:r>
              <a:rPr lang="tr-TR" dirty="0" err="1" smtClean="0"/>
              <a:t>main</a:t>
            </a:r>
            <a:r>
              <a:rPr lang="tr-TR" dirty="0" smtClean="0"/>
              <a:t>() {</a:t>
            </a:r>
          </a:p>
          <a:p>
            <a:r>
              <a:rPr lang="tr-TR" dirty="0" smtClean="0"/>
              <a:t>	</a:t>
            </a:r>
            <a:r>
              <a:rPr lang="tr-TR" dirty="0" err="1" smtClean="0"/>
              <a:t>char</a:t>
            </a:r>
            <a:r>
              <a:rPr lang="tr-TR" dirty="0" smtClean="0"/>
              <a:t> x[50]=“AAA";</a:t>
            </a:r>
          </a:p>
          <a:p>
            <a:r>
              <a:rPr lang="tr-TR" dirty="0" smtClean="0"/>
              <a:t>	</a:t>
            </a:r>
            <a:r>
              <a:rPr lang="tr-TR" dirty="0" err="1" smtClean="0"/>
              <a:t>printf</a:t>
            </a:r>
            <a:r>
              <a:rPr lang="tr-TR" dirty="0" smtClean="0"/>
              <a:t>("%s", ters(x));</a:t>
            </a:r>
          </a:p>
          <a:p>
            <a:r>
              <a:rPr lang="tr-TR" dirty="0" smtClean="0"/>
              <a:t>	</a:t>
            </a:r>
            <a:r>
              <a:rPr lang="tr-TR" dirty="0" err="1" smtClean="0"/>
              <a:t>return</a:t>
            </a:r>
            <a:r>
              <a:rPr lang="tr-TR" dirty="0" smtClean="0"/>
              <a:t> 0;</a:t>
            </a:r>
          </a:p>
          <a:p>
            <a:r>
              <a:rPr lang="tr-TR" dirty="0" smtClean="0"/>
              <a:t>}</a:t>
            </a:r>
          </a:p>
          <a:p>
            <a:r>
              <a:rPr lang="tr-TR" b="1" dirty="0" err="1" smtClean="0"/>
              <a:t>char</a:t>
            </a:r>
            <a:r>
              <a:rPr lang="tr-TR" b="1" dirty="0" smtClean="0"/>
              <a:t>* ters</a:t>
            </a:r>
            <a:r>
              <a:rPr lang="tr-TR" dirty="0" smtClean="0"/>
              <a:t>(</a:t>
            </a:r>
            <a:r>
              <a:rPr lang="tr-TR" dirty="0" err="1" smtClean="0"/>
              <a:t>char</a:t>
            </a:r>
            <a:r>
              <a:rPr lang="tr-TR" dirty="0" smtClean="0"/>
              <a:t> a[])</a:t>
            </a:r>
          </a:p>
          <a:p>
            <a:r>
              <a:rPr lang="tr-TR" dirty="0" smtClean="0"/>
              <a:t>{</a:t>
            </a:r>
          </a:p>
          <a:p>
            <a:r>
              <a:rPr lang="tr-TR" dirty="0" smtClean="0"/>
              <a:t>	</a:t>
            </a:r>
            <a:r>
              <a:rPr lang="tr-TR" dirty="0" err="1" smtClean="0"/>
              <a:t>char</a:t>
            </a:r>
            <a:r>
              <a:rPr lang="tr-TR" dirty="0" smtClean="0"/>
              <a:t> dizgi[10]=“BBB";</a:t>
            </a:r>
          </a:p>
          <a:p>
            <a:r>
              <a:rPr lang="tr-TR" dirty="0" smtClean="0"/>
              <a:t>	</a:t>
            </a:r>
            <a:r>
              <a:rPr lang="tr-TR" dirty="0" err="1" smtClean="0"/>
              <a:t>return</a:t>
            </a:r>
            <a:r>
              <a:rPr lang="tr-TR" dirty="0" smtClean="0"/>
              <a:t> dizgi;</a:t>
            </a:r>
          </a:p>
          <a:p>
            <a:r>
              <a:rPr lang="tr-TR" dirty="0" smtClean="0"/>
              <a:t>}</a:t>
            </a:r>
            <a:endParaRPr lang="tr-TR" dirty="0"/>
          </a:p>
        </p:txBody>
      </p:sp>
      <p:pic>
        <p:nvPicPr>
          <p:cNvPr id="1027" name="Picture 3"/>
          <p:cNvPicPr>
            <a:picLocks noChangeAspect="1" noChangeArrowheads="1"/>
          </p:cNvPicPr>
          <p:nvPr/>
        </p:nvPicPr>
        <p:blipFill>
          <a:blip r:embed="rId3"/>
          <a:srcRect/>
          <a:stretch>
            <a:fillRect/>
          </a:stretch>
        </p:blipFill>
        <p:spPr bwMode="auto">
          <a:xfrm>
            <a:off x="4710106" y="4357694"/>
            <a:ext cx="4433894" cy="638577"/>
          </a:xfrm>
          <a:prstGeom prst="rect">
            <a:avLst/>
          </a:prstGeom>
          <a:noFill/>
          <a:ln w="9525">
            <a:noFill/>
            <a:miter lim="800000"/>
            <a:headEnd/>
            <a:tailEnd/>
          </a:ln>
          <a:effectLst/>
        </p:spPr>
      </p:pic>
      <p:sp>
        <p:nvSpPr>
          <p:cNvPr id="7" name="6 Yukarı Ok"/>
          <p:cNvSpPr/>
          <p:nvPr/>
        </p:nvSpPr>
        <p:spPr>
          <a:xfrm rot="12576456">
            <a:off x="6422867" y="4065421"/>
            <a:ext cx="357190"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Yuvarlatılmış Dikdörtgen"/>
          <p:cNvSpPr/>
          <p:nvPr/>
        </p:nvSpPr>
        <p:spPr>
          <a:xfrm>
            <a:off x="4071934" y="5143512"/>
            <a:ext cx="4857784"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err="1" smtClean="0"/>
              <a:t>ters’tan</a:t>
            </a:r>
            <a:r>
              <a:rPr lang="tr-TR" sz="1400" dirty="0" smtClean="0"/>
              <a:t> çıkıldığı anda dizgi değişkeni tanımlılığını yitirir. Çözüm olarak dizgi değişkeni </a:t>
            </a:r>
            <a:r>
              <a:rPr lang="tr-TR" sz="1400" dirty="0" err="1" smtClean="0"/>
              <a:t>main</a:t>
            </a:r>
            <a:r>
              <a:rPr lang="tr-TR" sz="1400" dirty="0" smtClean="0"/>
              <a:t> içinde tanımlanıp, ters’e ikinci parametre olarak gönderilebilirdi. Ya da eğer </a:t>
            </a:r>
            <a:r>
              <a:rPr lang="tr-TR" sz="1400" dirty="0" err="1" smtClean="0"/>
              <a:t>a’nın</a:t>
            </a:r>
            <a:r>
              <a:rPr lang="tr-TR" sz="1400" dirty="0" smtClean="0"/>
              <a:t> değişmesinde sakınca yoksa doğrudan a üzerinde çalışılırdı. Üçüncü bir çözüm </a:t>
            </a:r>
            <a:r>
              <a:rPr lang="tr-TR" sz="1400" b="1" dirty="0" err="1" smtClean="0"/>
              <a:t>malloc</a:t>
            </a:r>
            <a:r>
              <a:rPr lang="tr-TR" sz="1400" b="1" dirty="0" smtClean="0"/>
              <a:t> kullanımıdır.</a:t>
            </a:r>
            <a:endParaRPr lang="tr-TR" sz="1400" b="1" dirty="0"/>
          </a:p>
        </p:txBody>
      </p:sp>
      <p:sp>
        <p:nvSpPr>
          <p:cNvPr id="8" name="7 Yuvarlatılmış Dikdörtgen"/>
          <p:cNvSpPr/>
          <p:nvPr/>
        </p:nvSpPr>
        <p:spPr>
          <a:xfrm>
            <a:off x="3428992" y="214290"/>
            <a:ext cx="1785950"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dirty="0" smtClean="0"/>
              <a:t>Dizginin ismi bir adres olduğu için (&amp;dizgi[0]) </a:t>
            </a:r>
            <a:r>
              <a:rPr lang="tr-TR" sz="1200" dirty="0" err="1" smtClean="0"/>
              <a:t>char</a:t>
            </a:r>
            <a:r>
              <a:rPr lang="tr-TR" sz="1200" dirty="0" smtClean="0"/>
              <a:t>* olarak gösteriliyor.</a:t>
            </a:r>
            <a:endParaRPr lang="tr-TR" sz="1200" dirty="0"/>
          </a:p>
        </p:txBody>
      </p:sp>
      <p:sp>
        <p:nvSpPr>
          <p:cNvPr id="11" name="10 Sol Ok"/>
          <p:cNvSpPr/>
          <p:nvPr/>
        </p:nvSpPr>
        <p:spPr>
          <a:xfrm rot="19397710">
            <a:off x="3614974" y="2627986"/>
            <a:ext cx="1428760" cy="857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Metin kutusu"/>
          <p:cNvSpPr txBox="1"/>
          <p:nvPr/>
        </p:nvSpPr>
        <p:spPr>
          <a:xfrm>
            <a:off x="714348" y="1285860"/>
            <a:ext cx="3286148"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400" dirty="0" smtClean="0"/>
              <a:t>Dizgiye </a:t>
            </a:r>
            <a:r>
              <a:rPr lang="tr-TR" sz="1400" dirty="0" err="1" smtClean="0"/>
              <a:t>malloc</a:t>
            </a:r>
            <a:r>
              <a:rPr lang="tr-TR" sz="1400" dirty="0" smtClean="0"/>
              <a:t> ile yer rezerve edildiğinde fonksiyondan çıkılınca o dizgi yok olmadı. Dizgi </a:t>
            </a:r>
            <a:r>
              <a:rPr lang="tr-TR" sz="1400" dirty="0" err="1" smtClean="0"/>
              <a:t>free</a:t>
            </a:r>
            <a:r>
              <a:rPr lang="tr-TR" sz="1400" dirty="0" smtClean="0"/>
              <a:t>(dizgi) komutu ile programcı tarafından yok edilmedikçe kod boyunca kullanılabiliyor.</a:t>
            </a:r>
            <a:endParaRPr lang="tr-TR" sz="14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İşaretçinin işaretçisinin… işaretçisi olur mu?</a:t>
            </a:r>
            <a:endParaRPr lang="tr-TR" dirty="0"/>
          </a:p>
        </p:txBody>
      </p:sp>
      <p:sp>
        <p:nvSpPr>
          <p:cNvPr id="3" name="2 İçerik Yer Tutucusu"/>
          <p:cNvSpPr>
            <a:spLocks noGrp="1"/>
          </p:cNvSpPr>
          <p:nvPr>
            <p:ph sz="quarter" idx="1"/>
          </p:nvPr>
        </p:nvSpPr>
        <p:spPr>
          <a:xfrm>
            <a:off x="457200" y="1219200"/>
            <a:ext cx="5614998" cy="285274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tr-TR" dirty="0" err="1" smtClean="0"/>
              <a:t>main</a:t>
            </a:r>
            <a:r>
              <a:rPr lang="tr-TR" dirty="0" smtClean="0"/>
              <a:t> kendi içerisindeki </a:t>
            </a:r>
            <a:r>
              <a:rPr lang="tr-TR" b="1" dirty="0" smtClean="0"/>
              <a:t>bir </a:t>
            </a:r>
            <a:r>
              <a:rPr lang="tr-TR" b="1" dirty="0" err="1" smtClean="0"/>
              <a:t>sayi</a:t>
            </a:r>
            <a:r>
              <a:rPr lang="tr-TR" b="1" dirty="0" smtClean="0"/>
              <a:t> değişkenini(türü </a:t>
            </a:r>
            <a:r>
              <a:rPr lang="tr-TR" b="1" dirty="0" err="1" smtClean="0"/>
              <a:t>int</a:t>
            </a:r>
            <a:r>
              <a:rPr lang="tr-TR" b="1" dirty="0" smtClean="0"/>
              <a:t>) </a:t>
            </a:r>
            <a:r>
              <a:rPr lang="tr-TR" dirty="0" smtClean="0"/>
              <a:t>fonksiyona gönderecektir. “Fonksiyon bunu kalıcı olarak değiştirebilsin” istiyorsa ne yapar?</a:t>
            </a:r>
          </a:p>
          <a:p>
            <a:pPr lvl="1"/>
            <a:r>
              <a:rPr lang="tr-TR" dirty="0" smtClean="0"/>
              <a:t>Fonksiyona değişkenin adresini yollar, fonksiyon da ona bir işaretçi ile işaret eder: </a:t>
            </a:r>
            <a:r>
              <a:rPr lang="tr-TR" dirty="0" err="1" smtClean="0"/>
              <a:t>void</a:t>
            </a:r>
            <a:r>
              <a:rPr lang="tr-TR" dirty="0" smtClean="0"/>
              <a:t> </a:t>
            </a:r>
            <a:r>
              <a:rPr lang="tr-TR" dirty="0" err="1" smtClean="0"/>
              <a:t>fonk</a:t>
            </a:r>
            <a:r>
              <a:rPr lang="tr-TR" dirty="0" smtClean="0"/>
              <a:t>(</a:t>
            </a:r>
            <a:r>
              <a:rPr lang="tr-TR" dirty="0" err="1" smtClean="0"/>
              <a:t>int</a:t>
            </a:r>
            <a:r>
              <a:rPr lang="tr-TR" dirty="0" smtClean="0"/>
              <a:t>* </a:t>
            </a:r>
            <a:r>
              <a:rPr lang="tr-TR" dirty="0" err="1" smtClean="0"/>
              <a:t>ptr</a:t>
            </a:r>
            <a:r>
              <a:rPr lang="tr-TR" dirty="0" smtClean="0"/>
              <a:t>){ ….</a:t>
            </a:r>
          </a:p>
          <a:p>
            <a:r>
              <a:rPr lang="tr-TR" dirty="0" err="1" smtClean="0"/>
              <a:t>main</a:t>
            </a:r>
            <a:r>
              <a:rPr lang="tr-TR" dirty="0" smtClean="0"/>
              <a:t> kendi içerisindeki </a:t>
            </a:r>
            <a:r>
              <a:rPr lang="tr-TR" b="1" dirty="0" smtClean="0"/>
              <a:t>bir </a:t>
            </a:r>
            <a:r>
              <a:rPr lang="tr-TR" b="1" dirty="0" err="1" smtClean="0"/>
              <a:t>ptr</a:t>
            </a:r>
            <a:r>
              <a:rPr lang="tr-TR" b="1" dirty="0" smtClean="0"/>
              <a:t> işaretçisini(türü </a:t>
            </a:r>
            <a:r>
              <a:rPr lang="tr-TR" b="1" dirty="0" err="1" smtClean="0"/>
              <a:t>int</a:t>
            </a:r>
            <a:r>
              <a:rPr lang="tr-TR" b="1" dirty="0" smtClean="0"/>
              <a:t>*) </a:t>
            </a:r>
            <a:r>
              <a:rPr lang="tr-TR" dirty="0" smtClean="0"/>
              <a:t>fonksiyona gönderecektir. “Fonksiyon bunu kalıcı olarak değiştirebilsin” istiyorsa ne yapar?</a:t>
            </a:r>
          </a:p>
          <a:p>
            <a:pPr lvl="1"/>
            <a:r>
              <a:rPr lang="tr-TR" dirty="0" smtClean="0"/>
              <a:t>Fonksiyona işaretçinin adresini yollar, fonksiyonda ona bir işaretçi işaretçisi ile işaret eder: </a:t>
            </a:r>
            <a:r>
              <a:rPr lang="tr-TR" dirty="0" err="1" smtClean="0"/>
              <a:t>void</a:t>
            </a:r>
            <a:r>
              <a:rPr lang="tr-TR" dirty="0" smtClean="0"/>
              <a:t> </a:t>
            </a:r>
            <a:r>
              <a:rPr lang="tr-TR" dirty="0" err="1" smtClean="0"/>
              <a:t>fonk</a:t>
            </a:r>
            <a:r>
              <a:rPr lang="tr-TR" dirty="0" smtClean="0"/>
              <a:t>(</a:t>
            </a:r>
            <a:r>
              <a:rPr lang="tr-TR" dirty="0" err="1" smtClean="0"/>
              <a:t>int</a:t>
            </a:r>
            <a:r>
              <a:rPr lang="tr-TR" dirty="0" smtClean="0"/>
              <a:t> **</a:t>
            </a:r>
            <a:r>
              <a:rPr lang="tr-TR" dirty="0" err="1" smtClean="0"/>
              <a:t>ptr</a:t>
            </a:r>
            <a:r>
              <a:rPr lang="tr-TR" dirty="0" smtClean="0"/>
              <a:t>){ ….</a:t>
            </a:r>
          </a:p>
          <a:p>
            <a:pPr lvl="1"/>
            <a:endParaRPr lang="tr-TR" dirty="0" smtClean="0"/>
          </a:p>
          <a:p>
            <a:pPr lvl="1"/>
            <a:endParaRPr lang="tr-TR" dirty="0"/>
          </a:p>
        </p:txBody>
      </p:sp>
      <p:sp>
        <p:nvSpPr>
          <p:cNvPr id="5" name="2 İçerik Yer Tutucusu"/>
          <p:cNvSpPr txBox="1">
            <a:spLocks/>
          </p:cNvSpPr>
          <p:nvPr/>
        </p:nvSpPr>
        <p:spPr>
          <a:xfrm>
            <a:off x="3000364" y="3714752"/>
            <a:ext cx="5614998" cy="2643206"/>
          </a:xfrm>
          <a:prstGeom prst="rect">
            <a:avLst/>
          </a:prstGeom>
        </p:spPr>
        <p:style>
          <a:lnRef idx="2">
            <a:schemeClr val="accent1"/>
          </a:lnRef>
          <a:fillRef idx="1">
            <a:schemeClr val="lt1"/>
          </a:fillRef>
          <a:effectRef idx="0">
            <a:schemeClr val="accent1"/>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tr-TR" dirty="0" smtClean="0">
                <a:solidFill>
                  <a:schemeClr val="tx2"/>
                </a:solidFill>
              </a:rPr>
              <a:t>Dizgiye nasıl işaret edilir?</a:t>
            </a:r>
          </a:p>
          <a:p>
            <a:pPr marL="731520" lvl="1" indent="-274320">
              <a:spcBef>
                <a:spcPts val="600"/>
              </a:spcBef>
              <a:buClr>
                <a:schemeClr val="accent1"/>
              </a:buClr>
              <a:buSzPct val="76000"/>
              <a:buFont typeface="Wingdings 3"/>
              <a:buChar char=""/>
            </a:pPr>
            <a:r>
              <a:rPr kumimoji="0" lang="tr-TR" b="0" i="0" u="none" strike="noStrike" kern="1200" cap="none" spc="0" normalizeH="0" baseline="0" noProof="0" dirty="0" err="1" smtClean="0">
                <a:ln>
                  <a:noFill/>
                </a:ln>
                <a:solidFill>
                  <a:schemeClr val="tx2"/>
                </a:solidFill>
                <a:effectLst/>
                <a:uLnTx/>
                <a:uFillTx/>
                <a:latin typeface="+mn-lt"/>
                <a:ea typeface="+mn-ea"/>
                <a:cs typeface="+mn-cs"/>
              </a:rPr>
              <a:t>char</a:t>
            </a:r>
            <a:r>
              <a:rPr kumimoji="0" lang="tr-TR" b="0" i="0" u="none" strike="noStrike" kern="1200" cap="none" spc="0" normalizeH="0" baseline="0" noProof="0" dirty="0" smtClean="0">
                <a:ln>
                  <a:noFill/>
                </a:ln>
                <a:solidFill>
                  <a:schemeClr val="tx2"/>
                </a:solidFill>
                <a:effectLst/>
                <a:uLnTx/>
                <a:uFillTx/>
                <a:latin typeface="+mn-lt"/>
                <a:ea typeface="+mn-ea"/>
                <a:cs typeface="+mn-cs"/>
              </a:rPr>
              <a:t> isim[30]; ya da </a:t>
            </a:r>
            <a:r>
              <a:rPr kumimoji="0" lang="tr-TR" b="0" i="0" u="none" strike="noStrike" kern="1200" cap="none" spc="0" normalizeH="0" baseline="0" noProof="0" dirty="0" err="1" smtClean="0">
                <a:ln>
                  <a:noFill/>
                </a:ln>
                <a:solidFill>
                  <a:schemeClr val="tx2"/>
                </a:solidFill>
                <a:effectLst/>
                <a:uLnTx/>
                <a:uFillTx/>
                <a:latin typeface="+mn-lt"/>
                <a:ea typeface="+mn-ea"/>
                <a:cs typeface="+mn-cs"/>
              </a:rPr>
              <a:t>char</a:t>
            </a:r>
            <a:r>
              <a:rPr kumimoji="0" lang="tr-TR" b="0" i="0" u="none" strike="noStrike" kern="1200" cap="none" spc="0" normalizeH="0" baseline="0" noProof="0" dirty="0" smtClean="0">
                <a:ln>
                  <a:noFill/>
                </a:ln>
                <a:solidFill>
                  <a:schemeClr val="tx2"/>
                </a:solidFill>
                <a:effectLst/>
                <a:uLnTx/>
                <a:uFillTx/>
                <a:latin typeface="+mn-lt"/>
                <a:ea typeface="+mn-ea"/>
                <a:cs typeface="+mn-cs"/>
              </a:rPr>
              <a:t>*</a:t>
            </a:r>
            <a:r>
              <a:rPr kumimoji="0" lang="tr-TR" b="0" i="0" u="none" strike="noStrike" kern="1200" cap="none" spc="0" normalizeH="0" noProof="0" dirty="0" smtClean="0">
                <a:ln>
                  <a:noFill/>
                </a:ln>
                <a:solidFill>
                  <a:schemeClr val="tx2"/>
                </a:solidFill>
                <a:effectLst/>
                <a:uLnTx/>
                <a:uFillTx/>
                <a:latin typeface="+mn-lt"/>
                <a:ea typeface="+mn-ea"/>
                <a:cs typeface="+mn-cs"/>
              </a:rPr>
              <a:t> isim;</a:t>
            </a:r>
          </a:p>
          <a:p>
            <a:pPr marL="274320" indent="-274320">
              <a:spcBef>
                <a:spcPts val="600"/>
              </a:spcBef>
              <a:buClr>
                <a:schemeClr val="accent1"/>
              </a:buClr>
              <a:buSzPct val="76000"/>
              <a:buFont typeface="Wingdings 3"/>
              <a:buChar char=""/>
            </a:pPr>
            <a:r>
              <a:rPr lang="tr-TR" baseline="0" dirty="0" smtClean="0">
                <a:solidFill>
                  <a:schemeClr val="tx2"/>
                </a:solidFill>
              </a:rPr>
              <a:t>Dizgilere</a:t>
            </a:r>
            <a:r>
              <a:rPr lang="tr-TR" dirty="0" smtClean="0">
                <a:solidFill>
                  <a:schemeClr val="tx2"/>
                </a:solidFill>
              </a:rPr>
              <a:t> ait işaretçileri bir dizide saklayarak cümle dizileri oluşturmak istersek?</a:t>
            </a:r>
          </a:p>
          <a:p>
            <a:pPr marL="731520" lvl="1" indent="-274320">
              <a:spcBef>
                <a:spcPts val="600"/>
              </a:spcBef>
              <a:buClr>
                <a:schemeClr val="accent1"/>
              </a:buClr>
              <a:buSzPct val="76000"/>
              <a:buFont typeface="Wingdings 3"/>
              <a:buChar char=""/>
            </a:pPr>
            <a:r>
              <a:rPr kumimoji="0" lang="tr-TR" b="0" i="0" u="none" strike="noStrike" kern="1200" cap="none" spc="0" normalizeH="0" baseline="0" noProof="0" dirty="0" err="1" smtClean="0">
                <a:ln>
                  <a:noFill/>
                </a:ln>
                <a:solidFill>
                  <a:schemeClr val="tx2"/>
                </a:solidFill>
                <a:effectLst/>
                <a:uLnTx/>
                <a:uFillTx/>
                <a:latin typeface="+mn-lt"/>
                <a:ea typeface="+mn-ea"/>
                <a:cs typeface="+mn-cs"/>
              </a:rPr>
              <a:t>char</a:t>
            </a:r>
            <a:r>
              <a:rPr lang="tr-TR" dirty="0" smtClean="0">
                <a:solidFill>
                  <a:schemeClr val="tx2"/>
                </a:solidFill>
              </a:rPr>
              <a:t>* </a:t>
            </a:r>
            <a:r>
              <a:rPr lang="tr-TR" dirty="0" err="1" smtClean="0">
                <a:solidFill>
                  <a:schemeClr val="tx2"/>
                </a:solidFill>
              </a:rPr>
              <a:t>cumle</a:t>
            </a:r>
            <a:r>
              <a:rPr lang="tr-TR" dirty="0" smtClean="0">
                <a:solidFill>
                  <a:schemeClr val="tx2"/>
                </a:solidFill>
              </a:rPr>
              <a:t>[100]; ya da </a:t>
            </a:r>
            <a:r>
              <a:rPr kumimoji="0" lang="tr-TR" b="0" i="0" u="none" strike="noStrike" kern="1200" cap="none" spc="0" normalizeH="0" baseline="0" noProof="0" dirty="0" err="1" smtClean="0">
                <a:ln>
                  <a:noFill/>
                </a:ln>
                <a:solidFill>
                  <a:schemeClr val="tx2"/>
                </a:solidFill>
                <a:effectLst/>
                <a:uLnTx/>
                <a:uFillTx/>
                <a:latin typeface="+mn-lt"/>
                <a:ea typeface="+mn-ea"/>
                <a:cs typeface="+mn-cs"/>
              </a:rPr>
              <a:t>char</a:t>
            </a:r>
            <a:r>
              <a:rPr lang="tr-TR" baseline="0" dirty="0" smtClean="0">
                <a:solidFill>
                  <a:schemeClr val="tx2"/>
                </a:solidFill>
              </a:rPr>
              <a:t>**</a:t>
            </a:r>
            <a:r>
              <a:rPr lang="tr-TR" dirty="0" smtClean="0">
                <a:solidFill>
                  <a:schemeClr val="tx2"/>
                </a:solidFill>
              </a:rPr>
              <a:t> </a:t>
            </a:r>
            <a:r>
              <a:rPr lang="tr-TR" dirty="0" err="1" smtClean="0">
                <a:solidFill>
                  <a:schemeClr val="tx2"/>
                </a:solidFill>
              </a:rPr>
              <a:t>cumle</a:t>
            </a:r>
            <a:r>
              <a:rPr lang="tr-TR" dirty="0" smtClean="0">
                <a:solidFill>
                  <a:schemeClr val="tx2"/>
                </a:solidFill>
              </a:rPr>
              <a:t>;</a:t>
            </a:r>
          </a:p>
          <a:p>
            <a:pPr marL="274320" indent="-274320">
              <a:spcBef>
                <a:spcPts val="600"/>
              </a:spcBef>
              <a:buClr>
                <a:schemeClr val="accent1"/>
              </a:buClr>
              <a:buSzPct val="76000"/>
              <a:buFont typeface="Wingdings 3"/>
              <a:buChar char=""/>
            </a:pPr>
            <a:r>
              <a:rPr kumimoji="0" lang="tr-TR" b="0" i="0" u="none" strike="noStrike" kern="1200" cap="none" spc="0" normalizeH="0" baseline="0" noProof="0" dirty="0" smtClean="0">
                <a:ln>
                  <a:noFill/>
                </a:ln>
                <a:solidFill>
                  <a:schemeClr val="tx2"/>
                </a:solidFill>
                <a:effectLst/>
                <a:uLnTx/>
                <a:uFillTx/>
                <a:latin typeface="+mn-lt"/>
                <a:ea typeface="+mn-ea"/>
                <a:cs typeface="+mn-cs"/>
              </a:rPr>
              <a:t>Bu</a:t>
            </a:r>
            <a:r>
              <a:rPr kumimoji="0" lang="tr-TR" b="0" i="0" u="none" strike="noStrike" kern="1200" cap="none" spc="0" normalizeH="0" noProof="0" dirty="0" smtClean="0">
                <a:ln>
                  <a:noFill/>
                </a:ln>
                <a:solidFill>
                  <a:schemeClr val="tx2"/>
                </a:solidFill>
                <a:effectLst/>
                <a:uLnTx/>
                <a:uFillTx/>
                <a:latin typeface="+mn-lt"/>
                <a:ea typeface="+mn-ea"/>
                <a:cs typeface="+mn-cs"/>
              </a:rPr>
              <a:t> dizilerin işaretçilerini de bir paragraf dizisi içinde saklamak istersek...</a:t>
            </a:r>
            <a:endParaRPr kumimoji="0" lang="tr-TR" sz="23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5 Yuvarlatılmış Dikdörtgen"/>
          <p:cNvSpPr/>
          <p:nvPr/>
        </p:nvSpPr>
        <p:spPr>
          <a:xfrm>
            <a:off x="6572264" y="1428736"/>
            <a:ext cx="2214578" cy="2000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gibi nedenlerden</a:t>
            </a:r>
          </a:p>
          <a:p>
            <a:pPr algn="ctr"/>
            <a:r>
              <a:rPr lang="tr-TR" dirty="0" err="1" smtClean="0"/>
              <a:t>int</a:t>
            </a:r>
            <a:r>
              <a:rPr lang="tr-TR" dirty="0" smtClean="0"/>
              <a:t> ****</a:t>
            </a:r>
            <a:r>
              <a:rPr lang="tr-TR" dirty="0" err="1" smtClean="0"/>
              <a:t>ptr</a:t>
            </a:r>
            <a:r>
              <a:rPr lang="tr-TR" dirty="0" smtClean="0"/>
              <a:t>; </a:t>
            </a:r>
          </a:p>
          <a:p>
            <a:pPr algn="ctr"/>
            <a:r>
              <a:rPr lang="tr-TR" dirty="0" smtClean="0"/>
              <a:t>gibi kullanımlar ihtiyaç olabilir.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diamond(in)">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diamond(in)">
                                      <p:cBhvr>
                                        <p:cTn id="32" dur="20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diamond(in)">
                                      <p:cBhvr>
                                        <p:cTn id="37" dur="20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diamond(in)">
                                      <p:cBhvr>
                                        <p:cTn id="42" dur="20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diamond(in)">
                                      <p:cBhvr>
                                        <p:cTn id="4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İşaretçinin işaretçisinin… işaretçisi olur mu?</a:t>
            </a:r>
            <a:endParaRPr lang="tr-TR" dirty="0"/>
          </a:p>
        </p:txBody>
      </p:sp>
      <p:sp>
        <p:nvSpPr>
          <p:cNvPr id="3" name="2 İçerik Yer Tutucusu"/>
          <p:cNvSpPr>
            <a:spLocks noGrp="1"/>
          </p:cNvSpPr>
          <p:nvPr>
            <p:ph sz="quarter" idx="1"/>
          </p:nvPr>
        </p:nvSpPr>
        <p:spPr/>
        <p:txBody>
          <a:bodyPr/>
          <a:lstStyle/>
          <a:p>
            <a:r>
              <a:rPr lang="tr-TR" dirty="0" err="1" smtClean="0"/>
              <a:t>char</a:t>
            </a:r>
            <a:r>
              <a:rPr lang="tr-TR" dirty="0" smtClean="0"/>
              <a:t> *</a:t>
            </a:r>
            <a:r>
              <a:rPr lang="tr-TR" dirty="0" err="1" smtClean="0"/>
              <a:t>ptr</a:t>
            </a:r>
            <a:r>
              <a:rPr lang="tr-TR" dirty="0" smtClean="0"/>
              <a:t> dersek anlıyoruz ki </a:t>
            </a:r>
            <a:r>
              <a:rPr lang="tr-TR" dirty="0" err="1" smtClean="0"/>
              <a:t>main'de</a:t>
            </a:r>
            <a:r>
              <a:rPr lang="tr-TR" dirty="0" smtClean="0"/>
              <a:t> </a:t>
            </a:r>
          </a:p>
          <a:p>
            <a:pPr lvl="1"/>
            <a:r>
              <a:rPr lang="tr-TR" dirty="0" smtClean="0"/>
              <a:t>*</a:t>
            </a:r>
            <a:r>
              <a:rPr lang="tr-TR" dirty="0" err="1" smtClean="0"/>
              <a:t>ptr</a:t>
            </a:r>
            <a:r>
              <a:rPr lang="tr-TR" dirty="0" smtClean="0"/>
              <a:t> deyince karşımıza bir </a:t>
            </a:r>
            <a:r>
              <a:rPr lang="tr-TR" dirty="0" err="1" smtClean="0"/>
              <a:t>char</a:t>
            </a:r>
            <a:r>
              <a:rPr lang="tr-TR" dirty="0" smtClean="0"/>
              <a:t> çıkacak.(deneyiniz.)</a:t>
            </a:r>
          </a:p>
          <a:p>
            <a:endParaRPr lang="tr-TR" dirty="0" smtClean="0"/>
          </a:p>
          <a:p>
            <a:r>
              <a:rPr lang="tr-TR" dirty="0" err="1" smtClean="0"/>
              <a:t>char</a:t>
            </a:r>
            <a:r>
              <a:rPr lang="tr-TR" dirty="0" smtClean="0"/>
              <a:t> **ptr2; dersek anlıyoruz ki </a:t>
            </a:r>
            <a:r>
              <a:rPr lang="tr-TR" dirty="0" err="1" smtClean="0"/>
              <a:t>main'de</a:t>
            </a:r>
            <a:r>
              <a:rPr lang="tr-TR" dirty="0" smtClean="0"/>
              <a:t> </a:t>
            </a:r>
          </a:p>
          <a:p>
            <a:pPr lvl="1"/>
            <a:r>
              <a:rPr lang="tr-TR" dirty="0" smtClean="0"/>
              <a:t>*ptr2 deyince karşımıza bir </a:t>
            </a:r>
            <a:r>
              <a:rPr lang="tr-TR" dirty="0" err="1" smtClean="0"/>
              <a:t>char</a:t>
            </a:r>
            <a:r>
              <a:rPr lang="tr-TR" dirty="0" smtClean="0"/>
              <a:t>* çıkacak. (deneyiniz.)</a:t>
            </a:r>
          </a:p>
          <a:p>
            <a:pPr lvl="1"/>
            <a:r>
              <a:rPr lang="tr-TR" dirty="0" smtClean="0"/>
              <a:t>**ptr2 deyince karşımıza bir </a:t>
            </a:r>
            <a:r>
              <a:rPr lang="tr-TR" dirty="0" err="1" smtClean="0"/>
              <a:t>char</a:t>
            </a:r>
            <a:r>
              <a:rPr lang="tr-TR" dirty="0" smtClean="0"/>
              <a:t> çıkacak. (deneyiniz.)</a:t>
            </a:r>
            <a:endParaRPr lang="tr-TR" dirty="0"/>
          </a:p>
        </p:txBody>
      </p:sp>
      <p:sp>
        <p:nvSpPr>
          <p:cNvPr id="4" name="3 Yuvarlatılmış Dikdörtgen"/>
          <p:cNvSpPr/>
          <p:nvPr/>
        </p:nvSpPr>
        <p:spPr>
          <a:xfrm>
            <a:off x="6643702" y="4429132"/>
            <a:ext cx="1714512"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‘a’</a:t>
            </a:r>
            <a:endParaRPr lang="tr-TR" sz="2800" dirty="0"/>
          </a:p>
        </p:txBody>
      </p:sp>
      <p:sp>
        <p:nvSpPr>
          <p:cNvPr id="5" name="4 Metin kutusu"/>
          <p:cNvSpPr txBox="1"/>
          <p:nvPr/>
        </p:nvSpPr>
        <p:spPr>
          <a:xfrm>
            <a:off x="6715140" y="5286388"/>
            <a:ext cx="1571636" cy="369332"/>
          </a:xfrm>
          <a:prstGeom prst="rect">
            <a:avLst/>
          </a:prstGeom>
          <a:noFill/>
        </p:spPr>
        <p:txBody>
          <a:bodyPr wrap="square" rtlCol="0">
            <a:spAutoFit/>
          </a:bodyPr>
          <a:lstStyle/>
          <a:p>
            <a:r>
              <a:rPr lang="tr-TR" dirty="0" smtClean="0"/>
              <a:t>Türü: </a:t>
            </a:r>
            <a:r>
              <a:rPr lang="tr-TR" dirty="0" err="1" smtClean="0"/>
              <a:t>char</a:t>
            </a:r>
            <a:r>
              <a:rPr lang="tr-TR" dirty="0" smtClean="0"/>
              <a:t> </a:t>
            </a:r>
            <a:endParaRPr lang="tr-TR" dirty="0"/>
          </a:p>
        </p:txBody>
      </p:sp>
      <p:sp>
        <p:nvSpPr>
          <p:cNvPr id="6" name="5 Yuvarlatılmış Dikdörtgen"/>
          <p:cNvSpPr/>
          <p:nvPr/>
        </p:nvSpPr>
        <p:spPr>
          <a:xfrm>
            <a:off x="4572000" y="4429132"/>
            <a:ext cx="1714512"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800" dirty="0" smtClean="0"/>
              <a:t>2342567</a:t>
            </a:r>
            <a:endParaRPr lang="tr-TR" sz="2800" dirty="0"/>
          </a:p>
        </p:txBody>
      </p:sp>
      <p:sp>
        <p:nvSpPr>
          <p:cNvPr id="7" name="6 Metin kutusu"/>
          <p:cNvSpPr txBox="1"/>
          <p:nvPr/>
        </p:nvSpPr>
        <p:spPr>
          <a:xfrm>
            <a:off x="4643438" y="5286388"/>
            <a:ext cx="1571636" cy="369332"/>
          </a:xfrm>
          <a:prstGeom prst="rect">
            <a:avLst/>
          </a:prstGeom>
          <a:noFill/>
        </p:spPr>
        <p:txBody>
          <a:bodyPr wrap="square" rtlCol="0">
            <a:spAutoFit/>
          </a:bodyPr>
          <a:lstStyle/>
          <a:p>
            <a:r>
              <a:rPr lang="tr-TR" dirty="0" smtClean="0"/>
              <a:t>Türü: </a:t>
            </a:r>
            <a:r>
              <a:rPr lang="tr-TR" dirty="0" err="1" smtClean="0"/>
              <a:t>char</a:t>
            </a:r>
            <a:r>
              <a:rPr lang="tr-TR" dirty="0" smtClean="0"/>
              <a:t>* </a:t>
            </a:r>
            <a:endParaRPr lang="tr-TR" dirty="0"/>
          </a:p>
        </p:txBody>
      </p:sp>
      <p:sp>
        <p:nvSpPr>
          <p:cNvPr id="8" name="7 Yuvarlatılmış Dikdörtgen"/>
          <p:cNvSpPr/>
          <p:nvPr/>
        </p:nvSpPr>
        <p:spPr>
          <a:xfrm>
            <a:off x="2428860" y="4429132"/>
            <a:ext cx="1714512" cy="78581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2800" dirty="0" smtClean="0"/>
              <a:t>4543667</a:t>
            </a:r>
            <a:endParaRPr lang="tr-TR" sz="2800" dirty="0"/>
          </a:p>
        </p:txBody>
      </p:sp>
      <p:sp>
        <p:nvSpPr>
          <p:cNvPr id="9" name="8 Metin kutusu"/>
          <p:cNvSpPr txBox="1"/>
          <p:nvPr/>
        </p:nvSpPr>
        <p:spPr>
          <a:xfrm>
            <a:off x="2500298" y="5286388"/>
            <a:ext cx="1571636" cy="369332"/>
          </a:xfrm>
          <a:prstGeom prst="rect">
            <a:avLst/>
          </a:prstGeom>
          <a:noFill/>
        </p:spPr>
        <p:txBody>
          <a:bodyPr wrap="square" rtlCol="0">
            <a:spAutoFit/>
          </a:bodyPr>
          <a:lstStyle/>
          <a:p>
            <a:r>
              <a:rPr lang="tr-TR" dirty="0" smtClean="0"/>
              <a:t>Türü: </a:t>
            </a:r>
            <a:r>
              <a:rPr lang="tr-TR" dirty="0" err="1" smtClean="0"/>
              <a:t>char</a:t>
            </a:r>
            <a:r>
              <a:rPr lang="tr-TR" dirty="0" smtClean="0"/>
              <a:t>** </a:t>
            </a:r>
            <a:endParaRPr lang="tr-TR" dirty="0"/>
          </a:p>
        </p:txBody>
      </p:sp>
      <p:sp>
        <p:nvSpPr>
          <p:cNvPr id="10" name="9 Yuvarlatılmış Dikdörtgen"/>
          <p:cNvSpPr/>
          <p:nvPr/>
        </p:nvSpPr>
        <p:spPr>
          <a:xfrm>
            <a:off x="428596" y="4429132"/>
            <a:ext cx="171451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2252561</a:t>
            </a:r>
            <a:endParaRPr lang="tr-TR" sz="2800" dirty="0"/>
          </a:p>
        </p:txBody>
      </p:sp>
      <p:sp>
        <p:nvSpPr>
          <p:cNvPr id="11" name="10 Metin kutusu"/>
          <p:cNvSpPr txBox="1"/>
          <p:nvPr/>
        </p:nvSpPr>
        <p:spPr>
          <a:xfrm>
            <a:off x="500034" y="5286388"/>
            <a:ext cx="1571636" cy="369332"/>
          </a:xfrm>
          <a:prstGeom prst="rect">
            <a:avLst/>
          </a:prstGeom>
          <a:noFill/>
        </p:spPr>
        <p:txBody>
          <a:bodyPr wrap="square" rtlCol="0">
            <a:spAutoFit/>
          </a:bodyPr>
          <a:lstStyle/>
          <a:p>
            <a:r>
              <a:rPr lang="tr-TR" dirty="0" smtClean="0"/>
              <a:t>Türü: </a:t>
            </a:r>
            <a:r>
              <a:rPr lang="tr-TR" dirty="0" err="1" smtClean="0"/>
              <a:t>char</a:t>
            </a:r>
            <a:r>
              <a:rPr lang="tr-TR" dirty="0" smtClean="0"/>
              <a:t>*** </a:t>
            </a:r>
            <a:endParaRPr lang="tr-TR" dirty="0"/>
          </a:p>
        </p:txBody>
      </p:sp>
      <p:sp>
        <p:nvSpPr>
          <p:cNvPr id="12" name="11 Aşağı Bükülü Ok"/>
          <p:cNvSpPr/>
          <p:nvPr/>
        </p:nvSpPr>
        <p:spPr>
          <a:xfrm>
            <a:off x="5500694" y="4000504"/>
            <a:ext cx="1857388"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12 Aşağı Bükülü Ok"/>
          <p:cNvSpPr/>
          <p:nvPr/>
        </p:nvSpPr>
        <p:spPr>
          <a:xfrm>
            <a:off x="3214678" y="4000504"/>
            <a:ext cx="1857388"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13 Aşağı Bükülü Ok"/>
          <p:cNvSpPr/>
          <p:nvPr/>
        </p:nvSpPr>
        <p:spPr>
          <a:xfrm>
            <a:off x="1071538" y="4000504"/>
            <a:ext cx="1857388"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3A4D7AB9-96D0-0049-89D3-752D40A6E612}" type="slidenum">
              <a:rPr lang="en-US" smtClean="0"/>
              <a:pPr/>
              <a:t>9</a:t>
            </a:fld>
            <a:endParaRPr lang="en-US" sz="1400" smtClean="0"/>
          </a:p>
        </p:txBody>
      </p:sp>
      <p:pic>
        <p:nvPicPr>
          <p:cNvPr id="30723" name="Picture 2" descr="htree1"/>
          <p:cNvPicPr>
            <a:picLocks noChangeAspect="1" noChangeArrowheads="1"/>
          </p:cNvPicPr>
          <p:nvPr/>
        </p:nvPicPr>
        <p:blipFill>
          <a:blip r:embed="rId3"/>
          <a:srcRect/>
          <a:stretch>
            <a:fillRect/>
          </a:stretch>
        </p:blipFill>
        <p:spPr bwMode="auto">
          <a:xfrm>
            <a:off x="1143000" y="12700"/>
            <a:ext cx="6845300" cy="6845300"/>
          </a:xfrm>
          <a:prstGeom prst="rect">
            <a:avLst/>
          </a:prstGeom>
          <a:noFill/>
          <a:ln w="9525">
            <a:noFill/>
            <a:miter lim="800000"/>
            <a:headEnd/>
            <a:tailEnd/>
          </a:ln>
        </p:spPr>
      </p:pic>
      <p:pic>
        <p:nvPicPr>
          <p:cNvPr id="16387" name="Picture 3" descr="htree2"/>
          <p:cNvPicPr>
            <a:picLocks noChangeAspect="1" noChangeArrowheads="1"/>
          </p:cNvPicPr>
          <p:nvPr/>
        </p:nvPicPr>
        <p:blipFill>
          <a:blip r:embed="rId4"/>
          <a:srcRect/>
          <a:stretch>
            <a:fillRect/>
          </a:stretch>
        </p:blipFill>
        <p:spPr bwMode="auto">
          <a:xfrm>
            <a:off x="1143000" y="12700"/>
            <a:ext cx="6845300" cy="6845300"/>
          </a:xfrm>
          <a:prstGeom prst="rect">
            <a:avLst/>
          </a:prstGeom>
          <a:noFill/>
          <a:ln w="9525">
            <a:noFill/>
            <a:miter lim="800000"/>
            <a:headEnd/>
            <a:tailEnd/>
          </a:ln>
        </p:spPr>
      </p:pic>
      <p:pic>
        <p:nvPicPr>
          <p:cNvPr id="16388" name="Picture 4" descr="htree3"/>
          <p:cNvPicPr>
            <a:picLocks noChangeAspect="1" noChangeArrowheads="1"/>
          </p:cNvPicPr>
          <p:nvPr/>
        </p:nvPicPr>
        <p:blipFill>
          <a:blip r:embed="rId5"/>
          <a:srcRect/>
          <a:stretch>
            <a:fillRect/>
          </a:stretch>
        </p:blipFill>
        <p:spPr bwMode="auto">
          <a:xfrm>
            <a:off x="1143000" y="12700"/>
            <a:ext cx="6845300" cy="6845300"/>
          </a:xfrm>
          <a:prstGeom prst="rect">
            <a:avLst/>
          </a:prstGeom>
          <a:noFill/>
          <a:ln w="9525">
            <a:noFill/>
            <a:miter lim="800000"/>
            <a:headEnd/>
            <a:tailEnd/>
          </a:ln>
        </p:spPr>
      </p:pic>
      <p:pic>
        <p:nvPicPr>
          <p:cNvPr id="16389" name="Picture 5" descr="htree4"/>
          <p:cNvPicPr>
            <a:picLocks noChangeAspect="1" noChangeArrowheads="1"/>
          </p:cNvPicPr>
          <p:nvPr/>
        </p:nvPicPr>
        <p:blipFill>
          <a:blip r:embed="rId6"/>
          <a:srcRect/>
          <a:stretch>
            <a:fillRect/>
          </a:stretch>
        </p:blipFill>
        <p:spPr bwMode="auto">
          <a:xfrm>
            <a:off x="1143000" y="12700"/>
            <a:ext cx="6845300" cy="6845300"/>
          </a:xfrm>
          <a:prstGeom prst="rect">
            <a:avLst/>
          </a:prstGeom>
          <a:noFill/>
          <a:ln w="9525">
            <a:noFill/>
            <a:miter lim="800000"/>
            <a:headEnd/>
            <a:tailEnd/>
          </a:ln>
        </p:spPr>
      </p:pic>
      <p:pic>
        <p:nvPicPr>
          <p:cNvPr id="16390" name="Picture 6" descr="htree5"/>
          <p:cNvPicPr>
            <a:picLocks noChangeAspect="1" noChangeArrowheads="1"/>
          </p:cNvPicPr>
          <p:nvPr/>
        </p:nvPicPr>
        <p:blipFill>
          <a:blip r:embed="rId7"/>
          <a:srcRect/>
          <a:stretch>
            <a:fillRect/>
          </a:stretch>
        </p:blipFill>
        <p:spPr bwMode="auto">
          <a:xfrm>
            <a:off x="1143000" y="12700"/>
            <a:ext cx="6845300" cy="6845300"/>
          </a:xfrm>
          <a:prstGeom prst="rect">
            <a:avLst/>
          </a:prstGeom>
          <a:noFill/>
          <a:ln w="9525">
            <a:noFill/>
            <a:miter lim="800000"/>
            <a:headEnd/>
            <a:tailEnd/>
          </a:ln>
        </p:spPr>
      </p:pic>
      <p:pic>
        <p:nvPicPr>
          <p:cNvPr id="16391" name="Picture 7" descr="htree6"/>
          <p:cNvPicPr>
            <a:picLocks noChangeAspect="1" noChangeArrowheads="1"/>
          </p:cNvPicPr>
          <p:nvPr/>
        </p:nvPicPr>
        <p:blipFill>
          <a:blip r:embed="rId8"/>
          <a:srcRect/>
          <a:stretch>
            <a:fillRect/>
          </a:stretch>
        </p:blipFill>
        <p:spPr bwMode="auto">
          <a:xfrm>
            <a:off x="1143000" y="7938"/>
            <a:ext cx="6846888" cy="6846887"/>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33138</TotalTime>
  <Words>5578</Words>
  <PresentationFormat>Ekran Gösterisi (4:3)</PresentationFormat>
  <Paragraphs>931</Paragraphs>
  <Slides>85</Slides>
  <Notes>6</Notes>
  <HiddenSlides>5</HiddenSlides>
  <MMClips>0</MMClips>
  <ScaleCrop>false</ScaleCrop>
  <HeadingPairs>
    <vt:vector size="4" baseType="variant">
      <vt:variant>
        <vt:lpstr>Tema</vt:lpstr>
      </vt:variant>
      <vt:variant>
        <vt:i4>1</vt:i4>
      </vt:variant>
      <vt:variant>
        <vt:lpstr>Slayt Başlıkları</vt:lpstr>
      </vt:variant>
      <vt:variant>
        <vt:i4>85</vt:i4>
      </vt:variant>
    </vt:vector>
  </HeadingPairs>
  <TitlesOfParts>
    <vt:vector size="86" baseType="lpstr">
      <vt:lpstr>Kaynak</vt:lpstr>
      <vt:lpstr>BİLGİSAYAR PROGRAMLAMA</vt:lpstr>
      <vt:lpstr>Pazartesi günü dersleri yapılmamıştır.</vt:lpstr>
      <vt:lpstr>Özet</vt:lpstr>
      <vt:lpstr>Kahoot vakti</vt:lpstr>
      <vt:lpstr>Özyineleme (Recursion)</vt:lpstr>
      <vt:lpstr>Overview</vt:lpstr>
      <vt:lpstr>Recursive Graphics</vt:lpstr>
      <vt:lpstr>Slayt 8</vt:lpstr>
      <vt:lpstr>Slayt 9</vt:lpstr>
      <vt:lpstr>Döngülerin Farklı bir Şekli: Özyineleme (Recursion)</vt:lpstr>
      <vt:lpstr>Özyineleme (Recursion)</vt:lpstr>
      <vt:lpstr>Alıştırma</vt:lpstr>
      <vt:lpstr>Uygulama</vt:lpstr>
      <vt:lpstr>Özyineleme (Recursion)</vt:lpstr>
      <vt:lpstr>Özyineleme (Recursion)</vt:lpstr>
      <vt:lpstr>Özyineleme (Recursion)</vt:lpstr>
      <vt:lpstr>Özyineleme (Recursion)</vt:lpstr>
      <vt:lpstr>Özyineleme (Recursion)</vt:lpstr>
      <vt:lpstr>Alıştırma</vt:lpstr>
      <vt:lpstr>Uygulama – Ekran çıktısı</vt:lpstr>
      <vt:lpstr>Özyinelemeli Sorularda Düşünce şekli…</vt:lpstr>
      <vt:lpstr>Anlayamadığınız yerleri bizlere sorunuz.</vt:lpstr>
      <vt:lpstr>Alıştırma</vt:lpstr>
      <vt:lpstr>Alıştırma</vt:lpstr>
      <vt:lpstr>Alıştırma - Özyineleme</vt:lpstr>
      <vt:lpstr>Yol Haritası</vt:lpstr>
      <vt:lpstr>İşaretçiler</vt:lpstr>
      <vt:lpstr>İşaretçiler(pointers)</vt:lpstr>
      <vt:lpstr>İşaretçi Tanımlama</vt:lpstr>
      <vt:lpstr>İşaretçi Tanımlama</vt:lpstr>
      <vt:lpstr>Bunu biliyor musunuz? Q klavye</vt:lpstr>
      <vt:lpstr>İşaretçi Değer Atama (&amp; sembolü)</vt:lpstr>
      <vt:lpstr>İşaretçi Değer Atama</vt:lpstr>
      <vt:lpstr>İşaretçi Değer Atama</vt:lpstr>
      <vt:lpstr>Uygulama</vt:lpstr>
      <vt:lpstr>Bunu biliyor musunuz?</vt:lpstr>
      <vt:lpstr>İşaretçi Değer Okuma (* sembolü)</vt:lpstr>
      <vt:lpstr>Derleyiciye sormuşlar…</vt:lpstr>
      <vt:lpstr>Derleyiciye sormuşlar…</vt:lpstr>
      <vt:lpstr>Örnek</vt:lpstr>
      <vt:lpstr>Anlayamadığınız yerleri bizlere sorunuz.</vt:lpstr>
      <vt:lpstr>İşaretçiler ne işe yarar?</vt:lpstr>
      <vt:lpstr>İşaretçiler ve Fonksiyonlar</vt:lpstr>
      <vt:lpstr>Slayt 44</vt:lpstr>
      <vt:lpstr>Fonksiyona değişim yapabilme yetkisi verebilmek için</vt:lpstr>
      <vt:lpstr>İşaretçilerin Fonksiyon ile Kullanımı</vt:lpstr>
      <vt:lpstr>İşaretçilerin Fonksiyon ile Kullanımı</vt:lpstr>
      <vt:lpstr>İşaretçiler ve Fonksiyonlar</vt:lpstr>
      <vt:lpstr>Dizilerin işaretçilerle İlişkisi</vt:lpstr>
      <vt:lpstr>Uygulama</vt:lpstr>
      <vt:lpstr>Dizileri fonksiyonlara göndermek…</vt:lpstr>
      <vt:lpstr>Summary: Calling by value or by reference</vt:lpstr>
      <vt:lpstr>Kahoot vakti</vt:lpstr>
      <vt:lpstr>Anlayamadığınız yerleri bizlere sorunuz.</vt:lpstr>
      <vt:lpstr>Birlikte kodlayalım… – Geçmiş bir final sınavı sorusu</vt:lpstr>
      <vt:lpstr>Bunu biliyor musunuz? Kodlamanın kullanım alanına bir örnek</vt:lpstr>
      <vt:lpstr>Bunu biliyor musunuz? Arduino</vt:lpstr>
      <vt:lpstr>Uygulama</vt:lpstr>
      <vt:lpstr>Bunu biliyor musunuz?</vt:lpstr>
      <vt:lpstr>kbhit’li bir alıştırma</vt:lpstr>
      <vt:lpstr>Anlayamadığınız yerleri bizlere sorunuz.</vt:lpstr>
      <vt:lpstr>EK SLAYTLAR</vt:lpstr>
      <vt:lpstr>İşaretçi İnceleme</vt:lpstr>
      <vt:lpstr>İşaretçi İnceleme</vt:lpstr>
      <vt:lpstr>Slayt 65</vt:lpstr>
      <vt:lpstr>Özyineleme Alıştırması</vt:lpstr>
      <vt:lpstr>Özyineleme Alıştırması</vt:lpstr>
      <vt:lpstr>Düşünce şekli…</vt:lpstr>
      <vt:lpstr>Özyineleme Alıştırması(yildiz basan)</vt:lpstr>
      <vt:lpstr>Özyineleme Alıştırması(harf basan)</vt:lpstr>
      <vt:lpstr>Alıştırma</vt:lpstr>
      <vt:lpstr>İşaretçi Tanımlama (*’nın yeri hk.)</vt:lpstr>
      <vt:lpstr>Dizilerin Fonksiyonlara Parametre Olarak Gönderilmesi  (işaretçi kullanımlı şekli)</vt:lpstr>
      <vt:lpstr>Dizilerin Fonksiyonlara Parametre Olarak Gönderilmesi (işaretçi kullanımlı şekli)</vt:lpstr>
      <vt:lpstr>İşaretçiler ile Dizi Tanımlama</vt:lpstr>
      <vt:lpstr>İşaretçiler ile Dizi Tanımlama</vt:lpstr>
      <vt:lpstr>İşaretçiler ile Dizi Tanımlama</vt:lpstr>
      <vt:lpstr>İşaretçiler ile Dizi Tanımlama</vt:lpstr>
      <vt:lpstr>İşaretçiler ile Dizgi Tanımlama</vt:lpstr>
      <vt:lpstr>Dizgiler ve işaretçiler</vt:lpstr>
      <vt:lpstr>Dizgiler ve işaretçiler</vt:lpstr>
      <vt:lpstr>malloc kullanımı</vt:lpstr>
      <vt:lpstr>malloc kullanımı</vt:lpstr>
      <vt:lpstr>İşaretçinin işaretçisinin… işaretçisi olur mu?</vt:lpstr>
      <vt:lpstr>İşaretçinin işaretçisinin… işaretçisi olur mu?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PROGRAMLAMA</dc:title>
  <dc:creator>Oğuz Hanoğlu</dc:creator>
  <cp:lastModifiedBy>Oguz Hanoglu</cp:lastModifiedBy>
  <cp:revision>865</cp:revision>
  <dcterms:modified xsi:type="dcterms:W3CDTF">2018-11-02T13:23:39Z</dcterms:modified>
</cp:coreProperties>
</file>