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1049" r:id="rId3"/>
    <p:sldId id="1050" r:id="rId4"/>
    <p:sldId id="1051" r:id="rId5"/>
    <p:sldId id="1052" r:id="rId6"/>
    <p:sldId id="1053" r:id="rId7"/>
    <p:sldId id="1022" r:id="rId8"/>
    <p:sldId id="1028" r:id="rId9"/>
    <p:sldId id="1029" r:id="rId10"/>
    <p:sldId id="1030" r:id="rId11"/>
    <p:sldId id="1031" r:id="rId12"/>
    <p:sldId id="1032" r:id="rId13"/>
    <p:sldId id="1019" r:id="rId14"/>
    <p:sldId id="984" r:id="rId15"/>
    <p:sldId id="1036" r:id="rId16"/>
    <p:sldId id="1033" r:id="rId17"/>
    <p:sldId id="1034" r:id="rId18"/>
    <p:sldId id="1035" r:id="rId19"/>
    <p:sldId id="1037" r:id="rId20"/>
    <p:sldId id="1045" r:id="rId21"/>
    <p:sldId id="1018" r:id="rId22"/>
    <p:sldId id="1041" r:id="rId23"/>
    <p:sldId id="985" r:id="rId24"/>
    <p:sldId id="1038" r:id="rId25"/>
    <p:sldId id="1039" r:id="rId26"/>
    <p:sldId id="1040" r:id="rId27"/>
    <p:sldId id="1055" r:id="rId28"/>
    <p:sldId id="1020" r:id="rId29"/>
    <p:sldId id="1023" r:id="rId30"/>
    <p:sldId id="1046" r:id="rId31"/>
    <p:sldId id="1047" r:id="rId32"/>
    <p:sldId id="1048" r:id="rId33"/>
    <p:sldId id="1056" r:id="rId34"/>
    <p:sldId id="1043" r:id="rId35"/>
    <p:sldId id="1024" r:id="rId36"/>
    <p:sldId id="1057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1303" autoAdjust="0"/>
    <p:restoredTop sz="87324" autoAdjust="0"/>
  </p:normalViewPr>
  <p:slideViewPr>
    <p:cSldViewPr>
      <p:cViewPr>
        <p:scale>
          <a:sx n="70" d="100"/>
          <a:sy n="70" d="100"/>
        </p:scale>
        <p:origin x="-137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05473-C16F-499C-B527-ACBB5A5332AF}" type="datetimeFigureOut">
              <a:rPr lang="tr-TR" smtClean="0"/>
              <a:pPr/>
              <a:t>09.11.2018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DFE13-8A8D-4C5C-8CE0-CAD69FC1488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&gt;&gt;8:56+1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BİLGİSAYAR PROGRAMLAMA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OĞUZ HANOĞLU</a:t>
            </a:r>
            <a:endParaRPr lang="en-US" sz="2400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16930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971792" cy="29956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conio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err="1" smtClean="0"/>
              <a:t>void</a:t>
            </a:r>
            <a:r>
              <a:rPr lang="tr-TR" dirty="0" smtClean="0"/>
              <a:t> alfabe(</a:t>
            </a:r>
            <a:r>
              <a:rPr lang="tr-TR" dirty="0" err="1" smtClean="0"/>
              <a:t>char</a:t>
            </a:r>
            <a:r>
              <a:rPr lang="tr-TR" dirty="0" smtClean="0"/>
              <a:t> c);</a:t>
            </a:r>
          </a:p>
          <a:p>
            <a:pPr>
              <a:buNone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pPr>
              <a:buNone/>
            </a:pPr>
            <a:r>
              <a:rPr lang="tr-TR" dirty="0" smtClean="0"/>
              <a:t>{</a:t>
            </a:r>
          </a:p>
          <a:p>
            <a:pPr>
              <a:buNone/>
            </a:pPr>
            <a:r>
              <a:rPr lang="tr-TR" dirty="0" smtClean="0"/>
              <a:t>	alfabe('A');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pPr>
              <a:buNone/>
            </a:pPr>
            <a:r>
              <a:rPr lang="tr-TR" dirty="0" smtClean="0"/>
              <a:t>}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2428860" y="2571744"/>
            <a:ext cx="4572000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None/>
            </a:pPr>
            <a:r>
              <a:rPr lang="tr-TR" sz="2400" dirty="0" err="1" smtClean="0"/>
              <a:t>void</a:t>
            </a:r>
            <a:r>
              <a:rPr lang="tr-TR" sz="2400" dirty="0" smtClean="0"/>
              <a:t> alfabe(</a:t>
            </a:r>
            <a:r>
              <a:rPr lang="tr-TR" sz="2400" dirty="0" err="1" smtClean="0"/>
              <a:t>char</a:t>
            </a:r>
            <a:r>
              <a:rPr lang="tr-TR" sz="2400" dirty="0" smtClean="0"/>
              <a:t> c){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printf</a:t>
            </a:r>
            <a:r>
              <a:rPr lang="tr-TR" sz="2400" dirty="0" smtClean="0"/>
              <a:t>("%c   ",c); //</a:t>
            </a:r>
            <a:r>
              <a:rPr lang="tr-TR" sz="2400" dirty="0" err="1" smtClean="0"/>
              <a:t>getch</a:t>
            </a:r>
            <a:r>
              <a:rPr lang="tr-TR" sz="2400" dirty="0" smtClean="0"/>
              <a:t>();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if</a:t>
            </a:r>
            <a:r>
              <a:rPr lang="tr-TR" sz="2400" dirty="0" smtClean="0"/>
              <a:t>(c=='F')</a:t>
            </a:r>
            <a:r>
              <a:rPr lang="tr-TR" sz="2400" dirty="0" err="1" smtClean="0"/>
              <a:t>return</a:t>
            </a:r>
            <a:r>
              <a:rPr lang="tr-TR" sz="2400" dirty="0" smtClean="0"/>
              <a:t>;</a:t>
            </a:r>
          </a:p>
          <a:p>
            <a:r>
              <a:rPr lang="tr-TR" sz="2400" dirty="0" smtClean="0"/>
              <a:t>	alfabe(c+1); //</a:t>
            </a:r>
            <a:r>
              <a:rPr lang="tr-TR" sz="2400" dirty="0" err="1" smtClean="0"/>
              <a:t>getch</a:t>
            </a:r>
            <a:r>
              <a:rPr lang="tr-TR" sz="2400" dirty="0" smtClean="0"/>
              <a:t>(); </a:t>
            </a:r>
          </a:p>
          <a:p>
            <a:r>
              <a:rPr lang="tr-TR" sz="2400" dirty="0" smtClean="0"/>
              <a:t>// </a:t>
            </a:r>
            <a:r>
              <a:rPr lang="tr-TR" sz="2400" dirty="0" err="1" smtClean="0"/>
              <a:t>printf</a:t>
            </a:r>
            <a:r>
              <a:rPr lang="tr-TR" sz="2400" dirty="0" smtClean="0"/>
              <a:t>("%c   ",c);</a:t>
            </a:r>
            <a:r>
              <a:rPr lang="tr-TR" dirty="0" smtClean="0"/>
              <a:t> </a:t>
            </a:r>
            <a:r>
              <a:rPr lang="tr-TR" sz="1600" dirty="0" smtClean="0"/>
              <a:t>//</a:t>
            </a:r>
            <a:r>
              <a:rPr lang="tr-TR" sz="1600" dirty="0" err="1" smtClean="0"/>
              <a:t>Burda</a:t>
            </a:r>
            <a:r>
              <a:rPr lang="tr-TR" sz="1600" dirty="0" smtClean="0"/>
              <a:t> bu satir </a:t>
            </a:r>
            <a:r>
              <a:rPr lang="tr-TR" sz="1600" dirty="0" err="1" smtClean="0"/>
              <a:t>olsaydi</a:t>
            </a:r>
            <a:r>
              <a:rPr lang="tr-TR" sz="1600" dirty="0" smtClean="0"/>
              <a:t>?</a:t>
            </a:r>
            <a:endParaRPr lang="tr-TR" sz="2000" dirty="0" smtClean="0"/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return</a:t>
            </a:r>
            <a:r>
              <a:rPr lang="tr-TR" sz="2400" dirty="0" smtClean="0"/>
              <a:t>;	</a:t>
            </a:r>
          </a:p>
          <a:p>
            <a:pPr>
              <a:buNone/>
            </a:pPr>
            <a:r>
              <a:rPr lang="tr-TR" sz="2400" dirty="0" smtClean="0"/>
              <a:t>}</a:t>
            </a:r>
            <a:endParaRPr lang="tr-TR" sz="24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85720" y="4286256"/>
            <a:ext cx="2071734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Gerçek hayatta da…</a:t>
            </a:r>
            <a:br>
              <a:rPr lang="tr-TR" dirty="0" smtClean="0"/>
            </a:br>
            <a:r>
              <a:rPr lang="tr-TR" sz="1400" dirty="0" smtClean="0"/>
              <a:t>İyi tanımlanmış görev dağılımları</a:t>
            </a:r>
          </a:p>
          <a:p>
            <a:pPr algn="ctr"/>
            <a:r>
              <a:rPr lang="tr-TR" sz="1400" dirty="0" smtClean="0"/>
              <a:t>+</a:t>
            </a:r>
          </a:p>
          <a:p>
            <a:pPr algn="ctr"/>
            <a:r>
              <a:rPr lang="tr-TR" sz="1400" dirty="0" smtClean="0"/>
              <a:t>ekip çalışması</a:t>
            </a:r>
          </a:p>
          <a:p>
            <a:pPr algn="ctr"/>
            <a:r>
              <a:rPr lang="tr-TR" sz="1400" dirty="0" smtClean="0"/>
              <a:t>ile yüksek başarılar elde edilebilir.</a:t>
            </a:r>
            <a:endParaRPr lang="tr-TR" sz="1400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3571868" y="1357298"/>
            <a:ext cx="2071702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c+1 ifadesi</a:t>
            </a:r>
          </a:p>
          <a:p>
            <a:pPr algn="ctr"/>
            <a:r>
              <a:rPr lang="tr-TR" sz="1600" dirty="0" smtClean="0"/>
              <a:t>ASCII tablosuna göre bir sonraki harfe götürür.</a:t>
            </a:r>
            <a:endParaRPr lang="tr-T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5244" r="63584" b="73056"/>
          <a:stretch>
            <a:fillRect/>
          </a:stretch>
        </p:blipFill>
        <p:spPr bwMode="auto">
          <a:xfrm>
            <a:off x="5643570" y="1285860"/>
            <a:ext cx="33516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 Özyineleme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err="1" smtClean="0"/>
              <a:t>void</a:t>
            </a:r>
            <a:r>
              <a:rPr lang="tr-TR" dirty="0" smtClean="0"/>
              <a:t> </a:t>
            </a:r>
            <a:r>
              <a:rPr lang="tr-TR" dirty="0" err="1" smtClean="0"/>
              <a:t>ozyineli</a:t>
            </a:r>
            <a:r>
              <a:rPr lang="tr-TR" dirty="0" smtClean="0"/>
              <a:t>(</a:t>
            </a:r>
            <a:r>
              <a:rPr lang="tr-TR" dirty="0" err="1" smtClean="0"/>
              <a:t>int</a:t>
            </a:r>
            <a:r>
              <a:rPr lang="tr-TR" dirty="0" smtClean="0"/>
              <a:t>);</a:t>
            </a:r>
          </a:p>
          <a:p>
            <a:pPr>
              <a:buNone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 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("A");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ozyineli</a:t>
            </a:r>
            <a:r>
              <a:rPr lang="tr-TR" dirty="0" smtClean="0"/>
              <a:t>(3);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("C");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0;}</a:t>
            </a:r>
          </a:p>
          <a:p>
            <a:pPr>
              <a:buNone/>
            </a:pPr>
            <a:r>
              <a:rPr lang="tr-TR" dirty="0" err="1" smtClean="0"/>
              <a:t>void</a:t>
            </a:r>
            <a:r>
              <a:rPr lang="tr-TR" dirty="0" smtClean="0"/>
              <a:t> </a:t>
            </a:r>
            <a:r>
              <a:rPr lang="tr-TR" dirty="0" err="1" smtClean="0"/>
              <a:t>ozyineli</a:t>
            </a:r>
            <a:r>
              <a:rPr lang="tr-TR" dirty="0" smtClean="0"/>
              <a:t>(</a:t>
            </a:r>
            <a:r>
              <a:rPr lang="tr-TR" dirty="0" err="1" smtClean="0"/>
              <a:t>int</a:t>
            </a:r>
            <a:r>
              <a:rPr lang="tr-TR" dirty="0" smtClean="0"/>
              <a:t> a) 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if</a:t>
            </a:r>
            <a:r>
              <a:rPr lang="tr-TR" dirty="0" smtClean="0"/>
              <a:t>(a==1) </a:t>
            </a:r>
            <a:r>
              <a:rPr lang="tr-TR" dirty="0" err="1" smtClean="0"/>
              <a:t>return</a:t>
            </a:r>
            <a:r>
              <a:rPr lang="tr-TR" dirty="0" smtClean="0"/>
              <a:t>;</a:t>
            </a:r>
          </a:p>
          <a:p>
            <a:pPr>
              <a:buNone/>
            </a:pPr>
            <a:r>
              <a:rPr lang="tr-TR" dirty="0" smtClean="0"/>
              <a:t>	else {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printf</a:t>
            </a:r>
            <a:r>
              <a:rPr lang="tr-TR" dirty="0" smtClean="0"/>
              <a:t>("%d",a--);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ozyineli</a:t>
            </a:r>
            <a:r>
              <a:rPr lang="tr-TR" dirty="0" smtClean="0"/>
              <a:t>(a);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printf</a:t>
            </a:r>
            <a:r>
              <a:rPr lang="tr-TR" dirty="0" smtClean="0"/>
              <a:t>("B");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return</a:t>
            </a:r>
            <a:r>
              <a:rPr lang="tr-TR" dirty="0" smtClean="0"/>
              <a:t>;</a:t>
            </a:r>
          </a:p>
          <a:p>
            <a:pPr>
              <a:buNone/>
            </a:pPr>
            <a:r>
              <a:rPr lang="tr-TR" dirty="0" smtClean="0"/>
              <a:t>	}}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571868" y="1285860"/>
            <a:ext cx="514353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main’e</a:t>
            </a:r>
            <a:r>
              <a:rPr lang="tr-TR" dirty="0" smtClean="0"/>
              <a:t> gir.</a:t>
            </a:r>
          </a:p>
          <a:p>
            <a:r>
              <a:rPr lang="tr-TR" dirty="0" err="1" smtClean="0"/>
              <a:t>A’yı</a:t>
            </a:r>
            <a:r>
              <a:rPr lang="tr-TR" dirty="0" smtClean="0"/>
              <a:t> yazdır.</a:t>
            </a:r>
          </a:p>
          <a:p>
            <a:r>
              <a:rPr lang="tr-TR" dirty="0" smtClean="0"/>
              <a:t>	1.</a:t>
            </a:r>
            <a:r>
              <a:rPr lang="tr-TR" dirty="0" err="1" smtClean="0"/>
              <a:t>özyineli</a:t>
            </a:r>
            <a:r>
              <a:rPr lang="tr-TR" dirty="0" smtClean="0"/>
              <a:t> çağır.</a:t>
            </a:r>
          </a:p>
          <a:p>
            <a:r>
              <a:rPr lang="tr-TR" dirty="0" smtClean="0"/>
              <a:t>	3 yazdır.</a:t>
            </a:r>
          </a:p>
          <a:p>
            <a:r>
              <a:rPr lang="tr-TR" dirty="0" smtClean="0"/>
              <a:t>		2.</a:t>
            </a:r>
            <a:r>
              <a:rPr lang="tr-TR" dirty="0" err="1" smtClean="0"/>
              <a:t>özyineli</a:t>
            </a:r>
            <a:r>
              <a:rPr lang="tr-TR" dirty="0" smtClean="0"/>
              <a:t> çağır.</a:t>
            </a:r>
          </a:p>
          <a:p>
            <a:r>
              <a:rPr lang="tr-TR" dirty="0" smtClean="0"/>
              <a:t>		2 yazdır.</a:t>
            </a:r>
          </a:p>
          <a:p>
            <a:r>
              <a:rPr lang="tr-TR" dirty="0" smtClean="0"/>
              <a:t>			3.</a:t>
            </a:r>
            <a:r>
              <a:rPr lang="tr-TR" dirty="0" err="1" smtClean="0"/>
              <a:t>özyineli</a:t>
            </a:r>
            <a:r>
              <a:rPr lang="tr-TR" dirty="0" smtClean="0"/>
              <a:t> çağır</a:t>
            </a:r>
          </a:p>
          <a:p>
            <a:r>
              <a:rPr lang="tr-TR" dirty="0" smtClean="0"/>
              <a:t>			3.</a:t>
            </a:r>
            <a:r>
              <a:rPr lang="tr-TR" dirty="0" err="1" smtClean="0"/>
              <a:t>özyineliden</a:t>
            </a:r>
            <a:r>
              <a:rPr lang="tr-TR" dirty="0" smtClean="0"/>
              <a:t> çık.</a:t>
            </a:r>
          </a:p>
          <a:p>
            <a:r>
              <a:rPr lang="tr-TR" dirty="0" smtClean="0"/>
              <a:t>		B yazdır.</a:t>
            </a:r>
          </a:p>
          <a:p>
            <a:r>
              <a:rPr lang="tr-TR" dirty="0" smtClean="0"/>
              <a:t>		2.</a:t>
            </a:r>
            <a:r>
              <a:rPr lang="tr-TR" dirty="0" err="1" smtClean="0"/>
              <a:t>özyineliden</a:t>
            </a:r>
            <a:r>
              <a:rPr lang="tr-TR" dirty="0" smtClean="0"/>
              <a:t> çık.</a:t>
            </a:r>
          </a:p>
          <a:p>
            <a:r>
              <a:rPr lang="tr-TR" dirty="0" smtClean="0"/>
              <a:t>	B yazdır.</a:t>
            </a:r>
          </a:p>
          <a:p>
            <a:r>
              <a:rPr lang="tr-TR" dirty="0" smtClean="0"/>
              <a:t>	1.</a:t>
            </a:r>
            <a:r>
              <a:rPr lang="tr-TR" dirty="0" err="1" smtClean="0"/>
              <a:t>özyineliden</a:t>
            </a:r>
            <a:r>
              <a:rPr lang="tr-TR" dirty="0" smtClean="0"/>
              <a:t> çık.</a:t>
            </a:r>
          </a:p>
          <a:p>
            <a:r>
              <a:rPr lang="tr-TR" dirty="0" err="1" smtClean="0"/>
              <a:t>C’yi</a:t>
            </a:r>
            <a:r>
              <a:rPr lang="tr-TR" dirty="0" smtClean="0"/>
              <a:t> yazdır.</a:t>
            </a:r>
          </a:p>
          <a:p>
            <a:r>
              <a:rPr lang="tr-TR" dirty="0" err="1" smtClean="0"/>
              <a:t>main’den</a:t>
            </a:r>
            <a:r>
              <a:rPr lang="tr-TR" dirty="0" smtClean="0"/>
              <a:t> çık.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643446"/>
            <a:ext cx="2300290" cy="174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Uygulama: Ekran çıktısı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100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void</a:t>
            </a:r>
            <a:r>
              <a:rPr lang="tr-TR" sz="2000" dirty="0" smtClean="0"/>
              <a:t> </a:t>
            </a:r>
            <a:r>
              <a:rPr lang="tr-TR" sz="2000" dirty="0" err="1" smtClean="0"/>
              <a:t>fonk</a:t>
            </a:r>
            <a:r>
              <a:rPr lang="tr-TR" sz="2000" dirty="0" smtClean="0"/>
              <a:t>(</a:t>
            </a:r>
            <a:r>
              <a:rPr lang="tr-TR" sz="2000" dirty="0" err="1" smtClean="0"/>
              <a:t>int</a:t>
            </a:r>
            <a:r>
              <a:rPr lang="tr-TR" sz="2000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(){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fonk</a:t>
            </a:r>
            <a:r>
              <a:rPr lang="tr-TR" sz="2000" dirty="0" smtClean="0"/>
              <a:t>(9);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0;	}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err="1" smtClean="0"/>
              <a:t>void</a:t>
            </a:r>
            <a:r>
              <a:rPr lang="tr-TR" sz="2000" dirty="0" smtClean="0"/>
              <a:t> </a:t>
            </a:r>
            <a:r>
              <a:rPr lang="tr-TR" sz="2000" dirty="0" err="1" smtClean="0"/>
              <a:t>fonk</a:t>
            </a:r>
            <a:r>
              <a:rPr lang="tr-TR" sz="2000" dirty="0" smtClean="0"/>
              <a:t>(</a:t>
            </a:r>
            <a:r>
              <a:rPr lang="tr-TR" sz="2000" dirty="0" err="1" smtClean="0"/>
              <a:t>int</a:t>
            </a:r>
            <a:r>
              <a:rPr lang="tr-TR" sz="2000" dirty="0" smtClean="0"/>
              <a:t> a){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if</a:t>
            </a:r>
            <a:r>
              <a:rPr lang="tr-TR" sz="2000" dirty="0" smtClean="0"/>
              <a:t>(a!=1)	{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("%d",a);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fonk</a:t>
            </a:r>
            <a:r>
              <a:rPr lang="tr-TR" sz="2000" dirty="0" smtClean="0"/>
              <a:t>(a-2);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("%d",a);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;}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338"/>
          <a:stretch>
            <a:fillRect/>
          </a:stretch>
        </p:blipFill>
        <p:spPr bwMode="auto">
          <a:xfrm>
            <a:off x="4643438" y="4898149"/>
            <a:ext cx="3600000" cy="874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SUDOKU – Özyineleme alıştırması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Önce 3x3’lük su dokuyu 1,2,3 sayılı şekilde çözelim. Sonra kodumuzu esas </a:t>
            </a:r>
            <a:r>
              <a:rPr lang="tr-TR" dirty="0" err="1" smtClean="0"/>
              <a:t>sudokuya</a:t>
            </a:r>
            <a:r>
              <a:rPr lang="tr-TR" dirty="0" smtClean="0"/>
              <a:t> genişletelim.</a:t>
            </a:r>
            <a:endParaRPr lang="tr-TR" dirty="0"/>
          </a:p>
        </p:txBody>
      </p:sp>
      <p:pic>
        <p:nvPicPr>
          <p:cNvPr id="4" name="3 Resim" descr="Sudoku_solved_by_bactrac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8" y="2285992"/>
            <a:ext cx="2857520" cy="2857520"/>
          </a:xfrm>
          <a:prstGeom prst="rect">
            <a:avLst/>
          </a:prstGeom>
        </p:spPr>
      </p:pic>
      <p:pic>
        <p:nvPicPr>
          <p:cNvPr id="5" name="4 Resim" descr="Sudoku-cat-sudoku-8827891-500-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2627308" cy="1970482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714348" y="4500570"/>
            <a:ext cx="4143404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Alıştırma kağıdınızın altındaki boşluğa sözde kod ile çözüm algoritmasını yazmaya çalışınız. Süreniz 5 dakika ve arkadaşınıza danışabilirsiniz.</a:t>
            </a:r>
            <a:endParaRPr lang="tr-T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3.ders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SUDOKU – Özyineleme alıştırması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Önce 3x3’lük su dokuyu 1,2,3 sayılı şekilde çözelim. Sonra kodumuzu esas </a:t>
            </a:r>
            <a:r>
              <a:rPr lang="tr-TR" dirty="0" err="1" smtClean="0"/>
              <a:t>sudokuya</a:t>
            </a:r>
            <a:r>
              <a:rPr lang="tr-TR" dirty="0" smtClean="0"/>
              <a:t> genişletelim.</a:t>
            </a:r>
            <a:endParaRPr lang="tr-TR" dirty="0"/>
          </a:p>
        </p:txBody>
      </p:sp>
      <p:pic>
        <p:nvPicPr>
          <p:cNvPr id="4" name="3 Resim" descr="Sudoku_solved_by_bactrac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8" y="2285992"/>
            <a:ext cx="2857520" cy="2857520"/>
          </a:xfrm>
          <a:prstGeom prst="rect">
            <a:avLst/>
          </a:prstGeom>
        </p:spPr>
      </p:pic>
      <p:pic>
        <p:nvPicPr>
          <p:cNvPr id="5" name="4 Resim" descr="Sudoku-cat-sudoku-8827891-500-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2627308" cy="197048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 </a:t>
            </a:r>
            <a:r>
              <a:rPr lang="tr-TR" dirty="0" err="1" smtClean="0"/>
              <a:t>string</a:t>
            </a:r>
            <a:r>
              <a:rPr lang="tr-TR" dirty="0" smtClean="0"/>
              <a:t>.h kütüphanesi</a:t>
            </a:r>
            <a:endParaRPr lang="tr-TR" dirty="0"/>
          </a:p>
        </p:txBody>
      </p:sp>
      <p:pic>
        <p:nvPicPr>
          <p:cNvPr id="49154" name="Picture 2" descr="http://10rate.com/wp-content/uploads/2012/04/magnetic-letters-for-kids-5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113373" cy="2565588"/>
          </a:xfrm>
          <a:prstGeom prst="rect">
            <a:avLst/>
          </a:prstGeom>
          <a:noFill/>
        </p:spPr>
      </p:pic>
      <p:pic>
        <p:nvPicPr>
          <p:cNvPr id="4" name="3 Resim" descr="içeri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357694"/>
            <a:ext cx="4457700" cy="10287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çeri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500702"/>
            <a:ext cx="4457700" cy="10287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dirty="0" smtClean="0"/>
              <a:t>Hatırlatma: </a:t>
            </a: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tr-TR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string</a:t>
            </a: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.h&gt; Kütüphanesi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C'de</a:t>
            </a:r>
            <a:r>
              <a:rPr lang="tr-TR" sz="2400" dirty="0" smtClean="0">
                <a:solidFill>
                  <a:schemeClr val="tx1"/>
                </a:solidFill>
              </a:rPr>
              <a:t> karakter dizileri, yani Dizgiler için tanımlanmış bazı fonksiyonları barındıran kütüphanedir.</a:t>
            </a:r>
          </a:p>
          <a:p>
            <a:pPr algn="just">
              <a:buFontTx/>
              <a:buChar char="-"/>
            </a:pPr>
            <a:endParaRPr lang="tr-TR" dirty="0">
              <a:solidFill>
                <a:schemeClr val="tx1"/>
              </a:solidFill>
            </a:endParaRP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535688"/>
              </p:ext>
            </p:extLst>
          </p:nvPr>
        </p:nvGraphicFramePr>
        <p:xfrm>
          <a:off x="428596" y="2000240"/>
          <a:ext cx="8143932" cy="359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01890"/>
                <a:gridCol w="4642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Fonksiyon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Özellik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b="1" i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tr-TR" sz="2000" b="1" i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strl</a:t>
                      </a:r>
                      <a:r>
                        <a:rPr lang="tr-TR" sz="2000" dirty="0" err="1" smtClean="0"/>
                        <a:t>en</a:t>
                      </a:r>
                      <a:r>
                        <a:rPr lang="tr-TR" sz="2000" dirty="0" smtClean="0"/>
                        <a:t>(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Dizginin uzunluğunu döner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 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 err="1" smtClean="0"/>
                        <a:t>strcpy</a:t>
                      </a:r>
                      <a:r>
                        <a:rPr lang="tr-TR" sz="2000" dirty="0" smtClean="0"/>
                        <a:t>(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dirty="0" smtClean="0"/>
                        <a:t>,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İkinci</a:t>
                      </a:r>
                      <a:r>
                        <a:rPr lang="tr-TR" sz="2000" baseline="0" dirty="0" smtClean="0"/>
                        <a:t> dizgiyi birinci dizginin içine kopyalar.</a:t>
                      </a:r>
                    </a:p>
                    <a:p>
                      <a:pPr algn="ctr"/>
                      <a:r>
                        <a:rPr lang="tr-TR" sz="2000" dirty="0" smtClean="0"/>
                        <a:t>Birinci dizgiyi döner.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b="1" i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tr-TR" sz="2000" b="1" i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tr-TR" sz="2000" baseline="0" dirty="0" err="1" smtClean="0"/>
                        <a:t>strcmp</a:t>
                      </a:r>
                      <a:r>
                        <a:rPr lang="tr-TR" sz="2000" baseline="0" dirty="0" smtClean="0"/>
                        <a:t>(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baseline="0" dirty="0" smtClean="0"/>
                        <a:t>,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baseline="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alfabetik önceliğe</a:t>
                      </a:r>
                      <a:r>
                        <a:rPr lang="tr-TR" sz="2000" baseline="0" dirty="0" smtClean="0"/>
                        <a:t> göre -1 ya da +1</a:t>
                      </a:r>
                      <a:r>
                        <a:rPr lang="tr-TR" sz="2000" dirty="0" smtClean="0"/>
                        <a:t>,</a:t>
                      </a:r>
                      <a:r>
                        <a:rPr lang="tr-TR" sz="2000" baseline="0" dirty="0" smtClean="0"/>
                        <a:t> dizgiler (\0’a kadar) eşitse 0 döner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 </a:t>
                      </a:r>
                      <a:r>
                        <a:rPr lang="tr-TR" sz="2000" baseline="0" dirty="0" err="1" smtClean="0"/>
                        <a:t>strcat</a:t>
                      </a:r>
                      <a:r>
                        <a:rPr lang="tr-TR" sz="2000" baseline="0" dirty="0" smtClean="0"/>
                        <a:t>(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baseline="0" dirty="0" smtClean="0"/>
                        <a:t>,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baseline="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Birinci dizginin ucuna ikinci dizgiyi ekler. Birinci dizgiyi döner.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DİZGİ  </a:t>
                      </a:r>
                      <a:r>
                        <a:rPr lang="tr-TR" sz="1400" baseline="0" dirty="0" err="1" smtClean="0"/>
                        <a:t>strncpy</a:t>
                      </a:r>
                      <a:r>
                        <a:rPr lang="tr-TR" sz="1400" baseline="0" dirty="0" smtClean="0"/>
                        <a:t>(</a:t>
                      </a: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DİZGİ</a:t>
                      </a:r>
                      <a:r>
                        <a:rPr lang="tr-TR" sz="1400" baseline="0" dirty="0" smtClean="0"/>
                        <a:t>,</a:t>
                      </a: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 DİZGİ, KARAKTER SAYI </a:t>
                      </a:r>
                      <a:r>
                        <a:rPr lang="tr-TR" sz="14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DİZGİ  </a:t>
                      </a:r>
                      <a:r>
                        <a:rPr lang="tr-TR" sz="1400" baseline="0" dirty="0" err="1" smtClean="0"/>
                        <a:t>strncat</a:t>
                      </a:r>
                      <a:r>
                        <a:rPr lang="tr-TR" sz="1400" baseline="0" dirty="0" smtClean="0"/>
                        <a:t>(</a:t>
                      </a: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DİZGİ</a:t>
                      </a:r>
                      <a:r>
                        <a:rPr lang="tr-TR" sz="1400" baseline="0" dirty="0" smtClean="0"/>
                        <a:t>,</a:t>
                      </a: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 DİZGİ, KARAKTER SAYI </a:t>
                      </a:r>
                      <a:r>
                        <a:rPr lang="tr-TR" sz="1400" baseline="0" dirty="0" smtClean="0"/>
                        <a:t>)</a:t>
                      </a:r>
                      <a:endParaRPr lang="tr-T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Sonuncu parametre</a:t>
                      </a:r>
                      <a:r>
                        <a:rPr lang="tr-TR" sz="2000" baseline="0" dirty="0" smtClean="0"/>
                        <a:t> ile genişlik kontrolü yapabiliyoruz.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67254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kirem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4071942"/>
            <a:ext cx="2143140" cy="1703769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  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i="1" dirty="0" smtClean="0">
                <a:solidFill>
                  <a:srgbClr val="0000FF"/>
                </a:solidFill>
              </a:rPr>
              <a:t>2016 Yaz Dönemi Final Sınavından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164305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c=2;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char b[]="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char a[20];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strcpy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 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kirem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");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strncat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(a,b,2);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("%s", a);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500694" y="3000372"/>
            <a:ext cx="3143272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strcat</a:t>
            </a:r>
            <a:r>
              <a:rPr lang="tr-TR" dirty="0" smtClean="0"/>
              <a:t> dizgi kedisi anlamında değildir. Bir dizi olacak şekilde  birbirine bağlamak anlamındaki “</a:t>
            </a:r>
            <a:r>
              <a:rPr lang="tr-TR" dirty="0" err="1" smtClean="0"/>
              <a:t>concatenate</a:t>
            </a:r>
            <a:r>
              <a:rPr lang="tr-TR" dirty="0" smtClean="0"/>
              <a:t>” sözcüğünden gelir.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c=4;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char x[ ]="</a:t>
            </a:r>
            <a:r>
              <a:rPr lang="en-US" dirty="0" err="1" smtClean="0"/>
              <a:t>manto</a:t>
            </a:r>
            <a:r>
              <a:rPr lang="en-US" dirty="0" smtClean="0"/>
              <a:t>";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char y[20];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</a:t>
            </a:r>
            <a:r>
              <a:rPr lang="en-US" dirty="0" err="1" smtClean="0"/>
              <a:t>strncpy</a:t>
            </a:r>
            <a:r>
              <a:rPr lang="en-US" dirty="0" smtClean="0"/>
              <a:t>(y, "</a:t>
            </a:r>
            <a:r>
              <a:rPr lang="en-US" dirty="0" err="1" smtClean="0"/>
              <a:t>hirka</a:t>
            </a:r>
            <a:r>
              <a:rPr lang="en-US" dirty="0" smtClean="0"/>
              <a:t>", 3);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y[--c]='\0';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y[--c]='p';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</a:t>
            </a:r>
            <a:r>
              <a:rPr lang="en-US" dirty="0" err="1" smtClean="0"/>
              <a:t>strcat</a:t>
            </a:r>
            <a:r>
              <a:rPr lang="en-US" dirty="0" smtClean="0"/>
              <a:t>(</a:t>
            </a:r>
            <a:r>
              <a:rPr lang="en-US" dirty="0" err="1" smtClean="0"/>
              <a:t>y,x</a:t>
            </a:r>
            <a:r>
              <a:rPr lang="en-US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</a:t>
            </a:r>
            <a:r>
              <a:rPr lang="en-US" dirty="0" err="1" smtClean="0"/>
              <a:t>printf</a:t>
            </a:r>
            <a:r>
              <a:rPr lang="en-US" dirty="0" smtClean="0"/>
              <a:t>("%s", y);</a:t>
            </a:r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177"/>
          <a:stretch>
            <a:fillRect/>
          </a:stretch>
        </p:blipFill>
        <p:spPr bwMode="auto">
          <a:xfrm>
            <a:off x="4286248" y="4786322"/>
            <a:ext cx="4335288" cy="1127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İşaretçi sorusu (15 dakika)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397" t="14895" r="4192" b="11171"/>
          <a:stretch>
            <a:fillRect/>
          </a:stretch>
        </p:blipFill>
        <p:spPr bwMode="auto">
          <a:xfrm>
            <a:off x="571472" y="3857628"/>
            <a:ext cx="8022674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28596" y="1214422"/>
            <a:ext cx="80010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ŞU KODU AÇINIZ:</a:t>
            </a:r>
          </a:p>
          <a:p>
            <a:r>
              <a:rPr lang="tr-TR" sz="2400" dirty="0" smtClean="0"/>
              <a:t>Piazza -&gt; </a:t>
            </a:r>
            <a:r>
              <a:rPr lang="tr-TR" sz="2400" dirty="0" err="1" smtClean="0"/>
              <a:t>Resources</a:t>
            </a:r>
            <a:r>
              <a:rPr lang="tr-TR" sz="2400" dirty="0" smtClean="0"/>
              <a:t> -&gt; Derste Yazılan Kodlar</a:t>
            </a:r>
          </a:p>
          <a:p>
            <a:r>
              <a:rPr lang="tr-TR" sz="2400" dirty="0" smtClean="0"/>
              <a:t>	Hafta10_</a:t>
            </a:r>
            <a:r>
              <a:rPr lang="tr-TR" sz="2400" dirty="0" err="1" smtClean="0"/>
              <a:t>AlistirmaSaati</a:t>
            </a:r>
            <a:r>
              <a:rPr lang="tr-TR" sz="2400" dirty="0" smtClean="0"/>
              <a:t>-&gt;</a:t>
            </a:r>
            <a:r>
              <a:rPr lang="tr-TR" sz="2400" dirty="0" err="1" smtClean="0"/>
              <a:t>isaretci</a:t>
            </a:r>
            <a:r>
              <a:rPr lang="tr-TR" sz="2400" dirty="0" smtClean="0"/>
              <a:t>_BASLANGIC_KODU</a:t>
            </a:r>
          </a:p>
          <a:p>
            <a:endParaRPr lang="tr-TR" sz="2400" dirty="0" smtClean="0"/>
          </a:p>
          <a:p>
            <a:r>
              <a:rPr lang="tr-TR" sz="2800" b="1" i="1" dirty="0" smtClean="0"/>
              <a:t>Sadece ?’</a:t>
            </a:r>
            <a:r>
              <a:rPr lang="tr-TR" sz="2800" b="1" i="1" dirty="0" err="1" smtClean="0"/>
              <a:t>li</a:t>
            </a:r>
            <a:r>
              <a:rPr lang="tr-TR" sz="2800" b="1" i="1" dirty="0" smtClean="0"/>
              <a:t> kısımları doldurarak kodu aşağıdaki gibi bir çıktı verir hale getiriniz.</a:t>
            </a:r>
            <a:endParaRPr lang="tr-TR" sz="28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Hatırlatma: Dizgi sonu karakteri (‘</a:t>
            </a:r>
            <a:r>
              <a:rPr lang="tr-TR" b="1" dirty="0" smtClean="0">
                <a:solidFill>
                  <a:srgbClr val="002060"/>
                </a:solidFill>
              </a:rPr>
              <a:t>\0</a:t>
            </a:r>
            <a:r>
              <a:rPr lang="tr-TR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3849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Bu kod ekrana ne </a:t>
            </a:r>
            <a:r>
              <a:rPr lang="tr-TR" dirty="0" err="1" smtClean="0"/>
              <a:t>yazdirir</a:t>
            </a:r>
            <a:r>
              <a:rPr lang="tr-TR" dirty="0" smtClean="0"/>
              <a:t>?</a:t>
            </a:r>
          </a:p>
          <a:p>
            <a:endParaRPr lang="tr-TR" dirty="0" smtClean="0"/>
          </a:p>
          <a:p>
            <a:r>
              <a:rPr lang="tr-TR" sz="3200" dirty="0" err="1" smtClean="0"/>
              <a:t>char</a:t>
            </a:r>
            <a:r>
              <a:rPr lang="tr-TR" sz="3200" dirty="0" smtClean="0"/>
              <a:t> isim[20]="James Bond";</a:t>
            </a:r>
          </a:p>
          <a:p>
            <a:r>
              <a:rPr lang="tr-TR" sz="3200" dirty="0" err="1" smtClean="0"/>
              <a:t>printf</a:t>
            </a:r>
            <a:r>
              <a:rPr lang="tr-TR" sz="3200" dirty="0" smtClean="0"/>
              <a:t>("%s\n", isim);</a:t>
            </a:r>
          </a:p>
          <a:p>
            <a:r>
              <a:rPr lang="tr-TR" sz="3200" dirty="0" smtClean="0"/>
              <a:t>isim[5]='\0';</a:t>
            </a:r>
          </a:p>
          <a:p>
            <a:r>
              <a:rPr lang="tr-TR" sz="3200" dirty="0" err="1" smtClean="0"/>
              <a:t>printf</a:t>
            </a:r>
            <a:r>
              <a:rPr lang="tr-TR" sz="3200" dirty="0" smtClean="0"/>
              <a:t>("%s\n", isim);</a:t>
            </a:r>
          </a:p>
          <a:p>
            <a:r>
              <a:rPr lang="tr-TR" sz="3200" dirty="0" err="1" smtClean="0"/>
              <a:t>printf</a:t>
            </a:r>
            <a:r>
              <a:rPr lang="tr-TR" sz="3200" dirty="0" smtClean="0"/>
              <a:t>("%s\n", isim+6);</a:t>
            </a:r>
          </a:p>
          <a:p>
            <a:endParaRPr lang="tr-TR" sz="3200" dirty="0" smtClean="0"/>
          </a:p>
        </p:txBody>
      </p:sp>
      <p:pic>
        <p:nvPicPr>
          <p:cNvPr id="8" name="7 Resim" descr="name-power-poi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500438"/>
            <a:ext cx="3324227" cy="2495775"/>
          </a:xfrm>
          <a:prstGeom prst="rect">
            <a:avLst/>
          </a:prstGeom>
        </p:spPr>
      </p:pic>
      <p:grpSp>
        <p:nvGrpSpPr>
          <p:cNvPr id="4" name="13 Grup"/>
          <p:cNvGrpSpPr/>
          <p:nvPr/>
        </p:nvGrpSpPr>
        <p:grpSpPr>
          <a:xfrm>
            <a:off x="428596" y="4143380"/>
            <a:ext cx="4786346" cy="2254392"/>
            <a:chOff x="428596" y="4143380"/>
            <a:chExt cx="4786346" cy="2254392"/>
          </a:xfrm>
        </p:grpSpPr>
        <p:cxnSp>
          <p:nvCxnSpPr>
            <p:cNvPr id="11" name="10 Düz Ok Bağlayıcısı"/>
            <p:cNvCxnSpPr>
              <a:endCxn id="12" idx="0"/>
            </p:cNvCxnSpPr>
            <p:nvPr/>
          </p:nvCxnSpPr>
          <p:spPr>
            <a:xfrm rot="10800000" flipV="1">
              <a:off x="2821770" y="4143380"/>
              <a:ext cx="607223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Metin kutusu"/>
            <p:cNvSpPr txBox="1"/>
            <p:nvPr/>
          </p:nvSpPr>
          <p:spPr>
            <a:xfrm>
              <a:off x="428596" y="4643446"/>
              <a:ext cx="47863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İsim’in adresinin 6 hane ilerisi ‘B’ </a:t>
              </a:r>
              <a:r>
                <a:rPr lang="tr-TR" dirty="0" err="1" smtClean="0"/>
                <a:t>nin</a:t>
              </a:r>
              <a:r>
                <a:rPr lang="tr-TR" dirty="0" smtClean="0"/>
                <a:t> bulunduğu adrestir. </a:t>
              </a:r>
              <a:r>
                <a:rPr lang="tr-TR" dirty="0" err="1" smtClean="0"/>
                <a:t>printf’ten</a:t>
              </a:r>
              <a:r>
                <a:rPr lang="tr-TR" dirty="0" smtClean="0"/>
                <a:t> oradan başlayarak ilk gördüğü \0’a kadar yazdırır.</a:t>
              </a:r>
              <a:br>
                <a:rPr lang="tr-TR" dirty="0" smtClean="0"/>
              </a:br>
              <a:r>
                <a:rPr lang="tr-TR" dirty="0" smtClean="0"/>
                <a:t>----</a:t>
              </a:r>
            </a:p>
            <a:p>
              <a:r>
                <a:rPr lang="tr-TR" dirty="0" err="1" smtClean="0"/>
                <a:t>int</a:t>
              </a:r>
              <a:r>
                <a:rPr lang="tr-TR" dirty="0" smtClean="0"/>
                <a:t> ile çalışıyor olsaydık “+6”, +24 bayt anlamına gelirdi.</a:t>
              </a:r>
              <a:endParaRPr lang="tr-TR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81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5-Nokta Yıldız"/>
          <p:cNvSpPr/>
          <p:nvPr/>
        </p:nvSpPr>
        <p:spPr>
          <a:xfrm>
            <a:off x="3786182" y="3714752"/>
            <a:ext cx="1357322" cy="107157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Örnek: (Ara Sınav II alıştırmalarından)</a:t>
            </a:r>
            <a:endParaRPr lang="tr-TR" dirty="0"/>
          </a:p>
        </p:txBody>
      </p:sp>
      <p:pic>
        <p:nvPicPr>
          <p:cNvPr id="168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5048270" cy="462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81904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x[]="987654321";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y[10];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strncpy</a:t>
            </a:r>
            <a:r>
              <a:rPr lang="tr-TR" dirty="0" smtClean="0"/>
              <a:t>(y,x,3);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strncat</a:t>
            </a:r>
            <a:r>
              <a:rPr lang="tr-TR" dirty="0" smtClean="0"/>
              <a:t>(y,x,3);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("%s",y);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8399"/>
          <a:stretch>
            <a:fillRect/>
          </a:stretch>
        </p:blipFill>
        <p:spPr bwMode="auto">
          <a:xfrm>
            <a:off x="3643306" y="4286256"/>
            <a:ext cx="4680000" cy="14559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4.ders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95684"/>
          </a:xfrm>
        </p:spPr>
        <p:txBody>
          <a:bodyPr>
            <a:normAutofit/>
          </a:bodyPr>
          <a:lstStyle/>
          <a:p>
            <a:r>
              <a:rPr lang="tr-TR" sz="3000" dirty="0" smtClean="0"/>
              <a:t>Diziler veri saklamak için çok etkin bir araçtırlar</a:t>
            </a:r>
            <a:endParaRPr lang="tr-TR" sz="2800" dirty="0" smtClean="0"/>
          </a:p>
          <a:p>
            <a:r>
              <a:rPr lang="tr-TR" sz="2800" dirty="0" smtClean="0"/>
              <a:t>Bilgisayar programları günlük işleri kolaylaştırmak ve </a:t>
            </a:r>
            <a:r>
              <a:rPr lang="tr-TR" sz="2800" b="1" dirty="0" smtClean="0"/>
              <a:t>çok fazla veriyi </a:t>
            </a:r>
            <a:r>
              <a:rPr lang="tr-TR" sz="2800" dirty="0" smtClean="0"/>
              <a:t>daha rahat işlemek için kullanılırlar. Ancak verilerin programlarda </a:t>
            </a:r>
            <a:r>
              <a:rPr lang="tr-TR" sz="2800" b="1" dirty="0" smtClean="0"/>
              <a:t>nasıl saklandığı </a:t>
            </a:r>
            <a:r>
              <a:rPr lang="tr-TR" sz="2800" dirty="0" smtClean="0"/>
              <a:t>önemli bir problemdir.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800" dirty="0" smtClean="0"/>
          </a:p>
          <a:p>
            <a:pPr>
              <a:buNone/>
            </a:pPr>
            <a:endParaRPr lang="tr-TR" dirty="0"/>
          </a:p>
        </p:txBody>
      </p:sp>
      <p:grpSp>
        <p:nvGrpSpPr>
          <p:cNvPr id="4" name="19 Grup"/>
          <p:cNvGrpSpPr/>
          <p:nvPr/>
        </p:nvGrpSpPr>
        <p:grpSpPr>
          <a:xfrm>
            <a:off x="1428728" y="3786190"/>
            <a:ext cx="7286652" cy="2643182"/>
            <a:chOff x="1428728" y="3786190"/>
            <a:chExt cx="7286652" cy="2643182"/>
          </a:xfrm>
        </p:grpSpPr>
        <p:pic>
          <p:nvPicPr>
            <p:cNvPr id="15" name="14 Resim" descr="63beab5308fb0a2a83498c59a2c068c8--storage-rental-storage-one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428728" y="3786190"/>
              <a:ext cx="2357454" cy="2339905"/>
            </a:xfrm>
            <a:prstGeom prst="rect">
              <a:avLst/>
            </a:prstGeom>
          </p:spPr>
        </p:pic>
        <p:pic>
          <p:nvPicPr>
            <p:cNvPr id="16" name="15 Resim" descr="trofast-storage-combination-with-boxes-light-white-stained-pine-orange__0351257_pe547490_s5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3570" y="3857628"/>
              <a:ext cx="2000240" cy="2000240"/>
            </a:xfrm>
            <a:prstGeom prst="rect">
              <a:avLst/>
            </a:prstGeom>
          </p:spPr>
        </p:pic>
        <p:pic>
          <p:nvPicPr>
            <p:cNvPr id="17" name="16 Resim" descr="trofast-storage-combination-with-boxes-light-white-stained-pine-orange__0351257_pe547490_s5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43636" y="4143380"/>
              <a:ext cx="2000240" cy="2000240"/>
            </a:xfrm>
            <a:prstGeom prst="rect">
              <a:avLst/>
            </a:prstGeom>
          </p:spPr>
        </p:pic>
        <p:pic>
          <p:nvPicPr>
            <p:cNvPr id="18" name="17 Resim" descr="trofast-storage-combination-with-boxes-light-white-stained-pine-orange__0351257_pe547490_s5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15140" y="4429132"/>
              <a:ext cx="2000240" cy="2000240"/>
            </a:xfrm>
            <a:prstGeom prst="rect">
              <a:avLst/>
            </a:prstGeom>
          </p:spPr>
        </p:pic>
        <p:sp>
          <p:nvSpPr>
            <p:cNvPr id="19" name="18 Sağ Ok"/>
            <p:cNvSpPr/>
            <p:nvPr/>
          </p:nvSpPr>
          <p:spPr>
            <a:xfrm>
              <a:off x="4500562" y="4286256"/>
              <a:ext cx="1000132" cy="10715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</a:t>
            </a:r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6143636" y="1428736"/>
            <a:ext cx="2214578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0" dirty="0" smtClean="0"/>
              <a:t>234</a:t>
            </a:r>
            <a:endParaRPr lang="tr-TR" sz="8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5357850" cy="434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4929192" y="1357299"/>
          <a:ext cx="3525840" cy="1198438"/>
        </p:xfrm>
        <a:graphic>
          <a:graphicData uri="http://schemas.openxmlformats.org/drawingml/2006/table">
            <a:tbl>
              <a:tblPr/>
              <a:tblGrid>
                <a:gridCol w="352584"/>
                <a:gridCol w="352584"/>
                <a:gridCol w="352584"/>
                <a:gridCol w="352584"/>
                <a:gridCol w="352584"/>
                <a:gridCol w="352584"/>
                <a:gridCol w="352584"/>
                <a:gridCol w="352584"/>
                <a:gridCol w="352584"/>
                <a:gridCol w="352584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1800" dirty="0" smtClean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tr-T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2400" dirty="0" smtClean="0"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tr-T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2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tr-TR" sz="2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1800" dirty="0" smtClean="0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tr-T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2400" dirty="0" smtClean="0"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tr-T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428596" y="1714488"/>
            <a:ext cx="6643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int a;</a:t>
            </a:r>
          </a:p>
          <a:p>
            <a:r>
              <a:rPr lang="it-IT" sz="2000" dirty="0" smtClean="0"/>
              <a:t>printf("A:");</a:t>
            </a:r>
          </a:p>
          <a:p>
            <a:r>
              <a:rPr lang="it-IT" sz="2000" dirty="0" smtClean="0"/>
              <a:t>scanf("%d", &amp;a);</a:t>
            </a:r>
          </a:p>
          <a:p>
            <a:r>
              <a:rPr lang="it-IT" sz="2000" dirty="0" smtClean="0"/>
              <a:t>int dizi[a];</a:t>
            </a:r>
          </a:p>
          <a:p>
            <a:r>
              <a:rPr lang="it-IT" sz="2000" dirty="0" smtClean="0"/>
              <a:t>dizi[0]=3;</a:t>
            </a:r>
          </a:p>
          <a:p>
            <a:r>
              <a:rPr lang="it-IT" sz="2000" dirty="0" smtClean="0"/>
              <a:t>dizi[2]=2;</a:t>
            </a:r>
          </a:p>
          <a:p>
            <a:r>
              <a:rPr lang="it-IT" sz="2000" dirty="0" smtClean="0"/>
              <a:t>printf("B:%d%d%d", dizi[2], dizi[0], dizi[0</a:t>
            </a:r>
            <a:r>
              <a:rPr lang="tr-TR" sz="2000" dirty="0" smtClean="0"/>
              <a:t>*5</a:t>
            </a:r>
            <a:r>
              <a:rPr lang="it-IT" sz="2000" dirty="0" smtClean="0"/>
              <a:t>]*dizi[</a:t>
            </a:r>
            <a:r>
              <a:rPr lang="tr-TR" sz="2000" dirty="0" smtClean="0"/>
              <a:t>3-1</a:t>
            </a:r>
            <a:r>
              <a:rPr lang="it-IT" sz="2000" dirty="0" smtClean="0"/>
              <a:t>]);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715140" y="2857496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a değeri 3’den küçük girilirse derleyici hata vermeyebilir ama kod hatalı hale gelir. Neden?</a:t>
            </a:r>
            <a:endParaRPr lang="tr-TR" sz="16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4286248" y="4500570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smtClean="0"/>
              <a:t>Çünkü dizi[2] kullanılarak dizinin minimum 3 elemanlı olacağı varsayılmıştı. a değeri 3’den küçük olursa derleyici dizi için hafızada ayrılan yerin dışına değer kaydı yapacak ve kodun devamında o alan AYIRT EDİLMİŞ(</a:t>
            </a:r>
            <a:r>
              <a:rPr lang="tr-TR" sz="1600" i="1" dirty="0" err="1" smtClean="0"/>
              <a:t>reserved</a:t>
            </a:r>
            <a:r>
              <a:rPr lang="tr-TR" sz="1600" i="1" dirty="0" smtClean="0"/>
              <a:t>) olmadığı için oradaki kaydın üstüne başka kayıtlar yapılabilecek.</a:t>
            </a:r>
            <a:endParaRPr lang="tr-TR" sz="1600" i="1" dirty="0"/>
          </a:p>
        </p:txBody>
      </p:sp>
      <p:cxnSp>
        <p:nvCxnSpPr>
          <p:cNvPr id="16" name="15 Düz Ok Bağlayıcısı"/>
          <p:cNvCxnSpPr/>
          <p:nvPr/>
        </p:nvCxnSpPr>
        <p:spPr>
          <a:xfrm rot="10800000" flipV="1">
            <a:off x="6286512" y="4214818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V="1">
            <a:off x="5429256" y="114298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4929190" y="642918"/>
            <a:ext cx="3926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Sorunun altındaki çıktı kutusu bu şekilde verilmiştir.</a:t>
            </a:r>
          </a:p>
          <a:p>
            <a:r>
              <a:rPr lang="tr-TR" sz="1400" dirty="0" smtClean="0"/>
              <a:t>Siz de uygulama kağıdınıza aktarınız.</a:t>
            </a:r>
            <a:endParaRPr lang="tr-T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3169621" cy="176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kagit</a:t>
            </a:r>
            <a:r>
              <a:rPr lang="tr-TR" dirty="0" smtClean="0"/>
              <a:t> (</a:t>
            </a:r>
            <a:r>
              <a:rPr lang="tr-TR" dirty="0" err="1" smtClean="0"/>
              <a:t>int</a:t>
            </a:r>
            <a:r>
              <a:rPr lang="tr-TR" dirty="0" smtClean="0"/>
              <a:t> x[]);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{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x[] ={5}, y=1, z;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x[0]);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y = </a:t>
            </a:r>
            <a:r>
              <a:rPr lang="tr-TR" dirty="0" err="1" smtClean="0"/>
              <a:t>kagit</a:t>
            </a:r>
            <a:r>
              <a:rPr lang="tr-TR" dirty="0" smtClean="0"/>
              <a:t>(x);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x[0]);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y);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kagit</a:t>
            </a:r>
            <a:r>
              <a:rPr lang="tr-TR" dirty="0" smtClean="0"/>
              <a:t>(</a:t>
            </a:r>
            <a:r>
              <a:rPr lang="tr-TR" dirty="0" err="1" smtClean="0"/>
              <a:t>int</a:t>
            </a:r>
            <a:r>
              <a:rPr lang="tr-TR" dirty="0" smtClean="0"/>
              <a:t> a[])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y = ++a[0];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a[0]);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y);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y;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}</a:t>
            </a:r>
            <a:endParaRPr lang="tr-TR" dirty="0"/>
          </a:p>
        </p:txBody>
      </p:sp>
      <p:pic>
        <p:nvPicPr>
          <p:cNvPr id="4" name="3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643446"/>
            <a:ext cx="3600000" cy="12558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Lamba sorusu…</a:t>
            </a: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57818" y="2643182"/>
            <a:ext cx="2160000" cy="650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4 Resim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57818" y="3714752"/>
            <a:ext cx="2160000" cy="65088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6 Düz Ok Bağlayıcısı"/>
          <p:cNvCxnSpPr/>
          <p:nvPr/>
        </p:nvCxnSpPr>
        <p:spPr>
          <a:xfrm rot="16200000" flipH="1">
            <a:off x="5572132" y="3214686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>
            <a:off x="6465107" y="3250405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rot="16200000" flipH="1">
            <a:off x="6965173" y="3250405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Resim"/>
          <p:cNvPicPr>
            <a:picLocks noChangeAspect="1"/>
          </p:cNvPicPr>
          <p:nvPr/>
        </p:nvPicPr>
        <p:blipFill>
          <a:blip r:embed="rId4"/>
          <a:srcRect l="293" t="12551" r="14470" b="56275"/>
          <a:stretch>
            <a:fillRect/>
          </a:stretch>
        </p:blipFill>
        <p:spPr bwMode="auto">
          <a:xfrm>
            <a:off x="500034" y="1214422"/>
            <a:ext cx="3600000" cy="8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Resim"/>
          <p:cNvPicPr>
            <a:picLocks noChangeAspect="1"/>
          </p:cNvPicPr>
          <p:nvPr/>
        </p:nvPicPr>
        <p:blipFill>
          <a:blip r:embed="rId5"/>
          <a:srcRect l="256" t="11801" r="24888" b="55901"/>
          <a:stretch>
            <a:fillRect/>
          </a:stretch>
        </p:blipFill>
        <p:spPr bwMode="auto">
          <a:xfrm>
            <a:off x="4572000" y="1214422"/>
            <a:ext cx="3600000" cy="8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Resim"/>
          <p:cNvPicPr>
            <a:picLocks noChangeAspect="1"/>
          </p:cNvPicPr>
          <p:nvPr/>
        </p:nvPicPr>
        <p:blipFill>
          <a:blip r:embed="rId6"/>
          <a:srcRect l="256" t="10263" r="7681" b="47585"/>
          <a:stretch>
            <a:fillRect/>
          </a:stretch>
        </p:blipFill>
        <p:spPr bwMode="auto">
          <a:xfrm>
            <a:off x="714348" y="2143116"/>
            <a:ext cx="3600000" cy="9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Resim"/>
          <p:cNvPicPr>
            <a:picLocks noChangeAspect="1"/>
          </p:cNvPicPr>
          <p:nvPr/>
        </p:nvPicPr>
        <p:blipFill>
          <a:blip r:embed="rId7"/>
          <a:srcRect l="256" t="10870" r="6918" b="47350"/>
          <a:stretch>
            <a:fillRect/>
          </a:stretch>
        </p:blipFill>
        <p:spPr bwMode="auto">
          <a:xfrm>
            <a:off x="642910" y="3143248"/>
            <a:ext cx="3600000" cy="88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Resim"/>
          <p:cNvPicPr>
            <a:picLocks noChangeAspect="1"/>
          </p:cNvPicPr>
          <p:nvPr/>
        </p:nvPicPr>
        <p:blipFill>
          <a:blip r:embed="rId8"/>
          <a:srcRect l="256" t="10559" r="7678" b="35194"/>
          <a:stretch>
            <a:fillRect/>
          </a:stretch>
        </p:blipFill>
        <p:spPr bwMode="auto">
          <a:xfrm>
            <a:off x="642910" y="4071942"/>
            <a:ext cx="3600000" cy="117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Yuvarlatılmış Dikdörtgen"/>
          <p:cNvSpPr/>
          <p:nvPr/>
        </p:nvSpPr>
        <p:spPr>
          <a:xfrm>
            <a:off x="4643438" y="4929198"/>
            <a:ext cx="3857652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Alıştırma kağıdınızın altındaki boşluğa sözde kod ile çözüm algoritmasını yazmaya çalışınız. Süreniz 5 dakika ve arkadaşınıza danışabilirsiniz.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5.ders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 Resim" descr="movie-camera-movies-movie-film-and-film-on-clip-art-movie-film-clip-art-600_2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050" y="4267302"/>
            <a:ext cx="3286148" cy="259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Abaküs(35 dakika)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66924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Dosyadan alınan 7 değerle aşağıdaki gibi bir abaküs oluşturun.</a:t>
            </a:r>
          </a:p>
          <a:p>
            <a:pPr lvl="1"/>
            <a:r>
              <a:rPr lang="tr-TR" sz="2500" dirty="0" smtClean="0"/>
              <a:t>Değerleri dosyadan alma işlemini bir </a:t>
            </a:r>
            <a:r>
              <a:rPr lang="tr-TR" sz="2500" b="1" dirty="0" smtClean="0"/>
              <a:t>FONKSİYONA</a:t>
            </a:r>
            <a:r>
              <a:rPr lang="tr-TR" sz="2500" dirty="0" smtClean="0"/>
              <a:t> yaptırmanız istenmektedir. Gerisini ise </a:t>
            </a:r>
            <a:r>
              <a:rPr lang="tr-TR" sz="2500" dirty="0" err="1" smtClean="0"/>
              <a:t>main’de</a:t>
            </a:r>
            <a:r>
              <a:rPr lang="tr-TR" sz="2500" dirty="0" smtClean="0"/>
              <a:t> yaptırınız.</a:t>
            </a:r>
          </a:p>
          <a:p>
            <a:pPr lvl="1"/>
            <a:r>
              <a:rPr lang="tr-TR" sz="2500" dirty="0" smtClean="0"/>
              <a:t>EKSTRA: Sayı adedi değişken olabilsin. </a:t>
            </a:r>
            <a:r>
              <a:rPr lang="tr-TR" sz="2200" dirty="0" smtClean="0"/>
              <a:t>(ipucu: önce dosyada kaç sayı olduğunu sayıp, dosyayı kapatıp, yeniden açın)</a:t>
            </a:r>
            <a:endParaRPr lang="tr-TR" sz="2500" dirty="0"/>
          </a:p>
        </p:txBody>
      </p:sp>
      <p:pic>
        <p:nvPicPr>
          <p:cNvPr id="6" name="5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Resim"/>
          <p:cNvPicPr/>
          <p:nvPr/>
        </p:nvPicPr>
        <p:blipFill>
          <a:blip r:embed="rId4"/>
          <a:srcRect t="9990"/>
          <a:stretch>
            <a:fillRect/>
          </a:stretch>
        </p:blipFill>
        <p:spPr bwMode="auto">
          <a:xfrm>
            <a:off x="5143504" y="3357562"/>
            <a:ext cx="30574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ağ Ok"/>
          <p:cNvSpPr/>
          <p:nvPr/>
        </p:nvSpPr>
        <p:spPr>
          <a:xfrm>
            <a:off x="3714744" y="3786190"/>
            <a:ext cx="1214446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4714876" y="571480"/>
            <a:ext cx="39351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Ders 45 Kod gönderim adresi (2 kod birden)</a:t>
            </a:r>
            <a:br>
              <a:rPr lang="tr-TR" sz="1600" b="1" dirty="0" smtClean="0"/>
            </a:br>
            <a:r>
              <a:rPr lang="tr-TR" sz="1600" b="1" dirty="0" smtClean="0"/>
              <a:t> https://tinyurl.com/ydaj3feh</a:t>
            </a:r>
            <a:endParaRPr lang="tr-TR" sz="1600" b="1" dirty="0"/>
          </a:p>
        </p:txBody>
      </p:sp>
      <p:pic>
        <p:nvPicPr>
          <p:cNvPr id="11" name="Picture 4" descr="http://4.bp.blogspot.com/-sdEgnhmIXZk/VB7SxdeMFYI/AAAAAAAAALk/lWicMkU4s2U/s1600/ac829ddeecc44c12987cab354ba6ae7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3409" y="5534539"/>
            <a:ext cx="802471" cy="810078"/>
          </a:xfrm>
          <a:prstGeom prst="rect">
            <a:avLst/>
          </a:prstGeom>
          <a:noFill/>
        </p:spPr>
      </p:pic>
      <p:sp>
        <p:nvSpPr>
          <p:cNvPr id="12" name="11 Yuvarlatılmış Dikdörtgen"/>
          <p:cNvSpPr/>
          <p:nvPr/>
        </p:nvSpPr>
        <p:spPr>
          <a:xfrm>
            <a:off x="7461296" y="5338213"/>
            <a:ext cx="801658" cy="392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.exe dosyasını inceleyelim.</a:t>
            </a:r>
            <a:endParaRPr lang="tr-TR" sz="9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french-comics-for-beginners2-3-300x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143248"/>
            <a:ext cx="2857500" cy="265747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</a:t>
            </a:r>
            <a:endParaRPr lang="tr-TR" dirty="0"/>
          </a:p>
        </p:txBody>
      </p:sp>
      <p:sp>
        <p:nvSpPr>
          <p:cNvPr id="6" name="3 İçerik Yer Tutucusu"/>
          <p:cNvSpPr txBox="1">
            <a:spLocks/>
          </p:cNvSpPr>
          <p:nvPr/>
        </p:nvSpPr>
        <p:spPr>
          <a:xfrm>
            <a:off x="2714612" y="1285860"/>
            <a:ext cx="2857520" cy="1357322"/>
          </a:xfrm>
          <a:prstGeom prst="wedgeRoundRectCallout">
            <a:avLst>
              <a:gd name="adj1" fmla="val 72604"/>
              <a:gd name="adj2" fmla="val 1271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 sözcük alacaksan</a:t>
            </a:r>
            <a:r>
              <a:rPr lang="tr-TR" sz="2800" dirty="0" smtClean="0">
                <a:solidFill>
                  <a:schemeClr val="tx1"/>
                </a:solidFill>
              </a:rPr>
              <a:t>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scanf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(“%s”,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dalton</a:t>
            </a:r>
            <a:r>
              <a:rPr lang="tr-TR" sz="2800" dirty="0" smtClean="0">
                <a:solidFill>
                  <a:schemeClr val="tx1"/>
                </a:solidFill>
              </a:rPr>
              <a:t>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kullanırsın.</a:t>
            </a: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2285984" y="3571876"/>
            <a:ext cx="2428892" cy="1285884"/>
          </a:xfrm>
          <a:prstGeom prst="wedgeRoundRectCallout">
            <a:avLst>
              <a:gd name="adj1" fmla="val 114575"/>
              <a:gd name="adj2" fmla="val 2433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Kıyas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için </a:t>
            </a:r>
            <a:r>
              <a:rPr kumimoji="0" lang="tr-T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strcmp</a:t>
            </a:r>
            <a:r>
              <a:rPr kumimoji="0" lang="tr-T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değerini aldı mı?</a:t>
            </a:r>
            <a:endParaRPr kumimoji="0" lang="tr-T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2928926" y="2571744"/>
            <a:ext cx="2428892" cy="1214446"/>
          </a:xfrm>
          <a:prstGeom prst="wedgeRoundRectCallout">
            <a:avLst>
              <a:gd name="adj1" fmla="val 78780"/>
              <a:gd name="adj2" fmla="val 741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Bol sözcük için </a:t>
            </a:r>
          </a:p>
          <a:p>
            <a:pPr>
              <a:buNone/>
            </a:pPr>
            <a:r>
              <a:rPr lang="tr-TR" sz="2000" dirty="0" err="1" smtClean="0">
                <a:solidFill>
                  <a:schemeClr val="tx1"/>
                </a:solidFill>
              </a:rPr>
              <a:t>gets</a:t>
            </a:r>
            <a:r>
              <a:rPr lang="tr-TR" sz="2000" dirty="0" smtClean="0">
                <a:solidFill>
                  <a:schemeClr val="tx1"/>
                </a:solidFill>
              </a:rPr>
              <a:t>(</a:t>
            </a:r>
            <a:r>
              <a:rPr lang="tr-TR" sz="2000" dirty="0" err="1" smtClean="0">
                <a:solidFill>
                  <a:schemeClr val="tx1"/>
                </a:solidFill>
              </a:rPr>
              <a:t>dalton</a:t>
            </a:r>
            <a:r>
              <a:rPr lang="tr-TR" sz="2000" dirty="0" smtClean="0">
                <a:solidFill>
                  <a:schemeClr val="tx1"/>
                </a:solidFill>
              </a:rPr>
              <a:t>);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>
                <a:solidFill>
                  <a:srgbClr val="464653"/>
                </a:solidFill>
              </a:rPr>
              <a:t>Hatırlatma: </a:t>
            </a:r>
            <a:r>
              <a:rPr lang="tr-TR" b="1" i="1" dirty="0" err="1" smtClean="0">
                <a:solidFill>
                  <a:srgbClr val="464653"/>
                </a:solidFill>
              </a:rPr>
              <a:t>strcmp</a:t>
            </a:r>
            <a:r>
              <a:rPr lang="tr-TR" dirty="0" smtClean="0">
                <a:solidFill>
                  <a:srgbClr val="464653"/>
                </a:solidFill>
              </a:rPr>
              <a:t>: dizgileri birbiriyle kıyaslama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43494" cy="4937760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strcmp</a:t>
            </a:r>
            <a:r>
              <a:rPr lang="tr-TR" sz="2400" dirty="0" smtClean="0"/>
              <a:t>, iki parametre alır.</a:t>
            </a:r>
          </a:p>
          <a:p>
            <a:r>
              <a:rPr lang="tr-TR" sz="2400" dirty="0" smtClean="0"/>
              <a:t>İkisini alfabetik önceliğe göre kıyaslar.</a:t>
            </a:r>
          </a:p>
          <a:p>
            <a:pPr lvl="1"/>
            <a:r>
              <a:rPr lang="tr-TR" sz="2100" dirty="0" smtClean="0"/>
              <a:t>Birincisi önceyse negatif/pozitif?, ikincisi önceyse pozitif/negatif? değer döner. Bunu ezberlemenize gerek yoktur. İhtiyacınız olursa deneme yanılma ile çözersiniz.</a:t>
            </a:r>
          </a:p>
          <a:p>
            <a:pPr lvl="1"/>
            <a:r>
              <a:rPr lang="tr-TR" sz="2100" dirty="0" smtClean="0"/>
              <a:t>İkisi aynı dizgiyi içeriyorsa, </a:t>
            </a:r>
            <a:r>
              <a:rPr lang="tr-TR" sz="2100" b="1" dirty="0" smtClean="0"/>
              <a:t>nötr olan 0 </a:t>
            </a:r>
            <a:r>
              <a:rPr lang="tr-TR" sz="2100" dirty="0" smtClean="0"/>
              <a:t>değerini döner.</a:t>
            </a:r>
          </a:p>
          <a:p>
            <a:pPr algn="l">
              <a:buNone/>
            </a:pPr>
            <a:endParaRPr lang="tr-TR" sz="2400" dirty="0" smtClean="0"/>
          </a:p>
        </p:txBody>
      </p:sp>
      <p:sp>
        <p:nvSpPr>
          <p:cNvPr id="8" name="7 Yuvarlatılmış Dikdörtgen"/>
          <p:cNvSpPr/>
          <p:nvPr/>
        </p:nvSpPr>
        <p:spPr>
          <a:xfrm>
            <a:off x="857224" y="5143512"/>
            <a:ext cx="2143140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 smtClean="0"/>
              <a:t>if</a:t>
            </a:r>
            <a:r>
              <a:rPr lang="tr-TR" dirty="0" smtClean="0"/>
              <a:t>( cevap == “evet”)</a:t>
            </a:r>
          </a:p>
          <a:p>
            <a:r>
              <a:rPr lang="tr-TR" dirty="0" smtClean="0"/>
              <a:t>yanlış kullanımdır.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3071802" y="4714884"/>
            <a:ext cx="3214710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err="1" smtClean="0"/>
              <a:t>if</a:t>
            </a:r>
            <a:r>
              <a:rPr lang="tr-TR" sz="1400" dirty="0" smtClean="0"/>
              <a:t>( </a:t>
            </a:r>
            <a:r>
              <a:rPr lang="tr-TR" sz="1400" dirty="0" err="1" smtClean="0">
                <a:solidFill>
                  <a:srgbClr val="0000FF"/>
                </a:solidFill>
              </a:rPr>
              <a:t>strcmp</a:t>
            </a:r>
            <a:r>
              <a:rPr lang="tr-TR" sz="1400" dirty="0" smtClean="0">
                <a:solidFill>
                  <a:srgbClr val="0000FF"/>
                </a:solidFill>
              </a:rPr>
              <a:t>(cevap, “evet”)</a:t>
            </a:r>
            <a:r>
              <a:rPr lang="tr-TR" sz="1400" dirty="0" smtClean="0"/>
              <a:t>==0 )</a:t>
            </a:r>
          </a:p>
          <a:p>
            <a:r>
              <a:rPr lang="tr-TR" sz="1400" dirty="0" smtClean="0"/>
              <a:t>	</a:t>
            </a:r>
            <a:r>
              <a:rPr lang="tr-TR" sz="1400" dirty="0" err="1" smtClean="0"/>
              <a:t>printf</a:t>
            </a:r>
            <a:r>
              <a:rPr lang="tr-TR" sz="1400" dirty="0" smtClean="0"/>
              <a:t>(“Bence de evet.”);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4357686" y="5572140"/>
            <a:ext cx="4286280" cy="642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 smtClean="0"/>
              <a:t>if</a:t>
            </a:r>
            <a:r>
              <a:rPr lang="tr-TR" dirty="0" smtClean="0"/>
              <a:t>( !</a:t>
            </a:r>
            <a:r>
              <a:rPr lang="tr-TR" dirty="0" err="1" smtClean="0">
                <a:solidFill>
                  <a:srgbClr val="0000FF"/>
                </a:solidFill>
              </a:rPr>
              <a:t>strcmp</a:t>
            </a:r>
            <a:r>
              <a:rPr lang="tr-TR" dirty="0" smtClean="0">
                <a:solidFill>
                  <a:srgbClr val="0000FF"/>
                </a:solidFill>
              </a:rPr>
              <a:t>(cevap, “evet”) </a:t>
            </a:r>
            <a:r>
              <a:rPr lang="tr-TR" dirty="0" smtClean="0"/>
              <a:t>)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(“Bence de evet.”);</a:t>
            </a:r>
          </a:p>
        </p:txBody>
      </p:sp>
      <p:pic>
        <p:nvPicPr>
          <p:cNvPr id="7" name="6 Resim" descr="3505914-9336961303-Fam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357298"/>
            <a:ext cx="3286148" cy="307279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5715008" y="1428736"/>
            <a:ext cx="1008000" cy="57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dizgi1</a:t>
            </a:r>
            <a:endParaRPr lang="tr-TR" sz="1600" dirty="0"/>
          </a:p>
        </p:txBody>
      </p:sp>
      <p:sp>
        <p:nvSpPr>
          <p:cNvPr id="12" name="11 Oval"/>
          <p:cNvSpPr/>
          <p:nvPr/>
        </p:nvSpPr>
        <p:spPr>
          <a:xfrm>
            <a:off x="7429520" y="1357298"/>
            <a:ext cx="1008000" cy="57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dizgi2</a:t>
            </a:r>
            <a:endParaRPr lang="tr-TR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Hatırlatma: Tek boyutlu dizgi(çift boyutlu karakter dizisi) nasıl kullanılır?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char month[12][4] = {“Jan”, “Feb”, “Mar”….., “Dec”};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şeklindeki bir dizgiye 12 tane ay ismi maksimum 3 harfli olacak şekilde (4.dizgi elemanı ‘\0’ konması içindir) yazılabilir.</a:t>
            </a:r>
          </a:p>
          <a:p>
            <a:pPr marL="0" indent="0">
              <a:buNone/>
            </a:pPr>
            <a:r>
              <a:rPr lang="tr-TR" dirty="0" smtClean="0"/>
              <a:t>Böyle bir dizinin 5. elemanını kullanıcıdan alacak olsaydık kullanacağımız kod:</a:t>
            </a:r>
          </a:p>
          <a:p>
            <a:pPr marL="0" indent="0" algn="ctr">
              <a:buNone/>
            </a:pPr>
            <a:r>
              <a:rPr lang="tr-TR" dirty="0" err="1" smtClean="0"/>
              <a:t>scanf</a:t>
            </a:r>
            <a:r>
              <a:rPr lang="tr-TR" dirty="0" smtClean="0"/>
              <a:t>(“%s”, </a:t>
            </a:r>
            <a:r>
              <a:rPr lang="tr-TR" dirty="0" err="1" smtClean="0"/>
              <a:t>month</a:t>
            </a:r>
            <a:r>
              <a:rPr lang="tr-TR" dirty="0" smtClean="0"/>
              <a:t>[4]);</a:t>
            </a:r>
          </a:p>
          <a:p>
            <a:pPr marL="0" indent="0"/>
            <a:r>
              <a:rPr lang="tr-TR" sz="2000" dirty="0" err="1" smtClean="0"/>
              <a:t>month</a:t>
            </a:r>
            <a:r>
              <a:rPr lang="tr-TR" sz="2000" dirty="0" smtClean="0"/>
              <a:t>[4][0] değil, çünkü </a:t>
            </a:r>
            <a:r>
              <a:rPr lang="tr-TR" sz="2000" dirty="0" err="1" smtClean="0"/>
              <a:t>month</a:t>
            </a:r>
            <a:r>
              <a:rPr lang="tr-TR" sz="2000" dirty="0" smtClean="0"/>
              <a:t>[4][0] bir dizgiyi değil karakteri temsil ediyor. 5.elemanının ilk karakterini temsil ediyor.</a:t>
            </a:r>
          </a:p>
          <a:p>
            <a:pPr marL="0" indent="0"/>
            <a:r>
              <a:rPr lang="tr-TR" sz="2000" dirty="0" err="1" smtClean="0"/>
              <a:t>month</a:t>
            </a:r>
            <a:r>
              <a:rPr lang="tr-TR" sz="2000" dirty="0" smtClean="0"/>
              <a:t>[4][] değil, çünkü öyle bir kullanım yok.</a:t>
            </a:r>
          </a:p>
          <a:p>
            <a:pPr marL="0" indent="0"/>
            <a:r>
              <a:rPr lang="tr-TR" sz="2000" dirty="0" smtClean="0"/>
              <a:t>Nasıl ki </a:t>
            </a:r>
            <a:r>
              <a:rPr lang="tr-TR" sz="2000" dirty="0" err="1" smtClean="0"/>
              <a:t>char</a:t>
            </a:r>
            <a:r>
              <a:rPr lang="tr-TR" sz="2000" dirty="0" smtClean="0"/>
              <a:t> isim[20]; şeklinde bir dizgimiz olsaydı sadece isim yazarsak,</a:t>
            </a:r>
          </a:p>
          <a:p>
            <a:pPr marL="0" indent="0">
              <a:buNone/>
            </a:pPr>
            <a:r>
              <a:rPr lang="tr-TR" sz="2000" dirty="0" smtClean="0"/>
              <a:t>dizgi dizimiz olduğu zaman da sadece ilgili elemanı yazmamız doğru olur.</a:t>
            </a:r>
          </a:p>
        </p:txBody>
      </p:sp>
    </p:spTree>
    <p:extLst>
      <p:ext uri="{BB962C8B-B14F-4D97-AF65-F5344CB8AC3E}">
        <p14:creationId xmlns:p14="http://schemas.microsoft.com/office/powerpoint/2010/main" xmlns="" val="11839069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veri[5][5][141];</a:t>
            </a:r>
          </a:p>
          <a:p>
            <a:r>
              <a:rPr lang="tr-TR" dirty="0" smtClean="0"/>
              <a:t>	FILE*dosya= </a:t>
            </a:r>
            <a:r>
              <a:rPr lang="tr-TR" dirty="0" err="1" smtClean="0"/>
              <a:t>fopen</a:t>
            </a:r>
            <a:r>
              <a:rPr lang="tr-TR" dirty="0" smtClean="0"/>
              <a:t>("Personel.txt", "r");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a = 5, k = 4;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while</a:t>
            </a:r>
            <a:r>
              <a:rPr lang="tr-TR" dirty="0" smtClean="0"/>
              <a:t>(a&lt;=7)</a:t>
            </a:r>
          </a:p>
          <a:p>
            <a:r>
              <a:rPr lang="tr-TR" dirty="0" smtClean="0"/>
              <a:t>	{</a:t>
            </a:r>
          </a:p>
          <a:p>
            <a:r>
              <a:rPr lang="tr-TR" dirty="0" smtClean="0"/>
              <a:t>		fscanf(dosya, "%s", veri[a-5][k%2]);</a:t>
            </a:r>
          </a:p>
          <a:p>
            <a:r>
              <a:rPr lang="tr-TR" dirty="0" smtClean="0"/>
              <a:t>		k++;</a:t>
            </a:r>
          </a:p>
          <a:p>
            <a:r>
              <a:rPr lang="tr-TR" dirty="0" smtClean="0"/>
              <a:t>		++a;	</a:t>
            </a:r>
          </a:p>
          <a:p>
            <a:r>
              <a:rPr lang="tr-TR" dirty="0" smtClean="0"/>
              <a:t>	}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("%s\n", veri[0][0]);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("%s\n", veri[1][1]);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26432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857364"/>
            <a:ext cx="1767840" cy="132892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357694"/>
            <a:ext cx="3600000" cy="1745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Çarpma sorusu</a:t>
            </a:r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4643438" y="4929198"/>
            <a:ext cx="3857652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Alıştırma kağıdınızın altındaki boşluğa sözde kod ile çözüm algoritmasını yazmaya çalışınız. Süreniz 5 dakika ve arkadaşınıza danışabilirsiniz.</a:t>
            </a:r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03145" cy="28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6.ders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 Sınav II </a:t>
            </a:r>
            <a:r>
              <a:rPr lang="tr-TR" dirty="0" err="1" smtClean="0"/>
              <a:t>Hk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714348" y="5143512"/>
            <a:ext cx="8215370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tr-TR" sz="2000" dirty="0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0999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Ara Sınav II : </a:t>
            </a:r>
            <a:r>
              <a:rPr lang="tr-TR" dirty="0" smtClean="0"/>
              <a:t>11 Kasım </a:t>
            </a:r>
            <a:r>
              <a:rPr lang="tr-TR" dirty="0" smtClean="0"/>
              <a:t>Pazar günü </a:t>
            </a:r>
            <a:r>
              <a:rPr lang="tr-TR" dirty="0" smtClean="0"/>
              <a:t>13:30-15:30</a:t>
            </a:r>
            <a:endParaRPr lang="tr-TR" dirty="0" smtClean="0"/>
          </a:p>
          <a:p>
            <a:pPr lvl="1"/>
            <a:r>
              <a:rPr lang="tr-TR" dirty="0" smtClean="0"/>
              <a:t>Öğrenci bilgisayarıyla Pazar günü 20 </a:t>
            </a:r>
            <a:r>
              <a:rPr lang="tr-TR" dirty="0" err="1" smtClean="0"/>
              <a:t>dk</a:t>
            </a:r>
            <a:r>
              <a:rPr lang="tr-TR" dirty="0" smtClean="0"/>
              <a:t> öncesinden sınav yerine gelir, sınavda kendisine kağıt ile verilen 2 adet soruyu çözer.</a:t>
            </a:r>
          </a:p>
          <a:p>
            <a:pPr lvl="1"/>
            <a:r>
              <a:rPr lang="tr-TR" dirty="0" smtClean="0"/>
              <a:t>Önlü arkalı, kod vs. içerebilen, </a:t>
            </a:r>
            <a:r>
              <a:rPr lang="tr-TR" b="1" dirty="0" smtClean="0"/>
              <a:t>kendi el yazısıyla yazılı,</a:t>
            </a:r>
            <a:r>
              <a:rPr lang="tr-TR" dirty="0" smtClean="0"/>
              <a:t> A4 boyutundaki bir </a:t>
            </a:r>
            <a:r>
              <a:rPr lang="tr-TR" b="1" i="1" dirty="0" smtClean="0">
                <a:solidFill>
                  <a:srgbClr val="0070C0"/>
                </a:solidFill>
              </a:rPr>
              <a:t>İPUCU KAĞIDINI </a:t>
            </a:r>
            <a:r>
              <a:rPr lang="tr-TR" dirty="0" smtClean="0"/>
              <a:t>sınavda kullanabilir.</a:t>
            </a:r>
          </a:p>
          <a:p>
            <a:pPr lvl="1"/>
            <a:r>
              <a:rPr lang="tr-TR" dirty="0" smtClean="0"/>
              <a:t>Sınav esnasında öğrencinin bilgisayarında </a:t>
            </a:r>
            <a:r>
              <a:rPr lang="tr-TR" b="1" dirty="0" smtClean="0"/>
              <a:t>sadece derleyici açık olur ve sadece kod yazdığı </a:t>
            </a:r>
            <a:r>
              <a:rPr lang="tr-TR" b="1" dirty="0" err="1" smtClean="0"/>
              <a:t>sekmelr</a:t>
            </a:r>
            <a:r>
              <a:rPr lang="tr-TR" b="1" dirty="0" smtClean="0"/>
              <a:t>(</a:t>
            </a:r>
            <a:r>
              <a:rPr lang="tr-TR" b="1" dirty="0" smtClean="0"/>
              <a:t>her soru için birer sekme)</a:t>
            </a:r>
            <a:r>
              <a:rPr lang="tr-TR" b="1" dirty="0" smtClean="0"/>
              <a:t> </a:t>
            </a:r>
            <a:r>
              <a:rPr lang="tr-TR" b="1" dirty="0" smtClean="0"/>
              <a:t>açık olur.</a:t>
            </a:r>
            <a:r>
              <a:rPr lang="tr-TR" dirty="0" smtClean="0"/>
              <a:t> İnternet, ders slaytları vs. erişimi yasaktır.</a:t>
            </a:r>
          </a:p>
          <a:p>
            <a:pPr lvl="1"/>
            <a:r>
              <a:rPr lang="tr-TR" dirty="0" smtClean="0"/>
              <a:t>Çözümünü tamamlayan öğrenci, gözetmenin onayıyla internete girer ve çalışmasını gönderir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Detaylı bilgilendirme Piazza’da mevcuttur.</a:t>
            </a:r>
            <a:endParaRPr lang="tr-TR" dirty="0" smtClean="0"/>
          </a:p>
          <a:p>
            <a:endParaRPr lang="tr-TR" dirty="0" smtClean="0"/>
          </a:p>
        </p:txBody>
      </p:sp>
      <p:pic>
        <p:nvPicPr>
          <p:cNvPr id="9" name="8 Resim" descr="uzatma-kablosu-cesitleri_8111-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929198"/>
            <a:ext cx="1714512" cy="16665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1.ders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Dizgi sorusu(20 dakika)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Bir cümle giriniz:</a:t>
            </a:r>
            <a:r>
              <a:rPr lang="tr-TR" sz="3200" dirty="0" smtClean="0">
                <a:solidFill>
                  <a:srgbClr val="FF0000"/>
                </a:solidFill>
              </a:rPr>
              <a:t>C </a:t>
            </a:r>
            <a:r>
              <a:rPr lang="tr-TR" sz="3200" dirty="0" err="1" smtClean="0">
                <a:solidFill>
                  <a:srgbClr val="FF0000"/>
                </a:solidFill>
              </a:rPr>
              <a:t>guzeldir</a:t>
            </a:r>
            <a:r>
              <a:rPr lang="tr-TR" sz="3200" dirty="0" smtClean="0">
                <a:solidFill>
                  <a:srgbClr val="FF0000"/>
                </a:solidFill>
              </a:rPr>
              <a:t>. </a:t>
            </a:r>
            <a:r>
              <a:rPr lang="tr-TR" sz="1800" i="1" dirty="0" smtClean="0"/>
              <a:t>(</a:t>
            </a:r>
            <a:r>
              <a:rPr lang="tr-TR" sz="1800" i="1" dirty="0" err="1" smtClean="0"/>
              <a:t>maks</a:t>
            </a:r>
            <a:r>
              <a:rPr lang="tr-TR" sz="1800" i="1" dirty="0" smtClean="0"/>
              <a:t>.199 karakterli varsayınız.)</a:t>
            </a:r>
            <a:endParaRPr lang="tr-TR" sz="3200" i="1" dirty="0" smtClean="0"/>
          </a:p>
          <a:p>
            <a:r>
              <a:rPr lang="tr-TR" sz="3200" dirty="0" smtClean="0"/>
              <a:t>Girdiğiniz cümledeki sesli harf sayısı: 3</a:t>
            </a:r>
          </a:p>
          <a:p>
            <a:r>
              <a:rPr lang="tr-TR" sz="3200" dirty="0" smtClean="0"/>
              <a:t>Sesli harfler olmadan: C </a:t>
            </a:r>
            <a:r>
              <a:rPr lang="tr-TR" sz="3200" dirty="0" err="1" smtClean="0"/>
              <a:t>gzldr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Sessiz halinin tersten yazımı: .</a:t>
            </a:r>
            <a:r>
              <a:rPr lang="tr-TR" sz="3200" dirty="0" err="1" smtClean="0"/>
              <a:t>rdlzg</a:t>
            </a:r>
            <a:r>
              <a:rPr lang="tr-TR" sz="3200" dirty="0" smtClean="0"/>
              <a:t> C</a:t>
            </a:r>
            <a:endParaRPr lang="tr-TR" sz="3200" dirty="0"/>
          </a:p>
        </p:txBody>
      </p:sp>
      <p:pic>
        <p:nvPicPr>
          <p:cNvPr id="1026" name="Picture 2" descr="Image result for texting 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143380"/>
            <a:ext cx="2232528" cy="2143140"/>
          </a:xfrm>
          <a:prstGeom prst="rect">
            <a:avLst/>
          </a:prstGeom>
          <a:noFill/>
        </p:spPr>
      </p:pic>
      <p:sp>
        <p:nvSpPr>
          <p:cNvPr id="5" name="4 Köşeleri Yuvarlanmış Dikdörtgen Belirtme Çizgisi"/>
          <p:cNvSpPr/>
          <p:nvPr/>
        </p:nvSpPr>
        <p:spPr>
          <a:xfrm>
            <a:off x="3214678" y="3643314"/>
            <a:ext cx="2928958" cy="1357322"/>
          </a:xfrm>
          <a:prstGeom prst="wedgeRoundRectCallout">
            <a:avLst>
              <a:gd name="adj1" fmla="val 78028"/>
              <a:gd name="adj2" fmla="val 6095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i="1" dirty="0" err="1" smtClean="0"/>
              <a:t>Mrb</a:t>
            </a:r>
            <a:r>
              <a:rPr lang="tr-TR" sz="2800" i="1" dirty="0" smtClean="0"/>
              <a:t>, </a:t>
            </a:r>
            <a:r>
              <a:rPr lang="tr-TR" sz="2800" i="1" dirty="0" err="1" smtClean="0"/>
              <a:t>slm</a:t>
            </a:r>
            <a:r>
              <a:rPr lang="tr-TR" sz="2800" i="1" dirty="0" smtClean="0"/>
              <a:t>, </a:t>
            </a:r>
            <a:r>
              <a:rPr lang="tr-TR" sz="2800" i="1" dirty="0" err="1" smtClean="0"/>
              <a:t>nbr</a:t>
            </a:r>
            <a:r>
              <a:rPr lang="tr-TR" sz="2800" i="1" dirty="0" smtClean="0"/>
              <a:t>?</a:t>
            </a:r>
          </a:p>
        </p:txBody>
      </p:sp>
      <p:pic>
        <p:nvPicPr>
          <p:cNvPr id="6" name="Picture 4" descr="http://4.bp.blogspot.com/-sdEgnhmIXZk/VB7SxdeMFYI/AAAAAAAAALk/lWicMkU4s2U/s1600/ac829ddeecc44c12987cab354ba6ae7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476442"/>
            <a:ext cx="802471" cy="810078"/>
          </a:xfrm>
          <a:prstGeom prst="rect">
            <a:avLst/>
          </a:prstGeom>
          <a:noFill/>
        </p:spPr>
      </p:pic>
      <p:sp>
        <p:nvSpPr>
          <p:cNvPr id="7" name="6 Yuvarlatılmış Dikdörtgen"/>
          <p:cNvSpPr/>
          <p:nvPr/>
        </p:nvSpPr>
        <p:spPr>
          <a:xfrm>
            <a:off x="1312887" y="5280116"/>
            <a:ext cx="801658" cy="392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.exe dosyasını inceleyelim.</a:t>
            </a:r>
            <a:endParaRPr lang="tr-TR" sz="9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dirty="0" err="1" smtClean="0"/>
              <a:t>Fibonacci</a:t>
            </a:r>
            <a:r>
              <a:rPr lang="tr-TR" sz="2200" dirty="0" smtClean="0"/>
              <a:t> – Altın Oran sorusu(30 dakika)</a:t>
            </a:r>
            <a:br>
              <a:rPr lang="tr-TR" sz="2200" dirty="0" smtClean="0"/>
            </a:br>
            <a:r>
              <a:rPr lang="tr-TR" sz="2400" dirty="0" smtClean="0"/>
              <a:t>İpucu: </a:t>
            </a:r>
            <a:r>
              <a:rPr lang="tr-TR" sz="2400" dirty="0" err="1" smtClean="0"/>
              <a:t>fibo</a:t>
            </a:r>
            <a:r>
              <a:rPr lang="tr-TR" sz="2400" dirty="0" smtClean="0"/>
              <a:t>(7) = </a:t>
            </a:r>
            <a:r>
              <a:rPr lang="tr-TR" sz="2400" dirty="0" err="1" smtClean="0"/>
              <a:t>fibo</a:t>
            </a:r>
            <a:r>
              <a:rPr lang="tr-TR" sz="2400" dirty="0" smtClean="0"/>
              <a:t>(6) + </a:t>
            </a:r>
            <a:r>
              <a:rPr lang="tr-TR" sz="2400" dirty="0" err="1" smtClean="0"/>
              <a:t>fibo</a:t>
            </a:r>
            <a:r>
              <a:rPr lang="tr-TR" sz="2400" dirty="0" smtClean="0"/>
              <a:t>(5) ‘</a:t>
            </a:r>
            <a:r>
              <a:rPr lang="tr-TR" sz="2400" dirty="0" err="1" smtClean="0"/>
              <a:t>dir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043230" cy="4937760"/>
          </a:xfrm>
        </p:spPr>
        <p:txBody>
          <a:bodyPr>
            <a:normAutofit/>
          </a:bodyPr>
          <a:lstStyle/>
          <a:p>
            <a:r>
              <a:rPr lang="tr-TR" sz="1600" dirty="0" smtClean="0"/>
              <a:t>“</a:t>
            </a:r>
            <a:r>
              <a:rPr lang="tr-TR" sz="1600" dirty="0" err="1" smtClean="0"/>
              <a:t>Fibonacci</a:t>
            </a:r>
            <a:r>
              <a:rPr lang="tr-TR" sz="1600" dirty="0" smtClean="0"/>
              <a:t> dizisi üzerine yaptığı araştırmalar sonucu etkilenen Kepler ise “</a:t>
            </a:r>
            <a:r>
              <a:rPr lang="tr-TR" sz="1600" i="1" dirty="0" err="1" smtClean="0"/>
              <a:t>Strena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Seu</a:t>
            </a:r>
            <a:r>
              <a:rPr lang="tr-TR" sz="1600" i="1" dirty="0" smtClean="0"/>
              <a:t> de </a:t>
            </a:r>
            <a:r>
              <a:rPr lang="tr-TR" sz="1600" i="1" dirty="0" err="1" smtClean="0"/>
              <a:t>Nive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Sexangula</a:t>
            </a:r>
            <a:r>
              <a:rPr lang="tr-TR" sz="1600" dirty="0" smtClean="0"/>
              <a:t>” (1611) adlı eserinde tarihe “</a:t>
            </a:r>
            <a:r>
              <a:rPr lang="tr-TR" sz="1600" i="1" dirty="0" smtClean="0"/>
              <a:t>altın oran</a:t>
            </a:r>
            <a:r>
              <a:rPr lang="tr-TR" sz="1600" dirty="0" smtClean="0"/>
              <a:t>” olarak geçecek kavramı geliştirmiştir.”</a:t>
            </a:r>
          </a:p>
          <a:p>
            <a:r>
              <a:rPr lang="tr-TR" sz="1600" b="1" u="sng" dirty="0" smtClean="0">
                <a:solidFill>
                  <a:srgbClr val="FF0000"/>
                </a:solidFill>
              </a:rPr>
              <a:t>ÖZYİNELEMELİ OLARAK FİBONACCİ FONKSİYONUNU OLUŞTURUNUZ ve VERİLEN FORMATTA BİR EKRAN ÇIKTISI ELDE EDİNİZ.</a:t>
            </a:r>
          </a:p>
        </p:txBody>
      </p:sp>
      <p:pic>
        <p:nvPicPr>
          <p:cNvPr id="75778" name="Picture 2" descr="https://www.matematiksel.org/wp-content/uploads/2017/07/rabbitProblem_bbvaopenm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357694"/>
            <a:ext cx="1857388" cy="1107916"/>
          </a:xfrm>
          <a:prstGeom prst="rect">
            <a:avLst/>
          </a:prstGeom>
          <a:noFill/>
        </p:spPr>
      </p:pic>
      <p:sp>
        <p:nvSpPr>
          <p:cNvPr id="10" name="9 Sağ Ok"/>
          <p:cNvSpPr/>
          <p:nvPr/>
        </p:nvSpPr>
        <p:spPr>
          <a:xfrm rot="881425">
            <a:off x="3000364" y="5143512"/>
            <a:ext cx="107157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5780" name="Picture 4" descr="Image result for golden 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714884"/>
            <a:ext cx="2867025" cy="1590675"/>
          </a:xfrm>
          <a:prstGeom prst="rect">
            <a:avLst/>
          </a:prstGeom>
          <a:noFill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/>
          <a:srcRect t="8848" b="53496"/>
          <a:stretch>
            <a:fillRect/>
          </a:stretch>
        </p:blipFill>
        <p:spPr bwMode="auto">
          <a:xfrm>
            <a:off x="3929058" y="1219200"/>
            <a:ext cx="4541450" cy="14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Yuvarlatılmış Dikdörtgen"/>
          <p:cNvSpPr/>
          <p:nvPr/>
        </p:nvSpPr>
        <p:spPr>
          <a:xfrm>
            <a:off x="7072330" y="4929198"/>
            <a:ext cx="1785950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i="1" dirty="0" err="1" smtClean="0"/>
              <a:t>fibo</a:t>
            </a:r>
            <a:r>
              <a:rPr lang="tr-TR" sz="1400" i="1" dirty="0" smtClean="0"/>
              <a:t>(50) gibi değerleri hesaplayacağı zaman neden kod yavaşlıyor?</a:t>
            </a:r>
            <a:endParaRPr lang="tr-TR" sz="1400" i="1" dirty="0"/>
          </a:p>
        </p:txBody>
      </p:sp>
      <p:sp>
        <p:nvSpPr>
          <p:cNvPr id="9" name="8 Dikdörtgen"/>
          <p:cNvSpPr/>
          <p:nvPr/>
        </p:nvSpPr>
        <p:spPr>
          <a:xfrm>
            <a:off x="5715008" y="500042"/>
            <a:ext cx="307792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Ders 46 Kod gönderim adresi https://tinyurl.com/y9alc4pa</a:t>
            </a:r>
            <a:endParaRPr lang="tr-TR" sz="1600" b="1" dirty="0"/>
          </a:p>
        </p:txBody>
      </p:sp>
      <p:cxnSp>
        <p:nvCxnSpPr>
          <p:cNvPr id="15" name="14 Eğri Bağlayıcı"/>
          <p:cNvCxnSpPr/>
          <p:nvPr/>
        </p:nvCxnSpPr>
        <p:spPr>
          <a:xfrm>
            <a:off x="4851400" y="2671778"/>
            <a:ext cx="1143000" cy="5413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4143372" y="3213100"/>
            <a:ext cx="388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Kodunuz bu işlemleri aynı düzende sürdürerek satırları bastırsın; altın oranı noktadan sonraki 3 basamağına kadar (1.618 olarak) bulunca durdursun.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2.ders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Hatırlatma: Döngülerin Farklı bir Şekli: Özyineleme (</a:t>
            </a:r>
            <a:r>
              <a:rPr lang="tr-TR" dirty="0" err="1" smtClean="0"/>
              <a:t>Recursion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5842" name="Picture 2" descr="https://s-media-cache-ak0.pinimg.com/736x/14/76/32/1476326b7e0dd69aee77ee679725ac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72128"/>
            <a:ext cx="2171700" cy="4057650"/>
          </a:xfrm>
          <a:prstGeom prst="rect">
            <a:avLst/>
          </a:prstGeom>
          <a:noFill/>
        </p:spPr>
      </p:pic>
      <p:pic>
        <p:nvPicPr>
          <p:cNvPr id="35844" name="Picture 4" descr="http://media-teletoon.canal-plus.net/image/61/1/dal08.146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814" y="2695978"/>
            <a:ext cx="3448050" cy="3733800"/>
          </a:xfrm>
          <a:prstGeom prst="rect">
            <a:avLst/>
          </a:prstGeom>
          <a:noFill/>
        </p:spPr>
      </p:pic>
      <p:sp>
        <p:nvSpPr>
          <p:cNvPr id="6" name="5 Köşeleri Yuvarlanmış Dikdörtgen Belirtme Çizgisi"/>
          <p:cNvSpPr/>
          <p:nvPr/>
        </p:nvSpPr>
        <p:spPr>
          <a:xfrm>
            <a:off x="1553514" y="1300766"/>
            <a:ext cx="2150772" cy="1395212"/>
          </a:xfrm>
          <a:prstGeom prst="wedgeRoundRectCallout">
            <a:avLst>
              <a:gd name="adj1" fmla="val -25623"/>
              <a:gd name="adj2" fmla="val 66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Kasada ne kadar para vardı </a:t>
            </a:r>
            <a:r>
              <a:rPr lang="tr-TR" dirty="0" err="1" smtClean="0"/>
              <a:t>Avarel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8" name="7 Köşeleri Yuvarlanmış Dikdörtgen Belirtme Çizgisi"/>
          <p:cNvSpPr/>
          <p:nvPr/>
        </p:nvSpPr>
        <p:spPr>
          <a:xfrm>
            <a:off x="4572000" y="1300766"/>
            <a:ext cx="2060620" cy="1176271"/>
          </a:xfrm>
          <a:prstGeom prst="wedgeRoundRectCallout">
            <a:avLst>
              <a:gd name="adj1" fmla="val -11458"/>
              <a:gd name="adj2" fmla="val 668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William ne diyorsa, onun 2 katı</a:t>
            </a:r>
            <a:endParaRPr lang="tr-TR" dirty="0"/>
          </a:p>
        </p:txBody>
      </p:sp>
      <p:sp>
        <p:nvSpPr>
          <p:cNvPr id="9" name="8 Köşeleri Yuvarlanmış Dikdörtgen Belirtme Çizgisi"/>
          <p:cNvSpPr/>
          <p:nvPr/>
        </p:nvSpPr>
        <p:spPr>
          <a:xfrm>
            <a:off x="6825803" y="1968590"/>
            <a:ext cx="2060620" cy="807076"/>
          </a:xfrm>
          <a:prstGeom prst="wedgeRoundRectCallout">
            <a:avLst>
              <a:gd name="adj1" fmla="val -10208"/>
              <a:gd name="adj2" fmla="val 101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Jack</a:t>
            </a:r>
            <a:r>
              <a:rPr lang="tr-TR" dirty="0" smtClean="0"/>
              <a:t> ne diyorsa, onun 5 katı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572000" y="6429778"/>
            <a:ext cx="313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Avarel</a:t>
            </a:r>
            <a:r>
              <a:rPr lang="tr-TR" dirty="0" smtClean="0"/>
              <a:t>     </a:t>
            </a:r>
            <a:r>
              <a:rPr lang="tr-TR" dirty="0" err="1" smtClean="0"/>
              <a:t>Jack</a:t>
            </a:r>
            <a:r>
              <a:rPr lang="tr-TR" dirty="0" smtClean="0"/>
              <a:t>       </a:t>
            </a:r>
            <a:r>
              <a:rPr lang="tr-TR" dirty="0" err="1" smtClean="0"/>
              <a:t>Joe</a:t>
            </a:r>
            <a:r>
              <a:rPr lang="tr-TR" dirty="0" smtClean="0"/>
              <a:t>      William</a:t>
            </a:r>
            <a:endParaRPr lang="tr-TR" dirty="0"/>
          </a:p>
        </p:txBody>
      </p:sp>
      <p:sp>
        <p:nvSpPr>
          <p:cNvPr id="11" name="10 Köşeleri Yuvarlanmış Dikdörtgen Belirtme Çizgisi"/>
          <p:cNvSpPr/>
          <p:nvPr/>
        </p:nvSpPr>
        <p:spPr>
          <a:xfrm>
            <a:off x="5653825" y="2695978"/>
            <a:ext cx="1171978" cy="807076"/>
          </a:xfrm>
          <a:prstGeom prst="wedgeRoundRectCallout">
            <a:avLst>
              <a:gd name="adj1" fmla="val -10208"/>
              <a:gd name="adj2" fmla="val 1016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/>
              <a:t>Joe</a:t>
            </a:r>
            <a:r>
              <a:rPr lang="tr-TR" sz="1400" dirty="0" smtClean="0"/>
              <a:t> ne diyorsa, onun 3 katı</a:t>
            </a:r>
            <a:endParaRPr lang="tr-TR" sz="1400" dirty="0"/>
          </a:p>
        </p:txBody>
      </p:sp>
      <p:sp>
        <p:nvSpPr>
          <p:cNvPr id="12" name="11 Köşeleri Yuvarlanmış Dikdörtgen Belirtme Çizgisi"/>
          <p:cNvSpPr/>
          <p:nvPr/>
        </p:nvSpPr>
        <p:spPr>
          <a:xfrm>
            <a:off x="6339625" y="4295103"/>
            <a:ext cx="972355" cy="373487"/>
          </a:xfrm>
          <a:prstGeom prst="wedgeRoundRectCallout">
            <a:avLst>
              <a:gd name="adj1" fmla="val -10208"/>
              <a:gd name="adj2" fmla="val 10163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2000$</a:t>
            </a:r>
            <a:endParaRPr lang="tr-TR" sz="1400" dirty="0"/>
          </a:p>
        </p:txBody>
      </p:sp>
      <p:sp>
        <p:nvSpPr>
          <p:cNvPr id="14" name="13 Köşeleri Yuvarlanmış Dikdörtgen Belirtme Çizgisi"/>
          <p:cNvSpPr/>
          <p:nvPr/>
        </p:nvSpPr>
        <p:spPr>
          <a:xfrm>
            <a:off x="1553514" y="4494727"/>
            <a:ext cx="2377762" cy="1493949"/>
          </a:xfrm>
          <a:prstGeom prst="wedgeRoundRectCallout">
            <a:avLst>
              <a:gd name="adj1" fmla="val -64706"/>
              <a:gd name="adj2" fmla="val -8146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Adamlar özyinelemeli çalışarak bizi atlatabileceklerini sanıyorlar. 60000$ demeye getiriyorlar </a:t>
            </a:r>
            <a:r>
              <a:rPr lang="tr-TR" sz="1400" dirty="0" err="1" smtClean="0"/>
              <a:t>Red</a:t>
            </a:r>
            <a:r>
              <a:rPr lang="tr-TR" sz="1400" dirty="0" smtClean="0"/>
              <a:t> Kit.</a:t>
            </a:r>
            <a:endParaRPr lang="tr-TR" sz="1400" dirty="0"/>
          </a:p>
        </p:txBody>
      </p:sp>
      <p:sp>
        <p:nvSpPr>
          <p:cNvPr id="17" name="16 Bulut Belirtme Çizgisi"/>
          <p:cNvSpPr/>
          <p:nvPr/>
        </p:nvSpPr>
        <p:spPr>
          <a:xfrm>
            <a:off x="2331076" y="3107029"/>
            <a:ext cx="2240924" cy="792049"/>
          </a:xfrm>
          <a:prstGeom prst="cloudCallout">
            <a:avLst>
              <a:gd name="adj1" fmla="val -65086"/>
              <a:gd name="adj2" fmla="val -7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İyi ki düldül C biliyor.</a:t>
            </a:r>
            <a:endParaRPr lang="tr-TR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00034" y="14287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r>
              <a:rPr lang="tr-TR" dirty="0" err="1" smtClean="0"/>
              <a:t>int</a:t>
            </a:r>
            <a:r>
              <a:rPr lang="tr-TR" dirty="0" smtClean="0"/>
              <a:t> topla(</a:t>
            </a:r>
            <a:r>
              <a:rPr lang="tr-TR" dirty="0" err="1" smtClean="0"/>
              <a:t>int</a:t>
            </a:r>
            <a:r>
              <a:rPr lang="tr-TR" dirty="0" smtClean="0"/>
              <a:t>);</a:t>
            </a:r>
          </a:p>
          <a:p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r>
              <a:rPr lang="tr-TR" dirty="0" smtClean="0"/>
              <a:t>{	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topla(5));</a:t>
            </a:r>
          </a:p>
          <a:p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r>
              <a:rPr lang="tr-TR" dirty="0" smtClean="0"/>
              <a:t>}</a:t>
            </a:r>
          </a:p>
          <a:p>
            <a:r>
              <a:rPr lang="tr-TR" dirty="0" err="1" smtClean="0"/>
              <a:t>int</a:t>
            </a:r>
            <a:r>
              <a:rPr lang="tr-TR" dirty="0" smtClean="0"/>
              <a:t> topla(</a:t>
            </a:r>
            <a:r>
              <a:rPr lang="tr-TR" dirty="0" err="1" smtClean="0"/>
              <a:t>int</a:t>
            </a:r>
            <a:r>
              <a:rPr lang="tr-TR" dirty="0" smtClean="0"/>
              <a:t> x)</a:t>
            </a:r>
          </a:p>
          <a:p>
            <a:r>
              <a:rPr lang="tr-TR" dirty="0" smtClean="0"/>
              <a:t>{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x + topla(x-1);	</a:t>
            </a:r>
          </a:p>
          <a:p>
            <a:r>
              <a:rPr lang="tr-TR" dirty="0" smtClean="0"/>
              <a:t>}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714876" y="1285860"/>
            <a:ext cx="3286148" cy="2214578"/>
          </a:xfrm>
          <a:prstGeom prst="roundRect">
            <a:avLst>
              <a:gd name="adj" fmla="val 120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HATA3: </a:t>
            </a:r>
            <a:br>
              <a:rPr lang="tr-TR" dirty="0" smtClean="0"/>
            </a:br>
            <a:r>
              <a:rPr lang="tr-TR" dirty="0" smtClean="0"/>
              <a:t>Temel olgu kısmı atlandığı için topla(5) topla(4)’ü, topla(4) topla(3)’ü… çağırır ve bu sonsuza kadar gider.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28929</TotalTime>
  <Words>1258</Words>
  <PresentationFormat>Ekran Gösterisi (4:3)</PresentationFormat>
  <Paragraphs>295</Paragraphs>
  <Slides>36</Slides>
  <Notes>1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Kaynak</vt:lpstr>
      <vt:lpstr>BİLGİSAYAR PROGRAMLAMA</vt:lpstr>
      <vt:lpstr>İşaretçi sorusu (15 dakika)</vt:lpstr>
      <vt:lpstr>Abaküs(35 dakika)</vt:lpstr>
      <vt:lpstr>Anlayamadığınız yerleri bizlere sorunuz.</vt:lpstr>
      <vt:lpstr>Dizgi sorusu(20 dakika)</vt:lpstr>
      <vt:lpstr>Fibonacci – Altın Oran sorusu(30 dakika) İpucu: fibo(7) = fibo(6) + fibo(5) ‘dir.</vt:lpstr>
      <vt:lpstr>Anlayamadığınız yerleri bizlere sorunuz.</vt:lpstr>
      <vt:lpstr>Hatırlatma: Döngülerin Farklı bir Şekli: Özyineleme (Recursion)</vt:lpstr>
      <vt:lpstr>Hatırlatma:</vt:lpstr>
      <vt:lpstr>Hatırlatma:</vt:lpstr>
      <vt:lpstr>Hatırlatma: Özyineleme</vt:lpstr>
      <vt:lpstr>Uygulama: Ekran çıktısı</vt:lpstr>
      <vt:lpstr>SUDOKU – Özyineleme alıştırması</vt:lpstr>
      <vt:lpstr>Anlayamadığınız yerleri bizlere sorunuz.</vt:lpstr>
      <vt:lpstr>SUDOKU – Özyineleme alıştırması</vt:lpstr>
      <vt:lpstr>Hatırlatma: string.h kütüphanesi</vt:lpstr>
      <vt:lpstr>Hatırlatma: &lt;string.h&gt; Kütüphanesi</vt:lpstr>
      <vt:lpstr>Hatırlatma:  Alıştırma</vt:lpstr>
      <vt:lpstr>Alıştırma</vt:lpstr>
      <vt:lpstr>Hatırlatma: Dizgi sonu karakteri (‘\0’)</vt:lpstr>
      <vt:lpstr>Örnek: (Ara Sınav II alıştırmalarından)</vt:lpstr>
      <vt:lpstr>Alıştırma</vt:lpstr>
      <vt:lpstr>Anlayamadığınız yerleri bizlere sorunuz.</vt:lpstr>
      <vt:lpstr>Diziler</vt:lpstr>
      <vt:lpstr>Hatırlatma:</vt:lpstr>
      <vt:lpstr>Hatırlatma:</vt:lpstr>
      <vt:lpstr>Örnek</vt:lpstr>
      <vt:lpstr>Lamba sorusu…</vt:lpstr>
      <vt:lpstr>Anlayamadığınız yerleri bizlere sorunuz.</vt:lpstr>
      <vt:lpstr>Hatırlatma:</vt:lpstr>
      <vt:lpstr>Hatırlatma: strcmp: dizgileri birbiriyle kıyaslama</vt:lpstr>
      <vt:lpstr>Hatırlatma: Tek boyutlu dizgi(çift boyutlu karakter dizisi) nasıl kullanılır?</vt:lpstr>
      <vt:lpstr>Alıştırma</vt:lpstr>
      <vt:lpstr>Çarpma sorusu</vt:lpstr>
      <vt:lpstr>Anlayamadığınız yerleri bizlere sorunuz.</vt:lpstr>
      <vt:lpstr>Ara Sınav II Hk.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Oğuz Hanoğlu</dc:creator>
  <cp:lastModifiedBy>User</cp:lastModifiedBy>
  <cp:revision>904</cp:revision>
  <dcterms:modified xsi:type="dcterms:W3CDTF">2018-11-09T16:35:46Z</dcterms:modified>
</cp:coreProperties>
</file>