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1159" r:id="rId3"/>
    <p:sldId id="1160" r:id="rId4"/>
    <p:sldId id="1161" r:id="rId5"/>
    <p:sldId id="1162" r:id="rId6"/>
    <p:sldId id="1163" r:id="rId7"/>
    <p:sldId id="1164" r:id="rId8"/>
    <p:sldId id="1110" r:id="rId9"/>
    <p:sldId id="1111" r:id="rId10"/>
    <p:sldId id="1112" r:id="rId11"/>
    <p:sldId id="1113" r:id="rId12"/>
    <p:sldId id="1114" r:id="rId13"/>
    <p:sldId id="1115" r:id="rId14"/>
    <p:sldId id="1116" r:id="rId15"/>
    <p:sldId id="1117" r:id="rId16"/>
    <p:sldId id="1118" r:id="rId17"/>
    <p:sldId id="1119" r:id="rId18"/>
    <p:sldId id="1131" r:id="rId19"/>
    <p:sldId id="1120" r:id="rId20"/>
    <p:sldId id="1123" r:id="rId21"/>
    <p:sldId id="1124" r:id="rId22"/>
    <p:sldId id="1125" r:id="rId23"/>
    <p:sldId id="1121" r:id="rId24"/>
    <p:sldId id="1122" r:id="rId25"/>
    <p:sldId id="1136" r:id="rId26"/>
    <p:sldId id="1170" r:id="rId27"/>
    <p:sldId id="1130" r:id="rId28"/>
    <p:sldId id="1132" r:id="rId29"/>
    <p:sldId id="1133" r:id="rId30"/>
    <p:sldId id="1172" r:id="rId31"/>
    <p:sldId id="1134" r:id="rId32"/>
    <p:sldId id="1169" r:id="rId33"/>
    <p:sldId id="1135" r:id="rId34"/>
    <p:sldId id="1137" r:id="rId35"/>
    <p:sldId id="1138" r:id="rId36"/>
    <p:sldId id="1139" r:id="rId37"/>
    <p:sldId id="1158" r:id="rId38"/>
    <p:sldId id="1148" r:id="rId39"/>
    <p:sldId id="1154" r:id="rId40"/>
    <p:sldId id="1165" r:id="rId41"/>
    <p:sldId id="1077" r:id="rId42"/>
    <p:sldId id="1078" r:id="rId43"/>
    <p:sldId id="1103" r:id="rId44"/>
    <p:sldId id="1104" r:id="rId45"/>
    <p:sldId id="1105" r:id="rId46"/>
    <p:sldId id="1106" r:id="rId47"/>
    <p:sldId id="1107" r:id="rId48"/>
    <p:sldId id="1050" r:id="rId49"/>
    <p:sldId id="1051" r:id="rId50"/>
    <p:sldId id="1151" r:id="rId51"/>
    <p:sldId id="871" r:id="rId52"/>
    <p:sldId id="1090" r:id="rId53"/>
    <p:sldId id="1054" r:id="rId54"/>
    <p:sldId id="938" r:id="rId55"/>
    <p:sldId id="939" r:id="rId56"/>
    <p:sldId id="1092" r:id="rId57"/>
    <p:sldId id="1012" r:id="rId58"/>
    <p:sldId id="1093" r:id="rId59"/>
    <p:sldId id="1094" r:id="rId60"/>
    <p:sldId id="947" r:id="rId61"/>
    <p:sldId id="978" r:id="rId62"/>
    <p:sldId id="1167" r:id="rId63"/>
    <p:sldId id="870" r:id="rId64"/>
    <p:sldId id="1099" r:id="rId65"/>
    <p:sldId id="1168" r:id="rId66"/>
    <p:sldId id="1155" r:id="rId67"/>
    <p:sldId id="1156" r:id="rId68"/>
    <p:sldId id="1157" r:id="rId69"/>
    <p:sldId id="1174" r:id="rId70"/>
    <p:sldId id="1175" r:id="rId71"/>
    <p:sldId id="1177" r:id="rId72"/>
    <p:sldId id="1098" r:id="rId73"/>
    <p:sldId id="1178" r:id="rId74"/>
    <p:sldId id="1179" r:id="rId75"/>
    <p:sldId id="1180" r:id="rId76"/>
    <p:sldId id="1100" r:id="rId77"/>
    <p:sldId id="1101"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p:clrMru>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0312" autoAdjust="0"/>
    <p:restoredTop sz="89965" autoAdjust="0"/>
  </p:normalViewPr>
  <p:slideViewPr>
    <p:cSldViewPr>
      <p:cViewPr>
        <p:scale>
          <a:sx n="75" d="100"/>
          <a:sy n="75" d="100"/>
        </p:scale>
        <p:origin x="-1224" y="-348"/>
      </p:cViewPr>
      <p:guideLst>
        <p:guide orient="horz" pos="2160"/>
        <p:guide pos="2880"/>
      </p:guideLst>
    </p:cSldViewPr>
  </p:slideViewPr>
  <p:outlineViewPr>
    <p:cViewPr>
      <p:scale>
        <a:sx n="33" d="100"/>
        <a:sy n="33" d="100"/>
      </p:scale>
      <p:origin x="0" y="23994"/>
    </p:cViewPr>
  </p:outlineViewPr>
  <p:notesTextViewPr>
    <p:cViewPr>
      <p:scale>
        <a:sx n="100" d="100"/>
        <a:sy n="100" d="100"/>
      </p:scale>
      <p:origin x="0" y="0"/>
    </p:cViewPr>
  </p:notesTextViewPr>
  <p:sorterViewPr>
    <p:cViewPr>
      <p:scale>
        <a:sx n="80" d="100"/>
        <a:sy n="80" d="100"/>
      </p:scale>
      <p:origin x="0" y="97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16.11.2018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CC95ED-728E-4E6F-9AAC-59C33D042340}" type="slidenum">
              <a:rPr lang="tr-TR" smtClean="0"/>
              <a:pPr/>
              <a:t>15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12:57+1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43</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47</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9:03+1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52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53</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10:03</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60</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10:01+1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11/16/2018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11/16/2018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11/16/2018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11/16/2018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youtube.com/watch?v=-zXu7SoZi-A" TargetMode="External"/><Relationship Id="rId1" Type="http://schemas.openxmlformats.org/officeDocument/2006/relationships/slideLayout" Target="../slideLayouts/slideLayout2.xml"/><Relationship Id="rId4" Type="http://schemas.openxmlformats.org/officeDocument/2006/relationships/hyperlink" Target="https://youtu.be/-zXu7SoZi-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eg"/><Relationship Id="rId3" Type="http://schemas.openxmlformats.org/officeDocument/2006/relationships/image" Target="../media/image47.png"/><Relationship Id="rId7" Type="http://schemas.openxmlformats.org/officeDocument/2006/relationships/image" Target="../media/image51.gif"/><Relationship Id="rId12"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gif"/><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windows-commandline.com/gcc-not-recognized-internal-external-command/"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2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7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dirty="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3"/>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chemeClr val="tx2">
                    <a:lumMod val="60000"/>
                    <a:lumOff val="40000"/>
                  </a:schemeClr>
                </a:solidFill>
              </a:rPr>
              <a:t>Özet: Değer ve Adres ile Parametre Geçişi</a:t>
            </a:r>
            <a:endParaRPr lang="tr-TR" sz="4000" b="1" dirty="0">
              <a:solidFill>
                <a:schemeClr val="tx2">
                  <a:lumMod val="60000"/>
                  <a:lumOff val="40000"/>
                </a:schemeClr>
              </a:solidFill>
            </a:endParaRPr>
          </a:p>
        </p:txBody>
      </p:sp>
      <p:sp>
        <p:nvSpPr>
          <p:cNvPr id="4" name="3 Yuvarlatılmış Dikdörtgen"/>
          <p:cNvSpPr/>
          <p:nvPr/>
        </p:nvSpPr>
        <p:spPr>
          <a:xfrm>
            <a:off x="714348" y="1357298"/>
            <a:ext cx="7500990" cy="4643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smtClean="0"/>
              <a:t>Fonksiyonlar, kendilerine gönderilen değişkenlerin kopyasını/değerini alır ve kullanırlar. Yani, orijinal değişkeni </a:t>
            </a:r>
            <a:r>
              <a:rPr lang="tr-TR" sz="3200" b="1" u="sng" dirty="0" smtClean="0"/>
              <a:t>değiştiremezler</a:t>
            </a:r>
            <a:r>
              <a:rPr lang="tr-TR" sz="3200" dirty="0" smtClean="0"/>
              <a:t>.</a:t>
            </a:r>
            <a:br>
              <a:rPr lang="tr-TR" sz="3200" dirty="0" smtClean="0"/>
            </a:br>
            <a:r>
              <a:rPr lang="tr-TR" sz="3200" dirty="0" smtClean="0"/>
              <a:t>Fonksiyonlar, kendilerine gönderilen işaretçilerin(ve dizi/dizgi </a:t>
            </a:r>
            <a:r>
              <a:rPr lang="tr-TR" sz="3200" dirty="0" err="1" smtClean="0"/>
              <a:t>lerin</a:t>
            </a:r>
            <a:r>
              <a:rPr lang="tr-TR" sz="3200" dirty="0" smtClean="0"/>
              <a:t>) ise işaret ettikleri değerleri </a:t>
            </a:r>
            <a:r>
              <a:rPr lang="tr-TR" sz="3200" b="1" u="sng" dirty="0" smtClean="0"/>
              <a:t>değiştirebilirler</a:t>
            </a:r>
            <a:r>
              <a:rPr lang="tr-TR" sz="3200" dirty="0" smtClean="0"/>
              <a:t>. </a:t>
            </a:r>
            <a:endParaRPr lang="tr-TR" sz="32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pPr lvl="0">
              <a:defRPr/>
            </a:pPr>
            <a:r>
              <a:rPr lang="tr-TR" sz="2800" b="1" dirty="0" smtClean="0">
                <a:solidFill>
                  <a:schemeClr val="tx2">
                    <a:lumMod val="60000"/>
                    <a:lumOff val="40000"/>
                  </a:schemeClr>
                </a:solidFill>
              </a:rPr>
              <a:t>Hatırlatma: İşaretçilerin Fonksiyon ile Kullanımı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a:xfrm>
            <a:off x="5286380" y="1214422"/>
            <a:ext cx="2857520" cy="321471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400" b="1" dirty="0" smtClean="0">
                <a:solidFill>
                  <a:srgbClr val="7F0055"/>
                </a:solidFill>
                <a:latin typeface="Consolas"/>
              </a:rPr>
              <a:t>void</a:t>
            </a:r>
            <a:r>
              <a:rPr lang="en-US" sz="1400" b="1" dirty="0" smtClean="0">
                <a:solidFill>
                  <a:srgbClr val="000000"/>
                </a:solidFill>
                <a:latin typeface="Consolas"/>
              </a:rPr>
              <a:t> </a:t>
            </a:r>
            <a:r>
              <a:rPr lang="en-US" sz="1400" b="1" dirty="0" err="1" smtClean="0">
                <a:solidFill>
                  <a:srgbClr val="000000"/>
                </a:solidFill>
                <a:latin typeface="Consolas"/>
              </a:rPr>
              <a:t>yaz</a:t>
            </a:r>
            <a:r>
              <a:rPr lang="en-US" sz="1400" b="1" dirty="0" smtClean="0">
                <a:solidFill>
                  <a:srgbClr val="000000"/>
                </a:solidFill>
                <a:latin typeface="Consolas"/>
              </a:rPr>
              <a:t>(</a:t>
            </a:r>
            <a:r>
              <a:rPr lang="en-US" sz="1400" b="1" dirty="0" err="1" smtClean="0">
                <a:solidFill>
                  <a:srgbClr val="7F0055"/>
                </a:solidFill>
                <a:latin typeface="Consolas"/>
              </a:rPr>
              <a:t>int</a:t>
            </a:r>
            <a:r>
              <a:rPr lang="en-US" sz="1400" b="1" dirty="0" smtClean="0">
                <a:solidFill>
                  <a:srgbClr val="000000"/>
                </a:solidFill>
                <a:latin typeface="Consolas"/>
              </a:rPr>
              <a:t>*)</a:t>
            </a:r>
            <a:r>
              <a:rPr lang="tr-TR" sz="1400" b="1" dirty="0" smtClean="0">
                <a:solidFill>
                  <a:srgbClr val="000000"/>
                </a:solidFill>
                <a:latin typeface="Consolas"/>
              </a:rPr>
              <a:t>;</a:t>
            </a:r>
            <a:endParaRPr lang="tr-TR" sz="1400" b="1" dirty="0" smtClean="0">
              <a:solidFill>
                <a:srgbClr val="7F0055"/>
              </a:solidFill>
              <a:latin typeface="Consolas"/>
            </a:endParaRPr>
          </a:p>
          <a:p>
            <a:pPr algn="l">
              <a:buNone/>
            </a:pPr>
            <a:r>
              <a:rPr lang="en-US" sz="1400" b="1" dirty="0" err="1" smtClean="0">
                <a:solidFill>
                  <a:srgbClr val="7F0055"/>
                </a:solidFill>
                <a:latin typeface="Consolas"/>
              </a:rPr>
              <a:t>int</a:t>
            </a:r>
            <a:r>
              <a:rPr lang="en-US" sz="1400" b="1" dirty="0" smtClean="0">
                <a:solidFill>
                  <a:srgbClr val="000000"/>
                </a:solidFill>
                <a:latin typeface="Consolas"/>
              </a:rPr>
              <a:t> </a:t>
            </a:r>
            <a:r>
              <a:rPr lang="en-US" sz="1400" b="1" dirty="0">
                <a:solidFill>
                  <a:srgbClr val="000000"/>
                </a:solidFill>
                <a:latin typeface="Consolas"/>
              </a:rPr>
              <a:t>main</a:t>
            </a:r>
            <a:r>
              <a:rPr lang="en-US" sz="1400" b="1" dirty="0" smtClean="0">
                <a:solidFill>
                  <a:srgbClr val="000000"/>
                </a:solidFill>
                <a:latin typeface="Consolas"/>
              </a:rPr>
              <a:t>(){</a:t>
            </a:r>
            <a:endParaRPr lang="en-US" sz="1400" b="1" dirty="0">
              <a:solidFill>
                <a:srgbClr val="000000"/>
              </a:solidFill>
              <a:latin typeface="Consolas"/>
            </a:endParaRPr>
          </a:p>
          <a:p>
            <a:pPr algn="l">
              <a:buNone/>
            </a:pPr>
            <a:r>
              <a:rPr lang="tr-TR" sz="1400" dirty="0" smtClean="0">
                <a:latin typeface="Consolas"/>
              </a:rPr>
              <a:t>      </a:t>
            </a:r>
            <a:r>
              <a:rPr lang="en-US" sz="1400" b="1" dirty="0" err="1" smtClean="0">
                <a:solidFill>
                  <a:srgbClr val="7F0055"/>
                </a:solidFill>
                <a:latin typeface="Consolas"/>
              </a:rPr>
              <a:t>int</a:t>
            </a:r>
            <a:r>
              <a:rPr lang="en-US" sz="1400" b="1" dirty="0" smtClean="0">
                <a:solidFill>
                  <a:srgbClr val="000000"/>
                </a:solidFill>
                <a:latin typeface="Consolas"/>
              </a:rPr>
              <a:t> </a:t>
            </a:r>
            <a:r>
              <a:rPr lang="en-US" sz="1400" b="1" dirty="0" err="1">
                <a:solidFill>
                  <a:srgbClr val="000000"/>
                </a:solidFill>
                <a:latin typeface="Consolas"/>
              </a:rPr>
              <a:t>sayi</a:t>
            </a:r>
            <a:r>
              <a:rPr lang="en-US" sz="1400" b="1" dirty="0">
                <a:solidFill>
                  <a:srgbClr val="000000"/>
                </a:solidFill>
                <a:latin typeface="Consolas"/>
              </a:rPr>
              <a:t> = 4;</a:t>
            </a:r>
          </a:p>
          <a:p>
            <a:pPr algn="l">
              <a:buNone/>
            </a:pPr>
            <a:r>
              <a:rPr lang="tr-TR" sz="1400" dirty="0" smtClean="0">
                <a:solidFill>
                  <a:srgbClr val="000000"/>
                </a:solidFill>
                <a:latin typeface="Consolas"/>
              </a:rPr>
              <a:t>      </a:t>
            </a:r>
            <a:r>
              <a:rPr lang="en-US" sz="1400" dirty="0" err="1" smtClean="0">
                <a:solidFill>
                  <a:srgbClr val="000000"/>
                </a:solidFill>
                <a:latin typeface="Consolas"/>
              </a:rPr>
              <a:t>yaz</a:t>
            </a:r>
            <a:r>
              <a:rPr lang="en-US" sz="1400" dirty="0">
                <a:solidFill>
                  <a:srgbClr val="000000"/>
                </a:solidFill>
                <a:latin typeface="Consolas"/>
              </a:rPr>
              <a:t>(&amp;</a:t>
            </a:r>
            <a:r>
              <a:rPr lang="en-US" sz="1400" dirty="0" err="1">
                <a:solidFill>
                  <a:srgbClr val="000000"/>
                </a:solidFill>
                <a:latin typeface="Consolas"/>
              </a:rPr>
              <a:t>sayi</a:t>
            </a:r>
            <a:r>
              <a:rPr lang="en-US" sz="1400" dirty="0">
                <a:solidFill>
                  <a:srgbClr val="000000"/>
                </a:solidFill>
                <a:latin typeface="Consolas"/>
              </a:rPr>
              <a:t>);</a:t>
            </a:r>
          </a:p>
          <a:p>
            <a:pPr algn="l">
              <a:buNone/>
            </a:pPr>
            <a:r>
              <a:rPr lang="tr-TR" sz="1400" b="1" dirty="0" smtClean="0">
                <a:solidFill>
                  <a:srgbClr val="642880"/>
                </a:solidFill>
                <a:latin typeface="Consolas"/>
              </a:rPr>
              <a:t>      </a:t>
            </a:r>
            <a:r>
              <a:rPr lang="en-US" sz="1400" b="1" dirty="0" err="1" smtClean="0">
                <a:solidFill>
                  <a:srgbClr val="642880"/>
                </a:solidFill>
                <a:latin typeface="Consolas"/>
              </a:rPr>
              <a:t>printf</a:t>
            </a:r>
            <a:r>
              <a:rPr lang="en-US" sz="1400" b="1" dirty="0">
                <a:solidFill>
                  <a:srgbClr val="000000"/>
                </a:solidFill>
                <a:latin typeface="Consolas"/>
              </a:rPr>
              <a:t>(</a:t>
            </a:r>
            <a:r>
              <a:rPr lang="en-US" sz="1400" b="1" dirty="0">
                <a:solidFill>
                  <a:srgbClr val="2A00FF"/>
                </a:solidFill>
                <a:latin typeface="Consolas"/>
              </a:rPr>
              <a:t>"%d\n"</a:t>
            </a:r>
            <a:r>
              <a:rPr lang="en-US" sz="1400" b="1" dirty="0">
                <a:solidFill>
                  <a:srgbClr val="000000"/>
                </a:solidFill>
                <a:latin typeface="Consolas"/>
              </a:rPr>
              <a:t>, </a:t>
            </a:r>
            <a:r>
              <a:rPr lang="en-US" sz="1400" b="1" dirty="0" err="1">
                <a:solidFill>
                  <a:srgbClr val="000000"/>
                </a:solidFill>
                <a:latin typeface="Consolas"/>
              </a:rPr>
              <a:t>sayi</a:t>
            </a:r>
            <a:r>
              <a:rPr lang="en-US" sz="1400" b="1" dirty="0" smtClean="0">
                <a:solidFill>
                  <a:srgbClr val="000000"/>
                </a:solidFill>
                <a:latin typeface="Consolas"/>
              </a:rPr>
              <a:t>);</a:t>
            </a:r>
            <a:endParaRPr lang="tr-TR" sz="1400" b="1" dirty="0" smtClean="0">
              <a:solidFill>
                <a:srgbClr val="000000"/>
              </a:solidFill>
              <a:latin typeface="Consolas"/>
            </a:endParaRPr>
          </a:p>
          <a:p>
            <a:pPr algn="l">
              <a:buNone/>
            </a:pPr>
            <a:r>
              <a:rPr lang="tr-TR" sz="1400" dirty="0" smtClean="0">
                <a:solidFill>
                  <a:srgbClr val="000000"/>
                </a:solidFill>
                <a:latin typeface="Consolas"/>
              </a:rPr>
              <a:t>      </a:t>
            </a:r>
            <a:r>
              <a:rPr lang="en-US" sz="1400" dirty="0">
                <a:solidFill>
                  <a:srgbClr val="000000"/>
                </a:solidFill>
                <a:latin typeface="Consolas"/>
              </a:rPr>
              <a:t>return 0;</a:t>
            </a:r>
            <a:endParaRPr lang="tr-TR" sz="1400" dirty="0">
              <a:solidFill>
                <a:srgbClr val="000000"/>
              </a:solidFill>
              <a:latin typeface="Consolas"/>
            </a:endParaRPr>
          </a:p>
          <a:p>
            <a:pPr algn="l">
              <a:buNone/>
            </a:pPr>
            <a:r>
              <a:rPr lang="tr-TR" sz="1400" b="1" dirty="0" smtClean="0">
                <a:solidFill>
                  <a:srgbClr val="000000"/>
                </a:solidFill>
                <a:latin typeface="Consolas"/>
              </a:rPr>
              <a:t>}</a:t>
            </a:r>
          </a:p>
          <a:p>
            <a:pPr>
              <a:buNone/>
            </a:pPr>
            <a:r>
              <a:rPr lang="en-US" sz="1400" b="1" dirty="0" smtClean="0">
                <a:solidFill>
                  <a:srgbClr val="7F0055"/>
                </a:solidFill>
                <a:latin typeface="Consolas"/>
              </a:rPr>
              <a:t>void</a:t>
            </a:r>
            <a:r>
              <a:rPr lang="en-US" sz="1400" b="1" dirty="0" smtClean="0">
                <a:solidFill>
                  <a:srgbClr val="000000"/>
                </a:solidFill>
                <a:latin typeface="Consolas"/>
              </a:rPr>
              <a:t> </a:t>
            </a:r>
            <a:r>
              <a:rPr lang="en-US" sz="1400" b="1" dirty="0" err="1" smtClean="0">
                <a:solidFill>
                  <a:srgbClr val="000000"/>
                </a:solidFill>
                <a:latin typeface="Consolas"/>
              </a:rPr>
              <a:t>yaz</a:t>
            </a:r>
            <a:r>
              <a:rPr lang="en-US" sz="1400" b="1" dirty="0" smtClean="0">
                <a:solidFill>
                  <a:srgbClr val="000000"/>
                </a:solidFill>
                <a:latin typeface="Consolas"/>
              </a:rPr>
              <a:t>(</a:t>
            </a:r>
            <a:r>
              <a:rPr lang="en-US" sz="1400" b="1" dirty="0" err="1" smtClean="0">
                <a:solidFill>
                  <a:srgbClr val="7F0055"/>
                </a:solidFill>
                <a:latin typeface="Consolas"/>
              </a:rPr>
              <a:t>int</a:t>
            </a:r>
            <a:r>
              <a:rPr lang="en-US" sz="1400" b="1" dirty="0" smtClean="0">
                <a:solidFill>
                  <a:srgbClr val="000000"/>
                </a:solidFill>
                <a:latin typeface="Consolas"/>
              </a:rPr>
              <a:t>*</a:t>
            </a:r>
            <a:r>
              <a:rPr lang="tr-TR" sz="1400" b="1" dirty="0" smtClean="0">
                <a:solidFill>
                  <a:srgbClr val="000000"/>
                </a:solidFill>
                <a:latin typeface="Consolas"/>
              </a:rPr>
              <a:t>  </a:t>
            </a:r>
            <a:r>
              <a:rPr lang="en-US" sz="1400" b="1" dirty="0" err="1" smtClean="0">
                <a:solidFill>
                  <a:srgbClr val="000000"/>
                </a:solidFill>
                <a:latin typeface="Consolas"/>
              </a:rPr>
              <a:t>ptr</a:t>
            </a:r>
            <a:r>
              <a:rPr lang="en-US" sz="1400" b="1" dirty="0" smtClean="0">
                <a:solidFill>
                  <a:srgbClr val="000000"/>
                </a:solidFill>
                <a:latin typeface="Consolas"/>
              </a:rPr>
              <a:t>){</a:t>
            </a:r>
          </a:p>
          <a:p>
            <a:pPr>
              <a:buNone/>
            </a:pPr>
            <a:r>
              <a:rPr lang="tr-TR" sz="1400" dirty="0" smtClean="0">
                <a:solidFill>
                  <a:srgbClr val="000000"/>
                </a:solidFill>
                <a:latin typeface="Consolas"/>
              </a:rPr>
              <a:t>      </a:t>
            </a:r>
            <a:r>
              <a:rPr lang="en-US" sz="1400" dirty="0" smtClean="0">
                <a:solidFill>
                  <a:srgbClr val="000000"/>
                </a:solidFill>
                <a:latin typeface="Consolas"/>
              </a:rPr>
              <a:t>*</a:t>
            </a:r>
            <a:r>
              <a:rPr lang="en-US" sz="1400" dirty="0" err="1" smtClean="0">
                <a:solidFill>
                  <a:srgbClr val="000000"/>
                </a:solidFill>
                <a:latin typeface="Consolas"/>
              </a:rPr>
              <a:t>ptr</a:t>
            </a:r>
            <a:r>
              <a:rPr lang="en-US" sz="1400" dirty="0" smtClean="0">
                <a:solidFill>
                  <a:srgbClr val="000000"/>
                </a:solidFill>
                <a:latin typeface="Consolas"/>
              </a:rPr>
              <a:t> = *</a:t>
            </a:r>
            <a:r>
              <a:rPr lang="en-US" sz="1400" dirty="0" err="1" smtClean="0">
                <a:solidFill>
                  <a:srgbClr val="000000"/>
                </a:solidFill>
                <a:latin typeface="Consolas"/>
              </a:rPr>
              <a:t>ptr</a:t>
            </a:r>
            <a:r>
              <a:rPr lang="en-US" sz="1400" dirty="0" smtClean="0">
                <a:solidFill>
                  <a:srgbClr val="000000"/>
                </a:solidFill>
                <a:latin typeface="Consolas"/>
              </a:rPr>
              <a:t> + 1;</a:t>
            </a:r>
          </a:p>
          <a:p>
            <a:pPr>
              <a:buNone/>
            </a:pPr>
            <a:r>
              <a:rPr lang="tr-TR" sz="1400" b="1" dirty="0" smtClean="0">
                <a:solidFill>
                  <a:srgbClr val="642880"/>
                </a:solidFill>
                <a:latin typeface="Consolas"/>
              </a:rPr>
              <a:t>      </a:t>
            </a:r>
            <a:r>
              <a:rPr lang="en-US" sz="1400" b="1" dirty="0" err="1" smtClean="0">
                <a:solidFill>
                  <a:srgbClr val="642880"/>
                </a:solidFill>
                <a:latin typeface="Consolas"/>
              </a:rPr>
              <a:t>printf</a:t>
            </a:r>
            <a:r>
              <a:rPr lang="en-US" sz="1400" b="1" dirty="0" smtClean="0">
                <a:solidFill>
                  <a:srgbClr val="000000"/>
                </a:solidFill>
                <a:latin typeface="Consolas"/>
              </a:rPr>
              <a:t>(</a:t>
            </a:r>
            <a:r>
              <a:rPr lang="en-US" sz="1400" b="1" dirty="0" smtClean="0">
                <a:solidFill>
                  <a:srgbClr val="2A00FF"/>
                </a:solidFill>
                <a:latin typeface="Consolas"/>
              </a:rPr>
              <a:t>"%d\n"</a:t>
            </a:r>
            <a:r>
              <a:rPr lang="en-US" sz="1400" b="1" dirty="0" smtClean="0">
                <a:solidFill>
                  <a:srgbClr val="000000"/>
                </a:solidFill>
                <a:latin typeface="Consolas"/>
              </a:rPr>
              <a:t>, *</a:t>
            </a:r>
            <a:r>
              <a:rPr lang="en-US" sz="1400" b="1" dirty="0" err="1" smtClean="0">
                <a:solidFill>
                  <a:srgbClr val="000000"/>
                </a:solidFill>
                <a:latin typeface="Consolas"/>
              </a:rPr>
              <a:t>ptr</a:t>
            </a:r>
            <a:r>
              <a:rPr lang="en-US" sz="1400" b="1" dirty="0" smtClean="0">
                <a:solidFill>
                  <a:srgbClr val="000000"/>
                </a:solidFill>
                <a:latin typeface="Consolas"/>
              </a:rPr>
              <a:t>);</a:t>
            </a:r>
          </a:p>
          <a:p>
            <a:pPr>
              <a:buNone/>
            </a:pPr>
            <a:r>
              <a:rPr lang="en-US" sz="1400" dirty="0" smtClean="0">
                <a:solidFill>
                  <a:srgbClr val="000000"/>
                </a:solidFill>
                <a:latin typeface="Consolas"/>
              </a:rPr>
              <a:t>}</a:t>
            </a:r>
            <a:endParaRPr lang="tr-TR" sz="1400" dirty="0" smtClean="0">
              <a:solidFill>
                <a:srgbClr val="000000"/>
              </a:solidFill>
              <a:latin typeface="Consolas"/>
            </a:endParaRPr>
          </a:p>
          <a:p>
            <a:pPr algn="l">
              <a:buNone/>
            </a:pPr>
            <a:endParaRPr lang="tr-TR" sz="1200" b="1" dirty="0">
              <a:solidFill>
                <a:srgbClr val="000000"/>
              </a:solidFill>
              <a:latin typeface="Consolas"/>
            </a:endParaRPr>
          </a:p>
          <a:p>
            <a:pPr algn="l"/>
            <a:endParaRPr lang="tr-TR" sz="1200" dirty="0" smtClean="0">
              <a:solidFill>
                <a:srgbClr val="000000"/>
              </a:solidFill>
              <a:latin typeface="Consolas"/>
            </a:endParaRPr>
          </a:p>
          <a:p>
            <a:pPr algn="l"/>
            <a:endParaRPr lang="tr-TR" sz="1200" dirty="0">
              <a:solidFill>
                <a:srgbClr val="000000"/>
              </a:solidFill>
              <a:latin typeface="Consolas"/>
            </a:endParaRPr>
          </a:p>
        </p:txBody>
      </p:sp>
      <p:sp>
        <p:nvSpPr>
          <p:cNvPr id="4" name="3 Dikdörtgen"/>
          <p:cNvSpPr/>
          <p:nvPr/>
        </p:nvSpPr>
        <p:spPr>
          <a:xfrm>
            <a:off x="7429520" y="4643446"/>
            <a:ext cx="13843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smtClean="0">
                <a:solidFill>
                  <a:srgbClr val="000000"/>
                </a:solidFill>
                <a:latin typeface="Consolas"/>
              </a:rPr>
              <a:t>Çıktı:</a:t>
            </a:r>
          </a:p>
          <a:p>
            <a:r>
              <a:rPr lang="en-US" dirty="0" smtClean="0">
                <a:solidFill>
                  <a:srgbClr val="000000"/>
                </a:solidFill>
                <a:latin typeface="Consolas"/>
              </a:rPr>
              <a:t>5</a:t>
            </a:r>
          </a:p>
          <a:p>
            <a:r>
              <a:rPr lang="en-US" dirty="0" smtClean="0">
                <a:solidFill>
                  <a:srgbClr val="000000"/>
                </a:solidFill>
                <a:latin typeface="Consolas"/>
              </a:rPr>
              <a:t>5</a:t>
            </a:r>
            <a:endParaRPr lang="tr-TR" dirty="0"/>
          </a:p>
        </p:txBody>
      </p:sp>
      <p:sp>
        <p:nvSpPr>
          <p:cNvPr id="5" name="4 Dikdörtgen"/>
          <p:cNvSpPr/>
          <p:nvPr/>
        </p:nvSpPr>
        <p:spPr>
          <a:xfrm>
            <a:off x="214282" y="5643578"/>
            <a:ext cx="8329642" cy="646331"/>
          </a:xfrm>
          <a:prstGeom prst="rect">
            <a:avLst/>
          </a:prstGeom>
        </p:spPr>
        <p:txBody>
          <a:bodyPr wrap="square">
            <a:spAutoFit/>
          </a:bodyPr>
          <a:lstStyle/>
          <a:p>
            <a:r>
              <a:rPr lang="tr-TR" sz="1200" dirty="0" smtClean="0">
                <a:solidFill>
                  <a:srgbClr val="000000"/>
                </a:solidFill>
              </a:rPr>
              <a:t>Bu örnekte yaz fonksiyonu parametre olarak bu sefer bir işaretçi almaktadır. Fonksiyon çağrılırken de fonksiyona değişkenin kendisi değil, adresi gönderilmektedir (&amp; sembolünü hatırlayın). Bu durumda fonksiyon içerisinde adres üzerindeki değerde bir değişiklik yapılmıştır ve bu adres parametrenin gerçek adresi olduğundan fonksiyondan çıkıldıktan sonra da yapılan değişiklik kalıcı olmuştur.</a:t>
            </a:r>
            <a:endParaRPr lang="tr-TR" sz="1200" dirty="0" smtClean="0"/>
          </a:p>
        </p:txBody>
      </p:sp>
      <p:sp>
        <p:nvSpPr>
          <p:cNvPr id="7" name="6 Dikdörtgen"/>
          <p:cNvSpPr/>
          <p:nvPr/>
        </p:nvSpPr>
        <p:spPr>
          <a:xfrm>
            <a:off x="2428860" y="4643446"/>
            <a:ext cx="4286280" cy="928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1400" dirty="0" smtClean="0"/>
              <a:t>3 noktada değişiklik yapılır: </a:t>
            </a:r>
          </a:p>
          <a:p>
            <a:pPr marL="228600" indent="-228600">
              <a:buAutoNum type="arabicParenR"/>
            </a:pPr>
            <a:r>
              <a:rPr lang="tr-TR" sz="1400" dirty="0" smtClean="0"/>
              <a:t>Fonksiyon girdisi </a:t>
            </a:r>
            <a:r>
              <a:rPr lang="tr-TR" sz="1400" dirty="0" err="1" smtClean="0"/>
              <a:t>int</a:t>
            </a:r>
            <a:r>
              <a:rPr lang="tr-TR" sz="1400" dirty="0" smtClean="0"/>
              <a:t> idi, </a:t>
            </a:r>
            <a:r>
              <a:rPr lang="tr-TR" sz="1400" dirty="0" err="1" smtClean="0"/>
              <a:t>int</a:t>
            </a:r>
            <a:r>
              <a:rPr lang="tr-TR" sz="1400" dirty="0" smtClean="0"/>
              <a:t>* oldu. </a:t>
            </a:r>
          </a:p>
          <a:p>
            <a:pPr marL="228600" indent="-228600">
              <a:buAutoNum type="arabicParenR"/>
            </a:pPr>
            <a:r>
              <a:rPr lang="tr-TR" sz="1400" dirty="0" smtClean="0"/>
              <a:t>Fonksiyonun içindeki değişkenlerin başına * konuldu. </a:t>
            </a:r>
          </a:p>
          <a:p>
            <a:pPr marL="228600" indent="-228600">
              <a:buAutoNum type="arabicParenR"/>
            </a:pPr>
            <a:r>
              <a:rPr lang="tr-TR" sz="1400" dirty="0" err="1" smtClean="0"/>
              <a:t>main’de</a:t>
            </a:r>
            <a:r>
              <a:rPr lang="tr-TR" sz="1400" dirty="0" smtClean="0"/>
              <a:t> fonksiyona </a:t>
            </a:r>
            <a:r>
              <a:rPr lang="tr-TR" sz="1400" dirty="0" err="1" smtClean="0"/>
              <a:t>int</a:t>
            </a:r>
            <a:r>
              <a:rPr lang="tr-TR" sz="1400" dirty="0" smtClean="0"/>
              <a:t> değil adresi gönderildi.</a:t>
            </a:r>
            <a:endParaRPr lang="tr-TR" sz="1400" dirty="0"/>
          </a:p>
        </p:txBody>
      </p:sp>
      <p:sp>
        <p:nvSpPr>
          <p:cNvPr id="8" name="Alt Başlık 2"/>
          <p:cNvSpPr txBox="1">
            <a:spLocks/>
          </p:cNvSpPr>
          <p:nvPr/>
        </p:nvSpPr>
        <p:spPr>
          <a:xfrm>
            <a:off x="1000100" y="1214422"/>
            <a:ext cx="3071834" cy="321471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1" i="0" u="none" strike="noStrike" kern="1200" cap="none" spc="0" normalizeH="0" baseline="0" noProof="0" dirty="0" smtClean="0">
                <a:ln>
                  <a:noFill/>
                </a:ln>
                <a:solidFill>
                  <a:srgbClr val="7F0055"/>
                </a:solidFill>
                <a:effectLst/>
                <a:uLnTx/>
                <a:uFillTx/>
                <a:latin typeface="Consolas"/>
                <a:ea typeface="+mn-ea"/>
                <a:cs typeface="+mn-cs"/>
              </a:rPr>
              <a:t>void</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tr-TR" sz="14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400" b="1" i="0" u="none" strike="noStrike" kern="1200" cap="none" spc="0" normalizeH="0" baseline="0" noProof="0" dirty="0" smtClean="0">
              <a:ln>
                <a:noFill/>
              </a:ln>
              <a:solidFill>
                <a:srgbClr val="7F0055"/>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main(){</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dirty="0" smtClean="0">
                <a:ln>
                  <a:noFill/>
                </a:ln>
                <a:solidFill>
                  <a:schemeClr val="dk1"/>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 4;</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0"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64288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642880"/>
                </a:solidFill>
                <a:effectLst/>
                <a:uLnTx/>
                <a:uFillTx/>
                <a:latin typeface="Consolas"/>
                <a:ea typeface="+mn-ea"/>
                <a:cs typeface="+mn-cs"/>
              </a:rPr>
              <a:t>printf</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smtClean="0">
                <a:ln>
                  <a:noFill/>
                </a:ln>
                <a:solidFill>
                  <a:srgbClr val="2A00FF"/>
                </a:solidFill>
                <a:effectLst/>
                <a:uLnTx/>
                <a:uFillTx/>
                <a:latin typeface="Consolas"/>
                <a:ea typeface="+mn-ea"/>
                <a:cs typeface="+mn-cs"/>
              </a:rPr>
              <a:t>"%d\n"</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400" b="1"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000000"/>
                </a:solidFill>
                <a:effectLst/>
                <a:uLnTx/>
                <a:uFillTx/>
                <a:latin typeface="Consolas"/>
                <a:ea typeface="+mn-ea"/>
                <a:cs typeface="+mn-cs"/>
              </a:rPr>
              <a:t>      </a:t>
            </a:r>
            <a:r>
              <a:rPr lang="en-US" sz="1400" dirty="0" smtClean="0">
                <a:solidFill>
                  <a:srgbClr val="000000"/>
                </a:solidFill>
                <a:latin typeface="Consolas"/>
              </a:rPr>
              <a:t>return 0;</a:t>
            </a:r>
            <a:endParaRPr lang="tr-TR" sz="1400" dirty="0" smtClean="0">
              <a:solidFill>
                <a:srgbClr val="000000"/>
              </a:solidFill>
              <a:latin typeface="Consola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1" i="0" u="none" strike="noStrike" kern="1200" cap="none" spc="0" normalizeH="0" baseline="0" noProof="0" dirty="0" smtClean="0">
                <a:ln>
                  <a:noFill/>
                </a:ln>
                <a:solidFill>
                  <a:srgbClr val="7F0055"/>
                </a:solidFill>
                <a:effectLst/>
                <a:uLnTx/>
                <a:uFillTx/>
                <a:latin typeface="Consolas"/>
                <a:ea typeface="+mn-ea"/>
                <a:cs typeface="+mn-cs"/>
              </a:rPr>
              <a:t>void</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tr-TR" sz="1400" b="1" i="0" u="none" strike="noStrike" kern="1200" cap="none" spc="0" normalizeH="0" noProof="0" dirty="0" smtClean="0">
                <a:ln>
                  <a:noFill/>
                </a:ln>
                <a:solidFill>
                  <a:srgbClr val="7F0055"/>
                </a:solidFill>
                <a:effectLst/>
                <a:uLnTx/>
                <a:uFillTx/>
                <a:latin typeface="Consolas"/>
                <a:ea typeface="+mn-ea"/>
                <a:cs typeface="+mn-cs"/>
              </a:rPr>
              <a:t> </a:t>
            </a:r>
            <a:r>
              <a:rPr kumimoji="0" lang="tr-TR" sz="1400" b="1" i="0" u="none" strike="noStrike" kern="1200" cap="none" spc="0" normalizeH="0" noProof="0" dirty="0" err="1" smtClean="0">
                <a:ln>
                  <a:noFill/>
                </a:ln>
                <a:solidFill>
                  <a:srgbClr val="7F0055"/>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dirty="0" smtClean="0">
                <a:ln>
                  <a:noFill/>
                </a:ln>
                <a:solidFill>
                  <a:srgbClr val="000000"/>
                </a:solidFill>
                <a:effectLst/>
                <a:uLnTx/>
                <a:uFillTx/>
                <a:latin typeface="Consolas"/>
                <a:ea typeface="+mn-ea"/>
                <a:cs typeface="+mn-cs"/>
              </a:rPr>
              <a:t>      </a:t>
            </a:r>
            <a:r>
              <a:rPr lang="tr-TR" sz="1400" dirty="0" err="1" smtClean="0">
                <a:solidFill>
                  <a:srgbClr val="000000"/>
                </a:solidFill>
                <a:latin typeface="Consolas"/>
              </a:rPr>
              <a:t>sayi</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 = </a:t>
            </a:r>
            <a:r>
              <a:rPr kumimoji="0" lang="tr-TR" sz="1400" b="0"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tr-TR" sz="1400" b="0"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+ 1;</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64288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642880"/>
                </a:solidFill>
                <a:effectLst/>
                <a:uLnTx/>
                <a:uFillTx/>
                <a:latin typeface="Consolas"/>
                <a:ea typeface="+mn-ea"/>
                <a:cs typeface="+mn-cs"/>
              </a:rPr>
              <a:t>printf</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smtClean="0">
                <a:ln>
                  <a:noFill/>
                </a:ln>
                <a:solidFill>
                  <a:srgbClr val="2A00FF"/>
                </a:solidFill>
                <a:effectLst/>
                <a:uLnTx/>
                <a:uFillTx/>
                <a:latin typeface="Consolas"/>
                <a:ea typeface="+mn-ea"/>
                <a:cs typeface="+mn-cs"/>
              </a:rPr>
              <a:t>"%d\n"</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tr-TR" sz="14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400" b="0"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1200" b="0" i="0" u="none" strike="noStrike" kern="1200" cap="none" spc="0" normalizeH="0" baseline="0" noProof="0" dirty="0">
              <a:ln>
                <a:noFill/>
              </a:ln>
              <a:solidFill>
                <a:srgbClr val="000000"/>
              </a:solidFill>
              <a:effectLst/>
              <a:uLnTx/>
              <a:uFillTx/>
              <a:latin typeface="Consolas"/>
              <a:ea typeface="+mn-ea"/>
              <a:cs typeface="+mn-cs"/>
            </a:endParaRPr>
          </a:p>
        </p:txBody>
      </p:sp>
      <p:sp>
        <p:nvSpPr>
          <p:cNvPr id="9" name="8 Dikdörtgen"/>
          <p:cNvSpPr/>
          <p:nvPr/>
        </p:nvSpPr>
        <p:spPr>
          <a:xfrm>
            <a:off x="571472" y="4643446"/>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smtClean="0"/>
              <a:t>Çıktı:</a:t>
            </a:r>
          </a:p>
          <a:p>
            <a:pPr algn="just"/>
            <a:r>
              <a:rPr lang="tr-TR" dirty="0" smtClean="0"/>
              <a:t>5</a:t>
            </a:r>
          </a:p>
          <a:p>
            <a:pPr algn="just"/>
            <a:r>
              <a:rPr lang="tr-TR" dirty="0" smtClean="0"/>
              <a:t>4</a:t>
            </a:r>
          </a:p>
        </p:txBody>
      </p:sp>
    </p:spTree>
    <p:extLst>
      <p:ext uri="{BB962C8B-B14F-4D97-AF65-F5344CB8AC3E}">
        <p14:creationId xmlns:p14="http://schemas.microsoft.com/office/powerpoint/2010/main" xmlns="" val="382260576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Nesnesel Programlamaya Giriş - Yapılar</a:t>
            </a:r>
            <a:endParaRPr lang="tr-TR" dirty="0"/>
          </a:p>
        </p:txBody>
      </p:sp>
      <p:sp>
        <p:nvSpPr>
          <p:cNvPr id="3" name="2 İçerik Yer Tutucusu"/>
          <p:cNvSpPr>
            <a:spLocks noGrp="1"/>
          </p:cNvSpPr>
          <p:nvPr>
            <p:ph sz="quarter" idx="1"/>
          </p:nvPr>
        </p:nvSpPr>
        <p:spPr/>
        <p:txBody>
          <a:bodyPr/>
          <a:lstStyle/>
          <a:p>
            <a:r>
              <a:rPr lang="tr-TR" dirty="0" smtClean="0"/>
              <a:t>Nesne Tabanlı Programlamaya (</a:t>
            </a:r>
            <a:r>
              <a:rPr lang="tr-TR" dirty="0" err="1" smtClean="0"/>
              <a:t>Object</a:t>
            </a:r>
            <a:r>
              <a:rPr lang="tr-TR" dirty="0" smtClean="0"/>
              <a:t> </a:t>
            </a:r>
            <a:r>
              <a:rPr lang="tr-TR" dirty="0" err="1" smtClean="0"/>
              <a:t>Oriented</a:t>
            </a:r>
            <a:r>
              <a:rPr lang="tr-TR" dirty="0" smtClean="0"/>
              <a:t> </a:t>
            </a:r>
            <a:r>
              <a:rPr lang="tr-TR" dirty="0" err="1" smtClean="0"/>
              <a:t>Programming</a:t>
            </a:r>
            <a:r>
              <a:rPr lang="tr-TR" dirty="0" smtClean="0"/>
              <a:t>) giriş sağlarlar.</a:t>
            </a:r>
          </a:p>
          <a:p>
            <a:r>
              <a:rPr lang="tr-TR" dirty="0" smtClean="0"/>
              <a:t>C dili nesne tabanlı bir dil değildir ancak içindeki </a:t>
            </a:r>
            <a:r>
              <a:rPr lang="tr-TR" dirty="0" smtClean="0">
                <a:solidFill>
                  <a:srgbClr val="0000FF"/>
                </a:solidFill>
              </a:rPr>
              <a:t>‘yapı’ </a:t>
            </a:r>
            <a:r>
              <a:rPr lang="tr-TR" dirty="0" smtClean="0"/>
              <a:t>kavramı ‘nesne’ye çok benzemektedir.</a:t>
            </a:r>
            <a:endParaRPr lang="tr-TR" dirty="0"/>
          </a:p>
        </p:txBody>
      </p:sp>
      <p:pic>
        <p:nvPicPr>
          <p:cNvPr id="1026" name="Picture 2" descr="http://sosyalmedya.co/wp-content/uploads/2013/07/veri-guvenligi.jpg"/>
          <p:cNvPicPr>
            <a:picLocks noChangeAspect="1" noChangeArrowheads="1"/>
          </p:cNvPicPr>
          <p:nvPr/>
        </p:nvPicPr>
        <p:blipFill>
          <a:blip r:embed="rId2"/>
          <a:srcRect/>
          <a:stretch>
            <a:fillRect/>
          </a:stretch>
        </p:blipFill>
        <p:spPr bwMode="auto">
          <a:xfrm>
            <a:off x="1595456" y="2819415"/>
            <a:ext cx="5619750" cy="28956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464653"/>
                </a:solidFill>
              </a:rPr>
              <a:t>Nesnesel Programlamaya Giriş - Yapılar</a:t>
            </a:r>
            <a:endParaRPr lang="tr-TR" dirty="0">
              <a:solidFill>
                <a:srgbClr val="464653"/>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smtClean="0">
                <a:solidFill>
                  <a:schemeClr val="tx1"/>
                </a:solidFill>
              </a:rPr>
              <a:t>Örneğin bir futbol oyunu yapmak istiyoruz. Bunun için futbolculara ve futbolcuların özelliklerine ihtiyaç vardır. </a:t>
            </a:r>
          </a:p>
          <a:p>
            <a:pPr algn="just">
              <a:buFontTx/>
              <a:buChar char="-"/>
            </a:pPr>
            <a:endParaRPr lang="tr-TR" sz="2400" dirty="0" smtClean="0">
              <a:solidFill>
                <a:schemeClr val="tx1"/>
              </a:solidFill>
            </a:endParaRPr>
          </a:p>
          <a:p>
            <a:pPr algn="just">
              <a:buFont typeface="Wingdings" pitchFamily="2" charset="2"/>
              <a:buChar char="§"/>
            </a:pPr>
            <a:r>
              <a:rPr lang="tr-TR" sz="2400" dirty="0" smtClean="0"/>
              <a:t> </a:t>
            </a:r>
            <a:r>
              <a:rPr lang="tr-TR" sz="2400" dirty="0" err="1" smtClean="0"/>
              <a:t>int</a:t>
            </a:r>
            <a:r>
              <a:rPr lang="tr-TR" sz="2400" dirty="0" smtClean="0"/>
              <a:t> oyuncu1Teknik = 15;</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oyuncu1Defans = 12;</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oyuncu1Golculuk = 7;</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oyuncu1Kondisyon = 14;</a:t>
            </a:r>
          </a:p>
          <a:p>
            <a:pPr algn="just"/>
            <a:endParaRPr lang="tr-TR" sz="2400" dirty="0" smtClean="0">
              <a:solidFill>
                <a:schemeClr val="tx1"/>
              </a:solidFill>
            </a:endParaRPr>
          </a:p>
          <a:p>
            <a:pPr algn="just">
              <a:buFont typeface="Wingdings" pitchFamily="2" charset="2"/>
              <a:buChar char="Ø"/>
            </a:pPr>
            <a:r>
              <a:rPr lang="tr-TR" sz="2400" dirty="0" smtClean="0">
                <a:solidFill>
                  <a:schemeClr val="tx1"/>
                </a:solidFill>
              </a:rPr>
              <a:t> Sınıfların olmadığı bir programlama dilinde yukarıdaki kod parçası yalnızca bir futbolcunun özelliklerinin olduğu değişkenleri ifade eder.</a:t>
            </a:r>
          </a:p>
          <a:p>
            <a:pPr algn="just">
              <a:buFont typeface="Wingdings" pitchFamily="2" charset="2"/>
              <a:buChar char="Ø"/>
            </a:pPr>
            <a:r>
              <a:rPr lang="tr-TR" sz="2400" dirty="0" smtClean="0">
                <a:solidFill>
                  <a:schemeClr val="tx1"/>
                </a:solidFill>
              </a:rPr>
              <a:t> Ancak </a:t>
            </a:r>
            <a:r>
              <a:rPr lang="tr-TR" sz="2400" b="1" dirty="0" smtClean="0">
                <a:solidFill>
                  <a:schemeClr val="tx1"/>
                </a:solidFill>
              </a:rPr>
              <a:t>daha fazla futbolcuya</a:t>
            </a:r>
            <a:r>
              <a:rPr lang="tr-TR" sz="2400" dirty="0" smtClean="0">
                <a:solidFill>
                  <a:schemeClr val="tx1"/>
                </a:solidFill>
              </a:rPr>
              <a:t> ihtiyaç vardır. Peki her futbolcu için farklı değişken isimleri kullanmak ne kadar akıllıca?</a:t>
            </a:r>
          </a:p>
          <a:p>
            <a:pPr algn="just">
              <a:buFont typeface="Wingdings" pitchFamily="2" charset="2"/>
              <a:buChar char="Ø"/>
            </a:pPr>
            <a:r>
              <a:rPr lang="tr-TR" sz="2400" dirty="0" smtClean="0">
                <a:solidFill>
                  <a:schemeClr val="tx1"/>
                </a:solidFill>
              </a:rPr>
              <a:t> Bunun yerine </a:t>
            </a:r>
            <a:r>
              <a:rPr lang="tr-TR" sz="2400" b="1" dirty="0" smtClean="0">
                <a:solidFill>
                  <a:schemeClr val="tx1"/>
                </a:solidFill>
              </a:rPr>
              <a:t>dizilerden faydalanılabilir</a:t>
            </a:r>
            <a:r>
              <a:rPr lang="tr-TR" sz="2400" dirty="0" smtClean="0">
                <a:solidFill>
                  <a:schemeClr val="tx1"/>
                </a:solidFill>
              </a:rPr>
              <a:t>. Ancak her özellik için ayrı dizi tanımlanması, hangi indisin hangi futbolcuya ait olduğunun belirlenmesi ne kadar akıllıca?</a:t>
            </a:r>
          </a:p>
        </p:txBody>
      </p:sp>
      <p:pic>
        <p:nvPicPr>
          <p:cNvPr id="5" name="4 Resim" descr="resized_00d2c-41ddbe8dmansetc8.jpg"/>
          <p:cNvPicPr>
            <a:picLocks noChangeAspect="1"/>
          </p:cNvPicPr>
          <p:nvPr/>
        </p:nvPicPr>
        <p:blipFill>
          <a:blip r:embed="rId2"/>
          <a:stretch>
            <a:fillRect/>
          </a:stretch>
        </p:blipFill>
        <p:spPr>
          <a:xfrm>
            <a:off x="5143504" y="1928802"/>
            <a:ext cx="2976562" cy="16696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464653"/>
                </a:solidFill>
              </a:rPr>
              <a:t>Nesnesel Programlamaya Giriş - Yapılar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2987056"/>
            <a:ext cx="8258204" cy="3370902"/>
          </a:xfrm>
        </p:spPr>
        <p:txBody>
          <a:bodyPr>
            <a:normAutofit fontScale="92500" lnSpcReduction="20000"/>
          </a:bodyPr>
          <a:lstStyle/>
          <a:p>
            <a:pPr algn="just">
              <a:buFontTx/>
              <a:buChar char="-"/>
            </a:pPr>
            <a:r>
              <a:rPr lang="tr-TR" sz="2400" dirty="0" smtClean="0">
                <a:solidFill>
                  <a:schemeClr val="tx1"/>
                </a:solidFill>
              </a:rPr>
              <a:t> Normalde her unsur (futbolcular gibi) için ayrı ayrı değişken veya dizi tanımları gerekir (</a:t>
            </a:r>
            <a:r>
              <a:rPr lang="tr-TR" sz="2400" dirty="0" smtClean="0"/>
              <a:t>oyuncu1Teknik, oyuncu1Defans…,oyuncu2Teknik…, oyuncu22Teknik…) </a:t>
            </a:r>
            <a:r>
              <a:rPr lang="tr-TR" sz="2400" dirty="0" smtClean="0">
                <a:solidFill>
                  <a:schemeClr val="tx1"/>
                </a:solidFill>
              </a:rPr>
              <a:t>. Bu durum, problem büyüdükçe </a:t>
            </a:r>
            <a:r>
              <a:rPr lang="tr-TR" sz="2400" b="1" dirty="0" smtClean="0">
                <a:solidFill>
                  <a:schemeClr val="tx1"/>
                </a:solidFill>
              </a:rPr>
              <a:t>kodun karmaşıklaşmasına </a:t>
            </a:r>
            <a:r>
              <a:rPr lang="tr-TR" sz="2400" dirty="0" smtClean="0">
                <a:solidFill>
                  <a:schemeClr val="tx1"/>
                </a:solidFill>
              </a:rPr>
              <a:t>neden olur.  DEĞİŞKENLERİ GRUPLAYABİLELİM!</a:t>
            </a:r>
          </a:p>
          <a:p>
            <a:pPr algn="just">
              <a:buFontTx/>
              <a:buChar char="-"/>
            </a:pPr>
            <a:r>
              <a:rPr lang="tr-TR" sz="2400" dirty="0" smtClean="0">
                <a:solidFill>
                  <a:schemeClr val="tx1"/>
                </a:solidFill>
              </a:rPr>
              <a:t>Bunun dışında problem her zaman sabit olmayabilir ve zaman içerisinde değişebilir. Bu da problemin çözümü için yazılan kodun da değiştirilmesini gerektirir. Örneğin futbol oyununda futbolculara yeni bir yeteneğin eklenmesi gerekebilir. Bu durumda yeni yetenek için ya tüm futbolcular için ayrı değişken tanımlanması ya da ayrı bir dizi tanımlanması gerekir. Bu da </a:t>
            </a:r>
            <a:r>
              <a:rPr lang="tr-TR" sz="2400" b="1" dirty="0" smtClean="0">
                <a:solidFill>
                  <a:schemeClr val="tx1"/>
                </a:solidFill>
              </a:rPr>
              <a:t>kodun birçok yerinde </a:t>
            </a:r>
            <a:r>
              <a:rPr lang="tr-TR" sz="2400" b="1" dirty="0" smtClean="0"/>
              <a:t>(“</a:t>
            </a:r>
            <a:r>
              <a:rPr lang="tr-TR" sz="2400" b="1" dirty="0" err="1" smtClean="0"/>
              <a:t>ohooo</a:t>
            </a:r>
            <a:r>
              <a:rPr lang="tr-TR" sz="2400" b="1" dirty="0" smtClean="0"/>
              <a:t> </a:t>
            </a:r>
            <a:r>
              <a:rPr lang="tr-TR" sz="2400" b="1" dirty="0" smtClean="0">
                <a:solidFill>
                  <a:schemeClr val="tx1"/>
                </a:solidFill>
              </a:rPr>
              <a:t>kaç tane futbolcu var?”) değişiklik yapılmasını</a:t>
            </a:r>
            <a:r>
              <a:rPr lang="tr-TR" sz="2400" dirty="0" smtClean="0">
                <a:solidFill>
                  <a:schemeClr val="tx1"/>
                </a:solidFill>
              </a:rPr>
              <a:t> gerektirir.</a:t>
            </a:r>
          </a:p>
        </p:txBody>
      </p:sp>
      <p:pic>
        <p:nvPicPr>
          <p:cNvPr id="5" name="4 Resim" descr="fig108_01_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929190" y="1142984"/>
            <a:ext cx="3286116" cy="1774502"/>
          </a:xfrm>
          <a:prstGeom prst="rect">
            <a:avLst/>
          </a:prstGeom>
        </p:spPr>
      </p:pic>
      <p:pic>
        <p:nvPicPr>
          <p:cNvPr id="6" name="5 Resim" descr="homer_simpson_doh_02.gif"/>
          <p:cNvPicPr>
            <a:picLocks noChangeAspect="1"/>
          </p:cNvPicPr>
          <p:nvPr/>
        </p:nvPicPr>
        <p:blipFill>
          <a:blip r:embed="rId3"/>
          <a:stretch>
            <a:fillRect/>
          </a:stretch>
        </p:blipFill>
        <p:spPr>
          <a:xfrm>
            <a:off x="428596" y="1785926"/>
            <a:ext cx="1357322" cy="1249672"/>
          </a:xfrm>
          <a:prstGeom prst="rect">
            <a:avLst/>
          </a:prstGeom>
        </p:spPr>
      </p:pic>
      <p:sp>
        <p:nvSpPr>
          <p:cNvPr id="7" name="6 Köşeleri Yuvarlanmış Dikdörtgen Belirtme Çizgisi"/>
          <p:cNvSpPr/>
          <p:nvPr/>
        </p:nvSpPr>
        <p:spPr>
          <a:xfrm>
            <a:off x="1142976" y="1285860"/>
            <a:ext cx="1143008" cy="571504"/>
          </a:xfrm>
          <a:prstGeom prst="wedgeRoundRectCallout">
            <a:avLst>
              <a:gd name="adj1" fmla="val -49490"/>
              <a:gd name="adj2" fmla="val 7921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Kod karıştı iyice</a:t>
            </a:r>
            <a:endParaRPr lang="tr-TR" sz="1400" dirty="0"/>
          </a:p>
        </p:txBody>
      </p:sp>
      <p:sp>
        <p:nvSpPr>
          <p:cNvPr id="8" name="7 Sağ Ok"/>
          <p:cNvSpPr/>
          <p:nvPr/>
        </p:nvSpPr>
        <p:spPr>
          <a:xfrm>
            <a:off x="2643174" y="1285860"/>
            <a:ext cx="2428892" cy="15716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çözüm: YAPILAR!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Köşeleri Yuvarlanmış Dikdörtgen Belirtme Çizgisi"/>
          <p:cNvSpPr/>
          <p:nvPr/>
        </p:nvSpPr>
        <p:spPr>
          <a:xfrm>
            <a:off x="5572132" y="1214422"/>
            <a:ext cx="1500198" cy="1214446"/>
          </a:xfrm>
          <a:prstGeom prst="wedgeRoundRectCallout">
            <a:avLst>
              <a:gd name="adj1" fmla="val -70253"/>
              <a:gd name="adj2" fmla="val 1489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Düt</a:t>
            </a:r>
            <a:r>
              <a:rPr lang="tr-TR" dirty="0" smtClean="0"/>
              <a:t> </a:t>
            </a:r>
            <a:r>
              <a:rPr lang="tr-TR" dirty="0" err="1" smtClean="0"/>
              <a:t>düüütt</a:t>
            </a:r>
            <a:endParaRPr lang="tr-TR" dirty="0"/>
          </a:p>
        </p:txBody>
      </p:sp>
      <p:pic>
        <p:nvPicPr>
          <p:cNvPr id="6" name="5 Resim" descr="45araba.jpg"/>
          <p:cNvPicPr>
            <a:picLocks noChangeAspect="1"/>
          </p:cNvPicPr>
          <p:nvPr/>
        </p:nvPicPr>
        <p:blipFill>
          <a:blip r:embed="rId3">
            <a:duotone>
              <a:schemeClr val="accent6">
                <a:shade val="45000"/>
                <a:satMod val="135000"/>
              </a:schemeClr>
              <a:prstClr val="white"/>
            </a:duotone>
          </a:blip>
          <a:srcRect l="27863" t="20696" r="28211" b="40149"/>
          <a:stretch>
            <a:fillRect/>
          </a:stretch>
        </p:blipFill>
        <p:spPr>
          <a:xfrm rot="20041051">
            <a:off x="1291073" y="4703177"/>
            <a:ext cx="2519543" cy="1257372"/>
          </a:xfrm>
          <a:prstGeom prst="rect">
            <a:avLst/>
          </a:prstGeom>
        </p:spPr>
      </p:pic>
      <p:pic>
        <p:nvPicPr>
          <p:cNvPr id="7" name="6 Resim" descr="45araba.jpg"/>
          <p:cNvPicPr>
            <a:picLocks noChangeAspect="1"/>
          </p:cNvPicPr>
          <p:nvPr/>
        </p:nvPicPr>
        <p:blipFill>
          <a:blip r:embed="rId3">
            <a:duotone>
              <a:schemeClr val="accent1">
                <a:shade val="45000"/>
                <a:satMod val="135000"/>
              </a:schemeClr>
              <a:prstClr val="white"/>
            </a:duotone>
          </a:blip>
          <a:srcRect l="27863" t="20696" r="28211" b="40149"/>
          <a:stretch>
            <a:fillRect/>
          </a:stretch>
        </p:blipFill>
        <p:spPr>
          <a:xfrm rot="20041051">
            <a:off x="5648792" y="1417029"/>
            <a:ext cx="2519543" cy="1257372"/>
          </a:xfrm>
          <a:prstGeom prst="rect">
            <a:avLst/>
          </a:prstGeom>
        </p:spPr>
      </p:pic>
      <p:pic>
        <p:nvPicPr>
          <p:cNvPr id="5" name="4 Resim" descr="45araba.jpg"/>
          <p:cNvPicPr>
            <a:picLocks noChangeAspect="1"/>
          </p:cNvPicPr>
          <p:nvPr/>
        </p:nvPicPr>
        <p:blipFill>
          <a:blip r:embed="rId3"/>
          <a:srcRect l="7031" t="20696" r="7031" b="12323"/>
          <a:stretch>
            <a:fillRect/>
          </a:stretch>
        </p:blipFill>
        <p:spPr>
          <a:xfrm rot="20041051">
            <a:off x="222023" y="2185460"/>
            <a:ext cx="4929222" cy="2150933"/>
          </a:xfrm>
          <a:prstGeom prst="rect">
            <a:avLst/>
          </a:prstGeom>
        </p:spPr>
      </p:pic>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Neden Nesnesel Programlama?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3786182" y="3143248"/>
            <a:ext cx="5214974" cy="2928958"/>
          </a:xfrm>
        </p:spPr>
        <p:txBody>
          <a:bodyPr>
            <a:noAutofit/>
          </a:bodyPr>
          <a:lstStyle/>
          <a:p>
            <a:pPr algn="just"/>
            <a:r>
              <a:rPr lang="tr-TR" sz="1400" dirty="0" smtClean="0"/>
              <a:t>Büyük bir problemi olduğu gibi çözmeye çalışmak zordur ve uzun zaman alır. Bunun yerine </a:t>
            </a:r>
            <a:r>
              <a:rPr lang="tr-TR" sz="1400" b="1" dirty="0" smtClean="0"/>
              <a:t>problemi mümkün olan küçük parçalara ayırmak </a:t>
            </a:r>
            <a:r>
              <a:rPr lang="tr-TR" sz="1400" dirty="0" smtClean="0"/>
              <a:t>ve bu küçük parçaları çözerek problemin tamamını çözmek daha kolay ve daha hızlıdır.</a:t>
            </a:r>
            <a:endParaRPr lang="tr-TR" sz="1400" b="1" dirty="0" smtClean="0"/>
          </a:p>
          <a:p>
            <a:pPr algn="just"/>
            <a:r>
              <a:rPr lang="tr-TR" sz="1400" dirty="0" smtClean="0"/>
              <a:t>Alt problemler nesnesel tabanlı dillerde ayrı sınıflar olarak tanımlanabilirler. Örneğin bir futbol oyununda hem futbolcuları, hem takımları, hem turnuvaları, hem stadyumları aynı anda kodlamaya çalışmak doğru bir iş değildir. Bunun yerine bu kavramlar ayrı birer sınıf olarak tanımlanır ve problemin çözümü daha kolay hale gelir.</a:t>
            </a:r>
          </a:p>
          <a:p>
            <a:pPr algn="just"/>
            <a:r>
              <a:rPr lang="tr-TR" sz="1400" dirty="0" smtClean="0"/>
              <a:t>C dili nesnesel programlamaya elverişli değildir ama </a:t>
            </a:r>
            <a:r>
              <a:rPr lang="tr-TR" sz="1800" b="1" i="1" dirty="0" smtClean="0">
                <a:solidFill>
                  <a:srgbClr val="0070C0"/>
                </a:solidFill>
              </a:rPr>
              <a:t>yapılar ile </a:t>
            </a:r>
            <a:r>
              <a:rPr lang="tr-TR" sz="1400" dirty="0" smtClean="0"/>
              <a:t>sınıflar/nesneler arasında benzerlikler vardır. C++ ya da Java nesnesel dillere örnek gösterilebilir.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7037E-6 L 0.34722 -0.19352 " pathEditMode="relative" rAng="0" ptsTypes="AA">
                                      <p:cBhvr>
                                        <p:cTn id="6" dur="2000" fill="hold"/>
                                        <p:tgtEl>
                                          <p:spTgt spid="6"/>
                                        </p:tgtEl>
                                        <p:attrNameLst>
                                          <p:attrName>ppt_x</p:attrName>
                                          <p:attrName>ppt_y</p:attrName>
                                        </p:attrNameLst>
                                      </p:cBhvr>
                                      <p:rCtr x="174" y="-97"/>
                                    </p:animMotion>
                                  </p:childTnLst>
                                </p:cTn>
                              </p:par>
                              <p:par>
                                <p:cTn id="7" presetID="0" presetClass="path" presetSubtype="0" accel="50000" decel="50000" fill="hold" nodeType="withEffect">
                                  <p:stCondLst>
                                    <p:cond delay="500"/>
                                  </p:stCondLst>
                                  <p:childTnLst>
                                    <p:animMotion origin="layout" path="M 4.72222E-6 -4.81481E-6 L 0.10243 0.1051 " pathEditMode="relative" ptsTypes="AA">
                                      <p:cBhvr>
                                        <p:cTn id="8" dur="1000" fill="hold"/>
                                        <p:tgtEl>
                                          <p:spTgt spid="7"/>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000"/>
                            </p:stCondLst>
                            <p:childTnLst>
                              <p:par>
                                <p:cTn id="13" presetID="22" presetClass="exit" presetSubtype="4" fill="hold" grpId="1" nodeType="afterEffect">
                                  <p:stCondLst>
                                    <p:cond delay="100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3500"/>
                            </p:stCondLst>
                            <p:childTnLst>
                              <p:par>
                                <p:cTn id="17" presetID="0" presetClass="path" presetSubtype="0" accel="50000" decel="50000" fill="hold" nodeType="afterEffect">
                                  <p:stCondLst>
                                    <p:cond delay="0"/>
                                  </p:stCondLst>
                                  <p:childTnLst>
                                    <p:animMotion origin="layout" path="M 0.34722 -0.19352 L 1.0401 -0.66621 " pathEditMode="relative" rAng="0" ptsTypes="AA">
                                      <p:cBhvr>
                                        <p:cTn id="18" dur="2000" fill="hold"/>
                                        <p:tgtEl>
                                          <p:spTgt spid="6"/>
                                        </p:tgtEl>
                                        <p:attrNameLst>
                                          <p:attrName>ppt_x</p:attrName>
                                          <p:attrName>ppt_y</p:attrName>
                                        </p:attrNameLst>
                                      </p:cBhvr>
                                      <p:rCtr x="346" y="-236"/>
                                    </p:animMotion>
                                  </p:childTnLst>
                                </p:cTn>
                              </p:par>
                              <p:par>
                                <p:cTn id="19" presetID="0" presetClass="path" presetSubtype="0" accel="50000" decel="50000" fill="hold" nodeType="withEffect">
                                  <p:stCondLst>
                                    <p:cond delay="0"/>
                                  </p:stCondLst>
                                  <p:childTnLst>
                                    <p:animMotion origin="layout" path="M 0.10243 0.10509 L 0.54792 -0.21829 " pathEditMode="relative" rAng="0" ptsTypes="AA">
                                      <p:cBhvr>
                                        <p:cTn id="20" dur="1000" fill="hold"/>
                                        <p:tgtEl>
                                          <p:spTgt spid="7"/>
                                        </p:tgtEl>
                                        <p:attrNameLst>
                                          <p:attrName>ppt_x</p:attrName>
                                          <p:attrName>ppt_y</p:attrName>
                                        </p:attrNameLst>
                                      </p:cBhvr>
                                      <p:rCtr x="22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Neden Nesnesel Programlama?</a:t>
            </a:r>
            <a:endParaRPr lang="tr-TR" dirty="0"/>
          </a:p>
        </p:txBody>
      </p:sp>
      <p:sp>
        <p:nvSpPr>
          <p:cNvPr id="3" name="2 İçerik Yer Tutucusu"/>
          <p:cNvSpPr>
            <a:spLocks noGrp="1"/>
          </p:cNvSpPr>
          <p:nvPr>
            <p:ph sz="quarter" idx="1"/>
          </p:nvPr>
        </p:nvSpPr>
        <p:spPr/>
        <p:txBody>
          <a:bodyPr/>
          <a:lstStyle/>
          <a:p>
            <a:r>
              <a:rPr lang="tr-TR" dirty="0" smtClean="0"/>
              <a:t>Örneğin, bir satranç oyunu kodu yazacağınızda, aslında aklınızdakiler basit olmasına rağmen, bunu koda dökmek çok karışık gelebilir.</a:t>
            </a:r>
          </a:p>
          <a:p>
            <a:r>
              <a:rPr lang="tr-TR" dirty="0" smtClean="0"/>
              <a:t>Nesnesel programlamada, satrançtaki her taşı </a:t>
            </a:r>
            <a:r>
              <a:rPr lang="tr-TR" b="1" dirty="0" smtClean="0"/>
              <a:t>bir nesne </a:t>
            </a:r>
            <a:r>
              <a:rPr lang="tr-TR" dirty="0" smtClean="0"/>
              <a:t>olarak kodladığınızda bu karışıklığın önüne geçebilirsiniz.</a:t>
            </a:r>
            <a:endParaRPr lang="tr-TR" dirty="0"/>
          </a:p>
        </p:txBody>
      </p:sp>
      <p:pic>
        <p:nvPicPr>
          <p:cNvPr id="1026" name="Picture 2" descr="Image result for satranc"/>
          <p:cNvPicPr>
            <a:picLocks noChangeAspect="1" noChangeArrowheads="1"/>
          </p:cNvPicPr>
          <p:nvPr/>
        </p:nvPicPr>
        <p:blipFill>
          <a:blip r:embed="rId2"/>
          <a:srcRect/>
          <a:stretch>
            <a:fillRect/>
          </a:stretch>
        </p:blipFill>
        <p:spPr bwMode="auto">
          <a:xfrm>
            <a:off x="500034" y="3643314"/>
            <a:ext cx="3929090" cy="2200291"/>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4929190" y="3643314"/>
            <a:ext cx="3357586" cy="3028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Yapı (</a:t>
            </a:r>
            <a:r>
              <a:rPr lang="tr-TR" sz="4000" b="1" dirty="0" err="1" smtClean="0">
                <a:solidFill>
                  <a:schemeClr val="tx2">
                    <a:lumMod val="60000"/>
                    <a:lumOff val="40000"/>
                  </a:schemeClr>
                </a:solidFill>
              </a:rPr>
              <a:t>Struct</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b="1" i="1" dirty="0" smtClean="0">
                <a:solidFill>
                  <a:schemeClr val="tx1"/>
                </a:solidFill>
              </a:rPr>
              <a:t>Yapı</a:t>
            </a:r>
            <a:r>
              <a:rPr lang="tr-TR" dirty="0" smtClean="0">
                <a:solidFill>
                  <a:schemeClr val="tx1"/>
                </a:solidFill>
              </a:rPr>
              <a:t>, C dilinde bir veya birden fazla temel veri tipinin veya diğer </a:t>
            </a:r>
            <a:r>
              <a:rPr lang="tr-TR" b="1" i="1" dirty="0" smtClean="0">
                <a:solidFill>
                  <a:schemeClr val="tx1"/>
                </a:solidFill>
              </a:rPr>
              <a:t>yapı</a:t>
            </a:r>
            <a:r>
              <a:rPr lang="tr-TR" dirty="0" smtClean="0">
                <a:solidFill>
                  <a:schemeClr val="tx1"/>
                </a:solidFill>
              </a:rPr>
              <a:t>ların oluşturduğu karmaşık veri tipleri olarak tanımlanabilir.</a:t>
            </a:r>
          </a:p>
          <a:p>
            <a:pPr marL="342900" indent="-342900" algn="just">
              <a:buFontTx/>
              <a:buChar char="-"/>
            </a:pPr>
            <a:endParaRPr lang="tr-TR" dirty="0">
              <a:solidFill>
                <a:schemeClr val="tx1"/>
              </a:solidFill>
            </a:endParaRPr>
          </a:p>
          <a:p>
            <a:pPr marL="342900" indent="-342900" algn="just">
              <a:buFontTx/>
              <a:buChar char="-"/>
            </a:pPr>
            <a:r>
              <a:rPr lang="tr-TR" dirty="0" smtClean="0">
                <a:solidFill>
                  <a:schemeClr val="tx1"/>
                </a:solidFill>
              </a:rPr>
              <a:t>Örneğin bir futbol takımı, bir öğrenci, bir elektronik eşya gibi türler birer veri tipi olarak tanımlanabilir. Bu </a:t>
            </a:r>
            <a:r>
              <a:rPr lang="tr-TR" b="1" dirty="0" smtClean="0">
                <a:solidFill>
                  <a:schemeClr val="tx1"/>
                </a:solidFill>
              </a:rPr>
              <a:t>veri türlerinin</a:t>
            </a:r>
            <a:r>
              <a:rPr lang="tr-TR" dirty="0" smtClean="0">
                <a:solidFill>
                  <a:schemeClr val="tx1"/>
                </a:solidFill>
              </a:rPr>
              <a:t> birden fazla özelliği bulunmaktadır ve bu özelliklerin </a:t>
            </a:r>
            <a:r>
              <a:rPr lang="tr-TR" b="1" dirty="0" smtClean="0">
                <a:solidFill>
                  <a:schemeClr val="tx1"/>
                </a:solidFill>
              </a:rPr>
              <a:t>tek bir çatı altında toplanmış olması </a:t>
            </a:r>
            <a:r>
              <a:rPr lang="tr-TR" dirty="0" smtClean="0">
                <a:solidFill>
                  <a:schemeClr val="tx1"/>
                </a:solidFill>
              </a:rPr>
              <a:t>hem programcının, hem de programlama dilinin işini oldukça kolaylaştırmaktadır ve daha karmaşık programların kodlanmasına olanak sağlamaktadır.</a:t>
            </a:r>
            <a:endParaRPr lang="tr-TR" dirty="0">
              <a:solidFill>
                <a:schemeClr val="tx1"/>
              </a:solidFill>
            </a:endParaRPr>
          </a:p>
          <a:p>
            <a:pPr algn="just"/>
            <a:endParaRPr lang="tr-TR" dirty="0">
              <a:solidFill>
                <a:schemeClr val="tx1"/>
              </a:solidFill>
            </a:endParaRPr>
          </a:p>
          <a:p>
            <a:pPr algn="just">
              <a:buFontTx/>
              <a:buChar char="-"/>
            </a:pP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124373093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medical-device-life-sciences.jpg"/>
          <p:cNvPicPr>
            <a:picLocks noChangeAspect="1"/>
          </p:cNvPicPr>
          <p:nvPr/>
        </p:nvPicPr>
        <p:blipFill>
          <a:blip r:embed="rId2" cstate="print"/>
          <a:stretch>
            <a:fillRect/>
          </a:stretch>
        </p:blipFill>
        <p:spPr>
          <a:xfrm>
            <a:off x="5857884" y="1571612"/>
            <a:ext cx="2357454" cy="1768091"/>
          </a:xfrm>
          <a:prstGeom prst="rect">
            <a:avLst/>
          </a:prstGeom>
        </p:spPr>
      </p:pic>
      <p:pic>
        <p:nvPicPr>
          <p:cNvPr id="8" name="7 Resim" descr="Medical-Devices.jpg"/>
          <p:cNvPicPr>
            <a:picLocks noChangeAspect="1"/>
          </p:cNvPicPr>
          <p:nvPr/>
        </p:nvPicPr>
        <p:blipFill>
          <a:blip r:embed="rId3"/>
          <a:stretch>
            <a:fillRect/>
          </a:stretch>
        </p:blipFill>
        <p:spPr>
          <a:xfrm>
            <a:off x="1000100" y="3429000"/>
            <a:ext cx="2326837" cy="1357322"/>
          </a:xfrm>
          <a:prstGeom prst="rect">
            <a:avLst/>
          </a:prstGeom>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219200"/>
            <a:ext cx="8229600" cy="3495684"/>
          </a:xfrm>
        </p:spPr>
        <p:txBody>
          <a:bodyPr>
            <a:normAutofit/>
          </a:bodyPr>
          <a:lstStyle/>
          <a:p>
            <a:r>
              <a:rPr lang="en-US" b="1" dirty="0" smtClean="0"/>
              <a:t>Which industry uses C programming language? Why?</a:t>
            </a:r>
          </a:p>
          <a:p>
            <a:endParaRPr lang="tr-TR" dirty="0"/>
          </a:p>
        </p:txBody>
      </p:sp>
      <p:sp>
        <p:nvSpPr>
          <p:cNvPr id="4" name="3 Dikdörtgen"/>
          <p:cNvSpPr/>
          <p:nvPr/>
        </p:nvSpPr>
        <p:spPr>
          <a:xfrm>
            <a:off x="500034" y="1928802"/>
            <a:ext cx="2357454"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smtClean="0"/>
              <a:t>Why? Because C is a small language that gives you a lot of low level control while providing the readability of a high level language which is why it is sometimes referred to as a </a:t>
            </a:r>
            <a:r>
              <a:rPr lang="en-US" sz="1200" b="1" dirty="0" smtClean="0"/>
              <a:t>middle level </a:t>
            </a:r>
            <a:r>
              <a:rPr lang="en-US" sz="1200" dirty="0" smtClean="0"/>
              <a:t>language.</a:t>
            </a:r>
            <a:endParaRPr lang="tr-TR" sz="1200" dirty="0"/>
          </a:p>
        </p:txBody>
      </p:sp>
      <p:sp>
        <p:nvSpPr>
          <p:cNvPr id="5" name="4 Dikdörtgen"/>
          <p:cNvSpPr/>
          <p:nvPr/>
        </p:nvSpPr>
        <p:spPr>
          <a:xfrm>
            <a:off x="5572132" y="3500438"/>
            <a:ext cx="300036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Because it is a small language and is natively compiled, if you’re familiar with the instruction set for the CPU you are targeting, you can very often second guess what the assembly will be as you write the source code. This helps with </a:t>
            </a:r>
            <a:r>
              <a:rPr lang="en-US" sz="1200" b="1" dirty="0" smtClean="0"/>
              <a:t>optimization</a:t>
            </a:r>
            <a:r>
              <a:rPr lang="en-US" sz="1200" dirty="0" smtClean="0"/>
              <a:t> particularly where you want to avoid leaving too much in the hands of the compiler. In short, the limited abstraction gives you </a:t>
            </a:r>
            <a:r>
              <a:rPr lang="en-US" sz="1200" b="1" dirty="0" smtClean="0"/>
              <a:t>fine grained control </a:t>
            </a:r>
            <a:r>
              <a:rPr lang="en-US" sz="1200" dirty="0" smtClean="0"/>
              <a:t>as a programmer.</a:t>
            </a:r>
            <a:endParaRPr lang="tr-TR" sz="1200" dirty="0"/>
          </a:p>
        </p:txBody>
      </p:sp>
      <p:sp>
        <p:nvSpPr>
          <p:cNvPr id="6" name="5 Metin kutusu"/>
          <p:cNvSpPr txBox="1"/>
          <p:nvPr/>
        </p:nvSpPr>
        <p:spPr>
          <a:xfrm>
            <a:off x="571472" y="6357958"/>
            <a:ext cx="8143932" cy="369332"/>
          </a:xfrm>
          <a:prstGeom prst="rect">
            <a:avLst/>
          </a:prstGeom>
          <a:noFill/>
        </p:spPr>
        <p:txBody>
          <a:bodyPr wrap="square" rtlCol="0">
            <a:spAutoFit/>
          </a:bodyPr>
          <a:lstStyle/>
          <a:p>
            <a:r>
              <a:rPr lang="tr-TR" dirty="0" smtClean="0"/>
              <a:t>https://www.quora.com/Which-industry-uses-C-programming-language-Why</a:t>
            </a:r>
            <a:endParaRPr lang="tr-TR" dirty="0"/>
          </a:p>
        </p:txBody>
      </p:sp>
      <p:pic>
        <p:nvPicPr>
          <p:cNvPr id="7" name="6 Resim" descr="ff_insets_biomed.jpg"/>
          <p:cNvPicPr>
            <a:picLocks noChangeAspect="1"/>
          </p:cNvPicPr>
          <p:nvPr/>
        </p:nvPicPr>
        <p:blipFill>
          <a:blip r:embed="rId4" cstate="print"/>
          <a:stretch>
            <a:fillRect/>
          </a:stretch>
        </p:blipFill>
        <p:spPr>
          <a:xfrm>
            <a:off x="4643438" y="3143248"/>
            <a:ext cx="805217" cy="117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Resim" descr="Copy-of-robotics.jpg"/>
          <p:cNvPicPr>
            <a:picLocks noChangeAspect="1"/>
          </p:cNvPicPr>
          <p:nvPr/>
        </p:nvPicPr>
        <p:blipFill>
          <a:blip r:embed="rId5"/>
          <a:stretch>
            <a:fillRect/>
          </a:stretch>
        </p:blipFill>
        <p:spPr>
          <a:xfrm>
            <a:off x="4000496" y="4643446"/>
            <a:ext cx="1718272" cy="1632358"/>
          </a:xfrm>
          <a:prstGeom prst="rect">
            <a:avLst/>
          </a:prstGeom>
          <a:ln>
            <a:noFill/>
          </a:ln>
          <a:effectLst>
            <a:softEdge rad="112500"/>
          </a:effectLst>
        </p:spPr>
      </p:pic>
      <p:sp>
        <p:nvSpPr>
          <p:cNvPr id="11" name="10 Dikdörtgen"/>
          <p:cNvSpPr/>
          <p:nvPr/>
        </p:nvSpPr>
        <p:spPr>
          <a:xfrm>
            <a:off x="3000364" y="1785926"/>
            <a:ext cx="285752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dirty="0" smtClean="0"/>
              <a:t>…</a:t>
            </a:r>
            <a:r>
              <a:rPr lang="en-US" sz="1200" b="1" dirty="0" smtClean="0"/>
              <a:t>It is very fast and </a:t>
            </a:r>
            <a:r>
              <a:rPr lang="en-US" sz="1200" dirty="0" smtClean="0"/>
              <a:t>allows a great deal of granular control over resources. Will you ever need it? Well, it’s a lot like learning math before using a calculator, or learning how to perform statistical calculations before just using them in Excel…</a:t>
            </a:r>
            <a:endParaRPr lang="tr-TR" sz="1200" dirty="0"/>
          </a:p>
        </p:txBody>
      </p:sp>
      <p:sp>
        <p:nvSpPr>
          <p:cNvPr id="12" name="11 Dikdörtgen"/>
          <p:cNvSpPr/>
          <p:nvPr/>
        </p:nvSpPr>
        <p:spPr>
          <a:xfrm>
            <a:off x="785786" y="4857760"/>
            <a:ext cx="271464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C is used where </a:t>
            </a:r>
            <a:r>
              <a:rPr lang="en-US" sz="1200" b="1" dirty="0" smtClean="0"/>
              <a:t>speed of execution </a:t>
            </a:r>
            <a:r>
              <a:rPr lang="en-US" sz="1200" dirty="0" smtClean="0"/>
              <a:t>and the smallest memory footprint is very important. Usually this is the embedded controller market. C compiles down to small code and fast code. I still use it for non embedded applications because it's fast.</a:t>
            </a:r>
            <a:endParaRPr lang="en-US" sz="1200"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 kullanımına basit bir örnek</a:t>
            </a:r>
            <a:endParaRPr lang="tr-TR" dirty="0"/>
          </a:p>
        </p:txBody>
      </p:sp>
      <p:sp>
        <p:nvSpPr>
          <p:cNvPr id="3" name="2 İçerik Yer Tutucusu"/>
          <p:cNvSpPr>
            <a:spLocks noGrp="1"/>
          </p:cNvSpPr>
          <p:nvPr>
            <p:ph sz="quarter" idx="1"/>
          </p:nvPr>
        </p:nvSpPr>
        <p:spPr/>
        <p:txBody>
          <a:bodyPr>
            <a:normAutofit fontScale="55000" lnSpcReduction="20000"/>
          </a:bodyPr>
          <a:lstStyle/>
          <a:p>
            <a:pPr>
              <a:buNone/>
            </a:pPr>
            <a:r>
              <a:rPr lang="tr-TR" dirty="0" smtClean="0"/>
              <a:t>// Yapı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typedef</a:t>
            </a:r>
            <a:r>
              <a:rPr lang="tr-TR" dirty="0" smtClean="0"/>
              <a:t> </a:t>
            </a:r>
            <a:r>
              <a:rPr lang="tr-TR" dirty="0" err="1" smtClean="0"/>
              <a:t>struct</a:t>
            </a:r>
            <a:r>
              <a:rPr lang="tr-TR" dirty="0" smtClean="0"/>
              <a:t> </a:t>
            </a:r>
          </a:p>
          <a:p>
            <a:pPr>
              <a:buNone/>
            </a:pPr>
            <a:r>
              <a:rPr lang="tr-TR" dirty="0" smtClean="0"/>
              <a:t>{ </a:t>
            </a:r>
          </a:p>
          <a:p>
            <a:pPr>
              <a:buNone/>
            </a:pPr>
            <a:r>
              <a:rPr lang="tr-TR" dirty="0" smtClean="0"/>
              <a:t>	</a:t>
            </a:r>
            <a:r>
              <a:rPr lang="tr-TR" dirty="0" err="1" smtClean="0"/>
              <a:t>int</a:t>
            </a:r>
            <a:r>
              <a:rPr lang="tr-TR" dirty="0" smtClean="0"/>
              <a:t> yas; </a:t>
            </a:r>
          </a:p>
          <a:p>
            <a:pPr>
              <a:buNone/>
            </a:pPr>
            <a:r>
              <a:rPr lang="tr-TR" dirty="0" smtClean="0"/>
              <a:t>	</a:t>
            </a:r>
            <a:r>
              <a:rPr lang="tr-TR" dirty="0" err="1" smtClean="0"/>
              <a:t>double</a:t>
            </a:r>
            <a:r>
              <a:rPr lang="tr-TR" dirty="0" smtClean="0"/>
              <a:t> kilo;</a:t>
            </a:r>
          </a:p>
          <a:p>
            <a:pPr>
              <a:buNone/>
            </a:pPr>
            <a:r>
              <a:rPr lang="tr-TR" dirty="0" smtClean="0"/>
              <a:t>} kimlik;</a:t>
            </a:r>
          </a:p>
          <a:p>
            <a:pPr>
              <a:buNone/>
            </a:pPr>
            <a:r>
              <a:rPr lang="tr-TR" sz="2100" dirty="0" smtClean="0"/>
              <a:t>// kimlik diye, </a:t>
            </a:r>
            <a:r>
              <a:rPr lang="tr-TR" sz="2100" b="1" dirty="0" err="1" smtClean="0"/>
              <a:t>int</a:t>
            </a:r>
            <a:r>
              <a:rPr lang="tr-TR" sz="2100" b="1" dirty="0" smtClean="0"/>
              <a:t> gibi, </a:t>
            </a:r>
            <a:r>
              <a:rPr lang="tr-TR" sz="2100" b="1" dirty="0" err="1" smtClean="0"/>
              <a:t>double</a:t>
            </a:r>
            <a:r>
              <a:rPr lang="tr-TR" sz="2100" b="1" dirty="0" smtClean="0"/>
              <a:t> </a:t>
            </a:r>
            <a:r>
              <a:rPr lang="tr-TR" sz="2100" dirty="0" smtClean="0"/>
              <a:t>gibi yeni bir veri türü tanımlandı.</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kimlik Can; </a:t>
            </a:r>
            <a:r>
              <a:rPr lang="tr-TR" sz="2100" dirty="0" smtClean="0"/>
              <a:t>// </a:t>
            </a:r>
            <a:r>
              <a:rPr lang="tr-TR" sz="2100" dirty="0" err="1" smtClean="0"/>
              <a:t>sözdizim</a:t>
            </a:r>
            <a:r>
              <a:rPr lang="tr-TR" sz="2100" dirty="0" smtClean="0"/>
              <a:t> açısından </a:t>
            </a:r>
            <a:r>
              <a:rPr lang="tr-TR" sz="2100" dirty="0" err="1" smtClean="0"/>
              <a:t>int</a:t>
            </a:r>
            <a:r>
              <a:rPr lang="tr-TR" sz="2100" dirty="0" smtClean="0"/>
              <a:t> a; yazmışız gibi</a:t>
            </a:r>
          </a:p>
          <a:p>
            <a:pPr>
              <a:buNone/>
            </a:pPr>
            <a:r>
              <a:rPr lang="tr-TR" dirty="0" smtClean="0"/>
              <a:t>	Can.yas=23; </a:t>
            </a:r>
            <a:r>
              <a:rPr lang="tr-TR" sz="2100" dirty="0" smtClean="0"/>
              <a:t>// değer ataması nokta operatörü ile.</a:t>
            </a:r>
          </a:p>
          <a:p>
            <a:pPr>
              <a:buNone/>
            </a:pPr>
            <a:r>
              <a:rPr lang="tr-TR" dirty="0" smtClean="0"/>
              <a:t>	Can.kilo=58.3;</a:t>
            </a:r>
          </a:p>
          <a:p>
            <a:pPr>
              <a:buNone/>
            </a:pPr>
            <a:r>
              <a:rPr lang="tr-TR" dirty="0" smtClean="0"/>
              <a:t>	</a:t>
            </a:r>
            <a:r>
              <a:rPr lang="tr-TR" dirty="0" err="1" smtClean="0"/>
              <a:t>printf</a:t>
            </a:r>
            <a:r>
              <a:rPr lang="tr-TR" dirty="0" smtClean="0"/>
              <a:t>("%d %</a:t>
            </a:r>
            <a:r>
              <a:rPr lang="tr-TR" dirty="0" err="1" smtClean="0"/>
              <a:t>lf</a:t>
            </a:r>
            <a:r>
              <a:rPr lang="tr-TR" dirty="0" smtClean="0"/>
              <a:t>", Can.yas, Can.kilo);	</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grpSp>
        <p:nvGrpSpPr>
          <p:cNvPr id="8" name="14 Grup"/>
          <p:cNvGrpSpPr/>
          <p:nvPr/>
        </p:nvGrpSpPr>
        <p:grpSpPr>
          <a:xfrm>
            <a:off x="571472" y="3143248"/>
            <a:ext cx="8215370" cy="1285884"/>
            <a:chOff x="642910" y="2786058"/>
            <a:chExt cx="8215370" cy="1285884"/>
          </a:xfrm>
        </p:grpSpPr>
        <p:sp>
          <p:nvSpPr>
            <p:cNvPr id="9" name="8 Oval"/>
            <p:cNvSpPr/>
            <p:nvPr/>
          </p:nvSpPr>
          <p:spPr>
            <a:xfrm>
              <a:off x="642910" y="3643314"/>
              <a:ext cx="150019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Bağlayıcı"/>
            <p:cNvCxnSpPr>
              <a:stCxn id="9" idx="7"/>
            </p:cNvCxnSpPr>
            <p:nvPr/>
          </p:nvCxnSpPr>
          <p:spPr>
            <a:xfrm rot="5400000" flipH="1" flipV="1">
              <a:off x="3394915" y="1743181"/>
              <a:ext cx="491398" cy="34344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5000628" y="2786058"/>
              <a:ext cx="385765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int</a:t>
              </a:r>
              <a:r>
                <a:rPr lang="tr-TR" sz="1400" dirty="0" smtClean="0"/>
                <a:t> türünden x tanımlar gibi,</a:t>
              </a:r>
            </a:p>
            <a:p>
              <a:r>
                <a:rPr lang="tr-TR" sz="1400" dirty="0" smtClean="0"/>
                <a:t>burada kimlik yapı türünden bir Can tanımlıyoruz.</a:t>
              </a:r>
              <a:endParaRPr lang="tr-TR" sz="14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 Kuralları</a:t>
            </a:r>
            <a:endParaRPr lang="tr-TR" dirty="0"/>
          </a:p>
        </p:txBody>
      </p:sp>
      <p:sp>
        <p:nvSpPr>
          <p:cNvPr id="3" name="2 İçerik Yer Tutucusu"/>
          <p:cNvSpPr>
            <a:spLocks noGrp="1"/>
          </p:cNvSpPr>
          <p:nvPr>
            <p:ph sz="quarter" idx="1"/>
          </p:nvPr>
        </p:nvSpPr>
        <p:spPr>
          <a:xfrm>
            <a:off x="457200" y="1219201"/>
            <a:ext cx="8229600" cy="2952750"/>
          </a:xfrm>
        </p:spPr>
        <p:txBody>
          <a:bodyPr>
            <a:normAutofit fontScale="70000" lnSpcReduction="20000"/>
          </a:bodyPr>
          <a:lstStyle/>
          <a:p>
            <a:r>
              <a:rPr lang="tr-TR" sz="2800" dirty="0" smtClean="0"/>
              <a:t>Bilgisayarınız yoksa asistanınızın onayıyla bir başka öğrenci ile birlikte çalışabilirsiniz. </a:t>
            </a:r>
          </a:p>
          <a:p>
            <a:pPr lvl="1"/>
            <a:r>
              <a:rPr lang="tr-TR" sz="2500" dirty="0" smtClean="0"/>
              <a:t>Bu durumda da, her iki öğrenci dersin sonunda ayrı ayrı form ile kod gönderimi yapacaktır.</a:t>
            </a:r>
          </a:p>
          <a:p>
            <a:r>
              <a:rPr lang="tr-TR" sz="2800" dirty="0" smtClean="0"/>
              <a:t>Takıldığınız noktaları </a:t>
            </a:r>
            <a:r>
              <a:rPr lang="tr-TR" sz="2800" b="1" dirty="0" smtClean="0"/>
              <a:t>SESSİZCE</a:t>
            </a:r>
            <a:r>
              <a:rPr lang="tr-TR" sz="2800" dirty="0" smtClean="0"/>
              <a:t> asistanlara ya da takımınıza danışabilirsiniz.</a:t>
            </a:r>
          </a:p>
          <a:p>
            <a:r>
              <a:rPr lang="tr-TR" sz="2800" dirty="0" smtClean="0"/>
              <a:t>Erken bitiren kodunu gönderip, bir sonraki dersin başında gelmek üzere çıkabilir. </a:t>
            </a:r>
          </a:p>
          <a:p>
            <a:pPr lvl="1"/>
            <a:r>
              <a:rPr lang="tr-TR" sz="2500" dirty="0" smtClean="0"/>
              <a:t>Ancak çıkmayıp, asistanlardan “Benden ekstra bir şey isteyin, onu kodlayım…” şeklinde talepte bulunması ya da kendilerinin ekstra şeyler hayal edip kodlarına eklemeleri önerilir.</a:t>
            </a:r>
            <a:endParaRPr lang="tr-TR" sz="2800" dirty="0" smtClean="0"/>
          </a:p>
        </p:txBody>
      </p:sp>
      <p:pic>
        <p:nvPicPr>
          <p:cNvPr id="5" name="4 Resim" descr="download.png"/>
          <p:cNvPicPr>
            <a:picLocks noChangeAspect="1"/>
          </p:cNvPicPr>
          <p:nvPr/>
        </p:nvPicPr>
        <p:blipFill>
          <a:blip r:embed="rId2"/>
          <a:stretch>
            <a:fillRect/>
          </a:stretch>
        </p:blipFill>
        <p:spPr>
          <a:xfrm>
            <a:off x="2293258" y="4462481"/>
            <a:ext cx="4791968" cy="1941222"/>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Yapı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62500" lnSpcReduction="20000"/>
          </a:bodyPr>
          <a:lstStyle/>
          <a:p>
            <a:pPr marL="342900" indent="-342900" algn="just">
              <a:buFontTx/>
              <a:buChar char="-"/>
            </a:pPr>
            <a:r>
              <a:rPr lang="tr-TR" dirty="0" smtClean="0">
                <a:solidFill>
                  <a:schemeClr val="tx1"/>
                </a:solidFill>
              </a:rPr>
              <a:t>Bir yapı tanımlamak için </a:t>
            </a:r>
            <a:r>
              <a:rPr lang="tr-TR" b="1" dirty="0" err="1" smtClean="0">
                <a:solidFill>
                  <a:schemeClr val="tx1"/>
                </a:solidFill>
              </a:rPr>
              <a:t>typedef</a:t>
            </a:r>
            <a:r>
              <a:rPr lang="tr-TR" dirty="0" smtClean="0">
                <a:solidFill>
                  <a:schemeClr val="tx1"/>
                </a:solidFill>
              </a:rPr>
              <a:t> ve </a:t>
            </a:r>
            <a:r>
              <a:rPr lang="tr-TR" b="1" dirty="0" err="1" smtClean="0">
                <a:solidFill>
                  <a:schemeClr val="tx1"/>
                </a:solidFill>
              </a:rPr>
              <a:t>struct</a:t>
            </a:r>
            <a:r>
              <a:rPr lang="tr-TR" dirty="0" smtClean="0">
                <a:solidFill>
                  <a:schemeClr val="tx1"/>
                </a:solidFill>
              </a:rPr>
              <a:t> anahtar kelimelerini kullanacağız. Ayrıca yeni tanımladığımız veri tipine bir isim vereceğiz. </a:t>
            </a:r>
            <a:r>
              <a:rPr lang="tr-TR" dirty="0" smtClean="0"/>
              <a:t>Bir </a:t>
            </a:r>
            <a:r>
              <a:rPr lang="tr-TR" dirty="0" smtClean="0">
                <a:solidFill>
                  <a:schemeClr val="tx1"/>
                </a:solidFill>
              </a:rPr>
              <a:t>futbol takımı için bir </a:t>
            </a:r>
            <a:r>
              <a:rPr lang="tr-TR" dirty="0" smtClean="0"/>
              <a:t>yapı</a:t>
            </a:r>
            <a:r>
              <a:rPr lang="tr-TR" dirty="0" smtClean="0">
                <a:solidFill>
                  <a:schemeClr val="tx1"/>
                </a:solidFill>
              </a:rPr>
              <a:t> tanımı şu şekilde olabilir:</a:t>
            </a:r>
          </a:p>
          <a:p>
            <a:pPr marL="342900" indent="-342900" algn="just">
              <a:buFontTx/>
              <a:buChar char="-"/>
            </a:pPr>
            <a:endParaRPr lang="tr-TR" dirty="0">
              <a:solidFill>
                <a:schemeClr val="tx1"/>
              </a:solidFill>
            </a:endParaRPr>
          </a:p>
          <a:p>
            <a:pPr lvl="3">
              <a:buNone/>
            </a:pPr>
            <a:r>
              <a:rPr lang="en-US" sz="2900" b="1" dirty="0" err="1">
                <a:solidFill>
                  <a:srgbClr val="7F0055"/>
                </a:solidFill>
                <a:latin typeface="Consolas"/>
              </a:rPr>
              <a:t>typedef</a:t>
            </a:r>
            <a:r>
              <a:rPr lang="en-US" sz="2900" b="1" dirty="0">
                <a:solidFill>
                  <a:srgbClr val="000000"/>
                </a:solidFill>
                <a:latin typeface="Consolas"/>
              </a:rPr>
              <a:t> </a:t>
            </a:r>
            <a:r>
              <a:rPr lang="en-US" sz="2900" b="1" dirty="0" err="1">
                <a:solidFill>
                  <a:srgbClr val="7F0055"/>
                </a:solidFill>
                <a:latin typeface="Consolas"/>
              </a:rPr>
              <a:t>struct</a:t>
            </a:r>
            <a:r>
              <a:rPr lang="en-US" sz="2900" b="1" dirty="0">
                <a:solidFill>
                  <a:srgbClr val="000000"/>
                </a:solidFill>
                <a:latin typeface="Consolas"/>
              </a:rPr>
              <a:t>{</a:t>
            </a:r>
          </a:p>
          <a:p>
            <a:pPr lvl="3">
              <a:buNone/>
            </a:pPr>
            <a:r>
              <a:rPr lang="tr-TR" sz="2900" b="1" dirty="0">
                <a:solidFill>
                  <a:srgbClr val="7F0055"/>
                </a:solidFill>
                <a:latin typeface="Consolas"/>
              </a:rPr>
              <a:t> </a:t>
            </a:r>
            <a:r>
              <a:rPr lang="tr-TR" sz="2900" b="1" dirty="0" smtClean="0">
                <a:solidFill>
                  <a:srgbClr val="7F0055"/>
                </a:solidFill>
                <a:latin typeface="Consolas"/>
              </a:rPr>
              <a:t>   </a:t>
            </a:r>
            <a:r>
              <a:rPr lang="en-US" sz="2900" b="1" dirty="0" smtClean="0">
                <a:solidFill>
                  <a:srgbClr val="7F0055"/>
                </a:solidFill>
                <a:latin typeface="Consolas"/>
              </a:rPr>
              <a:t>char</a:t>
            </a:r>
            <a:r>
              <a:rPr lang="en-US" sz="2900" b="1" dirty="0" smtClean="0">
                <a:solidFill>
                  <a:srgbClr val="000000"/>
                </a:solidFill>
                <a:latin typeface="Consolas"/>
              </a:rPr>
              <a:t> </a:t>
            </a:r>
            <a:r>
              <a:rPr lang="en-US" sz="2900" b="1" dirty="0" err="1">
                <a:solidFill>
                  <a:srgbClr val="0000C0"/>
                </a:solidFill>
                <a:latin typeface="Consolas"/>
              </a:rPr>
              <a:t>takimAdi</a:t>
            </a:r>
            <a:r>
              <a:rPr lang="en-US" sz="2900" b="1" dirty="0">
                <a:solidFill>
                  <a:srgbClr val="000000"/>
                </a:solidFill>
                <a:latin typeface="Consolas"/>
              </a:rPr>
              <a:t>[50];</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oynadigiMacSayisi</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galibiyet</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beraberlik</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maglubiyet</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attigiGol</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yedigiGol</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puan</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averaj</a:t>
            </a:r>
            <a:r>
              <a:rPr lang="en-US" sz="2900" b="1" dirty="0">
                <a:solidFill>
                  <a:srgbClr val="000000"/>
                </a:solidFill>
                <a:latin typeface="Consolas"/>
              </a:rPr>
              <a:t>;</a:t>
            </a:r>
          </a:p>
          <a:p>
            <a:pPr lvl="3">
              <a:buNone/>
            </a:pPr>
            <a:r>
              <a:rPr lang="en-US" sz="2900" dirty="0">
                <a:solidFill>
                  <a:srgbClr val="000000"/>
                </a:solidFill>
                <a:latin typeface="Consolas"/>
              </a:rPr>
              <a:t>} </a:t>
            </a:r>
            <a:r>
              <a:rPr lang="en-US" sz="2900" dirty="0" err="1">
                <a:solidFill>
                  <a:srgbClr val="005032"/>
                </a:solidFill>
                <a:latin typeface="Consolas"/>
              </a:rPr>
              <a:t>Takim</a:t>
            </a:r>
            <a:r>
              <a:rPr lang="en-US" sz="2900" dirty="0" smtClean="0">
                <a:solidFill>
                  <a:srgbClr val="000000"/>
                </a:solidFill>
                <a:latin typeface="Consolas"/>
              </a:rPr>
              <a:t>;</a:t>
            </a:r>
            <a:endParaRPr lang="tr-TR" sz="2900" dirty="0" smtClean="0">
              <a:solidFill>
                <a:srgbClr val="000000"/>
              </a:solidFill>
              <a:latin typeface="Consolas"/>
            </a:endParaRPr>
          </a:p>
          <a:p>
            <a:pPr algn="l"/>
            <a:endParaRPr lang="tr-TR" dirty="0">
              <a:solidFill>
                <a:srgbClr val="000000"/>
              </a:solidFill>
              <a:latin typeface="Consolas"/>
            </a:endParaRPr>
          </a:p>
          <a:p>
            <a:pPr algn="l"/>
            <a:r>
              <a:rPr lang="tr-TR" dirty="0" smtClean="0">
                <a:solidFill>
                  <a:srgbClr val="000000"/>
                </a:solidFill>
              </a:rPr>
              <a:t>Burada </a:t>
            </a:r>
            <a:r>
              <a:rPr lang="tr-TR" b="1" dirty="0" err="1" smtClean="0">
                <a:solidFill>
                  <a:srgbClr val="000000"/>
                </a:solidFill>
              </a:rPr>
              <a:t>typedef</a:t>
            </a:r>
            <a:r>
              <a:rPr lang="tr-TR" dirty="0" smtClean="0">
                <a:solidFill>
                  <a:srgbClr val="000000"/>
                </a:solidFill>
              </a:rPr>
              <a:t> komutu bir veri tipi tanımlandığını, </a:t>
            </a:r>
            <a:r>
              <a:rPr lang="tr-TR" b="1" dirty="0" err="1" smtClean="0">
                <a:solidFill>
                  <a:srgbClr val="000000"/>
                </a:solidFill>
              </a:rPr>
              <a:t>struct</a:t>
            </a:r>
            <a:r>
              <a:rPr lang="tr-TR" dirty="0" smtClean="0">
                <a:solidFill>
                  <a:srgbClr val="000000"/>
                </a:solidFill>
              </a:rPr>
              <a:t> bu veri tipinin türünü, </a:t>
            </a:r>
            <a:r>
              <a:rPr lang="tr-TR" b="1" dirty="0" smtClean="0">
                <a:solidFill>
                  <a:srgbClr val="000000"/>
                </a:solidFill>
              </a:rPr>
              <a:t>Takim</a:t>
            </a:r>
            <a:r>
              <a:rPr lang="tr-TR" dirty="0" smtClean="0">
                <a:solidFill>
                  <a:srgbClr val="000000"/>
                </a:solidFill>
              </a:rPr>
              <a:t> ise bu yeni veri tipinin adını belirtir (tıpkı </a:t>
            </a:r>
            <a:r>
              <a:rPr lang="tr-TR" dirty="0" err="1" smtClean="0">
                <a:solidFill>
                  <a:srgbClr val="000000"/>
                </a:solidFill>
              </a:rPr>
              <a:t>int</a:t>
            </a:r>
            <a:r>
              <a:rPr lang="tr-TR" dirty="0" smtClean="0">
                <a:solidFill>
                  <a:srgbClr val="000000"/>
                </a:solidFill>
              </a:rPr>
              <a:t>, </a:t>
            </a:r>
            <a:r>
              <a:rPr lang="tr-TR" dirty="0" err="1" smtClean="0">
                <a:solidFill>
                  <a:srgbClr val="000000"/>
                </a:solidFill>
              </a:rPr>
              <a:t>float</a:t>
            </a:r>
            <a:r>
              <a:rPr lang="tr-TR" dirty="0" smtClean="0">
                <a:solidFill>
                  <a:srgbClr val="000000"/>
                </a:solidFill>
              </a:rPr>
              <a:t>, </a:t>
            </a:r>
            <a:r>
              <a:rPr lang="tr-TR" dirty="0" err="1" smtClean="0">
                <a:solidFill>
                  <a:srgbClr val="000000"/>
                </a:solidFill>
              </a:rPr>
              <a:t>char</a:t>
            </a:r>
            <a:r>
              <a:rPr lang="tr-TR" dirty="0" smtClean="0">
                <a:solidFill>
                  <a:srgbClr val="000000"/>
                </a:solidFill>
              </a:rPr>
              <a:t> gibi yeni bir tür). Yapı içeriğinde yalnızca ilgili veri tipine ait özellikleri belirten veri türleri yer alır.</a:t>
            </a:r>
            <a:endParaRPr lang="tr-TR" dirty="0">
              <a:solidFill>
                <a:schemeClr val="tx1"/>
              </a:solidFill>
            </a:endParaRPr>
          </a:p>
          <a:p>
            <a:pPr algn="just"/>
            <a:endParaRPr lang="tr-TR" dirty="0">
              <a:solidFill>
                <a:schemeClr val="tx1"/>
              </a:solidFill>
            </a:endParaRPr>
          </a:p>
          <a:p>
            <a:pPr algn="just">
              <a:buFontTx/>
              <a:buChar char="-"/>
            </a:pP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212659532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chemeClr val="tx2">
                    <a:lumMod val="60000"/>
                    <a:lumOff val="40000"/>
                  </a:schemeClr>
                </a:solidFill>
              </a:rPr>
              <a:t>Yapıların içinin temizlenmesi</a:t>
            </a:r>
            <a:endParaRPr lang="tr-TR" sz="4000" b="1" dirty="0">
              <a:solidFill>
                <a:schemeClr val="tx2">
                  <a:lumMod val="60000"/>
                  <a:lumOff val="40000"/>
                </a:schemeClr>
              </a:solidFill>
            </a:endParaRPr>
          </a:p>
        </p:txBody>
      </p:sp>
      <p:sp>
        <p:nvSpPr>
          <p:cNvPr id="3" name="2 İçerik Yer Tutucusu"/>
          <p:cNvSpPr>
            <a:spLocks noGrp="1"/>
          </p:cNvSpPr>
          <p:nvPr>
            <p:ph sz="quarter" idx="1"/>
          </p:nvPr>
        </p:nvSpPr>
        <p:spPr/>
        <p:txBody>
          <a:bodyPr/>
          <a:lstStyle/>
          <a:p>
            <a:r>
              <a:rPr lang="tr-TR" dirty="0" smtClean="0"/>
              <a:t>Bir yapı tanımlandığı esnada, { } şekliyle tüm elemanları ‘çöp’ten arındırılabilir.</a:t>
            </a:r>
          </a:p>
          <a:p>
            <a:endParaRPr lang="tr-TR" dirty="0" smtClean="0"/>
          </a:p>
          <a:p>
            <a:pPr>
              <a:buNone/>
            </a:pPr>
            <a:r>
              <a:rPr lang="tr-TR" dirty="0" smtClean="0"/>
              <a:t>	Takim </a:t>
            </a:r>
            <a:r>
              <a:rPr lang="tr-TR" dirty="0" err="1" smtClean="0"/>
              <a:t>FCbarcelona</a:t>
            </a:r>
            <a:r>
              <a:rPr lang="tr-TR" dirty="0" smtClean="0"/>
              <a:t> ={ };</a:t>
            </a:r>
            <a:endParaRPr lang="tr-TR" dirty="0"/>
          </a:p>
        </p:txBody>
      </p:sp>
      <p:sp>
        <p:nvSpPr>
          <p:cNvPr id="4" name="3 Yuvarlatılmış Dikdörtgen"/>
          <p:cNvSpPr/>
          <p:nvPr/>
        </p:nvSpPr>
        <p:spPr>
          <a:xfrm>
            <a:off x="2928926" y="3357562"/>
            <a:ext cx="5643602"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Yapı değişkeni tanımlamasını önceden bildiğiniz değişken tanımlaması ile kıyaslayınız. Kullanımları çok benzerdir.</a:t>
            </a:r>
          </a:p>
          <a:p>
            <a:pPr algn="ctr"/>
            <a:r>
              <a:rPr lang="tr-TR" dirty="0" err="1" smtClean="0"/>
              <a:t>int</a:t>
            </a:r>
            <a:r>
              <a:rPr lang="tr-TR" dirty="0" smtClean="0"/>
              <a:t> x = 0;</a:t>
            </a:r>
          </a:p>
          <a:p>
            <a:pPr algn="ctr"/>
            <a:r>
              <a:rPr lang="tr-TR" dirty="0" err="1" smtClean="0"/>
              <a:t>double</a:t>
            </a:r>
            <a:r>
              <a:rPr lang="tr-TR" dirty="0" smtClean="0"/>
              <a:t> t[5] ={};</a:t>
            </a:r>
          </a:p>
          <a:p>
            <a:pPr algn="ctr"/>
            <a:endParaRPr lang="tr-TR" dirty="0" smtClean="0"/>
          </a:p>
          <a:p>
            <a:pPr algn="ctr"/>
            <a:r>
              <a:rPr lang="tr-TR" dirty="0" smtClean="0"/>
              <a:t>Adeta </a:t>
            </a:r>
            <a:r>
              <a:rPr lang="tr-TR" dirty="0" err="1" smtClean="0"/>
              <a:t>int</a:t>
            </a:r>
            <a:r>
              <a:rPr lang="tr-TR" dirty="0" smtClean="0"/>
              <a:t>,</a:t>
            </a:r>
            <a:r>
              <a:rPr lang="tr-TR" dirty="0" err="1" smtClean="0"/>
              <a:t>double’a</a:t>
            </a:r>
            <a:r>
              <a:rPr lang="tr-TR" dirty="0" smtClean="0"/>
              <a:t>… ek olarak kendi değişken türümüzü (yapı) tanımlıyoruz.</a:t>
            </a:r>
          </a:p>
        </p:txBody>
      </p:sp>
      <p:pic>
        <p:nvPicPr>
          <p:cNvPr id="5" name="4 Resim" descr="index.jpg"/>
          <p:cNvPicPr>
            <a:picLocks noChangeAspect="1"/>
          </p:cNvPicPr>
          <p:nvPr/>
        </p:nvPicPr>
        <p:blipFill>
          <a:blip r:embed="rId2"/>
          <a:stretch>
            <a:fillRect/>
          </a:stretch>
        </p:blipFill>
        <p:spPr>
          <a:xfrm>
            <a:off x="5000628" y="1857364"/>
            <a:ext cx="3476625" cy="1314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buNone/>
            </a:pPr>
            <a:endParaRPr lang="tr-TR" sz="2100" dirty="0" smtClean="0"/>
          </a:p>
          <a:p>
            <a:pPr lvl="1">
              <a:buNone/>
            </a:pPr>
            <a:r>
              <a:rPr lang="tr-TR" sz="2800" dirty="0" smtClean="0"/>
              <a:t>Bir yöntem:</a:t>
            </a:r>
          </a:p>
          <a:p>
            <a:pPr lvl="1"/>
            <a:r>
              <a:rPr lang="tr-TR" sz="2800" dirty="0" err="1" smtClean="0">
                <a:solidFill>
                  <a:schemeClr val="tx1"/>
                </a:solidFill>
              </a:rPr>
              <a:t>strcpy</a:t>
            </a:r>
            <a:r>
              <a:rPr lang="tr-TR" sz="2800" dirty="0" smtClean="0">
                <a:solidFill>
                  <a:schemeClr val="tx1"/>
                </a:solidFill>
              </a:rPr>
              <a:t>(urun.isim, “kitap”);</a:t>
            </a:r>
          </a:p>
          <a:p>
            <a:pPr lvl="1"/>
            <a:r>
              <a:rPr lang="tr-TR" sz="2800" dirty="0" smtClean="0">
                <a:solidFill>
                  <a:schemeClr val="tx1"/>
                </a:solidFill>
              </a:rPr>
              <a:t>urun.fiyat = 7.99;</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16 Resim" descr="bilgisayar.jpg"/>
          <p:cNvPicPr>
            <a:picLocks noChangeAspect="1"/>
          </p:cNvPicPr>
          <p:nvPr/>
        </p:nvPicPr>
        <p:blipFill>
          <a:blip r:embed="rId2"/>
          <a:stretch>
            <a:fillRect/>
          </a:stretch>
        </p:blipFill>
        <p:spPr>
          <a:xfrm>
            <a:off x="6715140" y="4643446"/>
            <a:ext cx="1188720" cy="1219200"/>
          </a:xfrm>
          <a:prstGeom prst="rect">
            <a:avLst/>
          </a:prstGeom>
        </p:spPr>
      </p:pic>
      <p:sp>
        <p:nvSpPr>
          <p:cNvPr id="10" name="9 Yuvarlatılmış Dikdörtgen"/>
          <p:cNvSpPr/>
          <p:nvPr/>
        </p:nvSpPr>
        <p:spPr>
          <a:xfrm>
            <a:off x="3071802" y="5000636"/>
            <a:ext cx="2643206"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Diğer yöntemlere ve söz dizimlerine ek slaytlarda değiniliyor.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a:xfrm>
            <a:off x="457200" y="1219200"/>
            <a:ext cx="2543164" cy="2424114"/>
          </a:xfrm>
        </p:spPr>
        <p:style>
          <a:lnRef idx="2">
            <a:schemeClr val="accent5"/>
          </a:lnRef>
          <a:fillRef idx="1">
            <a:schemeClr val="lt1"/>
          </a:fillRef>
          <a:effectRef idx="0">
            <a:schemeClr val="accent5"/>
          </a:effectRef>
          <a:fontRef idx="minor">
            <a:schemeClr val="dk1"/>
          </a:fontRef>
        </p:style>
        <p:txBody>
          <a:bodyPr>
            <a:normAutofit/>
          </a:bodyPr>
          <a:lstStyle/>
          <a:p>
            <a:pPr>
              <a:buNone/>
            </a:pPr>
            <a:r>
              <a:rPr lang="en-US" sz="1800" dirty="0" smtClean="0"/>
              <a:t>#include &lt;</a:t>
            </a:r>
            <a:r>
              <a:rPr lang="en-US" sz="1800" dirty="0" err="1" smtClean="0"/>
              <a:t>stdio.h</a:t>
            </a:r>
            <a:r>
              <a:rPr lang="en-US" sz="1800" dirty="0" smtClean="0"/>
              <a:t>&gt;</a:t>
            </a:r>
          </a:p>
          <a:p>
            <a:pPr>
              <a:buNone/>
            </a:pPr>
            <a:r>
              <a:rPr lang="en-US" sz="1800" dirty="0" err="1" smtClean="0"/>
              <a:t>typedef</a:t>
            </a:r>
            <a:r>
              <a:rPr lang="en-US" sz="1800" dirty="0" smtClean="0"/>
              <a:t> </a:t>
            </a:r>
            <a:r>
              <a:rPr lang="en-US" sz="1800" dirty="0" err="1" smtClean="0"/>
              <a:t>struct</a:t>
            </a:r>
            <a:r>
              <a:rPr lang="en-US" sz="1800" dirty="0" smtClean="0"/>
              <a:t>{</a:t>
            </a:r>
          </a:p>
          <a:p>
            <a:pPr>
              <a:buNone/>
            </a:pPr>
            <a:r>
              <a:rPr lang="en-US" sz="1800" dirty="0" smtClean="0"/>
              <a:t>	</a:t>
            </a:r>
            <a:r>
              <a:rPr lang="en-US" sz="1800" dirty="0" err="1" smtClean="0"/>
              <a:t>int</a:t>
            </a:r>
            <a:r>
              <a:rPr lang="en-US" sz="1800" dirty="0" smtClean="0"/>
              <a:t> </a:t>
            </a:r>
            <a:r>
              <a:rPr lang="en-US" sz="1800" dirty="0" err="1" smtClean="0"/>
              <a:t>ciklet</a:t>
            </a:r>
            <a:r>
              <a:rPr lang="en-US" sz="1800" dirty="0" smtClean="0"/>
              <a:t>;</a:t>
            </a:r>
          </a:p>
          <a:p>
            <a:pPr>
              <a:buNone/>
            </a:pPr>
            <a:r>
              <a:rPr lang="en-US" sz="1800" dirty="0" smtClean="0"/>
              <a:t>	char un;</a:t>
            </a:r>
          </a:p>
          <a:p>
            <a:pPr>
              <a:buNone/>
            </a:pPr>
            <a:r>
              <a:rPr lang="en-US" sz="1800" dirty="0" smtClean="0"/>
              <a:t>	double </a:t>
            </a:r>
            <a:r>
              <a:rPr lang="en-US" sz="1800" dirty="0" err="1" smtClean="0"/>
              <a:t>makarna</a:t>
            </a:r>
            <a:r>
              <a:rPr lang="en-US" sz="1800" dirty="0" smtClean="0"/>
              <a:t>;</a:t>
            </a:r>
          </a:p>
          <a:p>
            <a:pPr>
              <a:buNone/>
            </a:pPr>
            <a:r>
              <a:rPr lang="en-US" sz="1800" dirty="0" smtClean="0"/>
              <a:t>} </a:t>
            </a:r>
            <a:r>
              <a:rPr lang="en-US" sz="1800" dirty="0" err="1" smtClean="0"/>
              <a:t>bakkal_turu</a:t>
            </a:r>
            <a:r>
              <a:rPr lang="en-US" sz="1800" dirty="0" smtClean="0"/>
              <a:t>;</a:t>
            </a:r>
          </a:p>
          <a:p>
            <a:endParaRPr lang="en-US" sz="1800" dirty="0" smtClean="0"/>
          </a:p>
          <a:p>
            <a:endParaRPr lang="en-US" sz="1800" dirty="0" smtClean="0"/>
          </a:p>
        </p:txBody>
      </p:sp>
      <p:sp>
        <p:nvSpPr>
          <p:cNvPr id="4" name="3 Dikdörtgen"/>
          <p:cNvSpPr/>
          <p:nvPr/>
        </p:nvSpPr>
        <p:spPr>
          <a:xfrm>
            <a:off x="3071802" y="428604"/>
            <a:ext cx="564360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err="1" smtClean="0"/>
              <a:t>int</a:t>
            </a:r>
            <a:r>
              <a:rPr lang="en-US" sz="2000" dirty="0" smtClean="0"/>
              <a:t> main()</a:t>
            </a:r>
          </a:p>
          <a:p>
            <a:r>
              <a:rPr lang="en-US" sz="2000" dirty="0" smtClean="0"/>
              <a:t>{</a:t>
            </a:r>
          </a:p>
          <a:p>
            <a:r>
              <a:rPr lang="en-US" sz="2000" dirty="0" err="1" smtClean="0"/>
              <a:t>bakkal_turu</a:t>
            </a:r>
            <a:r>
              <a:rPr lang="en-US" sz="2000" dirty="0" smtClean="0"/>
              <a:t> </a:t>
            </a:r>
            <a:r>
              <a:rPr lang="tr-TR" sz="2000" dirty="0" smtClean="0"/>
              <a:t> </a:t>
            </a:r>
            <a:r>
              <a:rPr lang="en-US" sz="2000" dirty="0" err="1" smtClean="0"/>
              <a:t>ali_abi</a:t>
            </a:r>
            <a:r>
              <a:rPr lang="en-US" sz="2000" dirty="0" smtClean="0"/>
              <a:t>;</a:t>
            </a:r>
          </a:p>
          <a:p>
            <a:r>
              <a:rPr lang="en-US" sz="2000" dirty="0" err="1" smtClean="0"/>
              <a:t>ali_abi.ciklet</a:t>
            </a:r>
            <a:r>
              <a:rPr lang="en-US" sz="2000" dirty="0" smtClean="0"/>
              <a:t>=2;</a:t>
            </a:r>
          </a:p>
          <a:p>
            <a:r>
              <a:rPr lang="en-US" sz="2000" dirty="0" err="1" smtClean="0"/>
              <a:t>ali_abi.un</a:t>
            </a:r>
            <a:r>
              <a:rPr lang="en-US" sz="2000" dirty="0" smtClean="0"/>
              <a:t>='a';</a:t>
            </a:r>
          </a:p>
          <a:p>
            <a:r>
              <a:rPr lang="en-US" sz="2000" dirty="0" err="1" smtClean="0"/>
              <a:t>ali_abi.makarna</a:t>
            </a:r>
            <a:r>
              <a:rPr lang="en-US" sz="2000" dirty="0" smtClean="0"/>
              <a:t>=3</a:t>
            </a:r>
            <a:r>
              <a:rPr lang="tr-TR" sz="2000" dirty="0" smtClean="0"/>
              <a:t>.0</a:t>
            </a:r>
            <a:r>
              <a:rPr lang="en-US" sz="2000" dirty="0" smtClean="0"/>
              <a:t>;</a:t>
            </a:r>
          </a:p>
          <a:p>
            <a:r>
              <a:rPr lang="en-US" sz="2000" dirty="0" err="1" smtClean="0"/>
              <a:t>int</a:t>
            </a:r>
            <a:r>
              <a:rPr lang="en-US" sz="2000" dirty="0" smtClean="0"/>
              <a:t> </a:t>
            </a:r>
            <a:r>
              <a:rPr lang="en-US" sz="2000" dirty="0" err="1" smtClean="0"/>
              <a:t>i</a:t>
            </a:r>
            <a:r>
              <a:rPr lang="en-US" sz="2000" dirty="0" smtClean="0"/>
              <a:t>;</a:t>
            </a:r>
          </a:p>
          <a:p>
            <a:r>
              <a:rPr lang="en-US" sz="2000" dirty="0" smtClean="0"/>
              <a:t>for(</a:t>
            </a:r>
            <a:r>
              <a:rPr lang="en-US" sz="2000" dirty="0" err="1" smtClean="0"/>
              <a:t>i</a:t>
            </a:r>
            <a:r>
              <a:rPr lang="en-US" sz="2000" dirty="0" smtClean="0"/>
              <a:t>=</a:t>
            </a:r>
            <a:r>
              <a:rPr lang="en-US" sz="2000" dirty="0" err="1" smtClean="0"/>
              <a:t>ali_abi.ciklet</a:t>
            </a:r>
            <a:r>
              <a:rPr lang="en-US" sz="2000" dirty="0" smtClean="0"/>
              <a:t>; </a:t>
            </a:r>
            <a:r>
              <a:rPr lang="en-US" sz="2000" dirty="0" err="1" smtClean="0"/>
              <a:t>i</a:t>
            </a:r>
            <a:r>
              <a:rPr lang="en-US" sz="2000" dirty="0" smtClean="0"/>
              <a:t>&lt;=</a:t>
            </a:r>
            <a:r>
              <a:rPr lang="tr-TR" sz="2000" dirty="0" smtClean="0"/>
              <a:t>(</a:t>
            </a:r>
            <a:r>
              <a:rPr lang="tr-TR" sz="2000" dirty="0" err="1" smtClean="0"/>
              <a:t>int</a:t>
            </a:r>
            <a:r>
              <a:rPr lang="tr-TR" sz="2000" dirty="0" smtClean="0"/>
              <a:t>)</a:t>
            </a:r>
            <a:r>
              <a:rPr lang="en-US" sz="2000" dirty="0" err="1" smtClean="0"/>
              <a:t>ali_abi.makarna</a:t>
            </a:r>
            <a:r>
              <a:rPr lang="en-US" sz="2000" dirty="0" smtClean="0"/>
              <a:t>; </a:t>
            </a:r>
            <a:r>
              <a:rPr lang="en-US" sz="2000" dirty="0" err="1" smtClean="0"/>
              <a:t>i</a:t>
            </a:r>
            <a:r>
              <a:rPr lang="en-US" sz="2000" dirty="0" smtClean="0"/>
              <a:t>++)</a:t>
            </a:r>
          </a:p>
          <a:p>
            <a:r>
              <a:rPr lang="en-US" sz="2000" dirty="0" err="1" smtClean="0"/>
              <a:t>printf</a:t>
            </a:r>
            <a:r>
              <a:rPr lang="en-US" sz="2000" dirty="0" smtClean="0"/>
              <a:t>("%c </a:t>
            </a:r>
            <a:r>
              <a:rPr lang="tr-TR" sz="2000" dirty="0" smtClean="0"/>
              <a:t> </a:t>
            </a:r>
            <a:r>
              <a:rPr lang="en-US" sz="2000" dirty="0" err="1" smtClean="0"/>
              <a:t>marka</a:t>
            </a:r>
            <a:r>
              <a:rPr lang="en-US" sz="2000" dirty="0" smtClean="0"/>
              <a:t> </a:t>
            </a:r>
            <a:r>
              <a:rPr lang="tr-TR" sz="2000" dirty="0" smtClean="0"/>
              <a:t> </a:t>
            </a:r>
            <a:r>
              <a:rPr lang="en-US" sz="2000" dirty="0" smtClean="0"/>
              <a:t>un!\n", </a:t>
            </a:r>
            <a:r>
              <a:rPr lang="en-US" sz="2000" dirty="0" err="1" smtClean="0"/>
              <a:t>ali_abi.un</a:t>
            </a:r>
            <a:r>
              <a:rPr lang="en-US" sz="2000" dirty="0" smtClean="0"/>
              <a:t>);</a:t>
            </a:r>
          </a:p>
          <a:p>
            <a:r>
              <a:rPr lang="en-US" sz="2000" dirty="0" err="1" smtClean="0"/>
              <a:t>printf</a:t>
            </a:r>
            <a:r>
              <a:rPr lang="en-US" sz="2000" dirty="0" smtClean="0"/>
              <a:t>("</a:t>
            </a:r>
            <a:r>
              <a:rPr lang="en-US" sz="2000" dirty="0" err="1" smtClean="0"/>
              <a:t>Bakkal</a:t>
            </a:r>
            <a:r>
              <a:rPr lang="en-US" sz="2000" dirty="0" smtClean="0"/>
              <a:t>\\Ali!");</a:t>
            </a:r>
          </a:p>
          <a:p>
            <a:r>
              <a:rPr lang="en-US" sz="2000" dirty="0" smtClean="0"/>
              <a:t>return 0;</a:t>
            </a:r>
          </a:p>
          <a:p>
            <a:r>
              <a:rPr lang="en-US" sz="2000" dirty="0" smtClean="0"/>
              <a:t>}</a:t>
            </a:r>
          </a:p>
        </p:txBody>
      </p:sp>
      <p:graphicFrame>
        <p:nvGraphicFramePr>
          <p:cNvPr id="5" name="4 Tablo"/>
          <p:cNvGraphicFramePr>
            <a:graphicFrameLocks noGrp="1"/>
          </p:cNvGraphicFramePr>
          <p:nvPr/>
        </p:nvGraphicFramePr>
        <p:xfrm>
          <a:off x="4500562" y="4929198"/>
          <a:ext cx="4191010" cy="1174743"/>
        </p:xfrm>
        <a:graphic>
          <a:graphicData uri="http://schemas.openxmlformats.org/drawingml/2006/table">
            <a:tbl>
              <a:tblPr firstRow="1" bandRow="1">
                <a:tableStyleId>{5940675A-B579-460E-94D1-54222C63F5DA}</a:tableStyleId>
              </a:tblPr>
              <a:tblGrid>
                <a:gridCol w="419101"/>
                <a:gridCol w="419101"/>
                <a:gridCol w="419101"/>
                <a:gridCol w="419101"/>
                <a:gridCol w="419101"/>
                <a:gridCol w="419101"/>
                <a:gridCol w="419101"/>
                <a:gridCol w="419101"/>
                <a:gridCol w="419101"/>
                <a:gridCol w="419101"/>
              </a:tblGrid>
              <a:tr h="391581">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9158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9158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pic>
        <p:nvPicPr>
          <p:cNvPr id="1026" name="Picture 2"/>
          <p:cNvPicPr>
            <a:picLocks noChangeAspect="1" noChangeArrowheads="1"/>
          </p:cNvPicPr>
          <p:nvPr/>
        </p:nvPicPr>
        <p:blipFill>
          <a:blip r:embed="rId2"/>
          <a:srcRect t="9990" r="78846" b="62265"/>
          <a:stretch>
            <a:fillRect/>
          </a:stretch>
        </p:blipFill>
        <p:spPr bwMode="auto">
          <a:xfrm>
            <a:off x="5715008" y="714356"/>
            <a:ext cx="2671781" cy="1214446"/>
          </a:xfrm>
          <a:prstGeom prst="rect">
            <a:avLst/>
          </a:prstGeom>
          <a:noFill/>
          <a:ln w="9525">
            <a:noFill/>
            <a:miter lim="800000"/>
            <a:headEnd/>
            <a:tailEnd/>
          </a:ln>
          <a:effectLst/>
        </p:spPr>
      </p:pic>
      <p:pic>
        <p:nvPicPr>
          <p:cNvPr id="7" name="6 Resim" descr="soru.jpg"/>
          <p:cNvPicPr>
            <a:picLocks noChangeAspect="1"/>
          </p:cNvPicPr>
          <p:nvPr/>
        </p:nvPicPr>
        <p:blipFill>
          <a:blip r:embed="rId3"/>
          <a:stretch>
            <a:fillRect/>
          </a:stretch>
        </p:blipFill>
        <p:spPr>
          <a:xfrm>
            <a:off x="785786" y="3714752"/>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futbolcu isimli bir yapı tanımlayın…</a:t>
            </a:r>
          </a:p>
          <a:p>
            <a:pPr lvl="1"/>
            <a:r>
              <a:rPr lang="tr-TR" dirty="0" smtClean="0"/>
              <a:t>Bu yapının içine boy, kilo,isim… yerleştirin.</a:t>
            </a:r>
          </a:p>
          <a:p>
            <a:pPr lvl="1"/>
            <a:r>
              <a:rPr lang="tr-TR" dirty="0" smtClean="0"/>
              <a:t>Kadro açıp içine 11 futbolculu bir dizi yerleştirin.</a:t>
            </a:r>
          </a:p>
          <a:p>
            <a:pPr>
              <a:buNone/>
            </a:pPr>
            <a:endParaRPr lang="tr-TR" dirty="0" smtClean="0"/>
          </a:p>
        </p:txBody>
      </p:sp>
      <p:pic>
        <p:nvPicPr>
          <p:cNvPr id="4" name="3 Resim" descr="soru.jpg"/>
          <p:cNvPicPr>
            <a:picLocks noChangeAspect="1"/>
          </p:cNvPicPr>
          <p:nvPr/>
        </p:nvPicPr>
        <p:blipFill>
          <a:blip r:embed="rId2"/>
          <a:stretch>
            <a:fillRect/>
          </a:stretch>
        </p:blipFill>
        <p:spPr>
          <a:xfrm>
            <a:off x="6408994" y="4286256"/>
            <a:ext cx="1880065" cy="1919646"/>
          </a:xfrm>
          <a:prstGeom prst="rect">
            <a:avLst/>
          </a:prstGeom>
        </p:spPr>
      </p:pic>
      <p:pic>
        <p:nvPicPr>
          <p:cNvPr id="5" name="Picture 2" descr="Image result for football"/>
          <p:cNvPicPr>
            <a:picLocks noChangeAspect="1" noChangeArrowheads="1"/>
          </p:cNvPicPr>
          <p:nvPr/>
        </p:nvPicPr>
        <p:blipFill>
          <a:blip r:embed="rId3"/>
          <a:srcRect/>
          <a:stretch>
            <a:fillRect/>
          </a:stretch>
        </p:blipFill>
        <p:spPr bwMode="auto">
          <a:xfrm>
            <a:off x="1357290" y="3000372"/>
            <a:ext cx="3515042" cy="24765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Kod yazma pratiği…</a:t>
            </a:r>
            <a:endParaRPr lang="tr-TR" dirty="0"/>
          </a:p>
        </p:txBody>
      </p:sp>
      <p:sp>
        <p:nvSpPr>
          <p:cNvPr id="3" name="2 İçerik Yer Tutucusu"/>
          <p:cNvSpPr>
            <a:spLocks noGrp="1"/>
          </p:cNvSpPr>
          <p:nvPr>
            <p:ph sz="quarter" idx="1"/>
          </p:nvPr>
        </p:nvSpPr>
        <p:spPr/>
        <p:txBody>
          <a:bodyPr/>
          <a:lstStyle/>
          <a:p>
            <a:r>
              <a:rPr lang="tr-TR" dirty="0" smtClean="0"/>
              <a:t>Alıştırma kağıdınızın 2.ders kısmının altındaki kısımda</a:t>
            </a:r>
          </a:p>
          <a:p>
            <a:r>
              <a:rPr lang="tr-TR" dirty="0" smtClean="0"/>
              <a:t>Basitçe bir yapı tanımlayın.</a:t>
            </a:r>
          </a:p>
          <a:p>
            <a:r>
              <a:rPr lang="tr-TR" dirty="0" smtClean="0"/>
              <a:t>İçinde bir tane isim değişkeni olsun.</a:t>
            </a:r>
          </a:p>
          <a:p>
            <a:r>
              <a:rPr lang="tr-TR" dirty="0" err="1" smtClean="0"/>
              <a:t>main’de</a:t>
            </a:r>
            <a:r>
              <a:rPr lang="tr-TR" dirty="0" smtClean="0"/>
              <a:t> bu yapı türünden bir değişken tanımlayın.</a:t>
            </a:r>
          </a:p>
          <a:p>
            <a:r>
              <a:rPr lang="tr-TR" dirty="0" smtClean="0"/>
              <a:t>Bu değişkenin “isim” değerine kendi isminizi verin.</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Yapı Elemanlarına Ulaşma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281370"/>
          </a:xfrm>
        </p:spPr>
        <p:txBody>
          <a:bodyPr>
            <a:normAutofit fontScale="77500" lnSpcReduction="20000"/>
          </a:bodyPr>
          <a:lstStyle/>
          <a:p>
            <a:pPr algn="l">
              <a:buNone/>
            </a:pPr>
            <a:r>
              <a:rPr lang="en-US" b="1" dirty="0" err="1" smtClean="0">
                <a:solidFill>
                  <a:srgbClr val="7F0055"/>
                </a:solidFill>
                <a:latin typeface="Consolas"/>
              </a:rPr>
              <a:t>typedef</a:t>
            </a:r>
            <a:r>
              <a:rPr lang="en-US" b="1" dirty="0" smtClean="0">
                <a:solidFill>
                  <a:srgbClr val="000000"/>
                </a:solidFill>
                <a:latin typeface="Consolas"/>
              </a:rPr>
              <a:t> </a:t>
            </a:r>
            <a:r>
              <a:rPr lang="en-US" b="1" dirty="0" err="1">
                <a:solidFill>
                  <a:srgbClr val="7F0055"/>
                </a:solidFill>
                <a:latin typeface="Consolas"/>
              </a:rPr>
              <a:t>struct</a:t>
            </a:r>
            <a:r>
              <a:rPr lang="en-US" b="1" dirty="0">
                <a:solidFill>
                  <a:srgbClr val="000000"/>
                </a:solidFill>
                <a:latin typeface="Consolas"/>
              </a:rPr>
              <a:t>{</a:t>
            </a:r>
          </a:p>
          <a:p>
            <a:pPr algn="l">
              <a:buNone/>
            </a:pPr>
            <a:r>
              <a:rPr lang="tr-TR" sz="2200" dirty="0">
                <a:solidFill>
                  <a:srgbClr val="7F0055"/>
                </a:solidFill>
                <a:latin typeface="Consolas"/>
              </a:rPr>
              <a:t> </a:t>
            </a:r>
            <a:r>
              <a:rPr lang="tr-TR" sz="2200" dirty="0" smtClean="0">
                <a:solidFill>
                  <a:srgbClr val="7F0055"/>
                </a:solidFill>
                <a:latin typeface="Consolas"/>
              </a:rPr>
              <a:t>   </a:t>
            </a:r>
            <a:r>
              <a:rPr lang="en-US" sz="2200" dirty="0" smtClean="0">
                <a:solidFill>
                  <a:srgbClr val="7F0055"/>
                </a:solidFill>
                <a:latin typeface="Consolas"/>
              </a:rPr>
              <a:t>char</a:t>
            </a:r>
            <a:r>
              <a:rPr lang="en-US" sz="2200" dirty="0" smtClean="0">
                <a:solidFill>
                  <a:srgbClr val="000000"/>
                </a:solidFill>
                <a:latin typeface="Consolas"/>
              </a:rPr>
              <a:t> </a:t>
            </a:r>
            <a:r>
              <a:rPr lang="en-US" sz="2200" dirty="0" err="1">
                <a:solidFill>
                  <a:srgbClr val="0000C0"/>
                </a:solidFill>
                <a:latin typeface="Consolas"/>
              </a:rPr>
              <a:t>takimAdi</a:t>
            </a:r>
            <a:r>
              <a:rPr lang="en-US" sz="2200" dirty="0">
                <a:solidFill>
                  <a:srgbClr val="000000"/>
                </a:solidFill>
                <a:latin typeface="Consolas"/>
              </a:rPr>
              <a:t>[50];</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oynadigiMacSayisi</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galibiyet</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beraberlik</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maglubiyet</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attigiGol</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yedigiGol</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puan</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averaj</a:t>
            </a:r>
            <a:r>
              <a:rPr lang="en-US" sz="2200" dirty="0">
                <a:solidFill>
                  <a:srgbClr val="000000"/>
                </a:solidFill>
                <a:latin typeface="Consolas"/>
              </a:rPr>
              <a:t>;</a:t>
            </a:r>
          </a:p>
          <a:p>
            <a:pPr algn="l">
              <a:buNone/>
            </a:pPr>
            <a:r>
              <a:rPr lang="en-US" dirty="0">
                <a:solidFill>
                  <a:srgbClr val="000000"/>
                </a:solidFill>
                <a:latin typeface="Consolas"/>
              </a:rPr>
              <a:t>} </a:t>
            </a:r>
            <a:r>
              <a:rPr lang="en-US" dirty="0" err="1">
                <a:solidFill>
                  <a:srgbClr val="005032"/>
                </a:solidFill>
                <a:latin typeface="Consolas"/>
              </a:rPr>
              <a:t>Takim</a:t>
            </a:r>
            <a:r>
              <a:rPr lang="en-US" dirty="0" smtClean="0">
                <a:solidFill>
                  <a:srgbClr val="000000"/>
                </a:solidFill>
                <a:latin typeface="Consolas"/>
              </a:rPr>
              <a:t>;</a:t>
            </a:r>
            <a:endParaRPr lang="tr-TR" dirty="0" smtClean="0">
              <a:solidFill>
                <a:srgbClr val="000000"/>
              </a:solidFill>
              <a:latin typeface="Consolas"/>
            </a:endParaRPr>
          </a:p>
          <a:p>
            <a:pPr algn="l">
              <a:buNone/>
            </a:pPr>
            <a:endParaRPr lang="tr-TR" dirty="0">
              <a:solidFill>
                <a:srgbClr val="000000"/>
              </a:solidFill>
              <a:latin typeface="Consolas"/>
            </a:endParaRPr>
          </a:p>
          <a:p>
            <a:pPr algn="l">
              <a:buNone/>
            </a:pPr>
            <a:endParaRPr lang="tr-TR" dirty="0">
              <a:solidFill>
                <a:srgbClr val="000000"/>
              </a:solidFill>
              <a:latin typeface="Consolas"/>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smtClean="0">
              <a:solidFill>
                <a:schemeClr val="tx1"/>
              </a:solidFill>
            </a:endParaRPr>
          </a:p>
          <a:p>
            <a:pPr algn="just">
              <a:buNone/>
            </a:pPr>
            <a:endParaRPr lang="tr-TR" sz="2400" dirty="0" smtClean="0">
              <a:solidFill>
                <a:schemeClr val="tx1"/>
              </a:solidFill>
            </a:endParaRPr>
          </a:p>
        </p:txBody>
      </p:sp>
      <p:sp>
        <p:nvSpPr>
          <p:cNvPr id="4" name="3 Dikdörtgen"/>
          <p:cNvSpPr/>
          <p:nvPr/>
        </p:nvSpPr>
        <p:spPr>
          <a:xfrm>
            <a:off x="4214810" y="3786190"/>
            <a:ext cx="4572000" cy="1384995"/>
          </a:xfrm>
          <a:prstGeom prst="rect">
            <a:avLst/>
          </a:prstGeom>
        </p:spPr>
        <p:txBody>
          <a:bodyPr>
            <a:spAutoFit/>
          </a:bodyPr>
          <a:lstStyle/>
          <a:p>
            <a:pPr marL="342900" indent="-342900" algn="just"/>
            <a:r>
              <a:rPr lang="tr-TR" sz="1400" dirty="0" smtClean="0"/>
              <a:t>Kodda yapı öğesi değişkeni tanımlandığında (Takim takim1; gibi) yapının içerisinde yer alan tüm değişkenler de otomatik olarak onun </a:t>
            </a:r>
            <a:r>
              <a:rPr lang="tr-TR" sz="1400" dirty="0" err="1" smtClean="0"/>
              <a:t>altnda</a:t>
            </a:r>
            <a:r>
              <a:rPr lang="tr-TR" sz="1400" dirty="0" smtClean="0"/>
              <a:t> tanımlanmış olur. Örneğin </a:t>
            </a:r>
            <a:r>
              <a:rPr lang="tr-TR" sz="1400" dirty="0" err="1" smtClean="0"/>
              <a:t>takimAdi</a:t>
            </a:r>
            <a:r>
              <a:rPr lang="tr-TR" sz="1400" dirty="0" smtClean="0"/>
              <a:t>, </a:t>
            </a:r>
            <a:r>
              <a:rPr lang="tr-TR" sz="1400" dirty="0" err="1" smtClean="0"/>
              <a:t>oynadigiMacSayisi</a:t>
            </a:r>
            <a:r>
              <a:rPr lang="tr-TR" sz="1400" dirty="0" smtClean="0"/>
              <a:t>, galibiyet gibi değişkenlerin tekrar tekrar tanımlanmasına gerek kalmaz.</a:t>
            </a:r>
          </a:p>
        </p:txBody>
      </p:sp>
      <p:sp>
        <p:nvSpPr>
          <p:cNvPr id="5" name="4 Dikdörtgen"/>
          <p:cNvSpPr/>
          <p:nvPr/>
        </p:nvSpPr>
        <p:spPr>
          <a:xfrm>
            <a:off x="214282" y="5000636"/>
            <a:ext cx="3857652" cy="1169551"/>
          </a:xfrm>
          <a:prstGeom prst="rect">
            <a:avLst/>
          </a:prstGeom>
        </p:spPr>
        <p:txBody>
          <a:bodyPr wrap="square">
            <a:spAutoFit/>
          </a:bodyPr>
          <a:lstStyle/>
          <a:p>
            <a:pPr marL="342900" indent="-342900" algn="just"/>
            <a:r>
              <a:rPr lang="tr-TR" sz="1400" dirty="0" smtClean="0"/>
              <a:t>Bir yapı öğesi tanımlandıktan sonra yapı içerisindeki değişkenlere </a:t>
            </a:r>
            <a:r>
              <a:rPr lang="tr-TR" sz="1400" b="1" dirty="0" smtClean="0"/>
              <a:t>" . " (nokta) sembolü </a:t>
            </a:r>
            <a:r>
              <a:rPr lang="tr-TR" sz="1400" dirty="0" smtClean="0"/>
              <a:t>ile ulaşılır. Bunun dışındaki işlemlerin normal bir değişken ile yapılan işlemlerden hiçbir farkı yoktur.</a:t>
            </a:r>
          </a:p>
        </p:txBody>
      </p:sp>
      <p:sp>
        <p:nvSpPr>
          <p:cNvPr id="6" name="5 Dikdörtgen"/>
          <p:cNvSpPr/>
          <p:nvPr/>
        </p:nvSpPr>
        <p:spPr>
          <a:xfrm>
            <a:off x="4357686" y="5143512"/>
            <a:ext cx="4572000" cy="954107"/>
          </a:xfrm>
          <a:prstGeom prst="rect">
            <a:avLst/>
          </a:prstGeom>
        </p:spPr>
        <p:txBody>
          <a:bodyPr>
            <a:spAutoFit/>
          </a:bodyPr>
          <a:lstStyle/>
          <a:p>
            <a:r>
              <a:rPr lang="tr-TR" sz="1400" dirty="0" smtClean="0">
                <a:solidFill>
                  <a:srgbClr val="000000"/>
                </a:solidFill>
              </a:rPr>
              <a:t>Burada Takim </a:t>
            </a:r>
            <a:r>
              <a:rPr lang="tr-TR" sz="1400" dirty="0" err="1" smtClean="0">
                <a:solidFill>
                  <a:srgbClr val="000000"/>
                </a:solidFill>
              </a:rPr>
              <a:t>yapısındam</a:t>
            </a:r>
            <a:r>
              <a:rPr lang="tr-TR" sz="1400" dirty="0" smtClean="0">
                <a:solidFill>
                  <a:srgbClr val="000000"/>
                </a:solidFill>
              </a:rPr>
              <a:t> </a:t>
            </a:r>
            <a:r>
              <a:rPr lang="tr-TR" sz="1400" b="1" dirty="0" smtClean="0">
                <a:solidFill>
                  <a:srgbClr val="000000"/>
                </a:solidFill>
              </a:rPr>
              <a:t>takim1 adlı yeni bir değişken </a:t>
            </a:r>
            <a:r>
              <a:rPr lang="tr-TR" sz="1400" dirty="0" smtClean="0">
                <a:solidFill>
                  <a:srgbClr val="000000"/>
                </a:solidFill>
              </a:rPr>
              <a:t>oluşturulmuş ve takim1 değişkenine ait </a:t>
            </a:r>
            <a:r>
              <a:rPr lang="tr-TR" sz="1400" dirty="0" err="1" smtClean="0">
                <a:solidFill>
                  <a:srgbClr val="000000"/>
                </a:solidFill>
              </a:rPr>
              <a:t>takimAdi</a:t>
            </a:r>
            <a:r>
              <a:rPr lang="tr-TR" sz="1400" dirty="0" smtClean="0">
                <a:solidFill>
                  <a:srgbClr val="000000"/>
                </a:solidFill>
              </a:rPr>
              <a:t> bilgisi </a:t>
            </a:r>
            <a:r>
              <a:rPr lang="tr-TR" sz="1400" dirty="0" err="1" smtClean="0">
                <a:solidFill>
                  <a:srgbClr val="000000"/>
                </a:solidFill>
              </a:rPr>
              <a:t>Barcelona</a:t>
            </a:r>
            <a:r>
              <a:rPr lang="tr-TR" sz="1400" dirty="0" smtClean="0">
                <a:solidFill>
                  <a:srgbClr val="000000"/>
                </a:solidFill>
              </a:rPr>
              <a:t> olarak güncellenmiştir. Daha sonra takim1'e ait </a:t>
            </a:r>
            <a:r>
              <a:rPr lang="tr-TR" sz="1400" dirty="0" err="1" smtClean="0">
                <a:solidFill>
                  <a:srgbClr val="000000"/>
                </a:solidFill>
              </a:rPr>
              <a:t>takimAdi</a:t>
            </a:r>
            <a:r>
              <a:rPr lang="tr-TR" sz="1400" dirty="0" smtClean="0">
                <a:solidFill>
                  <a:srgbClr val="000000"/>
                </a:solidFill>
              </a:rPr>
              <a:t> bilgisi ekrana yazdırılmıştır.</a:t>
            </a:r>
            <a:endParaRPr lang="tr-TR" sz="1400" dirty="0"/>
          </a:p>
        </p:txBody>
      </p:sp>
      <p:sp>
        <p:nvSpPr>
          <p:cNvPr id="7" name="6 Dikdörtgen"/>
          <p:cNvSpPr/>
          <p:nvPr/>
        </p:nvSpPr>
        <p:spPr>
          <a:xfrm>
            <a:off x="4286248" y="1357298"/>
            <a:ext cx="5000628" cy="2215991"/>
          </a:xfrm>
          <a:prstGeom prst="rect">
            <a:avLst/>
          </a:prstGeom>
        </p:spPr>
        <p:txBody>
          <a:bodyPr wrap="square">
            <a:spAutoFit/>
          </a:bodyPr>
          <a:lstStyle/>
          <a:p>
            <a:r>
              <a:rPr lang="en-US" b="1" dirty="0" err="1" smtClean="0">
                <a:solidFill>
                  <a:srgbClr val="7F0055"/>
                </a:solidFill>
                <a:latin typeface="Consolas"/>
              </a:rPr>
              <a:t>int</a:t>
            </a:r>
            <a:r>
              <a:rPr lang="en-US" b="1" dirty="0" smtClean="0">
                <a:solidFill>
                  <a:srgbClr val="000000"/>
                </a:solidFill>
                <a:latin typeface="Consolas"/>
              </a:rPr>
              <a:t> main(){</a:t>
            </a:r>
          </a:p>
          <a:p>
            <a:endParaRPr lang="en-US" dirty="0" smtClean="0">
              <a:latin typeface="Consolas"/>
            </a:endParaRPr>
          </a:p>
          <a:p>
            <a:r>
              <a:rPr lang="en-US" sz="1600" dirty="0" err="1" smtClean="0">
                <a:solidFill>
                  <a:srgbClr val="005032"/>
                </a:solidFill>
                <a:latin typeface="Consolas"/>
              </a:rPr>
              <a:t>Takim</a:t>
            </a:r>
            <a:r>
              <a:rPr lang="en-US" sz="1600" dirty="0" smtClean="0">
                <a:solidFill>
                  <a:srgbClr val="000000"/>
                </a:solidFill>
                <a:latin typeface="Consolas"/>
              </a:rPr>
              <a:t> takim1</a:t>
            </a:r>
            <a:r>
              <a:rPr lang="tr-TR" sz="1600" dirty="0" smtClean="0">
                <a:solidFill>
                  <a:srgbClr val="000000"/>
                </a:solidFill>
                <a:latin typeface="Consolas"/>
              </a:rPr>
              <a:t> ={}</a:t>
            </a:r>
            <a:r>
              <a:rPr lang="en-US" sz="1600" dirty="0" smtClean="0">
                <a:solidFill>
                  <a:srgbClr val="000000"/>
                </a:solidFill>
                <a:latin typeface="Consolas"/>
              </a:rPr>
              <a:t>;</a:t>
            </a:r>
            <a:endParaRPr lang="tr-TR" sz="1600" dirty="0" smtClean="0">
              <a:solidFill>
                <a:srgbClr val="000000"/>
              </a:solidFill>
              <a:latin typeface="Consolas"/>
            </a:endParaRPr>
          </a:p>
          <a:p>
            <a:r>
              <a:rPr lang="en-US" sz="1600" b="1" dirty="0" err="1" smtClean="0">
                <a:solidFill>
                  <a:srgbClr val="642880"/>
                </a:solidFill>
                <a:highlight>
                  <a:srgbClr val="D4D4D4"/>
                </a:highlight>
                <a:latin typeface="Consolas"/>
              </a:rPr>
              <a:t>strcpy</a:t>
            </a:r>
            <a:r>
              <a:rPr lang="en-US" sz="1600" b="1" dirty="0" smtClean="0">
                <a:solidFill>
                  <a:srgbClr val="000000"/>
                </a:solidFill>
                <a:highlight>
                  <a:srgbClr val="D4D4D4"/>
                </a:highlight>
                <a:latin typeface="Consolas"/>
              </a:rPr>
              <a:t>(takim1.</a:t>
            </a:r>
            <a:r>
              <a:rPr lang="en-US" sz="1600" b="1" dirty="0" smtClean="0">
                <a:solidFill>
                  <a:srgbClr val="0000C0"/>
                </a:solidFill>
                <a:highlight>
                  <a:srgbClr val="D4D4D4"/>
                </a:highlight>
                <a:latin typeface="Consolas"/>
              </a:rPr>
              <a:t>takimAdi</a:t>
            </a:r>
            <a:r>
              <a:rPr lang="en-US" sz="1600" b="1" dirty="0" smtClean="0">
                <a:solidFill>
                  <a:srgbClr val="000000"/>
                </a:solidFill>
                <a:highlight>
                  <a:srgbClr val="D4D4D4"/>
                </a:highlight>
                <a:latin typeface="Consolas"/>
              </a:rPr>
              <a:t>,</a:t>
            </a:r>
            <a:r>
              <a:rPr lang="en-US" sz="1600" b="1" dirty="0" smtClean="0">
                <a:solidFill>
                  <a:srgbClr val="2A00FF"/>
                </a:solidFill>
                <a:highlight>
                  <a:srgbClr val="D4D4D4"/>
                </a:highlight>
                <a:latin typeface="Consolas"/>
              </a:rPr>
              <a:t>"Barcelona"</a:t>
            </a:r>
            <a:r>
              <a:rPr lang="en-US" sz="1600" b="1" dirty="0" smtClean="0">
                <a:solidFill>
                  <a:srgbClr val="000000"/>
                </a:solidFill>
                <a:highlight>
                  <a:srgbClr val="D4D4D4"/>
                </a:highlight>
                <a:latin typeface="Consolas"/>
              </a:rPr>
              <a:t>);</a:t>
            </a:r>
          </a:p>
          <a:p>
            <a:r>
              <a:rPr lang="en-US" sz="1600" b="1" dirty="0" err="1" smtClean="0">
                <a:solidFill>
                  <a:srgbClr val="642880"/>
                </a:solidFill>
                <a:latin typeface="Consolas"/>
              </a:rPr>
              <a:t>printf</a:t>
            </a:r>
            <a:r>
              <a:rPr lang="en-US" sz="1600" b="1" dirty="0" smtClean="0">
                <a:solidFill>
                  <a:srgbClr val="000000"/>
                </a:solidFill>
                <a:latin typeface="Consolas"/>
              </a:rPr>
              <a:t>(</a:t>
            </a:r>
            <a:r>
              <a:rPr lang="en-US" sz="1600" b="1" dirty="0" smtClean="0">
                <a:solidFill>
                  <a:srgbClr val="2A00FF"/>
                </a:solidFill>
                <a:latin typeface="Consolas"/>
              </a:rPr>
              <a:t>"</a:t>
            </a:r>
            <a:r>
              <a:rPr lang="en-US" sz="1600" b="1" dirty="0" err="1" smtClean="0">
                <a:solidFill>
                  <a:srgbClr val="2A00FF"/>
                </a:solidFill>
                <a:latin typeface="Consolas"/>
              </a:rPr>
              <a:t>Tak</a:t>
            </a:r>
            <a:r>
              <a:rPr lang="tr-TR" sz="1600" b="1" dirty="0" smtClean="0">
                <a:solidFill>
                  <a:srgbClr val="2A00FF"/>
                </a:solidFill>
                <a:latin typeface="Consolas"/>
              </a:rPr>
              <a:t>i</a:t>
            </a:r>
            <a:r>
              <a:rPr lang="en-US" sz="1600" b="1" dirty="0" smtClean="0">
                <a:solidFill>
                  <a:srgbClr val="2A00FF"/>
                </a:solidFill>
                <a:latin typeface="Consolas"/>
              </a:rPr>
              <a:t>m Ad</a:t>
            </a:r>
            <a:r>
              <a:rPr lang="tr-TR" sz="1600" b="1" dirty="0" smtClean="0">
                <a:solidFill>
                  <a:srgbClr val="2A00FF"/>
                </a:solidFill>
                <a:latin typeface="Consolas"/>
              </a:rPr>
              <a:t>i</a:t>
            </a:r>
            <a:r>
              <a:rPr lang="en-US" sz="1600" b="1" dirty="0" smtClean="0">
                <a:solidFill>
                  <a:srgbClr val="2A00FF"/>
                </a:solidFill>
                <a:latin typeface="Consolas"/>
              </a:rPr>
              <a:t>: %s"</a:t>
            </a:r>
            <a:r>
              <a:rPr lang="en-US" sz="1600" b="1" dirty="0" smtClean="0">
                <a:solidFill>
                  <a:srgbClr val="000000"/>
                </a:solidFill>
                <a:latin typeface="Consolas"/>
              </a:rPr>
              <a:t>, takim1.</a:t>
            </a:r>
            <a:r>
              <a:rPr lang="en-US" sz="1600" b="1" dirty="0" smtClean="0">
                <a:solidFill>
                  <a:srgbClr val="0000C0"/>
                </a:solidFill>
                <a:latin typeface="Consolas"/>
              </a:rPr>
              <a:t>takimAdi</a:t>
            </a:r>
            <a:r>
              <a:rPr lang="en-US" sz="1600" b="1" dirty="0" smtClean="0">
                <a:solidFill>
                  <a:srgbClr val="000000"/>
                </a:solidFill>
                <a:latin typeface="Consolas"/>
              </a:rPr>
              <a:t>);</a:t>
            </a:r>
          </a:p>
          <a:p>
            <a:r>
              <a:rPr lang="tr-TR" b="1" dirty="0" smtClean="0">
                <a:solidFill>
                  <a:srgbClr val="7F0055"/>
                </a:solidFill>
                <a:latin typeface="Consolas"/>
              </a:rPr>
              <a:t>    </a:t>
            </a:r>
          </a:p>
          <a:p>
            <a:r>
              <a:rPr lang="tr-TR" b="1" dirty="0" smtClean="0">
                <a:solidFill>
                  <a:srgbClr val="7F0055"/>
                </a:solidFill>
                <a:latin typeface="Consolas"/>
              </a:rPr>
              <a:t>    </a:t>
            </a:r>
            <a:r>
              <a:rPr lang="en-US" b="1" dirty="0" smtClean="0">
                <a:solidFill>
                  <a:srgbClr val="7F0055"/>
                </a:solidFill>
                <a:latin typeface="Consolas"/>
              </a:rPr>
              <a:t>return</a:t>
            </a:r>
            <a:r>
              <a:rPr lang="en-US" b="1" dirty="0" smtClean="0">
                <a:solidFill>
                  <a:srgbClr val="000000"/>
                </a:solidFill>
                <a:latin typeface="Consolas"/>
              </a:rPr>
              <a:t> 0;</a:t>
            </a:r>
          </a:p>
          <a:p>
            <a:r>
              <a:rPr lang="en-US" dirty="0" smtClean="0">
                <a:solidFill>
                  <a:srgbClr val="000000"/>
                </a:solidFill>
                <a:latin typeface="Consolas"/>
              </a:rPr>
              <a:t>}</a:t>
            </a:r>
            <a:endParaRPr lang="tr-TR" dirty="0" smtClean="0">
              <a:solidFill>
                <a:srgbClr val="000000"/>
              </a:solidFill>
              <a:latin typeface="Consolas"/>
            </a:endParaRPr>
          </a:p>
        </p:txBody>
      </p:sp>
      <p:cxnSp>
        <p:nvCxnSpPr>
          <p:cNvPr id="9" name="8 Eğri Bağlayıcı"/>
          <p:cNvCxnSpPr/>
          <p:nvPr/>
        </p:nvCxnSpPr>
        <p:spPr>
          <a:xfrm rot="5400000" flipH="1" flipV="1">
            <a:off x="2321703" y="1750207"/>
            <a:ext cx="2571768" cy="235745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41257754"/>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smtClean="0">
                <a:solidFill>
                  <a:schemeClr val="tx2">
                    <a:lumMod val="60000"/>
                    <a:lumOff val="40000"/>
                  </a:schemeClr>
                </a:solidFill>
              </a:rPr>
              <a:t>Yapıların Dizi ve Fonksiyon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210196"/>
          </a:xfrm>
        </p:spPr>
        <p:txBody>
          <a:bodyPr>
            <a:normAutofit fontScale="55000" lnSpcReduction="20000"/>
          </a:bodyPr>
          <a:lstStyle/>
          <a:p>
            <a:pPr>
              <a:buNone/>
            </a:pPr>
            <a:r>
              <a:rPr lang="tr-TR" b="1" dirty="0" smtClean="0">
                <a:solidFill>
                  <a:srgbClr val="7F0055"/>
                </a:solidFill>
                <a:latin typeface="Consolas"/>
              </a:rPr>
              <a:t>-</a:t>
            </a:r>
            <a:r>
              <a:rPr lang="tr-TR" b="1" dirty="0" smtClean="0">
                <a:solidFill>
                  <a:srgbClr val="7F0055"/>
                </a:solidFill>
                <a:latin typeface="Consolas"/>
                <a:sym typeface="Wingdings" pitchFamily="2" charset="2"/>
              </a:rPr>
              <a:t> Burada önceki slaytlarda bulunan Takim </a:t>
            </a:r>
            <a:r>
              <a:rPr lang="tr-TR" b="1" dirty="0" err="1" smtClean="0">
                <a:solidFill>
                  <a:srgbClr val="7F0055"/>
                </a:solidFill>
                <a:latin typeface="Consolas"/>
                <a:sym typeface="Wingdings" pitchFamily="2" charset="2"/>
              </a:rPr>
              <a:t>struct</a:t>
            </a:r>
            <a:r>
              <a:rPr lang="tr-TR" b="1" dirty="0" smtClean="0">
                <a:solidFill>
                  <a:srgbClr val="7F0055"/>
                </a:solidFill>
                <a:latin typeface="Consolas"/>
                <a:sym typeface="Wingdings" pitchFamily="2" charset="2"/>
              </a:rPr>
              <a:t> </a:t>
            </a:r>
            <a:r>
              <a:rPr lang="tr-TR" b="1" dirty="0" err="1" smtClean="0">
                <a:solidFill>
                  <a:srgbClr val="7F0055"/>
                </a:solidFill>
                <a:latin typeface="Consolas"/>
                <a:sym typeface="Wingdings" pitchFamily="2" charset="2"/>
              </a:rPr>
              <a:t>yapisi</a:t>
            </a:r>
            <a:r>
              <a:rPr lang="tr-TR" b="1" dirty="0" smtClean="0">
                <a:solidFill>
                  <a:srgbClr val="7F0055"/>
                </a:solidFill>
                <a:latin typeface="Consolas"/>
                <a:sym typeface="Wingdings" pitchFamily="2" charset="2"/>
              </a:rPr>
              <a:t> var.</a:t>
            </a:r>
            <a:endParaRPr lang="tr-TR" b="1" dirty="0" smtClean="0">
              <a:solidFill>
                <a:srgbClr val="7F0055"/>
              </a:solidFill>
              <a:latin typeface="Consolas"/>
            </a:endParaRPr>
          </a:p>
          <a:p>
            <a:pPr>
              <a:buNone/>
            </a:pPr>
            <a:r>
              <a:rPr lang="en-US" b="1" dirty="0" err="1" smtClean="0">
                <a:solidFill>
                  <a:srgbClr val="7F0055"/>
                </a:solidFill>
                <a:latin typeface="Consolas"/>
              </a:rPr>
              <a:t>int</a:t>
            </a:r>
            <a:r>
              <a:rPr lang="en-US" b="1" dirty="0" smtClean="0">
                <a:solidFill>
                  <a:srgbClr val="000000"/>
                </a:solidFill>
                <a:latin typeface="Consolas"/>
              </a:rPr>
              <a:t> </a:t>
            </a:r>
            <a:r>
              <a:rPr lang="en-US" b="1" dirty="0" err="1" smtClean="0">
                <a:solidFill>
                  <a:srgbClr val="000000"/>
                </a:solidFill>
                <a:latin typeface="Consolas"/>
              </a:rPr>
              <a:t>puanHesapla</a:t>
            </a:r>
            <a:r>
              <a:rPr lang="en-US" b="1" dirty="0" smtClean="0">
                <a:solidFill>
                  <a:srgbClr val="000000"/>
                </a:solidFill>
                <a:latin typeface="Consolas"/>
              </a:rPr>
              <a:t>(</a:t>
            </a:r>
            <a:r>
              <a:rPr lang="en-US" b="1" dirty="0" err="1" smtClean="0">
                <a:solidFill>
                  <a:srgbClr val="005032"/>
                </a:solidFill>
                <a:latin typeface="Consolas"/>
              </a:rPr>
              <a:t>Takim</a:t>
            </a:r>
            <a:r>
              <a:rPr lang="en-US" b="1" dirty="0" smtClean="0">
                <a:solidFill>
                  <a:srgbClr val="000000"/>
                </a:solidFill>
                <a:latin typeface="Consolas"/>
              </a:rPr>
              <a:t>)</a:t>
            </a:r>
            <a:r>
              <a:rPr lang="tr-TR" b="1" dirty="0" smtClean="0">
                <a:solidFill>
                  <a:srgbClr val="000000"/>
                </a:solidFill>
                <a:latin typeface="Consolas"/>
              </a:rPr>
              <a:t>;</a:t>
            </a:r>
            <a:endParaRPr lang="tr-TR" b="1" dirty="0" smtClean="0">
              <a:solidFill>
                <a:srgbClr val="7F0055"/>
              </a:solidFill>
              <a:latin typeface="Consolas"/>
            </a:endParaRPr>
          </a:p>
          <a:p>
            <a:pPr algn="l">
              <a:buNone/>
            </a:pPr>
            <a:r>
              <a:rPr lang="en-US" b="1" dirty="0" err="1" smtClean="0">
                <a:solidFill>
                  <a:srgbClr val="7F0055"/>
                </a:solidFill>
                <a:latin typeface="Consolas"/>
              </a:rPr>
              <a:t>int</a:t>
            </a:r>
            <a:r>
              <a:rPr lang="en-US" b="1" dirty="0" smtClean="0">
                <a:solidFill>
                  <a:srgbClr val="000000"/>
                </a:solidFill>
                <a:latin typeface="Consolas"/>
              </a:rPr>
              <a:t> </a:t>
            </a:r>
            <a:r>
              <a:rPr lang="en-US" b="1" dirty="0">
                <a:solidFill>
                  <a:srgbClr val="000000"/>
                </a:solidFill>
                <a:latin typeface="Consolas"/>
              </a:rPr>
              <a:t>main(){</a:t>
            </a:r>
          </a:p>
          <a:p>
            <a:pPr algn="l">
              <a:buNone/>
            </a:pPr>
            <a:r>
              <a:rPr lang="tr-TR" b="1" dirty="0" smtClean="0">
                <a:solidFill>
                  <a:srgbClr val="7F0055"/>
                </a:solidFill>
                <a:latin typeface="Consolas"/>
              </a:rPr>
              <a:t>    </a:t>
            </a:r>
            <a:r>
              <a:rPr lang="en-US" b="1" dirty="0" err="1" smtClean="0">
                <a:solidFill>
                  <a:srgbClr val="7F0055"/>
                </a:solidFill>
                <a:latin typeface="Consolas"/>
              </a:rPr>
              <a:t>int</a:t>
            </a:r>
            <a:r>
              <a:rPr lang="en-US" b="1" dirty="0" smtClean="0">
                <a:solidFill>
                  <a:srgbClr val="000000"/>
                </a:solidFill>
                <a:latin typeface="Consolas"/>
              </a:rPr>
              <a:t> </a:t>
            </a:r>
            <a:r>
              <a:rPr lang="en-US" b="1" dirty="0" err="1">
                <a:solidFill>
                  <a:srgbClr val="000000"/>
                </a:solidFill>
                <a:latin typeface="Consolas"/>
              </a:rPr>
              <a:t>i</a:t>
            </a:r>
            <a:r>
              <a:rPr lang="en-US" b="1" dirty="0">
                <a:solidFill>
                  <a:srgbClr val="000000"/>
                </a:solidFill>
                <a:latin typeface="Consolas"/>
              </a:rPr>
              <a:t>;</a:t>
            </a:r>
          </a:p>
          <a:p>
            <a:pPr algn="l">
              <a:buNone/>
            </a:pPr>
            <a:r>
              <a:rPr lang="tr-TR" dirty="0" smtClean="0">
                <a:solidFill>
                  <a:srgbClr val="005032"/>
                </a:solidFill>
                <a:latin typeface="Consolas"/>
              </a:rPr>
              <a:t>    </a:t>
            </a:r>
            <a:r>
              <a:rPr lang="en-US" dirty="0" err="1" smtClean="0">
                <a:solidFill>
                  <a:srgbClr val="005032"/>
                </a:solidFill>
                <a:latin typeface="Consolas"/>
              </a:rPr>
              <a:t>Takim</a:t>
            </a:r>
            <a:r>
              <a:rPr lang="en-US" dirty="0" smtClean="0">
                <a:solidFill>
                  <a:srgbClr val="000000"/>
                </a:solidFill>
                <a:latin typeface="Consolas"/>
              </a:rPr>
              <a:t> </a:t>
            </a:r>
            <a:r>
              <a:rPr lang="en-US" dirty="0" err="1">
                <a:solidFill>
                  <a:srgbClr val="000000"/>
                </a:solidFill>
                <a:latin typeface="Consolas"/>
              </a:rPr>
              <a:t>takimlar</a:t>
            </a:r>
            <a:r>
              <a:rPr lang="en-US" dirty="0">
                <a:solidFill>
                  <a:srgbClr val="000000"/>
                </a:solidFill>
                <a:latin typeface="Consolas"/>
              </a:rPr>
              <a:t>[18];</a:t>
            </a:r>
          </a:p>
          <a:p>
            <a:pPr algn="l">
              <a:buNone/>
            </a:pPr>
            <a:r>
              <a:rPr lang="tr-TR" b="1" dirty="0" smtClean="0">
                <a:solidFill>
                  <a:srgbClr val="7F0055"/>
                </a:solidFill>
                <a:latin typeface="Consolas"/>
              </a:rPr>
              <a:t>    </a:t>
            </a:r>
            <a:r>
              <a:rPr lang="en-US" b="1" dirty="0" smtClean="0">
                <a:solidFill>
                  <a:srgbClr val="7F0055"/>
                </a:solidFill>
                <a:latin typeface="Consolas"/>
              </a:rPr>
              <a:t>for</a:t>
            </a:r>
            <a:r>
              <a:rPr lang="en-US" b="1" dirty="0" smtClean="0">
                <a:solidFill>
                  <a:srgbClr val="000000"/>
                </a:solidFill>
                <a:latin typeface="Consolas"/>
              </a:rPr>
              <a:t>(</a:t>
            </a:r>
            <a:r>
              <a:rPr lang="en-US" b="1" dirty="0" err="1" smtClean="0">
                <a:solidFill>
                  <a:srgbClr val="000000"/>
                </a:solidFill>
                <a:latin typeface="Consolas"/>
              </a:rPr>
              <a:t>i</a:t>
            </a:r>
            <a:r>
              <a:rPr lang="en-US" b="1" dirty="0" smtClean="0">
                <a:solidFill>
                  <a:srgbClr val="000000"/>
                </a:solidFill>
                <a:latin typeface="Consolas"/>
              </a:rPr>
              <a:t>=0</a:t>
            </a:r>
            <a:r>
              <a:rPr lang="en-US" b="1" dirty="0">
                <a:solidFill>
                  <a:srgbClr val="000000"/>
                </a:solidFill>
                <a:latin typeface="Consolas"/>
              </a:rPr>
              <a:t>; </a:t>
            </a:r>
            <a:r>
              <a:rPr lang="en-US" b="1" dirty="0" err="1">
                <a:solidFill>
                  <a:srgbClr val="000000"/>
                </a:solidFill>
                <a:latin typeface="Consolas"/>
              </a:rPr>
              <a:t>i</a:t>
            </a:r>
            <a:r>
              <a:rPr lang="en-US" b="1" dirty="0">
                <a:solidFill>
                  <a:srgbClr val="000000"/>
                </a:solidFill>
                <a:latin typeface="Consolas"/>
              </a:rPr>
              <a:t>&lt;18; </a:t>
            </a:r>
            <a:r>
              <a:rPr lang="en-US" b="1" dirty="0" err="1">
                <a:solidFill>
                  <a:srgbClr val="000000"/>
                </a:solidFill>
                <a:latin typeface="Consolas"/>
              </a:rPr>
              <a:t>i</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smtClean="0">
                <a:solidFill>
                  <a:srgbClr val="2A00FF"/>
                </a:solidFill>
                <a:latin typeface="Consolas"/>
              </a:rPr>
              <a:t>tak</a:t>
            </a:r>
            <a:r>
              <a:rPr lang="tr-TR" b="1" dirty="0" smtClean="0">
                <a:solidFill>
                  <a:srgbClr val="2A00FF"/>
                </a:solidFill>
                <a:latin typeface="Consolas"/>
              </a:rPr>
              <a:t>i</a:t>
            </a:r>
            <a:r>
              <a:rPr lang="en-US" b="1" dirty="0" smtClean="0">
                <a:solidFill>
                  <a:srgbClr val="2A00FF"/>
                </a:solidFill>
                <a:latin typeface="Consolas"/>
              </a:rPr>
              <a:t>m ad</a:t>
            </a:r>
            <a:r>
              <a:rPr lang="tr-TR" b="1" dirty="0" smtClean="0">
                <a:solidFill>
                  <a:srgbClr val="2A00FF"/>
                </a:solidFill>
                <a:latin typeface="Consolas"/>
              </a:rPr>
              <a:t>i</a:t>
            </a:r>
            <a:r>
              <a:rPr lang="en-US" b="1" dirty="0" smtClean="0">
                <a:solidFill>
                  <a:srgbClr val="2A00FF"/>
                </a:solidFill>
                <a:latin typeface="Consolas"/>
              </a:rPr>
              <a:t>n</a:t>
            </a:r>
            <a:r>
              <a:rPr lang="tr-TR" b="1" dirty="0" smtClean="0">
                <a:solidFill>
                  <a:srgbClr val="2A00FF"/>
                </a:solidFill>
                <a:latin typeface="Consolas"/>
              </a:rPr>
              <a:t>i</a:t>
            </a:r>
            <a:r>
              <a:rPr lang="en-US" b="1" dirty="0" smtClean="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scanf</a:t>
            </a:r>
            <a:r>
              <a:rPr lang="en-US" b="1" dirty="0" smtClean="0">
                <a:solidFill>
                  <a:srgbClr val="000000"/>
                </a:solidFill>
                <a:latin typeface="Consolas"/>
              </a:rPr>
              <a:t>(</a:t>
            </a:r>
            <a:r>
              <a:rPr lang="en-US" b="1" dirty="0" smtClean="0">
                <a:solidFill>
                  <a:srgbClr val="2A00FF"/>
                </a:solidFill>
                <a:latin typeface="Consolas"/>
              </a:rPr>
              <a:t>"%</a:t>
            </a:r>
            <a:r>
              <a:rPr lang="tr-TR" b="1" dirty="0" smtClean="0">
                <a:solidFill>
                  <a:srgbClr val="2A00FF"/>
                </a:solidFill>
                <a:latin typeface="Consolas"/>
              </a:rPr>
              <a:t>[^\n]</a:t>
            </a:r>
            <a:r>
              <a:rPr lang="en-US" b="1" dirty="0" smtClean="0">
                <a:solidFill>
                  <a:srgbClr val="2A00FF"/>
                </a:solidFill>
                <a:latin typeface="Consolas"/>
              </a:rPr>
              <a:t>s</a:t>
            </a:r>
            <a:r>
              <a:rPr lang="en-US" b="1" dirty="0">
                <a:solidFill>
                  <a:srgbClr val="2A00FF"/>
                </a:solidFill>
                <a:latin typeface="Consolas"/>
              </a:rPr>
              <a:t>"</a:t>
            </a:r>
            <a:r>
              <a:rPr lang="en-US" b="1" dirty="0">
                <a:solidFill>
                  <a:srgbClr val="000000"/>
                </a:solidFill>
                <a:latin typeface="Consolas"/>
              </a:rPr>
              <a:t>, </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takimAdi</a:t>
            </a:r>
            <a:r>
              <a:rPr lang="en-US" b="1" dirty="0">
                <a:solidFill>
                  <a:srgbClr val="000000"/>
                </a:solidFill>
                <a:latin typeface="Consolas"/>
              </a:rPr>
              <a:t>); </a:t>
            </a:r>
            <a:r>
              <a:rPr lang="tr-TR" b="1" dirty="0" smtClean="0">
                <a:solidFill>
                  <a:srgbClr val="000000"/>
                </a:solidFill>
                <a:latin typeface="Consolas"/>
              </a:rPr>
              <a:t/>
            </a:r>
            <a:br>
              <a:rPr lang="tr-TR" b="1" dirty="0" smtClean="0">
                <a:solidFill>
                  <a:srgbClr val="000000"/>
                </a:solidFill>
                <a:latin typeface="Consolas"/>
              </a:rPr>
            </a:br>
            <a:r>
              <a:rPr lang="tr-TR" b="1" dirty="0" smtClean="0">
                <a:solidFill>
                  <a:srgbClr val="000000"/>
                </a:solidFill>
                <a:latin typeface="Consolas"/>
              </a:rPr>
              <a:t>		</a:t>
            </a:r>
            <a:r>
              <a:rPr lang="en-US" b="1" dirty="0" smtClean="0">
                <a:solidFill>
                  <a:srgbClr val="3F7F5F"/>
                </a:solidFill>
                <a:latin typeface="Consolas"/>
              </a:rPr>
              <a:t>//</a:t>
            </a:r>
            <a:r>
              <a:rPr lang="en-US" b="1" dirty="0" err="1">
                <a:solidFill>
                  <a:srgbClr val="3F7F5F"/>
                </a:solidFill>
                <a:latin typeface="Consolas"/>
              </a:rPr>
              <a:t>stringlerde</a:t>
            </a:r>
            <a:r>
              <a:rPr lang="en-US" b="1" dirty="0">
                <a:solidFill>
                  <a:srgbClr val="3F7F5F"/>
                </a:solidFill>
                <a:latin typeface="Consolas"/>
              </a:rPr>
              <a:t> &amp; </a:t>
            </a:r>
            <a:r>
              <a:rPr lang="tr-TR" b="1" dirty="0" smtClean="0">
                <a:solidFill>
                  <a:srgbClr val="3F7F5F"/>
                </a:solidFill>
                <a:latin typeface="Consolas"/>
              </a:rPr>
              <a:t> </a:t>
            </a:r>
            <a:r>
              <a:rPr lang="en-US" b="1" dirty="0" err="1" smtClean="0">
                <a:solidFill>
                  <a:srgbClr val="3F7F5F"/>
                </a:solidFill>
                <a:latin typeface="Consolas"/>
              </a:rPr>
              <a:t>kullanılmadığını</a:t>
            </a:r>
            <a:r>
              <a:rPr lang="en-US" b="1" dirty="0" smtClean="0">
                <a:solidFill>
                  <a:srgbClr val="3F7F5F"/>
                </a:solidFill>
                <a:latin typeface="Consolas"/>
              </a:rPr>
              <a:t> </a:t>
            </a:r>
            <a:r>
              <a:rPr lang="en-US" b="1" dirty="0" err="1">
                <a:solidFill>
                  <a:srgbClr val="3F7F5F"/>
                </a:solidFill>
                <a:latin typeface="Consolas"/>
              </a:rPr>
              <a:t>hatırlayın</a:t>
            </a:r>
            <a:endParaRPr lang="en-US" b="1" dirty="0">
              <a:solidFill>
                <a:srgbClr val="3F7F5F"/>
              </a:solidFill>
              <a:latin typeface="Consolas"/>
            </a:endParaRPr>
          </a:p>
          <a:p>
            <a:pPr algn="l">
              <a:buNone/>
            </a:pPr>
            <a:r>
              <a:rPr lang="tr-TR" b="1" dirty="0" smtClean="0">
                <a:solidFill>
                  <a:srgbClr val="642880"/>
                </a:solidFill>
                <a:latin typeface="Consolas"/>
              </a:rPr>
              <a:t>        </a:t>
            </a:r>
            <a:r>
              <a:rPr lang="en-US" b="1" dirty="0" err="1" smtClean="0">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galibiyet</a:t>
            </a:r>
            <a:r>
              <a:rPr lang="en-US" b="1" dirty="0">
                <a:solidFill>
                  <a:srgbClr val="2A00FF"/>
                </a:solidFill>
                <a:latin typeface="Consolas"/>
              </a:rPr>
              <a:t> </a:t>
            </a:r>
            <a:r>
              <a:rPr lang="en-US" b="1" dirty="0" smtClean="0">
                <a:solidFill>
                  <a:srgbClr val="2A00FF"/>
                </a:solidFill>
                <a:latin typeface="Consolas"/>
              </a:rPr>
              <a:t>say</a:t>
            </a:r>
            <a:r>
              <a:rPr lang="tr-TR" b="1" dirty="0" smtClean="0">
                <a:solidFill>
                  <a:srgbClr val="2A00FF"/>
                </a:solidFill>
                <a:latin typeface="Consolas"/>
              </a:rPr>
              <a:t>i</a:t>
            </a:r>
            <a:r>
              <a:rPr lang="en-US" b="1" dirty="0" smtClean="0">
                <a:solidFill>
                  <a:srgbClr val="2A00FF"/>
                </a:solidFill>
                <a:latin typeface="Consolas"/>
              </a:rPr>
              <a:t>s</a:t>
            </a:r>
            <a:r>
              <a:rPr lang="tr-TR" b="1" dirty="0" smtClean="0">
                <a:solidFill>
                  <a:srgbClr val="2A00FF"/>
                </a:solidFill>
                <a:latin typeface="Consolas"/>
              </a:rPr>
              <a:t>i</a:t>
            </a:r>
            <a:r>
              <a:rPr lang="en-US" b="1" dirty="0" smtClean="0">
                <a:solidFill>
                  <a:srgbClr val="2A00FF"/>
                </a:solidFill>
                <a:latin typeface="Consolas"/>
              </a:rPr>
              <a:t>n</a:t>
            </a:r>
            <a:r>
              <a:rPr lang="tr-TR" b="1" dirty="0" smtClean="0">
                <a:solidFill>
                  <a:srgbClr val="2A00FF"/>
                </a:solidFill>
                <a:latin typeface="Consolas"/>
              </a:rPr>
              <a:t>i</a:t>
            </a:r>
            <a:r>
              <a:rPr lang="en-US" b="1" dirty="0" smtClean="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"%d"</a:t>
            </a:r>
            <a:r>
              <a:rPr lang="en-US" b="1" dirty="0">
                <a:solidFill>
                  <a:srgbClr val="000000"/>
                </a:solidFill>
                <a:latin typeface="Consolas"/>
              </a:rPr>
              <a:t>, &amp;</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galibiyet</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beraberlik</a:t>
            </a:r>
            <a:r>
              <a:rPr lang="en-US" b="1" dirty="0">
                <a:solidFill>
                  <a:srgbClr val="2A00FF"/>
                </a:solidFill>
                <a:latin typeface="Consolas"/>
              </a:rPr>
              <a:t> </a:t>
            </a:r>
            <a:r>
              <a:rPr lang="en-US" b="1" dirty="0" smtClean="0">
                <a:solidFill>
                  <a:srgbClr val="2A00FF"/>
                </a:solidFill>
                <a:latin typeface="Consolas"/>
              </a:rPr>
              <a:t>say</a:t>
            </a:r>
            <a:r>
              <a:rPr lang="tr-TR" b="1" dirty="0" smtClean="0">
                <a:solidFill>
                  <a:srgbClr val="2A00FF"/>
                </a:solidFill>
                <a:latin typeface="Consolas"/>
              </a:rPr>
              <a:t>i</a:t>
            </a:r>
            <a:r>
              <a:rPr lang="en-US" b="1" dirty="0" smtClean="0">
                <a:solidFill>
                  <a:srgbClr val="2A00FF"/>
                </a:solidFill>
                <a:latin typeface="Consolas"/>
              </a:rPr>
              <a:t>s</a:t>
            </a:r>
            <a:r>
              <a:rPr lang="tr-TR" b="1" dirty="0" smtClean="0">
                <a:solidFill>
                  <a:srgbClr val="2A00FF"/>
                </a:solidFill>
                <a:latin typeface="Consolas"/>
              </a:rPr>
              <a:t>i</a:t>
            </a:r>
            <a:r>
              <a:rPr lang="en-US" b="1" dirty="0" smtClean="0">
                <a:solidFill>
                  <a:srgbClr val="2A00FF"/>
                </a:solidFill>
                <a:latin typeface="Consolas"/>
              </a:rPr>
              <a:t>n</a:t>
            </a:r>
            <a:r>
              <a:rPr lang="tr-TR" b="1" dirty="0" smtClean="0">
                <a:solidFill>
                  <a:srgbClr val="2A00FF"/>
                </a:solidFill>
                <a:latin typeface="Consolas"/>
              </a:rPr>
              <a:t>i</a:t>
            </a:r>
            <a:r>
              <a:rPr lang="en-US" b="1" dirty="0" smtClean="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"%d"</a:t>
            </a:r>
            <a:r>
              <a:rPr lang="en-US" b="1" dirty="0">
                <a:solidFill>
                  <a:srgbClr val="000000"/>
                </a:solidFill>
                <a:latin typeface="Consolas"/>
              </a:rPr>
              <a:t>, &amp;</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beraberlik</a:t>
            </a:r>
            <a:r>
              <a:rPr lang="en-US" b="1" dirty="0">
                <a:solidFill>
                  <a:srgbClr val="000000"/>
                </a:solidFill>
                <a:latin typeface="Consolas"/>
              </a:rPr>
              <a:t>);</a:t>
            </a:r>
          </a:p>
          <a:p>
            <a:pPr algn="l">
              <a:buNone/>
            </a:pPr>
            <a:r>
              <a:rPr lang="tr-TR" dirty="0" smtClean="0">
                <a:solidFill>
                  <a:srgbClr val="000000"/>
                </a:solidFill>
                <a:latin typeface="Consolas"/>
              </a:rPr>
              <a:t>        </a:t>
            </a:r>
            <a:r>
              <a:rPr lang="en-US" dirty="0" err="1" smtClean="0">
                <a:solidFill>
                  <a:srgbClr val="000000"/>
                </a:solidFill>
                <a:latin typeface="Consolas"/>
              </a:rPr>
              <a:t>takimlar</a:t>
            </a:r>
            <a:r>
              <a:rPr lang="en-US" dirty="0" smtClean="0">
                <a:solidFill>
                  <a:srgbClr val="000000"/>
                </a:solidFill>
                <a:latin typeface="Consolas"/>
              </a:rPr>
              <a:t>[</a:t>
            </a:r>
            <a:r>
              <a:rPr lang="en-US" dirty="0" err="1" smtClean="0">
                <a:solidFill>
                  <a:srgbClr val="000000"/>
                </a:solidFill>
                <a:latin typeface="Consolas"/>
              </a:rPr>
              <a:t>i</a:t>
            </a:r>
            <a:r>
              <a:rPr lang="en-US" dirty="0">
                <a:solidFill>
                  <a:srgbClr val="000000"/>
                </a:solidFill>
                <a:latin typeface="Consolas"/>
              </a:rPr>
              <a:t>].</a:t>
            </a:r>
            <a:r>
              <a:rPr lang="en-US" dirty="0" err="1">
                <a:solidFill>
                  <a:srgbClr val="0000C0"/>
                </a:solidFill>
                <a:latin typeface="Consolas"/>
              </a:rPr>
              <a:t>puan</a:t>
            </a:r>
            <a:r>
              <a:rPr lang="en-US" dirty="0">
                <a:solidFill>
                  <a:srgbClr val="000000"/>
                </a:solidFill>
                <a:latin typeface="Consolas"/>
              </a:rPr>
              <a:t> = </a:t>
            </a:r>
            <a:r>
              <a:rPr lang="en-US" dirty="0" err="1">
                <a:solidFill>
                  <a:srgbClr val="000000"/>
                </a:solidFill>
                <a:latin typeface="Consolas"/>
              </a:rPr>
              <a:t>puanHesapla</a:t>
            </a:r>
            <a:r>
              <a:rPr lang="en-US" dirty="0">
                <a:solidFill>
                  <a:srgbClr val="000000"/>
                </a:solidFill>
                <a:latin typeface="Consolas"/>
              </a:rPr>
              <a:t>(</a:t>
            </a:r>
            <a:r>
              <a:rPr lang="en-US" dirty="0" err="1">
                <a:solidFill>
                  <a:srgbClr val="000000"/>
                </a:solidFill>
                <a:latin typeface="Consolas"/>
              </a:rPr>
              <a:t>takimlar</a:t>
            </a:r>
            <a:r>
              <a:rPr lang="en-US" dirty="0">
                <a:solidFill>
                  <a:srgbClr val="000000"/>
                </a:solidFill>
                <a:latin typeface="Consolas"/>
              </a:rPr>
              <a:t>[</a:t>
            </a:r>
            <a:r>
              <a:rPr lang="en-US" dirty="0" err="1">
                <a:solidFill>
                  <a:srgbClr val="000000"/>
                </a:solidFill>
                <a:latin typeface="Consolas"/>
              </a:rPr>
              <a:t>i</a:t>
            </a:r>
            <a:r>
              <a:rPr lang="en-US" dirty="0">
                <a:solidFill>
                  <a:srgbClr val="000000"/>
                </a:solidFill>
                <a:latin typeface="Consolas"/>
              </a:rPr>
              <a:t>]);</a:t>
            </a:r>
          </a:p>
          <a:p>
            <a:pPr algn="l">
              <a:buNone/>
            </a:pPr>
            <a:r>
              <a:rPr lang="tr-TR" dirty="0" smtClean="0">
                <a:solidFill>
                  <a:srgbClr val="000000"/>
                </a:solidFill>
                <a:latin typeface="Consolas"/>
              </a:rPr>
              <a:t>    </a:t>
            </a:r>
            <a:r>
              <a:rPr lang="en-US" dirty="0" smtClean="0">
                <a:solidFill>
                  <a:srgbClr val="000000"/>
                </a:solidFill>
                <a:latin typeface="Consolas"/>
              </a:rPr>
              <a:t>}</a:t>
            </a:r>
            <a:endParaRPr lang="en-US" dirty="0">
              <a:solidFill>
                <a:srgbClr val="000000"/>
              </a:solidFill>
              <a:latin typeface="Consolas"/>
            </a:endParaRPr>
          </a:p>
          <a:p>
            <a:pPr algn="l">
              <a:buNone/>
            </a:pPr>
            <a:r>
              <a:rPr lang="tr-TR" b="1" dirty="0" smtClean="0">
                <a:solidFill>
                  <a:srgbClr val="7F0055"/>
                </a:solidFill>
                <a:latin typeface="Consolas"/>
              </a:rPr>
              <a:t>    </a:t>
            </a:r>
            <a:r>
              <a:rPr lang="en-US" b="1" dirty="0" smtClean="0">
                <a:solidFill>
                  <a:srgbClr val="7F0055"/>
                </a:solidFill>
                <a:latin typeface="Consolas"/>
              </a:rPr>
              <a:t>return</a:t>
            </a:r>
            <a:r>
              <a:rPr lang="en-US" b="1" dirty="0" smtClean="0">
                <a:solidFill>
                  <a:srgbClr val="000000"/>
                </a:solidFill>
                <a:latin typeface="Consolas"/>
              </a:rPr>
              <a:t> </a:t>
            </a:r>
            <a:r>
              <a:rPr lang="en-US" b="1" dirty="0">
                <a:solidFill>
                  <a:srgbClr val="000000"/>
                </a:solidFill>
                <a:latin typeface="Consolas"/>
              </a:rPr>
              <a:t>0;</a:t>
            </a:r>
          </a:p>
          <a:p>
            <a:pPr algn="l">
              <a:buNone/>
            </a:pPr>
            <a:r>
              <a:rPr lang="en-US" dirty="0" smtClean="0">
                <a:solidFill>
                  <a:srgbClr val="000000"/>
                </a:solidFill>
                <a:latin typeface="Consolas"/>
              </a:rPr>
              <a:t>}</a:t>
            </a:r>
            <a:endParaRPr lang="tr-TR" dirty="0" smtClean="0">
              <a:solidFill>
                <a:srgbClr val="000000"/>
              </a:solidFill>
              <a:latin typeface="Consolas"/>
            </a:endParaRPr>
          </a:p>
          <a:p>
            <a:pPr>
              <a:buNone/>
            </a:pPr>
            <a:r>
              <a:rPr lang="en-US" b="1" dirty="0" err="1" smtClean="0">
                <a:solidFill>
                  <a:srgbClr val="7F0055"/>
                </a:solidFill>
                <a:latin typeface="Consolas"/>
              </a:rPr>
              <a:t>int</a:t>
            </a:r>
            <a:r>
              <a:rPr lang="en-US" b="1" dirty="0" smtClean="0">
                <a:solidFill>
                  <a:srgbClr val="000000"/>
                </a:solidFill>
                <a:latin typeface="Consolas"/>
              </a:rPr>
              <a:t> </a:t>
            </a:r>
            <a:r>
              <a:rPr lang="en-US" b="1" dirty="0" err="1" smtClean="0">
                <a:solidFill>
                  <a:srgbClr val="000000"/>
                </a:solidFill>
                <a:latin typeface="Consolas"/>
              </a:rPr>
              <a:t>puanHesapla</a:t>
            </a:r>
            <a:r>
              <a:rPr lang="en-US" b="1" dirty="0" smtClean="0">
                <a:solidFill>
                  <a:srgbClr val="000000"/>
                </a:solidFill>
                <a:latin typeface="Consolas"/>
              </a:rPr>
              <a:t>(</a:t>
            </a:r>
            <a:r>
              <a:rPr lang="en-US" b="1" dirty="0" err="1" smtClean="0">
                <a:solidFill>
                  <a:srgbClr val="005032"/>
                </a:solidFill>
                <a:latin typeface="Consolas"/>
              </a:rPr>
              <a:t>Takim</a:t>
            </a:r>
            <a:r>
              <a:rPr lang="en-US" b="1" dirty="0" smtClean="0">
                <a:solidFill>
                  <a:srgbClr val="000000"/>
                </a:solidFill>
                <a:latin typeface="Consolas"/>
              </a:rPr>
              <a:t> t){</a:t>
            </a:r>
          </a:p>
          <a:p>
            <a:pPr>
              <a:buNone/>
            </a:pPr>
            <a:r>
              <a:rPr lang="tr-TR" b="1" dirty="0" smtClean="0">
                <a:solidFill>
                  <a:srgbClr val="7F0055"/>
                </a:solidFill>
                <a:latin typeface="Consolas"/>
              </a:rPr>
              <a:t>    </a:t>
            </a:r>
            <a:r>
              <a:rPr lang="en-US" b="1" dirty="0" smtClean="0">
                <a:solidFill>
                  <a:srgbClr val="7F0055"/>
                </a:solidFill>
                <a:latin typeface="Consolas"/>
              </a:rPr>
              <a:t>return</a:t>
            </a:r>
            <a:r>
              <a:rPr lang="en-US" b="1" dirty="0" smtClean="0">
                <a:solidFill>
                  <a:srgbClr val="000000"/>
                </a:solidFill>
                <a:latin typeface="Consolas"/>
              </a:rPr>
              <a:t> </a:t>
            </a:r>
            <a:r>
              <a:rPr lang="en-US" b="1" dirty="0" err="1" smtClean="0">
                <a:solidFill>
                  <a:srgbClr val="000000"/>
                </a:solidFill>
                <a:latin typeface="Consolas"/>
              </a:rPr>
              <a:t>t.</a:t>
            </a:r>
            <a:r>
              <a:rPr lang="en-US" b="1" dirty="0" err="1" smtClean="0">
                <a:solidFill>
                  <a:srgbClr val="0000C0"/>
                </a:solidFill>
                <a:latin typeface="Consolas"/>
              </a:rPr>
              <a:t>galibiyet</a:t>
            </a:r>
            <a:r>
              <a:rPr lang="en-US" b="1" dirty="0" smtClean="0">
                <a:solidFill>
                  <a:srgbClr val="000000"/>
                </a:solidFill>
                <a:latin typeface="Consolas"/>
              </a:rPr>
              <a:t>*3 + </a:t>
            </a:r>
            <a:r>
              <a:rPr lang="en-US" b="1" dirty="0" err="1" smtClean="0">
                <a:solidFill>
                  <a:srgbClr val="000000"/>
                </a:solidFill>
                <a:latin typeface="Consolas"/>
              </a:rPr>
              <a:t>t.</a:t>
            </a:r>
            <a:r>
              <a:rPr lang="en-US" b="1" dirty="0" err="1" smtClean="0">
                <a:solidFill>
                  <a:srgbClr val="0000C0"/>
                </a:solidFill>
                <a:latin typeface="Consolas"/>
              </a:rPr>
              <a:t>beraberlik</a:t>
            </a:r>
            <a:r>
              <a:rPr lang="en-US" b="1" dirty="0" smtClean="0">
                <a:solidFill>
                  <a:srgbClr val="000000"/>
                </a:solidFill>
                <a:latin typeface="Consolas"/>
              </a:rPr>
              <a:t>;</a:t>
            </a:r>
          </a:p>
          <a:p>
            <a:pPr>
              <a:buNone/>
            </a:pPr>
            <a:r>
              <a:rPr lang="en-US" dirty="0" smtClean="0">
                <a:solidFill>
                  <a:srgbClr val="000000"/>
                </a:solidFill>
                <a:latin typeface="Consolas"/>
              </a:rPr>
              <a:t>}</a:t>
            </a:r>
            <a:endParaRPr lang="tr-TR" dirty="0" smtClean="0"/>
          </a:p>
          <a:p>
            <a:pPr algn="l">
              <a:buNone/>
            </a:pPr>
            <a:endParaRPr lang="tr-TR" dirty="0" smtClean="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smtClean="0">
              <a:solidFill>
                <a:schemeClr val="tx1"/>
              </a:solidFill>
            </a:endParaRPr>
          </a:p>
          <a:p>
            <a:pPr algn="just">
              <a:buNone/>
            </a:pPr>
            <a:endParaRPr lang="tr-TR" sz="2400" dirty="0" smtClean="0">
              <a:solidFill>
                <a:schemeClr val="tx1"/>
              </a:solidFill>
            </a:endParaRPr>
          </a:p>
        </p:txBody>
      </p:sp>
      <p:sp>
        <p:nvSpPr>
          <p:cNvPr id="4" name="3 Dikdörtgen"/>
          <p:cNvSpPr/>
          <p:nvPr/>
        </p:nvSpPr>
        <p:spPr>
          <a:xfrm>
            <a:off x="5000628" y="5072074"/>
            <a:ext cx="3998890" cy="1015663"/>
          </a:xfrm>
          <a:prstGeom prst="rect">
            <a:avLst/>
          </a:prstGeom>
        </p:spPr>
        <p:txBody>
          <a:bodyPr wrap="square">
            <a:spAutoFit/>
          </a:bodyPr>
          <a:lstStyle/>
          <a:p>
            <a:pPr marL="342900" indent="-342900" algn="just"/>
            <a:r>
              <a:rPr lang="tr-TR" sz="1200" dirty="0" smtClean="0"/>
              <a:t>Yapılar da normal bir veri türü sayıldığından onlardan birer dizi oluşturmak mümkündür ve fonksiyonlara parametre olarak gönderilebilir. Dizi ile yapının birlikte kullanımı için örnek bir kod aşağıda verilmiştir. Kullanılan Takim yapısı daha önceki slaytlardaki takım yapısıdır.</a:t>
            </a:r>
          </a:p>
        </p:txBody>
      </p:sp>
    </p:spTree>
    <p:extLst>
      <p:ext uri="{BB962C8B-B14F-4D97-AF65-F5344CB8AC3E}">
        <p14:creationId xmlns:p14="http://schemas.microsoft.com/office/powerpoint/2010/main" xmlns="" val="1416883944"/>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smtClean="0">
                <a:solidFill>
                  <a:schemeClr val="tx2">
                    <a:lumMod val="60000"/>
                    <a:lumOff val="40000"/>
                  </a:schemeClr>
                </a:solidFill>
              </a:rPr>
              <a:t>Yapıların Dizi ve Fonksiyon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14282" y="1214422"/>
            <a:ext cx="8229600" cy="4937760"/>
          </a:xfrm>
        </p:spPr>
        <p:txBody>
          <a:bodyPr>
            <a:normAutofit fontScale="25000" lnSpcReduction="20000"/>
          </a:bodyPr>
          <a:lstStyle/>
          <a:p>
            <a:pPr>
              <a:buNone/>
            </a:pPr>
            <a:r>
              <a:rPr lang="tr-TR" sz="4800" b="1" dirty="0" smtClean="0">
                <a:solidFill>
                  <a:srgbClr val="7F0055"/>
                </a:solidFill>
                <a:latin typeface="Consolas"/>
              </a:rPr>
              <a:t>-</a:t>
            </a:r>
            <a:r>
              <a:rPr lang="tr-TR" sz="4800" b="1" dirty="0" smtClean="0">
                <a:solidFill>
                  <a:srgbClr val="7F0055"/>
                </a:solidFill>
                <a:latin typeface="Consolas"/>
                <a:sym typeface="Wingdings" pitchFamily="2" charset="2"/>
              </a:rPr>
              <a:t> Burada önceki slaytlarda bulunan Takim </a:t>
            </a:r>
            <a:r>
              <a:rPr lang="tr-TR" sz="4800" b="1" dirty="0" err="1" smtClean="0">
                <a:solidFill>
                  <a:srgbClr val="7F0055"/>
                </a:solidFill>
                <a:latin typeface="Consolas"/>
                <a:sym typeface="Wingdings" pitchFamily="2" charset="2"/>
              </a:rPr>
              <a:t>struct</a:t>
            </a:r>
            <a:r>
              <a:rPr lang="tr-TR" sz="4800" b="1" dirty="0" smtClean="0">
                <a:solidFill>
                  <a:srgbClr val="7F0055"/>
                </a:solidFill>
                <a:latin typeface="Consolas"/>
                <a:sym typeface="Wingdings" pitchFamily="2" charset="2"/>
              </a:rPr>
              <a:t> </a:t>
            </a:r>
            <a:r>
              <a:rPr lang="tr-TR" sz="4800" b="1" dirty="0" err="1" smtClean="0">
                <a:solidFill>
                  <a:srgbClr val="7F0055"/>
                </a:solidFill>
                <a:latin typeface="Consolas"/>
                <a:sym typeface="Wingdings" pitchFamily="2" charset="2"/>
              </a:rPr>
              <a:t>yapisi</a:t>
            </a:r>
            <a:r>
              <a:rPr lang="tr-TR" sz="4800" b="1" dirty="0" smtClean="0">
                <a:solidFill>
                  <a:srgbClr val="7F0055"/>
                </a:solidFill>
                <a:latin typeface="Consolas"/>
                <a:sym typeface="Wingdings" pitchFamily="2" charset="2"/>
              </a:rPr>
              <a:t> var.</a:t>
            </a:r>
            <a:endParaRPr lang="tr-TR" sz="4800" b="1" dirty="0" smtClean="0">
              <a:solidFill>
                <a:srgbClr val="7F0055"/>
              </a:solidFill>
              <a:latin typeface="Consolas"/>
            </a:endParaRPr>
          </a:p>
          <a:p>
            <a:pPr>
              <a:buNone/>
            </a:pPr>
            <a:r>
              <a:rPr lang="en-US" sz="4800" b="1" dirty="0" smtClean="0">
                <a:solidFill>
                  <a:srgbClr val="7F0055"/>
                </a:solidFill>
                <a:latin typeface="Consolas"/>
              </a:rPr>
              <a:t>void</a:t>
            </a:r>
            <a:r>
              <a:rPr lang="en-US" sz="4800" b="1" dirty="0" smtClean="0">
                <a:solidFill>
                  <a:srgbClr val="000000"/>
                </a:solidFill>
                <a:latin typeface="Consolas"/>
              </a:rPr>
              <a:t> degistir1(</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r>
              <a:rPr lang="tr-TR" sz="4800" b="1" dirty="0" smtClean="0">
                <a:solidFill>
                  <a:srgbClr val="000000"/>
                </a:solidFill>
                <a:latin typeface="Consolas"/>
              </a:rPr>
              <a:t>;</a:t>
            </a:r>
          </a:p>
          <a:p>
            <a:pPr>
              <a:buNone/>
            </a:pPr>
            <a:r>
              <a:rPr lang="en-US" sz="4800" b="1" dirty="0" smtClean="0">
                <a:solidFill>
                  <a:srgbClr val="7F0055"/>
                </a:solidFill>
                <a:latin typeface="Consolas"/>
              </a:rPr>
              <a:t>void</a:t>
            </a:r>
            <a:r>
              <a:rPr lang="en-US" sz="4800" b="1" dirty="0" smtClean="0">
                <a:solidFill>
                  <a:srgbClr val="000000"/>
                </a:solidFill>
                <a:latin typeface="Consolas"/>
              </a:rPr>
              <a:t> degistir2(</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r>
              <a:rPr lang="tr-TR" sz="4800" b="1" dirty="0" smtClean="0">
                <a:solidFill>
                  <a:srgbClr val="000000"/>
                </a:solidFill>
                <a:latin typeface="Consolas"/>
              </a:rPr>
              <a:t>;</a:t>
            </a:r>
            <a:endParaRPr lang="en-US" sz="4800" dirty="0">
              <a:latin typeface="Consolas"/>
            </a:endParaRPr>
          </a:p>
          <a:p>
            <a:pPr algn="l">
              <a:buNone/>
            </a:pPr>
            <a:r>
              <a:rPr lang="en-US" sz="4800" b="1" dirty="0" err="1">
                <a:solidFill>
                  <a:srgbClr val="7F0055"/>
                </a:solidFill>
                <a:latin typeface="Consolas"/>
              </a:rPr>
              <a:t>int</a:t>
            </a:r>
            <a:r>
              <a:rPr lang="en-US" sz="4800" b="1" dirty="0">
                <a:solidFill>
                  <a:srgbClr val="000000"/>
                </a:solidFill>
                <a:latin typeface="Consolas"/>
              </a:rPr>
              <a:t> main(){</a:t>
            </a:r>
          </a:p>
          <a:p>
            <a:pPr algn="l">
              <a:buNone/>
            </a:pPr>
            <a:r>
              <a:rPr lang="tr-TR" sz="4800" dirty="0" smtClean="0">
                <a:solidFill>
                  <a:srgbClr val="005032"/>
                </a:solidFill>
                <a:latin typeface="Consolas"/>
              </a:rPr>
              <a:t>    </a:t>
            </a:r>
            <a:r>
              <a:rPr lang="en-US" sz="4800" dirty="0" err="1" smtClean="0">
                <a:solidFill>
                  <a:srgbClr val="005032"/>
                </a:solidFill>
                <a:latin typeface="Consolas"/>
              </a:rPr>
              <a:t>Takim</a:t>
            </a:r>
            <a:r>
              <a:rPr lang="en-US" sz="4800" dirty="0" smtClean="0">
                <a:solidFill>
                  <a:srgbClr val="000000"/>
                </a:solidFill>
                <a:latin typeface="Consolas"/>
              </a:rPr>
              <a:t> </a:t>
            </a:r>
            <a:r>
              <a:rPr lang="en-US" sz="4800" dirty="0">
                <a:solidFill>
                  <a:srgbClr val="000000"/>
                </a:solidFill>
                <a:latin typeface="Consolas"/>
              </a:rPr>
              <a:t>takim1, takim2;</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(takim1.</a:t>
            </a:r>
            <a:r>
              <a:rPr lang="en-US" sz="4800" b="1" dirty="0" smtClean="0">
                <a:solidFill>
                  <a:srgbClr val="0000C0"/>
                </a:solidFill>
                <a:latin typeface="Consolas"/>
              </a:rPr>
              <a:t>takimAdi</a:t>
            </a:r>
            <a:r>
              <a:rPr lang="en-US" sz="4800" b="1" dirty="0">
                <a:solidFill>
                  <a:srgbClr val="000000"/>
                </a:solidFill>
                <a:latin typeface="Consolas"/>
              </a:rPr>
              <a:t>, </a:t>
            </a:r>
            <a:r>
              <a:rPr lang="en-US" sz="4800" b="1" dirty="0">
                <a:solidFill>
                  <a:srgbClr val="2A00FF"/>
                </a:solidFill>
                <a:latin typeface="Consolas"/>
              </a:rPr>
              <a:t>"</a:t>
            </a:r>
            <a:r>
              <a:rPr lang="en-US" sz="4800" b="1" dirty="0" err="1">
                <a:solidFill>
                  <a:srgbClr val="2A00FF"/>
                </a:solidFill>
                <a:latin typeface="Consolas"/>
              </a:rPr>
              <a:t>Fenerbahce</a:t>
            </a:r>
            <a:r>
              <a:rPr lang="en-US" sz="4800" b="1" dirty="0">
                <a:solidFill>
                  <a:srgbClr val="2A00FF"/>
                </a:solidFill>
                <a:latin typeface="Consolas"/>
              </a:rPr>
              <a:t>"</a:t>
            </a:r>
            <a:r>
              <a:rPr lang="en-US" sz="4800" b="1" dirty="0">
                <a:solidFill>
                  <a:srgbClr val="000000"/>
                </a:solidFill>
                <a:latin typeface="Consolas"/>
              </a:rPr>
              <a:t>);</a:t>
            </a:r>
          </a:p>
          <a:p>
            <a:pPr algn="l">
              <a:buNone/>
            </a:pPr>
            <a:r>
              <a:rPr lang="tr-TR" sz="4800" dirty="0" smtClean="0">
                <a:solidFill>
                  <a:srgbClr val="000000"/>
                </a:solidFill>
                <a:latin typeface="Consolas"/>
              </a:rPr>
              <a:t>    </a:t>
            </a:r>
            <a:r>
              <a:rPr lang="en-US" sz="4800" dirty="0" smtClean="0">
                <a:solidFill>
                  <a:srgbClr val="000000"/>
                </a:solidFill>
                <a:latin typeface="Consolas"/>
              </a:rPr>
              <a:t>degistir1(takim1</a:t>
            </a:r>
            <a:r>
              <a:rPr lang="en-US" sz="4800" dirty="0">
                <a:solidFill>
                  <a:srgbClr val="000000"/>
                </a:solidFill>
                <a:latin typeface="Consolas"/>
              </a:rPr>
              <a:t>, </a:t>
            </a:r>
            <a:r>
              <a:rPr lang="en-US" sz="4800" dirty="0">
                <a:solidFill>
                  <a:srgbClr val="2A00FF"/>
                </a:solidFill>
                <a:latin typeface="Consolas"/>
              </a:rPr>
              <a:t>"</a:t>
            </a:r>
            <a:r>
              <a:rPr lang="en-US" sz="4800" dirty="0" err="1">
                <a:solidFill>
                  <a:srgbClr val="2A00FF"/>
                </a:solidFill>
                <a:latin typeface="Consolas"/>
              </a:rPr>
              <a:t>Besiktas</a:t>
            </a:r>
            <a:r>
              <a:rPr lang="en-US" sz="4800" dirty="0">
                <a:solidFill>
                  <a:srgbClr val="2A00FF"/>
                </a:solidFill>
                <a:latin typeface="Consolas"/>
              </a:rPr>
              <a:t>"</a:t>
            </a:r>
            <a:r>
              <a:rPr lang="en-US" sz="4800"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"Main: %s\n"</a:t>
            </a:r>
            <a:r>
              <a:rPr lang="en-US" sz="4800" b="1" dirty="0">
                <a:solidFill>
                  <a:srgbClr val="000000"/>
                </a:solidFill>
                <a:latin typeface="Consolas"/>
              </a:rPr>
              <a:t>, takim1.</a:t>
            </a:r>
            <a:r>
              <a:rPr lang="en-US" sz="4800" b="1" dirty="0">
                <a:solidFill>
                  <a:srgbClr val="0000C0"/>
                </a:solidFill>
                <a:latin typeface="Consolas"/>
              </a:rPr>
              <a:t>takimAdi</a:t>
            </a:r>
            <a:r>
              <a:rPr lang="en-US" sz="4800" b="1"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"---------------------------\n"</a:t>
            </a:r>
            <a:r>
              <a:rPr lang="en-US" sz="4800" b="1"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(takim2.</a:t>
            </a:r>
            <a:r>
              <a:rPr lang="en-US" sz="4800" b="1" dirty="0" smtClean="0">
                <a:solidFill>
                  <a:srgbClr val="0000C0"/>
                </a:solidFill>
                <a:latin typeface="Consolas"/>
              </a:rPr>
              <a:t>takimAdi</a:t>
            </a:r>
            <a:r>
              <a:rPr lang="en-US" sz="4800" b="1" dirty="0">
                <a:solidFill>
                  <a:srgbClr val="000000"/>
                </a:solidFill>
                <a:latin typeface="Consolas"/>
              </a:rPr>
              <a:t>, </a:t>
            </a:r>
            <a:r>
              <a:rPr lang="en-US" sz="4800" b="1" dirty="0">
                <a:solidFill>
                  <a:srgbClr val="2A00FF"/>
                </a:solidFill>
                <a:latin typeface="Consolas"/>
              </a:rPr>
              <a:t>"</a:t>
            </a:r>
            <a:r>
              <a:rPr lang="en-US" sz="4800" b="1" dirty="0" err="1">
                <a:solidFill>
                  <a:srgbClr val="2A00FF"/>
                </a:solidFill>
                <a:latin typeface="Consolas"/>
              </a:rPr>
              <a:t>Galatasaray</a:t>
            </a:r>
            <a:r>
              <a:rPr lang="en-US" sz="4800" b="1" dirty="0">
                <a:solidFill>
                  <a:srgbClr val="2A00FF"/>
                </a:solidFill>
                <a:latin typeface="Consolas"/>
              </a:rPr>
              <a:t>"</a:t>
            </a:r>
            <a:r>
              <a:rPr lang="en-US" sz="4800" b="1" dirty="0">
                <a:solidFill>
                  <a:srgbClr val="000000"/>
                </a:solidFill>
                <a:latin typeface="Consolas"/>
              </a:rPr>
              <a:t>);</a:t>
            </a:r>
          </a:p>
          <a:p>
            <a:pPr algn="l">
              <a:buNone/>
            </a:pPr>
            <a:r>
              <a:rPr lang="tr-TR" sz="4800" dirty="0" smtClean="0">
                <a:solidFill>
                  <a:srgbClr val="000000"/>
                </a:solidFill>
                <a:latin typeface="Consolas"/>
              </a:rPr>
              <a:t>    </a:t>
            </a:r>
            <a:r>
              <a:rPr lang="en-US" sz="4800" dirty="0" smtClean="0">
                <a:solidFill>
                  <a:srgbClr val="000000"/>
                </a:solidFill>
                <a:latin typeface="Consolas"/>
              </a:rPr>
              <a:t>degistir2</a:t>
            </a:r>
            <a:r>
              <a:rPr lang="en-US" sz="4800" dirty="0">
                <a:solidFill>
                  <a:srgbClr val="000000"/>
                </a:solidFill>
                <a:latin typeface="Consolas"/>
              </a:rPr>
              <a:t>(&amp;takim2, </a:t>
            </a:r>
            <a:r>
              <a:rPr lang="en-US" sz="4800" dirty="0">
                <a:solidFill>
                  <a:srgbClr val="2A00FF"/>
                </a:solidFill>
                <a:latin typeface="Consolas"/>
              </a:rPr>
              <a:t>"</a:t>
            </a:r>
            <a:r>
              <a:rPr lang="en-US" sz="4800" dirty="0" err="1">
                <a:solidFill>
                  <a:srgbClr val="2A00FF"/>
                </a:solidFill>
                <a:latin typeface="Consolas"/>
              </a:rPr>
              <a:t>Trabzonspor</a:t>
            </a:r>
            <a:r>
              <a:rPr lang="en-US" sz="4800" dirty="0">
                <a:solidFill>
                  <a:srgbClr val="2A00FF"/>
                </a:solidFill>
                <a:latin typeface="Consolas"/>
              </a:rPr>
              <a:t>"</a:t>
            </a:r>
            <a:r>
              <a:rPr lang="en-US" sz="4800"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a:t>
            </a:r>
            <a:r>
              <a:rPr lang="en-US" sz="4800" b="1" dirty="0" err="1">
                <a:solidFill>
                  <a:srgbClr val="2A00FF"/>
                </a:solidFill>
                <a:latin typeface="Consolas"/>
              </a:rPr>
              <a:t>Takım</a:t>
            </a:r>
            <a:r>
              <a:rPr lang="en-US" sz="4800" b="1" dirty="0">
                <a:solidFill>
                  <a:srgbClr val="2A00FF"/>
                </a:solidFill>
                <a:latin typeface="Consolas"/>
              </a:rPr>
              <a:t> </a:t>
            </a:r>
            <a:r>
              <a:rPr lang="en-US" sz="4800" b="1" dirty="0" err="1">
                <a:solidFill>
                  <a:srgbClr val="2A00FF"/>
                </a:solidFill>
                <a:latin typeface="Consolas"/>
              </a:rPr>
              <a:t>Adı</a:t>
            </a:r>
            <a:r>
              <a:rPr lang="en-US" sz="4800" b="1" dirty="0">
                <a:solidFill>
                  <a:srgbClr val="2A00FF"/>
                </a:solidFill>
                <a:latin typeface="Consolas"/>
              </a:rPr>
              <a:t>: %s\n"</a:t>
            </a:r>
            <a:r>
              <a:rPr lang="en-US" sz="4800" b="1" dirty="0">
                <a:solidFill>
                  <a:srgbClr val="000000"/>
                </a:solidFill>
                <a:latin typeface="Consolas"/>
              </a:rPr>
              <a:t>, takim2.</a:t>
            </a:r>
            <a:r>
              <a:rPr lang="en-US" sz="4800" b="1" dirty="0">
                <a:solidFill>
                  <a:srgbClr val="0000C0"/>
                </a:solidFill>
                <a:latin typeface="Consolas"/>
              </a:rPr>
              <a:t>takimAdi</a:t>
            </a:r>
            <a:r>
              <a:rPr lang="en-US" sz="4800" b="1" dirty="0" smtClean="0">
                <a:solidFill>
                  <a:srgbClr val="000000"/>
                </a:solidFill>
                <a:latin typeface="Consolas"/>
              </a:rPr>
              <a:t>);</a:t>
            </a:r>
            <a:endParaRPr lang="tr-TR" sz="4800" b="1" dirty="0" smtClean="0">
              <a:solidFill>
                <a:srgbClr val="000000"/>
              </a:solidFill>
              <a:latin typeface="Consolas"/>
            </a:endParaRPr>
          </a:p>
          <a:p>
            <a:pPr algn="l">
              <a:buNone/>
            </a:pPr>
            <a:r>
              <a:rPr lang="tr-TR" sz="4800" b="1" dirty="0" smtClean="0">
                <a:solidFill>
                  <a:srgbClr val="7F0055"/>
                </a:solidFill>
                <a:latin typeface="Consolas"/>
              </a:rPr>
              <a:t>    </a:t>
            </a:r>
            <a:r>
              <a:rPr lang="en-US" sz="4800" b="1" dirty="0" smtClean="0">
                <a:solidFill>
                  <a:srgbClr val="7F0055"/>
                </a:solidFill>
                <a:latin typeface="Consolas"/>
              </a:rPr>
              <a:t>return</a:t>
            </a:r>
            <a:r>
              <a:rPr lang="en-US" sz="4800" b="1" dirty="0" smtClean="0">
                <a:solidFill>
                  <a:srgbClr val="000000"/>
                </a:solidFill>
                <a:latin typeface="Consolas"/>
              </a:rPr>
              <a:t> </a:t>
            </a:r>
            <a:r>
              <a:rPr lang="en-US" sz="4800" b="1" dirty="0">
                <a:solidFill>
                  <a:srgbClr val="000000"/>
                </a:solidFill>
                <a:latin typeface="Consolas"/>
              </a:rPr>
              <a:t>0;</a:t>
            </a:r>
          </a:p>
          <a:p>
            <a:pPr algn="l">
              <a:buNone/>
            </a:pPr>
            <a:r>
              <a:rPr lang="en-US" sz="4800" dirty="0" smtClean="0">
                <a:solidFill>
                  <a:srgbClr val="000000"/>
                </a:solidFill>
                <a:latin typeface="Consolas"/>
              </a:rPr>
              <a:t>}</a:t>
            </a:r>
            <a:endParaRPr lang="tr-TR" sz="4800" dirty="0" smtClean="0">
              <a:solidFill>
                <a:srgbClr val="000000"/>
              </a:solidFill>
              <a:latin typeface="Consolas"/>
            </a:endParaRPr>
          </a:p>
          <a:p>
            <a:pPr>
              <a:buNone/>
            </a:pPr>
            <a:r>
              <a:rPr lang="en-US" sz="4800" b="1" dirty="0" smtClean="0">
                <a:solidFill>
                  <a:srgbClr val="7F0055"/>
                </a:solidFill>
                <a:latin typeface="Consolas"/>
              </a:rPr>
              <a:t>void</a:t>
            </a:r>
            <a:r>
              <a:rPr lang="en-US" sz="4800" b="1" dirty="0" smtClean="0">
                <a:solidFill>
                  <a:srgbClr val="000000"/>
                </a:solidFill>
                <a:latin typeface="Consolas"/>
              </a:rPr>
              <a:t> degistir1(</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a:t>
            </a:r>
            <a:r>
              <a:rPr lang="en-US" sz="4800" b="1" dirty="0" err="1" smtClean="0">
                <a:solidFill>
                  <a:srgbClr val="000000"/>
                </a:solidFill>
                <a:latin typeface="Consolas"/>
              </a:rPr>
              <a:t>t.</a:t>
            </a:r>
            <a:r>
              <a:rPr lang="en-US" sz="4800" b="1" dirty="0" err="1" smtClean="0">
                <a:solidFill>
                  <a:srgbClr val="0000C0"/>
                </a:solidFill>
                <a:latin typeface="Consolas"/>
              </a:rPr>
              <a:t>takimAdi</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smtClean="0">
                <a:solidFill>
                  <a:srgbClr val="000000"/>
                </a:solidFill>
                <a:latin typeface="Consolas"/>
              </a:rPr>
              <a:t>(</a:t>
            </a:r>
            <a:r>
              <a:rPr lang="en-US" sz="4800" b="1" dirty="0" smtClean="0">
                <a:solidFill>
                  <a:srgbClr val="2A00FF"/>
                </a:solidFill>
                <a:latin typeface="Consolas"/>
              </a:rPr>
              <a:t>"</a:t>
            </a:r>
            <a:r>
              <a:rPr lang="en-US" sz="4800" b="1" dirty="0" err="1" smtClean="0">
                <a:solidFill>
                  <a:srgbClr val="2A00FF"/>
                </a:solidFill>
                <a:latin typeface="Consolas"/>
              </a:rPr>
              <a:t>Fonksiyon</a:t>
            </a:r>
            <a:r>
              <a:rPr lang="en-US" sz="4800" b="1" dirty="0" smtClean="0">
                <a:solidFill>
                  <a:srgbClr val="2A00FF"/>
                </a:solidFill>
                <a:latin typeface="Consolas"/>
              </a:rPr>
              <a:t>: %s\n"</a:t>
            </a:r>
            <a:r>
              <a:rPr lang="en-US" sz="4800" b="1" dirty="0" smtClean="0">
                <a:solidFill>
                  <a:srgbClr val="000000"/>
                </a:solidFill>
                <a:latin typeface="Consolas"/>
              </a:rPr>
              <a:t>, </a:t>
            </a:r>
            <a:r>
              <a:rPr lang="en-US" sz="4800" b="1" dirty="0" err="1" smtClean="0">
                <a:solidFill>
                  <a:srgbClr val="000000"/>
                </a:solidFill>
                <a:latin typeface="Consolas"/>
              </a:rPr>
              <a:t>t.</a:t>
            </a:r>
            <a:r>
              <a:rPr lang="en-US" sz="4800" b="1" dirty="0" err="1" smtClean="0">
                <a:solidFill>
                  <a:srgbClr val="0000C0"/>
                </a:solidFill>
                <a:latin typeface="Consolas"/>
              </a:rPr>
              <a:t>takimAdi</a:t>
            </a:r>
            <a:r>
              <a:rPr lang="en-US" sz="4800" b="1" dirty="0" smtClean="0">
                <a:solidFill>
                  <a:srgbClr val="000000"/>
                </a:solidFill>
                <a:latin typeface="Consolas"/>
              </a:rPr>
              <a:t>);</a:t>
            </a:r>
          </a:p>
          <a:p>
            <a:pPr>
              <a:buNone/>
            </a:pPr>
            <a:r>
              <a:rPr lang="en-US" sz="4800" dirty="0" smtClean="0">
                <a:solidFill>
                  <a:srgbClr val="000000"/>
                </a:solidFill>
                <a:latin typeface="Consolas"/>
              </a:rPr>
              <a:t>}</a:t>
            </a:r>
          </a:p>
          <a:p>
            <a:pPr>
              <a:buNone/>
            </a:pPr>
            <a:r>
              <a:rPr lang="en-US" sz="4800" b="1" dirty="0" smtClean="0">
                <a:solidFill>
                  <a:srgbClr val="7F0055"/>
                </a:solidFill>
                <a:latin typeface="Consolas"/>
              </a:rPr>
              <a:t>void</a:t>
            </a:r>
            <a:r>
              <a:rPr lang="en-US" sz="4800" b="1" dirty="0" smtClean="0">
                <a:solidFill>
                  <a:srgbClr val="000000"/>
                </a:solidFill>
                <a:latin typeface="Consolas"/>
              </a:rPr>
              <a:t> degistir2(</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((*t).</a:t>
            </a:r>
            <a:r>
              <a:rPr lang="en-US" sz="4800" b="1" dirty="0" err="1" smtClean="0">
                <a:solidFill>
                  <a:srgbClr val="0000C0"/>
                </a:solidFill>
                <a:latin typeface="Consolas"/>
              </a:rPr>
              <a:t>takimAdi</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smtClean="0">
                <a:solidFill>
                  <a:srgbClr val="000000"/>
                </a:solidFill>
                <a:latin typeface="Consolas"/>
              </a:rPr>
              <a:t>(</a:t>
            </a:r>
            <a:r>
              <a:rPr lang="en-US" sz="4800" b="1" dirty="0" smtClean="0">
                <a:solidFill>
                  <a:srgbClr val="2A00FF"/>
                </a:solidFill>
                <a:latin typeface="Consolas"/>
              </a:rPr>
              <a:t>"</a:t>
            </a:r>
            <a:r>
              <a:rPr lang="en-US" sz="4800" b="1" dirty="0" err="1" smtClean="0">
                <a:solidFill>
                  <a:srgbClr val="2A00FF"/>
                </a:solidFill>
                <a:latin typeface="Consolas"/>
              </a:rPr>
              <a:t>Fonksiyon</a:t>
            </a:r>
            <a:r>
              <a:rPr lang="en-US" sz="4800" b="1" dirty="0" smtClean="0">
                <a:solidFill>
                  <a:srgbClr val="2A00FF"/>
                </a:solidFill>
                <a:latin typeface="Consolas"/>
              </a:rPr>
              <a:t>: %s\n"</a:t>
            </a:r>
            <a:r>
              <a:rPr lang="en-US" sz="4800" b="1" dirty="0" smtClean="0">
                <a:solidFill>
                  <a:srgbClr val="000000"/>
                </a:solidFill>
                <a:latin typeface="Consolas"/>
              </a:rPr>
              <a:t>, t-&gt;</a:t>
            </a:r>
            <a:r>
              <a:rPr lang="en-US" sz="4800" b="1" dirty="0" err="1" smtClean="0">
                <a:solidFill>
                  <a:srgbClr val="0000C0"/>
                </a:solidFill>
                <a:latin typeface="Consolas"/>
              </a:rPr>
              <a:t>takimAdi</a:t>
            </a:r>
            <a:r>
              <a:rPr lang="en-US" sz="4800" b="1" dirty="0" smtClean="0">
                <a:solidFill>
                  <a:srgbClr val="000000"/>
                </a:solidFill>
                <a:latin typeface="Consolas"/>
              </a:rPr>
              <a:t>);</a:t>
            </a:r>
          </a:p>
          <a:p>
            <a:pPr>
              <a:buNone/>
            </a:pPr>
            <a:r>
              <a:rPr lang="en-US" sz="4800" dirty="0" smtClean="0">
                <a:solidFill>
                  <a:srgbClr val="000000"/>
                </a:solidFill>
                <a:latin typeface="Consolas"/>
              </a:rPr>
              <a:t>}</a:t>
            </a:r>
          </a:p>
          <a:p>
            <a:pPr algn="l">
              <a:buNone/>
            </a:pPr>
            <a:endParaRPr lang="tr-TR" sz="4800" dirty="0">
              <a:solidFill>
                <a:schemeClr val="tx1"/>
              </a:solidFill>
            </a:endParaRPr>
          </a:p>
          <a:p>
            <a:pPr algn="just">
              <a:buNone/>
            </a:pPr>
            <a:endParaRPr lang="tr-TR" sz="4400" dirty="0">
              <a:solidFill>
                <a:schemeClr val="tx1"/>
              </a:solidFill>
            </a:endParaRPr>
          </a:p>
          <a:p>
            <a:pPr algn="just">
              <a:buNone/>
            </a:pPr>
            <a:endParaRPr lang="tr-TR" sz="3200" dirty="0" smtClean="0">
              <a:solidFill>
                <a:schemeClr val="tx1"/>
              </a:solidFill>
            </a:endParaRPr>
          </a:p>
          <a:p>
            <a:pPr algn="just">
              <a:buNone/>
            </a:pPr>
            <a:endParaRPr lang="tr-TR" sz="2400" dirty="0" smtClean="0">
              <a:solidFill>
                <a:schemeClr val="tx1"/>
              </a:solidFill>
            </a:endParaRPr>
          </a:p>
        </p:txBody>
      </p:sp>
      <p:sp>
        <p:nvSpPr>
          <p:cNvPr id="4" name="3 Dikdörtgen"/>
          <p:cNvSpPr/>
          <p:nvPr/>
        </p:nvSpPr>
        <p:spPr>
          <a:xfrm>
            <a:off x="5214942" y="1357298"/>
            <a:ext cx="2786082" cy="2123658"/>
          </a:xfrm>
          <a:prstGeom prst="rect">
            <a:avLst/>
          </a:prstGeom>
        </p:spPr>
        <p:txBody>
          <a:bodyPr wrap="square">
            <a:spAutoFit/>
          </a:bodyPr>
          <a:lstStyle/>
          <a:p>
            <a:pPr marL="342900" indent="-342900"/>
            <a:r>
              <a:rPr lang="tr-TR" sz="1200" dirty="0" smtClean="0"/>
              <a:t>Daha önceki derslerimizde C dilinde fonksiyonlara gönderilen parametrelerin varsayılan olarak değer ile geçiş (</a:t>
            </a:r>
            <a:r>
              <a:rPr lang="tr-TR" sz="1200" dirty="0" err="1" smtClean="0"/>
              <a:t>pass</a:t>
            </a:r>
            <a:r>
              <a:rPr lang="tr-TR" sz="1200" dirty="0" smtClean="0"/>
              <a:t>-</a:t>
            </a:r>
            <a:r>
              <a:rPr lang="tr-TR" sz="1200" dirty="0" err="1" smtClean="0"/>
              <a:t>by</a:t>
            </a:r>
            <a:r>
              <a:rPr lang="tr-TR" sz="1200" dirty="0" smtClean="0"/>
              <a:t>-</a:t>
            </a:r>
            <a:r>
              <a:rPr lang="tr-TR" sz="1200" dirty="0" err="1" smtClean="0"/>
              <a:t>value</a:t>
            </a:r>
            <a:r>
              <a:rPr lang="tr-TR" sz="1200" dirty="0" smtClean="0"/>
              <a:t>) yaparak çalıştığını söylemiştik. </a:t>
            </a:r>
            <a:r>
              <a:rPr lang="tr-TR" sz="1200" b="1" u="sng" dirty="0" smtClean="0">
                <a:solidFill>
                  <a:srgbClr val="0070C0"/>
                </a:solidFill>
              </a:rPr>
              <a:t>Bu durum yapılar için de geçerlidir. </a:t>
            </a:r>
            <a:r>
              <a:rPr lang="tr-TR" sz="1200" dirty="0" smtClean="0"/>
              <a:t>Eğer yapı üzerinde yapılan bir değişikliğin kalıcı olması isteniyorsa yapının fonksiyona işaretçi olarak gönderilmesi gerekir. İki fonksiyon örneğine ve çıktılarına bakalım:</a:t>
            </a:r>
          </a:p>
        </p:txBody>
      </p:sp>
      <p:sp>
        <p:nvSpPr>
          <p:cNvPr id="5" name="4 Dikdörtgen"/>
          <p:cNvSpPr/>
          <p:nvPr/>
        </p:nvSpPr>
        <p:spPr>
          <a:xfrm>
            <a:off x="6143636" y="3214686"/>
            <a:ext cx="2428860" cy="2492990"/>
          </a:xfrm>
          <a:prstGeom prst="rect">
            <a:avLst/>
          </a:prstGeom>
        </p:spPr>
        <p:txBody>
          <a:bodyPr wrap="square">
            <a:spAutoFit/>
          </a:bodyPr>
          <a:lstStyle/>
          <a:p>
            <a:endParaRPr lang="tr-TR" sz="1200" dirty="0" smtClean="0"/>
          </a:p>
          <a:p>
            <a:r>
              <a:rPr lang="tr-TR" sz="1200" dirty="0" smtClean="0"/>
              <a:t>İkinci fonksiyonda parametre adres ile geçiş (</a:t>
            </a:r>
            <a:r>
              <a:rPr lang="tr-TR" sz="1200" dirty="0" err="1" smtClean="0"/>
              <a:t>pass</a:t>
            </a:r>
            <a:r>
              <a:rPr lang="tr-TR" sz="1200" dirty="0" smtClean="0"/>
              <a:t>-</a:t>
            </a:r>
            <a:r>
              <a:rPr lang="tr-TR" sz="1200" dirty="0" err="1" smtClean="0"/>
              <a:t>by</a:t>
            </a:r>
            <a:r>
              <a:rPr lang="tr-TR" sz="1200" dirty="0" smtClean="0"/>
              <a:t>-</a:t>
            </a:r>
            <a:r>
              <a:rPr lang="tr-TR" sz="1200" dirty="0" err="1" smtClean="0"/>
              <a:t>reference</a:t>
            </a:r>
            <a:r>
              <a:rPr lang="tr-TR" sz="1200" dirty="0" smtClean="0"/>
              <a:t>) şeklinde geçtiğinden yapılan değişiklik </a:t>
            </a:r>
            <a:r>
              <a:rPr lang="tr-TR" sz="1200" dirty="0" err="1" smtClean="0"/>
              <a:t>main</a:t>
            </a:r>
            <a:r>
              <a:rPr lang="tr-TR" sz="1200" dirty="0" smtClean="0"/>
              <a:t> fonksiyonunda da geçerli olmuştur, yani kalıcı olmuştur. Ancak, ilk fonksiyonda parametre değer ile geçiş  şeklinde geçtiğinden fonksiyonda yapılan değişiklik </a:t>
            </a:r>
            <a:r>
              <a:rPr lang="tr-TR" sz="1200" dirty="0" err="1" smtClean="0"/>
              <a:t>main</a:t>
            </a:r>
            <a:r>
              <a:rPr lang="tr-TR" sz="1200" dirty="0" smtClean="0"/>
              <a:t> fonksiyonuna yansımamıştır.</a:t>
            </a:r>
            <a:endParaRPr lang="tr-TR" sz="1200" dirty="0"/>
          </a:p>
        </p:txBody>
      </p:sp>
      <p:sp>
        <p:nvSpPr>
          <p:cNvPr id="6" name="5 Dikdörtgen"/>
          <p:cNvSpPr/>
          <p:nvPr/>
        </p:nvSpPr>
        <p:spPr>
          <a:xfrm>
            <a:off x="5857884" y="5357826"/>
            <a:ext cx="257176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1200" b="1" dirty="0" smtClean="0">
                <a:solidFill>
                  <a:schemeClr val="tx1"/>
                </a:solidFill>
              </a:rPr>
              <a:t>Çıktı:</a:t>
            </a:r>
          </a:p>
          <a:p>
            <a:r>
              <a:rPr lang="en-US" sz="1200" dirty="0" err="1" smtClean="0">
                <a:solidFill>
                  <a:srgbClr val="000000"/>
                </a:solidFill>
                <a:latin typeface="Consolas"/>
              </a:rPr>
              <a:t>Fonksiyon</a:t>
            </a:r>
            <a:r>
              <a:rPr lang="en-US" sz="1200" dirty="0" smtClean="0">
                <a:solidFill>
                  <a:srgbClr val="000000"/>
                </a:solidFill>
                <a:latin typeface="Consolas"/>
              </a:rPr>
              <a:t>: </a:t>
            </a:r>
            <a:r>
              <a:rPr lang="en-US" sz="1200" dirty="0" err="1" smtClean="0">
                <a:solidFill>
                  <a:srgbClr val="000000"/>
                </a:solidFill>
                <a:latin typeface="Consolas"/>
              </a:rPr>
              <a:t>Besiktas</a:t>
            </a:r>
            <a:endParaRPr lang="en-US" sz="1200" dirty="0" smtClean="0">
              <a:solidFill>
                <a:srgbClr val="000000"/>
              </a:solidFill>
              <a:latin typeface="Consolas"/>
            </a:endParaRPr>
          </a:p>
          <a:p>
            <a:r>
              <a:rPr lang="en-US" sz="1200" dirty="0" smtClean="0">
                <a:solidFill>
                  <a:srgbClr val="000000"/>
                </a:solidFill>
                <a:latin typeface="Consolas"/>
              </a:rPr>
              <a:t>Main: </a:t>
            </a:r>
            <a:r>
              <a:rPr lang="en-US" sz="1200" dirty="0" err="1" smtClean="0">
                <a:solidFill>
                  <a:srgbClr val="000000"/>
                </a:solidFill>
                <a:latin typeface="Consolas"/>
              </a:rPr>
              <a:t>Fenerbahce</a:t>
            </a:r>
            <a:endParaRPr lang="en-US" sz="1200" dirty="0" smtClean="0">
              <a:solidFill>
                <a:srgbClr val="000000"/>
              </a:solidFill>
              <a:latin typeface="Consolas"/>
            </a:endParaRPr>
          </a:p>
          <a:p>
            <a:r>
              <a:rPr lang="en-US" sz="1200" dirty="0" smtClean="0">
                <a:solidFill>
                  <a:srgbClr val="000000"/>
                </a:solidFill>
                <a:latin typeface="Consolas"/>
              </a:rPr>
              <a:t>---------------------------</a:t>
            </a:r>
          </a:p>
          <a:p>
            <a:r>
              <a:rPr lang="en-US" sz="1200" dirty="0" err="1" smtClean="0">
                <a:solidFill>
                  <a:srgbClr val="000000"/>
                </a:solidFill>
                <a:latin typeface="Consolas"/>
              </a:rPr>
              <a:t>Fonksiyon</a:t>
            </a:r>
            <a:r>
              <a:rPr lang="en-US" sz="1200" dirty="0" smtClean="0">
                <a:solidFill>
                  <a:srgbClr val="000000"/>
                </a:solidFill>
                <a:latin typeface="Consolas"/>
              </a:rPr>
              <a:t>: </a:t>
            </a:r>
            <a:r>
              <a:rPr lang="en-US" sz="1200" dirty="0" err="1" smtClean="0">
                <a:solidFill>
                  <a:srgbClr val="000000"/>
                </a:solidFill>
                <a:latin typeface="Consolas"/>
              </a:rPr>
              <a:t>Trabzonspor</a:t>
            </a:r>
            <a:endParaRPr lang="en-US" sz="1200" dirty="0" smtClean="0">
              <a:solidFill>
                <a:srgbClr val="000000"/>
              </a:solidFill>
              <a:latin typeface="Consolas"/>
            </a:endParaRPr>
          </a:p>
          <a:p>
            <a:r>
              <a:rPr lang="en-US" sz="1200" dirty="0" err="1" smtClean="0">
                <a:solidFill>
                  <a:srgbClr val="000000"/>
                </a:solidFill>
                <a:latin typeface="Consolas"/>
              </a:rPr>
              <a:t>Takım</a:t>
            </a:r>
            <a:r>
              <a:rPr lang="en-US" sz="1200" dirty="0" smtClean="0">
                <a:solidFill>
                  <a:srgbClr val="000000"/>
                </a:solidFill>
                <a:latin typeface="Consolas"/>
              </a:rPr>
              <a:t> </a:t>
            </a:r>
            <a:r>
              <a:rPr lang="en-US" sz="1200" dirty="0" err="1" smtClean="0">
                <a:solidFill>
                  <a:srgbClr val="000000"/>
                </a:solidFill>
                <a:latin typeface="Consolas"/>
              </a:rPr>
              <a:t>Adı</a:t>
            </a:r>
            <a:r>
              <a:rPr lang="en-US" sz="1200" dirty="0" smtClean="0">
                <a:solidFill>
                  <a:srgbClr val="000000"/>
                </a:solidFill>
                <a:latin typeface="Consolas"/>
              </a:rPr>
              <a:t>: </a:t>
            </a:r>
            <a:r>
              <a:rPr lang="en-US" sz="1200" dirty="0" err="1" smtClean="0">
                <a:solidFill>
                  <a:srgbClr val="000000"/>
                </a:solidFill>
                <a:latin typeface="Consolas"/>
              </a:rPr>
              <a:t>Trabzonspor</a:t>
            </a:r>
            <a:endParaRPr lang="en-US" sz="1200" dirty="0" smtClean="0">
              <a:solidFill>
                <a:srgbClr val="000000"/>
              </a:solidFill>
              <a:latin typeface="Consolas"/>
            </a:endParaRPr>
          </a:p>
        </p:txBody>
      </p:sp>
      <p:sp>
        <p:nvSpPr>
          <p:cNvPr id="7" name="6 Oval"/>
          <p:cNvSpPr/>
          <p:nvPr/>
        </p:nvSpPr>
        <p:spPr>
          <a:xfrm>
            <a:off x="2714612" y="4214818"/>
            <a:ext cx="35719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Bağlayıcı"/>
          <p:cNvCxnSpPr>
            <a:stCxn id="7" idx="6"/>
          </p:cNvCxnSpPr>
          <p:nvPr/>
        </p:nvCxnSpPr>
        <p:spPr>
          <a:xfrm flipV="1">
            <a:off x="3071802" y="4214818"/>
            <a:ext cx="571504" cy="178595"/>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3643306" y="4000504"/>
            <a:ext cx="2000264" cy="5770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50" dirty="0" smtClean="0"/>
              <a:t>Dizgilerin ve dizilerin bu şekilde de gönderilebileceğini hatırlayınız.</a:t>
            </a:r>
            <a:endParaRPr lang="tr-TR" sz="1050" dirty="0"/>
          </a:p>
        </p:txBody>
      </p:sp>
      <p:sp>
        <p:nvSpPr>
          <p:cNvPr id="11" name="10 5-Nokta Yıldız"/>
          <p:cNvSpPr/>
          <p:nvPr/>
        </p:nvSpPr>
        <p:spPr>
          <a:xfrm>
            <a:off x="7858148" y="1857364"/>
            <a:ext cx="857256"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6572498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sorusu (15 dakika)</a:t>
            </a:r>
            <a:endParaRPr lang="tr-TR" dirty="0"/>
          </a:p>
        </p:txBody>
      </p:sp>
      <p:sp>
        <p:nvSpPr>
          <p:cNvPr id="5" name="4 Metin kutusu"/>
          <p:cNvSpPr txBox="1"/>
          <p:nvPr/>
        </p:nvSpPr>
        <p:spPr>
          <a:xfrm>
            <a:off x="428596" y="1214422"/>
            <a:ext cx="8001056" cy="1200329"/>
          </a:xfrm>
          <a:prstGeom prst="rect">
            <a:avLst/>
          </a:prstGeom>
          <a:noFill/>
        </p:spPr>
        <p:txBody>
          <a:bodyPr wrap="square" rtlCol="0">
            <a:spAutoFit/>
          </a:bodyPr>
          <a:lstStyle/>
          <a:p>
            <a:r>
              <a:rPr lang="tr-TR" sz="2400" b="1" u="sng" dirty="0" smtClean="0"/>
              <a:t>ÖZYİNELEMELİ OLARAK </a:t>
            </a:r>
            <a:r>
              <a:rPr lang="tr-TR" sz="2400" dirty="0" smtClean="0"/>
              <a:t>ekrana İngiliz alfabesini BÜYÜK harflerle ve 100 </a:t>
            </a:r>
            <a:r>
              <a:rPr lang="tr-TR" sz="2400" dirty="0" err="1" smtClean="0"/>
              <a:t>ms</a:t>
            </a:r>
            <a:r>
              <a:rPr lang="tr-TR" sz="2400" dirty="0" smtClean="0"/>
              <a:t> aralıklarla bastırın. Kodunuzda asla </a:t>
            </a:r>
            <a:r>
              <a:rPr lang="tr-TR" sz="2400" b="1" i="1" dirty="0" err="1" smtClean="0"/>
              <a:t>for</a:t>
            </a:r>
            <a:r>
              <a:rPr lang="tr-TR" sz="2400" b="1" i="1" dirty="0" smtClean="0"/>
              <a:t>, </a:t>
            </a:r>
            <a:r>
              <a:rPr lang="tr-TR" sz="2400" b="1" i="1" dirty="0" err="1" smtClean="0"/>
              <a:t>while</a:t>
            </a:r>
            <a:r>
              <a:rPr lang="tr-TR" sz="2400" b="1" i="1" dirty="0" smtClean="0"/>
              <a:t> ya da do </a:t>
            </a:r>
            <a:r>
              <a:rPr lang="tr-TR" sz="2400" b="1" i="1" dirty="0" err="1" smtClean="0"/>
              <a:t>while</a:t>
            </a:r>
            <a:r>
              <a:rPr lang="tr-TR" sz="2400" b="1" i="1" dirty="0" smtClean="0"/>
              <a:t> geçmemeli!</a:t>
            </a:r>
          </a:p>
        </p:txBody>
      </p:sp>
      <p:pic>
        <p:nvPicPr>
          <p:cNvPr id="5124" name="Picture 4" descr="Related image"/>
          <p:cNvPicPr>
            <a:picLocks noChangeAspect="1" noChangeArrowheads="1"/>
          </p:cNvPicPr>
          <p:nvPr/>
        </p:nvPicPr>
        <p:blipFill>
          <a:blip r:embed="rId2" cstate="print"/>
          <a:srcRect/>
          <a:stretch>
            <a:fillRect/>
          </a:stretch>
        </p:blipFill>
        <p:spPr bwMode="auto">
          <a:xfrm>
            <a:off x="1357290" y="2428868"/>
            <a:ext cx="6286544" cy="3753520"/>
          </a:xfrm>
          <a:prstGeom prst="rect">
            <a:avLst/>
          </a:prstGeom>
          <a:noFill/>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844" y="1357298"/>
            <a:ext cx="8826500" cy="3289300"/>
          </a:xfrm>
          <a:prstGeom prst="rect">
            <a:avLst/>
          </a:prstGeom>
        </p:spPr>
      </p:pic>
      <p:sp>
        <p:nvSpPr>
          <p:cNvPr id="6" name="5 Metin kutusu"/>
          <p:cNvSpPr txBox="1"/>
          <p:nvPr/>
        </p:nvSpPr>
        <p:spPr>
          <a:xfrm>
            <a:off x="357158" y="5000636"/>
            <a:ext cx="257176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tablodaki </a:t>
            </a:r>
            <a:r>
              <a:rPr lang="tr-TR" dirty="0" err="1" smtClean="0"/>
              <a:t>char</a:t>
            </a:r>
            <a:r>
              <a:rPr lang="tr-TR" dirty="0" smtClean="0"/>
              <a:t> * ifadeleri </a:t>
            </a:r>
            <a:r>
              <a:rPr lang="tr-TR" b="1" i="1" dirty="0" smtClean="0">
                <a:solidFill>
                  <a:srgbClr val="0000FF"/>
                </a:solidFill>
              </a:rPr>
              <a:t>DİZGİ </a:t>
            </a:r>
            <a:r>
              <a:rPr lang="tr-TR" dirty="0" smtClean="0"/>
              <a:t>anlamında düşünülebilir.</a:t>
            </a:r>
            <a:endParaRPr lang="tr-TR" dirty="0"/>
          </a:p>
        </p:txBody>
      </p:sp>
      <p:sp>
        <p:nvSpPr>
          <p:cNvPr id="7" name="6 Metin kutusu"/>
          <p:cNvSpPr txBox="1"/>
          <p:nvPr/>
        </p:nvSpPr>
        <p:spPr>
          <a:xfrm>
            <a:off x="6500826" y="4714884"/>
            <a:ext cx="214314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smtClean="0"/>
              <a:t>Araya ‘n’ eklemesi yaparak, 3. bir parametre ile işlem genişliği kontrolü yapabiliyorsunuz.</a:t>
            </a:r>
            <a:endParaRPr lang="tr-TR" i="1" dirty="0"/>
          </a:p>
        </p:txBody>
      </p:sp>
      <p:sp>
        <p:nvSpPr>
          <p:cNvPr id="9" name="Başlık 1"/>
          <p:cNvSpPr>
            <a:spLocks noGrp="1"/>
          </p:cNvSpPr>
          <p:nvPr>
            <p:ph type="title"/>
          </p:nvPr>
        </p:nvSpPr>
        <p:spPr>
          <a:xfrm>
            <a:off x="457200" y="152400"/>
            <a:ext cx="8229600" cy="990600"/>
          </a:xfrm>
        </p:spPr>
        <p:txBody>
          <a:bodyPr anchor="ctr">
            <a:normAutofit/>
          </a:bodyPr>
          <a:lstStyle/>
          <a:p>
            <a:r>
              <a:rPr lang="tr-TR" sz="2800" b="1" dirty="0" smtClean="0">
                <a:solidFill>
                  <a:schemeClr val="tx2">
                    <a:lumMod val="60000"/>
                    <a:lumOff val="40000"/>
                  </a:schemeClr>
                </a:solidFill>
              </a:rPr>
              <a:t>Hatırlatma: </a:t>
            </a:r>
            <a:r>
              <a:rPr lang="tr-TR" sz="2800" b="1" dirty="0" err="1" smtClean="0">
                <a:solidFill>
                  <a:schemeClr val="tx2">
                    <a:lumMod val="60000"/>
                    <a:lumOff val="40000"/>
                  </a:schemeClr>
                </a:solidFill>
              </a:rPr>
              <a:t>char</a:t>
            </a:r>
            <a:r>
              <a:rPr lang="tr-TR" sz="2800" b="1" dirty="0" smtClean="0">
                <a:solidFill>
                  <a:schemeClr val="tx2">
                    <a:lumMod val="60000"/>
                    <a:lumOff val="40000"/>
                  </a:schemeClr>
                </a:solidFill>
              </a:rPr>
              <a:t> * ve </a:t>
            </a:r>
            <a:r>
              <a:rPr lang="tr-TR" sz="2800" b="1" dirty="0" err="1" smtClean="0">
                <a:solidFill>
                  <a:schemeClr val="tx2">
                    <a:lumMod val="60000"/>
                    <a:lumOff val="40000"/>
                  </a:schemeClr>
                </a:solidFill>
              </a:rPr>
              <a:t>char</a:t>
            </a:r>
            <a:r>
              <a:rPr lang="tr-TR" sz="2800" b="1" dirty="0" smtClean="0">
                <a:solidFill>
                  <a:schemeClr val="tx2">
                    <a:lumMod val="60000"/>
                    <a:lumOff val="40000"/>
                  </a:schemeClr>
                </a:solidFill>
              </a:rPr>
              <a:t>[] kullanımlarının denkliği</a:t>
            </a:r>
            <a:endParaRPr lang="tr-TR" sz="2800" b="1" dirty="0">
              <a:solidFill>
                <a:schemeClr val="tx2">
                  <a:lumMod val="60000"/>
                  <a:lumOff val="40000"/>
                </a:schemeClr>
              </a:solidFill>
            </a:endParaRPr>
          </a:p>
        </p:txBody>
      </p:sp>
      <p:sp>
        <p:nvSpPr>
          <p:cNvPr id="8" name="7 Yuvarlatılmış Dikdörtgen"/>
          <p:cNvSpPr/>
          <p:nvPr/>
        </p:nvSpPr>
        <p:spPr>
          <a:xfrm>
            <a:off x="3571868" y="4929198"/>
            <a:ext cx="2143140"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strncpy</a:t>
            </a:r>
            <a:r>
              <a:rPr lang="tr-TR" sz="1600" dirty="0" smtClean="0"/>
              <a:t> sadece n karakteri kopyalar ama peşine ‘\0’ koymaz. </a:t>
            </a:r>
            <a:r>
              <a:rPr lang="tr-TR" sz="1600" dirty="0" err="1" smtClean="0"/>
              <a:t>strncat</a:t>
            </a:r>
            <a:r>
              <a:rPr lang="tr-TR" sz="1600" dirty="0" smtClean="0"/>
              <a:t> peşine ‘\0’ı koyar.</a:t>
            </a:r>
            <a:endParaRPr lang="tr-TR" sz="1600" dirty="0"/>
          </a:p>
        </p:txBody>
      </p:sp>
    </p:spTree>
    <p:extLst>
      <p:ext uri="{BB962C8B-B14F-4D97-AF65-F5344CB8AC3E}">
        <p14:creationId xmlns:p14="http://schemas.microsoft.com/office/powerpoint/2010/main" xmlns="" val="79158389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smtClean="0">
                <a:solidFill>
                  <a:schemeClr val="tx2">
                    <a:lumMod val="60000"/>
                    <a:lumOff val="40000"/>
                  </a:schemeClr>
                </a:solidFill>
              </a:rPr>
              <a:t>Yapıların Dizi ve Fonksiyon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marL="342900" indent="-342900" algn="just"/>
            <a:r>
              <a:rPr lang="tr-TR" sz="2000" dirty="0" smtClean="0">
                <a:solidFill>
                  <a:schemeClr val="tx1"/>
                </a:solidFill>
              </a:rPr>
              <a:t>Bir önceki slaytta fonksiyonlardan birinde Takim yapısının elemanlarına ulaşırken 2 tane farklı kullanım dikkatinizi çekmiştir. </a:t>
            </a:r>
            <a:r>
              <a:rPr lang="tr-TR" sz="2000" b="1" dirty="0" smtClean="0">
                <a:solidFill>
                  <a:schemeClr val="tx1"/>
                </a:solidFill>
              </a:rPr>
              <a:t>degistir2</a:t>
            </a:r>
            <a:r>
              <a:rPr lang="tr-TR" sz="2000" dirty="0" smtClean="0">
                <a:solidFill>
                  <a:schemeClr val="tx1"/>
                </a:solidFill>
              </a:rPr>
              <a:t> fonksiyonuna tekrar bakalım:</a:t>
            </a:r>
          </a:p>
          <a:p>
            <a:pPr algn="l"/>
            <a:endParaRPr lang="en-US" sz="2000" dirty="0">
              <a:latin typeface="Consolas"/>
            </a:endParaRPr>
          </a:p>
          <a:p>
            <a:pPr algn="l"/>
            <a:r>
              <a:rPr lang="en-US" sz="2300" b="1" dirty="0">
                <a:solidFill>
                  <a:srgbClr val="7F0055"/>
                </a:solidFill>
                <a:latin typeface="Consolas"/>
              </a:rPr>
              <a:t>void</a:t>
            </a:r>
            <a:r>
              <a:rPr lang="en-US" sz="2300" b="1" dirty="0">
                <a:solidFill>
                  <a:srgbClr val="000000"/>
                </a:solidFill>
                <a:latin typeface="Consolas"/>
              </a:rPr>
              <a:t> degistir2(</a:t>
            </a:r>
            <a:r>
              <a:rPr lang="en-US" sz="2300" b="1" dirty="0" err="1">
                <a:solidFill>
                  <a:srgbClr val="005032"/>
                </a:solidFill>
                <a:latin typeface="Consolas"/>
              </a:rPr>
              <a:t>Takim</a:t>
            </a:r>
            <a:r>
              <a:rPr lang="en-US" sz="2300" b="1" dirty="0">
                <a:solidFill>
                  <a:srgbClr val="000000"/>
                </a:solidFill>
                <a:latin typeface="Consolas"/>
              </a:rPr>
              <a:t> *t, </a:t>
            </a:r>
            <a:r>
              <a:rPr lang="en-US" sz="2300" b="1" dirty="0">
                <a:solidFill>
                  <a:srgbClr val="7F0055"/>
                </a:solidFill>
                <a:latin typeface="Consolas"/>
              </a:rPr>
              <a:t>char</a:t>
            </a:r>
            <a:r>
              <a:rPr lang="en-US" sz="2300" b="1" dirty="0">
                <a:solidFill>
                  <a:srgbClr val="000000"/>
                </a:solidFill>
                <a:latin typeface="Consolas"/>
              </a:rPr>
              <a:t> *ad){</a:t>
            </a:r>
          </a:p>
          <a:p>
            <a:pPr algn="l"/>
            <a:r>
              <a:rPr lang="tr-TR" sz="2300" b="1" dirty="0" smtClean="0">
                <a:solidFill>
                  <a:srgbClr val="642880"/>
                </a:solidFill>
                <a:latin typeface="Consolas"/>
              </a:rPr>
              <a:t>    </a:t>
            </a:r>
            <a:r>
              <a:rPr lang="en-US" sz="2300" b="1" dirty="0" err="1" smtClean="0">
                <a:solidFill>
                  <a:srgbClr val="642880"/>
                </a:solidFill>
                <a:latin typeface="Consolas"/>
              </a:rPr>
              <a:t>strcpy</a:t>
            </a:r>
            <a:r>
              <a:rPr lang="en-US" sz="2300" b="1" dirty="0">
                <a:solidFill>
                  <a:srgbClr val="000000"/>
                </a:solidFill>
                <a:latin typeface="Consolas"/>
              </a:rPr>
              <a:t>((*t).</a:t>
            </a:r>
            <a:r>
              <a:rPr lang="en-US" sz="2300" b="1" dirty="0" err="1">
                <a:solidFill>
                  <a:srgbClr val="0000C0"/>
                </a:solidFill>
                <a:latin typeface="Consolas"/>
              </a:rPr>
              <a:t>takimAdi</a:t>
            </a:r>
            <a:r>
              <a:rPr lang="en-US" sz="2300" b="1" dirty="0">
                <a:solidFill>
                  <a:srgbClr val="000000"/>
                </a:solidFill>
                <a:latin typeface="Consolas"/>
              </a:rPr>
              <a:t>, ad);</a:t>
            </a:r>
          </a:p>
          <a:p>
            <a:pPr algn="l"/>
            <a:r>
              <a:rPr lang="tr-TR" sz="2300" b="1" dirty="0" smtClean="0">
                <a:solidFill>
                  <a:srgbClr val="642880"/>
                </a:solidFill>
                <a:latin typeface="Consolas"/>
              </a:rPr>
              <a:t>    </a:t>
            </a:r>
            <a:r>
              <a:rPr lang="en-US" sz="2300" b="1" dirty="0" err="1" smtClean="0">
                <a:solidFill>
                  <a:srgbClr val="642880"/>
                </a:solidFill>
                <a:latin typeface="Consolas"/>
              </a:rPr>
              <a:t>printf</a:t>
            </a:r>
            <a:r>
              <a:rPr lang="en-US" sz="2300" b="1" dirty="0">
                <a:solidFill>
                  <a:srgbClr val="000000"/>
                </a:solidFill>
                <a:latin typeface="Consolas"/>
              </a:rPr>
              <a:t>(</a:t>
            </a:r>
            <a:r>
              <a:rPr lang="en-US" sz="2300" b="1" dirty="0">
                <a:solidFill>
                  <a:srgbClr val="2A00FF"/>
                </a:solidFill>
                <a:latin typeface="Consolas"/>
              </a:rPr>
              <a:t>"</a:t>
            </a:r>
            <a:r>
              <a:rPr lang="en-US" sz="2300" b="1" dirty="0" err="1">
                <a:solidFill>
                  <a:srgbClr val="2A00FF"/>
                </a:solidFill>
                <a:latin typeface="Consolas"/>
              </a:rPr>
              <a:t>Fonksiyon</a:t>
            </a:r>
            <a:r>
              <a:rPr lang="en-US" sz="2300" b="1" dirty="0">
                <a:solidFill>
                  <a:srgbClr val="2A00FF"/>
                </a:solidFill>
                <a:latin typeface="Consolas"/>
              </a:rPr>
              <a:t>: %s\n"</a:t>
            </a:r>
            <a:r>
              <a:rPr lang="en-US" sz="2300" b="1" dirty="0">
                <a:solidFill>
                  <a:srgbClr val="000000"/>
                </a:solidFill>
                <a:latin typeface="Consolas"/>
              </a:rPr>
              <a:t>, t-&gt;</a:t>
            </a:r>
            <a:r>
              <a:rPr lang="en-US" sz="2300" b="1" dirty="0" err="1">
                <a:solidFill>
                  <a:srgbClr val="0000C0"/>
                </a:solidFill>
                <a:latin typeface="Consolas"/>
              </a:rPr>
              <a:t>takimAdi</a:t>
            </a:r>
            <a:r>
              <a:rPr lang="en-US" sz="2300" b="1" dirty="0">
                <a:solidFill>
                  <a:srgbClr val="000000"/>
                </a:solidFill>
                <a:latin typeface="Consolas"/>
              </a:rPr>
              <a:t>);</a:t>
            </a:r>
          </a:p>
          <a:p>
            <a:pPr algn="l"/>
            <a:r>
              <a:rPr lang="en-US" sz="2300" dirty="0">
                <a:solidFill>
                  <a:srgbClr val="000000"/>
                </a:solidFill>
                <a:latin typeface="Consolas"/>
              </a:rPr>
              <a:t>}</a:t>
            </a:r>
          </a:p>
          <a:p>
            <a:pPr algn="l"/>
            <a:endParaRPr lang="tr-TR" sz="2000" dirty="0" smtClean="0">
              <a:latin typeface="Consolas"/>
            </a:endParaRPr>
          </a:p>
          <a:p>
            <a:pPr algn="l"/>
            <a:r>
              <a:rPr lang="tr-TR" sz="2000" dirty="0" smtClean="0">
                <a:solidFill>
                  <a:schemeClr val="tx1"/>
                </a:solidFill>
              </a:rPr>
              <a:t>Buradaki ilk kullanımı daha önce işaretçi konusu anlatılırken göstermiştik. İşaretçi olarak gelen bir değişkenin değerini almak istiyorsak * sembolünü kullanıyorduk. Fonksiyondaki ilk kullanım bununla ilgilidir (</a:t>
            </a:r>
            <a:r>
              <a:rPr lang="en-US" sz="2000" b="1" dirty="0" smtClean="0">
                <a:solidFill>
                  <a:srgbClr val="000000"/>
                </a:solidFill>
                <a:latin typeface="Consolas"/>
              </a:rPr>
              <a:t>(*</a:t>
            </a:r>
            <a:r>
              <a:rPr lang="en-US" sz="2000" b="1" dirty="0">
                <a:solidFill>
                  <a:srgbClr val="000000"/>
                </a:solidFill>
                <a:latin typeface="Consolas"/>
              </a:rPr>
              <a:t>t).</a:t>
            </a:r>
            <a:r>
              <a:rPr lang="en-US" sz="2000" b="1" dirty="0" err="1" smtClean="0">
                <a:solidFill>
                  <a:srgbClr val="0000C0"/>
                </a:solidFill>
                <a:latin typeface="Consolas"/>
              </a:rPr>
              <a:t>takimAdi</a:t>
            </a:r>
            <a:r>
              <a:rPr lang="tr-TR" sz="2000" dirty="0" smtClean="0">
                <a:solidFill>
                  <a:schemeClr val="tx1"/>
                </a:solidFill>
              </a:rPr>
              <a:t>).</a:t>
            </a:r>
          </a:p>
          <a:p>
            <a:pPr algn="l"/>
            <a:endParaRPr lang="tr-TR" sz="2000" dirty="0">
              <a:solidFill>
                <a:schemeClr val="tx1"/>
              </a:solidFill>
            </a:endParaRPr>
          </a:p>
          <a:p>
            <a:pPr algn="l"/>
            <a:r>
              <a:rPr lang="tr-TR" sz="2000" dirty="0" smtClean="0">
                <a:solidFill>
                  <a:schemeClr val="tx1"/>
                </a:solidFill>
              </a:rPr>
              <a:t>İkinci kullanım ise işaretçi olan bir yapının elemanlarına ulaşırken kullanılan başka bir yöntemdir. Bu yöntemde kafa karıştırıcı olan " </a:t>
            </a:r>
            <a:r>
              <a:rPr lang="tr-TR" sz="2000" b="1" dirty="0" smtClean="0">
                <a:solidFill>
                  <a:schemeClr val="tx1"/>
                </a:solidFill>
              </a:rPr>
              <a:t>*</a:t>
            </a:r>
            <a:r>
              <a:rPr lang="tr-TR" sz="2000" dirty="0" smtClean="0">
                <a:solidFill>
                  <a:schemeClr val="tx1"/>
                </a:solidFill>
              </a:rPr>
              <a:t> " sembolü yerine değişken adı olduğu gibi kullanılır; ancak, elemanlara ulaşırken bu sefer " </a:t>
            </a:r>
            <a:r>
              <a:rPr lang="tr-TR" sz="2000" b="1" dirty="0" smtClean="0">
                <a:solidFill>
                  <a:schemeClr val="tx1"/>
                </a:solidFill>
              </a:rPr>
              <a:t>.</a:t>
            </a:r>
            <a:r>
              <a:rPr lang="tr-TR" sz="2000" dirty="0" smtClean="0">
                <a:solidFill>
                  <a:schemeClr val="tx1"/>
                </a:solidFill>
              </a:rPr>
              <a:t> " sembolü yerine " </a:t>
            </a:r>
            <a:r>
              <a:rPr lang="tr-TR" sz="2000" b="1" dirty="0" smtClean="0">
                <a:solidFill>
                  <a:schemeClr val="tx1"/>
                </a:solidFill>
              </a:rPr>
              <a:t>-&gt;</a:t>
            </a:r>
            <a:r>
              <a:rPr lang="tr-TR" sz="2000" dirty="0" smtClean="0">
                <a:solidFill>
                  <a:schemeClr val="tx1"/>
                </a:solidFill>
              </a:rPr>
              <a:t> " sembolü kullanılır </a:t>
            </a:r>
          </a:p>
          <a:p>
            <a:pPr algn="l"/>
            <a:r>
              <a:rPr lang="tr-TR" sz="2000" dirty="0" smtClean="0">
                <a:solidFill>
                  <a:schemeClr val="tx1"/>
                </a:solidFill>
              </a:rPr>
              <a:t>(</a:t>
            </a:r>
            <a:r>
              <a:rPr lang="en-US" sz="2000" b="1" dirty="0">
                <a:solidFill>
                  <a:srgbClr val="000000"/>
                </a:solidFill>
                <a:latin typeface="Consolas"/>
              </a:rPr>
              <a:t>t-&gt;</a:t>
            </a:r>
            <a:r>
              <a:rPr lang="en-US" sz="2000" b="1" dirty="0" err="1">
                <a:solidFill>
                  <a:srgbClr val="0000C0"/>
                </a:solidFill>
                <a:latin typeface="Consolas"/>
              </a:rPr>
              <a:t>takimAdi</a:t>
            </a:r>
            <a:r>
              <a:rPr lang="tr-TR" sz="2000" dirty="0" smtClean="0">
                <a:solidFill>
                  <a:schemeClr val="tx1"/>
                </a:solidFill>
              </a:rPr>
              <a:t>).</a:t>
            </a:r>
          </a:p>
          <a:p>
            <a:pPr algn="l"/>
            <a:endParaRPr lang="tr-TR" sz="2000" dirty="0">
              <a:solidFill>
                <a:schemeClr val="tx1"/>
              </a:solidFill>
            </a:endParaRPr>
          </a:p>
          <a:p>
            <a:pPr algn="l"/>
            <a:r>
              <a:rPr lang="tr-TR" sz="2000" dirty="0" smtClean="0">
                <a:solidFill>
                  <a:schemeClr val="tx1"/>
                </a:solidFill>
              </a:rPr>
              <a:t>Bu iki kullanım da aynı işi görür. Kimi programcılar * sembolünün oluşturduğu karmaşıklıktan kaçmak için ikinci yöntemi kullanırken kimi programcılar işaretçilere alışık olduklarından birinci kullanımı tercih edebilirler.</a:t>
            </a:r>
            <a:endParaRPr lang="en-US" sz="2000" dirty="0">
              <a:solidFill>
                <a:schemeClr val="tx1"/>
              </a:solidFill>
            </a:endParaRPr>
          </a:p>
          <a:p>
            <a:pPr algn="just"/>
            <a:endParaRPr lang="tr-TR" dirty="0" smtClean="0">
              <a:solidFill>
                <a:schemeClr val="tx1"/>
              </a:solidFill>
            </a:endParaRPr>
          </a:p>
          <a:p>
            <a:pPr algn="just"/>
            <a:endParaRPr lang="tr-TR" sz="2400" dirty="0" smtClean="0">
              <a:solidFill>
                <a:schemeClr val="tx1"/>
              </a:solidFill>
            </a:endParaRPr>
          </a:p>
        </p:txBody>
      </p:sp>
      <p:sp>
        <p:nvSpPr>
          <p:cNvPr id="4" name="3 Yuvarlatılmış Dikdörtgen"/>
          <p:cNvSpPr/>
          <p:nvPr/>
        </p:nvSpPr>
        <p:spPr>
          <a:xfrm>
            <a:off x="2022520" y="2073498"/>
            <a:ext cx="1590541" cy="3992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Yuvarlatılmış Dikdörtgen"/>
          <p:cNvSpPr/>
          <p:nvPr/>
        </p:nvSpPr>
        <p:spPr>
          <a:xfrm>
            <a:off x="4076164" y="2337515"/>
            <a:ext cx="1616298" cy="3992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183449479"/>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Yapılarda = işlecinin kullanımı</a:t>
            </a:r>
            <a:endParaRPr lang="tr-TR" dirty="0"/>
          </a:p>
        </p:txBody>
      </p:sp>
      <p:sp>
        <p:nvSpPr>
          <p:cNvPr id="3" name="2 İçerik Yer Tutucusu"/>
          <p:cNvSpPr>
            <a:spLocks noGrp="1"/>
          </p:cNvSpPr>
          <p:nvPr>
            <p:ph sz="quarter" idx="1"/>
          </p:nvPr>
        </p:nvSpPr>
        <p:spPr/>
        <p:txBody>
          <a:bodyPr/>
          <a:lstStyle/>
          <a:p>
            <a:r>
              <a:rPr lang="tr-TR" dirty="0" err="1" smtClean="0"/>
              <a:t>product</a:t>
            </a:r>
            <a:r>
              <a:rPr lang="tr-TR" dirty="0" smtClean="0"/>
              <a:t> türünden urun1 isimli bir değişken oluşturdunuz ve içine değerlerinizi kaydettiniz.</a:t>
            </a:r>
          </a:p>
          <a:p>
            <a:r>
              <a:rPr lang="tr-TR" dirty="0" err="1" smtClean="0"/>
              <a:t>product</a:t>
            </a:r>
            <a:r>
              <a:rPr lang="tr-TR" dirty="0" smtClean="0"/>
              <a:t> türünden urun2 isimli bir değişken oluşturdunuz.</a:t>
            </a:r>
          </a:p>
          <a:p>
            <a:pPr algn="ctr"/>
            <a:r>
              <a:rPr lang="tr-TR" sz="4400" b="1" i="1" dirty="0" smtClean="0">
                <a:solidFill>
                  <a:srgbClr val="FF0000"/>
                </a:solidFill>
              </a:rPr>
              <a:t>urun2 = urun1; </a:t>
            </a:r>
          </a:p>
          <a:p>
            <a:r>
              <a:rPr lang="tr-TR" dirty="0" smtClean="0"/>
              <a:t>Komutu aynen  </a:t>
            </a:r>
          </a:p>
          <a:p>
            <a:pPr lvl="1">
              <a:buNone/>
            </a:pPr>
            <a:r>
              <a:rPr lang="tr-TR" dirty="0" err="1" smtClean="0"/>
              <a:t>int</a:t>
            </a:r>
            <a:r>
              <a:rPr lang="tr-TR" dirty="0" smtClean="0"/>
              <a:t> x = 5; </a:t>
            </a:r>
          </a:p>
          <a:p>
            <a:pPr lvl="1">
              <a:buNone/>
            </a:pPr>
            <a:r>
              <a:rPr lang="tr-TR" dirty="0" err="1" smtClean="0"/>
              <a:t>int</a:t>
            </a:r>
            <a:r>
              <a:rPr lang="tr-TR" dirty="0" smtClean="0"/>
              <a:t> y;   </a:t>
            </a:r>
          </a:p>
          <a:p>
            <a:pPr lvl="1">
              <a:buNone/>
            </a:pPr>
            <a:r>
              <a:rPr lang="tr-TR" dirty="0" smtClean="0"/>
              <a:t>y=x;   </a:t>
            </a:r>
          </a:p>
          <a:p>
            <a:r>
              <a:rPr lang="tr-TR" dirty="0" smtClean="0"/>
              <a:t>kullanımı gibi urun1’in içindeki baytları urun2’e kopyalar.</a:t>
            </a:r>
          </a:p>
          <a:p>
            <a:endParaRPr lang="tr-TR" dirty="0" smtClean="0"/>
          </a:p>
          <a:p>
            <a:endParaRPr lang="tr-TR"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s-l1000.jpg"/>
          <p:cNvPicPr>
            <a:picLocks noChangeAspect="1"/>
          </p:cNvPicPr>
          <p:nvPr/>
        </p:nvPicPr>
        <p:blipFill>
          <a:blip r:embed="rId2" cstate="print">
            <a:clrChange>
              <a:clrFrom>
                <a:srgbClr val="FFFFFF"/>
              </a:clrFrom>
              <a:clrTo>
                <a:srgbClr val="FFFFFF">
                  <a:alpha val="0"/>
                </a:srgbClr>
              </a:clrTo>
            </a:clrChange>
          </a:blip>
          <a:srcRect b="12413"/>
          <a:stretch>
            <a:fillRect/>
          </a:stretch>
        </p:blipFill>
        <p:spPr>
          <a:xfrm>
            <a:off x="1428728" y="3857628"/>
            <a:ext cx="3429024" cy="2500330"/>
          </a:xfrm>
          <a:prstGeom prst="rect">
            <a:avLst/>
          </a:prstGeom>
        </p:spPr>
      </p:pic>
      <p:pic>
        <p:nvPicPr>
          <p:cNvPr id="5" name="4 Resim" descr="hawthorne-sophia.jpg"/>
          <p:cNvPicPr>
            <a:picLocks noChangeAspect="1"/>
          </p:cNvPicPr>
          <p:nvPr/>
        </p:nvPicPr>
        <p:blipFill>
          <a:blip r:embed="rId3">
            <a:clrChange>
              <a:clrFrom>
                <a:srgbClr val="FFFFFF"/>
              </a:clrFrom>
              <a:clrTo>
                <a:srgbClr val="FFFFFF">
                  <a:alpha val="0"/>
                </a:srgbClr>
              </a:clrTo>
            </a:clrChange>
          </a:blip>
          <a:stretch>
            <a:fillRect/>
          </a:stretch>
        </p:blipFill>
        <p:spPr>
          <a:xfrm>
            <a:off x="4643406" y="2428868"/>
            <a:ext cx="4500594" cy="3656733"/>
          </a:xfrm>
          <a:prstGeom prst="rect">
            <a:avLst/>
          </a:prstGeom>
        </p:spPr>
      </p:pic>
      <p:sp>
        <p:nvSpPr>
          <p:cNvPr id="2" name="1 Başlık"/>
          <p:cNvSpPr>
            <a:spLocks noGrp="1"/>
          </p:cNvSpPr>
          <p:nvPr>
            <p:ph type="title"/>
          </p:nvPr>
        </p:nvSpPr>
        <p:spPr/>
        <p:txBody>
          <a:bodyPr/>
          <a:lstStyle/>
          <a:p>
            <a:r>
              <a:rPr lang="tr-TR" dirty="0" smtClean="0"/>
              <a:t>Programcının Hayatı</a:t>
            </a:r>
            <a:endParaRPr lang="tr-TR" dirty="0"/>
          </a:p>
        </p:txBody>
      </p:sp>
      <p:sp>
        <p:nvSpPr>
          <p:cNvPr id="3" name="2 İçerik Yer Tutucusu"/>
          <p:cNvSpPr>
            <a:spLocks noGrp="1"/>
          </p:cNvSpPr>
          <p:nvPr>
            <p:ph sz="quarter" idx="1"/>
          </p:nvPr>
        </p:nvSpPr>
        <p:spPr>
          <a:xfrm>
            <a:off x="500034" y="1785926"/>
            <a:ext cx="6686568" cy="285752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tr-TR" sz="1600" i="1" dirty="0" smtClean="0">
                <a:solidFill>
                  <a:srgbClr val="FF0000"/>
                </a:solidFill>
              </a:rPr>
              <a:t>Bu akşam, kocam tuhaf davrandı. Akşam yemeği için bir restoranda buluşalım demiştik. Geldiğinde suratı asıktı. Bütün gün arkadaşlarla alışverişteydik, biraz da geç kalınca ona bozuldu sandım, ama o hiçbir şey demedi. Yemekte pek sohbet etmedi, ben de sakin bir yere gidelim de konuşalım dedim, tamam dedi.  Sıkıntının ne olduğunu sordum, seninle ilgili değil dedi, endişelenecek bir şey yokmuş. Eve giderken, onu sevdiğimi söyledim. Biraz gülümsedi ve arabayı sürmeye devam etti. Neden böyle yaptığını anlayamıyorum. Neden “Ben de seni seviyorum” demedi? Eve geldiğimizde onu tamamen kaybettim, benle birlikte hiç vakit geçirmek istemiyor gibiydi. Oracıkta oturdu ve televizyon seyretti.  Mesafeli duruyor ve ben konuşurken boş boş bakıyordu… Neden böyle oluyor?</a:t>
            </a:r>
            <a:endParaRPr lang="tr-TR" sz="1600" i="1" dirty="0">
              <a:solidFill>
                <a:srgbClr val="FF0000"/>
              </a:solidFill>
            </a:endParaRPr>
          </a:p>
        </p:txBody>
      </p:sp>
      <p:sp>
        <p:nvSpPr>
          <p:cNvPr id="6" name="5 Dikdörtgen"/>
          <p:cNvSpPr/>
          <p:nvPr/>
        </p:nvSpPr>
        <p:spPr>
          <a:xfrm>
            <a:off x="500034" y="1357298"/>
            <a:ext cx="1648208" cy="369332"/>
          </a:xfrm>
          <a:prstGeom prst="rect">
            <a:avLst/>
          </a:prstGeom>
        </p:spPr>
        <p:txBody>
          <a:bodyPr wrap="none">
            <a:spAutoFit/>
          </a:bodyPr>
          <a:lstStyle/>
          <a:p>
            <a:r>
              <a:rPr lang="tr-TR" b="1" i="1" dirty="0" smtClean="0">
                <a:solidFill>
                  <a:srgbClr val="FF0000"/>
                </a:solidFill>
              </a:rPr>
              <a:t>Eşinin günlüğü:</a:t>
            </a:r>
          </a:p>
        </p:txBody>
      </p:sp>
      <p:grpSp>
        <p:nvGrpSpPr>
          <p:cNvPr id="8" name="7 Grup"/>
          <p:cNvGrpSpPr/>
          <p:nvPr/>
        </p:nvGrpSpPr>
        <p:grpSpPr>
          <a:xfrm>
            <a:off x="2928926" y="5286388"/>
            <a:ext cx="5214974" cy="852478"/>
            <a:chOff x="4000496" y="5286388"/>
            <a:chExt cx="4714908" cy="852478"/>
          </a:xfrm>
        </p:grpSpPr>
        <p:sp>
          <p:nvSpPr>
            <p:cNvPr id="4" name="2 İçerik Yer Tutucusu"/>
            <p:cNvSpPr txBox="1">
              <a:spLocks/>
            </p:cNvSpPr>
            <p:nvPr/>
          </p:nvSpPr>
          <p:spPr>
            <a:xfrm>
              <a:off x="4286248" y="5643578"/>
              <a:ext cx="4429156" cy="495288"/>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85000" lnSpcReduction="10000"/>
            </a:bodyPr>
            <a:lstStyle/>
            <a:p>
              <a:pPr marL="274320" lvl="0" indent="-274320">
                <a:spcBef>
                  <a:spcPts val="600"/>
                </a:spcBef>
                <a:buClr>
                  <a:schemeClr val="accent1"/>
                </a:buClr>
                <a:buSzPct val="76000"/>
                <a:defRPr/>
              </a:pPr>
              <a:r>
                <a:rPr lang="tr-TR" i="1" dirty="0" smtClean="0">
                  <a:solidFill>
                    <a:srgbClr val="002060"/>
                  </a:solidFill>
                </a:rPr>
                <a:t>Kafayı yiyeceğim.Dosyadan değeri niye eksik çekiyor bu kod! </a:t>
              </a:r>
            </a:p>
          </p:txBody>
        </p:sp>
        <p:sp>
          <p:nvSpPr>
            <p:cNvPr id="7" name="6 Dikdörtgen"/>
            <p:cNvSpPr/>
            <p:nvPr/>
          </p:nvSpPr>
          <p:spPr>
            <a:xfrm>
              <a:off x="4000496" y="5286388"/>
              <a:ext cx="2091616" cy="369332"/>
            </a:xfrm>
            <a:prstGeom prst="rect">
              <a:avLst/>
            </a:prstGeom>
          </p:spPr>
          <p:txBody>
            <a:bodyPr wrap="none">
              <a:spAutoFit/>
            </a:bodyPr>
            <a:lstStyle/>
            <a:p>
              <a:pPr marL="274320" lvl="0" indent="-274320">
                <a:spcBef>
                  <a:spcPts val="600"/>
                </a:spcBef>
                <a:buClr>
                  <a:schemeClr val="accent1"/>
                </a:buClr>
                <a:buSzPct val="76000"/>
                <a:defRPr/>
              </a:pPr>
              <a:r>
                <a:rPr lang="tr-TR" b="1" i="1" dirty="0" smtClean="0">
                  <a:solidFill>
                    <a:srgbClr val="002060"/>
                  </a:solidFill>
                </a:rPr>
                <a:t>Programcının günlüğü</a:t>
              </a:r>
            </a:p>
          </p:txBody>
        </p:sp>
      </p:grpSp>
      <p:grpSp>
        <p:nvGrpSpPr>
          <p:cNvPr id="13" name="12 Grup"/>
          <p:cNvGrpSpPr/>
          <p:nvPr/>
        </p:nvGrpSpPr>
        <p:grpSpPr>
          <a:xfrm>
            <a:off x="5286380" y="773652"/>
            <a:ext cx="3238501" cy="1155150"/>
            <a:chOff x="5286380" y="987966"/>
            <a:chExt cx="3238501" cy="1155150"/>
          </a:xfrm>
        </p:grpSpPr>
        <p:sp>
          <p:nvSpPr>
            <p:cNvPr id="10" name="9 Metin kutusu"/>
            <p:cNvSpPr txBox="1"/>
            <p:nvPr/>
          </p:nvSpPr>
          <p:spPr>
            <a:xfrm>
              <a:off x="5286380" y="987966"/>
              <a:ext cx="2143140" cy="369332"/>
            </a:xfrm>
            <a:prstGeom prst="rect">
              <a:avLst/>
            </a:prstGeom>
            <a:noFill/>
          </p:spPr>
          <p:txBody>
            <a:bodyPr wrap="square" rtlCol="0">
              <a:spAutoFit/>
            </a:bodyPr>
            <a:lstStyle/>
            <a:p>
              <a:r>
                <a:rPr lang="tr-TR" b="1" i="1" dirty="0" smtClean="0">
                  <a:solidFill>
                    <a:srgbClr val="C00000"/>
                  </a:solidFill>
                </a:rPr>
                <a:t>Teknenin günlüğü:</a:t>
              </a:r>
              <a:endParaRPr lang="tr-TR" b="1" i="1" dirty="0">
                <a:solidFill>
                  <a:srgbClr val="C00000"/>
                </a:solidFill>
              </a:endParaRPr>
            </a:p>
          </p:txBody>
        </p:sp>
        <p:pic>
          <p:nvPicPr>
            <p:cNvPr id="11" name="10 Resim" descr="guletyat-GORA.jpg"/>
            <p:cNvPicPr>
              <a:picLocks noChangeAspect="1"/>
            </p:cNvPicPr>
            <p:nvPr/>
          </p:nvPicPr>
          <p:blipFill>
            <a:blip r:embed="rId4" cstate="print"/>
            <a:stretch>
              <a:fillRect/>
            </a:stretch>
          </p:blipFill>
          <p:spPr>
            <a:xfrm>
              <a:off x="7429520" y="1413437"/>
              <a:ext cx="1095361" cy="729679"/>
            </a:xfrm>
            <a:prstGeom prst="rect">
              <a:avLst/>
            </a:prstGeom>
          </p:spPr>
        </p:pic>
        <p:sp>
          <p:nvSpPr>
            <p:cNvPr id="12" name="11 Metin kutusu"/>
            <p:cNvSpPr txBox="1"/>
            <p:nvPr/>
          </p:nvSpPr>
          <p:spPr>
            <a:xfrm>
              <a:off x="7215206" y="1018744"/>
              <a:ext cx="107580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sz="1600" i="1" dirty="0" smtClean="0">
                  <a:solidFill>
                    <a:srgbClr val="C00000"/>
                  </a:solidFill>
                </a:rPr>
                <a:t>5500 Euro </a:t>
              </a:r>
              <a:endParaRPr lang="tr-TR" sz="1600" i="1" dirty="0">
                <a:solidFill>
                  <a:srgbClr val="C000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İkizkenar Üçgen"/>
          <p:cNvSpPr/>
          <p:nvPr/>
        </p:nvSpPr>
        <p:spPr>
          <a:xfrm>
            <a:off x="2500298" y="4429132"/>
            <a:ext cx="4429156" cy="19288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Yuvarlatılmış Dikdörtgen"/>
          <p:cNvSpPr/>
          <p:nvPr/>
        </p:nvSpPr>
        <p:spPr>
          <a:xfrm>
            <a:off x="142844" y="2285992"/>
            <a:ext cx="8786874" cy="2500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24584" name="Picture 8"/>
          <p:cNvPicPr>
            <a:picLocks noChangeAspect="1" noChangeArrowheads="1"/>
          </p:cNvPicPr>
          <p:nvPr/>
        </p:nvPicPr>
        <p:blipFill>
          <a:blip r:embed="rId2"/>
          <a:srcRect/>
          <a:stretch>
            <a:fillRect/>
          </a:stretch>
        </p:blipFill>
        <p:spPr bwMode="auto">
          <a:xfrm rot="21159324">
            <a:off x="6020692" y="169540"/>
            <a:ext cx="2755544" cy="1606343"/>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sz="1800" i="1" dirty="0" smtClean="0"/>
              <a:t>Araba </a:t>
            </a:r>
            <a:r>
              <a:rPr lang="tr-TR" sz="1800" dirty="0" smtClean="0"/>
              <a:t>isimli bir yapı tanımlayın.</a:t>
            </a:r>
          </a:p>
          <a:p>
            <a:r>
              <a:rPr lang="tr-TR" sz="1800" dirty="0" smtClean="0"/>
              <a:t>Bu yapı türünde </a:t>
            </a:r>
            <a:r>
              <a:rPr lang="tr-TR" sz="1800" b="1" dirty="0" smtClean="0"/>
              <a:t>V_P</a:t>
            </a:r>
            <a:r>
              <a:rPr lang="tr-TR" sz="1800" dirty="0" smtClean="0"/>
              <a:t> isimli bir değişken tanımlayın.</a:t>
            </a:r>
          </a:p>
          <a:p>
            <a:r>
              <a:rPr lang="tr-TR" sz="1800" b="1" i="1" dirty="0" smtClean="0"/>
              <a:t>Bir fonksiyon ile </a:t>
            </a:r>
            <a:r>
              <a:rPr lang="tr-TR" sz="1800" dirty="0" smtClean="0"/>
              <a:t>aşağıdaki özellikleri bu değişkene kaydedin.</a:t>
            </a:r>
          </a:p>
        </p:txBody>
      </p:sp>
      <p:pic>
        <p:nvPicPr>
          <p:cNvPr id="24583" name="Picture 7"/>
          <p:cNvPicPr>
            <a:picLocks noChangeAspect="1" noChangeArrowheads="1"/>
          </p:cNvPicPr>
          <p:nvPr/>
        </p:nvPicPr>
        <p:blipFill>
          <a:blip r:embed="rId3"/>
          <a:srcRect/>
          <a:stretch>
            <a:fillRect/>
          </a:stretch>
        </p:blipFill>
        <p:spPr bwMode="auto">
          <a:xfrm>
            <a:off x="214282" y="2928934"/>
            <a:ext cx="8496019" cy="1285884"/>
          </a:xfrm>
          <a:prstGeom prst="rect">
            <a:avLst/>
          </a:prstGeom>
          <a:noFill/>
          <a:ln w="9525">
            <a:noFill/>
            <a:miter lim="800000"/>
            <a:headEnd/>
            <a:tailEnd/>
          </a:ln>
          <a:effectLst/>
        </p:spPr>
      </p:pic>
      <p:sp>
        <p:nvSpPr>
          <p:cNvPr id="9" name="8 Metin kutusu"/>
          <p:cNvSpPr txBox="1"/>
          <p:nvPr/>
        </p:nvSpPr>
        <p:spPr>
          <a:xfrm>
            <a:off x="7072330" y="4071942"/>
            <a:ext cx="1550424" cy="523220"/>
          </a:xfrm>
          <a:prstGeom prst="rect">
            <a:avLst/>
          </a:prstGeom>
          <a:noFill/>
        </p:spPr>
        <p:txBody>
          <a:bodyPr wrap="none" rtlCol="0">
            <a:spAutoFit/>
          </a:bodyPr>
          <a:lstStyle/>
          <a:p>
            <a:r>
              <a:rPr lang="tr-TR" sz="2800" i="1" dirty="0" smtClean="0"/>
              <a:t>Hızlanma</a:t>
            </a:r>
            <a:endParaRPr lang="tr-TR" sz="2800" i="1" dirty="0"/>
          </a:p>
        </p:txBody>
      </p:sp>
      <p:sp>
        <p:nvSpPr>
          <p:cNvPr id="10" name="9 Dikdörtgen"/>
          <p:cNvSpPr/>
          <p:nvPr/>
        </p:nvSpPr>
        <p:spPr>
          <a:xfrm>
            <a:off x="642910" y="4000504"/>
            <a:ext cx="1107996" cy="523220"/>
          </a:xfrm>
          <a:prstGeom prst="rect">
            <a:avLst/>
          </a:prstGeom>
        </p:spPr>
        <p:txBody>
          <a:bodyPr wrap="none">
            <a:spAutoFit/>
          </a:bodyPr>
          <a:lstStyle/>
          <a:p>
            <a:r>
              <a:rPr lang="tr-TR" sz="2800" i="1" dirty="0" smtClean="0"/>
              <a:t>Güç	</a:t>
            </a:r>
            <a:endParaRPr lang="tr-TR" sz="2800" i="1" dirty="0"/>
          </a:p>
        </p:txBody>
      </p:sp>
      <p:sp>
        <p:nvSpPr>
          <p:cNvPr id="11" name="10 Dikdörtgen"/>
          <p:cNvSpPr/>
          <p:nvPr/>
        </p:nvSpPr>
        <p:spPr>
          <a:xfrm>
            <a:off x="1500166" y="2428868"/>
            <a:ext cx="2733825" cy="523220"/>
          </a:xfrm>
          <a:prstGeom prst="rect">
            <a:avLst/>
          </a:prstGeom>
        </p:spPr>
        <p:txBody>
          <a:bodyPr wrap="none">
            <a:spAutoFit/>
          </a:bodyPr>
          <a:lstStyle/>
          <a:p>
            <a:r>
              <a:rPr lang="tr-TR" sz="2800" i="1" dirty="0" smtClean="0"/>
              <a:t>Maksimum Sürat </a:t>
            </a:r>
            <a:endParaRPr lang="tr-TR" sz="2800" i="1" dirty="0"/>
          </a:p>
        </p:txBody>
      </p:sp>
      <p:sp>
        <p:nvSpPr>
          <p:cNvPr id="12" name="11 Dikdörtgen"/>
          <p:cNvSpPr/>
          <p:nvPr/>
        </p:nvSpPr>
        <p:spPr>
          <a:xfrm>
            <a:off x="3214678" y="4071942"/>
            <a:ext cx="2192908" cy="523220"/>
          </a:xfrm>
          <a:prstGeom prst="rect">
            <a:avLst/>
          </a:prstGeom>
        </p:spPr>
        <p:txBody>
          <a:bodyPr wrap="none">
            <a:spAutoFit/>
          </a:bodyPr>
          <a:lstStyle/>
          <a:p>
            <a:r>
              <a:rPr lang="tr-TR" sz="2800" i="1" dirty="0" smtClean="0"/>
              <a:t>Motor Hacmi </a:t>
            </a:r>
            <a:endParaRPr lang="tr-TR" sz="2800" i="1" dirty="0"/>
          </a:p>
        </p:txBody>
      </p:sp>
      <p:sp>
        <p:nvSpPr>
          <p:cNvPr id="13" name="12 Dikdörtgen"/>
          <p:cNvSpPr/>
          <p:nvPr/>
        </p:nvSpPr>
        <p:spPr>
          <a:xfrm>
            <a:off x="5500694" y="2500306"/>
            <a:ext cx="1191352" cy="523220"/>
          </a:xfrm>
          <a:prstGeom prst="rect">
            <a:avLst/>
          </a:prstGeom>
        </p:spPr>
        <p:txBody>
          <a:bodyPr wrap="none">
            <a:spAutoFit/>
          </a:bodyPr>
          <a:lstStyle/>
          <a:p>
            <a:r>
              <a:rPr lang="tr-TR" sz="2800" i="1" dirty="0" smtClean="0"/>
              <a:t>Ağırlık </a:t>
            </a:r>
            <a:endParaRPr lang="tr-TR" sz="2800" i="1" dirty="0"/>
          </a:p>
        </p:txBody>
      </p:sp>
      <p:cxnSp>
        <p:nvCxnSpPr>
          <p:cNvPr id="16" name="15 Düz Ok Bağlayıcısı"/>
          <p:cNvCxnSpPr/>
          <p:nvPr/>
        </p:nvCxnSpPr>
        <p:spPr>
          <a:xfrm>
            <a:off x="6786578" y="1357298"/>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7429520" y="1916660"/>
            <a:ext cx="858889" cy="369332"/>
          </a:xfrm>
          <a:prstGeom prst="rect">
            <a:avLst/>
          </a:prstGeom>
          <a:noFill/>
        </p:spPr>
        <p:txBody>
          <a:bodyPr wrap="none" rtlCol="0">
            <a:spAutoFit/>
          </a:bodyPr>
          <a:lstStyle/>
          <a:p>
            <a:r>
              <a:rPr lang="tr-TR" dirty="0" smtClean="0"/>
              <a:t>İşaretçi</a:t>
            </a:r>
            <a:endParaRPr lang="tr-TR" dirty="0"/>
          </a:p>
        </p:txBody>
      </p:sp>
      <p:sp>
        <p:nvSpPr>
          <p:cNvPr id="19" name="18 Metin kutusu"/>
          <p:cNvSpPr txBox="1"/>
          <p:nvPr/>
        </p:nvSpPr>
        <p:spPr>
          <a:xfrm>
            <a:off x="2357422" y="5214950"/>
            <a:ext cx="471490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ctr"/>
            <a:r>
              <a:rPr lang="tr-TR" sz="3600" i="1" dirty="0" smtClean="0"/>
              <a:t>Kasa</a:t>
            </a:r>
            <a:r>
              <a:rPr lang="tr-TR" sz="3600" dirty="0" smtClean="0"/>
              <a:t> </a:t>
            </a:r>
            <a:r>
              <a:rPr lang="tr-TR" sz="3600" i="1" dirty="0" smtClean="0"/>
              <a:t>tipi</a:t>
            </a:r>
            <a:r>
              <a:rPr lang="tr-TR" sz="3600" dirty="0" smtClean="0"/>
              <a:t> : </a:t>
            </a:r>
            <a:r>
              <a:rPr lang="tr-TR" sz="3600" dirty="0" err="1" smtClean="0">
                <a:solidFill>
                  <a:srgbClr val="0070C0"/>
                </a:solidFill>
              </a:rPr>
              <a:t>Hatchback</a:t>
            </a:r>
            <a:endParaRPr lang="tr-TR" sz="2400" dirty="0"/>
          </a:p>
        </p:txBody>
      </p:sp>
      <p:sp>
        <p:nvSpPr>
          <p:cNvPr id="18" name="17 Yuvarlatılmış Dikdörtgen"/>
          <p:cNvSpPr/>
          <p:nvPr/>
        </p:nvSpPr>
        <p:spPr>
          <a:xfrm>
            <a:off x="428596" y="5072074"/>
            <a:ext cx="1714512"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Bir sonraki slayttaki kodu inceleyelim.</a:t>
            </a:r>
            <a:endParaRPr lang="tr-TR"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sz="quarter" idx="1"/>
          </p:nvPr>
        </p:nvSpPr>
        <p:spPr>
          <a:xfrm>
            <a:off x="457200" y="1219200"/>
            <a:ext cx="3971924" cy="3138494"/>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typedef</a:t>
            </a:r>
            <a:r>
              <a:rPr lang="tr-TR" dirty="0" smtClean="0"/>
              <a:t> </a:t>
            </a:r>
            <a:r>
              <a:rPr lang="tr-TR" dirty="0" err="1" smtClean="0"/>
              <a:t>struct</a:t>
            </a:r>
            <a:r>
              <a:rPr lang="tr-TR" dirty="0" smtClean="0"/>
              <a:t>{</a:t>
            </a:r>
          </a:p>
          <a:p>
            <a:pPr>
              <a:buNone/>
            </a:pPr>
            <a:r>
              <a:rPr lang="tr-TR" dirty="0" smtClean="0"/>
              <a:t>	</a:t>
            </a:r>
            <a:r>
              <a:rPr lang="tr-TR" dirty="0" err="1" smtClean="0"/>
              <a:t>double</a:t>
            </a:r>
            <a:r>
              <a:rPr lang="tr-TR" dirty="0" smtClean="0"/>
              <a:t> </a:t>
            </a:r>
            <a:r>
              <a:rPr lang="tr-TR" dirty="0" err="1" smtClean="0"/>
              <a:t>guc</a:t>
            </a:r>
            <a:r>
              <a:rPr lang="tr-TR" dirty="0" smtClean="0"/>
              <a:t>; // birimi </a:t>
            </a:r>
            <a:r>
              <a:rPr lang="tr-TR" dirty="0" err="1" smtClean="0"/>
              <a:t>bg</a:t>
            </a:r>
            <a:endParaRPr lang="tr-TR" dirty="0" smtClean="0"/>
          </a:p>
          <a:p>
            <a:pPr>
              <a:buNone/>
            </a:pPr>
            <a:r>
              <a:rPr lang="tr-TR" dirty="0" smtClean="0"/>
              <a:t>	</a:t>
            </a:r>
            <a:r>
              <a:rPr lang="tr-TR" dirty="0" err="1" smtClean="0"/>
              <a:t>double</a:t>
            </a:r>
            <a:r>
              <a:rPr lang="tr-TR" dirty="0" smtClean="0"/>
              <a:t> </a:t>
            </a:r>
            <a:r>
              <a:rPr lang="tr-TR" dirty="0" err="1" smtClean="0"/>
              <a:t>mks</a:t>
            </a:r>
            <a:r>
              <a:rPr lang="tr-TR" dirty="0" smtClean="0"/>
              <a:t>_surat; </a:t>
            </a:r>
            <a:br>
              <a:rPr lang="tr-TR" dirty="0" smtClean="0"/>
            </a:br>
            <a:r>
              <a:rPr lang="tr-TR" dirty="0" smtClean="0"/>
              <a:t>//birimi km/saat</a:t>
            </a:r>
          </a:p>
          <a:p>
            <a:pPr>
              <a:buNone/>
            </a:pPr>
            <a:r>
              <a:rPr lang="tr-TR" dirty="0" smtClean="0"/>
              <a:t>	...	</a:t>
            </a:r>
          </a:p>
          <a:p>
            <a:pPr>
              <a:buNone/>
            </a:pPr>
            <a:r>
              <a:rPr lang="tr-TR" dirty="0" smtClean="0"/>
              <a:t>}araba;</a:t>
            </a:r>
          </a:p>
          <a:p>
            <a:pPr>
              <a:buNone/>
            </a:pPr>
            <a:r>
              <a:rPr lang="tr-TR" dirty="0" err="1" smtClean="0"/>
              <a:t>void</a:t>
            </a:r>
            <a:r>
              <a:rPr lang="tr-TR" dirty="0" smtClean="0"/>
              <a:t> </a:t>
            </a:r>
            <a:r>
              <a:rPr lang="tr-TR" dirty="0" err="1" smtClean="0"/>
              <a:t>fonk</a:t>
            </a:r>
            <a:r>
              <a:rPr lang="tr-TR" dirty="0" smtClean="0"/>
              <a:t>(araba*);</a:t>
            </a:r>
          </a:p>
        </p:txBody>
      </p:sp>
      <p:sp>
        <p:nvSpPr>
          <p:cNvPr id="4" name="3 Dikdörtgen"/>
          <p:cNvSpPr/>
          <p:nvPr/>
        </p:nvSpPr>
        <p:spPr>
          <a:xfrm>
            <a:off x="4143372" y="2202974"/>
            <a:ext cx="4572000" cy="415498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2400" dirty="0" err="1" smtClean="0"/>
              <a:t>int</a:t>
            </a:r>
            <a:r>
              <a:rPr lang="tr-TR" sz="2400" dirty="0" smtClean="0"/>
              <a:t> </a:t>
            </a:r>
            <a:r>
              <a:rPr lang="tr-TR" sz="2400" dirty="0" err="1" smtClean="0"/>
              <a:t>main</a:t>
            </a:r>
            <a:r>
              <a:rPr lang="tr-TR" sz="2400" dirty="0" smtClean="0"/>
              <a:t>(){</a:t>
            </a:r>
          </a:p>
          <a:p>
            <a:r>
              <a:rPr lang="tr-TR" sz="2400" dirty="0" smtClean="0"/>
              <a:t>	araba V_P;</a:t>
            </a:r>
          </a:p>
          <a:p>
            <a:r>
              <a:rPr lang="tr-TR" sz="2400" dirty="0" smtClean="0"/>
              <a:t>	</a:t>
            </a:r>
            <a:r>
              <a:rPr lang="tr-TR" sz="2400" dirty="0" err="1" smtClean="0"/>
              <a:t>fonk</a:t>
            </a:r>
            <a:r>
              <a:rPr lang="tr-TR" sz="2400" dirty="0" smtClean="0"/>
              <a:t>(&amp;V_P);</a:t>
            </a:r>
          </a:p>
          <a:p>
            <a:r>
              <a:rPr lang="tr-TR" sz="2400" dirty="0" smtClean="0"/>
              <a:t>    </a:t>
            </a:r>
            <a:r>
              <a:rPr lang="tr-TR" sz="2400" dirty="0" err="1" smtClean="0"/>
              <a:t>return</a:t>
            </a:r>
            <a:r>
              <a:rPr lang="tr-TR" sz="2400" dirty="0" smtClean="0"/>
              <a:t> 0;</a:t>
            </a:r>
          </a:p>
          <a:p>
            <a:r>
              <a:rPr lang="tr-TR" sz="2400" dirty="0" smtClean="0"/>
              <a:t>}</a:t>
            </a:r>
          </a:p>
          <a:p>
            <a:r>
              <a:rPr lang="tr-TR" sz="2400" dirty="0" err="1" smtClean="0"/>
              <a:t>void</a:t>
            </a:r>
            <a:r>
              <a:rPr lang="tr-TR" sz="2400" dirty="0" smtClean="0"/>
              <a:t> </a:t>
            </a:r>
            <a:r>
              <a:rPr lang="tr-TR" sz="2400" dirty="0" err="1" smtClean="0"/>
              <a:t>fonk</a:t>
            </a:r>
            <a:r>
              <a:rPr lang="tr-TR" sz="2400" dirty="0" smtClean="0"/>
              <a:t>(araba* V_P)</a:t>
            </a:r>
          </a:p>
          <a:p>
            <a:r>
              <a:rPr lang="tr-TR" sz="2400" dirty="0" smtClean="0"/>
              <a:t>{</a:t>
            </a:r>
          </a:p>
          <a:p>
            <a:r>
              <a:rPr lang="tr-TR" sz="2400" dirty="0" smtClean="0"/>
              <a:t>	V_P -&gt; </a:t>
            </a:r>
            <a:r>
              <a:rPr lang="tr-TR" sz="2400" dirty="0" err="1" smtClean="0"/>
              <a:t>guc</a:t>
            </a:r>
            <a:r>
              <a:rPr lang="tr-TR" sz="2400" dirty="0" smtClean="0"/>
              <a:t>=100;</a:t>
            </a:r>
          </a:p>
          <a:p>
            <a:r>
              <a:rPr lang="tr-TR" sz="2400" dirty="0" smtClean="0"/>
              <a:t>	(*V_P).</a:t>
            </a:r>
            <a:r>
              <a:rPr lang="tr-TR" sz="2400" dirty="0" err="1" smtClean="0"/>
              <a:t>mks</a:t>
            </a:r>
            <a:r>
              <a:rPr lang="tr-TR" sz="2400" dirty="0" smtClean="0"/>
              <a:t>_surat = 100;</a:t>
            </a:r>
          </a:p>
          <a:p>
            <a:r>
              <a:rPr lang="tr-TR" sz="2400" dirty="0" smtClean="0"/>
              <a:t>	...</a:t>
            </a:r>
          </a:p>
          <a:p>
            <a:r>
              <a:rPr lang="tr-TR" sz="2400" dirty="0" smtClean="0"/>
              <a:t>}</a:t>
            </a:r>
            <a:endParaRPr lang="tr-TR" sz="2400" dirty="0"/>
          </a:p>
        </p:txBody>
      </p:sp>
      <p:cxnSp>
        <p:nvCxnSpPr>
          <p:cNvPr id="6" name="5 Eğri Bağlayıcı"/>
          <p:cNvCxnSpPr/>
          <p:nvPr/>
        </p:nvCxnSpPr>
        <p:spPr>
          <a:xfrm flipV="1">
            <a:off x="2857488" y="2643182"/>
            <a:ext cx="1357322" cy="121444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Oval"/>
          <p:cNvSpPr/>
          <p:nvPr/>
        </p:nvSpPr>
        <p:spPr>
          <a:xfrm>
            <a:off x="5715008" y="3000372"/>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a:stCxn id="7" idx="0"/>
          </p:cNvCxnSpPr>
          <p:nvPr/>
        </p:nvCxnSpPr>
        <p:spPr>
          <a:xfrm rot="5400000" flipH="1" flipV="1">
            <a:off x="6054338" y="2053819"/>
            <a:ext cx="1143008" cy="75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6929454" y="1571612"/>
            <a:ext cx="1932132" cy="369332"/>
          </a:xfrm>
          <a:prstGeom prst="rect">
            <a:avLst/>
          </a:prstGeom>
          <a:noFill/>
        </p:spPr>
        <p:txBody>
          <a:bodyPr wrap="none" rtlCol="0">
            <a:spAutoFit/>
          </a:bodyPr>
          <a:lstStyle/>
          <a:p>
            <a:r>
              <a:rPr lang="tr-TR" dirty="0" smtClean="0"/>
              <a:t>adres ile gönderim</a:t>
            </a:r>
            <a:endParaRPr lang="tr-TR" dirty="0"/>
          </a:p>
        </p:txBody>
      </p:sp>
      <p:sp>
        <p:nvSpPr>
          <p:cNvPr id="11" name="10 Metin kutusu"/>
          <p:cNvSpPr txBox="1"/>
          <p:nvPr/>
        </p:nvSpPr>
        <p:spPr>
          <a:xfrm>
            <a:off x="7000892" y="3286124"/>
            <a:ext cx="1427186" cy="369332"/>
          </a:xfrm>
          <a:prstGeom prst="rect">
            <a:avLst/>
          </a:prstGeom>
          <a:noFill/>
        </p:spPr>
        <p:txBody>
          <a:bodyPr wrap="none" rtlCol="0">
            <a:spAutoFit/>
          </a:bodyPr>
          <a:lstStyle/>
          <a:p>
            <a:r>
              <a:rPr lang="tr-TR" dirty="0" smtClean="0"/>
              <a:t>adres ile alım</a:t>
            </a:r>
            <a:endParaRPr lang="tr-TR" dirty="0"/>
          </a:p>
        </p:txBody>
      </p:sp>
      <p:sp>
        <p:nvSpPr>
          <p:cNvPr id="12" name="11 Oval"/>
          <p:cNvSpPr/>
          <p:nvPr/>
        </p:nvSpPr>
        <p:spPr>
          <a:xfrm>
            <a:off x="6072198" y="4071942"/>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12 Düz Ok Bağlayıcısı"/>
          <p:cNvCxnSpPr/>
          <p:nvPr/>
        </p:nvCxnSpPr>
        <p:spPr>
          <a:xfrm flipV="1">
            <a:off x="6572264" y="3643314"/>
            <a:ext cx="85725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Yuvarlatılmış Dikdörtgen"/>
          <p:cNvSpPr/>
          <p:nvPr/>
        </p:nvSpPr>
        <p:spPr>
          <a:xfrm>
            <a:off x="5072066" y="4857760"/>
            <a:ext cx="1000132"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17 Düz Ok Bağlayıcısı"/>
          <p:cNvCxnSpPr>
            <a:stCxn id="15" idx="1"/>
          </p:cNvCxnSpPr>
          <p:nvPr/>
        </p:nvCxnSpPr>
        <p:spPr>
          <a:xfrm rot="10800000">
            <a:off x="3929058" y="5214950"/>
            <a:ext cx="114300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2643174" y="4857760"/>
            <a:ext cx="1500198" cy="646331"/>
          </a:xfrm>
          <a:prstGeom prst="rect">
            <a:avLst/>
          </a:prstGeom>
          <a:noFill/>
        </p:spPr>
        <p:txBody>
          <a:bodyPr wrap="square" rtlCol="0">
            <a:spAutoFit/>
          </a:bodyPr>
          <a:lstStyle/>
          <a:p>
            <a:pPr algn="ctr"/>
            <a:r>
              <a:rPr lang="tr-TR" dirty="0" smtClean="0"/>
              <a:t>iki şekilde de erişilebilir</a:t>
            </a:r>
            <a:endParaRPr lang="tr-TR" dirty="0"/>
          </a:p>
        </p:txBody>
      </p:sp>
      <p:pic>
        <p:nvPicPr>
          <p:cNvPr id="22" name="Picture 8"/>
          <p:cNvPicPr>
            <a:picLocks noChangeAspect="1" noChangeArrowheads="1"/>
          </p:cNvPicPr>
          <p:nvPr/>
        </p:nvPicPr>
        <p:blipFill>
          <a:blip r:embed="rId2" cstate="print"/>
          <a:srcRect/>
          <a:stretch>
            <a:fillRect/>
          </a:stretch>
        </p:blipFill>
        <p:spPr bwMode="auto">
          <a:xfrm rot="20895963">
            <a:off x="7286644" y="214290"/>
            <a:ext cx="1421325" cy="82856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86864E-6 L -1.06754 0.59667 " pathEditMode="relative" rAng="0" ptsTypes="AA">
                                      <p:cBhvr>
                                        <p:cTn id="6" dur="1000" fill="hold"/>
                                        <p:tgtEl>
                                          <p:spTgt spid="22"/>
                                        </p:tgtEl>
                                        <p:attrNameLst>
                                          <p:attrName>ppt_x</p:attrName>
                                          <p:attrName>ppt_y</p:attrName>
                                        </p:attrNameLst>
                                      </p:cBhvr>
                                      <p:rCtr x="-534" y="2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 Ekran çıktısı nedir?</a:t>
            </a:r>
            <a:endParaRPr lang="tr-TR" dirty="0"/>
          </a:p>
        </p:txBody>
      </p:sp>
      <p:sp>
        <p:nvSpPr>
          <p:cNvPr id="3" name="2 İçerik Yer Tutucusu"/>
          <p:cNvSpPr>
            <a:spLocks noGrp="1"/>
          </p:cNvSpPr>
          <p:nvPr>
            <p:ph sz="quarter" idx="1"/>
          </p:nvPr>
        </p:nvSpPr>
        <p:spPr>
          <a:xfrm>
            <a:off x="457200" y="1219200"/>
            <a:ext cx="2328850" cy="2352676"/>
          </a:xfrm>
        </p:spPr>
        <p:style>
          <a:lnRef idx="2">
            <a:schemeClr val="dk1"/>
          </a:lnRef>
          <a:fillRef idx="1">
            <a:schemeClr val="lt1"/>
          </a:fillRef>
          <a:effectRef idx="0">
            <a:schemeClr val="dk1"/>
          </a:effectRef>
          <a:fontRef idx="minor">
            <a:schemeClr val="dk1"/>
          </a:fontRef>
        </p:style>
        <p:txBody>
          <a:bodyPr>
            <a:noAutofit/>
          </a:bodyPr>
          <a:lstStyle/>
          <a:p>
            <a:pPr>
              <a:buNone/>
            </a:pPr>
            <a:r>
              <a:rPr lang="tr-TR" sz="1800" dirty="0" smtClean="0"/>
              <a:t>#</a:t>
            </a:r>
            <a:r>
              <a:rPr lang="tr-TR" sz="1800" dirty="0" err="1" smtClean="0"/>
              <a:t>include</a:t>
            </a:r>
            <a:r>
              <a:rPr lang="tr-TR" sz="1800" dirty="0" smtClean="0"/>
              <a:t> &lt;</a:t>
            </a:r>
            <a:r>
              <a:rPr lang="tr-TR" sz="1800" dirty="0" err="1" smtClean="0"/>
              <a:t>stdio</a:t>
            </a:r>
            <a:r>
              <a:rPr lang="tr-TR" sz="1800" dirty="0" smtClean="0"/>
              <a:t>.h&gt;</a:t>
            </a:r>
          </a:p>
          <a:p>
            <a:pPr>
              <a:buNone/>
            </a:pPr>
            <a:r>
              <a:rPr lang="tr-TR" sz="1800" dirty="0" err="1" smtClean="0"/>
              <a:t>typedef</a:t>
            </a:r>
            <a:r>
              <a:rPr lang="tr-TR" sz="1800" dirty="0" smtClean="0"/>
              <a:t> </a:t>
            </a:r>
            <a:r>
              <a:rPr lang="tr-TR" sz="1800" dirty="0" err="1" smtClean="0"/>
              <a:t>struct</a:t>
            </a:r>
            <a:r>
              <a:rPr lang="tr-TR" sz="1800" dirty="0" smtClean="0"/>
              <a:t> {</a:t>
            </a:r>
          </a:p>
          <a:p>
            <a:pPr>
              <a:buNone/>
            </a:pPr>
            <a:r>
              <a:rPr lang="tr-TR" sz="1800" dirty="0" smtClean="0"/>
              <a:t>	</a:t>
            </a:r>
            <a:r>
              <a:rPr lang="tr-TR" sz="1800" dirty="0" err="1" smtClean="0"/>
              <a:t>int</a:t>
            </a:r>
            <a:r>
              <a:rPr lang="tr-TR" sz="1800" dirty="0" smtClean="0"/>
              <a:t> c;</a:t>
            </a:r>
          </a:p>
          <a:p>
            <a:pPr>
              <a:buNone/>
            </a:pPr>
            <a:r>
              <a:rPr lang="tr-TR" sz="1800" dirty="0" smtClean="0"/>
              <a:t>}A;</a:t>
            </a:r>
          </a:p>
          <a:p>
            <a:pPr>
              <a:buNone/>
            </a:pPr>
            <a:r>
              <a:rPr lang="tr-TR" sz="1800" dirty="0" err="1" smtClean="0"/>
              <a:t>void</a:t>
            </a:r>
            <a:r>
              <a:rPr lang="tr-TR" sz="1800" dirty="0" smtClean="0"/>
              <a:t> P (A );</a:t>
            </a:r>
          </a:p>
          <a:p>
            <a:pPr>
              <a:buNone/>
            </a:pPr>
            <a:r>
              <a:rPr lang="tr-TR" sz="1800" dirty="0" err="1" smtClean="0"/>
              <a:t>void</a:t>
            </a:r>
            <a:r>
              <a:rPr lang="tr-TR" sz="1800" dirty="0" smtClean="0"/>
              <a:t> R (A *);</a:t>
            </a:r>
          </a:p>
          <a:p>
            <a:pPr>
              <a:buNone/>
            </a:pPr>
            <a:r>
              <a:rPr lang="tr-TR" sz="1800" dirty="0" smtClean="0"/>
              <a:t>…</a:t>
            </a:r>
            <a:endParaRPr lang="tr-TR" sz="1800" dirty="0"/>
          </a:p>
        </p:txBody>
      </p:sp>
      <p:sp>
        <p:nvSpPr>
          <p:cNvPr id="4" name="3 Dikdörtgen"/>
          <p:cNvSpPr/>
          <p:nvPr/>
        </p:nvSpPr>
        <p:spPr>
          <a:xfrm>
            <a:off x="2143108" y="1643050"/>
            <a:ext cx="4572000" cy="34163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smtClean="0"/>
              <a: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 m,n;</a:t>
            </a:r>
          </a:p>
          <a:p>
            <a:r>
              <a:rPr lang="tr-TR" dirty="0" smtClean="0"/>
              <a:t>	</a:t>
            </a:r>
            <a:r>
              <a:rPr lang="tr-TR" dirty="0" err="1" smtClean="0"/>
              <a:t>m.c</a:t>
            </a:r>
            <a:r>
              <a:rPr lang="tr-TR" dirty="0" smtClean="0"/>
              <a:t>=8;</a:t>
            </a:r>
          </a:p>
          <a:p>
            <a:r>
              <a:rPr lang="tr-TR" dirty="0" smtClean="0"/>
              <a:t>	n.c=6;</a:t>
            </a:r>
          </a:p>
          <a:p>
            <a:r>
              <a:rPr lang="tr-TR" dirty="0" smtClean="0"/>
              <a:t>	P(m);</a:t>
            </a:r>
          </a:p>
          <a:p>
            <a:r>
              <a:rPr lang="tr-TR" dirty="0" smtClean="0"/>
              <a:t>	R(&amp;n);</a:t>
            </a:r>
          </a:p>
          <a:p>
            <a:r>
              <a:rPr lang="tr-TR" dirty="0" smtClean="0"/>
              <a:t>	</a:t>
            </a:r>
            <a:r>
              <a:rPr lang="tr-TR" dirty="0" err="1" smtClean="0"/>
              <a:t>printf</a:t>
            </a:r>
            <a:r>
              <a:rPr lang="tr-TR" dirty="0" smtClean="0"/>
              <a:t>("%d%d",</a:t>
            </a:r>
            <a:r>
              <a:rPr lang="tr-TR" dirty="0" err="1" smtClean="0"/>
              <a:t>m.c</a:t>
            </a:r>
            <a:r>
              <a:rPr lang="tr-TR" dirty="0" smtClean="0"/>
              <a:t>, n.c);</a:t>
            </a:r>
          </a:p>
          <a:p>
            <a:r>
              <a:rPr lang="tr-TR" dirty="0" smtClean="0"/>
              <a:t>	</a:t>
            </a:r>
            <a:r>
              <a:rPr lang="tr-TR" dirty="0" err="1" smtClean="0"/>
              <a:t>return</a:t>
            </a:r>
            <a:r>
              <a:rPr lang="tr-TR" dirty="0" smtClean="0"/>
              <a:t> 0;</a:t>
            </a:r>
          </a:p>
          <a:p>
            <a:r>
              <a:rPr lang="tr-TR" dirty="0" smtClean="0"/>
              <a:t>}</a:t>
            </a:r>
          </a:p>
          <a:p>
            <a:r>
              <a:rPr lang="tr-TR" dirty="0" smtClean="0"/>
              <a:t> …</a:t>
            </a:r>
          </a:p>
        </p:txBody>
      </p:sp>
      <p:sp>
        <p:nvSpPr>
          <p:cNvPr id="5" name="4 Dikdörtgen"/>
          <p:cNvSpPr/>
          <p:nvPr/>
        </p:nvSpPr>
        <p:spPr>
          <a:xfrm>
            <a:off x="5786446" y="1928802"/>
            <a:ext cx="2786082"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dirty="0" smtClean="0"/>
              <a:t>…</a:t>
            </a:r>
          </a:p>
          <a:p>
            <a:r>
              <a:rPr lang="tr-TR" dirty="0" err="1" smtClean="0"/>
              <a:t>void</a:t>
            </a:r>
            <a:r>
              <a:rPr lang="tr-TR" dirty="0" smtClean="0"/>
              <a:t> P (A q)</a:t>
            </a:r>
          </a:p>
          <a:p>
            <a:r>
              <a:rPr lang="tr-TR" dirty="0" smtClean="0"/>
              <a:t>{</a:t>
            </a:r>
          </a:p>
          <a:p>
            <a:r>
              <a:rPr lang="tr-TR" dirty="0" smtClean="0"/>
              <a:t>	q.c = 2; </a:t>
            </a:r>
            <a:r>
              <a:rPr lang="tr-TR" dirty="0" err="1" smtClean="0"/>
              <a:t>return</a:t>
            </a:r>
            <a:r>
              <a:rPr lang="tr-TR" dirty="0" smtClean="0"/>
              <a:t>;</a:t>
            </a:r>
          </a:p>
          <a:p>
            <a:r>
              <a:rPr lang="tr-TR" dirty="0" smtClean="0"/>
              <a:t>}</a:t>
            </a:r>
          </a:p>
          <a:p>
            <a:r>
              <a:rPr lang="tr-TR" dirty="0" err="1" smtClean="0"/>
              <a:t>void</a:t>
            </a:r>
            <a:r>
              <a:rPr lang="tr-TR" dirty="0" smtClean="0"/>
              <a:t> R (A *w)</a:t>
            </a:r>
          </a:p>
          <a:p>
            <a:r>
              <a:rPr lang="tr-TR" dirty="0" smtClean="0"/>
              <a:t>{</a:t>
            </a:r>
          </a:p>
          <a:p>
            <a:r>
              <a:rPr lang="tr-TR" dirty="0" smtClean="0"/>
              <a:t>	(*w).c = 5; </a:t>
            </a:r>
            <a:r>
              <a:rPr lang="tr-TR" dirty="0" err="1" smtClean="0"/>
              <a:t>return</a:t>
            </a:r>
            <a:r>
              <a:rPr lang="tr-TR" dirty="0" smtClean="0"/>
              <a:t>;</a:t>
            </a:r>
          </a:p>
          <a:p>
            <a:r>
              <a:rPr lang="tr-TR" dirty="0" smtClean="0"/>
              <a:t>}</a:t>
            </a:r>
          </a:p>
        </p:txBody>
      </p:sp>
      <p:pic>
        <p:nvPicPr>
          <p:cNvPr id="6" name="5 Resim" descr="soru.jpg"/>
          <p:cNvPicPr>
            <a:picLocks noChangeAspect="1"/>
          </p:cNvPicPr>
          <p:nvPr/>
        </p:nvPicPr>
        <p:blipFill>
          <a:blip r:embed="rId3"/>
          <a:stretch>
            <a:fillRect/>
          </a:stretch>
        </p:blipFill>
        <p:spPr>
          <a:xfrm>
            <a:off x="6858016" y="4929198"/>
            <a:ext cx="1767840" cy="1328928"/>
          </a:xfrm>
          <a:prstGeom prst="rect">
            <a:avLst/>
          </a:prstGeom>
        </p:spPr>
      </p:pic>
      <p:sp>
        <p:nvSpPr>
          <p:cNvPr id="7" name="6 Yuvarlatılmış Dikdörtgen"/>
          <p:cNvSpPr/>
          <p:nvPr/>
        </p:nvSpPr>
        <p:spPr>
          <a:xfrm>
            <a:off x="2571736" y="5286388"/>
            <a:ext cx="164307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i="1" dirty="0" smtClean="0"/>
              <a:t>85</a:t>
            </a:r>
            <a:endParaRPr lang="tr-TR" sz="5400"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Alıştırma</a:t>
            </a:r>
            <a:endParaRPr lang="tr-TR" dirty="0"/>
          </a:p>
        </p:txBody>
      </p:sp>
      <p:sp>
        <p:nvSpPr>
          <p:cNvPr id="3" name="2 İçerik Yer Tutucusu"/>
          <p:cNvSpPr>
            <a:spLocks noGrp="1"/>
          </p:cNvSpPr>
          <p:nvPr>
            <p:ph sz="quarter" idx="1"/>
          </p:nvPr>
        </p:nvSpPr>
        <p:spPr>
          <a:xfrm>
            <a:off x="457200" y="1219200"/>
            <a:ext cx="8229600" cy="2824766"/>
          </a:xfrm>
        </p:spPr>
        <p:txBody>
          <a:bodyPr>
            <a:normAutofit/>
          </a:bodyPr>
          <a:lstStyle/>
          <a:p>
            <a:r>
              <a:rPr lang="tr-TR" dirty="0" smtClean="0"/>
              <a:t>Bir manav.</a:t>
            </a:r>
            <a:r>
              <a:rPr lang="tr-TR" dirty="0" err="1" smtClean="0"/>
              <a:t>txt</a:t>
            </a:r>
            <a:r>
              <a:rPr lang="tr-TR" dirty="0" smtClean="0"/>
              <a:t> dosyasından manavdaki ürünlerin isimlerini, birim fiyatlarını okuyalım.</a:t>
            </a:r>
          </a:p>
          <a:p>
            <a:r>
              <a:rPr lang="tr-TR" dirty="0" smtClean="0"/>
              <a:t>Bunları manav isimli bir yapıya yerleştirelim.</a:t>
            </a:r>
          </a:p>
          <a:p>
            <a:r>
              <a:rPr lang="tr-TR" dirty="0" smtClean="0"/>
              <a:t>Manavımızı kullanıcıya gösterelim.</a:t>
            </a:r>
          </a:p>
        </p:txBody>
      </p:sp>
      <p:pic>
        <p:nvPicPr>
          <p:cNvPr id="1026" name="Picture 2" descr="https://habercininyeri.files.wordpress.com/2011/07/ozel-manav.jpg"/>
          <p:cNvPicPr>
            <a:picLocks noChangeAspect="1" noChangeArrowheads="1"/>
          </p:cNvPicPr>
          <p:nvPr/>
        </p:nvPicPr>
        <p:blipFill>
          <a:blip r:embed="rId2"/>
          <a:srcRect/>
          <a:stretch>
            <a:fillRect/>
          </a:stretch>
        </p:blipFill>
        <p:spPr bwMode="auto">
          <a:xfrm>
            <a:off x="2306349" y="4043966"/>
            <a:ext cx="3798239" cy="2524259"/>
          </a:xfrm>
          <a:prstGeom prst="rect">
            <a:avLst/>
          </a:prstGeom>
          <a:ln>
            <a:noFill/>
          </a:ln>
          <a:effectLst>
            <a:softEdge rad="112500"/>
          </a:effectLst>
        </p:spPr>
      </p:pic>
      <p:sp>
        <p:nvSpPr>
          <p:cNvPr id="7" name="6 Köşeleri Yuvarlanmış Dikdörtgen Belirtme Çizgisi"/>
          <p:cNvSpPr/>
          <p:nvPr/>
        </p:nvSpPr>
        <p:spPr>
          <a:xfrm>
            <a:off x="5847010" y="5214950"/>
            <a:ext cx="2614410" cy="1035301"/>
          </a:xfrm>
          <a:prstGeom prst="wedgeRoundRectCallout">
            <a:avLst>
              <a:gd name="adj1" fmla="val -83164"/>
              <a:gd name="adj2" fmla="val -891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Her zaman elimdeki ürünleri bir .c dosyasına okutmak istemişimdir. İşte o büyük an geldi.</a:t>
            </a:r>
            <a:endParaRPr lang="tr-TR" sz="1600"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Duyurular</a:t>
            </a:r>
            <a:endParaRPr lang="tr-TR" dirty="0"/>
          </a:p>
        </p:txBody>
      </p:sp>
      <p:sp>
        <p:nvSpPr>
          <p:cNvPr id="3" name="2 İçerik Yer Tutucusu"/>
          <p:cNvSpPr>
            <a:spLocks noGrp="1"/>
          </p:cNvSpPr>
          <p:nvPr>
            <p:ph sz="quarter" idx="1"/>
          </p:nvPr>
        </p:nvSpPr>
        <p:spPr/>
        <p:txBody>
          <a:bodyPr/>
          <a:lstStyle/>
          <a:p>
            <a:r>
              <a:rPr lang="tr-TR" dirty="0" smtClean="0"/>
              <a:t>Haftaya Pazartesi günü hatıra fotoğrafı çekimi</a:t>
            </a:r>
          </a:p>
          <a:p>
            <a:pPr lvl="1"/>
            <a:r>
              <a:rPr lang="tr-TR" dirty="0" smtClean="0"/>
              <a:t>Kuaförünüzden şimdiden randevunuzu alınız.</a:t>
            </a:r>
          </a:p>
        </p:txBody>
      </p:sp>
      <p:pic>
        <p:nvPicPr>
          <p:cNvPr id="4" name="3 Resim" descr="pictureday.jpg"/>
          <p:cNvPicPr>
            <a:picLocks noChangeAspect="1"/>
          </p:cNvPicPr>
          <p:nvPr/>
        </p:nvPicPr>
        <p:blipFill>
          <a:blip r:embed="rId2">
            <a:clrChange>
              <a:clrFrom>
                <a:srgbClr val="FFFFFF"/>
              </a:clrFrom>
              <a:clrTo>
                <a:srgbClr val="FFFFFF">
                  <a:alpha val="0"/>
                </a:srgbClr>
              </a:clrTo>
            </a:clrChange>
          </a:blip>
          <a:stretch>
            <a:fillRect/>
          </a:stretch>
        </p:blipFill>
        <p:spPr>
          <a:xfrm>
            <a:off x="6286512" y="2143116"/>
            <a:ext cx="1700286" cy="1600874"/>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Dijital Halı(35 dakika)</a:t>
            </a:r>
            <a:endParaRPr lang="tr-TR" dirty="0"/>
          </a:p>
        </p:txBody>
      </p:sp>
      <p:sp>
        <p:nvSpPr>
          <p:cNvPr id="3" name="2 İçerik Yer Tutucusu"/>
          <p:cNvSpPr>
            <a:spLocks noGrp="1"/>
          </p:cNvSpPr>
          <p:nvPr>
            <p:ph sz="quarter" idx="1"/>
          </p:nvPr>
        </p:nvSpPr>
        <p:spPr>
          <a:xfrm>
            <a:off x="457200" y="1219200"/>
            <a:ext cx="8229600" cy="1790700"/>
          </a:xfrm>
        </p:spPr>
        <p:txBody>
          <a:bodyPr>
            <a:normAutofit/>
          </a:bodyPr>
          <a:lstStyle/>
          <a:p>
            <a:r>
              <a:rPr lang="tr-TR" sz="2500" b="1" i="1" dirty="0" err="1" smtClean="0">
                <a:solidFill>
                  <a:srgbClr val="C00000"/>
                </a:solidFill>
              </a:rPr>
              <a:t>void</a:t>
            </a:r>
            <a:r>
              <a:rPr lang="tr-TR" sz="2500" b="1" i="1" dirty="0" smtClean="0">
                <a:solidFill>
                  <a:srgbClr val="C00000"/>
                </a:solidFill>
              </a:rPr>
              <a:t> doldur(</a:t>
            </a:r>
            <a:r>
              <a:rPr lang="tr-TR" sz="2500" b="1" i="1" dirty="0" err="1" smtClean="0">
                <a:solidFill>
                  <a:srgbClr val="C00000"/>
                </a:solidFill>
              </a:rPr>
              <a:t>int</a:t>
            </a:r>
            <a:r>
              <a:rPr lang="tr-TR" sz="2500" b="1" i="1" dirty="0" smtClean="0">
                <a:solidFill>
                  <a:srgbClr val="C00000"/>
                </a:solidFill>
              </a:rPr>
              <a:t> en, </a:t>
            </a:r>
            <a:r>
              <a:rPr lang="tr-TR" sz="2500" b="1" i="1" dirty="0" err="1" smtClean="0">
                <a:solidFill>
                  <a:srgbClr val="C00000"/>
                </a:solidFill>
              </a:rPr>
              <a:t>int</a:t>
            </a:r>
            <a:r>
              <a:rPr lang="tr-TR" sz="2500" b="1" i="1" dirty="0" smtClean="0">
                <a:solidFill>
                  <a:srgbClr val="C00000"/>
                </a:solidFill>
              </a:rPr>
              <a:t> boy, </a:t>
            </a:r>
            <a:r>
              <a:rPr lang="tr-TR" sz="2500" b="1" i="1" dirty="0" err="1" smtClean="0">
                <a:solidFill>
                  <a:srgbClr val="C00000"/>
                </a:solidFill>
              </a:rPr>
              <a:t>int</a:t>
            </a:r>
            <a:r>
              <a:rPr lang="tr-TR" sz="2500" b="1" i="1" dirty="0" smtClean="0">
                <a:solidFill>
                  <a:srgbClr val="C00000"/>
                </a:solidFill>
              </a:rPr>
              <a:t> dizi[boy][en]);</a:t>
            </a:r>
          </a:p>
          <a:p>
            <a:r>
              <a:rPr lang="tr-TR" sz="2500" b="1" i="1" dirty="0" err="1" smtClean="0">
                <a:solidFill>
                  <a:srgbClr val="C00000"/>
                </a:solidFill>
              </a:rPr>
              <a:t>void</a:t>
            </a:r>
            <a:r>
              <a:rPr lang="tr-TR" sz="2500" b="1" i="1" dirty="0" smtClean="0">
                <a:solidFill>
                  <a:srgbClr val="C00000"/>
                </a:solidFill>
              </a:rPr>
              <a:t> </a:t>
            </a:r>
            <a:r>
              <a:rPr lang="tr-TR" sz="2500" b="1" i="1" dirty="0" err="1" smtClean="0">
                <a:solidFill>
                  <a:srgbClr val="C00000"/>
                </a:solidFill>
              </a:rPr>
              <a:t>yazdir</a:t>
            </a:r>
            <a:r>
              <a:rPr lang="tr-TR" sz="2500" b="1" i="1" dirty="0" smtClean="0">
                <a:solidFill>
                  <a:srgbClr val="C00000"/>
                </a:solidFill>
              </a:rPr>
              <a:t>(</a:t>
            </a:r>
            <a:r>
              <a:rPr lang="tr-TR" sz="2500" b="1" i="1" dirty="0" err="1" smtClean="0">
                <a:solidFill>
                  <a:srgbClr val="C00000"/>
                </a:solidFill>
              </a:rPr>
              <a:t>int</a:t>
            </a:r>
            <a:r>
              <a:rPr lang="tr-TR" sz="2500" b="1" i="1" dirty="0" smtClean="0">
                <a:solidFill>
                  <a:srgbClr val="C00000"/>
                </a:solidFill>
              </a:rPr>
              <a:t> en, </a:t>
            </a:r>
            <a:r>
              <a:rPr lang="tr-TR" sz="2500" b="1" i="1" dirty="0" err="1" smtClean="0">
                <a:solidFill>
                  <a:srgbClr val="C00000"/>
                </a:solidFill>
              </a:rPr>
              <a:t>int</a:t>
            </a:r>
            <a:r>
              <a:rPr lang="tr-TR" sz="2500" b="1" i="1" dirty="0" smtClean="0">
                <a:solidFill>
                  <a:srgbClr val="C00000"/>
                </a:solidFill>
              </a:rPr>
              <a:t> boy, </a:t>
            </a:r>
            <a:r>
              <a:rPr lang="tr-TR" sz="2500" b="1" i="1" dirty="0" err="1" smtClean="0">
                <a:solidFill>
                  <a:srgbClr val="C00000"/>
                </a:solidFill>
              </a:rPr>
              <a:t>int</a:t>
            </a:r>
            <a:r>
              <a:rPr lang="tr-TR" sz="2500" b="1" i="1" dirty="0" smtClean="0">
                <a:solidFill>
                  <a:srgbClr val="C00000"/>
                </a:solidFill>
              </a:rPr>
              <a:t> dizi[boy][en]); </a:t>
            </a:r>
            <a:r>
              <a:rPr lang="tr-TR" sz="2500" b="1" i="1" dirty="0" smtClean="0"/>
              <a:t/>
            </a:r>
            <a:br>
              <a:rPr lang="tr-TR" sz="2500" b="1" i="1" dirty="0" smtClean="0"/>
            </a:br>
            <a:r>
              <a:rPr lang="tr-TR" sz="2500" b="1" i="1" dirty="0" smtClean="0"/>
              <a:t>prototipli iki FONKSİYONLA </a:t>
            </a:r>
            <a:r>
              <a:rPr lang="tr-TR" sz="2500" dirty="0" smtClean="0"/>
              <a:t>dijital halı desenli bir dizi oluşturunuz.</a:t>
            </a:r>
            <a:endParaRPr lang="tr-TR" sz="2500" dirty="0"/>
          </a:p>
        </p:txBody>
      </p:sp>
      <p:sp>
        <p:nvSpPr>
          <p:cNvPr id="10" name="9 Dikdörtgen"/>
          <p:cNvSpPr/>
          <p:nvPr/>
        </p:nvSpPr>
        <p:spPr>
          <a:xfrm>
            <a:off x="4714876" y="571480"/>
            <a:ext cx="39351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1600" b="1" dirty="0" smtClean="0"/>
              <a:t>Ders 51 Kod gönderim adresi (2 kod birden)</a:t>
            </a:r>
            <a:br>
              <a:rPr lang="tr-TR" sz="1600" b="1" dirty="0" smtClean="0"/>
            </a:br>
            <a:r>
              <a:rPr lang="tr-TR" sz="1600" b="1" dirty="0" smtClean="0"/>
              <a:t> https://tinyurl.com/ybz3gjuq</a:t>
            </a:r>
            <a:endParaRPr lang="tr-TR" sz="1600" b="1" dirty="0"/>
          </a:p>
        </p:txBody>
      </p:sp>
      <p:pic>
        <p:nvPicPr>
          <p:cNvPr id="11"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8053409" y="5534539"/>
            <a:ext cx="802471" cy="810078"/>
          </a:xfrm>
          <a:prstGeom prst="rect">
            <a:avLst/>
          </a:prstGeom>
          <a:noFill/>
        </p:spPr>
      </p:pic>
      <p:sp>
        <p:nvSpPr>
          <p:cNvPr id="12" name="11 Yuvarlatılmış Dikdörtgen"/>
          <p:cNvSpPr/>
          <p:nvPr/>
        </p:nvSpPr>
        <p:spPr>
          <a:xfrm>
            <a:off x="7461296" y="5338213"/>
            <a:ext cx="801658" cy="39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smtClean="0"/>
              <a:t>.exe dosyasını inceleyelim.</a:t>
            </a:r>
            <a:endParaRPr lang="tr-TR" sz="900" dirty="0"/>
          </a:p>
        </p:txBody>
      </p:sp>
      <p:pic>
        <p:nvPicPr>
          <p:cNvPr id="13" name="12 Resim"/>
          <p:cNvPicPr/>
          <p:nvPr/>
        </p:nvPicPr>
        <p:blipFill>
          <a:blip r:embed="rId3"/>
          <a:srcRect l="212" t="5001" r="11962" b="42299"/>
          <a:stretch>
            <a:fillRect/>
          </a:stretch>
        </p:blipFill>
        <p:spPr bwMode="auto">
          <a:xfrm>
            <a:off x="457200" y="3286124"/>
            <a:ext cx="6072230" cy="2880000"/>
          </a:xfrm>
          <a:prstGeom prst="rect">
            <a:avLst/>
          </a:prstGeom>
          <a:noFill/>
          <a:ln w="9525">
            <a:noFill/>
            <a:miter lim="800000"/>
            <a:headEnd/>
            <a:tailEnd/>
          </a:ln>
        </p:spPr>
      </p:pic>
      <p:pic>
        <p:nvPicPr>
          <p:cNvPr id="4098" name="Picture 2" descr="Image result for carpet"/>
          <p:cNvPicPr>
            <a:picLocks noChangeAspect="1" noChangeArrowheads="1"/>
          </p:cNvPicPr>
          <p:nvPr/>
        </p:nvPicPr>
        <p:blipFill>
          <a:blip r:embed="rId4"/>
          <a:srcRect/>
          <a:stretch>
            <a:fillRect/>
          </a:stretch>
        </p:blipFill>
        <p:spPr bwMode="auto">
          <a:xfrm>
            <a:off x="5598919" y="2786058"/>
            <a:ext cx="3545081" cy="2581263"/>
          </a:xfrm>
          <a:prstGeom prst="rect">
            <a:avLst/>
          </a:prstGeom>
          <a:noFill/>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Yapı kullanımına basit bir örnek</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 Yapı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typedef</a:t>
            </a:r>
            <a:r>
              <a:rPr lang="tr-TR" dirty="0" smtClean="0"/>
              <a:t> </a:t>
            </a:r>
            <a:r>
              <a:rPr lang="tr-TR" dirty="0" err="1" smtClean="0"/>
              <a:t>struct</a:t>
            </a:r>
            <a:r>
              <a:rPr lang="tr-TR" dirty="0" smtClean="0"/>
              <a:t> { </a:t>
            </a:r>
            <a:r>
              <a:rPr lang="tr-TR" dirty="0" err="1" smtClean="0"/>
              <a:t>int</a:t>
            </a:r>
            <a:r>
              <a:rPr lang="tr-TR" dirty="0" smtClean="0"/>
              <a:t> yas; </a:t>
            </a:r>
            <a:r>
              <a:rPr lang="tr-TR" dirty="0" err="1" smtClean="0"/>
              <a:t>double</a:t>
            </a:r>
            <a:r>
              <a:rPr lang="tr-TR" dirty="0" smtClean="0"/>
              <a:t> kilo;} kimlik;</a:t>
            </a:r>
          </a:p>
          <a:p>
            <a:pPr>
              <a:buNone/>
            </a:pPr>
            <a:r>
              <a:rPr lang="tr-TR" sz="2100" dirty="0" smtClean="0"/>
              <a:t>// kimlik diye, </a:t>
            </a:r>
            <a:r>
              <a:rPr lang="tr-TR" sz="2100" b="1" dirty="0" err="1" smtClean="0"/>
              <a:t>int</a:t>
            </a:r>
            <a:r>
              <a:rPr lang="tr-TR" sz="2100" b="1" dirty="0" smtClean="0"/>
              <a:t> gibi, </a:t>
            </a:r>
            <a:r>
              <a:rPr lang="tr-TR" sz="2100" b="1" dirty="0" err="1" smtClean="0"/>
              <a:t>double</a:t>
            </a:r>
            <a:r>
              <a:rPr lang="tr-TR" sz="2100" b="1" dirty="0" smtClean="0"/>
              <a:t> </a:t>
            </a:r>
            <a:r>
              <a:rPr lang="tr-TR" sz="2100" dirty="0" smtClean="0"/>
              <a:t>gibi yeni bir veri türü tanımlandı.</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kimlik Can; </a:t>
            </a:r>
            <a:r>
              <a:rPr lang="tr-TR" sz="2100" dirty="0" smtClean="0"/>
              <a:t>// </a:t>
            </a:r>
            <a:r>
              <a:rPr lang="tr-TR" sz="2100" dirty="0" err="1" smtClean="0"/>
              <a:t>sözdizim</a:t>
            </a:r>
            <a:r>
              <a:rPr lang="tr-TR" sz="2100" dirty="0" smtClean="0"/>
              <a:t> açısından </a:t>
            </a:r>
            <a:r>
              <a:rPr lang="tr-TR" sz="2100" dirty="0" err="1" smtClean="0"/>
              <a:t>int</a:t>
            </a:r>
            <a:r>
              <a:rPr lang="tr-TR" sz="2100" dirty="0" smtClean="0"/>
              <a:t> a; yazmışız gibi</a:t>
            </a:r>
          </a:p>
          <a:p>
            <a:pPr>
              <a:buNone/>
            </a:pPr>
            <a:r>
              <a:rPr lang="tr-TR" dirty="0" smtClean="0"/>
              <a:t>	Can.yas=23; </a:t>
            </a:r>
            <a:r>
              <a:rPr lang="tr-TR" sz="2100" dirty="0" smtClean="0"/>
              <a:t>// değer ataması nokta operatörü ile.</a:t>
            </a:r>
          </a:p>
          <a:p>
            <a:pPr>
              <a:buNone/>
            </a:pPr>
            <a:r>
              <a:rPr lang="tr-TR" dirty="0" smtClean="0"/>
              <a:t>	Can.kilo=58.3;</a:t>
            </a:r>
          </a:p>
          <a:p>
            <a:pPr>
              <a:buNone/>
            </a:pPr>
            <a:r>
              <a:rPr lang="tr-TR" dirty="0" smtClean="0"/>
              <a:t>	</a:t>
            </a:r>
            <a:r>
              <a:rPr lang="tr-TR" dirty="0" err="1" smtClean="0"/>
              <a:t>printf</a:t>
            </a:r>
            <a:r>
              <a:rPr lang="tr-TR" dirty="0" smtClean="0"/>
              <a:t>("%d %</a:t>
            </a:r>
            <a:r>
              <a:rPr lang="tr-TR" dirty="0" err="1" smtClean="0"/>
              <a:t>lf</a:t>
            </a:r>
            <a:r>
              <a:rPr lang="tr-TR" dirty="0" smtClean="0"/>
              <a:t>", Can.yas, Can.kilo);	</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Birleşik yapı(</a:t>
            </a:r>
            <a:r>
              <a:rPr lang="tr-TR" dirty="0" err="1" smtClean="0"/>
              <a:t>union</a:t>
            </a:r>
            <a:r>
              <a:rPr lang="tr-TR" dirty="0" smtClean="0"/>
              <a:t>)</a:t>
            </a:r>
            <a:endParaRPr lang="tr-TR" dirty="0"/>
          </a:p>
        </p:txBody>
      </p:sp>
      <p:sp>
        <p:nvSpPr>
          <p:cNvPr id="3" name="2 İçerik Yer Tutucusu"/>
          <p:cNvSpPr>
            <a:spLocks noGrp="1"/>
          </p:cNvSpPr>
          <p:nvPr>
            <p:ph sz="quarter" idx="1"/>
          </p:nvPr>
        </p:nvSpPr>
        <p:spPr>
          <a:xfrm>
            <a:off x="357158" y="1357298"/>
            <a:ext cx="4572032" cy="3495684"/>
          </a:xfrm>
        </p:spPr>
        <p:txBody>
          <a:bodyPr>
            <a:normAutofit fontScale="92500" lnSpcReduction="20000"/>
          </a:bodyPr>
          <a:lstStyle/>
          <a:p>
            <a:pPr>
              <a:buNone/>
            </a:pPr>
            <a:r>
              <a:rPr lang="tr-TR" sz="2000" i="1" dirty="0" smtClean="0"/>
              <a:t>// </a:t>
            </a:r>
            <a:r>
              <a:rPr lang="tr-TR" sz="2000" i="1" dirty="0" err="1" smtClean="0"/>
              <a:t>Union</a:t>
            </a:r>
            <a:r>
              <a:rPr lang="tr-TR" sz="2000" i="1" dirty="0" smtClean="0"/>
              <a:t> kullanımı</a:t>
            </a:r>
          </a:p>
          <a:p>
            <a:pPr>
              <a:buNone/>
            </a:pPr>
            <a:r>
              <a:rPr lang="tr-TR" sz="2000" i="1" dirty="0" smtClean="0"/>
              <a:t>#</a:t>
            </a:r>
            <a:r>
              <a:rPr lang="tr-TR" sz="2000" i="1" dirty="0" err="1" smtClean="0"/>
              <a:t>include</a:t>
            </a:r>
            <a:r>
              <a:rPr lang="tr-TR" sz="2000" i="1" dirty="0" smtClean="0"/>
              <a:t> &lt;</a:t>
            </a:r>
            <a:r>
              <a:rPr lang="tr-TR" sz="2000" i="1" dirty="0" err="1" smtClean="0"/>
              <a:t>stdio</a:t>
            </a:r>
            <a:r>
              <a:rPr lang="tr-TR" sz="2000" i="1" dirty="0" smtClean="0"/>
              <a:t>.h&gt;</a:t>
            </a:r>
          </a:p>
          <a:p>
            <a:pPr>
              <a:buNone/>
            </a:pPr>
            <a:r>
              <a:rPr lang="tr-TR" sz="2000" i="1" dirty="0" err="1" smtClean="0"/>
              <a:t>typedef</a:t>
            </a:r>
            <a:r>
              <a:rPr lang="tr-TR" sz="2000" i="1" dirty="0" smtClean="0"/>
              <a:t> </a:t>
            </a:r>
            <a:r>
              <a:rPr lang="tr-TR" sz="2000" i="1" dirty="0" err="1" smtClean="0"/>
              <a:t>union</a:t>
            </a:r>
            <a:r>
              <a:rPr lang="tr-TR" sz="2000" i="1" dirty="0" smtClean="0"/>
              <a:t> { </a:t>
            </a:r>
            <a:r>
              <a:rPr lang="tr-TR" sz="2000" i="1" dirty="0" err="1" smtClean="0"/>
              <a:t>int</a:t>
            </a:r>
            <a:r>
              <a:rPr lang="tr-TR" sz="2000" i="1" dirty="0" smtClean="0"/>
              <a:t> yas; </a:t>
            </a:r>
            <a:r>
              <a:rPr lang="tr-TR" sz="2000" i="1" dirty="0" err="1" smtClean="0"/>
              <a:t>double</a:t>
            </a:r>
            <a:r>
              <a:rPr lang="tr-TR" sz="2000" i="1" dirty="0" smtClean="0"/>
              <a:t> kilo;} kimlik;</a:t>
            </a:r>
          </a:p>
          <a:p>
            <a:pPr>
              <a:buNone/>
            </a:pPr>
            <a:r>
              <a:rPr lang="tr-TR" sz="2000" i="1" dirty="0" err="1" smtClean="0"/>
              <a:t>int</a:t>
            </a:r>
            <a:r>
              <a:rPr lang="tr-TR" sz="2000" i="1" dirty="0" smtClean="0"/>
              <a:t> </a:t>
            </a:r>
            <a:r>
              <a:rPr lang="tr-TR" sz="2000" i="1" dirty="0" err="1" smtClean="0"/>
              <a:t>main</a:t>
            </a:r>
            <a:r>
              <a:rPr lang="tr-TR" sz="2000" i="1" dirty="0" smtClean="0"/>
              <a:t>()</a:t>
            </a:r>
          </a:p>
          <a:p>
            <a:pPr>
              <a:buNone/>
            </a:pPr>
            <a:r>
              <a:rPr lang="tr-TR" sz="2000" i="1" dirty="0" smtClean="0"/>
              <a:t>{</a:t>
            </a:r>
          </a:p>
          <a:p>
            <a:pPr>
              <a:buNone/>
            </a:pPr>
            <a:r>
              <a:rPr lang="tr-TR" sz="2000" i="1" dirty="0" smtClean="0"/>
              <a:t>	kimlik Can;</a:t>
            </a:r>
          </a:p>
          <a:p>
            <a:pPr>
              <a:buNone/>
            </a:pPr>
            <a:r>
              <a:rPr lang="tr-TR" sz="2000" i="1" dirty="0" smtClean="0"/>
              <a:t>	Can.yas=23;</a:t>
            </a:r>
          </a:p>
          <a:p>
            <a:pPr>
              <a:buNone/>
            </a:pPr>
            <a:r>
              <a:rPr lang="tr-TR" sz="2000" i="1" dirty="0" smtClean="0"/>
              <a:t>	Can.kilo=58.3;</a:t>
            </a:r>
          </a:p>
          <a:p>
            <a:pPr>
              <a:buNone/>
            </a:pPr>
            <a:r>
              <a:rPr lang="tr-TR" sz="2000" i="1" dirty="0" smtClean="0"/>
              <a:t>	</a:t>
            </a:r>
            <a:r>
              <a:rPr lang="tr-TR" sz="2000" i="1" dirty="0" err="1" smtClean="0"/>
              <a:t>printf</a:t>
            </a:r>
            <a:r>
              <a:rPr lang="tr-TR" sz="2000" i="1" dirty="0" smtClean="0"/>
              <a:t>("%d %</a:t>
            </a:r>
            <a:r>
              <a:rPr lang="tr-TR" sz="2000" i="1" dirty="0" err="1" smtClean="0"/>
              <a:t>lf</a:t>
            </a:r>
            <a:r>
              <a:rPr lang="tr-TR" sz="2000" i="1" dirty="0" smtClean="0"/>
              <a:t>", Can.yas, Can.kilo);	</a:t>
            </a:r>
          </a:p>
          <a:p>
            <a:pPr>
              <a:buNone/>
            </a:pPr>
            <a:r>
              <a:rPr lang="tr-TR" sz="2000" i="1" dirty="0" smtClean="0"/>
              <a:t>	</a:t>
            </a:r>
            <a:r>
              <a:rPr lang="tr-TR" sz="2000" i="1" dirty="0" err="1" smtClean="0"/>
              <a:t>return</a:t>
            </a:r>
            <a:r>
              <a:rPr lang="tr-TR" sz="2000" i="1" dirty="0" smtClean="0"/>
              <a:t> 0;</a:t>
            </a:r>
          </a:p>
          <a:p>
            <a:pPr>
              <a:buNone/>
            </a:pPr>
            <a:r>
              <a:rPr lang="tr-TR" sz="2000" i="1" dirty="0" smtClean="0"/>
              <a:t>}</a:t>
            </a:r>
            <a:endParaRPr lang="tr-TR" sz="2000" i="1" dirty="0"/>
          </a:p>
        </p:txBody>
      </p:sp>
      <p:sp>
        <p:nvSpPr>
          <p:cNvPr id="4" name="3 Yuvarlatılmış Dikdörtgen"/>
          <p:cNvSpPr/>
          <p:nvPr/>
        </p:nvSpPr>
        <p:spPr>
          <a:xfrm>
            <a:off x="5214942" y="785794"/>
            <a:ext cx="3357586"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Söz dizim açısından </a:t>
            </a:r>
            <a:r>
              <a:rPr lang="tr-TR" dirty="0" err="1" smtClean="0"/>
              <a:t>struct</a:t>
            </a:r>
            <a:r>
              <a:rPr lang="tr-TR" dirty="0" smtClean="0"/>
              <a:t> ile aynıdır. </a:t>
            </a:r>
            <a:r>
              <a:rPr lang="tr-TR" dirty="0" err="1" smtClean="0"/>
              <a:t>struct</a:t>
            </a:r>
            <a:r>
              <a:rPr lang="tr-TR" dirty="0" smtClean="0"/>
              <a:t> yerine </a:t>
            </a:r>
            <a:r>
              <a:rPr lang="tr-TR" dirty="0" err="1" smtClean="0"/>
              <a:t>union</a:t>
            </a:r>
            <a:r>
              <a:rPr lang="tr-TR" dirty="0" smtClean="0"/>
              <a:t> yazmak yeterlidir.</a:t>
            </a:r>
            <a:endParaRPr lang="tr-TR" dirty="0"/>
          </a:p>
        </p:txBody>
      </p:sp>
      <p:sp>
        <p:nvSpPr>
          <p:cNvPr id="5" name="4 Yuvarlatılmış Dikdörtgen"/>
          <p:cNvSpPr/>
          <p:nvPr/>
        </p:nvSpPr>
        <p:spPr>
          <a:xfrm>
            <a:off x="5072066" y="3143248"/>
            <a:ext cx="3357586"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Bellekte birleşik yapının tüm elemanları için ortak bir yer ayrılır. Örneğin, bir birleşik yapıda hem </a:t>
            </a:r>
            <a:r>
              <a:rPr lang="tr-TR" sz="1600" dirty="0" err="1" smtClean="0"/>
              <a:t>int</a:t>
            </a:r>
            <a:r>
              <a:rPr lang="tr-TR" sz="1600" dirty="0" smtClean="0"/>
              <a:t> hem </a:t>
            </a:r>
            <a:r>
              <a:rPr lang="tr-TR" sz="1600" dirty="0" err="1" smtClean="0"/>
              <a:t>double</a:t>
            </a:r>
            <a:r>
              <a:rPr lang="tr-TR" sz="1600" dirty="0" smtClean="0"/>
              <a:t> varsa ikisi için toplam 8 bayt ayrılır. Bu alan istenirse </a:t>
            </a:r>
            <a:r>
              <a:rPr lang="tr-TR" sz="1600" dirty="0" err="1" smtClean="0"/>
              <a:t>int</a:t>
            </a:r>
            <a:r>
              <a:rPr lang="tr-TR" sz="1600" dirty="0" smtClean="0"/>
              <a:t>, istenirse </a:t>
            </a:r>
            <a:r>
              <a:rPr lang="tr-TR" sz="1600" dirty="0" err="1" smtClean="0"/>
              <a:t>double</a:t>
            </a:r>
            <a:r>
              <a:rPr lang="tr-TR" sz="1600" dirty="0" smtClean="0"/>
              <a:t> için kullanılır. Ancak her ikisi için aynı anda kullanılamaz.</a:t>
            </a:r>
            <a:endParaRPr lang="tr-TR" sz="1600" dirty="0"/>
          </a:p>
        </p:txBody>
      </p:sp>
      <p:sp>
        <p:nvSpPr>
          <p:cNvPr id="6" name="5 Sağ Ok"/>
          <p:cNvSpPr/>
          <p:nvPr/>
        </p:nvSpPr>
        <p:spPr>
          <a:xfrm rot="2114015">
            <a:off x="2032232" y="4342792"/>
            <a:ext cx="1293322" cy="7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Ekran Alıntısı.JPG"/>
          <p:cNvPicPr>
            <a:picLocks noChangeAspect="1"/>
          </p:cNvPicPr>
          <p:nvPr/>
        </p:nvPicPr>
        <p:blipFill>
          <a:blip r:embed="rId2"/>
          <a:stretch>
            <a:fillRect/>
          </a:stretch>
        </p:blipFill>
        <p:spPr>
          <a:xfrm>
            <a:off x="3357554" y="5214950"/>
            <a:ext cx="5010150" cy="885825"/>
          </a:xfrm>
          <a:prstGeom prst="rect">
            <a:avLst/>
          </a:prstGeom>
        </p:spPr>
      </p:pic>
      <p:sp>
        <p:nvSpPr>
          <p:cNvPr id="8" name="7 Oval"/>
          <p:cNvSpPr/>
          <p:nvPr/>
        </p:nvSpPr>
        <p:spPr>
          <a:xfrm>
            <a:off x="3214678" y="5072074"/>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Ok Bağlayıcısı"/>
          <p:cNvCxnSpPr>
            <a:stCxn id="8" idx="2"/>
          </p:cNvCxnSpPr>
          <p:nvPr/>
        </p:nvCxnSpPr>
        <p:spPr>
          <a:xfrm rot="10800000" flipV="1">
            <a:off x="2500298" y="5322106"/>
            <a:ext cx="714380"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785786" y="5500702"/>
            <a:ext cx="2357454" cy="830997"/>
          </a:xfrm>
          <a:prstGeom prst="rect">
            <a:avLst/>
          </a:prstGeom>
          <a:noFill/>
        </p:spPr>
        <p:txBody>
          <a:bodyPr wrap="square" rtlCol="0">
            <a:spAutoFit/>
          </a:bodyPr>
          <a:lstStyle/>
          <a:p>
            <a:r>
              <a:rPr lang="tr-TR" sz="1200" dirty="0" smtClean="0"/>
              <a:t>Daha sonradan </a:t>
            </a:r>
            <a:r>
              <a:rPr lang="tr-TR" sz="1200" dirty="0" err="1" smtClean="0"/>
              <a:t>double</a:t>
            </a:r>
            <a:r>
              <a:rPr lang="tr-TR" sz="1200" dirty="0" smtClean="0"/>
              <a:t> ataması yapıldığı için buradaki </a:t>
            </a:r>
            <a:r>
              <a:rPr lang="tr-TR" sz="1200" dirty="0" err="1" smtClean="0"/>
              <a:t>int</a:t>
            </a:r>
            <a:r>
              <a:rPr lang="tr-TR" sz="1200" dirty="0" smtClean="0"/>
              <a:t> yok oldu, </a:t>
            </a:r>
            <a:r>
              <a:rPr lang="tr-TR" sz="1200" dirty="0" err="1" smtClean="0"/>
              <a:t>double’a</a:t>
            </a:r>
            <a:r>
              <a:rPr lang="tr-TR" sz="1200" dirty="0" smtClean="0"/>
              <a:t> ait baytların ilk 4’ü </a:t>
            </a:r>
            <a:r>
              <a:rPr lang="tr-TR" sz="1200" dirty="0" err="1" smtClean="0"/>
              <a:t>int</a:t>
            </a:r>
            <a:r>
              <a:rPr lang="tr-TR" sz="1200" dirty="0" smtClean="0"/>
              <a:t> olarak çöp gibi gözüküyor.</a:t>
            </a:r>
            <a:endParaRPr lang="tr-TR" sz="1200" dirty="0"/>
          </a:p>
        </p:txBody>
      </p:sp>
      <p:graphicFrame>
        <p:nvGraphicFramePr>
          <p:cNvPr id="12" name="11 Tablo"/>
          <p:cNvGraphicFramePr>
            <a:graphicFrameLocks noGrp="1"/>
          </p:cNvGraphicFramePr>
          <p:nvPr/>
        </p:nvGraphicFramePr>
        <p:xfrm>
          <a:off x="4857752" y="2000240"/>
          <a:ext cx="3857656" cy="370840"/>
        </p:xfrm>
        <a:graphic>
          <a:graphicData uri="http://schemas.openxmlformats.org/drawingml/2006/table">
            <a:tbl>
              <a:tblPr firstRow="1" bandRow="1">
                <a:tableStyleId>{5940675A-B579-460E-94D1-54222C63F5DA}</a:tableStyleId>
              </a:tblPr>
              <a:tblGrid>
                <a:gridCol w="482207"/>
                <a:gridCol w="482207"/>
                <a:gridCol w="482207"/>
                <a:gridCol w="482207"/>
                <a:gridCol w="482207"/>
                <a:gridCol w="482207"/>
                <a:gridCol w="482207"/>
                <a:gridCol w="482207"/>
              </a:tblGrid>
              <a:tr h="370840">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13" name="12 Sol Ayraç"/>
          <p:cNvSpPr/>
          <p:nvPr/>
        </p:nvSpPr>
        <p:spPr>
          <a:xfrm rot="16200000">
            <a:off x="6500827" y="785793"/>
            <a:ext cx="642942" cy="39290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 Birleşik yapı(</a:t>
            </a:r>
            <a:r>
              <a:rPr lang="tr-TR" dirty="0" err="1" smtClean="0"/>
              <a:t>Union</a:t>
            </a:r>
            <a:r>
              <a:rPr lang="tr-TR" dirty="0" smtClean="0"/>
              <a:t>)</a:t>
            </a:r>
            <a:endParaRPr lang="tr-TR" dirty="0"/>
          </a:p>
        </p:txBody>
      </p:sp>
      <p:sp>
        <p:nvSpPr>
          <p:cNvPr id="8" name="2 İçerik Yer Tutucusu"/>
          <p:cNvSpPr>
            <a:spLocks noGrp="1"/>
          </p:cNvSpPr>
          <p:nvPr>
            <p:ph sz="quarter" idx="1"/>
          </p:nvPr>
        </p:nvSpPr>
        <p:spPr>
          <a:xfrm>
            <a:off x="357158" y="1357298"/>
            <a:ext cx="5929354" cy="4214842"/>
          </a:xfrm>
        </p:spPr>
        <p:txBody>
          <a:bodyPr>
            <a:normAutofit fontScale="92500" lnSpcReduction="20000"/>
          </a:bodyPr>
          <a:lstStyle/>
          <a:p>
            <a:pPr>
              <a:buNone/>
            </a:pPr>
            <a:r>
              <a:rPr lang="tr-TR" sz="2000" i="1" dirty="0" smtClean="0"/>
              <a:t>#</a:t>
            </a:r>
            <a:r>
              <a:rPr lang="tr-TR" sz="2000" i="1" dirty="0" err="1" smtClean="0"/>
              <a:t>include</a:t>
            </a:r>
            <a:r>
              <a:rPr lang="tr-TR" sz="2000" i="1" dirty="0" smtClean="0"/>
              <a:t> &lt;</a:t>
            </a:r>
            <a:r>
              <a:rPr lang="tr-TR" sz="2000" i="1" dirty="0" err="1" smtClean="0"/>
              <a:t>stdio</a:t>
            </a:r>
            <a:r>
              <a:rPr lang="tr-TR" sz="2000" i="1" dirty="0" smtClean="0"/>
              <a:t>.h&gt;</a:t>
            </a:r>
          </a:p>
          <a:p>
            <a:pPr>
              <a:buNone/>
            </a:pPr>
            <a:r>
              <a:rPr lang="tr-TR" sz="2000" i="1" dirty="0" smtClean="0"/>
              <a:t>#</a:t>
            </a:r>
            <a:r>
              <a:rPr lang="tr-TR" sz="2000" i="1" dirty="0" err="1" smtClean="0"/>
              <a:t>include</a:t>
            </a:r>
            <a:r>
              <a:rPr lang="tr-TR" sz="2000" i="1" dirty="0" smtClean="0"/>
              <a:t> &lt;</a:t>
            </a:r>
            <a:r>
              <a:rPr lang="tr-TR" sz="2000" i="1" dirty="0" err="1" smtClean="0"/>
              <a:t>string</a:t>
            </a:r>
            <a:r>
              <a:rPr lang="tr-TR" sz="2000" i="1" dirty="0" smtClean="0"/>
              <a:t>.h&gt;</a:t>
            </a:r>
          </a:p>
          <a:p>
            <a:pPr>
              <a:buNone/>
            </a:pPr>
            <a:r>
              <a:rPr lang="tr-TR" sz="2000" i="1" dirty="0" err="1" smtClean="0"/>
              <a:t>typedef</a:t>
            </a:r>
            <a:r>
              <a:rPr lang="tr-TR" sz="2000" i="1" dirty="0" smtClean="0"/>
              <a:t> </a:t>
            </a:r>
            <a:r>
              <a:rPr lang="tr-TR" sz="2000" i="1" dirty="0" err="1" smtClean="0"/>
              <a:t>union</a:t>
            </a:r>
            <a:r>
              <a:rPr lang="tr-TR" sz="2000" i="1" dirty="0" smtClean="0"/>
              <a:t> { </a:t>
            </a:r>
            <a:r>
              <a:rPr lang="tr-TR" sz="2000" i="1" dirty="0" err="1" smtClean="0"/>
              <a:t>int</a:t>
            </a:r>
            <a:r>
              <a:rPr lang="tr-TR" sz="2000" i="1" dirty="0" smtClean="0"/>
              <a:t> yas; </a:t>
            </a:r>
            <a:r>
              <a:rPr lang="tr-TR" sz="2000" i="1" dirty="0" err="1" smtClean="0"/>
              <a:t>double</a:t>
            </a:r>
            <a:r>
              <a:rPr lang="tr-TR" sz="2000" i="1" dirty="0" smtClean="0"/>
              <a:t> kilo; </a:t>
            </a:r>
            <a:r>
              <a:rPr lang="tr-TR" sz="2000" i="1" dirty="0" err="1" smtClean="0"/>
              <a:t>char</a:t>
            </a:r>
            <a:r>
              <a:rPr lang="tr-TR" sz="2000" i="1" dirty="0" smtClean="0"/>
              <a:t> isim[20]; } kimlik;</a:t>
            </a:r>
          </a:p>
          <a:p>
            <a:pPr>
              <a:buNone/>
            </a:pPr>
            <a:r>
              <a:rPr lang="tr-TR" sz="2000" i="1" dirty="0" err="1" smtClean="0"/>
              <a:t>int</a:t>
            </a:r>
            <a:r>
              <a:rPr lang="tr-TR" sz="2000" i="1" dirty="0" smtClean="0"/>
              <a:t> </a:t>
            </a:r>
            <a:r>
              <a:rPr lang="tr-TR" sz="2000" i="1" dirty="0" err="1" smtClean="0"/>
              <a:t>main</a:t>
            </a:r>
            <a:r>
              <a:rPr lang="tr-TR" sz="2000" i="1" dirty="0" smtClean="0"/>
              <a:t>(){</a:t>
            </a:r>
          </a:p>
          <a:p>
            <a:pPr>
              <a:buNone/>
            </a:pPr>
            <a:r>
              <a:rPr lang="tr-TR" sz="2000" i="1" dirty="0" smtClean="0"/>
              <a:t>	kimlik Can;</a:t>
            </a:r>
          </a:p>
          <a:p>
            <a:pPr>
              <a:buNone/>
            </a:pPr>
            <a:r>
              <a:rPr lang="tr-TR" sz="2000" i="1" dirty="0" smtClean="0"/>
              <a:t>	Can.yas=23;</a:t>
            </a:r>
          </a:p>
          <a:p>
            <a:pPr>
              <a:buNone/>
            </a:pPr>
            <a:r>
              <a:rPr lang="tr-TR" sz="2000" i="1" dirty="0" smtClean="0"/>
              <a:t>	</a:t>
            </a:r>
            <a:r>
              <a:rPr lang="tr-TR" sz="2000" i="1" dirty="0" err="1" smtClean="0"/>
              <a:t>printf</a:t>
            </a:r>
            <a:r>
              <a:rPr lang="tr-TR" sz="2000" i="1" dirty="0" smtClean="0"/>
              <a:t>("%d\n", Can.yas);</a:t>
            </a:r>
          </a:p>
          <a:p>
            <a:pPr>
              <a:buNone/>
            </a:pPr>
            <a:r>
              <a:rPr lang="tr-TR" sz="2000" i="1" dirty="0" smtClean="0"/>
              <a:t>	Can.kilo=58.3;</a:t>
            </a:r>
          </a:p>
          <a:p>
            <a:pPr>
              <a:buNone/>
            </a:pPr>
            <a:r>
              <a:rPr lang="tr-TR" sz="2000" i="1" dirty="0" smtClean="0"/>
              <a:t>	</a:t>
            </a:r>
            <a:r>
              <a:rPr lang="tr-TR" sz="2000" i="1" dirty="0" err="1" smtClean="0"/>
              <a:t>printf</a:t>
            </a:r>
            <a:r>
              <a:rPr lang="tr-TR" sz="2000" i="1" dirty="0" smtClean="0"/>
              <a:t>("%.2lf\n", Can.kilo);	</a:t>
            </a:r>
          </a:p>
          <a:p>
            <a:pPr>
              <a:buNone/>
            </a:pPr>
            <a:r>
              <a:rPr lang="tr-TR" sz="2000" i="1" dirty="0" smtClean="0"/>
              <a:t>	</a:t>
            </a:r>
            <a:r>
              <a:rPr lang="tr-TR" sz="2000" i="1" dirty="0" err="1" smtClean="0"/>
              <a:t>strcpy</a:t>
            </a:r>
            <a:r>
              <a:rPr lang="tr-TR" sz="2000" i="1" dirty="0" smtClean="0"/>
              <a:t>(Can.isim, "Can </a:t>
            </a:r>
            <a:r>
              <a:rPr lang="tr-TR" sz="2000" i="1" dirty="0" err="1" smtClean="0"/>
              <a:t>Csever</a:t>
            </a:r>
            <a:r>
              <a:rPr lang="tr-TR" sz="2000" i="1" dirty="0" smtClean="0"/>
              <a:t>");</a:t>
            </a:r>
          </a:p>
          <a:p>
            <a:pPr>
              <a:buNone/>
            </a:pPr>
            <a:r>
              <a:rPr lang="tr-TR" sz="2000" i="1" dirty="0" smtClean="0"/>
              <a:t>	</a:t>
            </a:r>
            <a:r>
              <a:rPr lang="tr-TR" sz="2000" i="1" dirty="0" err="1" smtClean="0"/>
              <a:t>printf</a:t>
            </a:r>
            <a:r>
              <a:rPr lang="tr-TR" sz="2000" i="1" dirty="0" smtClean="0"/>
              <a:t>("%s", Can.isim);</a:t>
            </a:r>
          </a:p>
          <a:p>
            <a:pPr>
              <a:buNone/>
            </a:pPr>
            <a:r>
              <a:rPr lang="tr-TR" sz="2000" i="1" dirty="0" smtClean="0"/>
              <a:t>	</a:t>
            </a:r>
            <a:r>
              <a:rPr lang="tr-TR" sz="2000" i="1" dirty="0" err="1" smtClean="0"/>
              <a:t>return</a:t>
            </a:r>
            <a:r>
              <a:rPr lang="tr-TR" sz="2000" i="1" dirty="0" smtClean="0"/>
              <a:t> 0;</a:t>
            </a:r>
          </a:p>
          <a:p>
            <a:pPr>
              <a:buNone/>
            </a:pPr>
            <a:r>
              <a:rPr lang="tr-TR" sz="2000" i="1" dirty="0" smtClean="0"/>
              <a:t>}</a:t>
            </a:r>
          </a:p>
        </p:txBody>
      </p:sp>
      <p:pic>
        <p:nvPicPr>
          <p:cNvPr id="9" name="8 Resim" descr="soru.jpg"/>
          <p:cNvPicPr>
            <a:picLocks noChangeAspect="1"/>
          </p:cNvPicPr>
          <p:nvPr/>
        </p:nvPicPr>
        <p:blipFill>
          <a:blip r:embed="rId2"/>
          <a:stretch>
            <a:fillRect/>
          </a:stretch>
        </p:blipFill>
        <p:spPr>
          <a:xfrm>
            <a:off x="6786578" y="4786322"/>
            <a:ext cx="1780032" cy="1341120"/>
          </a:xfrm>
          <a:prstGeom prst="rect">
            <a:avLst/>
          </a:prstGeom>
        </p:spPr>
      </p:pic>
      <p:sp>
        <p:nvSpPr>
          <p:cNvPr id="10" name="9 Metin kutusu"/>
          <p:cNvSpPr txBox="1"/>
          <p:nvPr/>
        </p:nvSpPr>
        <p:spPr>
          <a:xfrm>
            <a:off x="5929322" y="1214422"/>
            <a:ext cx="242889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Çöp değer olarak “cop” yazabilirsiniz.</a:t>
            </a:r>
            <a:endParaRPr lang="tr-TR" dirty="0"/>
          </a:p>
        </p:txBody>
      </p:sp>
      <p:sp>
        <p:nvSpPr>
          <p:cNvPr id="11" name="10 Metin kutusu"/>
          <p:cNvSpPr txBox="1"/>
          <p:nvPr/>
        </p:nvSpPr>
        <p:spPr>
          <a:xfrm>
            <a:off x="6215074" y="2214554"/>
            <a:ext cx="214314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Can değişkeni için bellekte kaç bayt yer ayırt edilmiştir?</a:t>
            </a:r>
            <a:endParaRPr lang="tr-TR" dirty="0"/>
          </a:p>
        </p:txBody>
      </p:sp>
      <p:pic>
        <p:nvPicPr>
          <p:cNvPr id="12" name="11 Resim" descr="Ekran Alıntısı.JPG"/>
          <p:cNvPicPr>
            <a:picLocks noChangeAspect="1"/>
          </p:cNvPicPr>
          <p:nvPr/>
        </p:nvPicPr>
        <p:blipFill>
          <a:blip r:embed="rId3"/>
          <a:srcRect r="80519" b="60265"/>
          <a:stretch>
            <a:fillRect/>
          </a:stretch>
        </p:blipFill>
        <p:spPr>
          <a:xfrm>
            <a:off x="3571868" y="4643446"/>
            <a:ext cx="2125281" cy="1214446"/>
          </a:xfrm>
          <a:prstGeom prst="rect">
            <a:avLst/>
          </a:prstGeom>
          <a:ln>
            <a:solidFill>
              <a:schemeClr val="tx1"/>
            </a:solidFill>
          </a:ln>
        </p:spPr>
      </p:pic>
      <p:sp>
        <p:nvSpPr>
          <p:cNvPr id="13" name="12 Yuvarlatılmış Dikdörtgen"/>
          <p:cNvSpPr/>
          <p:nvPr/>
        </p:nvSpPr>
        <p:spPr>
          <a:xfrm>
            <a:off x="5072066" y="3286124"/>
            <a:ext cx="250033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 üçü de tek bir </a:t>
            </a:r>
            <a:r>
              <a:rPr lang="tr-TR" dirty="0" err="1" smtClean="0"/>
              <a:t>printf</a:t>
            </a:r>
            <a:r>
              <a:rPr lang="tr-TR" dirty="0" smtClean="0"/>
              <a:t> ile en sonda ekrana yazdırılıyor olsaydı?</a:t>
            </a:r>
            <a:endParaRPr lang="tr-TR" dirty="0"/>
          </a:p>
        </p:txBody>
      </p:sp>
      <p:pic>
        <p:nvPicPr>
          <p:cNvPr id="35842" name="Picture 2" descr="Image result for soÄa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5072074"/>
            <a:ext cx="1500198" cy="789578"/>
          </a:xfrm>
          <a:prstGeom prst="rect">
            <a:avLst/>
          </a:prstGeom>
          <a:noFill/>
        </p:spPr>
      </p:pic>
      <p:sp>
        <p:nvSpPr>
          <p:cNvPr id="14" name="13 Metin kutusu"/>
          <p:cNvSpPr txBox="1"/>
          <p:nvPr/>
        </p:nvSpPr>
        <p:spPr>
          <a:xfrm>
            <a:off x="285720" y="5929330"/>
            <a:ext cx="5661871" cy="369332"/>
          </a:xfrm>
          <a:prstGeom prst="rect">
            <a:avLst/>
          </a:prstGeom>
          <a:noFill/>
        </p:spPr>
        <p:txBody>
          <a:bodyPr wrap="none" rtlCol="0">
            <a:spAutoFit/>
          </a:bodyPr>
          <a:lstStyle/>
          <a:p>
            <a:r>
              <a:rPr lang="tr-TR" dirty="0" smtClean="0"/>
              <a:t>Sınavda </a:t>
            </a:r>
            <a:r>
              <a:rPr lang="tr-TR" dirty="0" err="1" smtClean="0"/>
              <a:t>union</a:t>
            </a:r>
            <a:r>
              <a:rPr lang="tr-TR" dirty="0" smtClean="0"/>
              <a:t> yerine </a:t>
            </a:r>
            <a:r>
              <a:rPr lang="tr-TR" dirty="0" err="1" smtClean="0"/>
              <a:t>onion</a:t>
            </a:r>
            <a:r>
              <a:rPr lang="tr-TR" dirty="0" smtClean="0"/>
              <a:t> yazmayınız! (yaşanmış vakadır)</a:t>
            </a:r>
            <a:endParaRPr lang="tr-TR" dirty="0"/>
          </a:p>
        </p:txBody>
      </p:sp>
      <p:pic>
        <p:nvPicPr>
          <p:cNvPr id="15" name="Picture 2" descr="C:\Program Files\Microsoft Office\MEDIA\CAGCAT10\j0195384.wmf"/>
          <p:cNvPicPr>
            <a:picLocks noChangeAspect="1" noChangeArrowheads="1"/>
          </p:cNvPicPr>
          <p:nvPr/>
        </p:nvPicPr>
        <p:blipFill>
          <a:blip r:embed="rId5"/>
          <a:srcRect/>
          <a:stretch>
            <a:fillRect/>
          </a:stretch>
        </p:blipFill>
        <p:spPr bwMode="auto">
          <a:xfrm>
            <a:off x="7215206" y="3500438"/>
            <a:ext cx="1175486" cy="12000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70" decel="100000"/>
                                        <p:tgtEl>
                                          <p:spTgt spid="15"/>
                                        </p:tgtEl>
                                      </p:cBhvr>
                                    </p:animEffect>
                                    <p:animScale>
                                      <p:cBhvr>
                                        <p:cTn id="16" dur="770" decel="100000"/>
                                        <p:tgtEl>
                                          <p:spTgt spid="15"/>
                                        </p:tgtEl>
                                      </p:cBhvr>
                                      <p:from x="10000" y="10000"/>
                                      <p:to x="200000" y="450000"/>
                                    </p:animScale>
                                    <p:animScale>
                                      <p:cBhvr>
                                        <p:cTn id="17" dur="1230" accel="100000" fill="hold">
                                          <p:stCondLst>
                                            <p:cond delay="770"/>
                                          </p:stCondLst>
                                        </p:cTn>
                                        <p:tgtEl>
                                          <p:spTgt spid="15"/>
                                        </p:tgtEl>
                                      </p:cBhvr>
                                      <p:from x="200000" y="450000"/>
                                      <p:to x="100000" y="100000"/>
                                    </p:animScale>
                                    <p:set>
                                      <p:cBhvr>
                                        <p:cTn id="18" dur="770" fill="hold"/>
                                        <p:tgtEl>
                                          <p:spTgt spid="15"/>
                                        </p:tgtEl>
                                        <p:attrNameLst>
                                          <p:attrName>ppt_x</p:attrName>
                                        </p:attrNameLst>
                                      </p:cBhvr>
                                      <p:to>
                                        <p:strVal val="(0.5)"/>
                                      </p:to>
                                    </p:set>
                                    <p:anim from="(0.5)" to="(#ppt_x)" calcmode="lin" valueType="num">
                                      <p:cBhvr>
                                        <p:cTn id="19" dur="1230" accel="100000" fill="hold">
                                          <p:stCondLst>
                                            <p:cond delay="770"/>
                                          </p:stCondLst>
                                        </p:cTn>
                                        <p:tgtEl>
                                          <p:spTgt spid="15"/>
                                        </p:tgtEl>
                                        <p:attrNameLst>
                                          <p:attrName>ppt_x</p:attrName>
                                        </p:attrNameLst>
                                      </p:cBhvr>
                                    </p:anim>
                                    <p:set>
                                      <p:cBhvr>
                                        <p:cTn id="20" dur="770" fill="hold"/>
                                        <p:tgtEl>
                                          <p:spTgt spid="15"/>
                                        </p:tgtEl>
                                        <p:attrNameLst>
                                          <p:attrName>ppt_y</p:attrName>
                                        </p:attrNameLst>
                                      </p:cBhvr>
                                      <p:to>
                                        <p:strVal val="(#ppt_y+0.4)"/>
                                      </p:to>
                                    </p:set>
                                    <p:anim from="(#ppt_y+0.4)" to="(#ppt_y)" calcmode="lin" valueType="num">
                                      <p:cBhvr>
                                        <p:cTn id="21"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Enum</a:t>
            </a:r>
            <a:r>
              <a:rPr lang="tr-TR" dirty="0" smtClean="0"/>
              <a:t> Sabit Tanımlama</a:t>
            </a:r>
            <a:endParaRPr lang="tr-TR" dirty="0"/>
          </a:p>
        </p:txBody>
      </p:sp>
      <p:sp>
        <p:nvSpPr>
          <p:cNvPr id="3" name="2 İçerik Yer Tutucusu"/>
          <p:cNvSpPr>
            <a:spLocks noGrp="1"/>
          </p:cNvSpPr>
          <p:nvPr>
            <p:ph sz="quarter" idx="1"/>
          </p:nvPr>
        </p:nvSpPr>
        <p:spPr/>
        <p:txBody>
          <a:bodyPr/>
          <a:lstStyle/>
          <a:p>
            <a:r>
              <a:rPr lang="tr-TR" dirty="0" err="1" smtClean="0"/>
              <a:t>enum</a:t>
            </a:r>
            <a:r>
              <a:rPr lang="tr-TR" dirty="0" smtClean="0"/>
              <a:t> aylar {</a:t>
            </a:r>
          </a:p>
          <a:p>
            <a:pPr>
              <a:buNone/>
            </a:pPr>
            <a:r>
              <a:rPr lang="tr-TR" dirty="0" smtClean="0"/>
              <a:t>	ocak=1, </a:t>
            </a:r>
            <a:r>
              <a:rPr lang="tr-TR" dirty="0" err="1" smtClean="0"/>
              <a:t>subat</a:t>
            </a:r>
            <a:r>
              <a:rPr lang="tr-TR" dirty="0" smtClean="0"/>
              <a:t>, mart, nisan, </a:t>
            </a:r>
            <a:r>
              <a:rPr lang="tr-TR" dirty="0" err="1" smtClean="0"/>
              <a:t>mayis</a:t>
            </a:r>
            <a:r>
              <a:rPr lang="tr-TR" dirty="0" smtClean="0"/>
              <a:t>, haziran, temmuz, </a:t>
            </a:r>
            <a:r>
              <a:rPr lang="tr-TR" dirty="0" err="1" smtClean="0"/>
              <a:t>agustos</a:t>
            </a:r>
            <a:r>
              <a:rPr lang="tr-TR" dirty="0" smtClean="0"/>
              <a:t>, </a:t>
            </a:r>
            <a:r>
              <a:rPr lang="tr-TR" dirty="0" err="1" smtClean="0"/>
              <a:t>eylul</a:t>
            </a:r>
            <a:r>
              <a:rPr lang="tr-TR" dirty="0" smtClean="0"/>
              <a:t>, ekim, </a:t>
            </a:r>
            <a:r>
              <a:rPr lang="tr-TR" dirty="0" err="1" smtClean="0"/>
              <a:t>kasim</a:t>
            </a:r>
            <a:r>
              <a:rPr lang="tr-TR" dirty="0" smtClean="0"/>
              <a:t>, </a:t>
            </a:r>
            <a:r>
              <a:rPr lang="tr-TR" dirty="0" err="1" smtClean="0"/>
              <a:t>aralik</a:t>
            </a:r>
            <a:r>
              <a:rPr lang="tr-TR" dirty="0" smtClean="0"/>
              <a:t> };</a:t>
            </a:r>
          </a:p>
          <a:p>
            <a:pPr>
              <a:buNone/>
            </a:pPr>
            <a:endParaRPr lang="tr-TR" dirty="0" smtClean="0"/>
          </a:p>
          <a:p>
            <a:pPr>
              <a:buNone/>
            </a:pPr>
            <a:r>
              <a:rPr lang="tr-TR" dirty="0" smtClean="0"/>
              <a:t>kodu, ay isimlerini 1’den başlayarak 12’e kadar </a:t>
            </a:r>
            <a:r>
              <a:rPr lang="tr-TR" b="1" u="sng" dirty="0" smtClean="0"/>
              <a:t>ilişkilendirir</a:t>
            </a:r>
            <a:r>
              <a:rPr lang="tr-TR" dirty="0" smtClean="0"/>
              <a:t>.</a:t>
            </a:r>
            <a:endParaRPr lang="tr-TR" dirty="0"/>
          </a:p>
        </p:txBody>
      </p:sp>
      <p:sp>
        <p:nvSpPr>
          <p:cNvPr id="4" name="3 Yuvarlatılmış Dikdörtgen"/>
          <p:cNvSpPr/>
          <p:nvPr/>
        </p:nvSpPr>
        <p:spPr>
          <a:xfrm>
            <a:off x="1494971" y="3947886"/>
            <a:ext cx="3585029"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başta değer atamazsak kendisi otomatik olarak kaçtan başlayarak ilişkilendirir?</a:t>
            </a:r>
            <a:endParaRPr lang="tr-TR" dirty="0"/>
          </a:p>
        </p:txBody>
      </p:sp>
      <p:sp>
        <p:nvSpPr>
          <p:cNvPr id="5" name="4 Yuvarlatılmış Dikdörtgen"/>
          <p:cNvSpPr/>
          <p:nvPr/>
        </p:nvSpPr>
        <p:spPr>
          <a:xfrm>
            <a:off x="5733143" y="3947886"/>
            <a:ext cx="2699657" cy="2017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ocak=1 denmeseydi, varsayılan olarak 0’dan başlardı.</a:t>
            </a:r>
            <a:endParaRPr lang="tr-TR" dirty="0"/>
          </a:p>
        </p:txBody>
      </p:sp>
      <p:pic>
        <p:nvPicPr>
          <p:cNvPr id="6" name="Picture 2" descr="C:\Program Files\Microsoft Office\MEDIA\CAGCAT10\j0195384.wmf"/>
          <p:cNvPicPr>
            <a:picLocks noChangeAspect="1" noChangeArrowheads="1"/>
          </p:cNvPicPr>
          <p:nvPr/>
        </p:nvPicPr>
        <p:blipFill>
          <a:blip r:embed="rId2"/>
          <a:srcRect/>
          <a:stretch>
            <a:fillRect/>
          </a:stretch>
        </p:blipFill>
        <p:spPr bwMode="auto">
          <a:xfrm>
            <a:off x="7429520" y="714356"/>
            <a:ext cx="1175486" cy="1200025"/>
          </a:xfrm>
          <a:prstGeom prst="rect">
            <a:avLst/>
          </a:prstGeom>
          <a:noFill/>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Enum</a:t>
            </a:r>
            <a:r>
              <a:rPr lang="tr-TR" dirty="0" smtClean="0"/>
              <a:t> Kullanımına Örnek</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 </a:t>
            </a:r>
            <a:r>
              <a:rPr lang="tr-TR" dirty="0" err="1" smtClean="0"/>
              <a:t>Enum</a:t>
            </a:r>
            <a:r>
              <a:rPr lang="tr-TR" dirty="0" smtClean="0"/>
              <a:t>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enum</a:t>
            </a:r>
            <a:r>
              <a:rPr lang="tr-TR" dirty="0" smtClean="0"/>
              <a:t> aylar {</a:t>
            </a:r>
          </a:p>
          <a:p>
            <a:pPr>
              <a:buNone/>
            </a:pPr>
            <a:r>
              <a:rPr lang="tr-TR" dirty="0" smtClean="0"/>
              <a:t>	ocak=1, </a:t>
            </a:r>
            <a:r>
              <a:rPr lang="tr-TR" dirty="0" err="1" smtClean="0"/>
              <a:t>subat</a:t>
            </a:r>
            <a:r>
              <a:rPr lang="tr-TR" dirty="0" smtClean="0"/>
              <a:t>, mart, nisan, </a:t>
            </a:r>
            <a:r>
              <a:rPr lang="tr-TR" dirty="0" err="1" smtClean="0"/>
              <a:t>mayis</a:t>
            </a:r>
            <a:r>
              <a:rPr lang="tr-TR" dirty="0" smtClean="0"/>
              <a:t>, haziran, temmuz, </a:t>
            </a:r>
            <a:r>
              <a:rPr lang="tr-TR" dirty="0" err="1" smtClean="0"/>
              <a:t>agustos</a:t>
            </a:r>
            <a:r>
              <a:rPr lang="tr-TR" dirty="0" smtClean="0"/>
              <a:t>, </a:t>
            </a:r>
            <a:r>
              <a:rPr lang="tr-TR" dirty="0" err="1" smtClean="0"/>
              <a:t>eylul</a:t>
            </a:r>
            <a:r>
              <a:rPr lang="tr-TR" dirty="0" smtClean="0"/>
              <a:t>, ekim, </a:t>
            </a:r>
            <a:r>
              <a:rPr lang="tr-TR" dirty="0" err="1" smtClean="0"/>
              <a:t>kasim</a:t>
            </a:r>
            <a:r>
              <a:rPr lang="tr-TR" dirty="0" smtClean="0"/>
              <a:t>, </a:t>
            </a:r>
            <a:r>
              <a:rPr lang="tr-TR" dirty="0" err="1" smtClean="0"/>
              <a:t>aralik</a:t>
            </a:r>
            <a:r>
              <a:rPr lang="tr-TR" dirty="0" smtClean="0"/>
              <a:t> };</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enum</a:t>
            </a:r>
            <a:r>
              <a:rPr lang="tr-TR" dirty="0" smtClean="0"/>
              <a:t> aylar a;</a:t>
            </a:r>
          </a:p>
          <a:p>
            <a:pPr>
              <a:buNone/>
            </a:pPr>
            <a:r>
              <a:rPr lang="tr-TR" dirty="0" smtClean="0"/>
              <a:t>	a=</a:t>
            </a:r>
            <a:r>
              <a:rPr lang="tr-TR" dirty="0" err="1" smtClean="0"/>
              <a:t>mayis</a:t>
            </a:r>
            <a:r>
              <a:rPr lang="tr-TR" dirty="0" smtClean="0"/>
              <a:t>;</a:t>
            </a:r>
          </a:p>
          <a:p>
            <a:pPr>
              <a:buNone/>
            </a:pPr>
            <a:r>
              <a:rPr lang="tr-TR" dirty="0" smtClean="0"/>
              <a:t>	</a:t>
            </a:r>
            <a:r>
              <a:rPr lang="tr-TR" dirty="0" err="1" smtClean="0"/>
              <a:t>printf</a:t>
            </a:r>
            <a:r>
              <a:rPr lang="tr-TR" dirty="0" smtClean="0"/>
              <a:t>("</a:t>
            </a:r>
            <a:r>
              <a:rPr lang="tr-TR" dirty="0" err="1" smtClean="0"/>
              <a:t>a'nin</a:t>
            </a:r>
            <a:r>
              <a:rPr lang="tr-TR" dirty="0" smtClean="0"/>
              <a:t> su anki </a:t>
            </a:r>
            <a:r>
              <a:rPr lang="tr-TR" dirty="0" err="1" smtClean="0"/>
              <a:t>degeri</a:t>
            </a:r>
            <a:r>
              <a:rPr lang="tr-TR" dirty="0" smtClean="0"/>
              <a:t>: %d", a);</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pic>
        <p:nvPicPr>
          <p:cNvPr id="34818" name="Picture 2"/>
          <p:cNvPicPr>
            <a:picLocks noChangeAspect="1" noChangeArrowheads="1"/>
          </p:cNvPicPr>
          <p:nvPr/>
        </p:nvPicPr>
        <p:blipFill>
          <a:blip r:embed="rId2"/>
          <a:srcRect b="57719"/>
          <a:stretch>
            <a:fillRect/>
          </a:stretch>
        </p:blipFill>
        <p:spPr bwMode="auto">
          <a:xfrm>
            <a:off x="4404575" y="3249167"/>
            <a:ext cx="4282225" cy="616470"/>
          </a:xfrm>
          <a:prstGeom prst="rect">
            <a:avLst/>
          </a:prstGeom>
          <a:noFill/>
          <a:ln w="9525">
            <a:noFill/>
            <a:miter lim="800000"/>
            <a:headEnd/>
            <a:tailEnd/>
          </a:ln>
          <a:effectLst/>
        </p:spPr>
      </p:pic>
      <p:sp>
        <p:nvSpPr>
          <p:cNvPr id="5" name="4 Yuvarlatılmış Dikdörtgen"/>
          <p:cNvSpPr/>
          <p:nvPr/>
        </p:nvSpPr>
        <p:spPr>
          <a:xfrm>
            <a:off x="725714" y="3865637"/>
            <a:ext cx="1291772" cy="488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a:stCxn id="5" idx="3"/>
          </p:cNvCxnSpPr>
          <p:nvPr/>
        </p:nvCxnSpPr>
        <p:spPr>
          <a:xfrm>
            <a:off x="2017486" y="4109962"/>
            <a:ext cx="2960914" cy="244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167086" y="4109962"/>
            <a:ext cx="351971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İsmini kısmen bizim oluşturduğumuz ve değerleri bizim istediğimiz şekilde sayılarla eşleşen bir tür oluşturmuş olduk. Bu satırda da bu türden bir değişken tanımlıyoruz.</a:t>
            </a:r>
            <a:endParaRPr lang="tr-TR" dirty="0"/>
          </a:p>
        </p:txBody>
      </p:sp>
      <p:sp>
        <p:nvSpPr>
          <p:cNvPr id="9" name="8 Yuvarlatılmış Dikdörtgen"/>
          <p:cNvSpPr/>
          <p:nvPr/>
        </p:nvSpPr>
        <p:spPr>
          <a:xfrm>
            <a:off x="4978400" y="900753"/>
            <a:ext cx="3236686" cy="1392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Bu değerler de </a:t>
            </a:r>
            <a:r>
              <a:rPr lang="tr-TR" sz="1600" dirty="0" err="1" smtClean="0"/>
              <a:t>int</a:t>
            </a:r>
            <a:r>
              <a:rPr lang="tr-TR" sz="1600" dirty="0" smtClean="0"/>
              <a:t> gibi 4 baytlık bir alanda saklanır. </a:t>
            </a:r>
            <a:r>
              <a:rPr lang="tr-TR" sz="1600" dirty="0" err="1" smtClean="0"/>
              <a:t>enum’lar</a:t>
            </a:r>
            <a:r>
              <a:rPr lang="tr-TR" sz="1600" dirty="0" smtClean="0"/>
              <a:t> </a:t>
            </a:r>
            <a:r>
              <a:rPr lang="tr-TR" sz="1600" dirty="0" err="1" smtClean="0"/>
              <a:t>double</a:t>
            </a:r>
            <a:r>
              <a:rPr lang="tr-TR" sz="1600" dirty="0" smtClean="0"/>
              <a:t> değerler için kullanılamaz. (</a:t>
            </a:r>
            <a:r>
              <a:rPr lang="tr-TR" sz="1600" dirty="0" err="1" smtClean="0"/>
              <a:t>double</a:t>
            </a:r>
            <a:r>
              <a:rPr lang="tr-TR" sz="1600" dirty="0" smtClean="0"/>
              <a:t> için ileride görülecek olan </a:t>
            </a:r>
            <a:r>
              <a:rPr lang="tr-TR" sz="1600" b="1" i="1" dirty="0" smtClean="0"/>
              <a:t>yapı</a:t>
            </a:r>
            <a:r>
              <a:rPr lang="tr-TR" sz="1600" dirty="0" smtClean="0"/>
              <a:t>lar kullanılabilir.)</a:t>
            </a:r>
            <a:endParaRPr lang="tr-TR" sz="1600"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C’de</a:t>
            </a:r>
            <a:r>
              <a:rPr lang="tr-TR" dirty="0" smtClean="0"/>
              <a:t> </a:t>
            </a:r>
            <a:r>
              <a:rPr lang="tr-TR" dirty="0" err="1" smtClean="0"/>
              <a:t>enum</a:t>
            </a:r>
            <a:r>
              <a:rPr lang="tr-TR" dirty="0" smtClean="0"/>
              <a:t> ile numaralandırma</a:t>
            </a:r>
            <a:endParaRPr lang="tr-TR" dirty="0"/>
          </a:p>
        </p:txBody>
      </p:sp>
      <p:sp>
        <p:nvSpPr>
          <p:cNvPr id="3" name="2 İçerik Yer Tutucusu"/>
          <p:cNvSpPr>
            <a:spLocks noGrp="1"/>
          </p:cNvSpPr>
          <p:nvPr>
            <p:ph sz="quarter" idx="1"/>
          </p:nvPr>
        </p:nvSpPr>
        <p:spPr/>
        <p:txBody>
          <a:bodyPr>
            <a:normAutofit/>
          </a:bodyPr>
          <a:lstStyle/>
          <a:p>
            <a:pPr fontAlgn="base">
              <a:buNone/>
            </a:pPr>
            <a:r>
              <a:rPr lang="en-US" sz="2400" dirty="0" smtClean="0"/>
              <a:t>#include &lt;</a:t>
            </a:r>
            <a:r>
              <a:rPr lang="en-US" sz="2400" dirty="0" err="1" smtClean="0"/>
              <a:t>stdio.h</a:t>
            </a:r>
            <a:r>
              <a:rPr lang="en-US" sz="2400" dirty="0" smtClean="0"/>
              <a:t>&gt;</a:t>
            </a:r>
          </a:p>
          <a:p>
            <a:pPr fontAlgn="base">
              <a:buNone/>
            </a:pPr>
            <a:r>
              <a:rPr lang="en-US" sz="2400" dirty="0" err="1" smtClean="0"/>
              <a:t>enum</a:t>
            </a:r>
            <a:r>
              <a:rPr lang="en-US" sz="2400" dirty="0" smtClean="0"/>
              <a:t> day {</a:t>
            </a:r>
            <a:r>
              <a:rPr lang="en-US" sz="2400" dirty="0" err="1" smtClean="0"/>
              <a:t>sunday</a:t>
            </a:r>
            <a:r>
              <a:rPr lang="en-US" sz="2400" dirty="0" smtClean="0"/>
              <a:t> = 1, </a:t>
            </a:r>
            <a:r>
              <a:rPr lang="en-US" sz="2400" dirty="0" err="1" smtClean="0"/>
              <a:t>monday</a:t>
            </a:r>
            <a:r>
              <a:rPr lang="en-US" sz="2400" dirty="0" smtClean="0"/>
              <a:t>, </a:t>
            </a:r>
            <a:r>
              <a:rPr lang="en-US" sz="2400" dirty="0" err="1" smtClean="0"/>
              <a:t>tuesday</a:t>
            </a:r>
            <a:r>
              <a:rPr lang="en-US" sz="2400" dirty="0" smtClean="0"/>
              <a:t> = 5,</a:t>
            </a:r>
          </a:p>
          <a:p>
            <a:pPr fontAlgn="base">
              <a:buNone/>
            </a:pPr>
            <a:r>
              <a:rPr lang="en-US" sz="2400" dirty="0" smtClean="0"/>
              <a:t>          </a:t>
            </a:r>
            <a:r>
              <a:rPr lang="en-US" sz="2400" dirty="0" err="1" smtClean="0"/>
              <a:t>wednesday</a:t>
            </a:r>
            <a:r>
              <a:rPr lang="en-US" sz="2400" dirty="0" smtClean="0"/>
              <a:t>,  </a:t>
            </a:r>
            <a:r>
              <a:rPr lang="en-US" sz="2400" dirty="0" err="1" smtClean="0"/>
              <a:t>thursday</a:t>
            </a:r>
            <a:r>
              <a:rPr lang="en-US" sz="2400" dirty="0" smtClean="0"/>
              <a:t> = 10, </a:t>
            </a:r>
            <a:r>
              <a:rPr lang="en-US" sz="2400" dirty="0" err="1" smtClean="0"/>
              <a:t>friday</a:t>
            </a:r>
            <a:r>
              <a:rPr lang="en-US" sz="2400" dirty="0" smtClean="0"/>
              <a:t>, </a:t>
            </a:r>
            <a:r>
              <a:rPr lang="en-US" sz="2400" dirty="0" err="1" smtClean="0"/>
              <a:t>saturday</a:t>
            </a:r>
            <a:endParaRPr lang="en-US" sz="2400" dirty="0" smtClean="0"/>
          </a:p>
          <a:p>
            <a:pPr fontAlgn="base">
              <a:buNone/>
            </a:pPr>
            <a:r>
              <a:rPr lang="en-US" sz="2400" dirty="0" smtClean="0"/>
              <a:t>         };</a:t>
            </a:r>
          </a:p>
          <a:p>
            <a:pPr fontAlgn="base">
              <a:buNone/>
            </a:pPr>
            <a:r>
              <a:rPr lang="en-US" sz="2400" dirty="0" err="1" smtClean="0"/>
              <a:t>int</a:t>
            </a:r>
            <a:r>
              <a:rPr lang="en-US" sz="2400" dirty="0" smtClean="0"/>
              <a:t> main() {</a:t>
            </a:r>
          </a:p>
          <a:p>
            <a:pPr fontAlgn="base">
              <a:buNone/>
            </a:pPr>
            <a:r>
              <a:rPr lang="en-US" sz="2400" dirty="0" err="1" smtClean="0"/>
              <a:t>printf</a:t>
            </a:r>
            <a:r>
              <a:rPr lang="en-US" sz="2400" dirty="0" smtClean="0"/>
              <a:t>("%d </a:t>
            </a:r>
            <a:r>
              <a:rPr lang="tr-TR" sz="2400" dirty="0" smtClean="0"/>
              <a:t> </a:t>
            </a:r>
            <a:r>
              <a:rPr lang="en-US" sz="2400" dirty="0" smtClean="0"/>
              <a:t>%d </a:t>
            </a:r>
            <a:r>
              <a:rPr lang="tr-TR" sz="2400" dirty="0" smtClean="0"/>
              <a:t> </a:t>
            </a:r>
            <a:r>
              <a:rPr lang="en-US" sz="2400" dirty="0" smtClean="0"/>
              <a:t>%d </a:t>
            </a:r>
            <a:r>
              <a:rPr lang="tr-TR" sz="2400" dirty="0" smtClean="0"/>
              <a:t> </a:t>
            </a:r>
            <a:r>
              <a:rPr lang="en-US" sz="2400" dirty="0" smtClean="0"/>
              <a:t>%d </a:t>
            </a:r>
            <a:r>
              <a:rPr lang="tr-TR" sz="2400" dirty="0" smtClean="0"/>
              <a:t> </a:t>
            </a:r>
            <a:r>
              <a:rPr lang="en-US" sz="2400" dirty="0" smtClean="0"/>
              <a:t>%</a:t>
            </a:r>
            <a:r>
              <a:rPr lang="tr-TR" sz="2400" dirty="0" smtClean="0"/>
              <a:t>d \n</a:t>
            </a:r>
            <a:r>
              <a:rPr lang="en-US" sz="2400" dirty="0" smtClean="0"/>
              <a:t>%d",</a:t>
            </a:r>
            <a:endParaRPr lang="tr-TR" sz="2400" dirty="0" smtClean="0"/>
          </a:p>
          <a:p>
            <a:pPr fontAlgn="base">
              <a:buNone/>
            </a:pPr>
            <a:r>
              <a:rPr lang="en-US" sz="2400" dirty="0" err="1" smtClean="0"/>
              <a:t>sunday,monday,tuesday,wednesday,thursday,friday+saturday</a:t>
            </a:r>
            <a:r>
              <a:rPr lang="en-US" sz="2400" dirty="0" smtClean="0"/>
              <a:t>);</a:t>
            </a:r>
          </a:p>
          <a:p>
            <a:pPr fontAlgn="base">
              <a:buNone/>
            </a:pPr>
            <a:r>
              <a:rPr lang="en-US" sz="2400" dirty="0" smtClean="0"/>
              <a:t>return 0;</a:t>
            </a:r>
          </a:p>
          <a:p>
            <a:pPr fontAlgn="base">
              <a:buNone/>
            </a:pPr>
            <a:r>
              <a:rPr lang="en-US" sz="2400" dirty="0" smtClean="0"/>
              <a:t>}</a:t>
            </a:r>
            <a:endParaRPr lang="en-US" sz="2400" dirty="0"/>
          </a:p>
        </p:txBody>
      </p:sp>
      <p:graphicFrame>
        <p:nvGraphicFramePr>
          <p:cNvPr id="5" name="4 Tablo"/>
          <p:cNvGraphicFramePr>
            <a:graphicFrameLocks noGrp="1"/>
          </p:cNvGraphicFramePr>
          <p:nvPr/>
        </p:nvGraphicFramePr>
        <p:xfrm>
          <a:off x="4565944" y="5059680"/>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1</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2</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6</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1</a:t>
                      </a:r>
                      <a:endParaRPr lang="tr-TR" sz="1800" b="1" dirty="0"/>
                    </a:p>
                  </a:txBody>
                  <a:tcPr>
                    <a:solidFill>
                      <a:schemeClr val="bg1"/>
                    </a:solidFill>
                  </a:tcPr>
                </a:tc>
                <a:tc>
                  <a:txBody>
                    <a:bodyPr/>
                    <a:lstStyle/>
                    <a:p>
                      <a:pPr algn="ctr"/>
                      <a:r>
                        <a:rPr lang="tr-TR" sz="1800" b="1" dirty="0" smtClean="0"/>
                        <a:t>0</a:t>
                      </a:r>
                      <a:endParaRPr lang="tr-TR" sz="1800" b="1" dirty="0"/>
                    </a:p>
                  </a:txBody>
                  <a:tcPr>
                    <a:solidFill>
                      <a:schemeClr val="bg1"/>
                    </a:solidFill>
                  </a:tcPr>
                </a:tc>
              </a:tr>
              <a:tr h="357190">
                <a:tc>
                  <a:txBody>
                    <a:bodyPr/>
                    <a:lstStyle/>
                    <a:p>
                      <a:pPr algn="ctr"/>
                      <a:r>
                        <a:rPr lang="tr-TR" sz="1800" b="1" dirty="0" smtClean="0"/>
                        <a:t>2</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cxnSp>
        <p:nvCxnSpPr>
          <p:cNvPr id="8" name="7 Düz Ok Bağlayıcısı"/>
          <p:cNvCxnSpPr/>
          <p:nvPr/>
        </p:nvCxnSpPr>
        <p:spPr>
          <a:xfrm rot="5400000">
            <a:off x="1748972" y="4521199"/>
            <a:ext cx="580571" cy="72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72457" y="4862285"/>
            <a:ext cx="2685143" cy="1097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mtClean="0"/>
              <a:t>Burada </a:t>
            </a:r>
            <a:r>
              <a:rPr lang="tr-TR" dirty="0" smtClean="0"/>
              <a:t>değişken olarak saklanma ihtiyacı duyulmadan sadece </a:t>
            </a:r>
            <a:r>
              <a:rPr lang="tr-TR" smtClean="0"/>
              <a:t>değerler kullanılmış</a:t>
            </a:r>
            <a:r>
              <a:rPr lang="tr-TR" dirty="0" smtClean="0"/>
              <a:t>.</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57200" y="1219200"/>
            <a:ext cx="8229600" cy="3748585"/>
          </a:xfrm>
        </p:spPr>
        <p:txBody>
          <a:bodyPr>
            <a:noAutofit/>
          </a:bodyPr>
          <a:lstStyle/>
          <a:p>
            <a:pPr>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buNone/>
            </a:pPr>
            <a:r>
              <a:rPr lang="tr-TR" sz="2400" dirty="0" err="1" smtClean="0"/>
              <a:t>enum</a:t>
            </a:r>
            <a:r>
              <a:rPr lang="tr-TR" sz="2400" dirty="0" smtClean="0"/>
              <a:t> </a:t>
            </a:r>
            <a:r>
              <a:rPr lang="tr-TR" sz="2400" dirty="0" err="1" smtClean="0"/>
              <a:t>gunler</a:t>
            </a:r>
            <a:r>
              <a:rPr lang="tr-TR" sz="2400" dirty="0" smtClean="0"/>
              <a:t>{</a:t>
            </a:r>
          </a:p>
          <a:p>
            <a:pPr>
              <a:buNone/>
            </a:pPr>
            <a:r>
              <a:rPr lang="tr-TR" sz="2400" dirty="0" smtClean="0"/>
              <a:t>	pazartesi, </a:t>
            </a:r>
            <a:r>
              <a:rPr lang="tr-TR" sz="2400" dirty="0" err="1" smtClean="0"/>
              <a:t>sali</a:t>
            </a:r>
            <a:r>
              <a:rPr lang="tr-TR" sz="2400" dirty="0" smtClean="0"/>
              <a:t>, </a:t>
            </a:r>
            <a:r>
              <a:rPr lang="tr-TR" sz="2400" dirty="0" err="1" smtClean="0"/>
              <a:t>carsamba</a:t>
            </a:r>
            <a:r>
              <a:rPr lang="tr-TR" sz="2400" dirty="0" smtClean="0"/>
              <a:t>, </a:t>
            </a:r>
            <a:r>
              <a:rPr lang="tr-TR" sz="2400" dirty="0" err="1" smtClean="0"/>
              <a:t>persembe</a:t>
            </a:r>
            <a:r>
              <a:rPr lang="tr-TR" sz="2400" dirty="0" smtClean="0"/>
              <a:t>, cuma=8,cumartesi, pazar };</a:t>
            </a:r>
          </a:p>
          <a:p>
            <a:pPr>
              <a:buNone/>
            </a:pPr>
            <a:r>
              <a:rPr lang="tr-TR" sz="2400" dirty="0" err="1" smtClean="0"/>
              <a:t>int</a:t>
            </a:r>
            <a:r>
              <a:rPr lang="tr-TR" sz="2400" dirty="0" smtClean="0"/>
              <a:t> </a:t>
            </a:r>
            <a:r>
              <a:rPr lang="tr-TR" sz="2400" dirty="0" err="1" smtClean="0"/>
              <a:t>main</a:t>
            </a:r>
            <a:r>
              <a:rPr lang="tr-TR" sz="2400" dirty="0" smtClean="0"/>
              <a:t>()</a:t>
            </a:r>
          </a:p>
          <a:p>
            <a:pPr>
              <a:buNone/>
            </a:pPr>
            <a:r>
              <a:rPr lang="tr-TR" sz="2400" dirty="0" smtClean="0"/>
              <a:t>{		</a:t>
            </a:r>
          </a:p>
          <a:p>
            <a:pPr>
              <a:buNone/>
            </a:pPr>
            <a:r>
              <a:rPr lang="tr-TR" sz="2400" dirty="0" smtClean="0"/>
              <a:t>	</a:t>
            </a:r>
            <a:r>
              <a:rPr lang="tr-TR" sz="2400" dirty="0" err="1" smtClean="0"/>
              <a:t>printf</a:t>
            </a:r>
            <a:r>
              <a:rPr lang="tr-TR" sz="2400" dirty="0" smtClean="0"/>
              <a:t>("%d", </a:t>
            </a:r>
            <a:r>
              <a:rPr lang="tr-TR" sz="2400" dirty="0" err="1" smtClean="0"/>
              <a:t>persembe</a:t>
            </a:r>
            <a:r>
              <a:rPr lang="tr-TR" sz="2400" dirty="0" smtClean="0"/>
              <a:t>+pazar);</a:t>
            </a:r>
          </a:p>
          <a:p>
            <a:pPr>
              <a:buNone/>
            </a:pPr>
            <a:r>
              <a:rPr lang="tr-TR" sz="2400" dirty="0" smtClean="0"/>
              <a:t>	</a:t>
            </a:r>
            <a:r>
              <a:rPr lang="tr-TR" sz="2400" dirty="0" err="1" smtClean="0"/>
              <a:t>return</a:t>
            </a:r>
            <a:r>
              <a:rPr lang="tr-TR" sz="2400" dirty="0" smtClean="0"/>
              <a:t> 0;</a:t>
            </a:r>
          </a:p>
          <a:p>
            <a:pPr>
              <a:buNone/>
            </a:pPr>
            <a:r>
              <a:rPr lang="tr-TR" sz="2400" dirty="0" smtClean="0"/>
              <a:t>}</a:t>
            </a:r>
            <a:endParaRPr lang="tr-TR" sz="2400" dirty="0"/>
          </a:p>
        </p:txBody>
      </p:sp>
      <p:sp>
        <p:nvSpPr>
          <p:cNvPr id="5" name="4 32-Nokta Yıldız"/>
          <p:cNvSpPr/>
          <p:nvPr/>
        </p:nvSpPr>
        <p:spPr>
          <a:xfrm>
            <a:off x="5786446" y="357187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smtClean="0"/>
              <a:t>13</a:t>
            </a:r>
            <a:endParaRPr lang="tr-TR" sz="6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Kodun çıktısını yazınız. (Çıktı kutularına)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642910" y="1428737"/>
            <a:ext cx="6000792" cy="3429024"/>
          </a:xfrm>
        </p:spPr>
        <p:txBody>
          <a:bodyPr>
            <a:normAutofit fontScale="85000" lnSpcReduction="20000"/>
          </a:bodyPr>
          <a:lstStyle/>
          <a:p>
            <a:pPr algn="just">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lgn="just">
              <a:buNone/>
            </a:pPr>
            <a:r>
              <a:rPr lang="tr-TR" sz="2400" dirty="0" err="1" smtClean="0"/>
              <a:t>enum</a:t>
            </a:r>
            <a:r>
              <a:rPr lang="tr-TR" sz="2400" dirty="0" smtClean="0"/>
              <a:t> </a:t>
            </a:r>
            <a:r>
              <a:rPr lang="tr-TR" sz="2400" dirty="0" err="1" smtClean="0"/>
              <a:t>booleanTuru</a:t>
            </a:r>
            <a:r>
              <a:rPr lang="tr-TR" sz="2400" dirty="0" smtClean="0"/>
              <a:t> {</a:t>
            </a:r>
            <a:r>
              <a:rPr lang="tr-TR" sz="2400" dirty="0" err="1" smtClean="0"/>
              <a:t>yanlis</a:t>
            </a:r>
            <a:r>
              <a:rPr lang="tr-TR" sz="2400" dirty="0" smtClean="0"/>
              <a:t> = 0, </a:t>
            </a:r>
            <a:r>
              <a:rPr lang="tr-TR" sz="2400" dirty="0" err="1" smtClean="0"/>
              <a:t>dogru</a:t>
            </a:r>
            <a:r>
              <a:rPr lang="tr-TR" sz="2400" dirty="0" smtClean="0"/>
              <a:t> =1};</a:t>
            </a:r>
          </a:p>
          <a:p>
            <a:pPr algn="just">
              <a:buNone/>
            </a:pPr>
            <a:r>
              <a:rPr lang="tr-TR" sz="2400" dirty="0" err="1" smtClean="0"/>
              <a:t>int</a:t>
            </a:r>
            <a:r>
              <a:rPr lang="tr-TR" sz="2400" dirty="0" smtClean="0"/>
              <a:t> </a:t>
            </a:r>
            <a:r>
              <a:rPr lang="tr-TR" sz="2400" dirty="0" err="1" smtClean="0"/>
              <a:t>main</a:t>
            </a:r>
            <a:r>
              <a:rPr lang="tr-TR" sz="2400" dirty="0" smtClean="0"/>
              <a:t>()</a:t>
            </a:r>
          </a:p>
          <a:p>
            <a:pPr algn="just">
              <a:buNone/>
            </a:pPr>
            <a:r>
              <a:rPr lang="tr-TR" sz="2400" dirty="0" smtClean="0"/>
              <a:t>{</a:t>
            </a:r>
          </a:p>
          <a:p>
            <a:pPr algn="just">
              <a:buNone/>
            </a:pPr>
            <a:r>
              <a:rPr lang="tr-TR" sz="2400" dirty="0" smtClean="0"/>
              <a:t>	</a:t>
            </a:r>
            <a:r>
              <a:rPr lang="tr-TR" sz="2400" dirty="0" err="1" smtClean="0"/>
              <a:t>enum</a:t>
            </a:r>
            <a:r>
              <a:rPr lang="tr-TR" sz="2400" dirty="0" smtClean="0"/>
              <a:t> </a:t>
            </a:r>
            <a:r>
              <a:rPr lang="tr-TR" sz="2400" dirty="0" err="1" smtClean="0"/>
              <a:t>booleanTuru</a:t>
            </a:r>
            <a:r>
              <a:rPr lang="tr-TR" sz="2400" dirty="0" smtClean="0"/>
              <a:t> p =!!!!!!!!</a:t>
            </a:r>
            <a:r>
              <a:rPr lang="tr-TR" sz="2400" dirty="0" err="1" smtClean="0"/>
              <a:t>dogru</a:t>
            </a:r>
            <a:r>
              <a:rPr lang="tr-TR" sz="2400" dirty="0" smtClean="0"/>
              <a:t>;</a:t>
            </a:r>
          </a:p>
          <a:p>
            <a:pPr algn="just">
              <a:buNone/>
            </a:pPr>
            <a:r>
              <a:rPr lang="tr-TR" sz="2400" dirty="0" smtClean="0"/>
              <a:t>	p = </a:t>
            </a:r>
            <a:r>
              <a:rPr lang="tr-TR" sz="2400" dirty="0" err="1" smtClean="0"/>
              <a:t>yanlis</a:t>
            </a:r>
            <a:r>
              <a:rPr lang="tr-TR" sz="2400" dirty="0" smtClean="0"/>
              <a:t> &amp;&amp; (</a:t>
            </a:r>
            <a:r>
              <a:rPr lang="tr-TR" sz="2400" dirty="0" err="1" smtClean="0"/>
              <a:t>yanlis</a:t>
            </a:r>
            <a:r>
              <a:rPr lang="tr-TR" sz="2400" dirty="0" smtClean="0"/>
              <a:t> || !</a:t>
            </a:r>
            <a:r>
              <a:rPr lang="tr-TR" sz="2400" dirty="0" err="1" smtClean="0"/>
              <a:t>dogru</a:t>
            </a:r>
            <a:r>
              <a:rPr lang="tr-TR" sz="2400" dirty="0" smtClean="0"/>
              <a:t> || (</a:t>
            </a:r>
            <a:r>
              <a:rPr lang="tr-TR" sz="2400" dirty="0" err="1" smtClean="0"/>
              <a:t>dogru</a:t>
            </a:r>
            <a:r>
              <a:rPr lang="tr-TR" sz="2400" dirty="0" smtClean="0"/>
              <a:t> &amp;&amp; </a:t>
            </a:r>
            <a:r>
              <a:rPr lang="tr-TR" sz="2400" dirty="0" err="1" smtClean="0"/>
              <a:t>yanlis</a:t>
            </a:r>
            <a:r>
              <a:rPr lang="tr-TR" sz="2400" dirty="0" smtClean="0"/>
              <a:t>))</a:t>
            </a:r>
          </a:p>
          <a:p>
            <a:pPr algn="just">
              <a:buNone/>
            </a:pPr>
            <a:r>
              <a:rPr lang="tr-TR" sz="2400" dirty="0" smtClean="0"/>
              <a:t>			&amp;&amp; (</a:t>
            </a:r>
            <a:r>
              <a:rPr lang="tr-TR" sz="2400" dirty="0" err="1" smtClean="0"/>
              <a:t>dogru</a:t>
            </a:r>
            <a:r>
              <a:rPr lang="tr-TR" sz="2400" dirty="0" smtClean="0"/>
              <a:t> || !</a:t>
            </a:r>
            <a:r>
              <a:rPr lang="tr-TR" sz="2400" dirty="0" err="1" smtClean="0"/>
              <a:t>yanlis</a:t>
            </a:r>
            <a:r>
              <a:rPr lang="tr-TR" sz="2400" dirty="0" smtClean="0"/>
              <a:t> || !!!</a:t>
            </a:r>
            <a:r>
              <a:rPr lang="tr-TR" sz="2400" dirty="0" err="1" smtClean="0"/>
              <a:t>dogru</a:t>
            </a:r>
            <a:r>
              <a:rPr lang="tr-TR" sz="2400" dirty="0" smtClean="0"/>
              <a:t>);</a:t>
            </a:r>
          </a:p>
          <a:p>
            <a:pPr algn="just">
              <a:buNone/>
            </a:pPr>
            <a:r>
              <a:rPr lang="tr-TR" sz="2400" dirty="0" smtClean="0"/>
              <a:t>	</a:t>
            </a:r>
            <a:r>
              <a:rPr lang="tr-TR" sz="2400" dirty="0" err="1" smtClean="0"/>
              <a:t>printf</a:t>
            </a:r>
            <a:r>
              <a:rPr lang="tr-TR" sz="2400" dirty="0" smtClean="0"/>
              <a:t>("%d/0", p);</a:t>
            </a:r>
          </a:p>
          <a:p>
            <a:pPr algn="just">
              <a:buNone/>
            </a:pPr>
            <a:r>
              <a:rPr lang="tr-TR" sz="2400" dirty="0" smtClean="0"/>
              <a:t>	</a:t>
            </a:r>
            <a:r>
              <a:rPr lang="tr-TR" sz="2400" dirty="0" err="1" smtClean="0"/>
              <a:t>return</a:t>
            </a:r>
            <a:r>
              <a:rPr lang="tr-TR" sz="2400" dirty="0" smtClean="0"/>
              <a:t> 0;</a:t>
            </a:r>
          </a:p>
          <a:p>
            <a:pPr algn="just">
              <a:buNone/>
            </a:pPr>
            <a:r>
              <a:rPr lang="tr-TR" sz="2400" dirty="0" smtClean="0"/>
              <a:t>}</a:t>
            </a: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dirty="0" smtClean="0"/>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6" name="5 Resim" descr="soru.jpg"/>
          <p:cNvPicPr>
            <a:picLocks noChangeAspect="1"/>
          </p:cNvPicPr>
          <p:nvPr/>
        </p:nvPicPr>
        <p:blipFill>
          <a:blip r:embed="rId3"/>
          <a:stretch>
            <a:fillRect/>
          </a:stretch>
        </p:blipFill>
        <p:spPr>
          <a:xfrm>
            <a:off x="6286512" y="4285271"/>
            <a:ext cx="2339344" cy="1758541"/>
          </a:xfrm>
          <a:prstGeom prst="rect">
            <a:avLst/>
          </a:prstGeom>
        </p:spPr>
      </p:pic>
      <p:sp>
        <p:nvSpPr>
          <p:cNvPr id="9" name="8 Köşeleri Yuvarlanmış Dikdörtgen Belirtme Çizgisi"/>
          <p:cNvSpPr/>
          <p:nvPr/>
        </p:nvSpPr>
        <p:spPr>
          <a:xfrm>
            <a:off x="5929322" y="1428736"/>
            <a:ext cx="2643206" cy="1071570"/>
          </a:xfrm>
          <a:prstGeom prst="wedgeRoundRectCallout">
            <a:avLst>
              <a:gd name="adj1" fmla="val -915"/>
              <a:gd name="adj2" fmla="val 8189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Dikkat, bu sorunun çözümü göründüğü kadar karışık değildir!</a:t>
            </a:r>
            <a:endParaRPr lang="tr-TR" dirty="0"/>
          </a:p>
        </p:txBody>
      </p:sp>
      <p:sp>
        <p:nvSpPr>
          <p:cNvPr id="7" name="6 Yuvarlatılmış Dikdörtgen"/>
          <p:cNvSpPr/>
          <p:nvPr/>
        </p:nvSpPr>
        <p:spPr>
          <a:xfrm>
            <a:off x="1071538" y="4500570"/>
            <a:ext cx="242889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Mantıksal ifadelerin sonucu kesinleştikten sonra biz</a:t>
            </a:r>
            <a:r>
              <a:rPr lang="tr-TR" sz="1200" dirty="0" smtClean="0"/>
              <a:t>(acemi olanlarımız || sınavda bol vakti olanlarımız hariç</a:t>
            </a:r>
            <a:r>
              <a:rPr lang="tr-TR" sz="1400" dirty="0" smtClean="0"/>
              <a:t>) gerisini hesaplamayız.</a:t>
            </a:r>
            <a:endParaRPr lang="tr-TR" sz="1400" dirty="0"/>
          </a:p>
        </p:txBody>
      </p:sp>
      <p:grpSp>
        <p:nvGrpSpPr>
          <p:cNvPr id="4" name="18 Grup"/>
          <p:cNvGrpSpPr/>
          <p:nvPr/>
        </p:nvGrpSpPr>
        <p:grpSpPr>
          <a:xfrm>
            <a:off x="7215206" y="2571744"/>
            <a:ext cx="1462082" cy="1571617"/>
            <a:chOff x="3929058" y="2357430"/>
            <a:chExt cx="2247900" cy="2714625"/>
          </a:xfrm>
        </p:grpSpPr>
        <p:pic>
          <p:nvPicPr>
            <p:cNvPr id="14" name="13 Resim" descr="a8a075fd0f7936412dd03f94e45a7561--owl-clip-art-petite-section.jpg"/>
            <p:cNvPicPr>
              <a:picLocks noChangeAspect="1"/>
            </p:cNvPicPr>
            <p:nvPr/>
          </p:nvPicPr>
          <p:blipFill>
            <a:blip r:embed="rId4"/>
            <a:stretch>
              <a:fillRect/>
            </a:stretch>
          </p:blipFill>
          <p:spPr>
            <a:xfrm>
              <a:off x="3929058" y="2357430"/>
              <a:ext cx="2247900" cy="2714625"/>
            </a:xfrm>
            <a:prstGeom prst="rect">
              <a:avLst/>
            </a:prstGeom>
          </p:spPr>
        </p:pic>
        <p:sp>
          <p:nvSpPr>
            <p:cNvPr id="15" name="14 Oval"/>
            <p:cNvSpPr/>
            <p:nvPr/>
          </p:nvSpPr>
          <p:spPr>
            <a:xfrm>
              <a:off x="4357686" y="2714620"/>
              <a:ext cx="1571637" cy="10715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7 Resim" descr="cartoon-eyes-hi.png"/>
            <p:cNvPicPr>
              <a:picLocks noChangeAspect="1"/>
            </p:cNvPicPr>
            <p:nvPr/>
          </p:nvPicPr>
          <p:blipFill>
            <a:blip r:embed="rId5" cstate="print"/>
            <a:stretch>
              <a:fillRect/>
            </a:stretch>
          </p:blipFill>
          <p:spPr>
            <a:xfrm>
              <a:off x="4572000" y="2571744"/>
              <a:ext cx="1174534" cy="982241"/>
            </a:xfrm>
            <a:prstGeom prst="rect">
              <a:avLst/>
            </a:prstGeom>
          </p:spPr>
        </p:pic>
        <p:cxnSp>
          <p:nvCxnSpPr>
            <p:cNvPr id="11" name="10 Düz Bağlayıcı"/>
            <p:cNvCxnSpPr/>
            <p:nvPr/>
          </p:nvCxnSpPr>
          <p:spPr>
            <a:xfrm rot="5400000" flipH="1" flipV="1">
              <a:off x="4822033" y="3107528"/>
              <a:ext cx="714379" cy="2143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20 Dikdörtgen"/>
          <p:cNvSpPr/>
          <p:nvPr/>
        </p:nvSpPr>
        <p:spPr>
          <a:xfrm>
            <a:off x="3857620" y="3929066"/>
            <a:ext cx="2357438"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b="1" u="sng" dirty="0" smtClean="0">
                <a:ea typeface="Verdana" pitchFamily="34" charset="0"/>
                <a:cs typeface="Verdana" pitchFamily="34" charset="0"/>
              </a:rPr>
              <a:t>HATA1:</a:t>
            </a:r>
            <a:r>
              <a:rPr lang="tr-TR" sz="1400" dirty="0" smtClean="0">
                <a:ea typeface="Verdana" pitchFamily="34" charset="0"/>
                <a:cs typeface="Verdana" pitchFamily="34" charset="0"/>
              </a:rPr>
              <a:t>Kod hiç derlenemeyecektir.</a:t>
            </a:r>
          </a:p>
          <a:p>
            <a:r>
              <a:rPr lang="tr-TR" sz="1400" b="1" u="sng" dirty="0" smtClean="0">
                <a:ea typeface="Verdana" pitchFamily="34" charset="0"/>
                <a:cs typeface="Verdana" pitchFamily="34" charset="0"/>
              </a:rPr>
              <a:t>HATA2:</a:t>
            </a:r>
            <a:r>
              <a:rPr lang="tr-TR" sz="1400" dirty="0" smtClean="0">
                <a:ea typeface="Verdana" pitchFamily="34" charset="0"/>
                <a:cs typeface="Verdana" pitchFamily="34" charset="0"/>
              </a:rPr>
              <a:t>Kod derlenecek ama çalışması esnasında hata verecektir.</a:t>
            </a:r>
          </a:p>
          <a:p>
            <a:r>
              <a:rPr lang="tr-TR" sz="1400" b="1" u="sng" dirty="0" smtClean="0">
                <a:ea typeface="Verdana" pitchFamily="34" charset="0"/>
                <a:cs typeface="Verdana" pitchFamily="34" charset="0"/>
              </a:rPr>
              <a:t>HATA3:</a:t>
            </a:r>
            <a:r>
              <a:rPr lang="tr-TR" sz="1400" dirty="0" smtClean="0">
                <a:ea typeface="Verdana" pitchFamily="34" charset="0"/>
                <a:cs typeface="Verdana" pitchFamily="34" charset="0"/>
              </a:rPr>
              <a:t>Kod derlenecek ama çalışması esnasında sonsuz döngüye girecektir.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Hastane uygulaması</a:t>
            </a:r>
            <a:endParaRPr lang="tr-TR" dirty="0"/>
          </a:p>
        </p:txBody>
      </p:sp>
      <p:sp>
        <p:nvSpPr>
          <p:cNvPr id="3" name="2 İçerik Yer Tutucusu"/>
          <p:cNvSpPr>
            <a:spLocks noGrp="1"/>
          </p:cNvSpPr>
          <p:nvPr>
            <p:ph sz="quarter" idx="1"/>
          </p:nvPr>
        </p:nvSpPr>
        <p:spPr/>
        <p:txBody>
          <a:bodyPr/>
          <a:lstStyle/>
          <a:p>
            <a:r>
              <a:rPr lang="tr-TR" dirty="0" smtClean="0"/>
              <a:t>Tarih isimli bir yapı yapınız. (</a:t>
            </a:r>
            <a:r>
              <a:rPr lang="tr-TR" i="1" dirty="0" err="1" smtClean="0"/>
              <a:t>gun</a:t>
            </a:r>
            <a:r>
              <a:rPr lang="tr-TR" i="1" dirty="0" smtClean="0"/>
              <a:t>, ay ve </a:t>
            </a:r>
            <a:r>
              <a:rPr lang="tr-TR" i="1" dirty="0" err="1" smtClean="0"/>
              <a:t>yil</a:t>
            </a:r>
            <a:r>
              <a:rPr lang="tr-TR" i="1" dirty="0" smtClean="0"/>
              <a:t> </a:t>
            </a:r>
            <a:r>
              <a:rPr lang="tr-TR" i="1" dirty="0" err="1" smtClean="0"/>
              <a:t>bilesenli</a:t>
            </a:r>
            <a:r>
              <a:rPr lang="tr-TR" dirty="0" smtClean="0"/>
              <a:t>)</a:t>
            </a:r>
          </a:p>
          <a:p>
            <a:r>
              <a:rPr lang="tr-TR" dirty="0" smtClean="0"/>
              <a:t>Bir hastanedeki bebekler için şöyle bir yapı yapınız.</a:t>
            </a:r>
          </a:p>
          <a:p>
            <a:pPr lvl="1"/>
            <a:r>
              <a:rPr lang="tr-TR" dirty="0" smtClean="0"/>
              <a:t>İsimleri</a:t>
            </a:r>
          </a:p>
          <a:p>
            <a:pPr lvl="1"/>
            <a:r>
              <a:rPr lang="tr-TR" dirty="0" smtClean="0"/>
              <a:t>Anne isim</a:t>
            </a:r>
          </a:p>
          <a:p>
            <a:pPr lvl="1"/>
            <a:r>
              <a:rPr lang="tr-TR" dirty="0" smtClean="0"/>
              <a:t>Baba isim</a:t>
            </a:r>
          </a:p>
          <a:p>
            <a:pPr lvl="1"/>
            <a:r>
              <a:rPr lang="tr-TR" dirty="0" smtClean="0"/>
              <a:t>Doğum tarihleri</a:t>
            </a:r>
          </a:p>
          <a:p>
            <a:pPr lvl="1"/>
            <a:r>
              <a:rPr lang="tr-TR" dirty="0" smtClean="0"/>
              <a:t>Doğum kiloları</a:t>
            </a:r>
          </a:p>
          <a:p>
            <a:pPr lvl="1"/>
            <a:r>
              <a:rPr lang="tr-TR" dirty="0" smtClean="0"/>
              <a:t>Aşısı (</a:t>
            </a:r>
            <a:r>
              <a:rPr lang="tr-TR" dirty="0" err="1" smtClean="0"/>
              <a:t>enum</a:t>
            </a:r>
            <a:r>
              <a:rPr lang="tr-TR" dirty="0" smtClean="0"/>
              <a:t> ile “yapıldı”, “yapılmadı”)</a:t>
            </a:r>
          </a:p>
        </p:txBody>
      </p:sp>
      <p:pic>
        <p:nvPicPr>
          <p:cNvPr id="4" name="3 Resim" descr="91a3f2a4-2f0c-4d72-8f0c-c9307e5fd15d.jpg"/>
          <p:cNvPicPr>
            <a:picLocks noChangeAspect="1"/>
          </p:cNvPicPr>
          <p:nvPr/>
        </p:nvPicPr>
        <p:blipFill>
          <a:blip r:embed="rId2"/>
          <a:stretch>
            <a:fillRect/>
          </a:stretch>
        </p:blipFill>
        <p:spPr>
          <a:xfrm>
            <a:off x="6643702" y="2357430"/>
            <a:ext cx="1964527" cy="2619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Yuvarlatılmış Dikdörtgen"/>
          <p:cNvSpPr/>
          <p:nvPr/>
        </p:nvSpPr>
        <p:spPr>
          <a:xfrm>
            <a:off x="785786" y="4929198"/>
            <a:ext cx="185738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Aylar da </a:t>
            </a:r>
            <a:r>
              <a:rPr lang="tr-TR" dirty="0" err="1" smtClean="0"/>
              <a:t>enum</a:t>
            </a:r>
            <a:r>
              <a:rPr lang="tr-TR" dirty="0" smtClean="0"/>
              <a:t> ile yapılsın.</a:t>
            </a:r>
            <a:endParaRPr lang="tr-TR" dirty="0"/>
          </a:p>
        </p:txBody>
      </p:sp>
      <p:sp>
        <p:nvSpPr>
          <p:cNvPr id="6" name="5 Yuvarlatılmış Dikdörtgen"/>
          <p:cNvSpPr/>
          <p:nvPr/>
        </p:nvSpPr>
        <p:spPr>
          <a:xfrm>
            <a:off x="3143240" y="507207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Tarihi tek aşamada(üç değeri birlikte) atansın.</a:t>
            </a:r>
            <a:endParaRPr lang="tr-TR" dirty="0"/>
          </a:p>
        </p:txBody>
      </p:sp>
      <p:sp>
        <p:nvSpPr>
          <p:cNvPr id="8" name="7 Yuvarlatılmış Dikdörtgen"/>
          <p:cNvSpPr/>
          <p:nvPr/>
        </p:nvSpPr>
        <p:spPr>
          <a:xfrm>
            <a:off x="6786578" y="5286388"/>
            <a:ext cx="178595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 sonraki slayttaki kodu inceleyelim.</a:t>
            </a:r>
            <a:endParaRPr lang="tr-TR"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Hastane uygulaması</a:t>
            </a:r>
            <a:endParaRPr lang="tr-TR" dirty="0"/>
          </a:p>
        </p:txBody>
      </p:sp>
      <p:sp>
        <p:nvSpPr>
          <p:cNvPr id="3" name="2 İçerik Yer Tutucusu"/>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1000" dirty="0" smtClean="0"/>
              <a:t>#</a:t>
            </a:r>
            <a:r>
              <a:rPr lang="tr-TR" sz="1000" dirty="0" err="1" smtClean="0"/>
              <a:t>include</a:t>
            </a:r>
            <a:r>
              <a:rPr lang="tr-TR" sz="1000" dirty="0" smtClean="0"/>
              <a:t> &lt;</a:t>
            </a:r>
            <a:r>
              <a:rPr lang="tr-TR" sz="1000" dirty="0" err="1" smtClean="0"/>
              <a:t>stdio</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string</a:t>
            </a:r>
            <a:r>
              <a:rPr lang="tr-TR" sz="1000" dirty="0" smtClean="0"/>
              <a:t>.h&gt;</a:t>
            </a:r>
          </a:p>
          <a:p>
            <a:pPr>
              <a:buNone/>
            </a:pPr>
            <a:r>
              <a:rPr lang="tr-TR" sz="1000" dirty="0" err="1" smtClean="0"/>
              <a:t>enum</a:t>
            </a:r>
            <a:r>
              <a:rPr lang="tr-TR" sz="1000" dirty="0" smtClean="0"/>
              <a:t> </a:t>
            </a:r>
            <a:r>
              <a:rPr lang="tr-TR" sz="1000" dirty="0" err="1" smtClean="0"/>
              <a:t>month</a:t>
            </a:r>
            <a:r>
              <a:rPr lang="tr-TR" sz="1000" dirty="0" smtClean="0"/>
              <a:t>{ocak=1, </a:t>
            </a:r>
            <a:r>
              <a:rPr lang="tr-TR" sz="1000" dirty="0" err="1" smtClean="0"/>
              <a:t>subat</a:t>
            </a:r>
            <a:r>
              <a:rPr lang="tr-TR" sz="1000" dirty="0" smtClean="0"/>
              <a:t>,mart,nisan,</a:t>
            </a:r>
            <a:r>
              <a:rPr lang="tr-TR" sz="1000" dirty="0" err="1" smtClean="0"/>
              <a:t>mayis</a:t>
            </a:r>
            <a:r>
              <a:rPr lang="tr-TR" sz="1000" dirty="0" smtClean="0"/>
              <a:t>,haziran,temmuz,</a:t>
            </a:r>
            <a:r>
              <a:rPr lang="tr-TR" sz="1000" dirty="0" err="1" smtClean="0"/>
              <a:t>agustos</a:t>
            </a:r>
            <a:r>
              <a:rPr lang="tr-TR" sz="1000" dirty="0" smtClean="0"/>
              <a:t>,</a:t>
            </a:r>
            <a:r>
              <a:rPr lang="tr-TR" sz="1000" dirty="0" err="1" smtClean="0"/>
              <a:t>eylul</a:t>
            </a:r>
            <a:r>
              <a:rPr lang="tr-TR" sz="1000" dirty="0" smtClean="0"/>
              <a:t>, ekim, </a:t>
            </a:r>
            <a:r>
              <a:rPr lang="tr-TR" sz="1000" dirty="0" err="1" smtClean="0"/>
              <a:t>kasim</a:t>
            </a:r>
            <a:r>
              <a:rPr lang="tr-TR" sz="1000" dirty="0" smtClean="0"/>
              <a:t>, </a:t>
            </a:r>
            <a:r>
              <a:rPr lang="tr-TR" sz="1000" dirty="0" err="1" smtClean="0"/>
              <a:t>aralik</a:t>
            </a:r>
            <a:r>
              <a:rPr lang="tr-TR" sz="1000" dirty="0" smtClean="0"/>
              <a:t> };</a:t>
            </a:r>
          </a:p>
          <a:p>
            <a:pPr>
              <a:buNone/>
            </a:pPr>
            <a:r>
              <a:rPr lang="tr-TR" sz="1000" dirty="0" err="1" smtClean="0"/>
              <a:t>enum</a:t>
            </a:r>
            <a:r>
              <a:rPr lang="tr-TR" sz="1000" dirty="0" smtClean="0"/>
              <a:t> </a:t>
            </a:r>
            <a:r>
              <a:rPr lang="tr-TR" sz="1000" dirty="0" err="1" smtClean="0"/>
              <a:t>vaccine</a:t>
            </a:r>
            <a:r>
              <a:rPr lang="tr-TR" sz="1000" dirty="0" smtClean="0"/>
              <a:t>{</a:t>
            </a:r>
            <a:r>
              <a:rPr lang="tr-TR" sz="1000" dirty="0" err="1" smtClean="0"/>
              <a:t>yapilmadi</a:t>
            </a:r>
            <a:r>
              <a:rPr lang="tr-TR" sz="1000" dirty="0" smtClean="0"/>
              <a:t>, </a:t>
            </a:r>
            <a:r>
              <a:rPr lang="tr-TR" sz="1000" dirty="0" err="1" smtClean="0"/>
              <a:t>yapildi</a:t>
            </a:r>
            <a:r>
              <a:rPr lang="tr-TR" sz="1000" dirty="0" smtClean="0"/>
              <a:t>} ;</a:t>
            </a:r>
          </a:p>
          <a:p>
            <a:pPr>
              <a:buNone/>
            </a:pPr>
            <a:r>
              <a:rPr lang="tr-TR" sz="1000" dirty="0" err="1" smtClean="0"/>
              <a:t>typedef</a:t>
            </a:r>
            <a:r>
              <a:rPr lang="tr-TR" sz="1000" dirty="0" smtClean="0"/>
              <a:t> </a:t>
            </a:r>
            <a:r>
              <a:rPr lang="tr-TR" sz="1000" dirty="0" err="1" smtClean="0"/>
              <a:t>struct</a:t>
            </a:r>
            <a:r>
              <a:rPr lang="tr-TR" sz="1000" dirty="0" smtClean="0"/>
              <a:t>{</a:t>
            </a:r>
          </a:p>
          <a:p>
            <a:pPr>
              <a:buNone/>
            </a:pPr>
            <a:r>
              <a:rPr lang="tr-TR" sz="1000" dirty="0" smtClean="0"/>
              <a:t>	</a:t>
            </a:r>
            <a:r>
              <a:rPr lang="tr-TR" sz="1000" dirty="0" err="1" smtClean="0"/>
              <a:t>int</a:t>
            </a:r>
            <a:r>
              <a:rPr lang="tr-TR" sz="1000" dirty="0" smtClean="0"/>
              <a:t> </a:t>
            </a:r>
            <a:r>
              <a:rPr lang="tr-TR" sz="1000" dirty="0" err="1" smtClean="0"/>
              <a:t>gun</a:t>
            </a:r>
            <a:r>
              <a:rPr lang="tr-TR" sz="1000" dirty="0" smtClean="0"/>
              <a:t>;</a:t>
            </a:r>
          </a:p>
          <a:p>
            <a:pPr>
              <a:buNone/>
            </a:pPr>
            <a:r>
              <a:rPr lang="tr-TR" sz="1000" dirty="0" smtClean="0"/>
              <a:t>	</a:t>
            </a:r>
            <a:r>
              <a:rPr lang="tr-TR" sz="1000" dirty="0" err="1" smtClean="0"/>
              <a:t>enum</a:t>
            </a:r>
            <a:r>
              <a:rPr lang="tr-TR" sz="1000" dirty="0" smtClean="0"/>
              <a:t> </a:t>
            </a:r>
            <a:r>
              <a:rPr lang="tr-TR" sz="1000" dirty="0" err="1" smtClean="0"/>
              <a:t>month</a:t>
            </a:r>
            <a:r>
              <a:rPr lang="tr-TR" sz="1000" dirty="0" smtClean="0"/>
              <a:t> ay;</a:t>
            </a:r>
          </a:p>
          <a:p>
            <a:pPr>
              <a:buNone/>
            </a:pPr>
            <a:r>
              <a:rPr lang="tr-TR" sz="1000" dirty="0" smtClean="0"/>
              <a:t>	</a:t>
            </a:r>
            <a:r>
              <a:rPr lang="tr-TR" sz="1000" dirty="0" err="1" smtClean="0"/>
              <a:t>int</a:t>
            </a:r>
            <a:r>
              <a:rPr lang="tr-TR" sz="1000" dirty="0" smtClean="0"/>
              <a:t> </a:t>
            </a:r>
            <a:r>
              <a:rPr lang="tr-TR" sz="1000" dirty="0" err="1" smtClean="0"/>
              <a:t>yil</a:t>
            </a:r>
            <a:r>
              <a:rPr lang="tr-TR" sz="1000" dirty="0" smtClean="0"/>
              <a:t>;</a:t>
            </a:r>
          </a:p>
          <a:p>
            <a:pPr>
              <a:buNone/>
            </a:pPr>
            <a:r>
              <a:rPr lang="tr-TR" sz="1000" dirty="0" smtClean="0"/>
              <a:t> }</a:t>
            </a:r>
            <a:r>
              <a:rPr lang="tr-TR" sz="1000" dirty="0" err="1" smtClean="0"/>
              <a:t>date</a:t>
            </a:r>
            <a:r>
              <a:rPr lang="tr-TR" sz="1000" dirty="0" smtClean="0"/>
              <a:t>;</a:t>
            </a:r>
          </a:p>
          <a:p>
            <a:pPr>
              <a:buNone/>
            </a:pPr>
            <a:endParaRPr lang="tr-TR" sz="1000" dirty="0" smtClean="0"/>
          </a:p>
          <a:p>
            <a:pPr>
              <a:buNone/>
            </a:pPr>
            <a:r>
              <a:rPr lang="tr-TR" sz="1000" dirty="0" err="1" smtClean="0"/>
              <a:t>typedef</a:t>
            </a:r>
            <a:r>
              <a:rPr lang="tr-TR" sz="1000" dirty="0" smtClean="0"/>
              <a:t> </a:t>
            </a:r>
            <a:r>
              <a:rPr lang="tr-TR" sz="1000" dirty="0" err="1" smtClean="0"/>
              <a:t>struct</a:t>
            </a:r>
            <a:r>
              <a:rPr lang="tr-TR" sz="1000" dirty="0" smtClean="0"/>
              <a:t>{</a:t>
            </a:r>
          </a:p>
          <a:p>
            <a:pPr>
              <a:buNone/>
            </a:pPr>
            <a:r>
              <a:rPr lang="tr-TR" sz="1000" dirty="0" smtClean="0"/>
              <a:t>	</a:t>
            </a:r>
            <a:r>
              <a:rPr lang="tr-TR" sz="1000" dirty="0" err="1" smtClean="0"/>
              <a:t>char</a:t>
            </a:r>
            <a:r>
              <a:rPr lang="tr-TR" sz="1000" dirty="0" smtClean="0"/>
              <a:t> isim[50];</a:t>
            </a:r>
          </a:p>
          <a:p>
            <a:pPr>
              <a:buNone/>
            </a:pPr>
            <a:r>
              <a:rPr lang="tr-TR" sz="1000" dirty="0" smtClean="0"/>
              <a:t>	</a:t>
            </a:r>
            <a:r>
              <a:rPr lang="tr-TR" sz="1000" dirty="0" err="1" smtClean="0"/>
              <a:t>date</a:t>
            </a:r>
            <a:r>
              <a:rPr lang="tr-TR" sz="1000" dirty="0" smtClean="0"/>
              <a:t> </a:t>
            </a:r>
            <a:r>
              <a:rPr lang="tr-TR" sz="1000" dirty="0" err="1" smtClean="0"/>
              <a:t>dogumtarihi</a:t>
            </a:r>
            <a:r>
              <a:rPr lang="tr-TR" sz="1000" dirty="0" smtClean="0"/>
              <a:t>;</a:t>
            </a:r>
          </a:p>
          <a:p>
            <a:pPr>
              <a:buNone/>
            </a:pPr>
            <a:r>
              <a:rPr lang="tr-TR" sz="1000" dirty="0" smtClean="0"/>
              <a:t>	</a:t>
            </a:r>
            <a:r>
              <a:rPr lang="tr-TR" sz="1000" dirty="0" err="1" smtClean="0"/>
              <a:t>char</a:t>
            </a:r>
            <a:r>
              <a:rPr lang="tr-TR" sz="1000" dirty="0" smtClean="0"/>
              <a:t> anne[50], baba[50];</a:t>
            </a:r>
          </a:p>
          <a:p>
            <a:pPr>
              <a:buNone/>
            </a:pPr>
            <a:r>
              <a:rPr lang="tr-TR" sz="1000" dirty="0" smtClean="0"/>
              <a:t>	</a:t>
            </a:r>
            <a:r>
              <a:rPr lang="tr-TR" sz="1000" dirty="0" err="1" smtClean="0"/>
              <a:t>double</a:t>
            </a:r>
            <a:r>
              <a:rPr lang="tr-TR" sz="1000" dirty="0" smtClean="0"/>
              <a:t> kilo;</a:t>
            </a:r>
          </a:p>
          <a:p>
            <a:pPr>
              <a:buNone/>
            </a:pPr>
            <a:r>
              <a:rPr lang="tr-TR" sz="1000" dirty="0" smtClean="0"/>
              <a:t>	</a:t>
            </a:r>
            <a:r>
              <a:rPr lang="tr-TR" sz="1000" dirty="0" err="1" smtClean="0"/>
              <a:t>enum</a:t>
            </a:r>
            <a:r>
              <a:rPr lang="tr-TR" sz="1000" dirty="0" smtClean="0"/>
              <a:t> </a:t>
            </a:r>
            <a:r>
              <a:rPr lang="tr-TR" sz="1000" dirty="0" err="1" smtClean="0"/>
              <a:t>vaccine</a:t>
            </a:r>
            <a:r>
              <a:rPr lang="tr-TR" sz="1000" dirty="0" smtClean="0"/>
              <a:t> asi;</a:t>
            </a:r>
          </a:p>
          <a:p>
            <a:pPr>
              <a:buNone/>
            </a:pPr>
            <a:r>
              <a:rPr lang="tr-TR" sz="1000" dirty="0" smtClean="0"/>
              <a:t>}</a:t>
            </a:r>
            <a:r>
              <a:rPr lang="tr-TR" sz="1000" dirty="0" err="1" smtClean="0"/>
              <a:t>baby</a:t>
            </a:r>
            <a:r>
              <a:rPr lang="tr-TR" sz="1000" dirty="0" smtClean="0"/>
              <a:t>; </a:t>
            </a:r>
          </a:p>
          <a:p>
            <a:pPr>
              <a:buNone/>
            </a:pPr>
            <a:r>
              <a:rPr lang="tr-TR" sz="1000" dirty="0" err="1" smtClean="0"/>
              <a:t>void</a:t>
            </a:r>
            <a:r>
              <a:rPr lang="tr-TR" sz="1000" dirty="0" smtClean="0"/>
              <a:t> </a:t>
            </a:r>
            <a:r>
              <a:rPr lang="tr-TR" sz="1000" dirty="0" err="1" smtClean="0"/>
              <a:t>yazdir</a:t>
            </a:r>
            <a:r>
              <a:rPr lang="tr-TR" sz="1000" dirty="0" smtClean="0"/>
              <a:t>(</a:t>
            </a:r>
            <a:r>
              <a:rPr lang="tr-TR" sz="1000" dirty="0" err="1" smtClean="0"/>
              <a:t>baby</a:t>
            </a:r>
            <a:r>
              <a:rPr lang="tr-TR" sz="1000" dirty="0" smtClean="0"/>
              <a:t>* bebe);</a:t>
            </a:r>
          </a:p>
        </p:txBody>
      </p:sp>
      <p:sp>
        <p:nvSpPr>
          <p:cNvPr id="5" name="4 Dikdörtgen"/>
          <p:cNvSpPr/>
          <p:nvPr/>
        </p:nvSpPr>
        <p:spPr>
          <a:xfrm>
            <a:off x="2928926" y="2214554"/>
            <a:ext cx="592937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tr-TR" sz="1000" dirty="0" err="1" smtClean="0"/>
              <a:t>int</a:t>
            </a:r>
            <a:r>
              <a:rPr lang="tr-TR" sz="1000" dirty="0" smtClean="0"/>
              <a:t> </a:t>
            </a:r>
            <a:r>
              <a:rPr lang="tr-TR" sz="1000" dirty="0" err="1" smtClean="0"/>
              <a:t>main</a:t>
            </a:r>
            <a:r>
              <a:rPr lang="tr-TR" sz="1000" dirty="0" smtClean="0"/>
              <a:t>()</a:t>
            </a:r>
          </a:p>
          <a:p>
            <a:pPr>
              <a:buNone/>
            </a:pPr>
            <a:r>
              <a:rPr lang="tr-TR" sz="1000" dirty="0" smtClean="0"/>
              <a:t>{</a:t>
            </a:r>
          </a:p>
          <a:p>
            <a:pPr>
              <a:buNone/>
            </a:pPr>
            <a:r>
              <a:rPr lang="tr-TR" sz="1000" dirty="0" err="1" smtClean="0"/>
              <a:t>baby</a:t>
            </a:r>
            <a:r>
              <a:rPr lang="tr-TR" sz="1000" dirty="0" smtClean="0"/>
              <a:t> bebek;</a:t>
            </a:r>
          </a:p>
          <a:p>
            <a:pPr>
              <a:buNone/>
            </a:pPr>
            <a:r>
              <a:rPr lang="tr-TR" sz="1000" dirty="0" err="1" smtClean="0"/>
              <a:t>strcpy</a:t>
            </a:r>
            <a:r>
              <a:rPr lang="tr-TR" sz="1000" dirty="0" smtClean="0"/>
              <a:t>(bebek.isim, "</a:t>
            </a:r>
            <a:r>
              <a:rPr lang="tr-TR" sz="1000" dirty="0" err="1" smtClean="0"/>
              <a:t>Csever</a:t>
            </a:r>
            <a:r>
              <a:rPr lang="tr-TR" sz="1000" dirty="0" smtClean="0"/>
              <a:t>");</a:t>
            </a:r>
          </a:p>
          <a:p>
            <a:pPr>
              <a:buNone/>
            </a:pPr>
            <a:r>
              <a:rPr lang="tr-TR" sz="1000" dirty="0" err="1" smtClean="0"/>
              <a:t>strcpy</a:t>
            </a:r>
            <a:r>
              <a:rPr lang="tr-TR" sz="1000" dirty="0" smtClean="0"/>
              <a:t>(bebek.anne, "</a:t>
            </a:r>
            <a:r>
              <a:rPr lang="tr-TR" sz="1000" dirty="0" err="1" smtClean="0"/>
              <a:t>Ayse</a:t>
            </a:r>
            <a:r>
              <a:rPr lang="tr-TR" sz="1000" dirty="0" smtClean="0"/>
              <a:t>");</a:t>
            </a:r>
          </a:p>
          <a:p>
            <a:pPr>
              <a:buNone/>
            </a:pPr>
            <a:r>
              <a:rPr lang="tr-TR" sz="1000" dirty="0" err="1" smtClean="0"/>
              <a:t>strcpy</a:t>
            </a:r>
            <a:r>
              <a:rPr lang="tr-TR" sz="1000" dirty="0" smtClean="0"/>
              <a:t>(bebek.baba, "Ali");</a:t>
            </a:r>
          </a:p>
          <a:p>
            <a:pPr>
              <a:buNone/>
            </a:pPr>
            <a:r>
              <a:rPr lang="tr-TR" sz="1000" dirty="0" smtClean="0"/>
              <a:t>bebek.kilo = 3.010;</a:t>
            </a:r>
          </a:p>
          <a:p>
            <a:pPr>
              <a:buNone/>
            </a:pPr>
            <a:r>
              <a:rPr lang="tr-TR" sz="1000" dirty="0" smtClean="0"/>
              <a:t>bebek.</a:t>
            </a:r>
            <a:r>
              <a:rPr lang="tr-TR" sz="1000" dirty="0" err="1" smtClean="0"/>
              <a:t>dogumtarihi</a:t>
            </a:r>
            <a:r>
              <a:rPr lang="tr-TR" sz="1000" dirty="0" smtClean="0"/>
              <a:t> = (</a:t>
            </a:r>
            <a:r>
              <a:rPr lang="tr-TR" sz="1000" dirty="0" err="1" smtClean="0"/>
              <a:t>date</a:t>
            </a:r>
            <a:r>
              <a:rPr lang="tr-TR" sz="1000" dirty="0" smtClean="0"/>
              <a:t>){.</a:t>
            </a:r>
            <a:r>
              <a:rPr lang="tr-TR" sz="1000" dirty="0" err="1" smtClean="0"/>
              <a:t>gun</a:t>
            </a:r>
            <a:r>
              <a:rPr lang="tr-TR" sz="1000" dirty="0" smtClean="0"/>
              <a:t>=13, .ay=mart, .</a:t>
            </a:r>
            <a:r>
              <a:rPr lang="tr-TR" sz="1000" dirty="0" err="1" smtClean="0"/>
              <a:t>yil</a:t>
            </a:r>
            <a:r>
              <a:rPr lang="tr-TR" sz="1000" dirty="0" smtClean="0"/>
              <a:t>=2018};</a:t>
            </a:r>
          </a:p>
          <a:p>
            <a:pPr>
              <a:buNone/>
            </a:pPr>
            <a:r>
              <a:rPr lang="tr-TR" sz="1000" dirty="0" smtClean="0"/>
              <a:t>bebek.asi = </a:t>
            </a:r>
            <a:r>
              <a:rPr lang="tr-TR" sz="1000" dirty="0" err="1" smtClean="0"/>
              <a:t>yapildi</a:t>
            </a:r>
            <a:r>
              <a:rPr lang="tr-TR" sz="1000" dirty="0" smtClean="0"/>
              <a:t>;</a:t>
            </a:r>
          </a:p>
          <a:p>
            <a:pPr>
              <a:buNone/>
            </a:pPr>
            <a:r>
              <a:rPr lang="tr-TR" sz="1000" dirty="0" smtClean="0"/>
              <a:t>//	bebek = (</a:t>
            </a:r>
            <a:r>
              <a:rPr lang="tr-TR" sz="1000" dirty="0" err="1" smtClean="0"/>
              <a:t>baby</a:t>
            </a:r>
            <a:r>
              <a:rPr lang="tr-TR" sz="1000" dirty="0" smtClean="0"/>
              <a:t>){.isim="Ali"}; //</a:t>
            </a:r>
            <a:r>
              <a:rPr lang="tr-TR" sz="1000" dirty="0" err="1" smtClean="0"/>
              <a:t>Diger</a:t>
            </a:r>
            <a:r>
              <a:rPr lang="tr-TR" sz="1000" dirty="0" smtClean="0"/>
              <a:t> </a:t>
            </a:r>
            <a:r>
              <a:rPr lang="tr-TR" sz="1000" dirty="0" err="1" smtClean="0"/>
              <a:t>tum</a:t>
            </a:r>
            <a:r>
              <a:rPr lang="tr-TR" sz="1000" dirty="0" smtClean="0"/>
              <a:t> elemanlar </a:t>
            </a:r>
            <a:r>
              <a:rPr lang="tr-TR" sz="1000" dirty="0" err="1" smtClean="0"/>
              <a:t>sifirlanir</a:t>
            </a:r>
            <a:r>
              <a:rPr lang="tr-TR" sz="1000" dirty="0" smtClean="0"/>
              <a:t>.</a:t>
            </a:r>
          </a:p>
          <a:p>
            <a:pPr>
              <a:buNone/>
            </a:pPr>
            <a:r>
              <a:rPr lang="tr-TR" sz="1000" dirty="0" err="1" smtClean="0"/>
              <a:t>yazdir</a:t>
            </a:r>
            <a:r>
              <a:rPr lang="tr-TR" sz="1000" dirty="0" smtClean="0"/>
              <a:t>(&amp;bebek);</a:t>
            </a:r>
          </a:p>
          <a:p>
            <a:pPr>
              <a:buNone/>
            </a:pPr>
            <a:r>
              <a:rPr lang="tr-TR" sz="1000" dirty="0" err="1" smtClean="0"/>
              <a:t>return</a:t>
            </a:r>
            <a:r>
              <a:rPr lang="tr-TR" sz="1000" dirty="0" smtClean="0"/>
              <a:t> 0;	</a:t>
            </a:r>
          </a:p>
          <a:p>
            <a:pPr>
              <a:buNone/>
            </a:pPr>
            <a:r>
              <a:rPr lang="tr-TR" sz="1000" dirty="0" smtClean="0"/>
              <a:t>}</a:t>
            </a:r>
          </a:p>
          <a:p>
            <a:pPr>
              <a:buNone/>
            </a:pPr>
            <a:r>
              <a:rPr lang="tr-TR" sz="1000" dirty="0" err="1" smtClean="0"/>
              <a:t>void</a:t>
            </a:r>
            <a:r>
              <a:rPr lang="tr-TR" sz="1000" dirty="0" smtClean="0"/>
              <a:t> </a:t>
            </a:r>
            <a:r>
              <a:rPr lang="tr-TR" sz="1000" dirty="0" err="1" smtClean="0"/>
              <a:t>yazdir</a:t>
            </a:r>
            <a:r>
              <a:rPr lang="tr-TR" sz="1000" dirty="0" smtClean="0"/>
              <a:t>(</a:t>
            </a:r>
            <a:r>
              <a:rPr lang="tr-TR" sz="1000" dirty="0" err="1" smtClean="0"/>
              <a:t>baby</a:t>
            </a:r>
            <a:r>
              <a:rPr lang="tr-TR" sz="1000" dirty="0" smtClean="0"/>
              <a:t>* bebe)</a:t>
            </a:r>
          </a:p>
          <a:p>
            <a:pPr>
              <a:buNone/>
            </a:pPr>
            <a:r>
              <a:rPr lang="tr-TR" sz="1000" dirty="0" smtClean="0"/>
              <a:t>{</a:t>
            </a:r>
          </a:p>
          <a:p>
            <a:pPr>
              <a:buNone/>
            </a:pPr>
            <a:r>
              <a:rPr lang="tr-TR" sz="1000" dirty="0" err="1" smtClean="0"/>
              <a:t>printf</a:t>
            </a:r>
            <a:r>
              <a:rPr lang="tr-TR" sz="1000" dirty="0" smtClean="0"/>
              <a:t>("%s-%s ebeveynli %s bebek hastanemizde %d/%d/%d tarihinde %.2lf kilo olarak </a:t>
            </a:r>
            <a:r>
              <a:rPr lang="tr-TR" sz="1000" dirty="0" err="1" smtClean="0"/>
              <a:t>dogmus</a:t>
            </a:r>
            <a:r>
              <a:rPr lang="tr-TR" sz="1000" dirty="0" smtClean="0"/>
              <a:t> olup asisi %s.",</a:t>
            </a:r>
          </a:p>
          <a:p>
            <a:pPr>
              <a:buNone/>
            </a:pPr>
            <a:r>
              <a:rPr lang="tr-TR" sz="1000" dirty="0" smtClean="0"/>
              <a:t>	bebe-&gt;anne,</a:t>
            </a:r>
          </a:p>
          <a:p>
            <a:pPr>
              <a:buNone/>
            </a:pPr>
            <a:r>
              <a:rPr lang="tr-TR" sz="1000" dirty="0" smtClean="0"/>
              <a:t>	bebe-&gt;baba,</a:t>
            </a:r>
          </a:p>
          <a:p>
            <a:pPr>
              <a:buNone/>
            </a:pPr>
            <a:r>
              <a:rPr lang="tr-TR" sz="1000" dirty="0" smtClean="0"/>
              <a:t>	bebe-&gt;isim,</a:t>
            </a:r>
          </a:p>
          <a:p>
            <a:pPr>
              <a:buNone/>
            </a:pPr>
            <a:r>
              <a:rPr lang="tr-TR" sz="1000" dirty="0" smtClean="0"/>
              <a:t>	bebe-&gt;</a:t>
            </a:r>
            <a:r>
              <a:rPr lang="tr-TR" sz="1000" dirty="0" err="1" smtClean="0"/>
              <a:t>dogumtarihi</a:t>
            </a:r>
            <a:r>
              <a:rPr lang="tr-TR" sz="1000" dirty="0" smtClean="0"/>
              <a:t>.</a:t>
            </a:r>
            <a:r>
              <a:rPr lang="tr-TR" sz="1000" dirty="0" err="1" smtClean="0"/>
              <a:t>gun</a:t>
            </a:r>
            <a:r>
              <a:rPr lang="tr-TR" sz="1000" dirty="0" smtClean="0"/>
              <a:t>,bebe-&gt;</a:t>
            </a:r>
            <a:r>
              <a:rPr lang="tr-TR" sz="1000" dirty="0" err="1" smtClean="0"/>
              <a:t>dogumtarihi</a:t>
            </a:r>
            <a:r>
              <a:rPr lang="tr-TR" sz="1000" dirty="0" smtClean="0"/>
              <a:t>.ay, bebe-&gt;</a:t>
            </a:r>
            <a:r>
              <a:rPr lang="tr-TR" sz="1000" dirty="0" err="1" smtClean="0"/>
              <a:t>dogumtarihi</a:t>
            </a:r>
            <a:r>
              <a:rPr lang="tr-TR" sz="1000" dirty="0" smtClean="0"/>
              <a:t>.</a:t>
            </a:r>
            <a:r>
              <a:rPr lang="tr-TR" sz="1000" dirty="0" err="1" smtClean="0"/>
              <a:t>yil</a:t>
            </a:r>
            <a:r>
              <a:rPr lang="tr-TR" sz="1000" dirty="0" smtClean="0"/>
              <a:t>,</a:t>
            </a:r>
          </a:p>
          <a:p>
            <a:pPr>
              <a:buNone/>
            </a:pPr>
            <a:r>
              <a:rPr lang="tr-TR" sz="1000" dirty="0" smtClean="0"/>
              <a:t>	bebe-&gt;kilo,</a:t>
            </a:r>
          </a:p>
          <a:p>
            <a:pPr>
              <a:buNone/>
            </a:pPr>
            <a:r>
              <a:rPr lang="tr-TR" sz="1000" dirty="0" smtClean="0"/>
              <a:t>	(bebe-&gt;asi ==1)?"</a:t>
            </a:r>
            <a:r>
              <a:rPr lang="tr-TR" sz="1000" dirty="0" err="1" smtClean="0"/>
              <a:t>yapilmistir</a:t>
            </a:r>
            <a:r>
              <a:rPr lang="tr-TR" sz="1000" dirty="0" smtClean="0"/>
              <a:t>":"</a:t>
            </a:r>
            <a:r>
              <a:rPr lang="tr-TR" sz="1000" dirty="0" err="1" smtClean="0"/>
              <a:t>yapilmamistir</a:t>
            </a:r>
            <a:r>
              <a:rPr lang="tr-TR" sz="1000" dirty="0" smtClean="0"/>
              <a:t>"); </a:t>
            </a:r>
          </a:p>
          <a:p>
            <a:pPr>
              <a:buNone/>
            </a:pPr>
            <a:r>
              <a:rPr lang="tr-TR" sz="1000" dirty="0" smtClean="0"/>
              <a:t>	</a:t>
            </a:r>
          </a:p>
          <a:p>
            <a:pPr>
              <a:buNone/>
            </a:pPr>
            <a:r>
              <a:rPr lang="tr-TR" sz="1000" dirty="0" smtClean="0"/>
              <a:t>}</a:t>
            </a:r>
          </a:p>
        </p:txBody>
      </p:sp>
      <p:pic>
        <p:nvPicPr>
          <p:cNvPr id="1026" name="Picture 2"/>
          <p:cNvPicPr>
            <a:picLocks noChangeAspect="1" noChangeArrowheads="1"/>
          </p:cNvPicPr>
          <p:nvPr/>
        </p:nvPicPr>
        <p:blipFill>
          <a:blip r:embed="rId2"/>
          <a:srcRect/>
          <a:stretch>
            <a:fillRect/>
          </a:stretch>
        </p:blipFill>
        <p:spPr bwMode="auto">
          <a:xfrm>
            <a:off x="5857884" y="1500174"/>
            <a:ext cx="2761510" cy="12144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1.ders sonu</a:t>
            </a:r>
            <a:endParaRPr lang="tr-TR" sz="80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Görselliği artırmak</a:t>
            </a:r>
            <a:endParaRPr lang="tr-TR" dirty="0"/>
          </a:p>
        </p:txBody>
      </p:sp>
      <p:sp>
        <p:nvSpPr>
          <p:cNvPr id="3" name="2 İçerik Yer Tutucusu"/>
          <p:cNvSpPr>
            <a:spLocks noGrp="1"/>
          </p:cNvSpPr>
          <p:nvPr>
            <p:ph sz="quarter" idx="1"/>
          </p:nvPr>
        </p:nvSpPr>
        <p:spPr/>
        <p:txBody>
          <a:bodyPr/>
          <a:lstStyle/>
          <a:p>
            <a:r>
              <a:rPr lang="tr-TR" dirty="0" smtClean="0"/>
              <a:t>allegro gibi kütüphanelerle kodunuzun görselliğini artırabilirsiniz.</a:t>
            </a:r>
            <a:endParaRPr lang="tr-TR" dirty="0"/>
          </a:p>
        </p:txBody>
      </p:sp>
      <p:pic>
        <p:nvPicPr>
          <p:cNvPr id="4" name="3 Resim" descr="Ekran Alıntısı.JPG">
            <a:hlinkClick r:id="rId2"/>
          </p:cNvPr>
          <p:cNvPicPr>
            <a:picLocks noChangeAspect="1"/>
          </p:cNvPicPr>
          <p:nvPr/>
        </p:nvPicPr>
        <p:blipFill>
          <a:blip r:embed="rId3"/>
          <a:stretch>
            <a:fillRect/>
          </a:stretch>
        </p:blipFill>
        <p:spPr>
          <a:xfrm>
            <a:off x="2643174" y="2143116"/>
            <a:ext cx="3286148" cy="2944277"/>
          </a:xfrm>
          <a:prstGeom prst="rect">
            <a:avLst/>
          </a:prstGeom>
        </p:spPr>
      </p:pic>
      <p:sp>
        <p:nvSpPr>
          <p:cNvPr id="5" name="4 Dikdörtgen">
            <a:hlinkClick r:id="rId4"/>
          </p:cNvPr>
          <p:cNvSpPr/>
          <p:nvPr/>
        </p:nvSpPr>
        <p:spPr>
          <a:xfrm>
            <a:off x="2786050" y="5214950"/>
            <a:ext cx="3030381" cy="369332"/>
          </a:xfrm>
          <a:prstGeom prst="rect">
            <a:avLst/>
          </a:prstGeom>
        </p:spPr>
        <p:txBody>
          <a:bodyPr wrap="none">
            <a:spAutoFit/>
          </a:bodyPr>
          <a:lstStyle/>
          <a:p>
            <a:r>
              <a:rPr lang="tr-TR" b="1" u="sng" dirty="0" smtClean="0"/>
              <a:t>https://youtu.be/-zXu7SoZi-A</a:t>
            </a:r>
            <a:endParaRPr lang="tr-TR" b="1" u="sng"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28596" y="1357298"/>
            <a:ext cx="8229600" cy="3286148"/>
          </a:xfrm>
        </p:spPr>
        <p:txBody>
          <a:bodyPr>
            <a:normAutofit fontScale="77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typedef</a:t>
            </a:r>
            <a:r>
              <a:rPr lang="tr-TR" dirty="0" smtClean="0"/>
              <a:t> </a:t>
            </a:r>
            <a:r>
              <a:rPr lang="tr-TR" dirty="0" err="1" smtClean="0"/>
              <a:t>struct</a:t>
            </a:r>
            <a:r>
              <a:rPr lang="tr-TR" dirty="0" smtClean="0"/>
              <a:t> { </a:t>
            </a:r>
            <a:r>
              <a:rPr lang="tr-TR" dirty="0" err="1" smtClean="0"/>
              <a:t>int</a:t>
            </a:r>
            <a:r>
              <a:rPr lang="tr-TR" dirty="0" smtClean="0"/>
              <a:t> s[10]; </a:t>
            </a:r>
            <a:r>
              <a:rPr lang="tr-TR" dirty="0" err="1" smtClean="0"/>
              <a:t>double</a:t>
            </a:r>
            <a:r>
              <a:rPr lang="tr-TR" dirty="0" smtClean="0"/>
              <a:t> n; }t;</a:t>
            </a:r>
          </a:p>
          <a:p>
            <a:pPr>
              <a:buNone/>
            </a:pPr>
            <a:r>
              <a:rPr lang="tr-TR" dirty="0" err="1" smtClean="0"/>
              <a:t>int</a:t>
            </a:r>
            <a:r>
              <a:rPr lang="tr-TR" dirty="0" smtClean="0"/>
              <a:t> </a:t>
            </a:r>
            <a:r>
              <a:rPr lang="tr-TR" dirty="0" err="1" smtClean="0"/>
              <a:t>main</a:t>
            </a:r>
            <a:r>
              <a:rPr lang="tr-TR" dirty="0" smtClean="0"/>
              <a:t>(){	</a:t>
            </a:r>
          </a:p>
          <a:p>
            <a:pPr>
              <a:buNone/>
            </a:pPr>
            <a:r>
              <a:rPr lang="tr-TR" dirty="0" smtClean="0"/>
              <a:t>	t A={};</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i&lt;10;i++)</a:t>
            </a:r>
          </a:p>
          <a:p>
            <a:pPr>
              <a:buNone/>
            </a:pPr>
            <a:r>
              <a:rPr lang="tr-TR" dirty="0" smtClean="0"/>
              <a:t>		t.n+=(</a:t>
            </a:r>
            <a:r>
              <a:rPr lang="tr-TR" dirty="0" err="1" smtClean="0"/>
              <a:t>double</a:t>
            </a:r>
            <a:r>
              <a:rPr lang="tr-TR" dirty="0" smtClean="0"/>
              <a:t>)(t.s[i]);</a:t>
            </a:r>
          </a:p>
          <a:p>
            <a:pPr>
              <a:buNone/>
            </a:pPr>
            <a:r>
              <a:rPr lang="tr-TR" dirty="0" smtClean="0"/>
              <a:t>		t.s[i-1]=9;</a:t>
            </a:r>
          </a:p>
          <a:p>
            <a:pPr>
              <a:buNone/>
            </a:pPr>
            <a:r>
              <a:rPr lang="tr-TR" dirty="0" smtClean="0"/>
              <a:t>	</a:t>
            </a:r>
            <a:r>
              <a:rPr lang="tr-TR" dirty="0" err="1" smtClean="0"/>
              <a:t>printf</a:t>
            </a:r>
            <a:r>
              <a:rPr lang="tr-TR" dirty="0" smtClean="0"/>
              <a:t>("%d%.2lf%d",t.s[0],t.n,t.s[9]);</a:t>
            </a:r>
          </a:p>
          <a:p>
            <a:pPr>
              <a:buNone/>
            </a:pPr>
            <a:r>
              <a:rPr lang="tr-TR" dirty="0" err="1" smtClean="0"/>
              <a:t>return</a:t>
            </a:r>
            <a:r>
              <a:rPr lang="tr-TR" dirty="0" smtClean="0"/>
              <a:t> 0;  }</a:t>
            </a:r>
          </a:p>
          <a:p>
            <a:endParaRPr lang="tr-TR" dirty="0"/>
          </a:p>
        </p:txBody>
      </p:sp>
      <p:sp>
        <p:nvSpPr>
          <p:cNvPr id="5" name="4 Yuvarlatılmış Dikdörtgen"/>
          <p:cNvSpPr/>
          <p:nvPr/>
        </p:nvSpPr>
        <p:spPr>
          <a:xfrm>
            <a:off x="5572132" y="2071678"/>
            <a:ext cx="3286148" cy="1643074"/>
          </a:xfrm>
          <a:prstGeom prst="roundRect">
            <a:avLst>
              <a:gd name="adj" fmla="val 1207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HATA1: </a:t>
            </a:r>
            <a:br>
              <a:rPr lang="tr-TR" dirty="0" smtClean="0"/>
            </a:br>
            <a:r>
              <a:rPr lang="tr-TR" dirty="0" smtClean="0"/>
              <a:t>t yapının ismidir. t.n yazmak </a:t>
            </a:r>
            <a:r>
              <a:rPr lang="tr-TR" dirty="0" err="1" smtClean="0"/>
              <a:t>int</a:t>
            </a:r>
            <a:r>
              <a:rPr lang="tr-TR" dirty="0" smtClean="0"/>
              <a:t>.n yazmak gibidir ve yanlıştır. Doğrusu t.n değil A.n yazmaktır. t.s değil A.s yazmaktır.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2643174" y="5072074"/>
            <a:ext cx="335758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429388" y="392906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a:t>
            </a:r>
            <a:endParaRPr lang="tr-TR" dirty="0"/>
          </a:p>
        </p:txBody>
      </p:sp>
      <p:sp>
        <p:nvSpPr>
          <p:cNvPr id="4" name="2 İçerik Yer Tutucusu"/>
          <p:cNvSpPr txBox="1">
            <a:spLocks/>
          </p:cNvSpPr>
          <p:nvPr/>
        </p:nvSpPr>
        <p:spPr>
          <a:xfrm>
            <a:off x="428596" y="3714752"/>
            <a:ext cx="4000528" cy="2500330"/>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İş hayatınızda, akademik hayatta</a:t>
            </a:r>
            <a:r>
              <a:rPr kumimoji="0" lang="tr-TR" b="0" i="0" u="none" strike="noStrike" kern="1200" cap="none" spc="0" normalizeH="0" noProof="0" dirty="0" smtClean="0">
                <a:ln>
                  <a:noFill/>
                </a:ln>
                <a:solidFill>
                  <a:schemeClr val="tx1"/>
                </a:solidFill>
                <a:effectLst/>
                <a:uLnTx/>
                <a:uFillTx/>
                <a:latin typeface="+mn-lt"/>
                <a:ea typeface="+mn-ea"/>
                <a:cs typeface="+mn-cs"/>
              </a:rPr>
              <a:t> ve hatta bilgisayar oyunlarında komut ekranından çalıştırılan, komut ekranıyla komutlar alabilen pek çok programla karşılaşabilirsiniz.</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baseline="0" dirty="0" err="1" smtClean="0"/>
              <a:t>Matlab</a:t>
            </a:r>
            <a:r>
              <a:rPr lang="tr-TR" baseline="0" dirty="0" smtClean="0"/>
              <a:t>,</a:t>
            </a:r>
            <a:r>
              <a:rPr lang="tr-TR" dirty="0" smtClean="0"/>
              <a:t> </a:t>
            </a:r>
            <a:r>
              <a:rPr lang="tr-TR" dirty="0" err="1" smtClean="0"/>
              <a:t>AutoCad</a:t>
            </a:r>
            <a:r>
              <a:rPr lang="tr-TR" dirty="0" smtClean="0"/>
              <a:t> </a:t>
            </a:r>
            <a:r>
              <a:rPr lang="tr-TR" baseline="0" dirty="0" smtClean="0"/>
              <a:t>gibi mühendislikte sıkça kullanılan programların</a:t>
            </a:r>
            <a:r>
              <a:rPr lang="tr-TR" dirty="0" smtClean="0"/>
              <a:t> da komut ekranlarından işlemler yaptırdığını gözlemleyebilirsiniz.</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Bu duruma yatkınlık</a:t>
            </a:r>
            <a:r>
              <a:rPr kumimoji="0" lang="tr-TR" b="0" i="0" u="none" strike="noStrike" kern="1200" cap="none" spc="0" normalizeH="0" noProof="0" dirty="0" smtClean="0">
                <a:ln>
                  <a:noFill/>
                </a:ln>
                <a:solidFill>
                  <a:schemeClr val="tx1"/>
                </a:solidFill>
                <a:effectLst/>
                <a:uLnTx/>
                <a:uFillTx/>
                <a:latin typeface="+mn-lt"/>
                <a:ea typeface="+mn-ea"/>
                <a:cs typeface="+mn-cs"/>
              </a:rPr>
              <a:t> kazanmak için </a:t>
            </a:r>
            <a:r>
              <a:rPr kumimoji="0" lang="tr-TR" b="0" i="0" u="none" strike="noStrike" kern="1200" cap="none" spc="0" normalizeH="0" baseline="0" noProof="0" dirty="0" smtClean="0">
                <a:ln>
                  <a:noFill/>
                </a:ln>
                <a:solidFill>
                  <a:schemeClr val="tx1"/>
                </a:solidFill>
                <a:effectLst/>
                <a:uLnTx/>
                <a:uFillTx/>
                <a:latin typeface="+mn-lt"/>
                <a:ea typeface="+mn-ea"/>
                <a:cs typeface="+mn-cs"/>
              </a:rPr>
              <a:t>C dilinde</a:t>
            </a:r>
            <a:r>
              <a:rPr kumimoji="0" lang="tr-TR" b="0" i="0" u="none" strike="noStrike" kern="1200" cap="none" spc="0" normalizeH="0" noProof="0" dirty="0" smtClean="0">
                <a:ln>
                  <a:noFill/>
                </a:ln>
                <a:solidFill>
                  <a:schemeClr val="tx1"/>
                </a:solidFill>
                <a:effectLst/>
                <a:uLnTx/>
                <a:uFillTx/>
                <a:latin typeface="+mn-lt"/>
                <a:ea typeface="+mn-ea"/>
                <a:cs typeface="+mn-cs"/>
              </a:rPr>
              <a:t> yazdığımız kodları komut ekranından çalıştırmayı öğrenelim…</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endParaRPr kumimoji="0" lang="tr-TR"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9 Yuvarlatılmış Dikdörtgen"/>
          <p:cNvSpPr/>
          <p:nvPr/>
        </p:nvSpPr>
        <p:spPr>
          <a:xfrm>
            <a:off x="4000496" y="285728"/>
            <a:ext cx="464347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SINAVDA KOMUT EKRANI SORULARI GELEBİLMEKTEDİR.</a:t>
            </a:r>
            <a:endParaRPr lang="tr-TR" dirty="0"/>
          </a:p>
        </p:txBody>
      </p:sp>
      <p:pic>
        <p:nvPicPr>
          <p:cNvPr id="6" name="5 Resim" descr="beforeclear.jpg"/>
          <p:cNvPicPr>
            <a:picLocks noChangeAspect="1"/>
          </p:cNvPicPr>
          <p:nvPr/>
        </p:nvPicPr>
        <p:blipFill>
          <a:blip r:embed="rId2">
            <a:lum bright="20000"/>
          </a:blip>
          <a:stretch>
            <a:fillRect/>
          </a:stretch>
        </p:blipFill>
        <p:spPr>
          <a:xfrm>
            <a:off x="4786314" y="1214422"/>
            <a:ext cx="3624261" cy="2392192"/>
          </a:xfrm>
          <a:prstGeom prst="rect">
            <a:avLst/>
          </a:prstGeom>
        </p:spPr>
      </p:pic>
      <p:pic>
        <p:nvPicPr>
          <p:cNvPr id="7" name="6 Resim" descr="matlab.png"/>
          <p:cNvPicPr>
            <a:picLocks noChangeAspect="1"/>
          </p:cNvPicPr>
          <p:nvPr/>
        </p:nvPicPr>
        <p:blipFill>
          <a:blip r:embed="rId3"/>
          <a:stretch>
            <a:fillRect/>
          </a:stretch>
        </p:blipFill>
        <p:spPr>
          <a:xfrm>
            <a:off x="4572528" y="3857628"/>
            <a:ext cx="4000000" cy="2257143"/>
          </a:xfrm>
          <a:prstGeom prst="rect">
            <a:avLst/>
          </a:prstGeom>
        </p:spPr>
      </p:pic>
      <p:pic>
        <p:nvPicPr>
          <p:cNvPr id="9" name="8 İçerik Yer Tutucusu" descr="autocad.jpg"/>
          <p:cNvPicPr>
            <a:picLocks noGrp="1" noChangeAspect="1"/>
          </p:cNvPicPr>
          <p:nvPr>
            <p:ph sz="quarter" idx="1"/>
          </p:nvPr>
        </p:nvPicPr>
        <p:blipFill>
          <a:blip r:embed="rId4" cstate="print">
            <a:lum bright="20000"/>
          </a:blip>
          <a:stretch>
            <a:fillRect/>
          </a:stretch>
        </p:blipFill>
        <p:spPr>
          <a:xfrm>
            <a:off x="642910" y="1142984"/>
            <a:ext cx="3806824" cy="237926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a:t>
            </a:r>
            <a:endParaRPr lang="tr-TR" dirty="0"/>
          </a:p>
        </p:txBody>
      </p:sp>
      <p:sp>
        <p:nvSpPr>
          <p:cNvPr id="8" name="7 Metin kutusu"/>
          <p:cNvSpPr txBox="1"/>
          <p:nvPr/>
        </p:nvSpPr>
        <p:spPr>
          <a:xfrm>
            <a:off x="500034" y="4214818"/>
            <a:ext cx="807249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smtClean="0"/>
              <a:t>Windows’ta </a:t>
            </a:r>
            <a:r>
              <a:rPr lang="tr-TR" sz="1400" dirty="0" err="1" smtClean="0"/>
              <a:t>cmd</a:t>
            </a:r>
            <a:r>
              <a:rPr lang="tr-TR" sz="1400" dirty="0" smtClean="0"/>
              <a:t> çalıştırın (Çalıştır-&gt; </a:t>
            </a:r>
            <a:r>
              <a:rPr lang="tr-TR" sz="1400" dirty="0" err="1" smtClean="0"/>
              <a:t>cmd</a:t>
            </a:r>
            <a:r>
              <a:rPr lang="tr-TR" sz="1400" dirty="0" smtClean="0"/>
              <a:t>)</a:t>
            </a:r>
          </a:p>
          <a:p>
            <a:pPr>
              <a:buFont typeface="Arial" pitchFamily="34" charset="0"/>
              <a:buChar char="•"/>
            </a:pPr>
            <a:r>
              <a:rPr lang="tr-TR" sz="1400" dirty="0" err="1" smtClean="0"/>
              <a:t>cd</a:t>
            </a:r>
            <a:r>
              <a:rPr lang="tr-TR" sz="1400" dirty="0" smtClean="0"/>
              <a:t>.. ile bir üst klasöre, </a:t>
            </a:r>
            <a:r>
              <a:rPr lang="tr-TR" sz="1400" dirty="0" err="1" smtClean="0"/>
              <a:t>cd</a:t>
            </a:r>
            <a:r>
              <a:rPr lang="tr-TR" sz="1400" dirty="0" smtClean="0"/>
              <a:t> </a:t>
            </a:r>
            <a:r>
              <a:rPr lang="tr-TR" sz="1400" dirty="0" err="1" smtClean="0"/>
              <a:t>desktop</a:t>
            </a:r>
            <a:r>
              <a:rPr lang="tr-TR" sz="1400" dirty="0" smtClean="0"/>
              <a:t> ile masaüstüne, </a:t>
            </a:r>
            <a:r>
              <a:rPr lang="tr-TR" sz="1400" dirty="0" err="1" smtClean="0"/>
              <a:t>cd</a:t>
            </a:r>
            <a:r>
              <a:rPr lang="tr-TR" sz="1400" dirty="0" smtClean="0"/>
              <a:t> dosya_ismi ile istediğini dosyaya yönlenin… (</a:t>
            </a:r>
            <a:r>
              <a:rPr lang="tr-TR" sz="1400" dirty="0" err="1" smtClean="0"/>
              <a:t>change</a:t>
            </a:r>
            <a:r>
              <a:rPr lang="tr-TR" sz="1400" dirty="0" smtClean="0"/>
              <a:t> </a:t>
            </a:r>
            <a:r>
              <a:rPr lang="tr-TR" sz="1400" dirty="0" err="1" smtClean="0"/>
              <a:t>directory</a:t>
            </a:r>
            <a:r>
              <a:rPr lang="tr-TR" sz="1400" dirty="0" smtClean="0"/>
              <a:t>)</a:t>
            </a:r>
          </a:p>
          <a:p>
            <a:pPr lvl="1">
              <a:buFont typeface="Arial" pitchFamily="34" charset="0"/>
              <a:buChar char="•"/>
            </a:pPr>
            <a:r>
              <a:rPr lang="tr-TR" sz="1400" dirty="0" smtClean="0"/>
              <a:t>&gt; </a:t>
            </a:r>
            <a:r>
              <a:rPr lang="tr-TR" sz="1400" dirty="0" err="1" smtClean="0"/>
              <a:t>cd</a:t>
            </a:r>
            <a:r>
              <a:rPr lang="tr-TR" sz="1400" dirty="0" smtClean="0"/>
              <a:t> </a:t>
            </a:r>
            <a:r>
              <a:rPr lang="tr-TR" sz="1400" dirty="0" err="1" smtClean="0"/>
              <a:t>KodKlasorum</a:t>
            </a:r>
            <a:endParaRPr lang="tr-TR" sz="1400" dirty="0" smtClean="0"/>
          </a:p>
          <a:p>
            <a:pPr>
              <a:buFont typeface="Arial" pitchFamily="34" charset="0"/>
              <a:buChar char="•"/>
            </a:pPr>
            <a:r>
              <a:rPr lang="tr-TR" sz="1400" dirty="0" smtClean="0"/>
              <a:t>İlgili klasöre geldiğinizde dosyanızın </a:t>
            </a:r>
            <a:r>
              <a:rPr lang="tr-TR" sz="1400" dirty="0" err="1" smtClean="0"/>
              <a:t>exe’sinin</a:t>
            </a:r>
            <a:r>
              <a:rPr lang="tr-TR" sz="1400" dirty="0" smtClean="0"/>
              <a:t> ismini yazın ve çalıştırın.</a:t>
            </a:r>
          </a:p>
          <a:p>
            <a:pPr lvl="1">
              <a:buFont typeface="Arial" pitchFamily="34" charset="0"/>
              <a:buChar char="•"/>
            </a:pPr>
            <a:r>
              <a:rPr lang="tr-TR" sz="1400" dirty="0" smtClean="0"/>
              <a:t>&gt; merhaba.</a:t>
            </a:r>
            <a:r>
              <a:rPr lang="tr-TR" sz="1400" dirty="0" err="1" smtClean="0"/>
              <a:t>exe</a:t>
            </a:r>
            <a:endParaRPr lang="tr-TR" sz="1400" dirty="0" smtClean="0"/>
          </a:p>
          <a:p>
            <a:pPr lvl="1">
              <a:buFont typeface="Arial" pitchFamily="34" charset="0"/>
              <a:buChar char="•"/>
            </a:pPr>
            <a:endParaRPr lang="tr-TR" sz="1200" dirty="0"/>
          </a:p>
        </p:txBody>
      </p:sp>
      <p:pic>
        <p:nvPicPr>
          <p:cNvPr id="9" name="8 Resim" descr="Adsız.jpg"/>
          <p:cNvPicPr>
            <a:picLocks noChangeAspect="1"/>
          </p:cNvPicPr>
          <p:nvPr/>
        </p:nvPicPr>
        <p:blipFill>
          <a:blip r:embed="rId2" cstate="print"/>
          <a:stretch>
            <a:fillRect/>
          </a:stretch>
        </p:blipFill>
        <p:spPr>
          <a:xfrm>
            <a:off x="642910" y="1214422"/>
            <a:ext cx="1857388" cy="2878242"/>
          </a:xfrm>
          <a:prstGeom prst="rect">
            <a:avLst/>
          </a:prstGeom>
          <a:ln>
            <a:noFill/>
          </a:ln>
          <a:effectLst>
            <a:outerShdw blurRad="292100" dist="139700" dir="2700000" algn="tl" rotWithShape="0">
              <a:srgbClr val="333333">
                <a:alpha val="65000"/>
              </a:srgbClr>
            </a:outerShdw>
          </a:effectLst>
        </p:spPr>
      </p:pic>
      <p:pic>
        <p:nvPicPr>
          <p:cNvPr id="10" name="9 Resim" descr="Adsız2.jpg"/>
          <p:cNvPicPr>
            <a:picLocks noChangeAspect="1"/>
          </p:cNvPicPr>
          <p:nvPr/>
        </p:nvPicPr>
        <p:blipFill>
          <a:blip r:embed="rId3"/>
          <a:stretch>
            <a:fillRect/>
          </a:stretch>
        </p:blipFill>
        <p:spPr>
          <a:xfrm>
            <a:off x="3714744" y="500042"/>
            <a:ext cx="4310057" cy="3439989"/>
          </a:xfrm>
          <a:prstGeom prst="rect">
            <a:avLst/>
          </a:prstGeom>
        </p:spPr>
      </p:pic>
      <p:sp>
        <p:nvSpPr>
          <p:cNvPr id="11" name="10 Sağ Ok"/>
          <p:cNvSpPr/>
          <p:nvPr/>
        </p:nvSpPr>
        <p:spPr>
          <a:xfrm>
            <a:off x="2214546" y="1714488"/>
            <a:ext cx="128588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Ekranında </a:t>
            </a:r>
            <a:r>
              <a:rPr lang="tr-TR" dirty="0" err="1" smtClean="0"/>
              <a:t>gcc</a:t>
            </a:r>
            <a:r>
              <a:rPr lang="tr-TR" dirty="0" smtClean="0"/>
              <a:t> komutu çalışmıyorsa…</a:t>
            </a:r>
            <a:endParaRPr lang="tr-TR" dirty="0"/>
          </a:p>
        </p:txBody>
      </p:sp>
      <p:sp>
        <p:nvSpPr>
          <p:cNvPr id="3" name="2 İçerik Yer Tutucusu"/>
          <p:cNvSpPr>
            <a:spLocks noGrp="1"/>
          </p:cNvSpPr>
          <p:nvPr>
            <p:ph sz="quarter" idx="1"/>
          </p:nvPr>
        </p:nvSpPr>
        <p:spPr/>
        <p:txBody>
          <a:bodyPr/>
          <a:lstStyle/>
          <a:p>
            <a:r>
              <a:rPr lang="tr-TR" dirty="0" err="1" smtClean="0"/>
              <a:t>gcc</a:t>
            </a:r>
            <a:r>
              <a:rPr lang="tr-TR" dirty="0" smtClean="0"/>
              <a:t> komutu </a:t>
            </a:r>
            <a:r>
              <a:rPr lang="tr-TR" sz="1800" dirty="0" smtClean="0"/>
              <a:t>(bilgisayarınıza daha önce </a:t>
            </a:r>
            <a:r>
              <a:rPr lang="tr-TR" sz="1800" dirty="0" err="1" smtClean="0"/>
              <a:t>DevCpp</a:t>
            </a:r>
            <a:r>
              <a:rPr lang="tr-TR" sz="1800" dirty="0" smtClean="0"/>
              <a:t> kurmuş olmanıza rağmen) </a:t>
            </a:r>
            <a:r>
              <a:rPr lang="tr-TR" dirty="0" smtClean="0"/>
              <a:t>bilgisayarınızca tanınmıyorsa</a:t>
            </a:r>
          </a:p>
          <a:p>
            <a:pPr lvl="1"/>
            <a:r>
              <a:rPr lang="tr-TR" dirty="0" smtClean="0">
                <a:hlinkClick r:id="rId3"/>
              </a:rPr>
              <a:t>https://www.windows-commandline.com/gcc-not-recognized-internal-external-command/</a:t>
            </a:r>
            <a:endParaRPr lang="tr-TR" dirty="0" smtClean="0"/>
          </a:p>
          <a:p>
            <a:pPr lvl="1">
              <a:buNone/>
            </a:pPr>
            <a:r>
              <a:rPr lang="tr-TR" sz="2600" dirty="0" smtClean="0">
                <a:solidFill>
                  <a:schemeClr val="tx1"/>
                </a:solidFill>
              </a:rPr>
              <a:t>adresindeki çözümü uygulayınız.</a:t>
            </a:r>
          </a:p>
          <a:p>
            <a:pPr lvl="1">
              <a:buNone/>
            </a:pPr>
            <a:endParaRPr lang="tr-TR" sz="2600" dirty="0" smtClean="0">
              <a:solidFill>
                <a:schemeClr val="tx1"/>
              </a:solidFill>
            </a:endParaRPr>
          </a:p>
          <a:p>
            <a:pPr lvl="1">
              <a:buNone/>
            </a:pPr>
            <a:r>
              <a:rPr lang="tr-TR" sz="1800" i="1" dirty="0" smtClean="0">
                <a:solidFill>
                  <a:schemeClr val="tx1"/>
                </a:solidFill>
              </a:rPr>
              <a:t>Bilgisayarınızda </a:t>
            </a:r>
            <a:r>
              <a:rPr lang="tr-TR" sz="1800" i="1" dirty="0" err="1" smtClean="0">
                <a:solidFill>
                  <a:schemeClr val="tx1"/>
                </a:solidFill>
              </a:rPr>
              <a:t>gcc’nin</a:t>
            </a:r>
            <a:r>
              <a:rPr lang="tr-TR" sz="1800" i="1" dirty="0" smtClean="0">
                <a:solidFill>
                  <a:schemeClr val="tx1"/>
                </a:solidFill>
              </a:rPr>
              <a:t> olduğu adresi (</a:t>
            </a:r>
            <a:r>
              <a:rPr lang="tr-TR" sz="1800" i="1" dirty="0" err="1" smtClean="0">
                <a:solidFill>
                  <a:schemeClr val="tx1"/>
                </a:solidFill>
              </a:rPr>
              <a:t>DevCpp</a:t>
            </a:r>
            <a:r>
              <a:rPr lang="tr-TR" sz="1800" i="1" dirty="0" smtClean="0">
                <a:solidFill>
                  <a:schemeClr val="tx1"/>
                </a:solidFill>
              </a:rPr>
              <a:t> klasörü içerisindeki ilgili konum) PATH değişkeni olarak ekleyin. Böylece komut ekranında </a:t>
            </a:r>
            <a:r>
              <a:rPr lang="tr-TR" sz="1800" i="1" dirty="0" err="1" smtClean="0">
                <a:solidFill>
                  <a:schemeClr val="tx1"/>
                </a:solidFill>
              </a:rPr>
              <a:t>gcc</a:t>
            </a:r>
            <a:r>
              <a:rPr lang="tr-TR" sz="1800" i="1" dirty="0" smtClean="0">
                <a:solidFill>
                  <a:schemeClr val="tx1"/>
                </a:solidFill>
              </a:rPr>
              <a:t> denildiğinde ilgili adres çalıştırılsın.</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428596" y="4143380"/>
            <a:ext cx="7063200" cy="1937376"/>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Komut Ekranından derleme yapmak…</a:t>
            </a:r>
            <a:endParaRPr lang="tr-TR" dirty="0"/>
          </a:p>
        </p:txBody>
      </p:sp>
      <p:sp>
        <p:nvSpPr>
          <p:cNvPr id="3" name="2 İçerik Yer Tutucusu"/>
          <p:cNvSpPr>
            <a:spLocks noGrp="1"/>
          </p:cNvSpPr>
          <p:nvPr>
            <p:ph sz="quarter" idx="1"/>
          </p:nvPr>
        </p:nvSpPr>
        <p:spPr>
          <a:xfrm>
            <a:off x="457200" y="1219200"/>
            <a:ext cx="8229600" cy="2852742"/>
          </a:xfrm>
        </p:spPr>
        <p:txBody>
          <a:bodyPr>
            <a:normAutofit lnSpcReduction="10000"/>
          </a:bodyPr>
          <a:lstStyle/>
          <a:p>
            <a:r>
              <a:rPr lang="tr-TR" sz="2400" dirty="0" smtClean="0"/>
              <a:t>Komut ekranını açın:</a:t>
            </a:r>
          </a:p>
          <a:p>
            <a:pPr lvl="1"/>
            <a:r>
              <a:rPr lang="tr-TR" sz="2000" dirty="0" smtClean="0"/>
              <a:t>DERLEMEK İÇİN:</a:t>
            </a:r>
          </a:p>
          <a:p>
            <a:pPr lvl="2"/>
            <a:r>
              <a:rPr lang="tr-TR" sz="1800" dirty="0" smtClean="0"/>
              <a:t>KOMUT: </a:t>
            </a:r>
            <a:r>
              <a:rPr lang="tr-TR" sz="1800" b="1" dirty="0" err="1" smtClean="0">
                <a:solidFill>
                  <a:srgbClr val="0000FF"/>
                </a:solidFill>
              </a:rPr>
              <a:t>gcc</a:t>
            </a:r>
            <a:r>
              <a:rPr lang="tr-TR" sz="1800" b="1" dirty="0" smtClean="0">
                <a:solidFill>
                  <a:srgbClr val="0000FF"/>
                </a:solidFill>
              </a:rPr>
              <a:t>  </a:t>
            </a:r>
            <a:r>
              <a:rPr lang="tr-TR" sz="1800" b="1" dirty="0" err="1" smtClean="0">
                <a:solidFill>
                  <a:srgbClr val="0000FF"/>
                </a:solidFill>
              </a:rPr>
              <a:t>sevgiliKodcugum</a:t>
            </a:r>
            <a:r>
              <a:rPr lang="tr-TR" sz="1800" b="1" dirty="0" smtClean="0">
                <a:solidFill>
                  <a:srgbClr val="0000FF"/>
                </a:solidFill>
              </a:rPr>
              <a:t>.c  -o  </a:t>
            </a:r>
            <a:r>
              <a:rPr lang="tr-TR" sz="1800" b="1" dirty="0" err="1" smtClean="0">
                <a:solidFill>
                  <a:srgbClr val="0000FF"/>
                </a:solidFill>
              </a:rPr>
              <a:t>superKod</a:t>
            </a:r>
            <a:r>
              <a:rPr lang="tr-TR" sz="1800" b="1" dirty="0" smtClean="0">
                <a:solidFill>
                  <a:srgbClr val="0000FF"/>
                </a:solidFill>
              </a:rPr>
              <a:t>.</a:t>
            </a:r>
            <a:r>
              <a:rPr lang="tr-TR" sz="1800" b="1" dirty="0" err="1" smtClean="0">
                <a:solidFill>
                  <a:srgbClr val="0000FF"/>
                </a:solidFill>
              </a:rPr>
              <a:t>exe</a:t>
            </a:r>
            <a:endParaRPr lang="tr-TR" sz="1800" b="1" dirty="0" smtClean="0">
              <a:solidFill>
                <a:srgbClr val="0000FF"/>
              </a:solidFill>
            </a:endParaRPr>
          </a:p>
          <a:p>
            <a:pPr lvl="3"/>
            <a:r>
              <a:rPr lang="tr-TR" sz="1600" dirty="0" smtClean="0"/>
              <a:t>o </a:t>
            </a:r>
            <a:r>
              <a:rPr lang="tr-TR" sz="1600" dirty="0" err="1" smtClean="0"/>
              <a:t>output</a:t>
            </a:r>
            <a:r>
              <a:rPr lang="tr-TR" sz="1600" dirty="0" smtClean="0"/>
              <a:t> anlamında</a:t>
            </a:r>
          </a:p>
          <a:p>
            <a:pPr lvl="3"/>
            <a:r>
              <a:rPr lang="tr-TR" sz="1600" dirty="0" err="1" smtClean="0"/>
              <a:t>gcc</a:t>
            </a:r>
            <a:r>
              <a:rPr lang="tr-TR" sz="1600" dirty="0" smtClean="0"/>
              <a:t> GNU </a:t>
            </a:r>
            <a:r>
              <a:rPr lang="tr-TR" sz="1600" dirty="0" err="1" smtClean="0"/>
              <a:t>Compiler</a:t>
            </a:r>
            <a:r>
              <a:rPr lang="tr-TR" sz="1600" dirty="0" smtClean="0"/>
              <a:t> </a:t>
            </a:r>
            <a:r>
              <a:rPr lang="tr-TR" sz="1600" dirty="0" err="1" smtClean="0"/>
              <a:t>Collection</a:t>
            </a:r>
            <a:r>
              <a:rPr lang="tr-TR" sz="1600" dirty="0" smtClean="0"/>
              <a:t> </a:t>
            </a:r>
            <a:r>
              <a:rPr lang="tr-TR" sz="1200" dirty="0" smtClean="0"/>
              <a:t>(</a:t>
            </a:r>
            <a:r>
              <a:rPr lang="tr-TR" sz="1200" dirty="0" err="1" smtClean="0"/>
              <a:t>DevC</a:t>
            </a:r>
            <a:r>
              <a:rPr lang="tr-TR" sz="1200" dirty="0" smtClean="0"/>
              <a:t> ile birlikte yüklenmişti. Ayrıca da yüklenebilir.)</a:t>
            </a:r>
            <a:endParaRPr lang="tr-TR" sz="1600" dirty="0" smtClean="0"/>
          </a:p>
          <a:p>
            <a:pPr lvl="3"/>
            <a:r>
              <a:rPr lang="tr-TR" sz="1600" dirty="0" smtClean="0"/>
              <a:t>Belirtilen .c uzantılı dosyayı derleyip istenen isimli bir .</a:t>
            </a:r>
            <a:r>
              <a:rPr lang="tr-TR" sz="1600" dirty="0" err="1" smtClean="0"/>
              <a:t>exe</a:t>
            </a:r>
            <a:r>
              <a:rPr lang="tr-TR" sz="1600" dirty="0" smtClean="0"/>
              <a:t> dosyası oluşturur.</a:t>
            </a:r>
          </a:p>
          <a:p>
            <a:pPr lvl="1"/>
            <a:r>
              <a:rPr lang="tr-TR" sz="2000" dirty="0" smtClean="0"/>
              <a:t>ÇALIŞTIRMAK İÇİN:</a:t>
            </a:r>
          </a:p>
          <a:p>
            <a:pPr lvl="2"/>
            <a:r>
              <a:rPr lang="tr-TR" sz="1800" dirty="0" smtClean="0"/>
              <a:t>KOMUT: kod_ismi.</a:t>
            </a:r>
            <a:r>
              <a:rPr lang="tr-TR" sz="1800" dirty="0" err="1" smtClean="0"/>
              <a:t>exe</a:t>
            </a:r>
            <a:r>
              <a:rPr lang="tr-TR" sz="1800" dirty="0" smtClean="0"/>
              <a:t> ya da kod_ismi </a:t>
            </a:r>
            <a:r>
              <a:rPr lang="tr-TR" sz="1400" dirty="0" smtClean="0"/>
              <a:t>(.</a:t>
            </a:r>
            <a:r>
              <a:rPr lang="tr-TR" sz="1400" dirty="0" err="1" smtClean="0"/>
              <a:t>exe</a:t>
            </a:r>
            <a:r>
              <a:rPr lang="tr-TR" sz="1400" dirty="0" smtClean="0"/>
              <a:t> uzantılılarda sadece isim yeterli) </a:t>
            </a:r>
            <a:r>
              <a:rPr lang="tr-TR" sz="1800" dirty="0" smtClean="0"/>
              <a:t>yazmanız </a:t>
            </a:r>
            <a:r>
              <a:rPr lang="tr-TR" dirty="0" smtClean="0"/>
              <a:t>yeterlidir.</a:t>
            </a:r>
          </a:p>
          <a:p>
            <a:pPr lvl="3"/>
            <a:endParaRPr lang="tr-TR" dirty="0" smtClean="0"/>
          </a:p>
        </p:txBody>
      </p:sp>
      <p:cxnSp>
        <p:nvCxnSpPr>
          <p:cNvPr id="8" name="7 Düz Ok Bağlayıcısı"/>
          <p:cNvCxnSpPr/>
          <p:nvPr/>
        </p:nvCxnSpPr>
        <p:spPr>
          <a:xfrm>
            <a:off x="7143768" y="4857760"/>
            <a:ext cx="571504" cy="714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7715272" y="4643446"/>
            <a:ext cx="1029836"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100" dirty="0" smtClean="0"/>
              <a:t>Bu komuttan sonra derleme yapılır ve aynı klasöre .</a:t>
            </a:r>
            <a:r>
              <a:rPr lang="tr-TR" sz="1100" dirty="0" err="1" smtClean="0"/>
              <a:t>exe</a:t>
            </a:r>
            <a:r>
              <a:rPr lang="tr-TR" sz="1100" dirty="0" smtClean="0"/>
              <a:t> uzantılı dosya eklenir.</a:t>
            </a:r>
            <a:endParaRPr lang="tr-TR" sz="1100" dirty="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a:t>
            </a:r>
            <a:endParaRPr lang="tr-TR" dirty="0"/>
          </a:p>
        </p:txBody>
      </p:sp>
      <p:sp>
        <p:nvSpPr>
          <p:cNvPr id="5" name="4 Yuvarlatılmış Dikdörtgen"/>
          <p:cNvSpPr/>
          <p:nvPr/>
        </p:nvSpPr>
        <p:spPr>
          <a:xfrm>
            <a:off x="500034" y="1357298"/>
            <a:ext cx="3429024" cy="19288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600" dirty="0" smtClean="0"/>
              <a:t>Kod komut ekranından çağırılırken </a:t>
            </a:r>
            <a:r>
              <a:rPr lang="tr-TR" sz="1600" dirty="0" err="1" smtClean="0"/>
              <a:t>main</a:t>
            </a:r>
            <a:r>
              <a:rPr lang="tr-TR" sz="1600" dirty="0" smtClean="0"/>
              <a:t> fonksiyonuna argümanlar/parametreler gönderilebilir.</a:t>
            </a:r>
          </a:p>
          <a:p>
            <a:pPr algn="ctr"/>
            <a:r>
              <a:rPr lang="tr-TR" sz="1200" dirty="0" smtClean="0"/>
              <a:t>(</a:t>
            </a:r>
            <a:r>
              <a:rPr lang="tr-TR" sz="1200" dirty="0" err="1" smtClean="0"/>
              <a:t>main’den</a:t>
            </a:r>
            <a:r>
              <a:rPr lang="tr-TR" sz="1200" dirty="0" smtClean="0"/>
              <a:t> bir fonksiyon çağırırken parametre gönderebiliyoruz. </a:t>
            </a:r>
            <a:r>
              <a:rPr lang="tr-TR" sz="1200" dirty="0" err="1" smtClean="0"/>
              <a:t>main’i</a:t>
            </a:r>
            <a:r>
              <a:rPr lang="tr-TR" sz="1200" dirty="0" smtClean="0"/>
              <a:t> çağırırken niye gönderemeyelim?)</a:t>
            </a:r>
            <a:endParaRPr lang="tr-TR" sz="1200" dirty="0"/>
          </a:p>
        </p:txBody>
      </p:sp>
      <p:sp>
        <p:nvSpPr>
          <p:cNvPr id="6" name="5 Sağ Ok"/>
          <p:cNvSpPr/>
          <p:nvPr/>
        </p:nvSpPr>
        <p:spPr>
          <a:xfrm>
            <a:off x="4214810" y="1857364"/>
            <a:ext cx="92869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5429256" y="1357298"/>
            <a:ext cx="3071834" cy="4643470"/>
          </a:xfrm>
          <a:prstGeom prst="roundRect">
            <a:avLst>
              <a:gd name="adj" fmla="val 9945"/>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buFont typeface="Arial" pitchFamily="34" charset="0"/>
              <a:buChar char="•"/>
            </a:pPr>
            <a:r>
              <a:rPr lang="tr-TR" sz="1600" dirty="0" smtClean="0"/>
              <a:t>Bu argümanların adedinde bir limit yoktur.</a:t>
            </a:r>
          </a:p>
          <a:p>
            <a:pPr>
              <a:spcBef>
                <a:spcPts val="600"/>
              </a:spcBef>
              <a:spcAft>
                <a:spcPts val="600"/>
              </a:spcAft>
              <a:buFont typeface="Arial" pitchFamily="34" charset="0"/>
              <a:buChar char="•"/>
            </a:pPr>
            <a:r>
              <a:rPr lang="tr-TR" sz="1600" dirty="0" smtClean="0"/>
              <a:t>Gönderilen adet </a:t>
            </a:r>
            <a:r>
              <a:rPr lang="tr-TR" sz="1600" dirty="0" err="1" smtClean="0"/>
              <a:t>argument</a:t>
            </a:r>
            <a:r>
              <a:rPr lang="tr-TR" sz="1600" dirty="0" smtClean="0"/>
              <a:t> </a:t>
            </a:r>
            <a:r>
              <a:rPr lang="tr-TR" sz="1600" dirty="0" err="1" smtClean="0"/>
              <a:t>count</a:t>
            </a:r>
            <a:r>
              <a:rPr lang="tr-TR" sz="1600" dirty="0" smtClean="0"/>
              <a:t> anlamındaki </a:t>
            </a:r>
            <a:r>
              <a:rPr lang="tr-TR" sz="1600" b="1" dirty="0" err="1" smtClean="0"/>
              <a:t>argc</a:t>
            </a:r>
            <a:r>
              <a:rPr lang="tr-TR" sz="1600" dirty="0" smtClean="0"/>
              <a:t> </a:t>
            </a:r>
            <a:r>
              <a:rPr lang="tr-TR" sz="1600" dirty="0" err="1" smtClean="0"/>
              <a:t>integer</a:t>
            </a:r>
            <a:r>
              <a:rPr lang="tr-TR" sz="1600" dirty="0" smtClean="0"/>
              <a:t> değişkenine kaydedilip, tüm parametreler bir dizgi dizisine </a:t>
            </a:r>
            <a:br>
              <a:rPr lang="tr-TR" sz="1600" dirty="0" smtClean="0"/>
            </a:br>
            <a:r>
              <a:rPr lang="tr-TR" sz="1600" dirty="0" smtClean="0"/>
              <a:t>(</a:t>
            </a:r>
            <a:r>
              <a:rPr lang="tr-TR" sz="1600" b="1" dirty="0" err="1" smtClean="0"/>
              <a:t>argv</a:t>
            </a:r>
            <a:r>
              <a:rPr lang="tr-TR" sz="1600" dirty="0" smtClean="0"/>
              <a:t> – </a:t>
            </a:r>
            <a:r>
              <a:rPr lang="tr-TR" sz="1600" dirty="0" err="1" smtClean="0"/>
              <a:t>argument</a:t>
            </a:r>
            <a:r>
              <a:rPr lang="tr-TR" sz="1600" dirty="0" smtClean="0"/>
              <a:t> </a:t>
            </a:r>
            <a:r>
              <a:rPr lang="tr-TR" sz="1600" dirty="0" err="1" smtClean="0"/>
              <a:t>vector</a:t>
            </a:r>
            <a:r>
              <a:rPr lang="tr-TR" sz="1600" dirty="0" smtClean="0"/>
              <a:t>) yerleştirilir.</a:t>
            </a:r>
          </a:p>
          <a:p>
            <a:pPr>
              <a:spcBef>
                <a:spcPts val="600"/>
              </a:spcBef>
              <a:spcAft>
                <a:spcPts val="600"/>
              </a:spcAft>
              <a:buFont typeface="Arial" pitchFamily="34" charset="0"/>
              <a:buChar char="•"/>
            </a:pPr>
            <a:r>
              <a:rPr lang="tr-TR" sz="1600" dirty="0" err="1" smtClean="0"/>
              <a:t>argc</a:t>
            </a:r>
            <a:r>
              <a:rPr lang="tr-TR" sz="1600" dirty="0" smtClean="0"/>
              <a:t> ve </a:t>
            </a:r>
            <a:r>
              <a:rPr lang="tr-TR" sz="1600" dirty="0" err="1" smtClean="0"/>
              <a:t>argv</a:t>
            </a:r>
            <a:r>
              <a:rPr lang="tr-TR" sz="1600" dirty="0" smtClean="0"/>
              <a:t> isimleri tipik isimlerdir ama siz başka isim de verebilirsiniz.</a:t>
            </a:r>
          </a:p>
          <a:p>
            <a:pPr>
              <a:spcBef>
                <a:spcPts val="600"/>
              </a:spcBef>
              <a:spcAft>
                <a:spcPts val="600"/>
              </a:spcAft>
              <a:buFont typeface="Arial" pitchFamily="34" charset="0"/>
              <a:buChar char="•"/>
            </a:pPr>
            <a:r>
              <a:rPr lang="tr-TR" sz="1600" dirty="0" err="1" smtClean="0"/>
              <a:t>argv</a:t>
            </a:r>
            <a:r>
              <a:rPr lang="tr-TR" sz="1600" dirty="0" smtClean="0"/>
              <a:t>[0] özel olarak dosyanın ismini içinde tutar. Dosya ismi kod çalıştırılırken kullanılan isimdir. Peşinden gelen ilk argüman </a:t>
            </a:r>
            <a:r>
              <a:rPr lang="tr-TR" sz="1600" dirty="0" err="1" smtClean="0"/>
              <a:t>argv</a:t>
            </a:r>
            <a:r>
              <a:rPr lang="tr-TR" sz="1600" dirty="0" smtClean="0"/>
              <a:t>[1]’e kaydedilir.</a:t>
            </a:r>
            <a:endParaRPr lang="tr-TR" sz="1600" dirty="0"/>
          </a:p>
        </p:txBody>
      </p:sp>
      <p:pic>
        <p:nvPicPr>
          <p:cNvPr id="9" name="Picture 2"/>
          <p:cNvPicPr>
            <a:picLocks noGrp="1" noChangeAspect="1" noChangeArrowheads="1"/>
          </p:cNvPicPr>
          <p:nvPr>
            <p:ph sz="quarter" idx="1"/>
          </p:nvPr>
        </p:nvPicPr>
        <p:blipFill>
          <a:blip r:embed="rId2"/>
          <a:srcRect/>
          <a:stretch>
            <a:fillRect/>
          </a:stretch>
        </p:blipFill>
        <p:spPr bwMode="auto">
          <a:xfrm>
            <a:off x="785786" y="3571876"/>
            <a:ext cx="3954605" cy="22145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Girilen komut: </a:t>
            </a:r>
            <a:r>
              <a:rPr lang="tr-TR" dirty="0" err="1" smtClean="0">
                <a:solidFill>
                  <a:srgbClr val="0000FF"/>
                </a:solidFill>
              </a:rPr>
              <a:t>sinav</a:t>
            </a:r>
            <a:r>
              <a:rPr lang="tr-TR" dirty="0" smtClean="0">
                <a:solidFill>
                  <a:srgbClr val="0000FF"/>
                </a:solidFill>
              </a:rPr>
              <a:t>.</a:t>
            </a:r>
            <a:r>
              <a:rPr lang="tr-TR" dirty="0" err="1" smtClean="0">
                <a:solidFill>
                  <a:srgbClr val="0000FF"/>
                </a:solidFill>
              </a:rPr>
              <a:t>exe</a:t>
            </a:r>
            <a:r>
              <a:rPr lang="tr-TR" dirty="0" smtClean="0">
                <a:solidFill>
                  <a:srgbClr val="0000FF"/>
                </a:solidFill>
              </a:rPr>
              <a:t> Deneme1 Deneme2</a:t>
            </a:r>
          </a:p>
          <a:p>
            <a:pPr>
              <a:buNone/>
            </a:pPr>
            <a:endParaRPr lang="tr-TR" dirty="0" smtClean="0"/>
          </a:p>
          <a:p>
            <a:pPr>
              <a:buNone/>
            </a:pPr>
            <a:endParaRPr lang="tr-TR" dirty="0" smtClean="0"/>
          </a:p>
          <a:p>
            <a:pPr>
              <a:buNone/>
            </a:pPr>
            <a:endParaRPr lang="tr-TR" dirty="0" smtClean="0"/>
          </a:p>
          <a:p>
            <a:pPr>
              <a:buNone/>
            </a:pPr>
            <a:endParaRPr lang="tr-TR" dirty="0" smtClean="0"/>
          </a:p>
          <a:p>
            <a:pPr>
              <a:buNone/>
            </a:pPr>
            <a:r>
              <a:rPr lang="tr-TR" dirty="0" smtClean="0"/>
              <a:t>Girilen komut: </a:t>
            </a:r>
            <a:r>
              <a:rPr lang="tr-TR" dirty="0" smtClean="0">
                <a:solidFill>
                  <a:srgbClr val="0000FF"/>
                </a:solidFill>
              </a:rPr>
              <a:t>kod Deneme1 Deneme2 D3 D</a:t>
            </a:r>
          </a:p>
          <a:p>
            <a:pPr>
              <a:buNone/>
            </a:pPr>
            <a:endParaRPr lang="tr-TR" dirty="0"/>
          </a:p>
        </p:txBody>
      </p:sp>
      <p:graphicFrame>
        <p:nvGraphicFramePr>
          <p:cNvPr id="5" name="4 Tablo"/>
          <p:cNvGraphicFramePr>
            <a:graphicFrameLocks noGrp="1"/>
          </p:cNvGraphicFramePr>
          <p:nvPr/>
        </p:nvGraphicFramePr>
        <p:xfrm>
          <a:off x="5143504" y="1714488"/>
          <a:ext cx="2214578" cy="1428760"/>
        </p:xfrm>
        <a:graphic>
          <a:graphicData uri="http://schemas.openxmlformats.org/drawingml/2006/table">
            <a:tbl>
              <a:tblPr firstRow="1" bandRow="1">
                <a:tableStyleId>{5C22544A-7EE6-4342-B048-85BDC9FD1C3A}</a:tableStyleId>
              </a:tblPr>
              <a:tblGrid>
                <a:gridCol w="2214578"/>
              </a:tblGrid>
              <a:tr h="357190">
                <a:tc>
                  <a:txBody>
                    <a:bodyPr/>
                    <a:lstStyle/>
                    <a:p>
                      <a:r>
                        <a:rPr lang="tr-TR" sz="1400" dirty="0" err="1" smtClean="0"/>
                        <a:t>argv</a:t>
                      </a:r>
                      <a:r>
                        <a:rPr lang="tr-TR" sz="1400" baseline="0" dirty="0" smtClean="0"/>
                        <a:t> </a:t>
                      </a:r>
                      <a:r>
                        <a:rPr lang="tr-TR" sz="1400" dirty="0" smtClean="0"/>
                        <a:t>içeriği</a:t>
                      </a:r>
                      <a:endParaRPr lang="tr-TR" sz="1400" dirty="0"/>
                    </a:p>
                  </a:txBody>
                  <a:tcPr/>
                </a:tc>
              </a:tr>
              <a:tr h="357190">
                <a:tc>
                  <a:txBody>
                    <a:bodyPr/>
                    <a:lstStyle/>
                    <a:p>
                      <a:r>
                        <a:rPr lang="tr-TR" sz="1400" dirty="0" err="1" smtClean="0"/>
                        <a:t>sinav</a:t>
                      </a:r>
                      <a:r>
                        <a:rPr lang="tr-TR" sz="1400" dirty="0" smtClean="0"/>
                        <a:t>.</a:t>
                      </a:r>
                      <a:r>
                        <a:rPr lang="tr-TR" sz="1400" dirty="0" err="1" smtClean="0"/>
                        <a:t>exe</a:t>
                      </a:r>
                      <a:r>
                        <a:rPr lang="tr-TR" sz="1400" dirty="0" smtClean="0"/>
                        <a:t> </a:t>
                      </a:r>
                      <a:r>
                        <a:rPr lang="tr-TR" sz="1100" dirty="0" smtClean="0"/>
                        <a:t>(dosya ismi)</a:t>
                      </a:r>
                      <a:endParaRPr lang="tr-TR" sz="1400" dirty="0"/>
                    </a:p>
                  </a:txBody>
                  <a:tcPr/>
                </a:tc>
              </a:tr>
              <a:tr h="357190">
                <a:tc>
                  <a:txBody>
                    <a:bodyPr/>
                    <a:lstStyle/>
                    <a:p>
                      <a:r>
                        <a:rPr lang="tr-TR" sz="1400" dirty="0" smtClean="0"/>
                        <a:t>Deneme1</a:t>
                      </a:r>
                      <a:endParaRPr lang="tr-TR" sz="1400" dirty="0"/>
                    </a:p>
                  </a:txBody>
                  <a:tcPr/>
                </a:tc>
              </a:tr>
              <a:tr h="357190">
                <a:tc>
                  <a:txBody>
                    <a:bodyPr/>
                    <a:lstStyle/>
                    <a:p>
                      <a:pPr>
                        <a:buNone/>
                      </a:pPr>
                      <a:r>
                        <a:rPr lang="tr-TR" sz="1400" dirty="0" smtClean="0"/>
                        <a:t>Deneme2</a:t>
                      </a:r>
                      <a:endParaRPr lang="tr-TR" sz="1400" dirty="0"/>
                    </a:p>
                  </a:txBody>
                  <a:tcPr/>
                </a:tc>
              </a:tr>
            </a:tbl>
          </a:graphicData>
        </a:graphic>
      </p:graphicFrame>
      <p:sp>
        <p:nvSpPr>
          <p:cNvPr id="2" name="1 Başlık"/>
          <p:cNvSpPr>
            <a:spLocks noGrp="1"/>
          </p:cNvSpPr>
          <p:nvPr>
            <p:ph type="title"/>
          </p:nvPr>
        </p:nvSpPr>
        <p:spPr/>
        <p:txBody>
          <a:bodyPr/>
          <a:lstStyle/>
          <a:p>
            <a:r>
              <a:rPr lang="tr-TR" dirty="0" smtClean="0"/>
              <a:t>Komut Ekranı</a:t>
            </a:r>
            <a:endParaRPr lang="tr-TR" dirty="0"/>
          </a:p>
        </p:txBody>
      </p:sp>
      <p:graphicFrame>
        <p:nvGraphicFramePr>
          <p:cNvPr id="4" name="3 Tablo"/>
          <p:cNvGraphicFramePr>
            <a:graphicFrameLocks noGrp="1"/>
          </p:cNvGraphicFramePr>
          <p:nvPr/>
        </p:nvGraphicFramePr>
        <p:xfrm>
          <a:off x="2714612" y="2000240"/>
          <a:ext cx="1404926" cy="785818"/>
        </p:xfrm>
        <a:graphic>
          <a:graphicData uri="http://schemas.openxmlformats.org/drawingml/2006/table">
            <a:tbl>
              <a:tblPr firstRow="1" bandRow="1">
                <a:tableStyleId>{5C22544A-7EE6-4342-B048-85BDC9FD1C3A}</a:tableStyleId>
              </a:tblPr>
              <a:tblGrid>
                <a:gridCol w="1404926"/>
              </a:tblGrid>
              <a:tr h="392909">
                <a:tc>
                  <a:txBody>
                    <a:bodyPr/>
                    <a:lstStyle/>
                    <a:p>
                      <a:r>
                        <a:rPr lang="tr-TR" sz="1400" dirty="0" err="1" smtClean="0"/>
                        <a:t>argc</a:t>
                      </a:r>
                      <a:r>
                        <a:rPr lang="tr-TR" sz="1400" dirty="0" smtClean="0"/>
                        <a:t> içeriği</a:t>
                      </a:r>
                      <a:endParaRPr lang="tr-TR" sz="1400" dirty="0"/>
                    </a:p>
                  </a:txBody>
                  <a:tcPr/>
                </a:tc>
              </a:tr>
              <a:tr h="392909">
                <a:tc>
                  <a:txBody>
                    <a:bodyPr/>
                    <a:lstStyle/>
                    <a:p>
                      <a:r>
                        <a:rPr lang="tr-TR" sz="1400" dirty="0" smtClean="0"/>
                        <a:t>3</a:t>
                      </a:r>
                      <a:endParaRPr lang="tr-TR" sz="1400" dirty="0"/>
                    </a:p>
                  </a:txBody>
                  <a:tcPr/>
                </a:tc>
              </a:tr>
            </a:tbl>
          </a:graphicData>
        </a:graphic>
      </p:graphicFrame>
      <p:graphicFrame>
        <p:nvGraphicFramePr>
          <p:cNvPr id="6" name="5 Tablo"/>
          <p:cNvGraphicFramePr>
            <a:graphicFrameLocks noGrp="1"/>
          </p:cNvGraphicFramePr>
          <p:nvPr/>
        </p:nvGraphicFramePr>
        <p:xfrm>
          <a:off x="5214942" y="4143380"/>
          <a:ext cx="2214578" cy="2071704"/>
        </p:xfrm>
        <a:graphic>
          <a:graphicData uri="http://schemas.openxmlformats.org/drawingml/2006/table">
            <a:tbl>
              <a:tblPr firstRow="1" bandRow="1">
                <a:tableStyleId>{5C22544A-7EE6-4342-B048-85BDC9FD1C3A}</a:tableStyleId>
              </a:tblPr>
              <a:tblGrid>
                <a:gridCol w="2214578"/>
              </a:tblGrid>
              <a:tr h="345284">
                <a:tc>
                  <a:txBody>
                    <a:bodyPr/>
                    <a:lstStyle/>
                    <a:p>
                      <a:r>
                        <a:rPr lang="tr-TR" sz="1400" dirty="0" err="1" smtClean="0"/>
                        <a:t>argv</a:t>
                      </a:r>
                      <a:r>
                        <a:rPr lang="tr-TR" sz="1400" baseline="0" dirty="0" smtClean="0"/>
                        <a:t> </a:t>
                      </a:r>
                      <a:r>
                        <a:rPr lang="tr-TR" sz="1400" dirty="0" smtClean="0"/>
                        <a:t>içeriği</a:t>
                      </a:r>
                      <a:endParaRPr lang="tr-TR" sz="1400" dirty="0"/>
                    </a:p>
                  </a:txBody>
                  <a:tcPr/>
                </a:tc>
              </a:tr>
              <a:tr h="345284">
                <a:tc>
                  <a:txBody>
                    <a:bodyPr/>
                    <a:lstStyle/>
                    <a:p>
                      <a:r>
                        <a:rPr lang="tr-TR" sz="1400" dirty="0" smtClean="0"/>
                        <a:t>kod (dosya ismi)</a:t>
                      </a:r>
                      <a:endParaRPr lang="tr-TR" sz="1400" dirty="0"/>
                    </a:p>
                  </a:txBody>
                  <a:tcPr/>
                </a:tc>
              </a:tr>
              <a:tr h="345284">
                <a:tc>
                  <a:txBody>
                    <a:bodyPr/>
                    <a:lstStyle/>
                    <a:p>
                      <a:r>
                        <a:rPr lang="tr-TR" sz="1400" dirty="0" smtClean="0"/>
                        <a:t>Deneme1</a:t>
                      </a:r>
                      <a:endParaRPr lang="tr-TR" sz="1400" dirty="0"/>
                    </a:p>
                  </a:txBody>
                  <a:tcPr/>
                </a:tc>
              </a:tr>
              <a:tr h="345284">
                <a:tc>
                  <a:txBody>
                    <a:bodyPr/>
                    <a:lstStyle/>
                    <a:p>
                      <a:pPr>
                        <a:buNone/>
                      </a:pPr>
                      <a:r>
                        <a:rPr lang="tr-TR" sz="1400" dirty="0" smtClean="0"/>
                        <a:t>Deneme2</a:t>
                      </a:r>
                      <a:endParaRPr lang="tr-TR" sz="1400" dirty="0"/>
                    </a:p>
                  </a:txBody>
                  <a:tcPr/>
                </a:tc>
              </a:tr>
              <a:tr h="345284">
                <a:tc>
                  <a:txBody>
                    <a:bodyPr/>
                    <a:lstStyle/>
                    <a:p>
                      <a:r>
                        <a:rPr lang="tr-TR" sz="1400" dirty="0" smtClean="0"/>
                        <a:t>D3</a:t>
                      </a:r>
                      <a:endParaRPr lang="tr-TR" sz="1400" dirty="0"/>
                    </a:p>
                  </a:txBody>
                  <a:tcPr/>
                </a:tc>
              </a:tr>
              <a:tr h="345284">
                <a:tc>
                  <a:txBody>
                    <a:bodyPr/>
                    <a:lstStyle/>
                    <a:p>
                      <a:r>
                        <a:rPr lang="tr-TR" sz="1400" dirty="0" smtClean="0"/>
                        <a:t>D</a:t>
                      </a:r>
                      <a:endParaRPr lang="tr-TR" sz="1400" dirty="0"/>
                    </a:p>
                  </a:txBody>
                  <a:tcPr/>
                </a:tc>
              </a:tr>
            </a:tbl>
          </a:graphicData>
        </a:graphic>
      </p:graphicFrame>
      <p:graphicFrame>
        <p:nvGraphicFramePr>
          <p:cNvPr id="7" name="6 Tablo"/>
          <p:cNvGraphicFramePr>
            <a:graphicFrameLocks noGrp="1"/>
          </p:cNvGraphicFramePr>
          <p:nvPr/>
        </p:nvGraphicFramePr>
        <p:xfrm>
          <a:off x="2643174" y="4357694"/>
          <a:ext cx="1404926" cy="785818"/>
        </p:xfrm>
        <a:graphic>
          <a:graphicData uri="http://schemas.openxmlformats.org/drawingml/2006/table">
            <a:tbl>
              <a:tblPr firstRow="1" bandRow="1">
                <a:tableStyleId>{5C22544A-7EE6-4342-B048-85BDC9FD1C3A}</a:tableStyleId>
              </a:tblPr>
              <a:tblGrid>
                <a:gridCol w="1404926"/>
              </a:tblGrid>
              <a:tr h="392909">
                <a:tc>
                  <a:txBody>
                    <a:bodyPr/>
                    <a:lstStyle/>
                    <a:p>
                      <a:r>
                        <a:rPr lang="tr-TR" sz="1400" dirty="0" err="1" smtClean="0"/>
                        <a:t>argc</a:t>
                      </a:r>
                      <a:r>
                        <a:rPr lang="tr-TR" sz="1400" dirty="0" smtClean="0"/>
                        <a:t> içeriği</a:t>
                      </a:r>
                      <a:endParaRPr lang="tr-TR" sz="1400" dirty="0"/>
                    </a:p>
                  </a:txBody>
                  <a:tcPr/>
                </a:tc>
              </a:tr>
              <a:tr h="392909">
                <a:tc>
                  <a:txBody>
                    <a:bodyPr/>
                    <a:lstStyle/>
                    <a:p>
                      <a:r>
                        <a:rPr lang="tr-TR" sz="1400" dirty="0" smtClean="0"/>
                        <a:t>5</a:t>
                      </a:r>
                      <a:endParaRPr lang="tr-TR" sz="1400"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çerik Yer Tutucusu"/>
          <p:cNvPicPr>
            <a:picLocks noGrp="1"/>
          </p:cNvPicPr>
          <p:nvPr>
            <p:ph sz="quarter" idx="1"/>
          </p:nvPr>
        </p:nvPicPr>
        <p:blipFill>
          <a:blip r:embed="rId2"/>
          <a:srcRect l="113" t="6042" r="21264" b="3928"/>
          <a:stretch>
            <a:fillRect/>
          </a:stretch>
        </p:blipFill>
        <p:spPr bwMode="auto">
          <a:xfrm>
            <a:off x="857224" y="2500306"/>
            <a:ext cx="6858048" cy="3753311"/>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dirty="0" smtClean="0"/>
              <a:t>Dizgi sorusu(50 dakika)</a:t>
            </a:r>
            <a:endParaRPr lang="tr-TR" dirty="0"/>
          </a:p>
        </p:txBody>
      </p:sp>
      <p:pic>
        <p:nvPicPr>
          <p:cNvPr id="6" name="Picture 4" descr="http://4.bp.blogspot.com/-sdEgnhmIXZk/VB7SxdeMFYI/AAAAAAAAALk/lWicMkU4s2U/s1600/ac829ddeecc44c12987cab354ba6ae7e.png"/>
          <p:cNvPicPr>
            <a:picLocks noChangeAspect="1" noChangeArrowheads="1"/>
          </p:cNvPicPr>
          <p:nvPr/>
        </p:nvPicPr>
        <p:blipFill>
          <a:blip r:embed="rId3" cstate="print"/>
          <a:srcRect/>
          <a:stretch>
            <a:fillRect/>
          </a:stretch>
        </p:blipFill>
        <p:spPr bwMode="auto">
          <a:xfrm>
            <a:off x="7735881" y="5625590"/>
            <a:ext cx="802471" cy="810078"/>
          </a:xfrm>
          <a:prstGeom prst="rect">
            <a:avLst/>
          </a:prstGeom>
          <a:noFill/>
        </p:spPr>
      </p:pic>
      <p:sp>
        <p:nvSpPr>
          <p:cNvPr id="7" name="6 Yuvarlatılmış Dikdörtgen"/>
          <p:cNvSpPr/>
          <p:nvPr/>
        </p:nvSpPr>
        <p:spPr>
          <a:xfrm>
            <a:off x="7143768" y="5429264"/>
            <a:ext cx="801658" cy="39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smtClean="0"/>
              <a:t>.exe dosyasını inceleyelim.</a:t>
            </a:r>
            <a:endParaRPr lang="tr-TR" sz="900" dirty="0"/>
          </a:p>
        </p:txBody>
      </p:sp>
      <p:sp>
        <p:nvSpPr>
          <p:cNvPr id="2049" name="Rectangle 1"/>
          <p:cNvSpPr>
            <a:spLocks noChangeArrowheads="1"/>
          </p:cNvSpPr>
          <p:nvPr/>
        </p:nvSpPr>
        <p:spPr bwMode="auto">
          <a:xfrm>
            <a:off x="214282" y="1214422"/>
            <a:ext cx="82868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Kullanıcıdan metin alınır ve i</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inde ge</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en ASLAN, KANARYA ve KARTAL s</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zc</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klerinin adedi ekranda g</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sterilir.</a:t>
            </a:r>
            <a:endParaRPr kumimoji="0" lang="tr-TR" sz="11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tr-TR" sz="1400" i="1" dirty="0" smtClean="0">
                <a:latin typeface="Arial" pitchFamily="34" charset="0"/>
                <a:ea typeface="Calibri" pitchFamily="34" charset="0"/>
                <a:cs typeface="Arial" pitchFamily="34" charset="0"/>
              </a:rPr>
              <a:t>E</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ğer istenen koşul </a:t>
            </a:r>
            <a:r>
              <a:rPr kumimoji="0" lang="tr-TR" sz="1400" b="0" i="1" u="none" strike="noStrike" cap="none" normalizeH="0" baseline="0" dirty="0" smtClean="0">
                <a:ln>
                  <a:noFill/>
                </a:ln>
                <a:solidFill>
                  <a:srgbClr val="C00000"/>
                </a:solidFill>
                <a:effectLst/>
                <a:latin typeface="Arial" pitchFamily="34" charset="0"/>
                <a:ea typeface="Calibri" pitchFamily="34" charset="0"/>
                <a:cs typeface="Arial" pitchFamily="34" charset="0"/>
              </a:rPr>
              <a:t>(s</a:t>
            </a:r>
            <a:r>
              <a:rPr kumimoji="0" lang="tr-TR" sz="1400" b="0" i="1" u="none" strike="noStrike" cap="none" normalizeH="0" baseline="0" dirty="0" smtClean="0">
                <a:ln>
                  <a:noFill/>
                </a:ln>
                <a:solidFill>
                  <a:srgbClr val="C00000"/>
                </a:solidFill>
                <a:effectLst/>
                <a:latin typeface="Calibri"/>
                <a:ea typeface="Calibri" pitchFamily="34" charset="0"/>
                <a:cs typeface="Arial" pitchFamily="34" charset="0"/>
              </a:rPr>
              <a:t>ö</a:t>
            </a:r>
            <a:r>
              <a:rPr kumimoji="0" lang="tr-TR" sz="1400" b="0" i="1" u="none" strike="noStrike" cap="none" normalizeH="0" baseline="0" dirty="0" smtClean="0">
                <a:ln>
                  <a:noFill/>
                </a:ln>
                <a:solidFill>
                  <a:srgbClr val="C00000"/>
                </a:solidFill>
                <a:effectLst/>
                <a:latin typeface="Arial" pitchFamily="34" charset="0"/>
                <a:ea typeface="Calibri" pitchFamily="34" charset="0"/>
                <a:cs typeface="Arial" pitchFamily="34" charset="0"/>
              </a:rPr>
              <a:t>zc</a:t>
            </a:r>
            <a:r>
              <a:rPr kumimoji="0" lang="tr-TR" sz="1400" b="0" i="1" u="none" strike="noStrike" cap="none" normalizeH="0" baseline="0" dirty="0" smtClean="0">
                <a:ln>
                  <a:noFill/>
                </a:ln>
                <a:solidFill>
                  <a:srgbClr val="C00000"/>
                </a:solidFill>
                <a:effectLst/>
                <a:latin typeface="Calibri"/>
                <a:ea typeface="Calibri" pitchFamily="34" charset="0"/>
                <a:cs typeface="Arial" pitchFamily="34" charset="0"/>
              </a:rPr>
              <a:t>ü</a:t>
            </a:r>
            <a:r>
              <a:rPr kumimoji="0" lang="tr-TR" sz="1400" b="0" i="1" u="none" strike="noStrike" cap="none" normalizeH="0" baseline="0" dirty="0" smtClean="0">
                <a:ln>
                  <a:noFill/>
                </a:ln>
                <a:solidFill>
                  <a:srgbClr val="C00000"/>
                </a:solidFill>
                <a:effectLst/>
                <a:latin typeface="Arial" pitchFamily="34" charset="0"/>
                <a:ea typeface="Calibri" pitchFamily="34" charset="0"/>
                <a:cs typeface="Arial" pitchFamily="34" charset="0"/>
              </a:rPr>
              <a:t>klerin üçünün toplamda sadece bir kez ge</a:t>
            </a:r>
            <a:r>
              <a:rPr kumimoji="0" lang="tr-TR" sz="1400" b="0" i="1" u="none" strike="noStrike" cap="none" normalizeH="0" baseline="0" dirty="0" smtClean="0">
                <a:ln>
                  <a:noFill/>
                </a:ln>
                <a:solidFill>
                  <a:srgbClr val="C00000"/>
                </a:solidFill>
                <a:effectLst/>
                <a:latin typeface="Calibri"/>
                <a:ea typeface="Calibri" pitchFamily="34" charset="0"/>
                <a:cs typeface="Arial" pitchFamily="34" charset="0"/>
              </a:rPr>
              <a:t>ç</a:t>
            </a:r>
            <a:r>
              <a:rPr kumimoji="0" lang="tr-TR" sz="1400" b="0" i="1" u="none" strike="noStrike" cap="none" normalizeH="0" baseline="0" dirty="0" smtClean="0">
                <a:ln>
                  <a:noFill/>
                </a:ln>
                <a:solidFill>
                  <a:srgbClr val="C00000"/>
                </a:solidFill>
                <a:effectLst/>
                <a:latin typeface="Arial" pitchFamily="34" charset="0"/>
                <a:ea typeface="Calibri" pitchFamily="34" charset="0"/>
                <a:cs typeface="Arial" pitchFamily="34" charset="0"/>
              </a:rPr>
              <a:t>mesi – ASLAN 1,</a:t>
            </a:r>
            <a:r>
              <a:rPr kumimoji="0" lang="tr-TR" sz="1400" b="0" i="1" u="none" strike="noStrike" cap="none" normalizeH="0" dirty="0" smtClean="0">
                <a:ln>
                  <a:noFill/>
                </a:ln>
                <a:solidFill>
                  <a:srgbClr val="C00000"/>
                </a:solidFill>
                <a:effectLst/>
                <a:latin typeface="Arial" pitchFamily="34" charset="0"/>
                <a:ea typeface="Calibri" pitchFamily="34" charset="0"/>
                <a:cs typeface="Arial" pitchFamily="34" charset="0"/>
              </a:rPr>
              <a:t> KARTAL 1 kez geçiyorsa bu geçersizdir</a:t>
            </a:r>
            <a:r>
              <a:rPr kumimoji="0" lang="tr-TR" sz="1400" b="0" i="1"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sağlanmadıysa, sağlanana kadar tekrar giriş alınır.</a:t>
            </a:r>
            <a:endParaRPr kumimoji="0" lang="tr-TR" sz="11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Girilen s</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zc</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k </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rnek </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ıktıda g</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r</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ld</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ğ</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şekilde iki par</a:t>
            </a:r>
            <a:r>
              <a:rPr kumimoji="0" lang="tr-TR" sz="1400" b="0" i="1"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 şeklinde ekrana yazdırılır.</a:t>
            </a:r>
            <a:endParaRPr kumimoji="0" lang="tr-TR" sz="3200" b="0" i="1" u="none" strike="noStrike" cap="none" normalizeH="0" baseline="0" dirty="0" smtClean="0">
              <a:ln>
                <a:noFill/>
              </a:ln>
              <a:solidFill>
                <a:schemeClr val="tx1"/>
              </a:solidFill>
              <a:effectLst/>
              <a:latin typeface="Arial" pitchFamily="34" charset="0"/>
              <a:cs typeface="Arial" pitchFamily="34" charset="0"/>
            </a:endParaRPr>
          </a:p>
        </p:txBody>
      </p:sp>
      <p:sp>
        <p:nvSpPr>
          <p:cNvPr id="11" name="10 Dikdörtgen"/>
          <p:cNvSpPr/>
          <p:nvPr/>
        </p:nvSpPr>
        <p:spPr>
          <a:xfrm>
            <a:off x="5857884" y="500042"/>
            <a:ext cx="28575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1600" b="1" dirty="0" smtClean="0"/>
              <a:t>Ders 52 Kod gönderim adresi https://tinyurl.com/yb7vzz24</a:t>
            </a:r>
            <a:endParaRPr lang="tr-TR" sz="1600" b="1" dirty="0"/>
          </a:p>
        </p:txBody>
      </p:sp>
      <p:pic>
        <p:nvPicPr>
          <p:cNvPr id="2051" name="Picture 3" descr="Image result for Ã¼Ã§ bÃ¼yÃ¼kle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59513" y="2414751"/>
            <a:ext cx="3171825" cy="2286001"/>
          </a:xfrm>
          <a:prstGeom prst="rect">
            <a:avLst/>
          </a:prstGeom>
          <a:noFill/>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4" name="3 Dikdörtgen"/>
          <p:cNvSpPr/>
          <p:nvPr/>
        </p:nvSpPr>
        <p:spPr>
          <a:xfrm>
            <a:off x="357158" y="1583754"/>
            <a:ext cx="5786478" cy="27025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r>
              <a:rPr lang="tr-TR" sz="2000" dirty="0" err="1" smtClean="0"/>
              <a:t>int</a:t>
            </a:r>
            <a:r>
              <a:rPr lang="tr-TR" sz="2000" dirty="0" smtClean="0"/>
              <a:t> </a:t>
            </a:r>
            <a:r>
              <a:rPr lang="tr-TR" sz="2000" dirty="0" err="1" smtClean="0"/>
              <a:t>main</a:t>
            </a:r>
            <a:r>
              <a:rPr lang="tr-TR" sz="2000" dirty="0" smtClean="0"/>
              <a:t>(</a:t>
            </a:r>
            <a:r>
              <a:rPr lang="tr-TR" sz="2000" dirty="0" err="1" smtClean="0"/>
              <a:t>int</a:t>
            </a:r>
            <a:r>
              <a:rPr lang="tr-TR" sz="2000" dirty="0" smtClean="0"/>
              <a:t> </a:t>
            </a:r>
            <a:r>
              <a:rPr lang="tr-TR" sz="2000" dirty="0" err="1" smtClean="0"/>
              <a:t>argc</a:t>
            </a:r>
            <a:r>
              <a:rPr lang="tr-TR" sz="2000" dirty="0" smtClean="0"/>
              <a:t>, </a:t>
            </a:r>
            <a:r>
              <a:rPr lang="tr-TR" sz="2000" dirty="0" err="1" smtClean="0"/>
              <a:t>char</a:t>
            </a:r>
            <a:r>
              <a:rPr lang="tr-TR" sz="2000" dirty="0" smtClean="0"/>
              <a:t> *</a:t>
            </a:r>
            <a:r>
              <a:rPr lang="tr-TR" sz="2000" dirty="0" err="1" smtClean="0"/>
              <a:t>argv</a:t>
            </a:r>
            <a:r>
              <a:rPr lang="tr-TR" sz="2000" dirty="0" smtClean="0"/>
              <a:t>[]) {</a:t>
            </a:r>
          </a:p>
          <a:p>
            <a:r>
              <a:rPr lang="tr-TR" sz="2000" dirty="0" smtClean="0"/>
              <a:t>	</a:t>
            </a:r>
            <a:r>
              <a:rPr lang="tr-TR" sz="2000" dirty="0" err="1" smtClean="0"/>
              <a:t>printf</a:t>
            </a:r>
            <a:r>
              <a:rPr lang="tr-TR" sz="2000" dirty="0" smtClean="0"/>
              <a:t>("M%d:%s\n",</a:t>
            </a:r>
            <a:r>
              <a:rPr lang="tr-TR" sz="2000" dirty="0" err="1" smtClean="0"/>
              <a:t>argc</a:t>
            </a:r>
            <a:r>
              <a:rPr lang="tr-TR" sz="2000" dirty="0" smtClean="0"/>
              <a:t>, </a:t>
            </a:r>
            <a:r>
              <a:rPr lang="tr-TR" sz="2000" dirty="0" err="1" smtClean="0"/>
              <a:t>argv</a:t>
            </a:r>
            <a:r>
              <a:rPr lang="tr-TR" sz="2000" dirty="0" smtClean="0"/>
              <a:t>[0]);</a:t>
            </a:r>
          </a:p>
          <a:p>
            <a:r>
              <a:rPr lang="tr-TR" sz="2000" dirty="0" smtClean="0"/>
              <a:t>	</a:t>
            </a:r>
            <a:r>
              <a:rPr lang="tr-TR" sz="2000" dirty="0" err="1" smtClean="0"/>
              <a:t>int</a:t>
            </a:r>
            <a:r>
              <a:rPr lang="tr-TR" sz="2000" dirty="0" smtClean="0"/>
              <a:t> i;</a:t>
            </a:r>
          </a:p>
          <a:p>
            <a:r>
              <a:rPr lang="tr-TR" sz="2000" dirty="0" smtClean="0"/>
              <a:t>	</a:t>
            </a:r>
            <a:r>
              <a:rPr lang="tr-TR" sz="2000" dirty="0" err="1" smtClean="0"/>
              <a:t>for</a:t>
            </a:r>
            <a:r>
              <a:rPr lang="tr-TR" sz="2000" dirty="0" smtClean="0"/>
              <a:t>(i=1; i&lt;</a:t>
            </a:r>
            <a:r>
              <a:rPr lang="tr-TR" sz="2000" dirty="0" err="1" smtClean="0"/>
              <a:t>argc</a:t>
            </a:r>
            <a:r>
              <a:rPr lang="tr-TR" sz="2000" dirty="0" smtClean="0"/>
              <a:t>; i++)</a:t>
            </a:r>
          </a:p>
          <a:p>
            <a:r>
              <a:rPr lang="tr-TR" sz="2000" dirty="0" smtClean="0"/>
              <a:t>		</a:t>
            </a:r>
            <a:r>
              <a:rPr lang="tr-TR" sz="2000" dirty="0" err="1" smtClean="0"/>
              <a:t>printf</a:t>
            </a:r>
            <a:r>
              <a:rPr lang="tr-TR" sz="2000" dirty="0" smtClean="0"/>
              <a:t>("%s\n", </a:t>
            </a:r>
            <a:r>
              <a:rPr lang="tr-TR" sz="2000" dirty="0" err="1" smtClean="0"/>
              <a:t>argv</a:t>
            </a:r>
            <a:r>
              <a:rPr lang="tr-TR" sz="2000" dirty="0" smtClean="0"/>
              <a:t>[i]);</a:t>
            </a:r>
          </a:p>
          <a:p>
            <a:r>
              <a:rPr lang="tr-TR" sz="2000" dirty="0" smtClean="0"/>
              <a:t>	</a:t>
            </a:r>
            <a:r>
              <a:rPr lang="tr-TR" sz="2000" dirty="0" err="1" smtClean="0"/>
              <a:t>return</a:t>
            </a:r>
            <a:r>
              <a:rPr lang="tr-TR" sz="2000" dirty="0" smtClean="0"/>
              <a:t> 0;</a:t>
            </a:r>
          </a:p>
          <a:p>
            <a:r>
              <a:rPr lang="tr-TR" sz="2000" dirty="0" smtClean="0"/>
              <a:t>}</a:t>
            </a:r>
            <a:endParaRPr lang="tr-TR" sz="2000" dirty="0"/>
          </a:p>
        </p:txBody>
      </p:sp>
      <p:sp>
        <p:nvSpPr>
          <p:cNvPr id="5" name="4 Metin kutusu"/>
          <p:cNvSpPr txBox="1"/>
          <p:nvPr/>
        </p:nvSpPr>
        <p:spPr>
          <a:xfrm>
            <a:off x="142844" y="1214422"/>
            <a:ext cx="4572032" cy="369332"/>
          </a:xfrm>
          <a:prstGeom prst="rect">
            <a:avLst/>
          </a:prstGeom>
          <a:noFill/>
        </p:spPr>
        <p:txBody>
          <a:bodyPr wrap="square" rtlCol="0">
            <a:spAutoFit/>
          </a:bodyPr>
          <a:lstStyle/>
          <a:p>
            <a:r>
              <a:rPr lang="tr-TR" dirty="0" smtClean="0"/>
              <a:t>Kod içeriği</a:t>
            </a:r>
            <a:endParaRPr lang="tr-TR" dirty="0"/>
          </a:p>
        </p:txBody>
      </p:sp>
      <p:graphicFrame>
        <p:nvGraphicFramePr>
          <p:cNvPr id="6" name="5 Tablo"/>
          <p:cNvGraphicFramePr>
            <a:graphicFrameLocks noGrp="1"/>
          </p:cNvGraphicFramePr>
          <p:nvPr/>
        </p:nvGraphicFramePr>
        <p:xfrm>
          <a:off x="3643306" y="4643446"/>
          <a:ext cx="4738680" cy="1752600"/>
        </p:xfrm>
        <a:graphic>
          <a:graphicData uri="http://schemas.openxmlformats.org/drawingml/2006/table">
            <a:tbl>
              <a:tblPr firstRow="1" bandRow="1">
                <a:tableStyleId>{5940675A-B579-460E-94D1-54222C63F5DA}</a:tableStyleId>
              </a:tblPr>
              <a:tblGrid>
                <a:gridCol w="473868"/>
                <a:gridCol w="473868"/>
                <a:gridCol w="473868"/>
                <a:gridCol w="473868"/>
                <a:gridCol w="473868"/>
                <a:gridCol w="473868"/>
                <a:gridCol w="473868"/>
                <a:gridCol w="473868"/>
                <a:gridCol w="473868"/>
                <a:gridCol w="473868"/>
              </a:tblGrid>
              <a:tr h="370840">
                <a:tc gridSpan="10">
                  <a:txBody>
                    <a:bodyPr/>
                    <a:lstStyle/>
                    <a:p>
                      <a:r>
                        <a:rPr lang="tr-TR" dirty="0" err="1" smtClean="0"/>
                        <a:t>gcc</a:t>
                      </a:r>
                      <a:r>
                        <a:rPr lang="tr-TR" dirty="0" smtClean="0"/>
                        <a:t> </a:t>
                      </a:r>
                      <a:r>
                        <a:rPr lang="tr-TR" dirty="0" err="1" smtClean="0"/>
                        <a:t>sinav</a:t>
                      </a:r>
                      <a:r>
                        <a:rPr lang="tr-TR" dirty="0" smtClean="0"/>
                        <a:t>.c</a:t>
                      </a:r>
                      <a:r>
                        <a:rPr lang="tr-TR" baseline="0" dirty="0" smtClean="0"/>
                        <a:t>  -o  </a:t>
                      </a:r>
                      <a:r>
                        <a:rPr lang="tr-TR" baseline="0" dirty="0" err="1" smtClean="0"/>
                        <a:t>sinava</a:t>
                      </a:r>
                      <a:r>
                        <a:rPr lang="tr-TR" baseline="0" dirty="0" smtClean="0"/>
                        <a:t>.</a:t>
                      </a:r>
                      <a:r>
                        <a:rPr lang="tr-TR" baseline="0" dirty="0" err="1" smtClean="0"/>
                        <a:t>exe</a:t>
                      </a:r>
                      <a:endParaRPr lang="tr-TR" baseline="0" dirty="0" smtClean="0"/>
                    </a:p>
                    <a:p>
                      <a:r>
                        <a:rPr lang="tr-TR" baseline="0" dirty="0" err="1" smtClean="0"/>
                        <a:t>sinava</a:t>
                      </a:r>
                      <a:r>
                        <a:rPr lang="tr-TR" baseline="0" dirty="0" smtClean="0"/>
                        <a:t>  </a:t>
                      </a:r>
                      <a:r>
                        <a:rPr lang="tr-TR" baseline="0" dirty="0" err="1" smtClean="0"/>
                        <a:t>cok</a:t>
                      </a:r>
                      <a:r>
                        <a:rPr lang="tr-TR" baseline="0" dirty="0" smtClean="0"/>
                        <a:t>  </a:t>
                      </a:r>
                      <a:r>
                        <a:rPr lang="tr-TR" baseline="0" dirty="0" err="1" smtClean="0"/>
                        <a:t>calismali</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pPr algn="ctr"/>
                      <a:r>
                        <a:rPr lang="tr-TR" dirty="0" smtClean="0"/>
                        <a:t>M</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r>
              <a:tr h="370840">
                <a:tc>
                  <a:txBody>
                    <a:bodyPr/>
                    <a:lstStyle/>
                    <a:p>
                      <a:pPr algn="ctr"/>
                      <a:endParaRPr lang="tr-TR"/>
                    </a:p>
                  </a:txBody>
                  <a:tcPr/>
                </a:tc>
                <a:tc>
                  <a:txBody>
                    <a:bodyPr/>
                    <a:lstStyle/>
                    <a:p>
                      <a:pPr algn="ctr"/>
                      <a:endParaRPr lang="tr-T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a:p>
                  </a:txBody>
                  <a:tcPr/>
                </a:tc>
                <a:tc>
                  <a:txBody>
                    <a:bodyPr/>
                    <a:lstStyle/>
                    <a:p>
                      <a:pPr algn="ctr"/>
                      <a:endParaRPr lang="tr-TR"/>
                    </a:p>
                  </a:txBody>
                  <a:tcPr/>
                </a:tc>
              </a:tr>
              <a:tr h="370840">
                <a:tc>
                  <a:txBody>
                    <a:bodyPr/>
                    <a:lstStyle/>
                    <a:p>
                      <a:pPr algn="ctr"/>
                      <a:endParaRPr lang="tr-TR"/>
                    </a:p>
                  </a:txBody>
                  <a:tcPr/>
                </a:tc>
                <a:tc>
                  <a:txBody>
                    <a:bodyPr/>
                    <a:lstStyle/>
                    <a:p>
                      <a:pPr algn="ctr"/>
                      <a:endParaRPr lang="tr-TR" dirty="0"/>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tr>
            </a:tbl>
          </a:graphicData>
        </a:graphic>
      </p:graphicFrame>
      <p:sp>
        <p:nvSpPr>
          <p:cNvPr id="7" name="6 Metin kutusu"/>
          <p:cNvSpPr txBox="1"/>
          <p:nvPr/>
        </p:nvSpPr>
        <p:spPr>
          <a:xfrm>
            <a:off x="3571866" y="4214818"/>
            <a:ext cx="1438920" cy="369332"/>
          </a:xfrm>
          <a:prstGeom prst="rect">
            <a:avLst/>
          </a:prstGeom>
          <a:noFill/>
        </p:spPr>
        <p:txBody>
          <a:bodyPr wrap="none" rtlCol="0">
            <a:spAutoFit/>
          </a:bodyPr>
          <a:lstStyle/>
          <a:p>
            <a:r>
              <a:rPr lang="tr-TR" dirty="0" smtClean="0"/>
              <a:t>Komut ekranı</a:t>
            </a:r>
            <a:endParaRPr lang="tr-TR" dirty="0"/>
          </a:p>
        </p:txBody>
      </p:sp>
      <p:sp>
        <p:nvSpPr>
          <p:cNvPr id="10" name="9 Metin kutusu"/>
          <p:cNvSpPr txBox="1"/>
          <p:nvPr/>
        </p:nvSpPr>
        <p:spPr>
          <a:xfrm>
            <a:off x="5143504" y="571480"/>
            <a:ext cx="314327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tr-TR" dirty="0" smtClean="0"/>
              <a:t>Aşağıdaki ilk komutla birlikte</a:t>
            </a:r>
          </a:p>
          <a:p>
            <a:r>
              <a:rPr lang="tr-TR" dirty="0" err="1" smtClean="0"/>
              <a:t>sinav</a:t>
            </a:r>
            <a:r>
              <a:rPr lang="tr-TR" dirty="0" smtClean="0"/>
              <a:t>.c dosyasından </a:t>
            </a:r>
            <a:r>
              <a:rPr lang="tr-TR" dirty="0" err="1" smtClean="0"/>
              <a:t>sinava</a:t>
            </a:r>
            <a:r>
              <a:rPr lang="tr-TR" dirty="0" smtClean="0"/>
              <a:t>.</a:t>
            </a:r>
            <a:r>
              <a:rPr lang="tr-TR" dirty="0" err="1" smtClean="0"/>
              <a:t>exe</a:t>
            </a:r>
            <a:r>
              <a:rPr lang="tr-TR" dirty="0" smtClean="0"/>
              <a:t> oluşturuluyor.</a:t>
            </a:r>
          </a:p>
          <a:p>
            <a:pPr>
              <a:buFont typeface="Arial" pitchFamily="34" charset="0"/>
              <a:buChar char="•"/>
            </a:pPr>
            <a:r>
              <a:rPr lang="tr-TR" dirty="0" smtClean="0"/>
              <a:t>İkinci komut bir cümle gibi ama aslında “</a:t>
            </a:r>
            <a:r>
              <a:rPr lang="tr-TR" dirty="0" err="1" smtClean="0"/>
              <a:t>sinava</a:t>
            </a:r>
            <a:r>
              <a:rPr lang="tr-TR" dirty="0" smtClean="0"/>
              <a:t>” </a:t>
            </a:r>
            <a:r>
              <a:rPr lang="tr-TR" i="1" dirty="0" err="1" smtClean="0"/>
              <a:t>sinava</a:t>
            </a:r>
            <a:r>
              <a:rPr lang="tr-TR" i="1" dirty="0" smtClean="0"/>
              <a:t>.</a:t>
            </a:r>
            <a:r>
              <a:rPr lang="tr-TR" i="1" dirty="0" err="1" smtClean="0"/>
              <a:t>exe</a:t>
            </a:r>
            <a:r>
              <a:rPr lang="tr-TR" dirty="0" err="1" smtClean="0"/>
              <a:t>’nin</a:t>
            </a:r>
            <a:r>
              <a:rPr lang="tr-TR" dirty="0" smtClean="0"/>
              <a:t> kısaltılması.</a:t>
            </a:r>
          </a:p>
        </p:txBody>
      </p:sp>
      <p:pic>
        <p:nvPicPr>
          <p:cNvPr id="13" name="12 Resim" descr="soru.jpg"/>
          <p:cNvPicPr>
            <a:picLocks noChangeAspect="1"/>
          </p:cNvPicPr>
          <p:nvPr/>
        </p:nvPicPr>
        <p:blipFill>
          <a:blip r:embed="rId3"/>
          <a:stretch>
            <a:fillRect/>
          </a:stretch>
        </p:blipFill>
        <p:spPr>
          <a:xfrm>
            <a:off x="1643040" y="4643446"/>
            <a:ext cx="1705160" cy="1279966"/>
          </a:xfrm>
          <a:prstGeom prst="rect">
            <a:avLst/>
          </a:prstGeom>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4" name="3 Dikdörtgen"/>
          <p:cNvSpPr/>
          <p:nvPr/>
        </p:nvSpPr>
        <p:spPr>
          <a:xfrm>
            <a:off x="357158" y="1583754"/>
            <a:ext cx="4286280" cy="19881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a:t>
            </a:r>
          </a:p>
          <a:p>
            <a:r>
              <a:rPr lang="tr-TR" sz="1600" dirty="0" err="1" smtClean="0"/>
              <a:t>int</a:t>
            </a:r>
            <a:r>
              <a:rPr lang="tr-TR" sz="1600" dirty="0" smtClean="0"/>
              <a:t> </a:t>
            </a:r>
            <a:r>
              <a:rPr lang="tr-TR" sz="1600" dirty="0" err="1" smtClean="0"/>
              <a:t>main</a:t>
            </a:r>
            <a:r>
              <a:rPr lang="tr-TR" sz="1600" dirty="0" smtClean="0"/>
              <a:t>(</a:t>
            </a:r>
            <a:r>
              <a:rPr lang="tr-TR" sz="1600" dirty="0" err="1" smtClean="0"/>
              <a:t>int</a:t>
            </a:r>
            <a:r>
              <a:rPr lang="tr-TR" sz="1600" dirty="0" smtClean="0"/>
              <a:t> </a:t>
            </a:r>
            <a:r>
              <a:rPr lang="tr-TR" sz="1600" dirty="0" err="1" smtClean="0"/>
              <a:t>argc</a:t>
            </a:r>
            <a:r>
              <a:rPr lang="tr-TR" sz="1600" dirty="0" smtClean="0"/>
              <a:t>, </a:t>
            </a:r>
            <a:r>
              <a:rPr lang="tr-TR" sz="1600" dirty="0" err="1" smtClean="0"/>
              <a:t>char</a:t>
            </a:r>
            <a:r>
              <a:rPr lang="tr-TR" sz="1600" dirty="0" smtClean="0"/>
              <a:t> *</a:t>
            </a:r>
            <a:r>
              <a:rPr lang="tr-TR" sz="1600" dirty="0" err="1" smtClean="0"/>
              <a:t>argv</a:t>
            </a:r>
            <a:r>
              <a:rPr lang="tr-TR" sz="1600" dirty="0" smtClean="0"/>
              <a:t>[]) {</a:t>
            </a:r>
          </a:p>
          <a:p>
            <a:r>
              <a:rPr lang="tr-TR" sz="1600" dirty="0" smtClean="0"/>
              <a:t>	</a:t>
            </a:r>
            <a:r>
              <a:rPr lang="tr-TR" sz="1600" dirty="0" err="1" smtClean="0"/>
              <a:t>printf</a:t>
            </a:r>
            <a:r>
              <a:rPr lang="tr-TR" sz="1600" dirty="0" smtClean="0"/>
              <a:t>("M%d:%s\n",</a:t>
            </a:r>
            <a:r>
              <a:rPr lang="tr-TR" sz="1600" dirty="0" err="1" smtClean="0"/>
              <a:t>argc</a:t>
            </a:r>
            <a:r>
              <a:rPr lang="tr-TR" sz="1600" dirty="0" smtClean="0"/>
              <a:t>, </a:t>
            </a:r>
            <a:r>
              <a:rPr lang="tr-TR" sz="1600" dirty="0" err="1" smtClean="0"/>
              <a:t>argv</a:t>
            </a:r>
            <a:r>
              <a:rPr lang="tr-TR" sz="1600" dirty="0" smtClean="0"/>
              <a:t>[0]);</a:t>
            </a:r>
          </a:p>
          <a:p>
            <a:r>
              <a:rPr lang="tr-TR" sz="1600" dirty="0" smtClean="0"/>
              <a:t>	</a:t>
            </a:r>
            <a:r>
              <a:rPr lang="tr-TR" sz="1600" dirty="0" err="1" smtClean="0"/>
              <a:t>int</a:t>
            </a:r>
            <a:r>
              <a:rPr lang="tr-TR" sz="1600" dirty="0" smtClean="0"/>
              <a:t> i;</a:t>
            </a:r>
          </a:p>
          <a:p>
            <a:r>
              <a:rPr lang="tr-TR" sz="1600" dirty="0" smtClean="0"/>
              <a:t>	</a:t>
            </a:r>
            <a:r>
              <a:rPr lang="tr-TR" sz="1600" dirty="0" err="1" smtClean="0"/>
              <a:t>for</a:t>
            </a:r>
            <a:r>
              <a:rPr lang="tr-TR" sz="1600" dirty="0" smtClean="0"/>
              <a:t>(i=1; i&lt;</a:t>
            </a:r>
            <a:r>
              <a:rPr lang="tr-TR" sz="1600" dirty="0" err="1" smtClean="0"/>
              <a:t>argc</a:t>
            </a:r>
            <a:r>
              <a:rPr lang="tr-TR" sz="1600" dirty="0" smtClean="0"/>
              <a:t>; i++)</a:t>
            </a:r>
          </a:p>
          <a:p>
            <a:r>
              <a:rPr lang="tr-TR" sz="1600" dirty="0" smtClean="0"/>
              <a:t>		</a:t>
            </a:r>
            <a:r>
              <a:rPr lang="tr-TR" sz="1600" dirty="0" err="1" smtClean="0"/>
              <a:t>printf</a:t>
            </a:r>
            <a:r>
              <a:rPr lang="tr-TR" sz="1600" dirty="0" smtClean="0"/>
              <a:t>("%s\n", </a:t>
            </a:r>
            <a:r>
              <a:rPr lang="tr-TR" sz="1600" dirty="0" err="1" smtClean="0"/>
              <a:t>argv</a:t>
            </a:r>
            <a:r>
              <a:rPr lang="tr-TR" sz="1600" dirty="0" smtClean="0"/>
              <a:t>[i]);</a:t>
            </a:r>
          </a:p>
          <a:p>
            <a:r>
              <a:rPr lang="tr-TR" sz="1600" dirty="0" smtClean="0"/>
              <a:t>	</a:t>
            </a:r>
            <a:r>
              <a:rPr lang="tr-TR" sz="1600" dirty="0" err="1" smtClean="0"/>
              <a:t>return</a:t>
            </a:r>
            <a:r>
              <a:rPr lang="tr-TR" sz="1600" dirty="0" smtClean="0"/>
              <a:t> 0;</a:t>
            </a:r>
          </a:p>
          <a:p>
            <a:r>
              <a:rPr lang="tr-TR" sz="1600" dirty="0" smtClean="0"/>
              <a:t>}</a:t>
            </a:r>
            <a:endParaRPr lang="tr-TR" sz="1600" dirty="0"/>
          </a:p>
        </p:txBody>
      </p:sp>
      <p:sp>
        <p:nvSpPr>
          <p:cNvPr id="5" name="4 Metin kutusu"/>
          <p:cNvSpPr txBox="1"/>
          <p:nvPr/>
        </p:nvSpPr>
        <p:spPr>
          <a:xfrm>
            <a:off x="142844" y="1214422"/>
            <a:ext cx="4572032" cy="369332"/>
          </a:xfrm>
          <a:prstGeom prst="rect">
            <a:avLst/>
          </a:prstGeom>
          <a:noFill/>
        </p:spPr>
        <p:txBody>
          <a:bodyPr wrap="square" rtlCol="0">
            <a:spAutoFit/>
          </a:bodyPr>
          <a:lstStyle/>
          <a:p>
            <a:r>
              <a:rPr lang="tr-TR" dirty="0" smtClean="0"/>
              <a:t>Kod içeriği</a:t>
            </a:r>
            <a:endParaRPr lang="tr-TR" dirty="0"/>
          </a:p>
        </p:txBody>
      </p:sp>
      <p:graphicFrame>
        <p:nvGraphicFramePr>
          <p:cNvPr id="6" name="5 Tablo"/>
          <p:cNvGraphicFramePr>
            <a:graphicFrameLocks noGrp="1"/>
          </p:cNvGraphicFramePr>
          <p:nvPr/>
        </p:nvGraphicFramePr>
        <p:xfrm>
          <a:off x="2285986" y="4071942"/>
          <a:ext cx="4738680" cy="1752600"/>
        </p:xfrm>
        <a:graphic>
          <a:graphicData uri="http://schemas.openxmlformats.org/drawingml/2006/table">
            <a:tbl>
              <a:tblPr firstRow="1" bandRow="1">
                <a:tableStyleId>{5940675A-B579-460E-94D1-54222C63F5DA}</a:tableStyleId>
              </a:tblPr>
              <a:tblGrid>
                <a:gridCol w="473868"/>
                <a:gridCol w="473868"/>
                <a:gridCol w="473868"/>
                <a:gridCol w="473868"/>
                <a:gridCol w="473868"/>
                <a:gridCol w="473868"/>
                <a:gridCol w="473868"/>
                <a:gridCol w="473868"/>
                <a:gridCol w="473868"/>
                <a:gridCol w="473868"/>
              </a:tblGrid>
              <a:tr h="370840">
                <a:tc gridSpan="10">
                  <a:txBody>
                    <a:bodyPr/>
                    <a:lstStyle/>
                    <a:p>
                      <a:r>
                        <a:rPr lang="tr-TR" dirty="0" err="1" smtClean="0"/>
                        <a:t>gcc</a:t>
                      </a:r>
                      <a:r>
                        <a:rPr lang="tr-TR" dirty="0" smtClean="0"/>
                        <a:t> </a:t>
                      </a:r>
                      <a:r>
                        <a:rPr lang="tr-TR" dirty="0" err="1" smtClean="0"/>
                        <a:t>sinav</a:t>
                      </a:r>
                      <a:r>
                        <a:rPr lang="tr-TR" dirty="0" smtClean="0"/>
                        <a:t>.c</a:t>
                      </a:r>
                      <a:r>
                        <a:rPr lang="tr-TR" baseline="0" dirty="0" smtClean="0"/>
                        <a:t> -o </a:t>
                      </a:r>
                      <a:r>
                        <a:rPr lang="tr-TR" baseline="0" dirty="0" err="1" smtClean="0"/>
                        <a:t>sinava</a:t>
                      </a:r>
                      <a:r>
                        <a:rPr lang="tr-TR" baseline="0" dirty="0" smtClean="0"/>
                        <a:t>.</a:t>
                      </a:r>
                      <a:r>
                        <a:rPr lang="tr-TR" baseline="0" dirty="0" err="1" smtClean="0"/>
                        <a:t>exe</a:t>
                      </a:r>
                      <a:endParaRPr lang="tr-TR" baseline="0" dirty="0" smtClean="0"/>
                    </a:p>
                    <a:p>
                      <a:r>
                        <a:rPr lang="tr-TR" baseline="0" dirty="0" err="1" smtClean="0"/>
                        <a:t>sinava</a:t>
                      </a:r>
                      <a:r>
                        <a:rPr lang="tr-TR" baseline="0" dirty="0" smtClean="0"/>
                        <a:t> </a:t>
                      </a:r>
                      <a:r>
                        <a:rPr lang="tr-TR" baseline="0" dirty="0" err="1" smtClean="0"/>
                        <a:t>cok</a:t>
                      </a:r>
                      <a:r>
                        <a:rPr lang="tr-TR" baseline="0" dirty="0" smtClean="0"/>
                        <a:t> </a:t>
                      </a:r>
                      <a:r>
                        <a:rPr lang="tr-TR" baseline="0" dirty="0" err="1" smtClean="0"/>
                        <a:t>calismali</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pPr algn="ctr"/>
                      <a:r>
                        <a:rPr lang="tr-TR" dirty="0" smtClean="0"/>
                        <a:t>M</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r>
              <a:tr h="370840">
                <a:tc>
                  <a:txBody>
                    <a:bodyPr/>
                    <a:lstStyle/>
                    <a:p>
                      <a:pPr algn="ctr"/>
                      <a:endParaRPr lang="tr-TR"/>
                    </a:p>
                  </a:txBody>
                  <a:tcPr/>
                </a:tc>
                <a:tc>
                  <a:txBody>
                    <a:bodyPr/>
                    <a:lstStyle/>
                    <a:p>
                      <a:pPr algn="ctr"/>
                      <a:endParaRPr lang="tr-T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a:p>
                  </a:txBody>
                  <a:tcPr/>
                </a:tc>
                <a:tc>
                  <a:txBody>
                    <a:bodyPr/>
                    <a:lstStyle/>
                    <a:p>
                      <a:pPr algn="ctr"/>
                      <a:endParaRPr lang="tr-TR"/>
                    </a:p>
                  </a:txBody>
                  <a:tcPr/>
                </a:tc>
              </a:tr>
              <a:tr h="370840">
                <a:tc>
                  <a:txBody>
                    <a:bodyPr/>
                    <a:lstStyle/>
                    <a:p>
                      <a:pPr algn="ctr"/>
                      <a:endParaRPr lang="tr-TR"/>
                    </a:p>
                  </a:txBody>
                  <a:tcPr/>
                </a:tc>
                <a:tc>
                  <a:txBody>
                    <a:bodyPr/>
                    <a:lstStyle/>
                    <a:p>
                      <a:pPr algn="ctr"/>
                      <a:endParaRPr lang="tr-TR" dirty="0"/>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tr>
            </a:tbl>
          </a:graphicData>
        </a:graphic>
      </p:graphicFrame>
      <p:sp>
        <p:nvSpPr>
          <p:cNvPr id="7" name="6 Metin kutusu"/>
          <p:cNvSpPr txBox="1"/>
          <p:nvPr/>
        </p:nvSpPr>
        <p:spPr>
          <a:xfrm>
            <a:off x="2214546" y="3643314"/>
            <a:ext cx="1438920" cy="369332"/>
          </a:xfrm>
          <a:prstGeom prst="rect">
            <a:avLst/>
          </a:prstGeom>
          <a:noFill/>
        </p:spPr>
        <p:txBody>
          <a:bodyPr wrap="none" rtlCol="0">
            <a:spAutoFit/>
          </a:bodyPr>
          <a:lstStyle/>
          <a:p>
            <a:r>
              <a:rPr lang="tr-TR" dirty="0" smtClean="0"/>
              <a:t>Komut ekranı</a:t>
            </a:r>
            <a:endParaRPr lang="tr-TR" dirty="0"/>
          </a:p>
        </p:txBody>
      </p:sp>
      <p:cxnSp>
        <p:nvCxnSpPr>
          <p:cNvPr id="9" name="8 Düz Ok Bağlayıcısı"/>
          <p:cNvCxnSpPr/>
          <p:nvPr/>
        </p:nvCxnSpPr>
        <p:spPr>
          <a:xfrm flipV="1">
            <a:off x="4643438" y="3071810"/>
            <a:ext cx="100013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143504" y="428604"/>
            <a:ext cx="31432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İlk komutla birlikte</a:t>
            </a:r>
          </a:p>
          <a:p>
            <a:r>
              <a:rPr lang="tr-TR" dirty="0" err="1" smtClean="0"/>
              <a:t>sinav</a:t>
            </a:r>
            <a:r>
              <a:rPr lang="tr-TR" dirty="0" smtClean="0"/>
              <a:t>.c dosyasından </a:t>
            </a:r>
            <a:r>
              <a:rPr lang="tr-TR" dirty="0" err="1" smtClean="0"/>
              <a:t>sinava</a:t>
            </a:r>
            <a:r>
              <a:rPr lang="tr-TR" dirty="0" smtClean="0"/>
              <a:t>.</a:t>
            </a:r>
            <a:r>
              <a:rPr lang="tr-TR" dirty="0" err="1" smtClean="0"/>
              <a:t>exe</a:t>
            </a:r>
            <a:r>
              <a:rPr lang="tr-TR" dirty="0" smtClean="0"/>
              <a:t> oluşturuluyor.</a:t>
            </a:r>
          </a:p>
          <a:p>
            <a:r>
              <a:rPr lang="tr-TR" dirty="0" smtClean="0"/>
              <a:t>İkinci komut bir cümle gibi ama aslında ilk </a:t>
            </a:r>
            <a:r>
              <a:rPr lang="tr-TR" dirty="0" err="1" smtClean="0"/>
              <a:t>sozcuk</a:t>
            </a:r>
            <a:r>
              <a:rPr lang="tr-TR" dirty="0" smtClean="0"/>
              <a:t> </a:t>
            </a:r>
            <a:r>
              <a:rPr lang="tr-TR" dirty="0" err="1" smtClean="0"/>
              <a:t>sinava</a:t>
            </a:r>
            <a:r>
              <a:rPr lang="tr-TR" dirty="0" smtClean="0"/>
              <a:t>.</a:t>
            </a:r>
            <a:r>
              <a:rPr lang="tr-TR" dirty="0" err="1" smtClean="0"/>
              <a:t>exe’nin</a:t>
            </a:r>
            <a:r>
              <a:rPr lang="tr-TR" dirty="0" smtClean="0"/>
              <a:t> kısaltılması. (.</a:t>
            </a:r>
            <a:r>
              <a:rPr lang="tr-TR" dirty="0" err="1" smtClean="0"/>
              <a:t>exe’lerde</a:t>
            </a:r>
            <a:r>
              <a:rPr lang="tr-TR" dirty="0" smtClean="0"/>
              <a:t> sadece isim de yeterli oluyor.) Bu durumda </a:t>
            </a:r>
            <a:r>
              <a:rPr lang="tr-TR" dirty="0" err="1" smtClean="0"/>
              <a:t>argv</a:t>
            </a:r>
            <a:r>
              <a:rPr lang="tr-TR" dirty="0" smtClean="0"/>
              <a:t>[0] “</a:t>
            </a:r>
            <a:r>
              <a:rPr lang="tr-TR" dirty="0" err="1" smtClean="0"/>
              <a:t>sinava</a:t>
            </a:r>
            <a:r>
              <a:rPr lang="tr-TR" dirty="0" smtClean="0"/>
              <a:t>” değerini alır.</a:t>
            </a:r>
          </a:p>
        </p:txBody>
      </p:sp>
      <p:graphicFrame>
        <p:nvGraphicFramePr>
          <p:cNvPr id="11" name="10 Tablo"/>
          <p:cNvGraphicFramePr>
            <a:graphicFrameLocks noGrp="1"/>
          </p:cNvGraphicFramePr>
          <p:nvPr/>
        </p:nvGraphicFramePr>
        <p:xfrm>
          <a:off x="7358082" y="2714620"/>
          <a:ext cx="1404926" cy="920728"/>
        </p:xfrm>
        <a:graphic>
          <a:graphicData uri="http://schemas.openxmlformats.org/drawingml/2006/table">
            <a:tbl>
              <a:tblPr firstRow="1" bandRow="1">
                <a:tableStyleId>{5C22544A-7EE6-4342-B048-85BDC9FD1C3A}</a:tableStyleId>
              </a:tblPr>
              <a:tblGrid>
                <a:gridCol w="1404926"/>
              </a:tblGrid>
              <a:tr h="460364">
                <a:tc>
                  <a:txBody>
                    <a:bodyPr/>
                    <a:lstStyle/>
                    <a:p>
                      <a:r>
                        <a:rPr lang="tr-TR" dirty="0" err="1" smtClean="0"/>
                        <a:t>argc</a:t>
                      </a:r>
                      <a:r>
                        <a:rPr lang="tr-TR" dirty="0" smtClean="0"/>
                        <a:t> içeriği</a:t>
                      </a:r>
                      <a:endParaRPr lang="tr-TR" dirty="0"/>
                    </a:p>
                  </a:txBody>
                  <a:tcPr/>
                </a:tc>
              </a:tr>
              <a:tr h="460364">
                <a:tc>
                  <a:txBody>
                    <a:bodyPr/>
                    <a:lstStyle/>
                    <a:p>
                      <a:r>
                        <a:rPr lang="tr-TR" dirty="0" smtClean="0"/>
                        <a:t>3</a:t>
                      </a:r>
                      <a:endParaRPr lang="tr-TR" dirty="0"/>
                    </a:p>
                  </a:txBody>
                  <a:tcPr/>
                </a:tc>
              </a:tr>
            </a:tbl>
          </a:graphicData>
        </a:graphic>
      </p:graphicFrame>
      <p:graphicFrame>
        <p:nvGraphicFramePr>
          <p:cNvPr id="12" name="11 Tablo"/>
          <p:cNvGraphicFramePr>
            <a:graphicFrameLocks noGrp="1"/>
          </p:cNvGraphicFramePr>
          <p:nvPr/>
        </p:nvGraphicFramePr>
        <p:xfrm>
          <a:off x="7215206" y="3857628"/>
          <a:ext cx="1714512" cy="2143140"/>
        </p:xfrm>
        <a:graphic>
          <a:graphicData uri="http://schemas.openxmlformats.org/drawingml/2006/table">
            <a:tbl>
              <a:tblPr firstRow="1" bandRow="1">
                <a:tableStyleId>{5C22544A-7EE6-4342-B048-85BDC9FD1C3A}</a:tableStyleId>
              </a:tblPr>
              <a:tblGrid>
                <a:gridCol w="1714512"/>
              </a:tblGrid>
              <a:tr h="428628">
                <a:tc>
                  <a:txBody>
                    <a:bodyPr/>
                    <a:lstStyle/>
                    <a:p>
                      <a:r>
                        <a:rPr lang="tr-TR" dirty="0" err="1" smtClean="0"/>
                        <a:t>argv</a:t>
                      </a:r>
                      <a:r>
                        <a:rPr lang="tr-TR" dirty="0" smtClean="0"/>
                        <a:t>[] içeriği</a:t>
                      </a:r>
                      <a:endParaRPr lang="tr-TR" dirty="0"/>
                    </a:p>
                  </a:txBody>
                  <a:tcPr/>
                </a:tc>
              </a:tr>
              <a:tr h="428628">
                <a:tc>
                  <a:txBody>
                    <a:bodyPr/>
                    <a:lstStyle/>
                    <a:p>
                      <a:r>
                        <a:rPr lang="tr-TR" dirty="0" err="1" smtClean="0"/>
                        <a:t>sinava</a:t>
                      </a:r>
                      <a:r>
                        <a:rPr lang="tr-TR" dirty="0" smtClean="0"/>
                        <a:t> </a:t>
                      </a:r>
                      <a:r>
                        <a:rPr lang="tr-TR" sz="1400" dirty="0" smtClean="0"/>
                        <a:t>(dosya ismi)</a:t>
                      </a:r>
                      <a:endParaRPr lang="tr-TR" dirty="0"/>
                    </a:p>
                  </a:txBody>
                  <a:tcPr/>
                </a:tc>
              </a:tr>
              <a:tr h="428628">
                <a:tc>
                  <a:txBody>
                    <a:bodyPr/>
                    <a:lstStyle/>
                    <a:p>
                      <a:r>
                        <a:rPr lang="tr-TR" dirty="0" err="1" smtClean="0"/>
                        <a:t>cok</a:t>
                      </a:r>
                      <a:endParaRPr lang="tr-TR" dirty="0"/>
                    </a:p>
                  </a:txBody>
                  <a:tcPr/>
                </a:tc>
              </a:tr>
              <a:tr h="428628">
                <a:tc>
                  <a:txBody>
                    <a:bodyPr/>
                    <a:lstStyle/>
                    <a:p>
                      <a:r>
                        <a:rPr lang="tr-TR" dirty="0" err="1" smtClean="0"/>
                        <a:t>calismali</a:t>
                      </a:r>
                      <a:endParaRPr lang="tr-TR" dirty="0"/>
                    </a:p>
                  </a:txBody>
                  <a:tcPr/>
                </a:tc>
              </a:tr>
              <a:tr h="428628">
                <a:tc>
                  <a:txBody>
                    <a:bodyPr/>
                    <a:lstStyle/>
                    <a:p>
                      <a:endParaRPr lang="tr-TR" dirty="0"/>
                    </a:p>
                  </a:txBody>
                  <a:tcPr/>
                </a:tc>
              </a:tr>
            </a:tbl>
          </a:graphicData>
        </a:graphic>
      </p:graphicFrame>
      <p:pic>
        <p:nvPicPr>
          <p:cNvPr id="2050" name="Picture 2"/>
          <p:cNvPicPr>
            <a:picLocks noChangeAspect="1" noChangeArrowheads="1"/>
          </p:cNvPicPr>
          <p:nvPr/>
        </p:nvPicPr>
        <p:blipFill>
          <a:blip r:embed="rId3"/>
          <a:srcRect l="454" t="40826" r="4026" b="15596"/>
          <a:stretch>
            <a:fillRect/>
          </a:stretch>
        </p:blipFill>
        <p:spPr bwMode="auto">
          <a:xfrm>
            <a:off x="714348" y="4286257"/>
            <a:ext cx="6500858" cy="1165662"/>
          </a:xfrm>
          <a:prstGeom prst="rect">
            <a:avLst/>
          </a:prstGeom>
          <a:noFill/>
          <a:ln w="9525">
            <a:solidFill>
              <a:schemeClr val="tx1"/>
            </a:solid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2">
                    <a:lumMod val="60000"/>
                    <a:lumOff val="40000"/>
                  </a:schemeClr>
                </a:solidFill>
              </a:rPr>
              <a:t>while</a:t>
            </a:r>
            <a:r>
              <a:rPr lang="tr-TR" b="1" dirty="0" smtClean="0">
                <a:solidFill>
                  <a:schemeClr val="tx2">
                    <a:lumMod val="60000"/>
                    <a:lumOff val="40000"/>
                  </a:schemeClr>
                </a:solidFill>
              </a:rPr>
              <a:t> ile asal sayı kontrolü</a:t>
            </a:r>
            <a:endParaRPr lang="tr-TR" dirty="0"/>
          </a:p>
        </p:txBody>
      </p:sp>
      <p:sp>
        <p:nvSpPr>
          <p:cNvPr id="3" name="2 İçerik Yer Tutucusu"/>
          <p:cNvSpPr>
            <a:spLocks noGrp="1"/>
          </p:cNvSpPr>
          <p:nvPr>
            <p:ph sz="quarter" idx="1"/>
          </p:nvPr>
        </p:nvSpPr>
        <p:spPr/>
        <p:txBody>
          <a:bodyPr/>
          <a:lstStyle/>
          <a:p>
            <a:r>
              <a:rPr lang="tr-TR" dirty="0" smtClean="0"/>
              <a:t>Sayı komut ekranından gönderilsin…</a:t>
            </a:r>
          </a:p>
          <a:p>
            <a:endParaRPr lang="tr-TR" sz="3200" dirty="0" smtClean="0">
              <a:solidFill>
                <a:srgbClr val="002060"/>
              </a:solidFill>
            </a:endParaRPr>
          </a:p>
          <a:p>
            <a:pPr>
              <a:buNone/>
            </a:pPr>
            <a:r>
              <a:rPr lang="tr-TR" sz="3200" dirty="0" smtClean="0">
                <a:solidFill>
                  <a:srgbClr val="002060"/>
                </a:solidFill>
              </a:rPr>
              <a:t>KOMUT EKRANI:</a:t>
            </a:r>
          </a:p>
          <a:p>
            <a:r>
              <a:rPr lang="tr-TR" sz="3200" dirty="0" err="1" smtClean="0">
                <a:solidFill>
                  <a:srgbClr val="002060"/>
                </a:solidFill>
              </a:rPr>
              <a:t>asalKod</a:t>
            </a:r>
            <a:r>
              <a:rPr lang="tr-TR" sz="3200" dirty="0" smtClean="0">
                <a:solidFill>
                  <a:srgbClr val="002060"/>
                </a:solidFill>
              </a:rPr>
              <a:t>.</a:t>
            </a:r>
            <a:r>
              <a:rPr lang="tr-TR" sz="3200" dirty="0" err="1" smtClean="0">
                <a:solidFill>
                  <a:srgbClr val="002060"/>
                </a:solidFill>
              </a:rPr>
              <a:t>exe</a:t>
            </a:r>
            <a:r>
              <a:rPr lang="tr-TR" sz="3200" dirty="0" smtClean="0">
                <a:solidFill>
                  <a:srgbClr val="002060"/>
                </a:solidFill>
              </a:rPr>
              <a:t> 120</a:t>
            </a:r>
          </a:p>
          <a:p>
            <a:r>
              <a:rPr lang="tr-TR" sz="2800" dirty="0" smtClean="0">
                <a:solidFill>
                  <a:srgbClr val="002060"/>
                </a:solidFill>
              </a:rPr>
              <a:t>120 </a:t>
            </a:r>
            <a:r>
              <a:rPr lang="tr-TR" sz="2800" dirty="0" err="1" smtClean="0">
                <a:solidFill>
                  <a:srgbClr val="002060"/>
                </a:solidFill>
              </a:rPr>
              <a:t>sayisi</a:t>
            </a:r>
            <a:r>
              <a:rPr lang="tr-TR" sz="2800" dirty="0" smtClean="0">
                <a:solidFill>
                  <a:srgbClr val="002060"/>
                </a:solidFill>
              </a:rPr>
              <a:t> asal </a:t>
            </a:r>
            <a:r>
              <a:rPr lang="tr-TR" sz="2800" dirty="0" err="1" smtClean="0">
                <a:solidFill>
                  <a:srgbClr val="002060"/>
                </a:solidFill>
              </a:rPr>
              <a:t>degildir</a:t>
            </a:r>
            <a:r>
              <a:rPr lang="tr-TR" sz="2800" dirty="0" smtClean="0">
                <a:solidFill>
                  <a:srgbClr val="002060"/>
                </a:solidFill>
              </a:rPr>
              <a:t>.</a:t>
            </a:r>
          </a:p>
          <a:p>
            <a:pPr lvl="1">
              <a:buNone/>
            </a:pPr>
            <a:endParaRPr lang="tr-TR" sz="2900" dirty="0" smtClean="0">
              <a:solidFill>
                <a:srgbClr val="002060"/>
              </a:solidFill>
            </a:endParaRPr>
          </a:p>
          <a:p>
            <a:endParaRPr lang="tr-TR" sz="3200" dirty="0" smtClean="0">
              <a:solidFill>
                <a:srgbClr val="002060"/>
              </a:solidFill>
            </a:endParaRPr>
          </a:p>
          <a:p>
            <a:pPr lvl="1"/>
            <a:endParaRPr lang="tr-TR" sz="2100" dirty="0"/>
          </a:p>
        </p:txBody>
      </p:sp>
      <p:pic>
        <p:nvPicPr>
          <p:cNvPr id="4" name="3 Resim" descr="drawing-clip-art-man-drawing-md.png"/>
          <p:cNvPicPr>
            <a:picLocks noChangeAspect="1"/>
          </p:cNvPicPr>
          <p:nvPr/>
        </p:nvPicPr>
        <p:blipFill>
          <a:blip r:embed="rId2"/>
          <a:stretch>
            <a:fillRect/>
          </a:stretch>
        </p:blipFill>
        <p:spPr>
          <a:xfrm>
            <a:off x="6215074" y="3714752"/>
            <a:ext cx="2143140" cy="2143140"/>
          </a:xfrm>
          <a:prstGeom prst="rect">
            <a:avLst/>
          </a:prstGeom>
        </p:spPr>
      </p:pic>
      <p:pic>
        <p:nvPicPr>
          <p:cNvPr id="5" name="4 Resim" descr="bilgisayar.jpg"/>
          <p:cNvPicPr>
            <a:picLocks noChangeAspect="1"/>
          </p:cNvPicPr>
          <p:nvPr/>
        </p:nvPicPr>
        <p:blipFill>
          <a:blip r:embed="rId3"/>
          <a:stretch>
            <a:fillRect/>
          </a:stretch>
        </p:blipFill>
        <p:spPr>
          <a:xfrm>
            <a:off x="3714744" y="4857760"/>
            <a:ext cx="1188720" cy="1219200"/>
          </a:xfrm>
          <a:prstGeom prst="rect">
            <a:avLst/>
          </a:prstGeom>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typedef</a:t>
            </a:r>
            <a:r>
              <a:rPr lang="tr-TR" dirty="0" smtClean="0"/>
              <a:t> kullanımı ve nesnesel programlama</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 Yapı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typedef</a:t>
            </a:r>
            <a:r>
              <a:rPr lang="tr-TR" dirty="0" smtClean="0"/>
              <a:t> </a:t>
            </a:r>
            <a:r>
              <a:rPr lang="tr-TR" dirty="0" err="1" smtClean="0"/>
              <a:t>struct</a:t>
            </a:r>
            <a:r>
              <a:rPr lang="tr-TR" dirty="0" smtClean="0"/>
              <a:t> { </a:t>
            </a:r>
            <a:r>
              <a:rPr lang="tr-TR" dirty="0" err="1" smtClean="0"/>
              <a:t>int</a:t>
            </a:r>
            <a:r>
              <a:rPr lang="tr-TR" dirty="0" smtClean="0"/>
              <a:t> yas; </a:t>
            </a:r>
            <a:r>
              <a:rPr lang="tr-TR" dirty="0" err="1" smtClean="0"/>
              <a:t>double</a:t>
            </a:r>
            <a:r>
              <a:rPr lang="tr-TR" dirty="0" smtClean="0"/>
              <a:t> kilo;} kimlik;</a:t>
            </a:r>
          </a:p>
          <a:p>
            <a:pPr>
              <a:buNone/>
            </a:pPr>
            <a:r>
              <a:rPr lang="tr-TR" sz="2100" dirty="0" smtClean="0"/>
              <a:t>// kimlik diye, </a:t>
            </a:r>
            <a:r>
              <a:rPr lang="tr-TR" sz="2100" b="1" dirty="0" err="1" smtClean="0"/>
              <a:t>int</a:t>
            </a:r>
            <a:r>
              <a:rPr lang="tr-TR" sz="2100" b="1" dirty="0" smtClean="0"/>
              <a:t> gibi, </a:t>
            </a:r>
            <a:r>
              <a:rPr lang="tr-TR" sz="2100" b="1" dirty="0" err="1" smtClean="0"/>
              <a:t>double</a:t>
            </a:r>
            <a:r>
              <a:rPr lang="tr-TR" sz="2100" b="1" dirty="0" smtClean="0"/>
              <a:t> </a:t>
            </a:r>
            <a:r>
              <a:rPr lang="tr-TR" sz="2100" dirty="0" smtClean="0"/>
              <a:t>gibi yeni bir veri türü tanımlandı.</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kimlik Can; </a:t>
            </a:r>
            <a:r>
              <a:rPr lang="tr-TR" sz="2100" dirty="0" smtClean="0"/>
              <a:t>// </a:t>
            </a:r>
            <a:r>
              <a:rPr lang="tr-TR" sz="2100" dirty="0" err="1" smtClean="0"/>
              <a:t>sözdizim</a:t>
            </a:r>
            <a:r>
              <a:rPr lang="tr-TR" sz="2100" dirty="0" smtClean="0"/>
              <a:t> açısından </a:t>
            </a:r>
            <a:r>
              <a:rPr lang="tr-TR" sz="2100" dirty="0" err="1" smtClean="0"/>
              <a:t>int</a:t>
            </a:r>
            <a:r>
              <a:rPr lang="tr-TR" sz="2100" dirty="0" smtClean="0"/>
              <a:t> a; yazmışız gibi</a:t>
            </a:r>
          </a:p>
          <a:p>
            <a:pPr>
              <a:buNone/>
            </a:pPr>
            <a:r>
              <a:rPr lang="tr-TR" dirty="0" smtClean="0"/>
              <a:t>	Can.yas=23; </a:t>
            </a:r>
            <a:r>
              <a:rPr lang="tr-TR" sz="2100" dirty="0" smtClean="0"/>
              <a:t>// değer ataması nokta operatörü ile.</a:t>
            </a:r>
          </a:p>
          <a:p>
            <a:pPr>
              <a:buNone/>
            </a:pPr>
            <a:r>
              <a:rPr lang="tr-TR" dirty="0" smtClean="0"/>
              <a:t>	Can.kilo=58.3;</a:t>
            </a:r>
          </a:p>
          <a:p>
            <a:pPr>
              <a:buNone/>
            </a:pPr>
            <a:r>
              <a:rPr lang="tr-TR" dirty="0" smtClean="0"/>
              <a:t>	</a:t>
            </a:r>
            <a:r>
              <a:rPr lang="tr-TR" dirty="0" err="1" smtClean="0"/>
              <a:t>printf</a:t>
            </a:r>
            <a:r>
              <a:rPr lang="tr-TR" dirty="0" smtClean="0"/>
              <a:t>("%d %</a:t>
            </a:r>
            <a:r>
              <a:rPr lang="tr-TR" dirty="0" err="1" smtClean="0"/>
              <a:t>lf</a:t>
            </a:r>
            <a:r>
              <a:rPr lang="tr-TR" dirty="0" smtClean="0"/>
              <a:t>", Can.yas, Can.kilo);	</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grpSp>
        <p:nvGrpSpPr>
          <p:cNvPr id="5" name="11 Grup"/>
          <p:cNvGrpSpPr/>
          <p:nvPr/>
        </p:nvGrpSpPr>
        <p:grpSpPr>
          <a:xfrm>
            <a:off x="500034" y="1357298"/>
            <a:ext cx="8072494" cy="1285884"/>
            <a:chOff x="500034" y="1357298"/>
            <a:chExt cx="8072494" cy="1285884"/>
          </a:xfrm>
        </p:grpSpPr>
        <p:sp>
          <p:nvSpPr>
            <p:cNvPr id="4" name="3 Oval"/>
            <p:cNvSpPr/>
            <p:nvPr/>
          </p:nvSpPr>
          <p:spPr>
            <a:xfrm>
              <a:off x="500034" y="2071678"/>
              <a:ext cx="928694"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5 Düz Bağlayıcı"/>
            <p:cNvCxnSpPr>
              <a:stCxn id="4" idx="7"/>
            </p:cNvCxnSpPr>
            <p:nvPr/>
          </p:nvCxnSpPr>
          <p:spPr>
            <a:xfrm rot="5400000" flipH="1" flipV="1">
              <a:off x="2890520" y="45265"/>
              <a:ext cx="512313" cy="3707904"/>
            </a:xfrm>
            <a:prstGeom prst="line">
              <a:avLst/>
            </a:prstGeom>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214942" y="1357298"/>
              <a:ext cx="335758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typedef</a:t>
              </a:r>
              <a:r>
                <a:rPr lang="tr-TR" sz="1400" dirty="0" smtClean="0"/>
                <a:t>, #define gibidir ama isminden de anlaşılacağı gibi sadece “</a:t>
              </a:r>
              <a:r>
                <a:rPr lang="tr-TR" sz="1400" dirty="0" err="1" smtClean="0"/>
                <a:t>type</a:t>
              </a:r>
              <a:r>
                <a:rPr lang="tr-TR" sz="1400" dirty="0" smtClean="0"/>
                <a:t> </a:t>
              </a:r>
              <a:r>
                <a:rPr lang="tr-TR" sz="1400" dirty="0" err="1" smtClean="0"/>
                <a:t>definition</a:t>
              </a:r>
              <a:r>
                <a:rPr lang="tr-TR" sz="1400" dirty="0" smtClean="0"/>
                <a:t>” </a:t>
              </a:r>
              <a:r>
                <a:rPr lang="tr-TR" sz="1400" dirty="0" err="1" smtClean="0"/>
                <a:t>larda</a:t>
              </a:r>
              <a:r>
                <a:rPr lang="tr-TR" sz="1400" dirty="0" smtClean="0"/>
                <a:t>(veri türü tanımlarında) geçerlidir.</a:t>
              </a:r>
              <a:endParaRPr lang="tr-TR" sz="1400" dirty="0"/>
            </a:p>
          </p:txBody>
        </p:sp>
      </p:grpSp>
      <p:grpSp>
        <p:nvGrpSpPr>
          <p:cNvPr id="8" name="14 Grup"/>
          <p:cNvGrpSpPr/>
          <p:nvPr/>
        </p:nvGrpSpPr>
        <p:grpSpPr>
          <a:xfrm>
            <a:off x="642910" y="2786058"/>
            <a:ext cx="8286808" cy="3531523"/>
            <a:chOff x="642910" y="2786058"/>
            <a:chExt cx="8286808" cy="3531523"/>
          </a:xfrm>
        </p:grpSpPr>
        <p:sp>
          <p:nvSpPr>
            <p:cNvPr id="9" name="8 Oval"/>
            <p:cNvSpPr/>
            <p:nvPr/>
          </p:nvSpPr>
          <p:spPr>
            <a:xfrm>
              <a:off x="642910" y="3643314"/>
              <a:ext cx="150019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Bağlayıcı"/>
            <p:cNvCxnSpPr>
              <a:stCxn id="9" idx="7"/>
            </p:cNvCxnSpPr>
            <p:nvPr/>
          </p:nvCxnSpPr>
          <p:spPr>
            <a:xfrm rot="5400000" flipH="1" flipV="1">
              <a:off x="3394915" y="1743181"/>
              <a:ext cx="491398" cy="34344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5500694" y="2786058"/>
              <a:ext cx="335758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t>normalde burada </a:t>
              </a:r>
              <a:br>
                <a:rPr lang="tr-TR" sz="1400" dirty="0" smtClean="0"/>
              </a:br>
              <a:r>
                <a:rPr lang="tr-TR" sz="1400" dirty="0" err="1" smtClean="0"/>
                <a:t>struct</a:t>
              </a:r>
              <a:r>
                <a:rPr lang="tr-TR" sz="1400" dirty="0" smtClean="0"/>
                <a:t> kimlik Can; gibi biraz daha uzun bir ifade kullanacakken </a:t>
              </a:r>
              <a:r>
                <a:rPr lang="tr-TR" sz="1400" dirty="0" err="1" smtClean="0"/>
                <a:t>typedef</a:t>
              </a:r>
              <a:r>
                <a:rPr lang="tr-TR" sz="1400" dirty="0" smtClean="0"/>
                <a:t> bu kısaltmayı yapmamızı sağlıyor.</a:t>
              </a:r>
              <a:endParaRPr lang="tr-TR" sz="1400" dirty="0"/>
            </a:p>
          </p:txBody>
        </p:sp>
        <p:cxnSp>
          <p:nvCxnSpPr>
            <p:cNvPr id="13" name="12 Düz Bağlayıcı"/>
            <p:cNvCxnSpPr/>
            <p:nvPr/>
          </p:nvCxnSpPr>
          <p:spPr>
            <a:xfrm rot="16200000" flipH="1">
              <a:off x="6893735" y="3964785"/>
              <a:ext cx="50006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6000760" y="4286256"/>
              <a:ext cx="292895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t>Nesnesel Programlamaya da benzediği için biz </a:t>
              </a:r>
              <a:r>
                <a:rPr lang="tr-TR" sz="1400" dirty="0" err="1" smtClean="0"/>
                <a:t>typedef’li</a:t>
              </a:r>
              <a:r>
                <a:rPr lang="tr-TR" sz="1400" dirty="0" smtClean="0"/>
                <a:t>  olan kullanımı tercih ediyoruz. Alternatif olanı şöyledir:</a:t>
              </a:r>
            </a:p>
            <a:p>
              <a:r>
                <a:rPr lang="en-US" sz="1400" dirty="0" err="1" smtClean="0"/>
                <a:t>struct</a:t>
              </a:r>
              <a:r>
                <a:rPr lang="en-US" sz="1400" dirty="0" smtClean="0"/>
                <a:t> </a:t>
              </a:r>
              <a:r>
                <a:rPr lang="tr-TR" sz="1400" dirty="0" smtClean="0"/>
                <a:t>kimlik</a:t>
              </a:r>
              <a:r>
                <a:rPr lang="en-US" sz="1400" dirty="0" smtClean="0"/>
                <a:t>{</a:t>
              </a:r>
              <a:r>
                <a:rPr lang="tr-TR" sz="1400" dirty="0" err="1" smtClean="0"/>
                <a:t>int</a:t>
              </a:r>
              <a:r>
                <a:rPr lang="tr-TR" sz="1400" dirty="0" smtClean="0"/>
                <a:t> yas; </a:t>
              </a:r>
              <a:r>
                <a:rPr lang="tr-TR" sz="1400" dirty="0" err="1" smtClean="0"/>
                <a:t>double</a:t>
              </a:r>
              <a:r>
                <a:rPr lang="tr-TR" sz="1400" dirty="0" smtClean="0"/>
                <a:t> kilo;</a:t>
              </a:r>
              <a:r>
                <a:rPr lang="en-US" sz="1400" dirty="0" smtClean="0"/>
                <a:t>} ; </a:t>
              </a:r>
              <a:endParaRPr lang="tr-TR" sz="1400" dirty="0" smtClean="0"/>
            </a:p>
            <a:p>
              <a:r>
                <a:rPr lang="tr-TR" sz="1400" dirty="0" smtClean="0"/>
                <a:t>…</a:t>
              </a:r>
            </a:p>
            <a:p>
              <a:r>
                <a:rPr lang="tr-TR" sz="1400" dirty="0" smtClean="0"/>
                <a:t>/* tanımlarken de </a:t>
              </a:r>
              <a:br>
                <a:rPr lang="tr-TR" sz="1400" dirty="0" smtClean="0"/>
              </a:br>
              <a:r>
                <a:rPr lang="tr-TR" sz="1400" dirty="0" smtClean="0"/>
                <a:t>kimlik Can; yerine </a:t>
              </a:r>
              <a:r>
                <a:rPr lang="tr-TR" sz="1400" dirty="0" err="1" smtClean="0"/>
                <a:t>soyle</a:t>
              </a:r>
              <a:r>
                <a:rPr lang="tr-TR" sz="1400" dirty="0" smtClean="0"/>
                <a:t>:</a:t>
              </a:r>
            </a:p>
            <a:p>
              <a:r>
                <a:rPr lang="tr-TR" sz="1400" dirty="0" err="1" smtClean="0"/>
                <a:t>struct</a:t>
              </a:r>
              <a:r>
                <a:rPr lang="tr-TR" sz="1400" dirty="0" smtClean="0"/>
                <a:t> kimlik Can;*/</a:t>
              </a:r>
              <a:endParaRPr lang="tr-TR" sz="1400" dirty="0"/>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buNone/>
            </a:pPr>
            <a:endParaRPr lang="tr-TR" sz="2100" dirty="0" smtClean="0"/>
          </a:p>
          <a:p>
            <a:pPr lvl="1">
              <a:buNone/>
            </a:pPr>
            <a:r>
              <a:rPr lang="tr-TR" sz="2000" dirty="0" smtClean="0"/>
              <a:t>Bir başka yöntem:</a:t>
            </a:r>
          </a:p>
          <a:p>
            <a:pPr lvl="1"/>
            <a:r>
              <a:rPr lang="tr-TR" sz="2000" dirty="0" smtClean="0">
                <a:solidFill>
                  <a:schemeClr val="tx1"/>
                </a:solidFill>
              </a:rPr>
              <a:t>x = (</a:t>
            </a:r>
            <a:r>
              <a:rPr lang="tr-TR" sz="2000" dirty="0" err="1" smtClean="0">
                <a:solidFill>
                  <a:schemeClr val="tx1"/>
                </a:solidFill>
              </a:rPr>
              <a:t>product</a:t>
            </a:r>
            <a:r>
              <a:rPr lang="tr-TR" sz="2000" dirty="0" smtClean="0">
                <a:solidFill>
                  <a:schemeClr val="tx1"/>
                </a:solidFill>
              </a:rPr>
              <a:t>){.fiyat = 9.99, .isim = "Elma"};</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10 Grup"/>
          <p:cNvGrpSpPr/>
          <p:nvPr/>
        </p:nvGrpSpPr>
        <p:grpSpPr>
          <a:xfrm>
            <a:off x="4143372" y="3500438"/>
            <a:ext cx="4286280" cy="1791598"/>
            <a:chOff x="4143372" y="3500438"/>
            <a:chExt cx="4286280" cy="1791598"/>
          </a:xfrm>
        </p:grpSpPr>
        <p:cxnSp>
          <p:nvCxnSpPr>
            <p:cNvPr id="9" name="8 Düz Ok Bağlayıcısı"/>
            <p:cNvCxnSpPr/>
            <p:nvPr/>
          </p:nvCxnSpPr>
          <p:spPr>
            <a:xfrm>
              <a:off x="4143372" y="3500438"/>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357686" y="4214818"/>
              <a:ext cx="4071966" cy="1077218"/>
            </a:xfrm>
            <a:prstGeom prst="rect">
              <a:avLst/>
            </a:prstGeom>
            <a:noFill/>
          </p:spPr>
          <p:txBody>
            <a:bodyPr wrap="square" rtlCol="0">
              <a:spAutoFit/>
            </a:bodyPr>
            <a:lstStyle/>
            <a:p>
              <a:pPr algn="ctr"/>
              <a:r>
                <a:rPr lang="tr-TR" sz="1600" i="1" dirty="0" smtClean="0"/>
                <a:t>Dikkat: Atama yapılmayan elemanlar nötr elemanla (0, \0,…) doldurulur. Örneğin, bu yöntemle sadece isim’e değer atasaydık, fiyat değeri eskiden 2.99 ise 0’lanacaktı.</a:t>
              </a:r>
              <a:endParaRPr lang="tr-TR" sz="1600" i="1" dirty="0"/>
            </a:p>
          </p:txBody>
        </p:sp>
      </p:grpSp>
      <p:pic>
        <p:nvPicPr>
          <p:cNvPr id="12" name="11 Resim" descr="bilgisayar.jpg"/>
          <p:cNvPicPr>
            <a:picLocks noChangeAspect="1"/>
          </p:cNvPicPr>
          <p:nvPr/>
        </p:nvPicPr>
        <p:blipFill>
          <a:blip r:embed="rId3"/>
          <a:stretch>
            <a:fillRect/>
          </a:stretch>
        </p:blipFill>
        <p:spPr>
          <a:xfrm>
            <a:off x="571472" y="4786322"/>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2" name="11 Sola Bükülü Ok"/>
          <p:cNvSpPr/>
          <p:nvPr/>
        </p:nvSpPr>
        <p:spPr>
          <a:xfrm rot="20349559">
            <a:off x="4464867" y="3427396"/>
            <a:ext cx="1428760" cy="1266877"/>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buNone/>
            </a:pPr>
            <a:endParaRPr lang="tr-TR" sz="2100" dirty="0" smtClean="0"/>
          </a:p>
          <a:p>
            <a:pPr lvl="1">
              <a:buNone/>
            </a:pPr>
            <a:r>
              <a:rPr lang="tr-TR" sz="2000" dirty="0" smtClean="0"/>
              <a:t>Daha başka bir yöntem:</a:t>
            </a:r>
          </a:p>
          <a:p>
            <a:pPr marL="788670" lvl="1" indent="-514350">
              <a:buNone/>
            </a:pPr>
            <a:r>
              <a:rPr lang="tr-TR" sz="2000" dirty="0" smtClean="0">
                <a:solidFill>
                  <a:schemeClr val="tx1"/>
                </a:solidFill>
              </a:rPr>
              <a:t>Fonksiyon yazıp, her defasında </a:t>
            </a:r>
            <a:r>
              <a:rPr lang="tr-TR" sz="2000" dirty="0" err="1" smtClean="0">
                <a:solidFill>
                  <a:schemeClr val="tx1"/>
                </a:solidFill>
              </a:rPr>
              <a:t>main’den</a:t>
            </a:r>
            <a:r>
              <a:rPr lang="tr-TR" sz="2000" dirty="0" smtClean="0">
                <a:solidFill>
                  <a:schemeClr val="tx1"/>
                </a:solidFill>
              </a:rPr>
              <a:t> çağırarak</a:t>
            </a:r>
          </a:p>
          <a:p>
            <a:pPr marL="788670" lvl="1" indent="-514350"/>
            <a:r>
              <a:rPr lang="tr-TR" sz="1800" dirty="0" smtClean="0">
                <a:solidFill>
                  <a:schemeClr val="tx1"/>
                </a:solidFill>
              </a:rPr>
              <a:t>doldur (&amp;x, “Elma”, 2.99);</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Dikdörtgen"/>
          <p:cNvSpPr/>
          <p:nvPr/>
        </p:nvSpPr>
        <p:spPr>
          <a:xfrm>
            <a:off x="1000100" y="4643446"/>
            <a:ext cx="5643570"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smtClean="0"/>
              <a:t>void</a:t>
            </a:r>
            <a:r>
              <a:rPr lang="tr-TR" dirty="0" smtClean="0"/>
              <a:t> doldur (</a:t>
            </a:r>
            <a:r>
              <a:rPr lang="tr-TR" dirty="0" err="1" smtClean="0"/>
              <a:t>product</a:t>
            </a:r>
            <a:r>
              <a:rPr lang="tr-TR" dirty="0" smtClean="0"/>
              <a:t>* x_</a:t>
            </a:r>
            <a:r>
              <a:rPr lang="tr-TR" dirty="0" err="1" smtClean="0"/>
              <a:t>ptr</a:t>
            </a:r>
            <a:r>
              <a:rPr lang="tr-TR" dirty="0" smtClean="0"/>
              <a:t>, </a:t>
            </a:r>
            <a:r>
              <a:rPr lang="tr-TR" dirty="0" err="1" smtClean="0"/>
              <a:t>char</a:t>
            </a:r>
            <a:r>
              <a:rPr lang="tr-TR" dirty="0" smtClean="0"/>
              <a:t> dizgi[], </a:t>
            </a:r>
            <a:r>
              <a:rPr lang="tr-TR" dirty="0" err="1" smtClean="0"/>
              <a:t>double</a:t>
            </a:r>
            <a:r>
              <a:rPr lang="tr-TR" dirty="0" smtClean="0"/>
              <a:t> fiyat)</a:t>
            </a:r>
          </a:p>
          <a:p>
            <a:r>
              <a:rPr lang="tr-TR" dirty="0" smtClean="0"/>
              <a:t>{</a:t>
            </a:r>
          </a:p>
          <a:p>
            <a:r>
              <a:rPr lang="tr-TR" dirty="0" smtClean="0"/>
              <a:t>	</a:t>
            </a:r>
            <a:r>
              <a:rPr lang="tr-TR" dirty="0" err="1" smtClean="0"/>
              <a:t>strcpy</a:t>
            </a:r>
            <a:r>
              <a:rPr lang="tr-TR" dirty="0" smtClean="0"/>
              <a:t>(x_</a:t>
            </a:r>
            <a:r>
              <a:rPr lang="tr-TR" dirty="0" err="1" smtClean="0"/>
              <a:t>ptr</a:t>
            </a:r>
            <a:r>
              <a:rPr lang="tr-TR" dirty="0" smtClean="0"/>
              <a:t>-&gt;isim, dizgi);</a:t>
            </a:r>
          </a:p>
          <a:p>
            <a:r>
              <a:rPr lang="tr-TR" dirty="0" smtClean="0"/>
              <a:t>	x_</a:t>
            </a:r>
            <a:r>
              <a:rPr lang="tr-TR" dirty="0" err="1" smtClean="0"/>
              <a:t>ptr</a:t>
            </a:r>
            <a:r>
              <a:rPr lang="tr-TR" dirty="0" smtClean="0"/>
              <a:t>-&gt;fiyat = fiyat;	</a:t>
            </a:r>
          </a:p>
          <a:p>
            <a:r>
              <a:rPr lang="tr-TR" dirty="0" smtClean="0"/>
              <a:t>}</a:t>
            </a:r>
            <a:endParaRPr lang="tr-TR" dirty="0"/>
          </a:p>
        </p:txBody>
      </p:sp>
      <p:pic>
        <p:nvPicPr>
          <p:cNvPr id="13" name="12 Resim" descr="bilgisayar.jpg"/>
          <p:cNvPicPr>
            <a:picLocks noChangeAspect="1"/>
          </p:cNvPicPr>
          <p:nvPr/>
        </p:nvPicPr>
        <p:blipFill>
          <a:blip r:embed="rId3"/>
          <a:stretch>
            <a:fillRect/>
          </a:stretch>
        </p:blipFill>
        <p:spPr>
          <a:xfrm>
            <a:off x="7143768" y="4143380"/>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8186766"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endParaRPr lang="tr-TR" sz="2100" dirty="0" smtClean="0"/>
          </a:p>
          <a:p>
            <a:pPr lvl="1">
              <a:buNone/>
            </a:pPr>
            <a:endParaRPr lang="tr-TR" sz="2100" dirty="0" smtClean="0"/>
          </a:p>
          <a:p>
            <a:pPr lvl="1">
              <a:buNone/>
            </a:pPr>
            <a:endParaRPr lang="tr-TR" sz="2100" dirty="0" smtClean="0"/>
          </a:p>
          <a:p>
            <a:pPr lvl="1">
              <a:buNone/>
            </a:pPr>
            <a:r>
              <a:rPr lang="tr-TR" sz="2400" dirty="0" smtClean="0"/>
              <a:t>Tanım aşamasında uygulanabilecek yöntem:</a:t>
            </a:r>
          </a:p>
          <a:p>
            <a:pPr marL="788670" lvl="1" indent="-514350"/>
            <a:r>
              <a:rPr lang="tr-TR" sz="2000" dirty="0" smtClean="0">
                <a:solidFill>
                  <a:schemeClr val="tx1"/>
                </a:solidFill>
              </a:rPr>
              <a:t>Bu durumda, yukarıdaki </a:t>
            </a:r>
            <a:r>
              <a:rPr lang="tr-TR" sz="2000" dirty="0" err="1" smtClean="0">
                <a:solidFill>
                  <a:schemeClr val="tx1"/>
                </a:solidFill>
              </a:rPr>
              <a:t>product</a:t>
            </a:r>
            <a:r>
              <a:rPr lang="tr-TR" sz="2000" dirty="0" smtClean="0">
                <a:solidFill>
                  <a:schemeClr val="tx1"/>
                </a:solidFill>
              </a:rPr>
              <a:t> urun; ifadesi olmamalı.</a:t>
            </a:r>
          </a:p>
          <a:p>
            <a:pPr marL="788670" lvl="1" indent="-514350"/>
            <a:r>
              <a:rPr lang="tr-TR" sz="2000" dirty="0" err="1" smtClean="0"/>
              <a:t>product</a:t>
            </a:r>
            <a:r>
              <a:rPr lang="tr-TR" sz="2000" dirty="0" smtClean="0"/>
              <a:t>  urun = {"Elma", 2.99}; </a:t>
            </a:r>
            <a:r>
              <a:rPr lang="tr-TR" sz="1600" i="1" dirty="0" smtClean="0"/>
              <a:t>//Tanım aşamasında!</a:t>
            </a:r>
          </a:p>
          <a:p>
            <a:pPr marL="788670" lvl="1" indent="-514350"/>
            <a:endParaRPr lang="tr-TR" sz="2000" dirty="0" smtClean="0">
              <a:solidFill>
                <a:schemeClr val="tx1"/>
              </a:solidFill>
            </a:endParaRPr>
          </a:p>
          <a:p>
            <a:pPr marL="788670" lvl="1" indent="-514350"/>
            <a:endParaRPr lang="tr-TR" sz="2000" dirty="0" smtClean="0">
              <a:solidFill>
                <a:schemeClr val="tx1"/>
              </a:solidFill>
            </a:endParaRPr>
          </a:p>
          <a:p>
            <a:pPr lvl="1">
              <a:buNone/>
            </a:pPr>
            <a:endParaRPr lang="tr-TR" sz="2100" dirty="0" smtClean="0"/>
          </a:p>
          <a:p>
            <a:pPr lvl="1">
              <a:buNone/>
            </a:pPr>
            <a:endParaRPr lang="tr-TR" sz="2100" dirty="0" smtClean="0"/>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12 Grup"/>
          <p:cNvGrpSpPr/>
          <p:nvPr/>
        </p:nvGrpSpPr>
        <p:grpSpPr>
          <a:xfrm>
            <a:off x="3857620" y="4572008"/>
            <a:ext cx="4286280" cy="1545377"/>
            <a:chOff x="4143372" y="3500438"/>
            <a:chExt cx="4286280" cy="1545377"/>
          </a:xfrm>
        </p:grpSpPr>
        <p:cxnSp>
          <p:nvCxnSpPr>
            <p:cNvPr id="14" name="13 Düz Ok Bağlayıcısı"/>
            <p:cNvCxnSpPr/>
            <p:nvPr/>
          </p:nvCxnSpPr>
          <p:spPr>
            <a:xfrm>
              <a:off x="4143372" y="3500438"/>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4357686" y="4214818"/>
              <a:ext cx="4071966" cy="830997"/>
            </a:xfrm>
            <a:prstGeom prst="rect">
              <a:avLst/>
            </a:prstGeom>
            <a:noFill/>
          </p:spPr>
          <p:txBody>
            <a:bodyPr wrap="square" rtlCol="0">
              <a:spAutoFit/>
            </a:bodyPr>
            <a:lstStyle/>
            <a:p>
              <a:pPr algn="ctr"/>
              <a:r>
                <a:rPr lang="tr-TR" sz="1600" i="1" dirty="0" smtClean="0"/>
                <a:t>Dikkat: Yapının tanımındaki değişken sıralaması ile aynı sırada olmalıdır. </a:t>
              </a:r>
              <a:br>
                <a:rPr lang="tr-TR" sz="1600" i="1" dirty="0" smtClean="0"/>
              </a:br>
              <a:r>
                <a:rPr lang="tr-TR" sz="1600" i="1" dirty="0" smtClean="0"/>
                <a:t>Boş bırakıp pas geçmek vs. yoktur.</a:t>
              </a:r>
              <a:endParaRPr lang="tr-TR" sz="1600" i="1" dirty="0"/>
            </a:p>
          </p:txBody>
        </p:sp>
      </p:grpSp>
      <p:pic>
        <p:nvPicPr>
          <p:cNvPr id="17" name="16 Resim" descr="bilgisayar.jpg"/>
          <p:cNvPicPr>
            <a:picLocks noChangeAspect="1"/>
          </p:cNvPicPr>
          <p:nvPr/>
        </p:nvPicPr>
        <p:blipFill>
          <a:blip r:embed="rId3"/>
          <a:stretch>
            <a:fillRect/>
          </a:stretch>
        </p:blipFill>
        <p:spPr>
          <a:xfrm>
            <a:off x="7286644" y="3929066"/>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6" end="6"/>
                                            </p:txEl>
                                          </p:spTgt>
                                        </p:tgtEl>
                                        <p:attrNameLst>
                                          <p:attrName>style.visibility</p:attrName>
                                        </p:attrNameLst>
                                      </p:cBhvr>
                                      <p:to>
                                        <p:strVal val="visible"/>
                                      </p:to>
                                    </p:set>
                                    <p:set>
                                      <p:cBhvr>
                                        <p:cTn id="7" dur="455" fill="hold">
                                          <p:stCondLst>
                                            <p:cond delay="0"/>
                                          </p:stCondLst>
                                        </p:cTn>
                                        <p:tgtEl>
                                          <p:spTgt spid="3">
                                            <p:txEl>
                                              <p:pRg st="6" end="6"/>
                                            </p:txEl>
                                          </p:spTgt>
                                        </p:tgtEl>
                                        <p:attrNameLst>
                                          <p:attrName>style.rotation</p:attrName>
                                        </p:attrNameLst>
                                      </p:cBhvr>
                                      <p:to>
                                        <p:strVal val="-45.0"/>
                                      </p:to>
                                    </p:set>
                                    <p:anim calcmode="lin" valueType="num">
                                      <p:cBhvr>
                                        <p:cTn id="8"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7" end="7"/>
                                            </p:txEl>
                                          </p:spTgt>
                                        </p:tgtEl>
                                        <p:attrNameLst>
                                          <p:attrName>style.visibility</p:attrName>
                                        </p:attrNameLst>
                                      </p:cBhvr>
                                      <p:to>
                                        <p:strVal val="visible"/>
                                      </p:to>
                                    </p:set>
                                    <p:set>
                                      <p:cBhvr>
                                        <p:cTn id="16" dur="455" fill="hold">
                                          <p:stCondLst>
                                            <p:cond delay="0"/>
                                          </p:stCondLst>
                                        </p:cTn>
                                        <p:tgtEl>
                                          <p:spTgt spid="3">
                                            <p:txEl>
                                              <p:pRg st="7" end="7"/>
                                            </p:txEl>
                                          </p:spTgt>
                                        </p:tgtEl>
                                        <p:attrNameLst>
                                          <p:attrName>style.rotation</p:attrName>
                                        </p:attrNameLst>
                                      </p:cBhvr>
                                      <p:to>
                                        <p:strVal val="-45.0"/>
                                      </p:to>
                                    </p:set>
                                    <p:anim calcmode="lin" valueType="num">
                                      <p:cBhvr>
                                        <p:cTn id="17"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karbonat-erol--182537.png"/>
          <p:cNvPicPr>
            <a:picLocks noChangeAspect="1"/>
          </p:cNvPicPr>
          <p:nvPr/>
        </p:nvPicPr>
        <p:blipFill>
          <a:blip r:embed="rId3" cstate="print"/>
          <a:srcRect t="9674"/>
          <a:stretch>
            <a:fillRect/>
          </a:stretch>
        </p:blipFill>
        <p:spPr>
          <a:xfrm rot="917521">
            <a:off x="4158025" y="3845416"/>
            <a:ext cx="1768851" cy="2515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Başlık 1"/>
          <p:cNvSpPr>
            <a:spLocks noGrp="1"/>
          </p:cNvSpPr>
          <p:nvPr>
            <p:ph type="title"/>
          </p:nvPr>
        </p:nvSpPr>
        <p:spPr>
          <a:xfrm>
            <a:off x="214282" y="142852"/>
            <a:ext cx="7000924" cy="990600"/>
          </a:xfrm>
        </p:spPr>
        <p:txBody>
          <a:bodyPr>
            <a:normAutofit/>
          </a:bodyPr>
          <a:lstStyle/>
          <a:p>
            <a:r>
              <a:rPr lang="tr-TR" dirty="0" smtClean="0">
                <a:solidFill>
                  <a:schemeClr val="tx2">
                    <a:lumMod val="60000"/>
                    <a:lumOff val="40000"/>
                  </a:schemeClr>
                </a:solidFill>
              </a:rPr>
              <a:t>Yapı Alıştırması</a:t>
            </a:r>
            <a:endParaRPr lang="tr-TR" dirty="0">
              <a:solidFill>
                <a:schemeClr val="tx2">
                  <a:lumMod val="60000"/>
                  <a:lumOff val="40000"/>
                </a:schemeClr>
              </a:solidFill>
            </a:endParaRPr>
          </a:p>
        </p:txBody>
      </p:sp>
      <p:sp>
        <p:nvSpPr>
          <p:cNvPr id="10" name="2 İçerik Yer Tutucusu"/>
          <p:cNvSpPr>
            <a:spLocks noGrp="1"/>
          </p:cNvSpPr>
          <p:nvPr>
            <p:ph sz="quarter" idx="1"/>
          </p:nvPr>
        </p:nvSpPr>
        <p:spPr>
          <a:xfrm>
            <a:off x="457200" y="1219200"/>
            <a:ext cx="6615130" cy="4937760"/>
          </a:xfrm>
        </p:spPr>
        <p:txBody>
          <a:bodyPr/>
          <a:lstStyle/>
          <a:p>
            <a:r>
              <a:rPr lang="tr-TR" sz="2000" dirty="0" smtClean="0"/>
              <a:t>listeye_ekle(&amp;liste, “</a:t>
            </a:r>
            <a:r>
              <a:rPr lang="tr-TR" sz="2000" dirty="0" err="1" smtClean="0"/>
              <a:t>Gardirop</a:t>
            </a:r>
            <a:r>
              <a:rPr lang="tr-TR" sz="2000" dirty="0" smtClean="0"/>
              <a:t> Fuat”);</a:t>
            </a:r>
          </a:p>
          <a:p>
            <a:r>
              <a:rPr lang="tr-TR" sz="2000" dirty="0" smtClean="0"/>
              <a:t>listeye_ekle(&amp;liste, “Karbonat Erol”);</a:t>
            </a:r>
          </a:p>
          <a:p>
            <a:r>
              <a:rPr lang="tr-TR" sz="2000" dirty="0" smtClean="0"/>
              <a:t>listeye_ekle(&amp;liste, “</a:t>
            </a:r>
            <a:r>
              <a:rPr lang="tr-TR" sz="2000" dirty="0" err="1" smtClean="0"/>
              <a:t>Bombaci</a:t>
            </a:r>
            <a:r>
              <a:rPr lang="tr-TR" sz="2000" dirty="0" smtClean="0"/>
              <a:t> </a:t>
            </a:r>
            <a:r>
              <a:rPr lang="tr-TR" sz="2000" dirty="0" err="1" smtClean="0"/>
              <a:t>Mulayim</a:t>
            </a:r>
            <a:r>
              <a:rPr lang="tr-TR" sz="2000" dirty="0" smtClean="0"/>
              <a:t>”);</a:t>
            </a:r>
          </a:p>
          <a:p>
            <a:pPr>
              <a:buNone/>
            </a:pPr>
            <a:r>
              <a:rPr lang="tr-TR" sz="2000" dirty="0" smtClean="0"/>
              <a:t>denildiğinde liste isimli bir yapıya üç ismi de liste.</a:t>
            </a:r>
            <a:r>
              <a:rPr lang="tr-TR" sz="2000" dirty="0" err="1" smtClean="0"/>
              <a:t>kayit</a:t>
            </a:r>
            <a:r>
              <a:rPr lang="tr-TR" sz="2000" dirty="0" smtClean="0"/>
              <a:t>[0].isim, liste.</a:t>
            </a:r>
            <a:r>
              <a:rPr lang="tr-TR" sz="2000" dirty="0" err="1" smtClean="0"/>
              <a:t>kayit</a:t>
            </a:r>
            <a:r>
              <a:rPr lang="tr-TR" sz="2000" dirty="0" smtClean="0"/>
              <a:t>[1].isim… olarak kaydeden ve liste.</a:t>
            </a:r>
            <a:r>
              <a:rPr lang="tr-TR" sz="2000" dirty="0" err="1" smtClean="0"/>
              <a:t>toplamkayit</a:t>
            </a:r>
            <a:r>
              <a:rPr lang="tr-TR" sz="2000" dirty="0" smtClean="0"/>
              <a:t> değişkenini de her seferinde bir artıran bir fonksiyonu ve bu fonksiyonu içeren tüm kodu yazınız.</a:t>
            </a:r>
          </a:p>
          <a:p>
            <a:pPr>
              <a:buNone/>
            </a:pPr>
            <a:endParaRPr lang="tr-TR" dirty="0" smtClean="0"/>
          </a:p>
          <a:p>
            <a:endParaRPr lang="tr-TR" dirty="0"/>
          </a:p>
        </p:txBody>
      </p:sp>
      <p:pic>
        <p:nvPicPr>
          <p:cNvPr id="4" name="3 Resim" descr="soru.jpg"/>
          <p:cNvPicPr>
            <a:picLocks noChangeAspect="1"/>
          </p:cNvPicPr>
          <p:nvPr/>
        </p:nvPicPr>
        <p:blipFill>
          <a:blip r:embed="rId4"/>
          <a:stretch>
            <a:fillRect/>
          </a:stretch>
        </p:blipFill>
        <p:spPr>
          <a:xfrm>
            <a:off x="6948296" y="5357826"/>
            <a:ext cx="1301527" cy="1328928"/>
          </a:xfrm>
          <a:prstGeom prst="rect">
            <a:avLst/>
          </a:prstGeom>
        </p:spPr>
      </p:pic>
      <p:pic>
        <p:nvPicPr>
          <p:cNvPr id="6" name="5 Resim" descr="og03yYww.jpeg"/>
          <p:cNvPicPr>
            <a:picLocks noChangeAspect="1"/>
          </p:cNvPicPr>
          <p:nvPr/>
        </p:nvPicPr>
        <p:blipFill>
          <a:blip r:embed="rId5" cstate="print"/>
          <a:stretch>
            <a:fillRect/>
          </a:stretch>
        </p:blipFill>
        <p:spPr>
          <a:xfrm>
            <a:off x="785786" y="4000504"/>
            <a:ext cx="2214578"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Resim" descr="tumblr_ojxpn8I7z91rojpypo1_1280.jpg"/>
          <p:cNvPicPr>
            <a:picLocks noChangeAspect="1"/>
          </p:cNvPicPr>
          <p:nvPr/>
        </p:nvPicPr>
        <p:blipFill>
          <a:blip r:embed="rId6" cstate="print"/>
          <a:srcRect b="11458"/>
          <a:stretch>
            <a:fillRect/>
          </a:stretch>
        </p:blipFill>
        <p:spPr>
          <a:xfrm>
            <a:off x="7037870" y="1714488"/>
            <a:ext cx="1871837" cy="2071702"/>
          </a:xfrm>
          <a:prstGeom prst="rect">
            <a:avLst/>
          </a:prstGeom>
        </p:spPr>
      </p:pic>
      <p:sp>
        <p:nvSpPr>
          <p:cNvPr id="8" name="7 Yuvarlatılmış Dikdörtgen"/>
          <p:cNvSpPr/>
          <p:nvPr/>
        </p:nvSpPr>
        <p:spPr>
          <a:xfrm>
            <a:off x="6715140" y="4214818"/>
            <a:ext cx="2000264"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Yazılmış kodu inceleyelim.</a:t>
            </a:r>
            <a:br>
              <a:rPr lang="tr-TR" dirty="0" smtClean="0"/>
            </a:br>
            <a:r>
              <a:rPr lang="tr-TR" dirty="0" smtClean="0"/>
              <a:t>(bir sonraki slayt)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5" dur="500"/>
                                        <p:tgtEl>
                                          <p:spTgt spid="10">
                                            <p:txEl>
                                              <p:pRg st="1" end="1"/>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checkerboard(across)">
                                      <p:cBhvr>
                                        <p:cTn id="28" dur="500"/>
                                        <p:tgtEl>
                                          <p:spTgt spid="10">
                                            <p:txEl>
                                              <p:pRg st="2" end="2"/>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checkerboard(across)">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2.ders sonu</a:t>
            </a:r>
            <a:endParaRPr lang="tr-TR" sz="8000" dirty="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2">
                    <a:lumMod val="60000"/>
                    <a:lumOff val="40000"/>
                  </a:schemeClr>
                </a:solidFill>
              </a:rPr>
              <a:t>Yapı Alıştırması</a:t>
            </a:r>
            <a:endParaRPr lang="tr-TR" dirty="0"/>
          </a:p>
        </p:txBody>
      </p:sp>
      <p:sp>
        <p:nvSpPr>
          <p:cNvPr id="3" name="2 İçerik Yer Tutucusu"/>
          <p:cNvSpPr>
            <a:spLocks noGrp="1"/>
          </p:cNvSpPr>
          <p:nvPr>
            <p:ph sz="quarter" idx="1"/>
          </p:nvPr>
        </p:nvSpPr>
        <p:spPr>
          <a:xfrm>
            <a:off x="285720" y="1214422"/>
            <a:ext cx="3757610" cy="3352808"/>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1300" dirty="0" smtClean="0"/>
              <a:t>#</a:t>
            </a:r>
            <a:r>
              <a:rPr lang="tr-TR" sz="1300" dirty="0" err="1" smtClean="0"/>
              <a:t>include</a:t>
            </a:r>
            <a:r>
              <a:rPr lang="tr-TR" sz="1300" dirty="0" smtClean="0"/>
              <a:t> &lt;</a:t>
            </a:r>
            <a:r>
              <a:rPr lang="tr-TR" sz="1300" dirty="0" err="1" smtClean="0"/>
              <a:t>stdio</a:t>
            </a:r>
            <a:r>
              <a:rPr lang="tr-TR" sz="1300" dirty="0" smtClean="0"/>
              <a:t>.h&gt;</a:t>
            </a:r>
          </a:p>
          <a:p>
            <a:pPr>
              <a:buNone/>
            </a:pPr>
            <a:r>
              <a:rPr lang="tr-TR" sz="1300" dirty="0" smtClean="0"/>
              <a:t>#</a:t>
            </a:r>
            <a:r>
              <a:rPr lang="tr-TR" sz="1300" dirty="0" err="1" smtClean="0"/>
              <a:t>include</a:t>
            </a:r>
            <a:r>
              <a:rPr lang="tr-TR" sz="1300" dirty="0" smtClean="0"/>
              <a:t> &lt;</a:t>
            </a:r>
            <a:r>
              <a:rPr lang="tr-TR" sz="1300" dirty="0" err="1" smtClean="0"/>
              <a:t>string</a:t>
            </a:r>
            <a:r>
              <a:rPr lang="tr-TR" sz="1300" dirty="0" smtClean="0"/>
              <a:t>.h&gt;</a:t>
            </a:r>
          </a:p>
          <a:p>
            <a:pPr>
              <a:buNone/>
            </a:pPr>
            <a:r>
              <a:rPr lang="tr-TR" sz="1300" dirty="0" err="1" smtClean="0"/>
              <a:t>typedef</a:t>
            </a:r>
            <a:r>
              <a:rPr lang="tr-TR" sz="1300" dirty="0" smtClean="0"/>
              <a:t> </a:t>
            </a:r>
            <a:r>
              <a:rPr lang="tr-TR" sz="1300" dirty="0" err="1" smtClean="0"/>
              <a:t>struct</a:t>
            </a:r>
            <a:r>
              <a:rPr lang="tr-TR" sz="1300" dirty="0" smtClean="0"/>
              <a:t> {</a:t>
            </a:r>
          </a:p>
          <a:p>
            <a:pPr>
              <a:buNone/>
            </a:pPr>
            <a:r>
              <a:rPr lang="tr-TR" sz="1300" dirty="0" smtClean="0"/>
              <a:t>	</a:t>
            </a:r>
            <a:r>
              <a:rPr lang="tr-TR" sz="1300" dirty="0" err="1" smtClean="0"/>
              <a:t>char</a:t>
            </a:r>
            <a:r>
              <a:rPr lang="tr-TR" sz="1300" dirty="0" smtClean="0"/>
              <a:t> isim[30];	</a:t>
            </a:r>
          </a:p>
          <a:p>
            <a:pPr>
              <a:buNone/>
            </a:pPr>
            <a:r>
              <a:rPr lang="tr-TR" sz="1300" dirty="0" smtClean="0"/>
              <a:t>}</a:t>
            </a:r>
            <a:r>
              <a:rPr lang="tr-TR" sz="1300" dirty="0" err="1" smtClean="0"/>
              <a:t>kayit</a:t>
            </a:r>
            <a:r>
              <a:rPr lang="tr-TR" sz="1300" dirty="0" smtClean="0"/>
              <a:t>_turu;</a:t>
            </a:r>
          </a:p>
          <a:p>
            <a:pPr>
              <a:buNone/>
            </a:pPr>
            <a:endParaRPr lang="tr-TR" sz="1300" dirty="0" smtClean="0"/>
          </a:p>
          <a:p>
            <a:pPr>
              <a:buNone/>
            </a:pPr>
            <a:r>
              <a:rPr lang="tr-TR" sz="1300" dirty="0" err="1" smtClean="0"/>
              <a:t>typedef</a:t>
            </a:r>
            <a:r>
              <a:rPr lang="tr-TR" sz="1300" dirty="0" smtClean="0"/>
              <a:t> </a:t>
            </a:r>
            <a:r>
              <a:rPr lang="tr-TR" sz="1300" dirty="0" err="1" smtClean="0"/>
              <a:t>struct</a:t>
            </a:r>
            <a:r>
              <a:rPr lang="tr-TR" sz="1300" dirty="0" smtClean="0"/>
              <a:t>{</a:t>
            </a:r>
          </a:p>
          <a:p>
            <a:pPr>
              <a:buNone/>
            </a:pPr>
            <a:r>
              <a:rPr lang="tr-TR" sz="1300" dirty="0" smtClean="0"/>
              <a:t>	</a:t>
            </a:r>
            <a:r>
              <a:rPr lang="tr-TR" sz="1300" dirty="0" err="1" smtClean="0"/>
              <a:t>kayit</a:t>
            </a:r>
            <a:r>
              <a:rPr lang="tr-TR" sz="1300" dirty="0" smtClean="0"/>
              <a:t>_turu </a:t>
            </a:r>
            <a:r>
              <a:rPr lang="tr-TR" sz="1300" dirty="0" err="1" smtClean="0"/>
              <a:t>kayit</a:t>
            </a:r>
            <a:r>
              <a:rPr lang="tr-TR" sz="1300" dirty="0" smtClean="0"/>
              <a:t>[50];</a:t>
            </a:r>
          </a:p>
          <a:p>
            <a:pPr>
              <a:buNone/>
            </a:pPr>
            <a:r>
              <a:rPr lang="tr-TR" sz="1300" dirty="0" smtClean="0"/>
              <a:t>	</a:t>
            </a:r>
            <a:r>
              <a:rPr lang="tr-TR" sz="1300" dirty="0" err="1" smtClean="0"/>
              <a:t>int</a:t>
            </a:r>
            <a:r>
              <a:rPr lang="tr-TR" sz="1300" dirty="0" smtClean="0"/>
              <a:t> </a:t>
            </a:r>
            <a:r>
              <a:rPr lang="tr-TR" sz="1300" dirty="0" err="1" smtClean="0"/>
              <a:t>toplamkayit</a:t>
            </a:r>
            <a:r>
              <a:rPr lang="tr-TR" sz="1300" dirty="0" smtClean="0"/>
              <a:t>;	</a:t>
            </a:r>
          </a:p>
          <a:p>
            <a:pPr>
              <a:buNone/>
            </a:pPr>
            <a:r>
              <a:rPr lang="tr-TR" sz="1300" dirty="0" smtClean="0"/>
              <a:t>}liste_turu;</a:t>
            </a:r>
          </a:p>
          <a:p>
            <a:pPr>
              <a:buNone/>
            </a:pPr>
            <a:endParaRPr lang="tr-TR" sz="1300" dirty="0" smtClean="0"/>
          </a:p>
          <a:p>
            <a:pPr>
              <a:buNone/>
            </a:pPr>
            <a:r>
              <a:rPr lang="tr-TR" sz="1300" dirty="0" err="1" smtClean="0"/>
              <a:t>void</a:t>
            </a:r>
            <a:r>
              <a:rPr lang="tr-TR" sz="1300" dirty="0" smtClean="0"/>
              <a:t> listeye_ekle (liste_turu* liste, </a:t>
            </a:r>
            <a:r>
              <a:rPr lang="tr-TR" sz="1300" dirty="0" err="1" smtClean="0"/>
              <a:t>char</a:t>
            </a:r>
            <a:r>
              <a:rPr lang="tr-TR" sz="1300" dirty="0" smtClean="0"/>
              <a:t>* </a:t>
            </a:r>
            <a:r>
              <a:rPr lang="tr-TR" sz="1300" dirty="0" err="1" smtClean="0"/>
              <a:t>kayit</a:t>
            </a:r>
            <a:r>
              <a:rPr lang="tr-TR" sz="1300" dirty="0" smtClean="0"/>
              <a:t>_ismi);</a:t>
            </a:r>
          </a:p>
          <a:p>
            <a:endParaRPr lang="tr-TR" dirty="0"/>
          </a:p>
        </p:txBody>
      </p:sp>
      <p:sp>
        <p:nvSpPr>
          <p:cNvPr id="4" name="2 İçerik Yer Tutucusu"/>
          <p:cNvSpPr txBox="1">
            <a:spLocks/>
          </p:cNvSpPr>
          <p:nvPr/>
        </p:nvSpPr>
        <p:spPr>
          <a:xfrm>
            <a:off x="4286248" y="1214422"/>
            <a:ext cx="3757610" cy="3352808"/>
          </a:xfrm>
          <a:prstGeom prst="rect">
            <a:avLst/>
          </a:prstGeom>
        </p:spPr>
        <p:style>
          <a:lnRef idx="2">
            <a:schemeClr val="accent6"/>
          </a:lnRef>
          <a:fillRef idx="1">
            <a:schemeClr val="lt1"/>
          </a:fillRef>
          <a:effectRef idx="0">
            <a:schemeClr val="accent6"/>
          </a:effectRef>
          <a:fontRef idx="minor">
            <a:schemeClr val="dk1"/>
          </a:fontRef>
        </p:style>
        <p:txBody>
          <a:bodyPr vert="horz">
            <a:normAutofit lnSpcReduction="10000"/>
          </a:bodyPr>
          <a:lstStyle/>
          <a:p>
            <a:pPr marL="274320" lvl="0" indent="-274320">
              <a:spcBef>
                <a:spcPts val="600"/>
              </a:spcBef>
              <a:buClr>
                <a:schemeClr val="accent1"/>
              </a:buClr>
              <a:buSzPct val="76000"/>
            </a:pPr>
            <a:r>
              <a:rPr lang="tr-TR" sz="1300" dirty="0" err="1" smtClean="0"/>
              <a:t>int</a:t>
            </a:r>
            <a:r>
              <a:rPr lang="tr-TR" sz="1300" dirty="0" smtClean="0"/>
              <a:t> </a:t>
            </a:r>
            <a:r>
              <a:rPr lang="tr-TR" sz="1300" dirty="0" err="1" smtClean="0"/>
              <a:t>main</a:t>
            </a:r>
            <a:r>
              <a:rPr lang="tr-TR" sz="1300" dirty="0" smtClean="0"/>
              <a:t>()</a:t>
            </a:r>
          </a:p>
          <a:p>
            <a:pPr marL="274320" lvl="0" indent="-274320">
              <a:spcBef>
                <a:spcPts val="600"/>
              </a:spcBef>
              <a:buClr>
                <a:schemeClr val="accent1"/>
              </a:buClr>
              <a:buSzPct val="76000"/>
            </a:pPr>
            <a:r>
              <a:rPr lang="tr-TR" sz="1300" dirty="0" smtClean="0"/>
              <a:t>{</a:t>
            </a:r>
          </a:p>
          <a:p>
            <a:pPr marL="274320" lvl="0" indent="-274320">
              <a:spcBef>
                <a:spcPts val="600"/>
              </a:spcBef>
              <a:buClr>
                <a:schemeClr val="accent1"/>
              </a:buClr>
              <a:buSzPct val="76000"/>
            </a:pPr>
            <a:r>
              <a:rPr lang="tr-TR" sz="1300" dirty="0" smtClean="0"/>
              <a:t>	liste_turu liste = {};</a:t>
            </a:r>
          </a:p>
          <a:p>
            <a:pPr marL="274320" lvl="0" indent="-274320">
              <a:spcBef>
                <a:spcPts val="600"/>
              </a:spcBef>
              <a:buClr>
                <a:schemeClr val="accent1"/>
              </a:buClr>
              <a:buSzPct val="76000"/>
            </a:pPr>
            <a:r>
              <a:rPr lang="tr-TR" sz="1300" dirty="0" smtClean="0"/>
              <a:t>	listeye_ekle(&amp;liste, "</a:t>
            </a:r>
            <a:r>
              <a:rPr lang="tr-TR" sz="1300" dirty="0" err="1" smtClean="0"/>
              <a:t>Gardirop</a:t>
            </a:r>
            <a:r>
              <a:rPr lang="tr-TR" sz="1300" dirty="0" smtClean="0"/>
              <a:t> Fuat");</a:t>
            </a:r>
          </a:p>
          <a:p>
            <a:pPr marL="274320" lvl="0" indent="-274320">
              <a:spcBef>
                <a:spcPts val="600"/>
              </a:spcBef>
              <a:buClr>
                <a:schemeClr val="accent1"/>
              </a:buClr>
              <a:buSzPct val="76000"/>
            </a:pPr>
            <a:r>
              <a:rPr lang="tr-TR" sz="1300" dirty="0" smtClean="0"/>
              <a:t>	listeye_ekle(&amp;liste, "Karbonat Erol");</a:t>
            </a:r>
          </a:p>
          <a:p>
            <a:pPr marL="274320" lvl="0" indent="-274320">
              <a:spcBef>
                <a:spcPts val="600"/>
              </a:spcBef>
              <a:buClr>
                <a:schemeClr val="accent1"/>
              </a:buClr>
              <a:buSzPct val="76000"/>
            </a:pPr>
            <a:r>
              <a:rPr lang="tr-TR" sz="1300" dirty="0" smtClean="0"/>
              <a:t>	listeye_ekle(&amp;liste, "</a:t>
            </a:r>
            <a:r>
              <a:rPr lang="tr-TR" sz="1300" dirty="0" err="1" smtClean="0"/>
              <a:t>Bombaci</a:t>
            </a:r>
            <a:r>
              <a:rPr lang="tr-TR" sz="1300" dirty="0" smtClean="0"/>
              <a:t> </a:t>
            </a:r>
            <a:r>
              <a:rPr lang="tr-TR" sz="1300" dirty="0" err="1" smtClean="0"/>
              <a:t>Mulayim</a:t>
            </a:r>
            <a:r>
              <a:rPr lang="tr-TR" sz="1300" dirty="0" smtClean="0"/>
              <a:t>");</a:t>
            </a:r>
          </a:p>
          <a:p>
            <a:pPr marL="274320" lvl="0" indent="-274320">
              <a:spcBef>
                <a:spcPts val="600"/>
              </a:spcBef>
              <a:buClr>
                <a:schemeClr val="accent1"/>
              </a:buClr>
              <a:buSzPct val="76000"/>
            </a:pPr>
            <a:r>
              <a:rPr lang="tr-TR" sz="1300" dirty="0" smtClean="0"/>
              <a:t>	</a:t>
            </a:r>
            <a:r>
              <a:rPr lang="tr-TR" sz="1300" dirty="0" err="1" smtClean="0"/>
              <a:t>int</a:t>
            </a:r>
            <a:r>
              <a:rPr lang="tr-TR" sz="1300" dirty="0" smtClean="0"/>
              <a:t> i;</a:t>
            </a:r>
          </a:p>
          <a:p>
            <a:pPr marL="274320" lvl="0" indent="-274320">
              <a:spcBef>
                <a:spcPts val="600"/>
              </a:spcBef>
              <a:buClr>
                <a:schemeClr val="accent1"/>
              </a:buClr>
              <a:buSzPct val="76000"/>
            </a:pPr>
            <a:r>
              <a:rPr lang="tr-TR" sz="1300" dirty="0" smtClean="0"/>
              <a:t>	</a:t>
            </a:r>
            <a:r>
              <a:rPr lang="tr-TR" sz="1300" dirty="0" err="1" smtClean="0"/>
              <a:t>printf</a:t>
            </a:r>
            <a:r>
              <a:rPr lang="tr-TR" sz="1300" dirty="0" smtClean="0"/>
              <a:t>("NO\tISIM\n");</a:t>
            </a:r>
          </a:p>
          <a:p>
            <a:pPr marL="274320" lvl="0" indent="-274320">
              <a:spcBef>
                <a:spcPts val="600"/>
              </a:spcBef>
              <a:buClr>
                <a:schemeClr val="accent1"/>
              </a:buClr>
              <a:buSzPct val="76000"/>
            </a:pPr>
            <a:r>
              <a:rPr lang="tr-TR" sz="1300" dirty="0" smtClean="0"/>
              <a:t>	</a:t>
            </a:r>
            <a:r>
              <a:rPr lang="tr-TR" sz="1300" dirty="0" err="1" smtClean="0"/>
              <a:t>for</a:t>
            </a:r>
            <a:r>
              <a:rPr lang="tr-TR" sz="1300" dirty="0" smtClean="0"/>
              <a:t>(i=0; i&lt;liste.</a:t>
            </a:r>
            <a:r>
              <a:rPr lang="tr-TR" sz="1300" dirty="0" err="1" smtClean="0"/>
              <a:t>toplamkayit</a:t>
            </a:r>
            <a:r>
              <a:rPr lang="tr-TR" sz="1300" dirty="0" smtClean="0"/>
              <a:t>;i++)</a:t>
            </a:r>
          </a:p>
          <a:p>
            <a:pPr marL="274320" lvl="0" indent="-274320">
              <a:spcBef>
                <a:spcPts val="600"/>
              </a:spcBef>
              <a:buClr>
                <a:schemeClr val="accent1"/>
              </a:buClr>
              <a:buSzPct val="76000"/>
            </a:pPr>
            <a:r>
              <a:rPr lang="tr-TR" sz="1300" dirty="0" smtClean="0"/>
              <a:t>		</a:t>
            </a:r>
            <a:r>
              <a:rPr lang="tr-TR" sz="1300" dirty="0" err="1" smtClean="0"/>
              <a:t>printf</a:t>
            </a:r>
            <a:r>
              <a:rPr lang="tr-TR" sz="1300" dirty="0" smtClean="0"/>
              <a:t>("%.2d\t%s\n", i+1, liste.</a:t>
            </a:r>
            <a:r>
              <a:rPr lang="tr-TR" sz="1300" dirty="0" err="1" smtClean="0"/>
              <a:t>kayit</a:t>
            </a:r>
            <a:r>
              <a:rPr lang="tr-TR" sz="1300" dirty="0" smtClean="0"/>
              <a:t>[i].isim);</a:t>
            </a:r>
          </a:p>
          <a:p>
            <a:pPr marL="274320" lvl="0" indent="-274320">
              <a:spcBef>
                <a:spcPts val="600"/>
              </a:spcBef>
              <a:buClr>
                <a:schemeClr val="accent1"/>
              </a:buClr>
              <a:buSzPct val="76000"/>
            </a:pPr>
            <a:r>
              <a:rPr lang="tr-TR" sz="1300" dirty="0" err="1" smtClean="0"/>
              <a:t>return</a:t>
            </a:r>
            <a:r>
              <a:rPr lang="tr-TR" sz="1300" dirty="0" smtClean="0"/>
              <a:t> 0;	</a:t>
            </a:r>
          </a:p>
          <a:p>
            <a:pPr marL="274320" lvl="0" indent="-274320">
              <a:spcBef>
                <a:spcPts val="600"/>
              </a:spcBef>
              <a:buClr>
                <a:schemeClr val="accent1"/>
              </a:buClr>
              <a:buSzPct val="76000"/>
            </a:pPr>
            <a:r>
              <a:rPr lang="tr-TR" sz="1300" dirty="0" smtClean="0"/>
              <a:t>}</a:t>
            </a:r>
            <a:endParaRPr kumimoji="0" lang="tr-TR" sz="1300" b="0" i="0" u="none"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6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2 İçerik Yer Tutucusu"/>
          <p:cNvSpPr txBox="1">
            <a:spLocks/>
          </p:cNvSpPr>
          <p:nvPr/>
        </p:nvSpPr>
        <p:spPr>
          <a:xfrm>
            <a:off x="2428860" y="4643446"/>
            <a:ext cx="6357950" cy="1714512"/>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p>
            <a:pPr marL="274320" lvl="0" indent="-274320">
              <a:spcBef>
                <a:spcPts val="600"/>
              </a:spcBef>
              <a:buClr>
                <a:schemeClr val="accent1"/>
              </a:buClr>
              <a:buSzPct val="76000"/>
            </a:pPr>
            <a:r>
              <a:rPr lang="tr-TR" sz="1300" dirty="0" err="1" smtClean="0"/>
              <a:t>void</a:t>
            </a:r>
            <a:r>
              <a:rPr lang="tr-TR" sz="1300" dirty="0" smtClean="0"/>
              <a:t> listeye_ekle (liste_turu* </a:t>
            </a:r>
            <a:r>
              <a:rPr lang="tr-TR" sz="1300" dirty="0" err="1" smtClean="0"/>
              <a:t>listeIsaretcisi</a:t>
            </a:r>
            <a:r>
              <a:rPr lang="tr-TR" sz="1300" dirty="0" smtClean="0"/>
              <a:t>, </a:t>
            </a:r>
            <a:r>
              <a:rPr lang="tr-TR" sz="1300" dirty="0" err="1" smtClean="0"/>
              <a:t>char</a:t>
            </a:r>
            <a:r>
              <a:rPr lang="tr-TR" sz="1300" dirty="0" smtClean="0"/>
              <a:t>* </a:t>
            </a:r>
            <a:r>
              <a:rPr lang="tr-TR" sz="1300" dirty="0" err="1" smtClean="0"/>
              <a:t>kayit</a:t>
            </a:r>
            <a:r>
              <a:rPr lang="tr-TR" sz="1300" dirty="0" smtClean="0"/>
              <a:t>_ismi)</a:t>
            </a:r>
          </a:p>
          <a:p>
            <a:pPr marL="274320" lvl="0" indent="-274320">
              <a:spcBef>
                <a:spcPts val="600"/>
              </a:spcBef>
              <a:buClr>
                <a:schemeClr val="accent1"/>
              </a:buClr>
              <a:buSzPct val="76000"/>
            </a:pPr>
            <a:r>
              <a:rPr lang="tr-TR" sz="1300" dirty="0" smtClean="0"/>
              <a:t>{</a:t>
            </a:r>
          </a:p>
          <a:p>
            <a:pPr marL="274320" lvl="0" indent="-274320">
              <a:spcBef>
                <a:spcPts val="600"/>
              </a:spcBef>
              <a:buClr>
                <a:schemeClr val="accent1"/>
              </a:buClr>
              <a:buSzPct val="76000"/>
            </a:pPr>
            <a:r>
              <a:rPr lang="tr-TR" sz="1300" dirty="0" smtClean="0"/>
              <a:t>	</a:t>
            </a:r>
            <a:r>
              <a:rPr lang="tr-TR" sz="1300" dirty="0" err="1" smtClean="0"/>
              <a:t>strcpy</a:t>
            </a:r>
            <a:r>
              <a:rPr lang="tr-TR" sz="1300" dirty="0" smtClean="0"/>
              <a:t>(</a:t>
            </a:r>
            <a:r>
              <a:rPr lang="tr-TR" sz="1300" dirty="0" err="1" smtClean="0">
                <a:solidFill>
                  <a:srgbClr val="0000FF"/>
                </a:solidFill>
              </a:rPr>
              <a:t>listeIsaretcisi</a:t>
            </a:r>
            <a:r>
              <a:rPr lang="tr-TR" sz="1300" dirty="0" smtClean="0">
                <a:solidFill>
                  <a:srgbClr val="0000FF"/>
                </a:solidFill>
              </a:rPr>
              <a:t>-&gt;</a:t>
            </a:r>
            <a:r>
              <a:rPr lang="tr-TR" sz="1300" dirty="0" err="1" smtClean="0">
                <a:solidFill>
                  <a:srgbClr val="0000FF"/>
                </a:solidFill>
              </a:rPr>
              <a:t>kayit</a:t>
            </a:r>
            <a:r>
              <a:rPr lang="tr-TR" sz="1300" dirty="0" smtClean="0">
                <a:solidFill>
                  <a:srgbClr val="0000FF"/>
                </a:solidFill>
              </a:rPr>
              <a:t>[</a:t>
            </a:r>
            <a:r>
              <a:rPr lang="tr-TR" sz="1300" b="1" dirty="0" err="1" smtClean="0">
                <a:solidFill>
                  <a:srgbClr val="002060"/>
                </a:solidFill>
              </a:rPr>
              <a:t>listeIsaretcisi</a:t>
            </a:r>
            <a:r>
              <a:rPr lang="tr-TR" sz="1300" b="1" dirty="0" smtClean="0">
                <a:solidFill>
                  <a:srgbClr val="002060"/>
                </a:solidFill>
              </a:rPr>
              <a:t>-&gt;</a:t>
            </a:r>
            <a:r>
              <a:rPr lang="tr-TR" sz="1300" b="1" dirty="0" err="1" smtClean="0">
                <a:solidFill>
                  <a:srgbClr val="002060"/>
                </a:solidFill>
              </a:rPr>
              <a:t>toplamkayit</a:t>
            </a:r>
            <a:r>
              <a:rPr lang="tr-TR" sz="1300" dirty="0" smtClean="0">
                <a:solidFill>
                  <a:srgbClr val="0000FF"/>
                </a:solidFill>
              </a:rPr>
              <a:t>].isim, </a:t>
            </a:r>
            <a:r>
              <a:rPr lang="tr-TR" sz="1300" b="1" dirty="0" err="1" smtClean="0">
                <a:solidFill>
                  <a:srgbClr val="C00000"/>
                </a:solidFill>
              </a:rPr>
              <a:t>kayit</a:t>
            </a:r>
            <a:r>
              <a:rPr lang="tr-TR" sz="1300" b="1" dirty="0" smtClean="0">
                <a:solidFill>
                  <a:srgbClr val="C00000"/>
                </a:solidFill>
              </a:rPr>
              <a:t>_ismi</a:t>
            </a:r>
            <a:r>
              <a:rPr lang="tr-TR" sz="1300" dirty="0" smtClean="0"/>
              <a:t>);</a:t>
            </a:r>
          </a:p>
          <a:p>
            <a:pPr marL="274320" lvl="0" indent="-274320">
              <a:spcBef>
                <a:spcPts val="600"/>
              </a:spcBef>
              <a:buClr>
                <a:schemeClr val="accent1"/>
              </a:buClr>
              <a:buSzPct val="76000"/>
            </a:pPr>
            <a:r>
              <a:rPr lang="tr-TR" sz="1300" dirty="0" smtClean="0"/>
              <a:t>	</a:t>
            </a:r>
            <a:r>
              <a:rPr lang="tr-TR" sz="1300" dirty="0" err="1" smtClean="0"/>
              <a:t>listeIsaretcisi</a:t>
            </a:r>
            <a:r>
              <a:rPr lang="tr-TR" sz="1300" dirty="0" smtClean="0"/>
              <a:t>-&gt;</a:t>
            </a:r>
            <a:r>
              <a:rPr lang="tr-TR" sz="1300" dirty="0" err="1" smtClean="0"/>
              <a:t>toplamkayit</a:t>
            </a:r>
            <a:r>
              <a:rPr lang="tr-TR" sz="1300" dirty="0" smtClean="0"/>
              <a:t>++;</a:t>
            </a:r>
          </a:p>
          <a:p>
            <a:pPr marL="274320" lvl="0" indent="-274320">
              <a:spcBef>
                <a:spcPts val="600"/>
              </a:spcBef>
              <a:buClr>
                <a:schemeClr val="accent1"/>
              </a:buClr>
              <a:buSzPct val="76000"/>
            </a:pPr>
            <a:r>
              <a:rPr lang="tr-TR" sz="1300" dirty="0" smtClean="0"/>
              <a:t>	</a:t>
            </a:r>
            <a:r>
              <a:rPr lang="tr-TR" sz="1300" dirty="0" err="1" smtClean="0"/>
              <a:t>return</a:t>
            </a:r>
            <a:r>
              <a:rPr lang="tr-TR" sz="1300" dirty="0" smtClean="0"/>
              <a:t>;</a:t>
            </a:r>
          </a:p>
          <a:p>
            <a:pPr marL="274320" lvl="0" indent="-274320">
              <a:spcBef>
                <a:spcPts val="600"/>
              </a:spcBef>
              <a:buClr>
                <a:schemeClr val="accent1"/>
              </a:buClr>
              <a:buSzPct val="76000"/>
            </a:pPr>
            <a:r>
              <a:rPr lang="tr-TR" sz="1300" dirty="0" smtClean="0"/>
              <a:t>}</a:t>
            </a:r>
            <a:endParaRPr kumimoji="0" lang="tr-TR" sz="26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6 Resim" descr="og03yYww.jpeg"/>
          <p:cNvPicPr>
            <a:picLocks noChangeAspect="1"/>
          </p:cNvPicPr>
          <p:nvPr/>
        </p:nvPicPr>
        <p:blipFill>
          <a:blip r:embed="rId3" cstate="print"/>
          <a:stretch>
            <a:fillRect/>
          </a:stretch>
        </p:blipFill>
        <p:spPr>
          <a:xfrm>
            <a:off x="7215206" y="1071546"/>
            <a:ext cx="928694" cy="928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Resim" descr="karbonat-erol--182537.png"/>
          <p:cNvPicPr>
            <a:picLocks noChangeAspect="1"/>
          </p:cNvPicPr>
          <p:nvPr/>
        </p:nvPicPr>
        <p:blipFill>
          <a:blip r:embed="rId4" cstate="print"/>
          <a:srcRect t="9674"/>
          <a:stretch>
            <a:fillRect/>
          </a:stretch>
        </p:blipFill>
        <p:spPr>
          <a:xfrm rot="917521">
            <a:off x="7698373" y="1793629"/>
            <a:ext cx="741776" cy="10548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Resim" descr="tumblr_ojxpn8I7z91rojpypo1_1280.jpg"/>
          <p:cNvPicPr>
            <a:picLocks noChangeAspect="1"/>
          </p:cNvPicPr>
          <p:nvPr/>
        </p:nvPicPr>
        <p:blipFill>
          <a:blip r:embed="rId5" cstate="print">
            <a:clrChange>
              <a:clrFrom>
                <a:srgbClr val="FFFFFF"/>
              </a:clrFrom>
              <a:clrTo>
                <a:srgbClr val="FFFFFF">
                  <a:alpha val="0"/>
                </a:srgbClr>
              </a:clrTo>
            </a:clrChange>
          </a:blip>
          <a:srcRect b="11458"/>
          <a:stretch>
            <a:fillRect/>
          </a:stretch>
        </p:blipFill>
        <p:spPr>
          <a:xfrm>
            <a:off x="7429520" y="2571744"/>
            <a:ext cx="927840" cy="1026909"/>
          </a:xfrm>
          <a:prstGeom prst="rect">
            <a:avLst/>
          </a:prstGeom>
        </p:spPr>
      </p:pic>
      <p:pic>
        <p:nvPicPr>
          <p:cNvPr id="1026" name="Picture 2"/>
          <p:cNvPicPr>
            <a:picLocks noChangeAspect="1" noChangeArrowheads="1"/>
          </p:cNvPicPr>
          <p:nvPr/>
        </p:nvPicPr>
        <p:blipFill>
          <a:blip r:embed="rId6"/>
          <a:srcRect l="1125" t="16553" r="6749" b="16553"/>
          <a:stretch>
            <a:fillRect/>
          </a:stretch>
        </p:blipFill>
        <p:spPr bwMode="auto">
          <a:xfrm>
            <a:off x="4000496" y="214290"/>
            <a:ext cx="2948406" cy="872927"/>
          </a:xfrm>
          <a:prstGeom prst="rect">
            <a:avLst/>
          </a:prstGeom>
          <a:noFill/>
          <a:ln w="9525">
            <a:noFill/>
            <a:miter lim="800000"/>
            <a:headEnd/>
            <a:tailEnd/>
          </a:ln>
          <a:effectLst/>
        </p:spPr>
      </p:pic>
      <p:sp>
        <p:nvSpPr>
          <p:cNvPr id="10" name="9 Metin kutusu"/>
          <p:cNvSpPr txBox="1"/>
          <p:nvPr/>
        </p:nvSpPr>
        <p:spPr>
          <a:xfrm>
            <a:off x="357158" y="4786322"/>
            <a:ext cx="192882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200" dirty="0" smtClean="0"/>
              <a:t>İsimlendirmede kimi zaman </a:t>
            </a:r>
            <a:r>
              <a:rPr lang="tr-TR" sz="1200" dirty="0" err="1" smtClean="0"/>
              <a:t>adSoyad</a:t>
            </a:r>
            <a:r>
              <a:rPr lang="tr-TR" sz="1200" dirty="0" smtClean="0"/>
              <a:t> kimi zaman da ad_</a:t>
            </a:r>
            <a:r>
              <a:rPr lang="tr-TR" sz="1200" dirty="0" err="1" smtClean="0"/>
              <a:t>soyad</a:t>
            </a:r>
            <a:r>
              <a:rPr lang="tr-TR" sz="1200" dirty="0" smtClean="0"/>
              <a:t> biçimlendirmesi kullanılmıştır. Normalde tutarlı olarak tüm isimlerde bunlardan birini tercih etmek daha güzeldir.</a:t>
            </a:r>
            <a:endParaRPr lang="tr-TR" sz="1200" dirty="0"/>
          </a:p>
        </p:txBody>
      </p:sp>
      <p:sp>
        <p:nvSpPr>
          <p:cNvPr id="11" name="10 Bükülü Ok"/>
          <p:cNvSpPr/>
          <p:nvPr/>
        </p:nvSpPr>
        <p:spPr>
          <a:xfrm>
            <a:off x="3643306" y="3286124"/>
            <a:ext cx="642942"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Bükülü Ok"/>
          <p:cNvSpPr/>
          <p:nvPr/>
        </p:nvSpPr>
        <p:spPr>
          <a:xfrm rot="5400000">
            <a:off x="8036743" y="3893347"/>
            <a:ext cx="642942"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9" name="15 Grup"/>
          <p:cNvGrpSpPr/>
          <p:nvPr/>
        </p:nvGrpSpPr>
        <p:grpSpPr>
          <a:xfrm>
            <a:off x="5715008" y="4929198"/>
            <a:ext cx="2971520" cy="1118866"/>
            <a:chOff x="5715008" y="4929198"/>
            <a:chExt cx="2971520" cy="1118866"/>
          </a:xfrm>
        </p:grpSpPr>
        <p:cxnSp>
          <p:nvCxnSpPr>
            <p:cNvPr id="14" name="13 Düz Ok Bağlayıcısı"/>
            <p:cNvCxnSpPr/>
            <p:nvPr/>
          </p:nvCxnSpPr>
          <p:spPr>
            <a:xfrm rot="16200000" flipH="1">
              <a:off x="5715008" y="4929198"/>
              <a:ext cx="78581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6286512" y="5786454"/>
              <a:ext cx="2400016" cy="261610"/>
            </a:xfrm>
            <a:prstGeom prst="rect">
              <a:avLst/>
            </a:prstGeom>
            <a:noFill/>
          </p:spPr>
          <p:txBody>
            <a:bodyPr wrap="none" rtlCol="0">
              <a:spAutoFit/>
            </a:bodyPr>
            <a:lstStyle/>
            <a:p>
              <a:r>
                <a:rPr lang="tr-TR" sz="1100" dirty="0" smtClean="0"/>
                <a:t>Dizgileri bu şekilde de gösterebiliyoruz.</a:t>
              </a:r>
              <a:endParaRPr lang="tr-TR" sz="1100" dirty="0"/>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Ekranından derleme yapmak…</a:t>
            </a:r>
            <a:endParaRPr lang="tr-TR" dirty="0"/>
          </a:p>
        </p:txBody>
      </p:sp>
      <p:sp>
        <p:nvSpPr>
          <p:cNvPr id="3" name="2 İçerik Yer Tutucusu"/>
          <p:cNvSpPr>
            <a:spLocks noGrp="1"/>
          </p:cNvSpPr>
          <p:nvPr>
            <p:ph sz="quarter" idx="1"/>
          </p:nvPr>
        </p:nvSpPr>
        <p:spPr/>
        <p:txBody>
          <a:bodyPr>
            <a:normAutofit/>
          </a:bodyPr>
          <a:lstStyle/>
          <a:p>
            <a:r>
              <a:rPr lang="tr-TR" dirty="0" err="1" smtClean="0"/>
              <a:t>DevC</a:t>
            </a:r>
            <a:r>
              <a:rPr lang="tr-TR" dirty="0" smtClean="0"/>
              <a:t> gibi bir programı hiç kullanmadan da </a:t>
            </a:r>
            <a:r>
              <a:rPr lang="tr-TR" sz="1800" dirty="0" smtClean="0"/>
              <a:t>(</a:t>
            </a:r>
            <a:r>
              <a:rPr lang="tr-TR" sz="1800" dirty="0" err="1" smtClean="0"/>
              <a:t>gcc</a:t>
            </a:r>
            <a:r>
              <a:rPr lang="tr-TR" sz="1800" dirty="0" smtClean="0"/>
              <a:t> gibi bir paket yüklemiş olmanız gereklidir) </a:t>
            </a:r>
            <a:r>
              <a:rPr lang="tr-TR" dirty="0" smtClean="0"/>
              <a:t>kodunuzu derleyip çalıştırabilirsiniz.</a:t>
            </a:r>
          </a:p>
          <a:p>
            <a:r>
              <a:rPr lang="tr-TR" dirty="0" smtClean="0"/>
              <a:t>Bir not defteri açın ve programınızı yazın, ardından bunu .c uzantısıyla kaydedin.</a:t>
            </a:r>
          </a:p>
          <a:p>
            <a:pPr>
              <a:buNone/>
            </a:pPr>
            <a:endParaRPr lang="tr-TR" dirty="0" smtClean="0"/>
          </a:p>
        </p:txBody>
      </p:sp>
      <p:pic>
        <p:nvPicPr>
          <p:cNvPr id="4" name="Picture 2"/>
          <p:cNvPicPr>
            <a:picLocks noChangeAspect="1" noChangeArrowheads="1"/>
          </p:cNvPicPr>
          <p:nvPr/>
        </p:nvPicPr>
        <p:blipFill>
          <a:blip r:embed="rId3"/>
          <a:srcRect/>
          <a:stretch>
            <a:fillRect/>
          </a:stretch>
        </p:blipFill>
        <p:spPr bwMode="auto">
          <a:xfrm>
            <a:off x="2000232" y="3143248"/>
            <a:ext cx="5181600" cy="26574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a:t>
            </a:r>
            <a:endParaRPr lang="tr-TR" dirty="0"/>
          </a:p>
        </p:txBody>
      </p:sp>
      <p:sp>
        <p:nvSpPr>
          <p:cNvPr id="3" name="2 İçerik Yer Tutucusu"/>
          <p:cNvSpPr>
            <a:spLocks noGrp="1"/>
          </p:cNvSpPr>
          <p:nvPr>
            <p:ph sz="quarter" idx="1"/>
          </p:nvPr>
        </p:nvSpPr>
        <p:spPr>
          <a:xfrm>
            <a:off x="457200" y="1504952"/>
            <a:ext cx="3328982" cy="3424246"/>
          </a:xfrm>
          <a:prstGeom prst="roundRect">
            <a:avLst>
              <a:gd name="adj" fmla="val 11316"/>
            </a:avLst>
          </a:prstGeom>
        </p:spPr>
        <p:style>
          <a:lnRef idx="2">
            <a:schemeClr val="dk1"/>
          </a:lnRef>
          <a:fillRef idx="1">
            <a:schemeClr val="lt1"/>
          </a:fillRef>
          <a:effectRef idx="0">
            <a:schemeClr val="dk1"/>
          </a:effectRef>
          <a:fontRef idx="minor">
            <a:schemeClr val="dk1"/>
          </a:fontRef>
        </p:style>
        <p:txBody>
          <a:bodyPr>
            <a:noAutofit/>
          </a:bodyPr>
          <a:lstStyle/>
          <a:p>
            <a:pPr>
              <a:buNone/>
            </a:pPr>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pPr>
              <a:buNone/>
            </a:pPr>
            <a:r>
              <a:rPr lang="tr-TR" sz="1400" dirty="0" err="1" smtClean="0"/>
              <a:t>int</a:t>
            </a:r>
            <a:r>
              <a:rPr lang="tr-TR" sz="1400" dirty="0" smtClean="0"/>
              <a:t> </a:t>
            </a:r>
            <a:r>
              <a:rPr lang="tr-TR" sz="1400" dirty="0" err="1" smtClean="0"/>
              <a:t>main</a:t>
            </a:r>
            <a:r>
              <a:rPr lang="tr-TR" sz="1400" dirty="0" smtClean="0"/>
              <a:t>(</a:t>
            </a:r>
            <a:r>
              <a:rPr lang="tr-TR" sz="1400" b="1" i="1" dirty="0" err="1" smtClean="0"/>
              <a:t>int</a:t>
            </a:r>
            <a:r>
              <a:rPr lang="tr-TR" sz="1400" b="1" i="1" dirty="0" smtClean="0"/>
              <a:t> </a:t>
            </a:r>
            <a:r>
              <a:rPr lang="tr-TR" sz="1400" b="1" i="1" dirty="0" err="1" smtClean="0"/>
              <a:t>argc</a:t>
            </a:r>
            <a:r>
              <a:rPr lang="tr-TR" sz="1400" b="1" i="1" dirty="0" smtClean="0"/>
              <a:t>, </a:t>
            </a:r>
            <a:r>
              <a:rPr lang="tr-TR" sz="1400" b="1" i="1" dirty="0" err="1" smtClean="0"/>
              <a:t>char</a:t>
            </a:r>
            <a:r>
              <a:rPr lang="tr-TR" sz="1400" b="1" i="1" dirty="0" smtClean="0"/>
              <a:t> *</a:t>
            </a:r>
            <a:r>
              <a:rPr lang="tr-TR" sz="1400" b="1" i="1" dirty="0" err="1" smtClean="0"/>
              <a:t>argv</a:t>
            </a:r>
            <a:r>
              <a:rPr lang="tr-TR" sz="1400" b="1" i="1" dirty="0" smtClean="0"/>
              <a:t>[]</a:t>
            </a:r>
            <a:r>
              <a:rPr lang="tr-TR" sz="1400" dirty="0" smtClean="0"/>
              <a:t>)</a:t>
            </a:r>
          </a:p>
          <a:p>
            <a:pPr>
              <a:buNone/>
            </a:pPr>
            <a:r>
              <a:rPr lang="tr-TR" sz="1400" dirty="0" smtClean="0"/>
              <a:t>{</a:t>
            </a:r>
          </a:p>
          <a:p>
            <a:pPr>
              <a:buNone/>
            </a:pPr>
            <a:r>
              <a:rPr lang="tr-TR" sz="1400" dirty="0" smtClean="0"/>
              <a:t>	</a:t>
            </a:r>
            <a:r>
              <a:rPr lang="tr-TR" sz="1400" dirty="0" err="1" smtClean="0"/>
              <a:t>printf</a:t>
            </a:r>
            <a:r>
              <a:rPr lang="tr-TR" sz="1400" dirty="0" smtClean="0"/>
              <a:t>("</a:t>
            </a:r>
            <a:r>
              <a:rPr lang="tr-TR" sz="1400" dirty="0" err="1" smtClean="0"/>
              <a:t>argc</a:t>
            </a:r>
            <a:r>
              <a:rPr lang="tr-TR" sz="1400" dirty="0" smtClean="0"/>
              <a:t> </a:t>
            </a:r>
            <a:r>
              <a:rPr lang="tr-TR" sz="1400" dirty="0" err="1" smtClean="0"/>
              <a:t>degeri</a:t>
            </a:r>
            <a:r>
              <a:rPr lang="tr-TR" sz="1400" dirty="0" smtClean="0"/>
              <a:t>:%d\n", </a:t>
            </a:r>
            <a:r>
              <a:rPr lang="tr-TR" sz="1400" dirty="0" err="1" smtClean="0"/>
              <a:t>argc</a:t>
            </a:r>
            <a:r>
              <a:rPr lang="tr-TR" sz="1400" dirty="0" smtClean="0"/>
              <a:t>);</a:t>
            </a:r>
          </a:p>
          <a:p>
            <a:pPr>
              <a:buNone/>
            </a:pPr>
            <a:r>
              <a:rPr lang="tr-TR" sz="1400" dirty="0" smtClean="0"/>
              <a:t>	</a:t>
            </a:r>
            <a:r>
              <a:rPr lang="tr-TR" sz="1400" dirty="0" err="1" smtClean="0"/>
              <a:t>int</a:t>
            </a:r>
            <a:r>
              <a:rPr lang="tr-TR" sz="1400" dirty="0" smtClean="0"/>
              <a:t> i;</a:t>
            </a:r>
          </a:p>
          <a:p>
            <a:pPr>
              <a:buNone/>
            </a:pPr>
            <a:r>
              <a:rPr lang="tr-TR" sz="1400" dirty="0" smtClean="0"/>
              <a:t>	</a:t>
            </a:r>
            <a:r>
              <a:rPr lang="tr-TR" sz="1400" dirty="0" err="1" smtClean="0"/>
              <a:t>for</a:t>
            </a:r>
            <a:r>
              <a:rPr lang="tr-TR" sz="1400" dirty="0" smtClean="0"/>
              <a:t>(i=0; i&lt;</a:t>
            </a:r>
            <a:r>
              <a:rPr lang="tr-TR" sz="1400" dirty="0" err="1" smtClean="0"/>
              <a:t>argc</a:t>
            </a:r>
            <a:r>
              <a:rPr lang="tr-TR" sz="1400" dirty="0" smtClean="0"/>
              <a:t>; i++)</a:t>
            </a:r>
          </a:p>
          <a:p>
            <a:pPr>
              <a:buNone/>
            </a:pPr>
            <a:r>
              <a:rPr lang="tr-TR" sz="1400" dirty="0" smtClean="0"/>
              <a:t>	{</a:t>
            </a:r>
          </a:p>
          <a:p>
            <a:pPr>
              <a:buNone/>
            </a:pPr>
            <a:r>
              <a:rPr lang="tr-TR" sz="1400" dirty="0" smtClean="0"/>
              <a:t>	</a:t>
            </a:r>
            <a:r>
              <a:rPr lang="tr-TR" sz="1400" dirty="0" err="1" smtClean="0"/>
              <a:t>printf</a:t>
            </a:r>
            <a:r>
              <a:rPr lang="tr-TR" sz="1400" dirty="0" smtClean="0"/>
              <a:t>("</a:t>
            </a:r>
            <a:r>
              <a:rPr lang="tr-TR" sz="1400" dirty="0" err="1" smtClean="0"/>
              <a:t>argv</a:t>
            </a:r>
            <a:r>
              <a:rPr lang="tr-TR" sz="1400" dirty="0" smtClean="0"/>
              <a:t>[%d]:%s\n",i, </a:t>
            </a:r>
            <a:r>
              <a:rPr lang="tr-TR" sz="1400" dirty="0" err="1" smtClean="0"/>
              <a:t>argv</a:t>
            </a:r>
            <a:r>
              <a:rPr lang="tr-TR" sz="1400" dirty="0" smtClean="0"/>
              <a:t>[i]);</a:t>
            </a:r>
          </a:p>
          <a:p>
            <a:pPr>
              <a:buNone/>
            </a:pPr>
            <a:r>
              <a:rPr lang="tr-TR" sz="1400" dirty="0" smtClean="0"/>
              <a:t>	}</a:t>
            </a:r>
          </a:p>
          <a:p>
            <a:pPr>
              <a:buNone/>
            </a:pPr>
            <a:r>
              <a:rPr lang="tr-TR" sz="1400" dirty="0" smtClean="0"/>
              <a:t>	</a:t>
            </a:r>
            <a:r>
              <a:rPr lang="tr-TR" sz="1400" dirty="0" err="1" smtClean="0"/>
              <a:t>return</a:t>
            </a:r>
            <a:r>
              <a:rPr lang="tr-TR" sz="1400" dirty="0" smtClean="0"/>
              <a:t> 0;</a:t>
            </a:r>
          </a:p>
          <a:p>
            <a:pPr>
              <a:buNone/>
            </a:pPr>
            <a:r>
              <a:rPr lang="tr-TR" sz="1400" dirty="0" smtClean="0"/>
              <a:t>}</a:t>
            </a:r>
            <a:endParaRPr lang="tr-TR" sz="1400" dirty="0"/>
          </a:p>
        </p:txBody>
      </p:sp>
      <p:sp>
        <p:nvSpPr>
          <p:cNvPr id="4" name="3 Metin kutusu"/>
          <p:cNvSpPr txBox="1"/>
          <p:nvPr/>
        </p:nvSpPr>
        <p:spPr>
          <a:xfrm>
            <a:off x="285720" y="1142984"/>
            <a:ext cx="1928826" cy="369332"/>
          </a:xfrm>
          <a:prstGeom prst="rect">
            <a:avLst/>
          </a:prstGeom>
          <a:noFill/>
        </p:spPr>
        <p:txBody>
          <a:bodyPr wrap="square" rtlCol="0">
            <a:spAutoFit/>
          </a:bodyPr>
          <a:lstStyle/>
          <a:p>
            <a:r>
              <a:rPr lang="tr-TR" dirty="0" smtClean="0"/>
              <a:t>kod.c içeriği</a:t>
            </a:r>
            <a:endParaRPr lang="tr-TR" dirty="0"/>
          </a:p>
        </p:txBody>
      </p:sp>
      <p:pic>
        <p:nvPicPr>
          <p:cNvPr id="1026" name="Picture 2"/>
          <p:cNvPicPr>
            <a:picLocks noChangeAspect="1" noChangeArrowheads="1"/>
          </p:cNvPicPr>
          <p:nvPr/>
        </p:nvPicPr>
        <p:blipFill>
          <a:blip r:embed="rId3"/>
          <a:srcRect/>
          <a:stretch>
            <a:fillRect/>
          </a:stretch>
        </p:blipFill>
        <p:spPr bwMode="auto">
          <a:xfrm>
            <a:off x="4286248" y="2500306"/>
            <a:ext cx="4271886" cy="1109664"/>
          </a:xfrm>
          <a:prstGeom prst="rect">
            <a:avLst/>
          </a:prstGeom>
          <a:noFill/>
          <a:ln w="9525">
            <a:noFill/>
            <a:miter lim="800000"/>
            <a:headEnd/>
            <a:tailEnd/>
          </a:ln>
          <a:effectLst/>
        </p:spPr>
      </p:pic>
      <p:sp>
        <p:nvSpPr>
          <p:cNvPr id="8" name="7 Metin kutusu"/>
          <p:cNvSpPr txBox="1"/>
          <p:nvPr/>
        </p:nvSpPr>
        <p:spPr>
          <a:xfrm>
            <a:off x="4857752" y="3643314"/>
            <a:ext cx="314327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200" dirty="0" smtClean="0"/>
              <a:t>Derleyiciden çalıştırıldığında</a:t>
            </a:r>
            <a:endParaRPr lang="tr-TR" sz="1200" dirty="0"/>
          </a:p>
        </p:txBody>
      </p:sp>
      <p:sp>
        <p:nvSpPr>
          <p:cNvPr id="13" name="12 Metin kutusu"/>
          <p:cNvSpPr txBox="1"/>
          <p:nvPr/>
        </p:nvSpPr>
        <p:spPr>
          <a:xfrm>
            <a:off x="5000628" y="857232"/>
            <a:ext cx="285752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dirty="0" smtClean="0"/>
              <a:t>Bu kısım tipik bir kalıptır. </a:t>
            </a:r>
            <a:r>
              <a:rPr lang="tr-TR" dirty="0" err="1" smtClean="0"/>
              <a:t>DevC’den</a:t>
            </a:r>
            <a:r>
              <a:rPr lang="tr-TR" dirty="0" smtClean="0"/>
              <a:t> proje açtığınızda da bu kısım otomatik olarak gelir.(deneyiniz)</a:t>
            </a:r>
            <a:endParaRPr lang="tr-TR" dirty="0"/>
          </a:p>
        </p:txBody>
      </p:sp>
      <p:cxnSp>
        <p:nvCxnSpPr>
          <p:cNvPr id="15" name="14 Düz Ok Bağlayıcısı"/>
          <p:cNvCxnSpPr/>
          <p:nvPr/>
        </p:nvCxnSpPr>
        <p:spPr>
          <a:xfrm flipV="1">
            <a:off x="2571736" y="1571612"/>
            <a:ext cx="235745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357686" y="4429132"/>
            <a:ext cx="3857652" cy="923330"/>
          </a:xfrm>
          <a:prstGeom prst="rect">
            <a:avLst/>
          </a:prstGeom>
          <a:noFill/>
        </p:spPr>
        <p:txBody>
          <a:bodyPr wrap="square" rtlCol="0">
            <a:spAutoFit/>
          </a:bodyPr>
          <a:lstStyle/>
          <a:p>
            <a:r>
              <a:rPr lang="tr-TR" dirty="0" smtClean="0"/>
              <a:t>Derleyici .</a:t>
            </a:r>
            <a:r>
              <a:rPr lang="tr-TR" dirty="0" err="1" smtClean="0"/>
              <a:t>exe’ye</a:t>
            </a:r>
            <a:r>
              <a:rPr lang="tr-TR" dirty="0" smtClean="0"/>
              <a:t> dışarıdan parametre göndermediği için </a:t>
            </a:r>
            <a:r>
              <a:rPr lang="tr-TR" dirty="0" err="1" smtClean="0"/>
              <a:t>argv</a:t>
            </a:r>
            <a:r>
              <a:rPr lang="tr-TR" dirty="0" smtClean="0"/>
              <a:t> dizisi tek elemanlı kalmıştır. </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a:t>
            </a:r>
            <a:endParaRPr lang="tr-TR" dirty="0"/>
          </a:p>
        </p:txBody>
      </p:sp>
      <p:sp>
        <p:nvSpPr>
          <p:cNvPr id="3" name="2 İçerik Yer Tutucusu"/>
          <p:cNvSpPr>
            <a:spLocks noGrp="1"/>
          </p:cNvSpPr>
          <p:nvPr>
            <p:ph sz="quarter" idx="1"/>
          </p:nvPr>
        </p:nvSpPr>
        <p:spPr>
          <a:xfrm>
            <a:off x="214282" y="1504952"/>
            <a:ext cx="3857652" cy="3424246"/>
          </a:xfrm>
          <a:prstGeom prst="roundRect">
            <a:avLst>
              <a:gd name="adj" fmla="val 11316"/>
            </a:avLst>
          </a:prstGeom>
        </p:spPr>
        <p:style>
          <a:lnRef idx="2">
            <a:schemeClr val="dk1"/>
          </a:lnRef>
          <a:fillRef idx="1">
            <a:schemeClr val="lt1"/>
          </a:fillRef>
          <a:effectRef idx="0">
            <a:schemeClr val="dk1"/>
          </a:effectRef>
          <a:fontRef idx="minor">
            <a:schemeClr val="dk1"/>
          </a:fontRef>
        </p:style>
        <p:txBody>
          <a:bodyPr>
            <a:noAutofit/>
          </a:bodyPr>
          <a:lstStyle/>
          <a:p>
            <a:pPr>
              <a:buNone/>
            </a:pPr>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pPr>
              <a:buNone/>
            </a:pPr>
            <a:r>
              <a:rPr lang="tr-TR" sz="1400" dirty="0" err="1" smtClean="0"/>
              <a:t>int</a:t>
            </a:r>
            <a:r>
              <a:rPr lang="tr-TR" sz="1400" dirty="0" smtClean="0"/>
              <a:t> </a:t>
            </a:r>
            <a:r>
              <a:rPr lang="tr-TR" sz="1400" dirty="0" err="1" smtClean="0"/>
              <a:t>main</a:t>
            </a:r>
            <a:r>
              <a:rPr lang="tr-TR" sz="1400" dirty="0" smtClean="0"/>
              <a:t>(</a:t>
            </a:r>
            <a:r>
              <a:rPr lang="tr-TR" sz="1400" b="1" i="1" dirty="0" err="1" smtClean="0"/>
              <a:t>int</a:t>
            </a:r>
            <a:r>
              <a:rPr lang="tr-TR" sz="1400" b="1" i="1" dirty="0" smtClean="0"/>
              <a:t> </a:t>
            </a:r>
            <a:r>
              <a:rPr lang="tr-TR" sz="1400" b="1" i="1" dirty="0" err="1" smtClean="0"/>
              <a:t>argc</a:t>
            </a:r>
            <a:r>
              <a:rPr lang="tr-TR" sz="1400" b="1" i="1" dirty="0" smtClean="0"/>
              <a:t>, </a:t>
            </a:r>
            <a:r>
              <a:rPr lang="tr-TR" sz="1400" b="1" i="1" dirty="0" err="1" smtClean="0"/>
              <a:t>char</a:t>
            </a:r>
            <a:r>
              <a:rPr lang="tr-TR" sz="1400" b="1" i="1" dirty="0" smtClean="0"/>
              <a:t> *</a:t>
            </a:r>
            <a:r>
              <a:rPr lang="tr-TR" sz="1400" b="1" i="1" dirty="0" err="1" smtClean="0"/>
              <a:t>argv</a:t>
            </a:r>
            <a:r>
              <a:rPr lang="tr-TR" sz="1400" b="1" i="1" dirty="0" smtClean="0"/>
              <a:t>[]</a:t>
            </a:r>
            <a:r>
              <a:rPr lang="tr-TR" sz="1400" dirty="0" smtClean="0"/>
              <a:t>)</a:t>
            </a:r>
          </a:p>
          <a:p>
            <a:pPr>
              <a:buNone/>
            </a:pPr>
            <a:r>
              <a:rPr lang="tr-TR" sz="1400" dirty="0" smtClean="0"/>
              <a:t>{</a:t>
            </a:r>
          </a:p>
          <a:p>
            <a:pPr>
              <a:buNone/>
            </a:pPr>
            <a:r>
              <a:rPr lang="tr-TR" sz="1400" dirty="0" smtClean="0"/>
              <a:t>	</a:t>
            </a:r>
            <a:r>
              <a:rPr lang="tr-TR" sz="1400" dirty="0" err="1" smtClean="0"/>
              <a:t>printf</a:t>
            </a:r>
            <a:r>
              <a:rPr lang="tr-TR" sz="1400" dirty="0" smtClean="0"/>
              <a:t>("</a:t>
            </a:r>
            <a:r>
              <a:rPr lang="tr-TR" sz="1400" dirty="0" err="1" smtClean="0"/>
              <a:t>argc</a:t>
            </a:r>
            <a:r>
              <a:rPr lang="tr-TR" sz="1400" dirty="0" smtClean="0"/>
              <a:t> </a:t>
            </a:r>
            <a:r>
              <a:rPr lang="tr-TR" sz="1400" dirty="0" err="1" smtClean="0"/>
              <a:t>degeri</a:t>
            </a:r>
            <a:r>
              <a:rPr lang="tr-TR" sz="1400" dirty="0" smtClean="0"/>
              <a:t>:%d\n", </a:t>
            </a:r>
            <a:r>
              <a:rPr lang="tr-TR" sz="1400" dirty="0" err="1" smtClean="0"/>
              <a:t>argc</a:t>
            </a:r>
            <a:r>
              <a:rPr lang="tr-TR" sz="1400" dirty="0" smtClean="0"/>
              <a:t>);</a:t>
            </a:r>
          </a:p>
          <a:p>
            <a:pPr>
              <a:buNone/>
            </a:pPr>
            <a:r>
              <a:rPr lang="tr-TR" sz="1400" dirty="0" smtClean="0"/>
              <a:t>	</a:t>
            </a:r>
            <a:r>
              <a:rPr lang="tr-TR" sz="1400" dirty="0" err="1" smtClean="0"/>
              <a:t>int</a:t>
            </a:r>
            <a:r>
              <a:rPr lang="tr-TR" sz="1400" dirty="0" smtClean="0"/>
              <a:t> i;</a:t>
            </a:r>
          </a:p>
          <a:p>
            <a:pPr>
              <a:buNone/>
            </a:pPr>
            <a:r>
              <a:rPr lang="tr-TR" sz="1400" dirty="0" smtClean="0"/>
              <a:t>	</a:t>
            </a:r>
            <a:r>
              <a:rPr lang="tr-TR" sz="1400" dirty="0" err="1" smtClean="0"/>
              <a:t>for</a:t>
            </a:r>
            <a:r>
              <a:rPr lang="tr-TR" sz="1400" dirty="0" smtClean="0"/>
              <a:t>(i=0; i&lt;</a:t>
            </a:r>
            <a:r>
              <a:rPr lang="tr-TR" sz="1400" dirty="0" err="1" smtClean="0"/>
              <a:t>argc</a:t>
            </a:r>
            <a:r>
              <a:rPr lang="tr-TR" sz="1400" dirty="0" smtClean="0"/>
              <a:t>; i++)</a:t>
            </a:r>
          </a:p>
          <a:p>
            <a:pPr>
              <a:buNone/>
            </a:pPr>
            <a:r>
              <a:rPr lang="tr-TR" sz="1400" dirty="0" smtClean="0"/>
              <a:t>	{</a:t>
            </a:r>
          </a:p>
          <a:p>
            <a:pPr>
              <a:buNone/>
            </a:pPr>
            <a:r>
              <a:rPr lang="tr-TR" sz="1400" dirty="0" smtClean="0"/>
              <a:t>		</a:t>
            </a:r>
            <a:r>
              <a:rPr lang="tr-TR" sz="1400" dirty="0" err="1" smtClean="0"/>
              <a:t>printf</a:t>
            </a:r>
            <a:r>
              <a:rPr lang="tr-TR" sz="1400" dirty="0" smtClean="0"/>
              <a:t>("</a:t>
            </a:r>
            <a:r>
              <a:rPr lang="tr-TR" sz="1400" dirty="0" err="1" smtClean="0"/>
              <a:t>argv</a:t>
            </a:r>
            <a:r>
              <a:rPr lang="tr-TR" sz="1400" dirty="0" smtClean="0"/>
              <a:t>[%d]:%s\n",i, </a:t>
            </a:r>
            <a:r>
              <a:rPr lang="tr-TR" sz="1400" dirty="0" err="1" smtClean="0"/>
              <a:t>argv</a:t>
            </a:r>
            <a:r>
              <a:rPr lang="tr-TR" sz="1400" dirty="0" smtClean="0"/>
              <a:t>[i]);</a:t>
            </a:r>
          </a:p>
          <a:p>
            <a:pPr>
              <a:buNone/>
            </a:pPr>
            <a:r>
              <a:rPr lang="tr-TR" sz="1400" dirty="0" smtClean="0"/>
              <a:t>	}</a:t>
            </a:r>
          </a:p>
          <a:p>
            <a:pPr>
              <a:buNone/>
            </a:pPr>
            <a:r>
              <a:rPr lang="tr-TR" sz="1400" dirty="0" smtClean="0"/>
              <a:t>	</a:t>
            </a:r>
            <a:r>
              <a:rPr lang="tr-TR" sz="1400" dirty="0" err="1" smtClean="0"/>
              <a:t>return</a:t>
            </a:r>
            <a:r>
              <a:rPr lang="tr-TR" sz="1400" dirty="0" smtClean="0"/>
              <a:t> 0;</a:t>
            </a:r>
          </a:p>
          <a:p>
            <a:pPr>
              <a:buNone/>
            </a:pPr>
            <a:r>
              <a:rPr lang="tr-TR" sz="1400" dirty="0" smtClean="0"/>
              <a:t>}</a:t>
            </a:r>
            <a:endParaRPr lang="tr-TR" sz="1400" dirty="0"/>
          </a:p>
        </p:txBody>
      </p:sp>
      <p:sp>
        <p:nvSpPr>
          <p:cNvPr id="4" name="3 Metin kutusu"/>
          <p:cNvSpPr txBox="1"/>
          <p:nvPr/>
        </p:nvSpPr>
        <p:spPr>
          <a:xfrm>
            <a:off x="285720" y="1142984"/>
            <a:ext cx="1928826" cy="369332"/>
          </a:xfrm>
          <a:prstGeom prst="rect">
            <a:avLst/>
          </a:prstGeom>
          <a:noFill/>
        </p:spPr>
        <p:txBody>
          <a:bodyPr wrap="square" rtlCol="0">
            <a:spAutoFit/>
          </a:bodyPr>
          <a:lstStyle/>
          <a:p>
            <a:r>
              <a:rPr lang="tr-TR" dirty="0" smtClean="0"/>
              <a:t>kod.c içeriği</a:t>
            </a:r>
            <a:endParaRPr lang="tr-TR" dirty="0"/>
          </a:p>
        </p:txBody>
      </p:sp>
      <p:sp>
        <p:nvSpPr>
          <p:cNvPr id="9" name="8 Metin kutusu"/>
          <p:cNvSpPr txBox="1"/>
          <p:nvPr/>
        </p:nvSpPr>
        <p:spPr>
          <a:xfrm>
            <a:off x="4286248" y="3429000"/>
            <a:ext cx="38576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200" dirty="0" smtClean="0"/>
              <a:t>Windows’ta </a:t>
            </a:r>
            <a:r>
              <a:rPr lang="tr-TR" sz="1200" dirty="0" err="1" smtClean="0"/>
              <a:t>cmd</a:t>
            </a:r>
            <a:r>
              <a:rPr lang="tr-TR" sz="1200" dirty="0" smtClean="0"/>
              <a:t> çalıştırıp (Çalıştır-&gt; </a:t>
            </a:r>
            <a:r>
              <a:rPr lang="tr-TR" sz="1200" dirty="0" err="1" smtClean="0"/>
              <a:t>cmd</a:t>
            </a:r>
            <a:r>
              <a:rPr lang="tr-TR" sz="1200" dirty="0" smtClean="0"/>
              <a:t>), onun üzerinden .</a:t>
            </a:r>
            <a:r>
              <a:rPr lang="tr-TR" sz="1200" dirty="0" err="1" smtClean="0"/>
              <a:t>exe’yi</a:t>
            </a:r>
            <a:r>
              <a:rPr lang="tr-TR" sz="1200" dirty="0" smtClean="0"/>
              <a:t> açtığınızda…</a:t>
            </a:r>
            <a:endParaRPr lang="tr-TR" sz="1200" dirty="0"/>
          </a:p>
        </p:txBody>
      </p:sp>
      <p:pic>
        <p:nvPicPr>
          <p:cNvPr id="1028" name="Picture 4"/>
          <p:cNvPicPr>
            <a:picLocks noChangeAspect="1" noChangeArrowheads="1"/>
          </p:cNvPicPr>
          <p:nvPr/>
        </p:nvPicPr>
        <p:blipFill>
          <a:blip r:embed="rId3"/>
          <a:srcRect/>
          <a:stretch>
            <a:fillRect/>
          </a:stretch>
        </p:blipFill>
        <p:spPr bwMode="auto">
          <a:xfrm>
            <a:off x="4071934" y="2285992"/>
            <a:ext cx="4318237" cy="1030488"/>
          </a:xfrm>
          <a:prstGeom prst="rect">
            <a:avLst/>
          </a:prstGeom>
          <a:noFill/>
          <a:ln w="9525">
            <a:noFill/>
            <a:miter lim="800000"/>
            <a:headEnd/>
            <a:tailEnd/>
          </a:ln>
          <a:effectLst/>
        </p:spPr>
      </p:pic>
      <p:sp>
        <p:nvSpPr>
          <p:cNvPr id="10" name="9 Metin kutusu"/>
          <p:cNvSpPr txBox="1"/>
          <p:nvPr/>
        </p:nvSpPr>
        <p:spPr>
          <a:xfrm>
            <a:off x="4143372" y="4786322"/>
            <a:ext cx="4500594" cy="923330"/>
          </a:xfrm>
          <a:prstGeom prst="rect">
            <a:avLst/>
          </a:prstGeom>
          <a:noFill/>
        </p:spPr>
        <p:txBody>
          <a:bodyPr wrap="square" rtlCol="0">
            <a:spAutoFit/>
          </a:bodyPr>
          <a:lstStyle/>
          <a:p>
            <a:r>
              <a:rPr lang="tr-TR" dirty="0" smtClean="0"/>
              <a:t>Komut ekranından çalıştırdığımızda biz de sadece “kod.</a:t>
            </a:r>
            <a:r>
              <a:rPr lang="tr-TR" dirty="0" err="1" smtClean="0"/>
              <a:t>exe</a:t>
            </a:r>
            <a:r>
              <a:rPr lang="tr-TR" dirty="0" smtClean="0"/>
              <a:t>” yazar ve peşine bir şey eklemezsek </a:t>
            </a:r>
            <a:r>
              <a:rPr lang="tr-TR" dirty="0" err="1" smtClean="0"/>
              <a:t>argv</a:t>
            </a:r>
            <a:r>
              <a:rPr lang="tr-TR" dirty="0" smtClean="0"/>
              <a:t> yine 1 değer alır: dosya ismi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Komut Ekranı</a:t>
            </a:r>
            <a:endParaRPr lang="tr-TR" dirty="0"/>
          </a:p>
        </p:txBody>
      </p:sp>
      <p:sp>
        <p:nvSpPr>
          <p:cNvPr id="4" name="3 Metin kutusu"/>
          <p:cNvSpPr txBox="1"/>
          <p:nvPr/>
        </p:nvSpPr>
        <p:spPr>
          <a:xfrm>
            <a:off x="285720" y="1142984"/>
            <a:ext cx="1928826" cy="369332"/>
          </a:xfrm>
          <a:prstGeom prst="rect">
            <a:avLst/>
          </a:prstGeom>
          <a:noFill/>
        </p:spPr>
        <p:txBody>
          <a:bodyPr wrap="square" rtlCol="0">
            <a:spAutoFit/>
          </a:bodyPr>
          <a:lstStyle/>
          <a:p>
            <a:r>
              <a:rPr lang="tr-TR" dirty="0" smtClean="0"/>
              <a:t>kod.c içeriği</a:t>
            </a:r>
            <a:endParaRPr lang="tr-TR" dirty="0"/>
          </a:p>
        </p:txBody>
      </p:sp>
      <p:sp>
        <p:nvSpPr>
          <p:cNvPr id="11" name="10 Metin kutusu"/>
          <p:cNvSpPr txBox="1"/>
          <p:nvPr/>
        </p:nvSpPr>
        <p:spPr>
          <a:xfrm>
            <a:off x="4357686" y="3429000"/>
            <a:ext cx="414340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200" dirty="0" smtClean="0"/>
              <a:t>.</a:t>
            </a:r>
            <a:r>
              <a:rPr lang="tr-TR" sz="1200" dirty="0" err="1" smtClean="0"/>
              <a:t>exe’yi</a:t>
            </a:r>
            <a:r>
              <a:rPr lang="tr-TR" sz="1200" dirty="0" smtClean="0"/>
              <a:t> çalıştırırken değer  de gönderdiğinizde…</a:t>
            </a:r>
            <a:endParaRPr lang="tr-TR" sz="1200" dirty="0"/>
          </a:p>
        </p:txBody>
      </p:sp>
      <p:pic>
        <p:nvPicPr>
          <p:cNvPr id="1029" name="Picture 5"/>
          <p:cNvPicPr>
            <a:picLocks noChangeAspect="1" noChangeArrowheads="1"/>
          </p:cNvPicPr>
          <p:nvPr/>
        </p:nvPicPr>
        <p:blipFill>
          <a:blip r:embed="rId3"/>
          <a:srcRect/>
          <a:stretch>
            <a:fillRect/>
          </a:stretch>
        </p:blipFill>
        <p:spPr bwMode="auto">
          <a:xfrm>
            <a:off x="4071934" y="2285992"/>
            <a:ext cx="4836388" cy="1071569"/>
          </a:xfrm>
          <a:prstGeom prst="rect">
            <a:avLst/>
          </a:prstGeom>
          <a:noFill/>
          <a:ln w="9525">
            <a:noFill/>
            <a:miter lim="800000"/>
            <a:headEnd/>
            <a:tailEnd/>
          </a:ln>
          <a:effectLst/>
        </p:spPr>
      </p:pic>
      <p:sp>
        <p:nvSpPr>
          <p:cNvPr id="9" name="8 Metin kutusu"/>
          <p:cNvSpPr txBox="1"/>
          <p:nvPr/>
        </p:nvSpPr>
        <p:spPr>
          <a:xfrm>
            <a:off x="4357686" y="4429132"/>
            <a:ext cx="3857652" cy="1200329"/>
          </a:xfrm>
          <a:prstGeom prst="rect">
            <a:avLst/>
          </a:prstGeom>
          <a:noFill/>
        </p:spPr>
        <p:txBody>
          <a:bodyPr wrap="square" rtlCol="0">
            <a:spAutoFit/>
          </a:bodyPr>
          <a:lstStyle/>
          <a:p>
            <a:r>
              <a:rPr lang="tr-TR" dirty="0" smtClean="0"/>
              <a:t>Komut ekranından çalıştırdığımızda “kod.</a:t>
            </a:r>
            <a:r>
              <a:rPr lang="tr-TR" dirty="0" err="1" smtClean="0"/>
              <a:t>exe”nin</a:t>
            </a:r>
            <a:r>
              <a:rPr lang="tr-TR" dirty="0" smtClean="0"/>
              <a:t> peşine parametreler yazarsak bunlar dosya isminden sonra </a:t>
            </a:r>
            <a:r>
              <a:rPr lang="tr-TR" dirty="0" err="1" smtClean="0"/>
              <a:t>argv</a:t>
            </a:r>
            <a:r>
              <a:rPr lang="tr-TR" dirty="0" smtClean="0"/>
              <a:t>[1], </a:t>
            </a:r>
            <a:r>
              <a:rPr lang="tr-TR" dirty="0" err="1" smtClean="0"/>
              <a:t>argv</a:t>
            </a:r>
            <a:r>
              <a:rPr lang="tr-TR" dirty="0" smtClean="0"/>
              <a:t>[2]… ‘</a:t>
            </a:r>
            <a:r>
              <a:rPr lang="tr-TR" dirty="0" err="1" smtClean="0"/>
              <a:t>leri</a:t>
            </a:r>
            <a:r>
              <a:rPr lang="tr-TR" dirty="0" smtClean="0"/>
              <a:t> doldurur.</a:t>
            </a:r>
            <a:endParaRPr lang="tr-TR" dirty="0"/>
          </a:p>
        </p:txBody>
      </p:sp>
      <p:sp>
        <p:nvSpPr>
          <p:cNvPr id="10" name="2 İçerik Yer Tutucusu"/>
          <p:cNvSpPr txBox="1">
            <a:spLocks/>
          </p:cNvSpPr>
          <p:nvPr/>
        </p:nvSpPr>
        <p:spPr>
          <a:xfrm>
            <a:off x="214282" y="1504952"/>
            <a:ext cx="3857652" cy="3424246"/>
          </a:xfrm>
          <a:prstGeom prst="roundRect">
            <a:avLst>
              <a:gd name="adj" fmla="val 11316"/>
            </a:avLst>
          </a:prstGeom>
        </p:spPr>
        <p:style>
          <a:lnRef idx="2">
            <a:schemeClr val="dk1"/>
          </a:lnRef>
          <a:fillRef idx="1">
            <a:schemeClr val="lt1"/>
          </a:fillRef>
          <a:effectRef idx="0">
            <a:schemeClr val="dk1"/>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#include &lt;stdio.h&gt;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int main(</a:t>
            </a:r>
            <a:r>
              <a:rPr kumimoji="0" lang="tr-TR" sz="1400" b="1" i="1" u="none" strike="noStrike" kern="1200" cap="none" spc="0" normalizeH="0" baseline="0" noProof="0" smtClean="0">
                <a:ln>
                  <a:noFill/>
                </a:ln>
                <a:solidFill>
                  <a:schemeClr val="dk1"/>
                </a:solidFill>
                <a:effectLst/>
                <a:uLnTx/>
                <a:uFillTx/>
                <a:latin typeface="+mn-lt"/>
                <a:ea typeface="+mn-ea"/>
                <a:cs typeface="+mn-cs"/>
              </a:rPr>
              <a:t>int argc, char *argv[]</a:t>
            </a:r>
            <a:r>
              <a:rPr kumimoji="0" lang="tr-TR" sz="1400" b="0" i="0" u="none" strike="noStrike" kern="1200" cap="none" spc="0" normalizeH="0" baseline="0" noProof="0" smtClean="0">
                <a:ln>
                  <a:noFill/>
                </a:ln>
                <a:solidFill>
                  <a:schemeClr val="dk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printf("argc degeri:%d\n", argc);</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int i;</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for(i=0; i&lt;argc; i++)</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printf("argv[%d]:%s\n",i, argv[i]);</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	return 0;</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smtClean="0">
                <a:ln>
                  <a:noFill/>
                </a:ln>
                <a:solidFill>
                  <a:schemeClr val="dk1"/>
                </a:solidFill>
                <a:effectLst/>
                <a:uLnTx/>
                <a:uFillTx/>
                <a:latin typeface="+mn-lt"/>
                <a:ea typeface="+mn-ea"/>
                <a:cs typeface="+mn-cs"/>
              </a:rPr>
              <a:t>}</a:t>
            </a:r>
            <a:endParaRPr kumimoji="0" lang="tr-TR" sz="1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ox(in)">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Büyük </a:t>
            </a:r>
            <a:r>
              <a:rPr lang="tr-TR" dirty="0" smtClean="0"/>
              <a:t>asal sayılar</a:t>
            </a:r>
            <a:endParaRPr lang="tr-TR" dirty="0"/>
          </a:p>
        </p:txBody>
      </p:sp>
      <p:sp>
        <p:nvSpPr>
          <p:cNvPr id="3" name="2 İçerik Yer Tutucusu"/>
          <p:cNvSpPr>
            <a:spLocks noGrp="1"/>
          </p:cNvSpPr>
          <p:nvPr>
            <p:ph sz="quarter" idx="1"/>
          </p:nvPr>
        </p:nvSpPr>
        <p:spPr/>
        <p:txBody>
          <a:bodyPr/>
          <a:lstStyle/>
          <a:p>
            <a:r>
              <a:rPr lang="tr-TR" dirty="0" smtClean="0"/>
              <a:t>Komut Ekranından x değerini alsın.</a:t>
            </a:r>
          </a:p>
          <a:p>
            <a:r>
              <a:rPr lang="tr-TR" dirty="0" smtClean="0"/>
              <a:t>1 </a:t>
            </a:r>
            <a:r>
              <a:rPr lang="tr-TR" dirty="0" smtClean="0"/>
              <a:t>saniye aralıklarla </a:t>
            </a:r>
            <a:r>
              <a:rPr lang="tr-TR" dirty="0" err="1" smtClean="0"/>
              <a:t>x’den</a:t>
            </a:r>
            <a:r>
              <a:rPr lang="tr-TR" dirty="0" smtClean="0"/>
              <a:t> daha </a:t>
            </a:r>
            <a:r>
              <a:rPr lang="tr-TR" dirty="0" smtClean="0"/>
              <a:t>büyük asal sayıları sırayla ekranda görüntülesin.</a:t>
            </a:r>
          </a:p>
          <a:p>
            <a:pPr lvl="1"/>
            <a:r>
              <a:rPr lang="tr-TR" dirty="0" smtClean="0"/>
              <a:t>fonksiyon kullanmaya çalışalım.</a:t>
            </a:r>
          </a:p>
          <a:p>
            <a:pPr lvl="1"/>
            <a:r>
              <a:rPr lang="tr-TR" dirty="0" smtClean="0"/>
              <a:t>Yazı tipini, rengini vs. ayarlama kodu kullanmaya çalışalım.</a:t>
            </a:r>
          </a:p>
        </p:txBody>
      </p:sp>
      <p:pic>
        <p:nvPicPr>
          <p:cNvPr id="4" name="3 Resim" descr="drawing-clip-art-man-drawing-md.png"/>
          <p:cNvPicPr>
            <a:picLocks noChangeAspect="1"/>
          </p:cNvPicPr>
          <p:nvPr/>
        </p:nvPicPr>
        <p:blipFill>
          <a:blip r:embed="rId3"/>
          <a:stretch>
            <a:fillRect/>
          </a:stretch>
        </p:blipFill>
        <p:spPr>
          <a:xfrm>
            <a:off x="6215074" y="3714752"/>
            <a:ext cx="2143140" cy="214314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Bunu biliyor musunuz? </a:t>
            </a:r>
            <a:r>
              <a:rPr lang="tr-TR" dirty="0" err="1" smtClean="0"/>
              <a:t>Nanoteknoloji</a:t>
            </a:r>
            <a:endParaRPr lang="tr-TR" dirty="0"/>
          </a:p>
        </p:txBody>
      </p:sp>
      <p:sp>
        <p:nvSpPr>
          <p:cNvPr id="3" name="2 İçerik Yer Tutucusu"/>
          <p:cNvSpPr>
            <a:spLocks noGrp="1"/>
          </p:cNvSpPr>
          <p:nvPr>
            <p:ph sz="quarter" idx="1"/>
          </p:nvPr>
        </p:nvSpPr>
        <p:spPr/>
        <p:txBody>
          <a:bodyPr/>
          <a:lstStyle/>
          <a:p>
            <a:r>
              <a:rPr lang="tr-TR" sz="2400" dirty="0" smtClean="0"/>
              <a:t>Küçük şeylerle mutlu olabilenlerdenseniz </a:t>
            </a:r>
            <a:r>
              <a:rPr lang="tr-TR" sz="2400" dirty="0" err="1" smtClean="0"/>
              <a:t>nano</a:t>
            </a:r>
            <a:r>
              <a:rPr lang="tr-TR" sz="2400" dirty="0" smtClean="0"/>
              <a:t> tam size göre </a:t>
            </a:r>
            <a:r>
              <a:rPr lang="tr-TR" sz="2400" dirty="0" smtClean="0">
                <a:sym typeface="Wingdings" pitchFamily="2" charset="2"/>
              </a:rPr>
              <a:t></a:t>
            </a:r>
            <a:endParaRPr lang="tr-TR" sz="2800" dirty="0" smtClean="0"/>
          </a:p>
          <a:p>
            <a:endParaRPr lang="tr-TR" dirty="0"/>
          </a:p>
        </p:txBody>
      </p:sp>
      <p:pic>
        <p:nvPicPr>
          <p:cNvPr id="4" name="3 Resim" descr="180762_1740076295452_1924326_n.jpg"/>
          <p:cNvPicPr>
            <a:picLocks noChangeAspect="1"/>
          </p:cNvPicPr>
          <p:nvPr/>
        </p:nvPicPr>
        <p:blipFill>
          <a:blip r:embed="rId3"/>
          <a:stretch>
            <a:fillRect/>
          </a:stretch>
        </p:blipFill>
        <p:spPr>
          <a:xfrm>
            <a:off x="857224" y="2143116"/>
            <a:ext cx="4762533"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Yuvarlatılmış Dikdörtgen"/>
          <p:cNvSpPr/>
          <p:nvPr/>
        </p:nvSpPr>
        <p:spPr>
          <a:xfrm>
            <a:off x="5715008" y="1857364"/>
            <a:ext cx="3000396"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Mikroskop altında iletkenlik kontrolü</a:t>
            </a:r>
          </a:p>
          <a:p>
            <a:pPr algn="ctr"/>
            <a:r>
              <a:rPr lang="tr-TR" sz="1600" dirty="0" smtClean="0"/>
              <a:t>(Mantar yapısı)</a:t>
            </a:r>
          </a:p>
          <a:p>
            <a:pPr algn="ctr"/>
            <a:r>
              <a:rPr lang="tr-TR" sz="1600" dirty="0" smtClean="0"/>
              <a:t>Karenin genişliği bir saç telinin çapı (100 mikrometre) mertebesinde</a:t>
            </a:r>
            <a:endParaRPr lang="tr-TR" sz="1600" dirty="0"/>
          </a:p>
        </p:txBody>
      </p:sp>
      <p:cxnSp>
        <p:nvCxnSpPr>
          <p:cNvPr id="7" name="6 Düz Ok Bağlayıcısı"/>
          <p:cNvCxnSpPr>
            <a:stCxn id="5" idx="2"/>
          </p:cNvCxnSpPr>
          <p:nvPr/>
        </p:nvCxnSpPr>
        <p:spPr>
          <a:xfrm rot="5400000">
            <a:off x="4714877" y="2071681"/>
            <a:ext cx="1143011" cy="3857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6072198" y="3714752"/>
            <a:ext cx="2500330" cy="2610565"/>
          </a:xfrm>
          <a:prstGeom prst="rect">
            <a:avLst/>
          </a:prstGeom>
          <a:noFill/>
          <a:ln w="9525">
            <a:noFill/>
            <a:miter lim="800000"/>
            <a:headEnd/>
            <a:tailEnd/>
          </a:ln>
          <a:effectLst/>
        </p:spPr>
      </p:pic>
      <p:sp>
        <p:nvSpPr>
          <p:cNvPr id="8" name="7 Metin kutusu"/>
          <p:cNvSpPr txBox="1"/>
          <p:nvPr/>
        </p:nvSpPr>
        <p:spPr>
          <a:xfrm>
            <a:off x="5857884" y="6357958"/>
            <a:ext cx="3214710" cy="276999"/>
          </a:xfrm>
          <a:prstGeom prst="rect">
            <a:avLst/>
          </a:prstGeom>
          <a:noFill/>
        </p:spPr>
        <p:txBody>
          <a:bodyPr wrap="square" rtlCol="0">
            <a:spAutoFit/>
          </a:bodyPr>
          <a:lstStyle/>
          <a:p>
            <a:r>
              <a:rPr lang="tr-TR" sz="1200" i="1" dirty="0" smtClean="0"/>
              <a:t>Detaylı anlatım için bkz. OH Yüksek Lisans Tezi</a:t>
            </a:r>
            <a:endParaRPr lang="tr-TR" sz="12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Hatırlatma: İşaretçi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ctr">
              <a:buFont typeface="Wingdings" panose="05000000000000000000" pitchFamily="2" charset="2"/>
              <a:buChar char="Ø"/>
            </a:pPr>
            <a:r>
              <a:rPr lang="tr-TR" sz="5400" dirty="0" err="1" smtClean="0">
                <a:solidFill>
                  <a:srgbClr val="FF0000"/>
                </a:solidFill>
              </a:rPr>
              <a:t>int</a:t>
            </a:r>
            <a:r>
              <a:rPr lang="tr-TR" sz="5400" dirty="0" smtClean="0">
                <a:solidFill>
                  <a:srgbClr val="FF0000"/>
                </a:solidFill>
              </a:rPr>
              <a:t>*   </a:t>
            </a:r>
            <a:r>
              <a:rPr lang="tr-TR" sz="5400" dirty="0" err="1" smtClean="0">
                <a:solidFill>
                  <a:srgbClr val="FF0000"/>
                </a:solidFill>
              </a:rPr>
              <a:t>ptr</a:t>
            </a:r>
            <a:r>
              <a:rPr lang="tr-TR" sz="5400" dirty="0" smtClean="0">
                <a:solidFill>
                  <a:srgbClr val="FF0000"/>
                </a:solidFill>
              </a:rPr>
              <a:t>;</a:t>
            </a:r>
            <a:endParaRPr lang="tr-TR" sz="5400" dirty="0">
              <a:solidFill>
                <a:srgbClr val="FF0000"/>
              </a:solidFill>
            </a:endParaRPr>
          </a:p>
        </p:txBody>
      </p:sp>
      <p:sp>
        <p:nvSpPr>
          <p:cNvPr id="4" name="3 Gülen Yüz"/>
          <p:cNvSpPr/>
          <p:nvPr/>
        </p:nvSpPr>
        <p:spPr>
          <a:xfrm>
            <a:off x="1857356" y="3214686"/>
            <a:ext cx="1143040" cy="1071570"/>
          </a:xfrm>
          <a:prstGeom prst="smileyFac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4 Gülen Yüz"/>
          <p:cNvSpPr/>
          <p:nvPr/>
        </p:nvSpPr>
        <p:spPr>
          <a:xfrm>
            <a:off x="5572132" y="3143248"/>
            <a:ext cx="1143040" cy="1143008"/>
          </a:xfrm>
          <a:prstGeom prst="smileyFace">
            <a:avLst>
              <a:gd name="adj" fmla="val -465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5 Metin kutusu"/>
          <p:cNvSpPr txBox="1"/>
          <p:nvPr/>
        </p:nvSpPr>
        <p:spPr>
          <a:xfrm>
            <a:off x="1143008" y="4357694"/>
            <a:ext cx="2928958" cy="646331"/>
          </a:xfrm>
          <a:prstGeom prst="rect">
            <a:avLst/>
          </a:prstGeom>
          <a:noFill/>
        </p:spPr>
        <p:txBody>
          <a:bodyPr wrap="square" rtlCol="0">
            <a:spAutoFit/>
          </a:bodyPr>
          <a:lstStyle/>
          <a:p>
            <a:r>
              <a:rPr lang="tr-TR" dirty="0" smtClean="0"/>
              <a:t>Yukarıdaki ifadeyi doğru şekilde okuyabilen öğrenci</a:t>
            </a:r>
            <a:endParaRPr lang="tr-TR" dirty="0"/>
          </a:p>
        </p:txBody>
      </p:sp>
      <p:sp>
        <p:nvSpPr>
          <p:cNvPr id="7" name="6 Metin kutusu"/>
          <p:cNvSpPr txBox="1"/>
          <p:nvPr/>
        </p:nvSpPr>
        <p:spPr>
          <a:xfrm>
            <a:off x="4786346" y="4286256"/>
            <a:ext cx="2928958" cy="646331"/>
          </a:xfrm>
          <a:prstGeom prst="rect">
            <a:avLst/>
          </a:prstGeom>
          <a:noFill/>
        </p:spPr>
        <p:txBody>
          <a:bodyPr wrap="square" rtlCol="0">
            <a:spAutoFit/>
          </a:bodyPr>
          <a:lstStyle/>
          <a:p>
            <a:r>
              <a:rPr lang="tr-TR" dirty="0" smtClean="0"/>
              <a:t>Yukarıdaki ifadeyi doğru şekilde okuyamayan öğrenci</a:t>
            </a:r>
            <a:endParaRPr lang="tr-TR" dirty="0"/>
          </a:p>
        </p:txBody>
      </p:sp>
      <p:sp>
        <p:nvSpPr>
          <p:cNvPr id="8" name="7 Metin kutusu"/>
          <p:cNvSpPr txBox="1"/>
          <p:nvPr/>
        </p:nvSpPr>
        <p:spPr>
          <a:xfrm>
            <a:off x="857224" y="3643314"/>
            <a:ext cx="785818" cy="369332"/>
          </a:xfrm>
          <a:prstGeom prst="rect">
            <a:avLst/>
          </a:prstGeom>
          <a:noFill/>
        </p:spPr>
        <p:txBody>
          <a:bodyPr wrap="square" rtlCol="0">
            <a:spAutoFit/>
          </a:bodyPr>
          <a:lstStyle/>
          <a:p>
            <a:r>
              <a:rPr lang="tr-TR" dirty="0" smtClean="0"/>
              <a:t>rahat</a:t>
            </a:r>
            <a:endParaRPr lang="tr-TR" dirty="0"/>
          </a:p>
        </p:txBody>
      </p:sp>
      <p:sp>
        <p:nvSpPr>
          <p:cNvPr id="9" name="8 Metin kutusu"/>
          <p:cNvSpPr txBox="1"/>
          <p:nvPr/>
        </p:nvSpPr>
        <p:spPr>
          <a:xfrm>
            <a:off x="2285984" y="2285992"/>
            <a:ext cx="785818" cy="369332"/>
          </a:xfrm>
          <a:prstGeom prst="rect">
            <a:avLst/>
          </a:prstGeom>
          <a:noFill/>
        </p:spPr>
        <p:txBody>
          <a:bodyPr wrap="square" rtlCol="0">
            <a:spAutoFit/>
          </a:bodyPr>
          <a:lstStyle/>
          <a:p>
            <a:r>
              <a:rPr lang="tr-TR" dirty="0" smtClean="0"/>
              <a:t>mutlu</a:t>
            </a:r>
            <a:endParaRPr lang="tr-TR" dirty="0"/>
          </a:p>
        </p:txBody>
      </p:sp>
      <p:sp>
        <p:nvSpPr>
          <p:cNvPr id="10" name="9 Metin kutusu"/>
          <p:cNvSpPr txBox="1"/>
          <p:nvPr/>
        </p:nvSpPr>
        <p:spPr>
          <a:xfrm>
            <a:off x="2928958" y="2786058"/>
            <a:ext cx="1571636" cy="1687890"/>
          </a:xfrm>
          <a:prstGeom prst="wedgeEllipseCallout">
            <a:avLst>
              <a:gd name="adj1" fmla="val -61627"/>
              <a:gd name="adj2" fmla="val 11232"/>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konunun</a:t>
            </a:r>
          </a:p>
          <a:p>
            <a:pPr algn="ctr"/>
            <a:r>
              <a:rPr lang="tr-TR" dirty="0" smtClean="0"/>
              <a:t>devamını anlamaya hazırım</a:t>
            </a:r>
            <a:endParaRPr lang="tr-TR" dirty="0"/>
          </a:p>
        </p:txBody>
      </p:sp>
      <p:sp>
        <p:nvSpPr>
          <p:cNvPr id="13" name="12 Oval Belirtme Çizgisi"/>
          <p:cNvSpPr/>
          <p:nvPr/>
        </p:nvSpPr>
        <p:spPr>
          <a:xfrm>
            <a:off x="6715172" y="1928802"/>
            <a:ext cx="1928826" cy="1357322"/>
          </a:xfrm>
          <a:prstGeom prst="wedgeEllipseCallout">
            <a:avLst>
              <a:gd name="adj1" fmla="val -40995"/>
              <a:gd name="adj2" fmla="val 69856"/>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int</a:t>
            </a:r>
            <a:r>
              <a:rPr lang="tr-TR" dirty="0" smtClean="0"/>
              <a:t> ile </a:t>
            </a:r>
            <a:r>
              <a:rPr lang="tr-TR" dirty="0" err="1" smtClean="0"/>
              <a:t>ptr’i</a:t>
            </a:r>
            <a:r>
              <a:rPr lang="tr-TR" dirty="0" smtClean="0"/>
              <a:t> mi çarpıyoruz burada?</a:t>
            </a:r>
            <a:endParaRPr lang="tr-TR" dirty="0"/>
          </a:p>
        </p:txBody>
      </p:sp>
      <p:sp>
        <p:nvSpPr>
          <p:cNvPr id="14" name="13 Metin kutusu"/>
          <p:cNvSpPr txBox="1"/>
          <p:nvPr/>
        </p:nvSpPr>
        <p:spPr>
          <a:xfrm>
            <a:off x="1071538" y="2714620"/>
            <a:ext cx="1500198" cy="646331"/>
          </a:xfrm>
          <a:prstGeom prst="rect">
            <a:avLst/>
          </a:prstGeom>
          <a:noFill/>
        </p:spPr>
        <p:txBody>
          <a:bodyPr wrap="square" rtlCol="0">
            <a:spAutoFit/>
          </a:bodyPr>
          <a:lstStyle/>
          <a:p>
            <a:r>
              <a:rPr lang="tr-TR" dirty="0" smtClean="0"/>
              <a:t>kendinden emin</a:t>
            </a:r>
            <a:endParaRPr lang="tr-TR" dirty="0"/>
          </a:p>
        </p:txBody>
      </p:sp>
    </p:spTree>
    <p:extLst>
      <p:ext uri="{BB962C8B-B14F-4D97-AF65-F5344CB8AC3E}">
        <p14:creationId xmlns:p14="http://schemas.microsoft.com/office/powerpoint/2010/main" xmlns="" val="9450427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Özet: İşaretçiler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endParaRPr lang="tr-TR" sz="1800" dirty="0" smtClean="0">
              <a:solidFill>
                <a:schemeClr val="tx1"/>
              </a:solidFill>
            </a:endParaRPr>
          </a:p>
          <a:p>
            <a:pPr algn="just"/>
            <a:endParaRPr lang="tr-TR" sz="1800" dirty="0">
              <a:solidFill>
                <a:schemeClr val="tx1"/>
              </a:solidFill>
            </a:endParaRPr>
          </a:p>
          <a:p>
            <a:pPr algn="just"/>
            <a:endParaRPr lang="tr-TR" sz="1800" dirty="0" smtClean="0">
              <a:solidFill>
                <a:schemeClr val="tx1"/>
              </a:solidFill>
            </a:endParaRPr>
          </a:p>
          <a:p>
            <a:pPr algn="just"/>
            <a:endParaRPr lang="tr-TR" sz="1800" dirty="0">
              <a:solidFill>
                <a:schemeClr val="tx1"/>
              </a:solidFill>
            </a:endParaRPr>
          </a:p>
          <a:p>
            <a:pPr algn="just"/>
            <a:endParaRPr lang="tr-TR" sz="1800" dirty="0" smtClean="0">
              <a:solidFill>
                <a:schemeClr val="tx1"/>
              </a:solidFill>
            </a:endParaRPr>
          </a:p>
          <a:p>
            <a:pPr algn="just"/>
            <a:endParaRPr lang="tr-TR" sz="1800" dirty="0">
              <a:solidFill>
                <a:schemeClr val="tx1"/>
              </a:solidFill>
            </a:endParaRPr>
          </a:p>
          <a:p>
            <a:pPr algn="just"/>
            <a:r>
              <a:rPr lang="tr-TR" sz="1800" dirty="0" smtClean="0">
                <a:solidFill>
                  <a:schemeClr val="tx1"/>
                </a:solidFill>
              </a:rPr>
              <a:t>Yukarıdaki durumda </a:t>
            </a:r>
            <a:r>
              <a:rPr lang="tr-TR" sz="1800" dirty="0" err="1" smtClean="0">
                <a:solidFill>
                  <a:schemeClr val="tx1"/>
                </a:solidFill>
              </a:rPr>
              <a:t>sayi</a:t>
            </a:r>
            <a:r>
              <a:rPr lang="tr-TR" sz="1800" dirty="0" smtClean="0">
                <a:solidFill>
                  <a:schemeClr val="tx1"/>
                </a:solidFill>
              </a:rPr>
              <a:t> değişkeni bellekte </a:t>
            </a:r>
            <a:r>
              <a:rPr lang="tr-TR" sz="1800" dirty="0" smtClean="0"/>
              <a:t>2228155 </a:t>
            </a:r>
            <a:r>
              <a:rPr lang="tr-TR" sz="1800" dirty="0" smtClean="0">
                <a:solidFill>
                  <a:schemeClr val="tx1"/>
                </a:solidFill>
              </a:rPr>
              <a:t>numaralı adreste dururken </a:t>
            </a:r>
            <a:r>
              <a:rPr lang="tr-TR" sz="1800" dirty="0" err="1" smtClean="0">
                <a:solidFill>
                  <a:schemeClr val="tx1"/>
                </a:solidFill>
              </a:rPr>
              <a:t>ptr</a:t>
            </a:r>
            <a:r>
              <a:rPr lang="tr-TR" sz="1800" dirty="0" smtClean="0">
                <a:solidFill>
                  <a:schemeClr val="tx1"/>
                </a:solidFill>
              </a:rPr>
              <a:t> değişkeni </a:t>
            </a:r>
            <a:r>
              <a:rPr lang="tr-TR" sz="1800" dirty="0" smtClean="0"/>
              <a:t>862345 </a:t>
            </a:r>
            <a:r>
              <a:rPr lang="tr-TR" sz="1800" dirty="0" smtClean="0">
                <a:solidFill>
                  <a:schemeClr val="tx1"/>
                </a:solidFill>
              </a:rPr>
              <a:t>numaralı adreste durmaktadır. </a:t>
            </a:r>
            <a:r>
              <a:rPr lang="tr-TR" sz="1800" dirty="0" err="1" smtClean="0">
                <a:solidFill>
                  <a:schemeClr val="tx1"/>
                </a:solidFill>
              </a:rPr>
              <a:t>sayi</a:t>
            </a:r>
            <a:r>
              <a:rPr lang="tr-TR" sz="1800" dirty="0" smtClean="0">
                <a:solidFill>
                  <a:schemeClr val="tx1"/>
                </a:solidFill>
              </a:rPr>
              <a:t> değişkeni daha önceki derslerde gördüğümüz üzere bulunduğu bellek adresinde türüne uygun olan bir değer tutmaktadır, bu örnekte 7 değerini tutmaktadır. Ancak, işaretçi olarak tanımlanan </a:t>
            </a:r>
            <a:r>
              <a:rPr lang="tr-TR" sz="1800" dirty="0" err="1" smtClean="0">
                <a:solidFill>
                  <a:schemeClr val="tx1"/>
                </a:solidFill>
              </a:rPr>
              <a:t>ptr</a:t>
            </a:r>
            <a:r>
              <a:rPr lang="tr-TR" sz="1800" dirty="0" smtClean="0">
                <a:solidFill>
                  <a:schemeClr val="tx1"/>
                </a:solidFill>
              </a:rPr>
              <a:t> değişkeni bulunduğu bellek alanında klasik bir değer yerine bir adres değeri tutmaktadır. Yani, bir adres alanına "</a:t>
            </a:r>
            <a:r>
              <a:rPr lang="tr-TR" sz="1800" b="1" dirty="0" err="1" smtClean="0">
                <a:solidFill>
                  <a:schemeClr val="tx1"/>
                </a:solidFill>
              </a:rPr>
              <a:t>point</a:t>
            </a:r>
            <a:r>
              <a:rPr lang="tr-TR" sz="1800" dirty="0" smtClean="0">
                <a:solidFill>
                  <a:schemeClr val="tx1"/>
                </a:solidFill>
              </a:rPr>
              <a:t>" etmektedir. </a:t>
            </a:r>
            <a:endParaRPr lang="tr-TR" dirty="0">
              <a:solidFill>
                <a:schemeClr val="tx1"/>
              </a:solidFill>
            </a:endParaRPr>
          </a:p>
          <a:p>
            <a:pPr algn="just"/>
            <a:endParaRPr lang="tr-TR" sz="2400" dirty="0" smtClean="0">
              <a:solidFill>
                <a:schemeClr val="tx1"/>
              </a:solidFill>
            </a:endParaRP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grpSp>
        <p:nvGrpSpPr>
          <p:cNvPr id="4" name="18 Grup"/>
          <p:cNvGrpSpPr/>
          <p:nvPr/>
        </p:nvGrpSpPr>
        <p:grpSpPr>
          <a:xfrm>
            <a:off x="1214414" y="1714488"/>
            <a:ext cx="3158459" cy="1283186"/>
            <a:chOff x="3141894" y="1660358"/>
            <a:chExt cx="3158459" cy="1283186"/>
          </a:xfrm>
        </p:grpSpPr>
        <p:sp>
          <p:nvSpPr>
            <p:cNvPr id="11" name="Dikdörtgen 3"/>
            <p:cNvSpPr/>
            <p:nvPr/>
          </p:nvSpPr>
          <p:spPr>
            <a:xfrm>
              <a:off x="3141894" y="2046933"/>
              <a:ext cx="135825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solidFill>
                    <a:schemeClr val="tx1"/>
                  </a:solidFill>
                </a:rPr>
                <a:t>7</a:t>
              </a:r>
              <a:endParaRPr lang="en-US">
                <a:solidFill>
                  <a:schemeClr val="tx1"/>
                </a:solidFill>
              </a:endParaRPr>
            </a:p>
          </p:txBody>
        </p:sp>
        <p:sp>
          <p:nvSpPr>
            <p:cNvPr id="12" name="Metin kutusu 4"/>
            <p:cNvSpPr txBox="1"/>
            <p:nvPr/>
          </p:nvSpPr>
          <p:spPr>
            <a:xfrm>
              <a:off x="3275856" y="1660358"/>
              <a:ext cx="1231557" cy="369332"/>
            </a:xfrm>
            <a:prstGeom prst="rect">
              <a:avLst/>
            </a:prstGeom>
            <a:noFill/>
          </p:spPr>
          <p:txBody>
            <a:bodyPr wrap="square" rtlCol="0">
              <a:spAutoFit/>
            </a:bodyPr>
            <a:lstStyle/>
            <a:p>
              <a:r>
                <a:rPr lang="tr-TR" dirty="0" smtClean="0"/>
                <a:t>2228155</a:t>
              </a:r>
              <a:endParaRPr lang="en-US" dirty="0"/>
            </a:p>
          </p:txBody>
        </p:sp>
        <p:sp>
          <p:nvSpPr>
            <p:cNvPr id="13" name="Dikdörtgen 5"/>
            <p:cNvSpPr/>
            <p:nvPr/>
          </p:nvSpPr>
          <p:spPr>
            <a:xfrm>
              <a:off x="4942094" y="2055560"/>
              <a:ext cx="135825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2228155</a:t>
              </a:r>
              <a:endParaRPr lang="en-US" dirty="0">
                <a:solidFill>
                  <a:schemeClr val="tx1"/>
                </a:solidFill>
              </a:endParaRPr>
            </a:p>
          </p:txBody>
        </p:sp>
        <p:sp>
          <p:nvSpPr>
            <p:cNvPr id="14" name="Metin kutusu 6"/>
            <p:cNvSpPr txBox="1"/>
            <p:nvPr/>
          </p:nvSpPr>
          <p:spPr>
            <a:xfrm>
              <a:off x="5068796" y="1677601"/>
              <a:ext cx="1231557" cy="369332"/>
            </a:xfrm>
            <a:prstGeom prst="rect">
              <a:avLst/>
            </a:prstGeom>
            <a:noFill/>
          </p:spPr>
          <p:txBody>
            <a:bodyPr wrap="square" rtlCol="0">
              <a:spAutoFit/>
            </a:bodyPr>
            <a:lstStyle/>
            <a:p>
              <a:r>
                <a:rPr lang="tr-TR" dirty="0" smtClean="0"/>
                <a:t>862345</a:t>
              </a:r>
              <a:endParaRPr lang="en-US" dirty="0"/>
            </a:p>
          </p:txBody>
        </p:sp>
        <p:sp>
          <p:nvSpPr>
            <p:cNvPr id="16" name="Metin kutusu 7"/>
            <p:cNvSpPr txBox="1"/>
            <p:nvPr/>
          </p:nvSpPr>
          <p:spPr>
            <a:xfrm>
              <a:off x="3205244" y="2574212"/>
              <a:ext cx="1231557" cy="369332"/>
            </a:xfrm>
            <a:prstGeom prst="rect">
              <a:avLst/>
            </a:prstGeom>
            <a:noFill/>
          </p:spPr>
          <p:txBody>
            <a:bodyPr wrap="square" rtlCol="0">
              <a:spAutoFit/>
            </a:bodyPr>
            <a:lstStyle/>
            <a:p>
              <a:pPr algn="ctr"/>
              <a:r>
                <a:rPr lang="tr-TR" smtClean="0"/>
                <a:t>sayi</a:t>
              </a:r>
              <a:endParaRPr lang="en-US"/>
            </a:p>
          </p:txBody>
        </p:sp>
        <p:sp>
          <p:nvSpPr>
            <p:cNvPr id="17" name="Metin kutusu 8"/>
            <p:cNvSpPr txBox="1"/>
            <p:nvPr/>
          </p:nvSpPr>
          <p:spPr>
            <a:xfrm>
              <a:off x="5005444" y="2573795"/>
              <a:ext cx="1231557" cy="369332"/>
            </a:xfrm>
            <a:prstGeom prst="rect">
              <a:avLst/>
            </a:prstGeom>
            <a:noFill/>
          </p:spPr>
          <p:txBody>
            <a:bodyPr wrap="square" rtlCol="0">
              <a:spAutoFit/>
            </a:bodyPr>
            <a:lstStyle/>
            <a:p>
              <a:pPr algn="ctr"/>
              <a:r>
                <a:rPr lang="tr-TR" smtClean="0"/>
                <a:t>ptr</a:t>
              </a:r>
              <a:endParaRPr lang="en-US"/>
            </a:p>
          </p:txBody>
        </p:sp>
        <p:cxnSp>
          <p:nvCxnSpPr>
            <p:cNvPr id="18" name="Dirsek Bağlayıcısı 14"/>
            <p:cNvCxnSpPr>
              <a:stCxn id="13" idx="1"/>
            </p:cNvCxnSpPr>
            <p:nvPr/>
          </p:nvCxnSpPr>
          <p:spPr>
            <a:xfrm rot="10800000">
              <a:off x="4294022" y="1845024"/>
              <a:ext cx="648072" cy="462564"/>
            </a:xfrm>
            <a:prstGeom prst="bentConnector3">
              <a:avLst/>
            </a:prstGeom>
            <a:ln w="25400" cmpd="sng">
              <a:tailEnd type="arrow"/>
            </a:ln>
          </p:spPr>
          <p:style>
            <a:lnRef idx="1">
              <a:schemeClr val="accent1"/>
            </a:lnRef>
            <a:fillRef idx="0">
              <a:schemeClr val="accent1"/>
            </a:fillRef>
            <a:effectRef idx="0">
              <a:schemeClr val="accent1"/>
            </a:effectRef>
            <a:fontRef idx="minor">
              <a:schemeClr val="tx1"/>
            </a:fontRef>
          </p:style>
        </p:cxnSp>
      </p:grpSp>
      <p:sp>
        <p:nvSpPr>
          <p:cNvPr id="15" name="14 Dikdörtgen"/>
          <p:cNvSpPr/>
          <p:nvPr/>
        </p:nvSpPr>
        <p:spPr>
          <a:xfrm>
            <a:off x="5214942" y="1785926"/>
            <a:ext cx="4572000" cy="1200329"/>
          </a:xfrm>
          <a:prstGeom prst="rect">
            <a:avLst/>
          </a:prstGeom>
        </p:spPr>
        <p:txBody>
          <a:bodyPr>
            <a:spAutoFit/>
          </a:bodyPr>
          <a:lstStyle/>
          <a:p>
            <a:pPr marL="342900" indent="-342900" algn="just"/>
            <a:r>
              <a:rPr lang="tr-TR" sz="2400" dirty="0" err="1" smtClean="0"/>
              <a:t>int</a:t>
            </a:r>
            <a:r>
              <a:rPr lang="tr-TR" sz="2400" dirty="0" smtClean="0"/>
              <a:t>*  </a:t>
            </a:r>
            <a:r>
              <a:rPr lang="tr-TR" sz="2400" dirty="0" err="1" smtClean="0"/>
              <a:t>ptr</a:t>
            </a:r>
            <a:r>
              <a:rPr lang="tr-TR" sz="2400" dirty="0" smtClean="0"/>
              <a:t>;</a:t>
            </a:r>
          </a:p>
          <a:p>
            <a:pPr algn="just"/>
            <a:r>
              <a:rPr lang="tr-TR" sz="2400" dirty="0" smtClean="0"/>
              <a:t>     </a:t>
            </a:r>
            <a:r>
              <a:rPr lang="tr-TR" sz="2400" dirty="0" err="1" smtClean="0"/>
              <a:t>int</a:t>
            </a:r>
            <a:r>
              <a:rPr lang="tr-TR" sz="2400" dirty="0" smtClean="0"/>
              <a:t> </a:t>
            </a:r>
            <a:r>
              <a:rPr lang="tr-TR" sz="2400" dirty="0" err="1" smtClean="0"/>
              <a:t>sayi</a:t>
            </a:r>
            <a:r>
              <a:rPr lang="tr-TR" sz="2400" dirty="0" smtClean="0"/>
              <a:t> = 7;</a:t>
            </a:r>
          </a:p>
          <a:p>
            <a:pPr algn="just"/>
            <a:r>
              <a:rPr lang="tr-TR" sz="2400" dirty="0" smtClean="0"/>
              <a:t>     </a:t>
            </a:r>
            <a:r>
              <a:rPr lang="tr-TR" sz="2400" dirty="0" err="1" smtClean="0"/>
              <a:t>ptr</a:t>
            </a:r>
            <a:r>
              <a:rPr lang="tr-TR" sz="2400" dirty="0" smtClean="0"/>
              <a:t> = &amp;</a:t>
            </a:r>
            <a:r>
              <a:rPr lang="tr-TR" sz="2400" dirty="0" err="1" smtClean="0"/>
              <a:t>sayi</a:t>
            </a:r>
            <a:r>
              <a:rPr lang="tr-TR" sz="2400" dirty="0" smtClean="0"/>
              <a:t>;</a:t>
            </a:r>
          </a:p>
        </p:txBody>
      </p:sp>
    </p:spTree>
    <p:extLst>
      <p:ext uri="{BB962C8B-B14F-4D97-AF65-F5344CB8AC3E}">
        <p14:creationId xmlns:p14="http://schemas.microsoft.com/office/powerpoint/2010/main" xmlns="" val="4270567069"/>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24085</TotalTime>
  <Words>4666</Words>
  <PresentationFormat>Ekran Gösterisi (4:3)</PresentationFormat>
  <Paragraphs>937</Paragraphs>
  <Slides>77</Slides>
  <Notes>8</Notes>
  <HiddenSlides>6</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Kaynak</vt:lpstr>
      <vt:lpstr>BİLGİSAYAR PROGRAMLAMA</vt:lpstr>
      <vt:lpstr>Uygulamalı Ders Kuralları</vt:lpstr>
      <vt:lpstr>Özyineleme sorusu (15 dakika)</vt:lpstr>
      <vt:lpstr>Dijital Halı(35 dakika)</vt:lpstr>
      <vt:lpstr>Anlayamadığınız yerleri bizlere sorunuz.</vt:lpstr>
      <vt:lpstr>Dizgi sorusu(50 dakika)</vt:lpstr>
      <vt:lpstr>Anlayamadığınız yerleri bizlere sorunuz.</vt:lpstr>
      <vt:lpstr>Hatırlatma: İşaretçi Tanımlama</vt:lpstr>
      <vt:lpstr>Özet: İşaretçiler</vt:lpstr>
      <vt:lpstr>Özet: Değer ve Adres ile Parametre Geçişi</vt:lpstr>
      <vt:lpstr>Hatırlatma: İşaretçilerin Fonksiyon ile Kullanımı</vt:lpstr>
      <vt:lpstr>Nesnesel Programlamaya Giriş - Yapılar</vt:lpstr>
      <vt:lpstr>Nesnesel Programlamaya Giriş - Yapılar</vt:lpstr>
      <vt:lpstr>Nesnesel Programlamaya Giriş - Yapılar</vt:lpstr>
      <vt:lpstr>Neden Nesnesel Programlama?</vt:lpstr>
      <vt:lpstr>Neden Nesnesel Programlama?</vt:lpstr>
      <vt:lpstr>Yapı (Struct)</vt:lpstr>
      <vt:lpstr>Bunu biliyor musunuz?</vt:lpstr>
      <vt:lpstr>Yapı kullanımına basit bir örnek</vt:lpstr>
      <vt:lpstr>Yapı Tanımlama</vt:lpstr>
      <vt:lpstr>Yapıların içinin temizlenmesi</vt:lpstr>
      <vt:lpstr>Yapılara değer atamak</vt:lpstr>
      <vt:lpstr>Uygulama</vt:lpstr>
      <vt:lpstr>Alıştırma</vt:lpstr>
      <vt:lpstr>Anlayamadığınız yerleri bizlere sorunuz.</vt:lpstr>
      <vt:lpstr>Kod yazma pratiği…</vt:lpstr>
      <vt:lpstr>Yapı Elemanlarına Ulaşma</vt:lpstr>
      <vt:lpstr>Yapıların Dizi ve Fonksiyon ile Kullanımı</vt:lpstr>
      <vt:lpstr>Yapıların Dizi ve Fonksiyon ile Kullanımı</vt:lpstr>
      <vt:lpstr>Hatırlatma: char * ve char[] kullanımlarının denkliği</vt:lpstr>
      <vt:lpstr>Yapıların Dizi ve Fonksiyon ile Kullanımı</vt:lpstr>
      <vt:lpstr>Yapılarda = işlecinin kullanımı</vt:lpstr>
      <vt:lpstr>Programcının Hayatı</vt:lpstr>
      <vt:lpstr>Alıştırma</vt:lpstr>
      <vt:lpstr>Çözüm</vt:lpstr>
      <vt:lpstr>Uygulama – Ekran çıktısı nedir?</vt:lpstr>
      <vt:lpstr>Alıştırma</vt:lpstr>
      <vt:lpstr>Anlayamadığınız yerleri bizlere sorunuz.</vt:lpstr>
      <vt:lpstr>Duyurular</vt:lpstr>
      <vt:lpstr>Hatırlatma: Yapı kullanımına basit bir örnek</vt:lpstr>
      <vt:lpstr>Birleşik yapı(union)</vt:lpstr>
      <vt:lpstr>Uygulama – Birleşik yapı(Union)</vt:lpstr>
      <vt:lpstr>Enum Sabit Tanımlama</vt:lpstr>
      <vt:lpstr>Enum Kullanımına Örnek</vt:lpstr>
      <vt:lpstr>C’de enum ile numaralandırma</vt:lpstr>
      <vt:lpstr>Örnek</vt:lpstr>
      <vt:lpstr>Kodun çıktısını yazınız. (Çıktı kutularına)</vt:lpstr>
      <vt:lpstr>Hastane uygulaması</vt:lpstr>
      <vt:lpstr>Hastane uygulaması</vt:lpstr>
      <vt:lpstr>Bunu biliyor musunuz? Görselliği artırmak</vt:lpstr>
      <vt:lpstr>Anlayamadığınız yerleri bizlere sorunuz.</vt:lpstr>
      <vt:lpstr>Örnek</vt:lpstr>
      <vt:lpstr>Yol Haritası</vt:lpstr>
      <vt:lpstr>Komut Ekranı</vt:lpstr>
      <vt:lpstr>Komut Ekranı</vt:lpstr>
      <vt:lpstr>Komut Ekranında gcc komutu çalışmıyorsa…</vt:lpstr>
      <vt:lpstr>Komut Ekranından derleme yapmak…</vt:lpstr>
      <vt:lpstr>Komut Ekranı</vt:lpstr>
      <vt:lpstr>Komut Ekranı</vt:lpstr>
      <vt:lpstr>Uygulama</vt:lpstr>
      <vt:lpstr>Uygulama</vt:lpstr>
      <vt:lpstr>while ile asal sayı kontrolü</vt:lpstr>
      <vt:lpstr>Anlayamadığınız yerleri bizlere sorunuz.</vt:lpstr>
      <vt:lpstr>EK SLAYTLAR</vt:lpstr>
      <vt:lpstr>typedef kullanımı ve nesnesel programlama</vt:lpstr>
      <vt:lpstr>Yapılara değer atamak</vt:lpstr>
      <vt:lpstr>Yapılara değer atamak</vt:lpstr>
      <vt:lpstr>Yapılara değer atamak</vt:lpstr>
      <vt:lpstr>Yapı Alıştırması</vt:lpstr>
      <vt:lpstr>Yapı Alıştırması</vt:lpstr>
      <vt:lpstr>Komut Ekranından derleme yapmak…</vt:lpstr>
      <vt:lpstr>Komut Ekranı</vt:lpstr>
      <vt:lpstr>Komut Ekranı</vt:lpstr>
      <vt:lpstr>Komut Ekranı</vt:lpstr>
      <vt:lpstr>Büyük asal sayılar</vt:lpstr>
      <vt:lpstr>SINAVLARLA İLGİLİ OLMAYAN BİLGİLER</vt:lpstr>
      <vt:lpstr>Bunu biliyor musunuz? Nanoteknoloji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User</cp:lastModifiedBy>
  <cp:revision>1031</cp:revision>
  <dcterms:modified xsi:type="dcterms:W3CDTF">2018-11-16T13:44:16Z</dcterms:modified>
</cp:coreProperties>
</file>