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theme/themeOverride4.xml" ContentType="application/vnd.openxmlformats-officedocument.themeOverr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8"/>
  </p:notesMasterIdLst>
  <p:sldIdLst>
    <p:sldId id="257" r:id="rId3"/>
    <p:sldId id="331" r:id="rId4"/>
    <p:sldId id="340" r:id="rId5"/>
    <p:sldId id="322" r:id="rId6"/>
    <p:sldId id="285" r:id="rId7"/>
    <p:sldId id="341" r:id="rId8"/>
    <p:sldId id="276" r:id="rId9"/>
    <p:sldId id="258" r:id="rId10"/>
    <p:sldId id="274" r:id="rId11"/>
    <p:sldId id="275" r:id="rId12"/>
    <p:sldId id="300" r:id="rId13"/>
    <p:sldId id="286" r:id="rId14"/>
    <p:sldId id="273" r:id="rId15"/>
    <p:sldId id="336" r:id="rId16"/>
    <p:sldId id="277" r:id="rId17"/>
    <p:sldId id="337" r:id="rId18"/>
    <p:sldId id="320" r:id="rId19"/>
    <p:sldId id="278" r:id="rId20"/>
    <p:sldId id="301" r:id="rId21"/>
    <p:sldId id="261" r:id="rId22"/>
    <p:sldId id="262" r:id="rId23"/>
    <p:sldId id="260" r:id="rId24"/>
    <p:sldId id="321" r:id="rId25"/>
    <p:sldId id="279" r:id="rId26"/>
    <p:sldId id="298" r:id="rId27"/>
    <p:sldId id="332" r:id="rId28"/>
    <p:sldId id="333" r:id="rId29"/>
    <p:sldId id="334" r:id="rId30"/>
    <p:sldId id="264" r:id="rId31"/>
    <p:sldId id="342" r:id="rId32"/>
    <p:sldId id="343" r:id="rId33"/>
    <p:sldId id="344" r:id="rId34"/>
    <p:sldId id="345" r:id="rId35"/>
    <p:sldId id="346" r:id="rId36"/>
    <p:sldId id="347" r:id="rId37"/>
    <p:sldId id="348" r:id="rId38"/>
    <p:sldId id="349" r:id="rId39"/>
    <p:sldId id="350" r:id="rId40"/>
    <p:sldId id="280" r:id="rId41"/>
    <p:sldId id="351" r:id="rId42"/>
    <p:sldId id="352" r:id="rId43"/>
    <p:sldId id="353" r:id="rId44"/>
    <p:sldId id="335" r:id="rId45"/>
    <p:sldId id="290" r:id="rId46"/>
    <p:sldId id="270" r:id="rId47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146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24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317720-F407-4036-A15C-4AE17639BAE5}" type="datetimeFigureOut">
              <a:rPr lang="tr-TR" smtClean="0"/>
              <a:pPr/>
              <a:t>25.11.2018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A4DC6C-F81C-4B42-A9CB-D3F9198E6745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DFE13-8A8D-4C5C-8CE0-CAD69FC14885}" type="slidenum">
              <a:rPr lang="tr-TR" smtClean="0"/>
              <a:pPr/>
              <a:t>1</a:t>
            </a:fld>
            <a:endParaRPr lang="tr-T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F31D0BE-2059-4C0E-922E-4E35BBE6A325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77140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25.11.2018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25.11.2018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25.11.2018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Başlık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27 Veri Yer Tutucusu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52E17392-9618-514E-B7EF-EE7C4014954D}" type="datetimeFigureOut">
              <a:rPr lang="en-US" smtClean="0"/>
              <a:pPr/>
              <a:t>11/25/2018</a:t>
            </a:fld>
            <a:endParaRPr lang="en-US"/>
          </a:p>
        </p:txBody>
      </p:sp>
      <p:sp>
        <p:nvSpPr>
          <p:cNvPr id="17" name="16 Altbilgi Yer Tutucusu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28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9780DC49-8D76-104F-8598-E5B37BCC55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20 Dikdörtgen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32 Dikdörtgen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21 Dikdörtgen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31 Dikdörtgen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17392-9618-514E-B7EF-EE7C4014954D}" type="datetimeFigureOut">
              <a:rPr lang="en-US" smtClean="0"/>
              <a:pPr/>
              <a:t>11/25/2018</a:t>
            </a:fld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0DC49-8D76-104F-8598-E5B37BCC55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7 İçerik Yer Tutucusu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  <p:transition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52E17392-9618-514E-B7EF-EE7C4014954D}" type="datetimeFigureOut">
              <a:rPr lang="en-US" smtClean="0"/>
              <a:pPr/>
              <a:t>11/25/2018</a:t>
            </a:fld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9780DC49-8D76-104F-8598-E5B37BCC55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6 Dikdörtgen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Dikdörtgen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17392-9618-514E-B7EF-EE7C4014954D}" type="datetimeFigureOut">
              <a:rPr lang="en-US" smtClean="0"/>
              <a:pPr/>
              <a:t>11/25/2018</a:t>
            </a:fld>
            <a:endParaRPr lang="en-US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0DC49-8D76-104F-8598-E5B37BCC55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8 İçerik Yer Tutucusu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  <p:transition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17392-9618-514E-B7EF-EE7C4014954D}" type="datetimeFigureOut">
              <a:rPr lang="en-US" smtClean="0"/>
              <a:pPr/>
              <a:t>11/25/2018</a:t>
            </a:fld>
            <a:endParaRPr lang="en-US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0DC49-8D76-104F-8598-E5B37BCC55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  <p:transition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17392-9618-514E-B7EF-EE7C4014954D}" type="datetimeFigureOut">
              <a:rPr lang="en-US" smtClean="0"/>
              <a:pPr/>
              <a:t>11/25/2018</a:t>
            </a:fld>
            <a:endParaRPr lang="en-US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0DC49-8D76-104F-8598-E5B37BCC55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5 İkizkenar Üçgen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17392-9618-514E-B7EF-EE7C4014954D}" type="datetimeFigureOut">
              <a:rPr lang="en-US" smtClean="0"/>
              <a:pPr/>
              <a:t>11/25/2018</a:t>
            </a:fld>
            <a:endParaRPr lang="en-US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0DC49-8D76-104F-8598-E5B37BCC55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4 Düz Bağlayıcı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İkizkenar Üçgen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17392-9618-514E-B7EF-EE7C4014954D}" type="datetimeFigureOut">
              <a:rPr lang="en-US" smtClean="0"/>
              <a:pPr/>
              <a:t>11/25/2018</a:t>
            </a:fld>
            <a:endParaRPr lang="en-US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0DC49-8D76-104F-8598-E5B37BCC55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7 Düz Bağlayıcı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Düz Bağlayıcı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İkizkenar Üçgen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İçerik Yer Tutucusu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25.11.2018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17392-9618-514E-B7EF-EE7C4014954D}" type="datetimeFigureOut">
              <a:rPr lang="en-US" smtClean="0"/>
              <a:pPr/>
              <a:t>11/25/2018</a:t>
            </a:fld>
            <a:endParaRPr lang="en-US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0DC49-8D76-104F-8598-E5B37BCC55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7 Düz Bağlayıcı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İkizkenar Üçgen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Dikdörtgen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17392-9618-514E-B7EF-EE7C4014954D}" type="datetimeFigureOut">
              <a:rPr lang="en-US" smtClean="0"/>
              <a:pPr/>
              <a:t>11/25/2018</a:t>
            </a:fld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0DC49-8D76-104F-8598-E5B37BCC55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17392-9618-514E-B7EF-EE7C4014954D}" type="datetimeFigureOut">
              <a:rPr lang="en-US" smtClean="0"/>
              <a:pPr/>
              <a:t>11/25/2018</a:t>
            </a:fld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0DC49-8D76-104F-8598-E5B37BCC55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İkizkenar Üçgen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25.11.2018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25.11.2018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25.11.2018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25.11.2018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25.11.2018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25.11.2018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25.11.2018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25.11.2018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Başlık Yer Tutucusu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2E17392-9618-514E-B7EF-EE7C4014954D}" type="datetimeFigureOut">
              <a:rPr lang="en-US" smtClean="0"/>
              <a:pPr/>
              <a:t>11/25/2018</a:t>
            </a:fld>
            <a:endParaRPr lang="en-US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22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780DC49-8D76-104F-8598-E5B37BCC55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27 Düz Bağlayıcı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Düz Bağlayıcı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İkizkenar Üçgen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random/>
  </p:transition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ololearn.com/Courses/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hyperlink" Target="https://d1b10bmlvqabco.cloudfront.net/attach/jlcbh4csgxo79m/inqfroh8pif2zg/jn62v6nrxudr/DerseDevamKosuluYonetmelik.pdf" TargetMode="Externa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51.gif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jpeg"/><Relationship Id="rId3" Type="http://schemas.openxmlformats.org/officeDocument/2006/relationships/image" Target="../media/image6.png"/><Relationship Id="rId7" Type="http://schemas.openxmlformats.org/officeDocument/2006/relationships/image" Target="../media/image10.gif"/><Relationship Id="rId12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11" Type="http://schemas.openxmlformats.org/officeDocument/2006/relationships/image" Target="../media/image14.jpeg"/><Relationship Id="rId5" Type="http://schemas.openxmlformats.org/officeDocument/2006/relationships/image" Target="../media/image8.gif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BİLGİSAYAR PROGRAMLAMA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tr-TR" sz="2400" dirty="0" smtClean="0"/>
              <a:t>OĞUZ HANOĞLU</a:t>
            </a:r>
            <a:endParaRPr lang="en-US" sz="2400" dirty="0"/>
          </a:p>
        </p:txBody>
      </p:sp>
      <p:pic>
        <p:nvPicPr>
          <p:cNvPr id="4" name="Picture 7" descr="http://www.hindscc.edu/Assets/images/computer-programming-tec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714356"/>
            <a:ext cx="4000496" cy="26697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9169303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tr-TR" dirty="0" smtClean="0"/>
              <a:t>Girilen komut: </a:t>
            </a:r>
            <a:r>
              <a:rPr lang="tr-TR" dirty="0" err="1" smtClean="0">
                <a:solidFill>
                  <a:srgbClr val="0000FF"/>
                </a:solidFill>
              </a:rPr>
              <a:t>sinav</a:t>
            </a:r>
            <a:r>
              <a:rPr lang="tr-TR" dirty="0" smtClean="0">
                <a:solidFill>
                  <a:srgbClr val="0000FF"/>
                </a:solidFill>
              </a:rPr>
              <a:t>.</a:t>
            </a:r>
            <a:r>
              <a:rPr lang="tr-TR" dirty="0" err="1" smtClean="0">
                <a:solidFill>
                  <a:srgbClr val="0000FF"/>
                </a:solidFill>
              </a:rPr>
              <a:t>exe</a:t>
            </a:r>
            <a:r>
              <a:rPr lang="tr-TR" dirty="0" smtClean="0">
                <a:solidFill>
                  <a:srgbClr val="0000FF"/>
                </a:solidFill>
              </a:rPr>
              <a:t> Deneme1 Deneme2</a:t>
            </a:r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r>
              <a:rPr lang="tr-TR" dirty="0" smtClean="0"/>
              <a:t>Girilen komut: </a:t>
            </a:r>
            <a:r>
              <a:rPr lang="tr-TR" dirty="0" smtClean="0">
                <a:solidFill>
                  <a:srgbClr val="0000FF"/>
                </a:solidFill>
              </a:rPr>
              <a:t>kod Deneme1 Deneme2 D3 D</a:t>
            </a:r>
          </a:p>
          <a:p>
            <a:pPr>
              <a:buNone/>
            </a:pPr>
            <a:endParaRPr lang="tr-TR" dirty="0"/>
          </a:p>
        </p:txBody>
      </p:sp>
      <p:graphicFrame>
        <p:nvGraphicFramePr>
          <p:cNvPr id="5" name="4 Tablo"/>
          <p:cNvGraphicFramePr>
            <a:graphicFrameLocks noGrp="1"/>
          </p:cNvGraphicFramePr>
          <p:nvPr/>
        </p:nvGraphicFramePr>
        <p:xfrm>
          <a:off x="5143504" y="1714488"/>
          <a:ext cx="2214578" cy="1428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4578"/>
              </a:tblGrid>
              <a:tr h="357190">
                <a:tc>
                  <a:txBody>
                    <a:bodyPr/>
                    <a:lstStyle/>
                    <a:p>
                      <a:r>
                        <a:rPr lang="tr-TR" sz="1400" dirty="0" err="1" smtClean="0"/>
                        <a:t>argv</a:t>
                      </a:r>
                      <a:r>
                        <a:rPr lang="tr-TR" sz="1400" baseline="0" dirty="0" smtClean="0"/>
                        <a:t> </a:t>
                      </a:r>
                      <a:r>
                        <a:rPr lang="tr-TR" sz="1400" dirty="0" smtClean="0"/>
                        <a:t>içeriği</a:t>
                      </a:r>
                      <a:endParaRPr lang="tr-TR" sz="1400" dirty="0"/>
                    </a:p>
                  </a:txBody>
                  <a:tcPr/>
                </a:tc>
              </a:tr>
              <a:tr h="357190">
                <a:tc>
                  <a:txBody>
                    <a:bodyPr/>
                    <a:lstStyle/>
                    <a:p>
                      <a:r>
                        <a:rPr lang="tr-TR" sz="1400" dirty="0" err="1" smtClean="0"/>
                        <a:t>sinav</a:t>
                      </a:r>
                      <a:r>
                        <a:rPr lang="tr-TR" sz="1400" dirty="0" smtClean="0"/>
                        <a:t>.</a:t>
                      </a:r>
                      <a:r>
                        <a:rPr lang="tr-TR" sz="1400" dirty="0" err="1" smtClean="0"/>
                        <a:t>exe</a:t>
                      </a:r>
                      <a:r>
                        <a:rPr lang="tr-TR" sz="1400" dirty="0" smtClean="0"/>
                        <a:t> </a:t>
                      </a:r>
                      <a:r>
                        <a:rPr lang="tr-TR" sz="1100" dirty="0" smtClean="0"/>
                        <a:t>(dosya ismi)</a:t>
                      </a:r>
                      <a:endParaRPr lang="tr-TR" sz="1400" dirty="0"/>
                    </a:p>
                  </a:txBody>
                  <a:tcPr/>
                </a:tc>
              </a:tr>
              <a:tr h="357190"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Deneme1</a:t>
                      </a:r>
                      <a:endParaRPr lang="tr-TR" sz="1400" dirty="0"/>
                    </a:p>
                  </a:txBody>
                  <a:tcPr/>
                </a:tc>
              </a:tr>
              <a:tr h="35719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1400" dirty="0" smtClean="0"/>
                        <a:t>Deneme2</a:t>
                      </a:r>
                      <a:endParaRPr lang="tr-TR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Özet: Komut Ekranı</a:t>
            </a:r>
            <a:endParaRPr lang="tr-TR" dirty="0"/>
          </a:p>
        </p:txBody>
      </p:sp>
      <p:graphicFrame>
        <p:nvGraphicFramePr>
          <p:cNvPr id="4" name="3 Tablo"/>
          <p:cNvGraphicFramePr>
            <a:graphicFrameLocks noGrp="1"/>
          </p:cNvGraphicFramePr>
          <p:nvPr/>
        </p:nvGraphicFramePr>
        <p:xfrm>
          <a:off x="2714612" y="2000240"/>
          <a:ext cx="1404926" cy="7858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4926"/>
              </a:tblGrid>
              <a:tr h="392909">
                <a:tc>
                  <a:txBody>
                    <a:bodyPr/>
                    <a:lstStyle/>
                    <a:p>
                      <a:r>
                        <a:rPr lang="tr-TR" sz="1400" dirty="0" err="1" smtClean="0"/>
                        <a:t>argc</a:t>
                      </a:r>
                      <a:r>
                        <a:rPr lang="tr-TR" sz="1400" dirty="0" smtClean="0"/>
                        <a:t> içeriği</a:t>
                      </a:r>
                      <a:endParaRPr lang="tr-TR" sz="1400" dirty="0"/>
                    </a:p>
                  </a:txBody>
                  <a:tcPr/>
                </a:tc>
              </a:tr>
              <a:tr h="392909"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3</a:t>
                      </a:r>
                      <a:endParaRPr lang="tr-TR" sz="1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5 Tablo"/>
          <p:cNvGraphicFramePr>
            <a:graphicFrameLocks noGrp="1"/>
          </p:cNvGraphicFramePr>
          <p:nvPr/>
        </p:nvGraphicFramePr>
        <p:xfrm>
          <a:off x="5214942" y="4143380"/>
          <a:ext cx="2214578" cy="20717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4578"/>
              </a:tblGrid>
              <a:tr h="345284">
                <a:tc>
                  <a:txBody>
                    <a:bodyPr/>
                    <a:lstStyle/>
                    <a:p>
                      <a:r>
                        <a:rPr lang="tr-TR" sz="1400" dirty="0" err="1" smtClean="0"/>
                        <a:t>argv</a:t>
                      </a:r>
                      <a:r>
                        <a:rPr lang="tr-TR" sz="1400" baseline="0" dirty="0" smtClean="0"/>
                        <a:t> </a:t>
                      </a:r>
                      <a:r>
                        <a:rPr lang="tr-TR" sz="1400" dirty="0" smtClean="0"/>
                        <a:t>içeriği</a:t>
                      </a:r>
                      <a:endParaRPr lang="tr-TR" sz="1400" dirty="0"/>
                    </a:p>
                  </a:txBody>
                  <a:tcPr/>
                </a:tc>
              </a:tr>
              <a:tr h="345284"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kod (dosya ismi)</a:t>
                      </a:r>
                      <a:endParaRPr lang="tr-TR" sz="1400" dirty="0"/>
                    </a:p>
                  </a:txBody>
                  <a:tcPr/>
                </a:tc>
              </a:tr>
              <a:tr h="345284"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Deneme1</a:t>
                      </a:r>
                      <a:endParaRPr lang="tr-TR" sz="1400" dirty="0"/>
                    </a:p>
                  </a:txBody>
                  <a:tcPr/>
                </a:tc>
              </a:tr>
              <a:tr h="34528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1400" dirty="0" smtClean="0"/>
                        <a:t>Deneme2</a:t>
                      </a:r>
                      <a:endParaRPr lang="tr-TR" sz="1400" dirty="0"/>
                    </a:p>
                  </a:txBody>
                  <a:tcPr/>
                </a:tc>
              </a:tr>
              <a:tr h="345284"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D3</a:t>
                      </a:r>
                      <a:endParaRPr lang="tr-TR" sz="1400" dirty="0"/>
                    </a:p>
                  </a:txBody>
                  <a:tcPr/>
                </a:tc>
              </a:tr>
              <a:tr h="345284"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D</a:t>
                      </a:r>
                      <a:endParaRPr lang="tr-TR" sz="1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6 Tablo"/>
          <p:cNvGraphicFramePr>
            <a:graphicFrameLocks noGrp="1"/>
          </p:cNvGraphicFramePr>
          <p:nvPr/>
        </p:nvGraphicFramePr>
        <p:xfrm>
          <a:off x="2643174" y="4357694"/>
          <a:ext cx="1404926" cy="7858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4926"/>
              </a:tblGrid>
              <a:tr h="392909">
                <a:tc>
                  <a:txBody>
                    <a:bodyPr/>
                    <a:lstStyle/>
                    <a:p>
                      <a:r>
                        <a:rPr lang="tr-TR" sz="1400" dirty="0" err="1" smtClean="0"/>
                        <a:t>argc</a:t>
                      </a:r>
                      <a:r>
                        <a:rPr lang="tr-TR" sz="1400" dirty="0" smtClean="0"/>
                        <a:t> içeriği</a:t>
                      </a:r>
                      <a:endParaRPr lang="tr-TR" sz="1400" dirty="0"/>
                    </a:p>
                  </a:txBody>
                  <a:tcPr/>
                </a:tc>
              </a:tr>
              <a:tr h="392909"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5</a:t>
                      </a:r>
                      <a:endParaRPr lang="tr-TR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Resim" descr="turkey-map-and-words-cloud-with-larger-cities_6068728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1608" y="3478460"/>
            <a:ext cx="3722392" cy="3379540"/>
          </a:xfrm>
          <a:prstGeom prst="rect">
            <a:avLst/>
          </a:prstGeom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Alıştırma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smtClean="0"/>
              <a:t>4 tane kişiye isimleri ve memleketleri sorulmuş ve bir kağıda not edilmiştir.</a:t>
            </a:r>
          </a:p>
          <a:p>
            <a:r>
              <a:rPr lang="tr-TR" dirty="0" smtClean="0"/>
              <a:t>Bir döngü ile bu bilgileri kullanıcıdan alın ve hepsini tek bir karakter dizisine kaydedin.</a:t>
            </a:r>
          </a:p>
          <a:p>
            <a:r>
              <a:rPr lang="tr-TR" dirty="0" smtClean="0"/>
              <a:t>İpucu: </a:t>
            </a:r>
            <a:r>
              <a:rPr lang="tr-TR" dirty="0" err="1" smtClean="0"/>
              <a:t>char</a:t>
            </a:r>
            <a:r>
              <a:rPr lang="tr-TR" dirty="0" smtClean="0"/>
              <a:t> </a:t>
            </a:r>
            <a:r>
              <a:rPr lang="tr-TR" dirty="0" err="1" smtClean="0"/>
              <a:t>sehirler</a:t>
            </a:r>
            <a:r>
              <a:rPr lang="tr-TR" dirty="0" smtClean="0"/>
              <a:t>[4][2][21]</a:t>
            </a:r>
          </a:p>
          <a:p>
            <a:r>
              <a:rPr lang="tr-TR" dirty="0" smtClean="0"/>
              <a:t>Daha sonra memleketi Ankara olan kullanıcıları bir liste şeklinde ekrana yazdırın.</a:t>
            </a:r>
            <a:endParaRPr lang="tr-TR" dirty="0"/>
          </a:p>
        </p:txBody>
      </p:sp>
      <p:sp>
        <p:nvSpPr>
          <p:cNvPr id="6" name="5 Yuvarlatılmış Dikdörtgen"/>
          <p:cNvSpPr/>
          <p:nvPr/>
        </p:nvSpPr>
        <p:spPr>
          <a:xfrm>
            <a:off x="1000100" y="4429132"/>
            <a:ext cx="3643338" cy="135732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dirty="0" smtClean="0"/>
              <a:t>Daha sonra, isimler ve memleketler komut ekranından alınsın.</a:t>
            </a:r>
            <a:endParaRPr lang="tr-TR" sz="28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tr-TR" dirty="0" smtClean="0"/>
              <a:t>Uygulama sorusu</a:t>
            </a:r>
            <a:endParaRPr lang="tr-TR" dirty="0"/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sz="quarter" idx="1"/>
          </p:nvPr>
        </p:nvGraphicFramePr>
        <p:xfrm>
          <a:off x="5929322" y="2000240"/>
          <a:ext cx="2882900" cy="1322070"/>
        </p:xfrm>
        <a:graphic>
          <a:graphicData uri="http://schemas.openxmlformats.org/drawingml/2006/table">
            <a:tbl>
              <a:tblPr/>
              <a:tblGrid>
                <a:gridCol w="288290"/>
                <a:gridCol w="288290"/>
                <a:gridCol w="288290"/>
                <a:gridCol w="288290"/>
                <a:gridCol w="288290"/>
                <a:gridCol w="288290"/>
                <a:gridCol w="288290"/>
                <a:gridCol w="288290"/>
                <a:gridCol w="288290"/>
                <a:gridCol w="288290"/>
              </a:tblGrid>
              <a:tr h="436880">
                <a:tc gridSpan="10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000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gcc</a:t>
                      </a:r>
                      <a:r>
                        <a:rPr lang="tr-TR" sz="1000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tr-TR" sz="1000" dirty="0" err="1">
                          <a:latin typeface="Arial"/>
                          <a:ea typeface="Calibri"/>
                          <a:cs typeface="Times New Roman"/>
                        </a:rPr>
                        <a:t>OdevEnEnSondanDahaSon</a:t>
                      </a:r>
                      <a:r>
                        <a:rPr lang="tr-TR" sz="1000" dirty="0">
                          <a:latin typeface="Arial"/>
                          <a:ea typeface="Calibri"/>
                          <a:cs typeface="Times New Roman"/>
                        </a:rPr>
                        <a:t>.c</a:t>
                      </a:r>
                      <a:r>
                        <a:rPr lang="tr-TR" sz="1000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-o </a:t>
                      </a:r>
                      <a:r>
                        <a:rPr lang="tr-TR" sz="1000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Odev</a:t>
                      </a:r>
                      <a:r>
                        <a:rPr lang="tr-TR" sz="1000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.exe </a:t>
                      </a:r>
                      <a:endParaRPr lang="tr-TR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97510" algn="l"/>
                        </a:tabLst>
                      </a:pPr>
                      <a:r>
                        <a:rPr lang="tr-TR" sz="1000" kern="1200" dirty="0" err="1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Odev</a:t>
                      </a:r>
                      <a:r>
                        <a:rPr lang="tr-TR" sz="1000" kern="12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lang="tr-TR" sz="1000" kern="1200" dirty="0" err="1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exe</a:t>
                      </a:r>
                      <a:r>
                        <a:rPr lang="tr-TR" sz="1000" kern="12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tr-TR" sz="1000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tr-T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28829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97510" algn="l"/>
                        </a:tabLst>
                      </a:pPr>
                      <a:r>
                        <a:rPr lang="tr-TR" sz="1000">
                          <a:latin typeface="Arial"/>
                          <a:ea typeface="Times New Roman"/>
                          <a:cs typeface="Times New Roman"/>
                        </a:rPr>
                        <a:t>L</a:t>
                      </a:r>
                      <a:endParaRPr lang="tr-T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97510" algn="l"/>
                        </a:tabLst>
                      </a:pPr>
                      <a:endParaRPr lang="tr-TR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97510" algn="l"/>
                        </a:tabLst>
                      </a:pPr>
                      <a:endParaRPr lang="tr-TR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97510" algn="l"/>
                        </a:tabLst>
                      </a:pPr>
                      <a:endParaRPr lang="tr-TR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97510" algn="l"/>
                        </a:tabLst>
                      </a:pPr>
                      <a:endParaRPr lang="tr-TR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97510" algn="l"/>
                        </a:tabLst>
                      </a:pPr>
                      <a:endParaRPr lang="tr-TR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97510" algn="l"/>
                        </a:tabLst>
                      </a:pPr>
                      <a:endParaRPr lang="tr-TR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97510" algn="l"/>
                        </a:tabLst>
                      </a:pPr>
                      <a:endParaRPr lang="tr-TR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97510" algn="l"/>
                        </a:tabLst>
                      </a:pPr>
                      <a:endParaRPr lang="tr-TR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97510" algn="l"/>
                        </a:tabLst>
                      </a:pPr>
                      <a:endParaRPr lang="tr-TR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29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97510" algn="l"/>
                        </a:tabLst>
                      </a:pPr>
                      <a:endParaRPr lang="tr-TR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97510" algn="l"/>
                        </a:tabLst>
                      </a:pPr>
                      <a:endParaRPr lang="tr-TR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97510" algn="l"/>
                        </a:tabLst>
                      </a:pPr>
                      <a:endParaRPr lang="tr-TR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97510" algn="l"/>
                        </a:tabLst>
                      </a:pPr>
                      <a:endParaRPr lang="tr-TR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97510" algn="l"/>
                        </a:tabLst>
                      </a:pPr>
                      <a:endParaRPr lang="tr-TR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97510" algn="l"/>
                        </a:tabLst>
                      </a:pPr>
                      <a:endParaRPr lang="tr-TR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97510" algn="l"/>
                        </a:tabLst>
                      </a:pPr>
                      <a:endParaRPr lang="tr-TR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97510" algn="l"/>
                        </a:tabLst>
                      </a:pPr>
                      <a:endParaRPr lang="tr-TR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97510" algn="l"/>
                        </a:tabLst>
                      </a:pPr>
                      <a:endParaRPr lang="tr-TR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97510" algn="l"/>
                        </a:tabLst>
                      </a:pPr>
                      <a:endParaRPr lang="tr-TR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29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97510" algn="l"/>
                        </a:tabLst>
                      </a:pPr>
                      <a:endParaRPr lang="tr-TR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97510" algn="l"/>
                        </a:tabLst>
                      </a:pPr>
                      <a:endParaRPr lang="tr-TR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97510" algn="l"/>
                        </a:tabLst>
                      </a:pPr>
                      <a:endParaRPr lang="tr-TR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97510" algn="l"/>
                        </a:tabLst>
                      </a:pPr>
                      <a:endParaRPr lang="tr-TR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97510" algn="l"/>
                        </a:tabLst>
                      </a:pPr>
                      <a:endParaRPr lang="tr-TR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97510" algn="l"/>
                        </a:tabLst>
                      </a:pPr>
                      <a:endParaRPr lang="tr-TR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97510" algn="l"/>
                        </a:tabLst>
                      </a:pPr>
                      <a:endParaRPr lang="tr-TR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97510" algn="l"/>
                        </a:tabLst>
                      </a:pPr>
                      <a:endParaRPr lang="tr-TR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97510" algn="l"/>
                        </a:tabLst>
                      </a:pPr>
                      <a:endParaRPr lang="tr-TR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97510" algn="l"/>
                        </a:tabLst>
                      </a:pPr>
                      <a:endParaRPr lang="tr-TR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500034" y="671691"/>
            <a:ext cx="9144000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6875" algn="l"/>
              </a:tabLst>
            </a:pP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// </a:t>
            </a:r>
            <a:r>
              <a:rPr kumimoji="0" lang="tr-T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OdevEnEnSondanDahaSon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.c </a:t>
            </a:r>
            <a:r>
              <a:rPr kumimoji="0" lang="tr-T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dosyasi</a:t>
            </a:r>
            <a:endParaRPr kumimoji="0" lang="tr-T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6875" algn="l"/>
              </a:tabLst>
            </a:pP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#</a:t>
            </a:r>
            <a:r>
              <a:rPr kumimoji="0" lang="tr-T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include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&lt;</a:t>
            </a:r>
            <a:r>
              <a:rPr kumimoji="0" lang="tr-T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stdio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.h&gt;</a:t>
            </a:r>
            <a:endParaRPr kumimoji="0" lang="tr-T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6875" algn="l"/>
              </a:tabLst>
            </a:pPr>
            <a:r>
              <a:rPr kumimoji="0" lang="tr-T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void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tr-T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eb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tr-T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char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tr-T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int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6875" algn="l"/>
              </a:tabLst>
            </a:pPr>
            <a:endParaRPr kumimoji="0" lang="tr-T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6875" algn="l"/>
              </a:tabLst>
            </a:pPr>
            <a:r>
              <a:rPr kumimoji="0" lang="tr-T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int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tr-T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main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tr-T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int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tr-T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argc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tr-T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char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*</a:t>
            </a:r>
            <a:r>
              <a:rPr kumimoji="0" lang="tr-T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argv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[]) {</a:t>
            </a:r>
            <a:endParaRPr kumimoji="0" lang="tr-T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6875" algn="l"/>
              </a:tabLst>
            </a:pP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tr-T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printf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("L");</a:t>
            </a:r>
            <a:endParaRPr kumimoji="0" lang="tr-T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6875" algn="l"/>
              </a:tabLst>
            </a:pP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tr-T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int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x= (</a:t>
            </a:r>
            <a:r>
              <a:rPr kumimoji="0" lang="tr-T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int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r>
              <a:rPr kumimoji="0" lang="tr-T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argv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[1][0] - (</a:t>
            </a:r>
            <a:r>
              <a:rPr kumimoji="0" lang="tr-T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int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)'0';</a:t>
            </a:r>
            <a:endParaRPr kumimoji="0" lang="tr-T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6875" algn="l"/>
              </a:tabLst>
            </a:pP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tr-T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eb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('A',x);</a:t>
            </a:r>
            <a:endParaRPr kumimoji="0" lang="tr-T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6875" algn="l"/>
              </a:tabLst>
            </a:pP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tr-T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eb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('B',</a:t>
            </a:r>
            <a:r>
              <a:rPr kumimoji="0" lang="tr-T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argc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);</a:t>
            </a:r>
            <a:endParaRPr kumimoji="0" lang="tr-T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6875" algn="l"/>
              </a:tabLst>
            </a:pP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tr-T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return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0;	</a:t>
            </a:r>
            <a:endParaRPr kumimoji="0" lang="tr-T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6875" algn="l"/>
              </a:tabLst>
            </a:pP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}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6875" algn="l"/>
              </a:tabLst>
            </a:pPr>
            <a:endParaRPr kumimoji="0" lang="tr-T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6875" algn="l"/>
              </a:tabLst>
            </a:pPr>
            <a:r>
              <a:rPr kumimoji="0" lang="tr-T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void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tr-T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eb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tr-T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char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x, </a:t>
            </a:r>
            <a:r>
              <a:rPr kumimoji="0" lang="tr-T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int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y){</a:t>
            </a:r>
            <a:endParaRPr kumimoji="0" lang="tr-T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6875" algn="l"/>
              </a:tabLst>
            </a:pP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tr-T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int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j;</a:t>
            </a:r>
            <a:endParaRPr kumimoji="0" lang="tr-T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6875" algn="l"/>
              </a:tabLst>
            </a:pP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tr-T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for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(j=1; j&lt;=y;j++)</a:t>
            </a:r>
            <a:endParaRPr kumimoji="0" lang="tr-T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6875" algn="l"/>
              </a:tabLst>
            </a:pP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	</a:t>
            </a:r>
            <a:r>
              <a:rPr kumimoji="0" lang="tr-T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printf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("%c",x);</a:t>
            </a:r>
            <a:endParaRPr kumimoji="0" lang="tr-T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6875" algn="l"/>
              </a:tabLst>
            </a:pPr>
            <a:r>
              <a:rPr kumimoji="0" lang="tr-T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return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  <a:endParaRPr kumimoji="0" lang="tr-T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6875" algn="l"/>
              </a:tabLst>
            </a:pP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} </a:t>
            </a:r>
            <a:endParaRPr kumimoji="0" lang="tr-T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6875" algn="l"/>
              </a:tabLst>
            </a:pPr>
            <a:endParaRPr kumimoji="0" lang="tr-TR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Dikdörtgen"/>
          <p:cNvSpPr/>
          <p:nvPr/>
        </p:nvSpPr>
        <p:spPr>
          <a:xfrm>
            <a:off x="5929322" y="1571612"/>
            <a:ext cx="1582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96875" algn="l"/>
              </a:tabLst>
            </a:pPr>
            <a:r>
              <a:rPr lang="tr-TR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Komut Ekranı</a:t>
            </a:r>
            <a:endParaRPr lang="tr-TR" sz="1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Metin kutusu"/>
          <p:cNvSpPr txBox="1"/>
          <p:nvPr/>
        </p:nvSpPr>
        <p:spPr>
          <a:xfrm>
            <a:off x="4714876" y="3714752"/>
            <a:ext cx="38576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i="1" dirty="0" smtClean="0">
                <a:solidFill>
                  <a:srgbClr val="FF0000"/>
                </a:solidFill>
              </a:rPr>
              <a:t>Geçmiş dönemlerdeki bir final sınavı sorusundan</a:t>
            </a:r>
            <a:endParaRPr lang="tr-TR" sz="2400" i="1" dirty="0">
              <a:solidFill>
                <a:srgbClr val="FF0000"/>
              </a:solidFill>
            </a:endParaRPr>
          </a:p>
        </p:txBody>
      </p:sp>
      <p:pic>
        <p:nvPicPr>
          <p:cNvPr id="8" name="7 Resim" descr="sor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5140" y="4714884"/>
            <a:ext cx="1780032" cy="1341120"/>
          </a:xfrm>
          <a:prstGeom prst="rect">
            <a:avLst/>
          </a:prstGeom>
        </p:spPr>
      </p:pic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>
            <a:lum bright="20000"/>
          </a:blip>
          <a:srcRect/>
          <a:stretch>
            <a:fillRect/>
          </a:stretch>
        </p:blipFill>
        <p:spPr bwMode="auto">
          <a:xfrm>
            <a:off x="3500430" y="5286388"/>
            <a:ext cx="3485495" cy="112394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Bunu biliyor musunuz? </a:t>
            </a:r>
            <a:r>
              <a:rPr lang="tr-TR" dirty="0" err="1" smtClean="0"/>
              <a:t>Sololearn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smtClean="0"/>
              <a:t>Programlamanın temellerini öğrendiğinize göre artık başka diller de öğrenebilirsiniz.</a:t>
            </a:r>
          </a:p>
          <a:p>
            <a:r>
              <a:rPr lang="tr-TR" dirty="0" err="1" smtClean="0"/>
              <a:t>SoloLearn</a:t>
            </a:r>
            <a:r>
              <a:rPr lang="tr-TR" dirty="0" smtClean="0"/>
              <a:t> bunun için güzel bir imkan sağlamaktadır.</a:t>
            </a:r>
          </a:p>
          <a:p>
            <a:pPr lvl="1"/>
            <a:r>
              <a:rPr lang="tr-TR" dirty="0" smtClean="0"/>
              <a:t>Java, C++, </a:t>
            </a:r>
            <a:r>
              <a:rPr lang="tr-TR" dirty="0" err="1" smtClean="0"/>
              <a:t>Python</a:t>
            </a:r>
            <a:r>
              <a:rPr lang="tr-TR" dirty="0" smtClean="0"/>
              <a:t>, Swift gibi… dilleri öğrenebilirsiniz.</a:t>
            </a:r>
            <a:endParaRPr lang="tr-TR" dirty="0"/>
          </a:p>
        </p:txBody>
      </p:sp>
      <p:pic>
        <p:nvPicPr>
          <p:cNvPr id="5" name="4 Resim" descr="sil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3143248"/>
            <a:ext cx="4429156" cy="20034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5 Metin kutusu"/>
          <p:cNvSpPr txBox="1"/>
          <p:nvPr/>
        </p:nvSpPr>
        <p:spPr>
          <a:xfrm>
            <a:off x="2321703" y="5357826"/>
            <a:ext cx="4500594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i="1" dirty="0" smtClean="0"/>
              <a:t>Bu siteye bir göz atalım. C++ kısmını kurcalayalım.</a:t>
            </a:r>
          </a:p>
          <a:p>
            <a:pPr algn="ctr"/>
            <a:r>
              <a:rPr lang="tr-TR" i="1" dirty="0" smtClean="0">
                <a:hlinkClick r:id="rId3"/>
              </a:rPr>
              <a:t>https://www.sololearn.com/Courses/</a:t>
            </a:r>
            <a:endParaRPr lang="tr-TR" i="1" dirty="0"/>
          </a:p>
        </p:txBody>
      </p:sp>
      <p:pic>
        <p:nvPicPr>
          <p:cNvPr id="7" name="6 Resim" descr="sil1.png"/>
          <p:cNvPicPr>
            <a:picLocks noChangeAspect="1"/>
          </p:cNvPicPr>
          <p:nvPr/>
        </p:nvPicPr>
        <p:blipFill>
          <a:blip r:embed="rId4"/>
          <a:srcRect l="69439" t="33333"/>
          <a:stretch>
            <a:fillRect/>
          </a:stretch>
        </p:blipFill>
        <p:spPr>
          <a:xfrm>
            <a:off x="6072198" y="3071810"/>
            <a:ext cx="2082659" cy="2152758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Sözlü/Çekiliş kodu – Yapı kullanımlı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err="1" smtClean="0"/>
              <a:t>getch</a:t>
            </a:r>
            <a:r>
              <a:rPr lang="tr-TR" dirty="0" smtClean="0"/>
              <a:t>()</a:t>
            </a:r>
          </a:p>
          <a:p>
            <a:r>
              <a:rPr lang="tr-TR" dirty="0" err="1" smtClean="0"/>
              <a:t>rand</a:t>
            </a:r>
            <a:r>
              <a:rPr lang="tr-TR" dirty="0" smtClean="0"/>
              <a:t>()</a:t>
            </a:r>
          </a:p>
          <a:p>
            <a:r>
              <a:rPr lang="tr-TR" dirty="0" smtClean="0"/>
              <a:t>dizi</a:t>
            </a:r>
          </a:p>
          <a:p>
            <a:r>
              <a:rPr lang="tr-TR" dirty="0" smtClean="0"/>
              <a:t>dizgi</a:t>
            </a:r>
          </a:p>
          <a:p>
            <a:r>
              <a:rPr lang="tr-TR" dirty="0" err="1" smtClean="0"/>
              <a:t>Sleep</a:t>
            </a:r>
            <a:endParaRPr lang="tr-TR" dirty="0" smtClean="0"/>
          </a:p>
          <a:p>
            <a:r>
              <a:rPr lang="tr-TR" dirty="0" smtClean="0"/>
              <a:t>kullanımları</a:t>
            </a:r>
            <a:endParaRPr lang="tr-TR" dirty="0"/>
          </a:p>
        </p:txBody>
      </p:sp>
      <p:pic>
        <p:nvPicPr>
          <p:cNvPr id="4" name="3 Resim" descr="Professor_Cat.jpg"/>
          <p:cNvPicPr>
            <a:picLocks noChangeAspect="1"/>
          </p:cNvPicPr>
          <p:nvPr/>
        </p:nvPicPr>
        <p:blipFill>
          <a:blip r:embed="rId2"/>
          <a:srcRect b="7622"/>
          <a:stretch>
            <a:fillRect/>
          </a:stretch>
        </p:blipFill>
        <p:spPr>
          <a:xfrm>
            <a:off x="3786182" y="1357298"/>
            <a:ext cx="2899954" cy="2643206"/>
          </a:xfrm>
          <a:prstGeom prst="rect">
            <a:avLst/>
          </a:prstGeom>
        </p:spPr>
      </p:pic>
      <p:sp>
        <p:nvSpPr>
          <p:cNvPr id="5" name="4 Metin kutusu"/>
          <p:cNvSpPr txBox="1"/>
          <p:nvPr/>
        </p:nvSpPr>
        <p:spPr>
          <a:xfrm>
            <a:off x="785786" y="4357694"/>
            <a:ext cx="73581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/>
              <a:t>Öğrenci listesini yoklama.</a:t>
            </a:r>
            <a:r>
              <a:rPr lang="tr-TR" sz="2400" dirty="0" err="1" smtClean="0"/>
              <a:t>txt</a:t>
            </a:r>
            <a:r>
              <a:rPr lang="tr-TR" sz="2400" dirty="0" smtClean="0"/>
              <a:t> isimli bir dosyadan çekip </a:t>
            </a:r>
            <a:r>
              <a:rPr lang="tr-TR" sz="2400" dirty="0" err="1" smtClean="0"/>
              <a:t>enter’a</a:t>
            </a:r>
            <a:r>
              <a:rPr lang="tr-TR" sz="2400" dirty="0" smtClean="0"/>
              <a:t> basıldığında isimleri ekranda tek tek, hızlı hızlı, rastgele sırayla gösteren ve sonra değişim hızı yavaşlayıp bir isimde duran bir kod yazınız.</a:t>
            </a:r>
            <a:endParaRPr lang="tr-TR" sz="24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Anlayamadığınız yerleri bizlere sorunuz.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8000" dirty="0" smtClean="0"/>
              <a:t>3.ders sonu</a:t>
            </a:r>
            <a:endParaRPr lang="tr-TR" sz="80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Sözlü/Çekiliş kodu – Yapı kullanımlı(Gelişmiş)</a:t>
            </a:r>
            <a:endParaRPr lang="tr-TR" dirty="0"/>
          </a:p>
        </p:txBody>
      </p:sp>
      <p:pic>
        <p:nvPicPr>
          <p:cNvPr id="4" name="3 Resim" descr="Professor_Cat.jpg"/>
          <p:cNvPicPr>
            <a:picLocks noChangeAspect="1"/>
          </p:cNvPicPr>
          <p:nvPr/>
        </p:nvPicPr>
        <p:blipFill>
          <a:blip r:embed="rId2"/>
          <a:srcRect b="7622"/>
          <a:stretch>
            <a:fillRect/>
          </a:stretch>
        </p:blipFill>
        <p:spPr>
          <a:xfrm>
            <a:off x="4714876" y="1357298"/>
            <a:ext cx="2899954" cy="2643206"/>
          </a:xfrm>
          <a:prstGeom prst="rect">
            <a:avLst/>
          </a:prstGeom>
        </p:spPr>
      </p:pic>
      <p:sp>
        <p:nvSpPr>
          <p:cNvPr id="5" name="4 Metin kutusu"/>
          <p:cNvSpPr txBox="1"/>
          <p:nvPr/>
        </p:nvSpPr>
        <p:spPr>
          <a:xfrm>
            <a:off x="785786" y="4357694"/>
            <a:ext cx="73581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tr-TR" sz="2400" dirty="0" smtClean="0"/>
              <a:t>Komut ekranından çalıştırılabilsin.</a:t>
            </a:r>
          </a:p>
          <a:p>
            <a:pPr>
              <a:buFontTx/>
              <a:buChar char="-"/>
            </a:pPr>
            <a:r>
              <a:rPr lang="tr-TR" sz="2400" dirty="0" smtClean="0"/>
              <a:t>Çağırılırken şube numarası gönderilebilsin.</a:t>
            </a:r>
          </a:p>
          <a:p>
            <a:endParaRPr lang="tr-TR" sz="24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tr-TR" dirty="0" smtClean="0"/>
              <a:t>Uygulama sorusu</a:t>
            </a:r>
            <a:endParaRPr lang="tr-TR" dirty="0"/>
          </a:p>
        </p:txBody>
      </p:sp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357158" y="455142"/>
            <a:ext cx="9144000" cy="6617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tr-TR" sz="2000" dirty="0" smtClean="0"/>
              <a:t>#</a:t>
            </a:r>
            <a:r>
              <a:rPr lang="tr-TR" sz="2000" dirty="0" err="1" smtClean="0"/>
              <a:t>include</a:t>
            </a:r>
            <a:r>
              <a:rPr lang="tr-TR" sz="2000" dirty="0" smtClean="0"/>
              <a:t> &lt;</a:t>
            </a:r>
            <a:r>
              <a:rPr lang="tr-TR" sz="2000" dirty="0" err="1" smtClean="0"/>
              <a:t>stdio</a:t>
            </a:r>
            <a:r>
              <a:rPr lang="tr-TR" sz="2000" dirty="0" smtClean="0"/>
              <a:t>.h&gt;</a:t>
            </a:r>
          </a:p>
          <a:p>
            <a:r>
              <a:rPr lang="tr-TR" sz="2000" dirty="0" err="1" smtClean="0"/>
              <a:t>void</a:t>
            </a:r>
            <a:r>
              <a:rPr lang="tr-TR" sz="2000" dirty="0" smtClean="0"/>
              <a:t> y(</a:t>
            </a:r>
            <a:r>
              <a:rPr lang="tr-TR" sz="2000" dirty="0" err="1" smtClean="0"/>
              <a:t>int</a:t>
            </a:r>
            <a:r>
              <a:rPr lang="tr-TR" sz="2000" dirty="0" smtClean="0"/>
              <a:t>);</a:t>
            </a:r>
          </a:p>
          <a:p>
            <a:r>
              <a:rPr lang="tr-TR" sz="2000" dirty="0" err="1" smtClean="0"/>
              <a:t>int</a:t>
            </a:r>
            <a:r>
              <a:rPr lang="tr-TR" sz="2000" dirty="0" smtClean="0"/>
              <a:t> </a:t>
            </a:r>
            <a:r>
              <a:rPr lang="tr-TR" sz="2000" dirty="0" err="1" smtClean="0"/>
              <a:t>main</a:t>
            </a:r>
            <a:r>
              <a:rPr lang="tr-TR" sz="2000" dirty="0" smtClean="0"/>
              <a:t>(){</a:t>
            </a:r>
          </a:p>
          <a:p>
            <a:r>
              <a:rPr lang="tr-TR" sz="2000" dirty="0" smtClean="0"/>
              <a:t>	</a:t>
            </a:r>
            <a:r>
              <a:rPr lang="tr-TR" sz="2000" dirty="0" err="1" smtClean="0"/>
              <a:t>printf</a:t>
            </a:r>
            <a:r>
              <a:rPr lang="tr-TR" sz="2000" dirty="0" smtClean="0"/>
              <a:t>("P");</a:t>
            </a:r>
          </a:p>
          <a:p>
            <a:r>
              <a:rPr lang="tr-TR" sz="2000" dirty="0" smtClean="0"/>
              <a:t>	y(3);</a:t>
            </a:r>
          </a:p>
          <a:p>
            <a:r>
              <a:rPr lang="tr-TR" sz="2000" dirty="0" smtClean="0"/>
              <a:t>	</a:t>
            </a:r>
            <a:r>
              <a:rPr lang="tr-TR" sz="2000" dirty="0" err="1" smtClean="0"/>
              <a:t>printf</a:t>
            </a:r>
            <a:r>
              <a:rPr lang="tr-TR" sz="2000" dirty="0" smtClean="0"/>
              <a:t>("R");</a:t>
            </a:r>
          </a:p>
          <a:p>
            <a:r>
              <a:rPr lang="tr-TR" sz="2000" dirty="0" smtClean="0"/>
              <a:t>	</a:t>
            </a:r>
            <a:r>
              <a:rPr lang="tr-TR" sz="2000" dirty="0" err="1" smtClean="0"/>
              <a:t>return</a:t>
            </a:r>
            <a:r>
              <a:rPr lang="tr-TR" sz="2000" dirty="0" smtClean="0"/>
              <a:t> 0;</a:t>
            </a:r>
          </a:p>
          <a:p>
            <a:r>
              <a:rPr lang="tr-TR" sz="2000" dirty="0" smtClean="0"/>
              <a:t>}</a:t>
            </a:r>
          </a:p>
          <a:p>
            <a:r>
              <a:rPr lang="tr-TR" sz="2000" dirty="0" err="1" smtClean="0"/>
              <a:t>void</a:t>
            </a:r>
            <a:r>
              <a:rPr lang="tr-TR" sz="2000" dirty="0" smtClean="0"/>
              <a:t> y(</a:t>
            </a:r>
            <a:r>
              <a:rPr lang="tr-TR" sz="2000" dirty="0" err="1" smtClean="0"/>
              <a:t>int</a:t>
            </a:r>
            <a:r>
              <a:rPr lang="tr-TR" sz="2000" dirty="0" smtClean="0"/>
              <a:t> r){</a:t>
            </a:r>
          </a:p>
          <a:p>
            <a:r>
              <a:rPr lang="tr-TR" sz="2000" dirty="0" smtClean="0"/>
              <a:t>	</a:t>
            </a:r>
            <a:r>
              <a:rPr lang="tr-TR" sz="2000" dirty="0" err="1" smtClean="0"/>
              <a:t>if</a:t>
            </a:r>
            <a:r>
              <a:rPr lang="tr-TR" sz="2000" dirty="0" smtClean="0"/>
              <a:t>(r==5)	</a:t>
            </a:r>
          </a:p>
          <a:p>
            <a:r>
              <a:rPr lang="tr-TR" sz="2000" dirty="0" smtClean="0"/>
              <a:t>	{</a:t>
            </a:r>
          </a:p>
          <a:p>
            <a:r>
              <a:rPr lang="tr-TR" sz="2000" dirty="0" smtClean="0"/>
              <a:t>		</a:t>
            </a:r>
            <a:r>
              <a:rPr lang="tr-TR" sz="2000" dirty="0" err="1" smtClean="0"/>
              <a:t>printf</a:t>
            </a:r>
            <a:r>
              <a:rPr lang="tr-TR" sz="2000" dirty="0" smtClean="0"/>
              <a:t>("S");</a:t>
            </a:r>
          </a:p>
          <a:p>
            <a:r>
              <a:rPr lang="tr-TR" sz="2000" dirty="0" smtClean="0"/>
              <a:t>		</a:t>
            </a:r>
            <a:r>
              <a:rPr lang="tr-TR" sz="2000" dirty="0" err="1" smtClean="0"/>
              <a:t>return</a:t>
            </a:r>
            <a:r>
              <a:rPr lang="tr-TR" sz="2000" dirty="0" smtClean="0"/>
              <a:t>;</a:t>
            </a:r>
          </a:p>
          <a:p>
            <a:r>
              <a:rPr lang="tr-TR" sz="2000" dirty="0" smtClean="0"/>
              <a:t>	}</a:t>
            </a:r>
          </a:p>
          <a:p>
            <a:r>
              <a:rPr lang="tr-TR" sz="2000" dirty="0" smtClean="0"/>
              <a:t>	</a:t>
            </a:r>
            <a:r>
              <a:rPr lang="tr-TR" sz="2000" dirty="0" err="1" smtClean="0"/>
              <a:t>printf</a:t>
            </a:r>
            <a:r>
              <a:rPr lang="tr-TR" sz="2000" dirty="0" smtClean="0"/>
              <a:t>("T");</a:t>
            </a:r>
          </a:p>
          <a:p>
            <a:r>
              <a:rPr lang="tr-TR" sz="2000" dirty="0" smtClean="0"/>
              <a:t>	y(r+1);</a:t>
            </a:r>
          </a:p>
          <a:p>
            <a:r>
              <a:rPr lang="tr-TR" sz="2000" dirty="0" smtClean="0"/>
              <a:t>	</a:t>
            </a:r>
            <a:r>
              <a:rPr lang="tr-TR" sz="2000" dirty="0" err="1" smtClean="0"/>
              <a:t>printf</a:t>
            </a:r>
            <a:r>
              <a:rPr lang="tr-TR" sz="2000" dirty="0" smtClean="0"/>
              <a:t>("U");</a:t>
            </a:r>
          </a:p>
          <a:p>
            <a:r>
              <a:rPr lang="tr-TR" sz="2000" dirty="0" smtClean="0"/>
              <a:t>	</a:t>
            </a:r>
            <a:r>
              <a:rPr lang="tr-TR" sz="2000" dirty="0" err="1" smtClean="0"/>
              <a:t>return</a:t>
            </a:r>
            <a:r>
              <a:rPr lang="tr-TR" sz="2000" dirty="0" smtClean="0"/>
              <a:t>;</a:t>
            </a:r>
          </a:p>
          <a:p>
            <a:r>
              <a:rPr lang="tr-TR" sz="2000" dirty="0" smtClean="0"/>
              <a:t>}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6875" algn="l"/>
              </a:tabLst>
            </a:pPr>
            <a:endParaRPr kumimoji="0" lang="tr-TR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Metin kutusu"/>
          <p:cNvSpPr txBox="1"/>
          <p:nvPr/>
        </p:nvSpPr>
        <p:spPr>
          <a:xfrm>
            <a:off x="4714876" y="3714752"/>
            <a:ext cx="38576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i="1" dirty="0" smtClean="0">
                <a:solidFill>
                  <a:srgbClr val="FF0000"/>
                </a:solidFill>
              </a:rPr>
              <a:t>Geçmiş dönemlerdeki bir final sınavı sorusundan</a:t>
            </a:r>
            <a:endParaRPr lang="tr-TR" sz="2400" i="1" dirty="0">
              <a:solidFill>
                <a:srgbClr val="FF0000"/>
              </a:solidFill>
            </a:endParaRPr>
          </a:p>
        </p:txBody>
      </p:sp>
      <p:pic>
        <p:nvPicPr>
          <p:cNvPr id="8" name="7 Resim" descr="sor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5140" y="4714884"/>
            <a:ext cx="1780032" cy="134112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lum bright="20000"/>
          </a:blip>
          <a:srcRect/>
          <a:stretch>
            <a:fillRect/>
          </a:stretch>
        </p:blipFill>
        <p:spPr bwMode="auto">
          <a:xfrm>
            <a:off x="4286248" y="2357430"/>
            <a:ext cx="4201136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10 Metin kutusu"/>
          <p:cNvSpPr txBox="1"/>
          <p:nvPr/>
        </p:nvSpPr>
        <p:spPr>
          <a:xfrm>
            <a:off x="3571868" y="1285860"/>
            <a:ext cx="4929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İpucu: Önce y(5) ve y(4)’ün ne yazdıracağını bulun.</a:t>
            </a:r>
            <a:endParaRPr lang="tr-TR" dirty="0"/>
          </a:p>
        </p:txBody>
      </p:sp>
      <p:grpSp>
        <p:nvGrpSpPr>
          <p:cNvPr id="16" name="15 Grup"/>
          <p:cNvGrpSpPr/>
          <p:nvPr/>
        </p:nvGrpSpPr>
        <p:grpSpPr>
          <a:xfrm>
            <a:off x="5572132" y="2000240"/>
            <a:ext cx="546945" cy="1143008"/>
            <a:chOff x="5572132" y="2000240"/>
            <a:chExt cx="546945" cy="1143008"/>
          </a:xfrm>
        </p:grpSpPr>
        <p:sp>
          <p:nvSpPr>
            <p:cNvPr id="12" name="11 Dikdörtgen"/>
            <p:cNvSpPr/>
            <p:nvPr/>
          </p:nvSpPr>
          <p:spPr>
            <a:xfrm>
              <a:off x="5643570" y="2285992"/>
              <a:ext cx="428628" cy="85725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3" name="12 Metin kutusu"/>
            <p:cNvSpPr txBox="1"/>
            <p:nvPr/>
          </p:nvSpPr>
          <p:spPr>
            <a:xfrm>
              <a:off x="5572132" y="2000240"/>
              <a:ext cx="5469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dirty="0" smtClean="0">
                  <a:solidFill>
                    <a:srgbClr val="FF0000"/>
                  </a:solidFill>
                </a:rPr>
                <a:t>y(5)</a:t>
              </a:r>
              <a:endParaRPr lang="tr-TR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7" name="16 Grup"/>
          <p:cNvGrpSpPr/>
          <p:nvPr/>
        </p:nvGrpSpPr>
        <p:grpSpPr>
          <a:xfrm>
            <a:off x="5214942" y="1571612"/>
            <a:ext cx="1285884" cy="1785950"/>
            <a:chOff x="5214942" y="1571612"/>
            <a:chExt cx="1285884" cy="1785950"/>
          </a:xfrm>
        </p:grpSpPr>
        <p:sp>
          <p:nvSpPr>
            <p:cNvPr id="14" name="13 Dikdörtgen"/>
            <p:cNvSpPr/>
            <p:nvPr/>
          </p:nvSpPr>
          <p:spPr>
            <a:xfrm>
              <a:off x="5357818" y="1857364"/>
              <a:ext cx="1143008" cy="150019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5" name="14 Metin kutusu"/>
            <p:cNvSpPr txBox="1"/>
            <p:nvPr/>
          </p:nvSpPr>
          <p:spPr>
            <a:xfrm>
              <a:off x="5214942" y="1571612"/>
              <a:ext cx="5469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dirty="0" smtClean="0"/>
                <a:t>y(4)</a:t>
              </a:r>
              <a:endParaRPr lang="tr-TR" dirty="0"/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Anlayamadığınız yerleri bizlere sorunuz.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8000" dirty="0" smtClean="0"/>
              <a:t>4.ders sonu</a:t>
            </a:r>
            <a:endParaRPr lang="tr-TR" sz="80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err="1" smtClean="0"/>
              <a:t>feof</a:t>
            </a:r>
            <a:r>
              <a:rPr lang="tr-TR" dirty="0" smtClean="0"/>
              <a:t> alıştırması: PERSONEL LİSTESİ GÜNCELLEME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3971924" cy="4937760"/>
          </a:xfrm>
        </p:spPr>
        <p:txBody>
          <a:bodyPr>
            <a:normAutofit fontScale="77500" lnSpcReduction="20000"/>
          </a:bodyPr>
          <a:lstStyle/>
          <a:p>
            <a:r>
              <a:rPr lang="tr-TR" dirty="0" smtClean="0"/>
              <a:t>Bir işyerinde mevcut olarak çalışan kişilerin listesi </a:t>
            </a:r>
            <a:r>
              <a:rPr lang="tr-TR" b="1" i="1" u="sng" dirty="0" err="1" smtClean="0"/>
              <a:t>mevcutPersonel</a:t>
            </a:r>
            <a:r>
              <a:rPr lang="tr-TR" b="1" i="1" u="sng" dirty="0" smtClean="0"/>
              <a:t>.</a:t>
            </a:r>
            <a:r>
              <a:rPr lang="tr-TR" b="1" i="1" u="sng" dirty="0" err="1" smtClean="0"/>
              <a:t>txt</a:t>
            </a:r>
            <a:r>
              <a:rPr lang="tr-TR" dirty="0" smtClean="0"/>
              <a:t> isimli bir metin dosyası altında kayıtlı olarak tutulmaktadır. Örnek bir </a:t>
            </a:r>
            <a:r>
              <a:rPr lang="tr-TR" b="1" i="1" dirty="0" err="1" smtClean="0"/>
              <a:t>mevcutPersonel</a:t>
            </a:r>
            <a:r>
              <a:rPr lang="tr-TR" b="1" i="1" dirty="0" smtClean="0"/>
              <a:t>.</a:t>
            </a:r>
            <a:r>
              <a:rPr lang="tr-TR" b="1" i="1" dirty="0" err="1" smtClean="0"/>
              <a:t>txt</a:t>
            </a:r>
            <a:r>
              <a:rPr lang="tr-TR" dirty="0" smtClean="0"/>
              <a:t> içeriği aşağıda verilmektedir. Firmaya yeni dahil olan yeni çalışanların isimleri ise </a:t>
            </a:r>
            <a:r>
              <a:rPr lang="tr-TR" b="1" i="1" dirty="0" err="1" smtClean="0"/>
              <a:t>yeniPersonel</a:t>
            </a:r>
            <a:r>
              <a:rPr lang="tr-TR" b="1" i="1" dirty="0" smtClean="0"/>
              <a:t>.txt</a:t>
            </a:r>
            <a:r>
              <a:rPr lang="tr-TR" dirty="0" smtClean="0"/>
              <a:t> isimli metin dosyasında aşağıdaki gibi yer almaktadır. (Bu çalışanların kaç tane olduğu belli değildir.) </a:t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Bu soruda, yazacağınız kod </a:t>
            </a:r>
            <a:r>
              <a:rPr lang="tr-TR" b="1" i="1" dirty="0" err="1" smtClean="0"/>
              <a:t>yeniPersonel</a:t>
            </a:r>
            <a:r>
              <a:rPr lang="tr-TR" b="1" i="1" dirty="0" smtClean="0"/>
              <a:t>.txt</a:t>
            </a:r>
            <a:r>
              <a:rPr lang="tr-TR" dirty="0" smtClean="0"/>
              <a:t> dosyasındaki isim-soyisim biçimindeki personel bilgilerini alarak </a:t>
            </a:r>
            <a:r>
              <a:rPr lang="tr-TR" b="1" i="1" dirty="0" err="1" smtClean="0"/>
              <a:t>mevcutPersonel</a:t>
            </a:r>
            <a:r>
              <a:rPr lang="tr-TR" b="1" i="1" dirty="0" smtClean="0"/>
              <a:t>.txt</a:t>
            </a:r>
            <a:r>
              <a:rPr lang="tr-TR" dirty="0" smtClean="0"/>
              <a:t> dosyasının sonuna ekleyecektir.</a:t>
            </a:r>
            <a:endParaRPr lang="tr-TR" dirty="0"/>
          </a:p>
        </p:txBody>
      </p:sp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5214942" y="1285860"/>
            <a:ext cx="3009900" cy="93871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1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mevcutPersonel</a:t>
            </a:r>
            <a:r>
              <a:rPr kumimoji="0" lang="tr-TR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.</a:t>
            </a:r>
            <a:r>
              <a:rPr kumimoji="0" lang="tr-TR" sz="11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txt</a:t>
            </a:r>
            <a:r>
              <a:rPr kumimoji="0" lang="tr-TR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(program çalışmadan önce)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Ayse</a:t>
            </a: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 </a:t>
            </a:r>
            <a:r>
              <a:rPr kumimoji="0" lang="tr-TR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Gursoy</a:t>
            </a:r>
            <a:endParaRPr kumimoji="0" lang="tr-T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Temel Durusu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Ozan </a:t>
            </a:r>
            <a:r>
              <a:rPr kumimoji="0" lang="tr-TR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Karacay</a:t>
            </a:r>
            <a:endParaRPr kumimoji="0" lang="tr-T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5214942" y="4572008"/>
            <a:ext cx="3011488" cy="14465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1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mevcutPersonel</a:t>
            </a:r>
            <a:r>
              <a:rPr kumimoji="0" lang="tr-TR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.</a:t>
            </a:r>
            <a:r>
              <a:rPr kumimoji="0" lang="tr-TR" sz="11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txt</a:t>
            </a:r>
            <a:r>
              <a:rPr kumimoji="0" lang="tr-TR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(program çalıştıktan sonra)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tr-TR" sz="1100" dirty="0" err="1" smtClean="0">
                <a:latin typeface="Calibri" pitchFamily="34" charset="0"/>
              </a:rPr>
              <a:t>AyseGursoy</a:t>
            </a:r>
            <a:endParaRPr lang="tr-TR" sz="1100" dirty="0" smtClean="0">
              <a:latin typeface="Calibri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tr-TR" sz="1100" dirty="0" smtClean="0">
                <a:latin typeface="Calibri" pitchFamily="34" charset="0"/>
              </a:rPr>
              <a:t>Temel Durusu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tr-TR" sz="1100" dirty="0" smtClean="0">
                <a:latin typeface="Calibri" pitchFamily="34" charset="0"/>
              </a:rPr>
              <a:t>Ozan </a:t>
            </a:r>
            <a:r>
              <a:rPr lang="tr-TR" sz="1100" dirty="0" err="1" smtClean="0">
                <a:latin typeface="Calibri" pitchFamily="34" charset="0"/>
              </a:rPr>
              <a:t>Karacay</a:t>
            </a:r>
            <a:endParaRPr kumimoji="0" lang="tr-T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Ali Tekin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Sezen Ekin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Behçet Pekin</a:t>
            </a: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5214942" y="2714620"/>
            <a:ext cx="3009900" cy="14033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1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yeniPersonel</a:t>
            </a:r>
            <a:r>
              <a:rPr kumimoji="0" lang="tr-TR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.</a:t>
            </a:r>
            <a:r>
              <a:rPr kumimoji="0" lang="tr-TR" sz="11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txt</a:t>
            </a:r>
            <a:r>
              <a:rPr kumimoji="0" lang="tr-TR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(program çalışmadan önce)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Ali Tekin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Sezen Ekin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Behçet Pekin</a:t>
            </a:r>
            <a:endParaRPr kumimoji="0" lang="tr-T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7 Aşağı Ok"/>
          <p:cNvSpPr/>
          <p:nvPr/>
        </p:nvSpPr>
        <p:spPr>
          <a:xfrm>
            <a:off x="6357950" y="4143380"/>
            <a:ext cx="642942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9" name="8 Resim" descr="drawing-clip-art-man-drawing-md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00826" y="4786322"/>
            <a:ext cx="1571636" cy="1178727"/>
          </a:xfrm>
          <a:prstGeom prst="rect">
            <a:avLst/>
          </a:prstGeom>
        </p:spPr>
      </p:pic>
      <p:pic>
        <p:nvPicPr>
          <p:cNvPr id="10" name="9 Resim" descr="bilgisayar.wm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5272" y="1500174"/>
            <a:ext cx="1049576" cy="1071557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Uygulamalı Ders Kuralları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219201"/>
            <a:ext cx="8229600" cy="2952750"/>
          </a:xfrm>
        </p:spPr>
        <p:txBody>
          <a:bodyPr>
            <a:normAutofit fontScale="70000" lnSpcReduction="20000"/>
          </a:bodyPr>
          <a:lstStyle/>
          <a:p>
            <a:r>
              <a:rPr lang="tr-TR" sz="2800" dirty="0" smtClean="0"/>
              <a:t>Bilgisayarınız yoksa asistanınızın onayıyla bir başka öğrenci ile birlikte çalışabilirsiniz. </a:t>
            </a:r>
          </a:p>
          <a:p>
            <a:pPr lvl="1"/>
            <a:r>
              <a:rPr lang="tr-TR" sz="2500" dirty="0" smtClean="0"/>
              <a:t>Bu durumda da, her iki öğrenci dersin sonunda ayrı ayrı form ile kod gönderimi yapacaktır.</a:t>
            </a:r>
          </a:p>
          <a:p>
            <a:r>
              <a:rPr lang="tr-TR" sz="2800" dirty="0" smtClean="0"/>
              <a:t>Takıldığınız noktaları </a:t>
            </a:r>
            <a:r>
              <a:rPr lang="tr-TR" sz="2800" b="1" dirty="0" smtClean="0"/>
              <a:t>SESSİZCE</a:t>
            </a:r>
            <a:r>
              <a:rPr lang="tr-TR" sz="2800" dirty="0" smtClean="0"/>
              <a:t> asistanlara ya da takımınıza danışabilirsiniz.</a:t>
            </a:r>
          </a:p>
          <a:p>
            <a:r>
              <a:rPr lang="tr-TR" sz="2800" dirty="0" smtClean="0"/>
              <a:t>Erken bitiren kodunu gönderip, bir sonraki dersin başında gelmek üzere çıkabilir. </a:t>
            </a:r>
          </a:p>
          <a:p>
            <a:pPr lvl="1"/>
            <a:r>
              <a:rPr lang="tr-TR" sz="2500" dirty="0" smtClean="0"/>
              <a:t>Ancak çıkmayıp, asistanlardan “Benden ekstra bir şey isteyin, onu kodlayım…” şeklinde talepte bulunması ya da kendilerinin ekstra şeyler hayal edip kodlarına eklemeleri önerilir.</a:t>
            </a:r>
            <a:endParaRPr lang="tr-TR" sz="2800" dirty="0" smtClean="0"/>
          </a:p>
        </p:txBody>
      </p:sp>
      <p:pic>
        <p:nvPicPr>
          <p:cNvPr id="5" name="4 Resim" descr="downloa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3258" y="4462481"/>
            <a:ext cx="4791968" cy="1941222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Bunu biliyor musunuz?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6660737" cy="3352808"/>
          </a:xfrm>
        </p:spPr>
        <p:txBody>
          <a:bodyPr>
            <a:normAutofit fontScale="62500" lnSpcReduction="20000"/>
          </a:bodyPr>
          <a:lstStyle/>
          <a:p>
            <a:r>
              <a:rPr lang="tr-TR" dirty="0" smtClean="0"/>
              <a:t>Nesne Tabanlı bir programlama dili olan Java…</a:t>
            </a:r>
          </a:p>
          <a:p>
            <a:r>
              <a:rPr lang="tr-TR" dirty="0" smtClean="0"/>
              <a:t>Nasıl açılır? (</a:t>
            </a:r>
            <a:r>
              <a:rPr lang="tr-TR" dirty="0" err="1" smtClean="0"/>
              <a:t>Netbeans</a:t>
            </a:r>
            <a:r>
              <a:rPr lang="tr-TR" dirty="0" smtClean="0"/>
              <a:t> derleyicisi)</a:t>
            </a:r>
          </a:p>
          <a:p>
            <a:r>
              <a:rPr lang="tr-TR" dirty="0" smtClean="0"/>
              <a:t>Ekrana “Merhaba </a:t>
            </a:r>
            <a:r>
              <a:rPr lang="tr-TR" dirty="0" err="1" smtClean="0"/>
              <a:t>Dunya</a:t>
            </a:r>
            <a:r>
              <a:rPr lang="tr-TR" dirty="0" smtClean="0"/>
              <a:t>!” nasıl yazdırılır?</a:t>
            </a:r>
          </a:p>
          <a:p>
            <a:r>
              <a:rPr lang="tr-TR" dirty="0" smtClean="0"/>
              <a:t>Noktalı virgül(;) unutulursa hemen uyarılması…</a:t>
            </a:r>
          </a:p>
          <a:p>
            <a:r>
              <a:rPr lang="tr-TR" dirty="0" err="1" smtClean="0"/>
              <a:t>System</a:t>
            </a:r>
            <a:r>
              <a:rPr lang="tr-TR" dirty="0" smtClean="0"/>
              <a:t>.</a:t>
            </a:r>
            <a:r>
              <a:rPr lang="tr-TR" dirty="0" err="1" smtClean="0"/>
              <a:t>out</a:t>
            </a:r>
            <a:r>
              <a:rPr lang="tr-TR" dirty="0" smtClean="0"/>
              <a:t>.</a:t>
            </a:r>
            <a:r>
              <a:rPr lang="tr-TR" dirty="0" err="1" smtClean="0"/>
              <a:t>println</a:t>
            </a:r>
            <a:r>
              <a:rPr lang="tr-TR" dirty="0" smtClean="0"/>
              <a:t>(“Merhaba”+5+2*10); ne yazdırır?</a:t>
            </a:r>
          </a:p>
          <a:p>
            <a:r>
              <a:rPr lang="tr-TR" dirty="0" smtClean="0"/>
              <a:t>Noktadan sonra açılan menü…</a:t>
            </a:r>
          </a:p>
          <a:p>
            <a:r>
              <a:rPr lang="tr-TR" dirty="0" err="1" smtClean="0"/>
              <a:t>System</a:t>
            </a:r>
            <a:r>
              <a:rPr lang="tr-TR" dirty="0" smtClean="0"/>
              <a:t>.</a:t>
            </a:r>
            <a:r>
              <a:rPr lang="tr-TR" dirty="0" err="1" smtClean="0"/>
              <a:t>out</a:t>
            </a:r>
            <a:r>
              <a:rPr lang="tr-TR" dirty="0" smtClean="0"/>
              <a:t>.</a:t>
            </a:r>
            <a:r>
              <a:rPr lang="tr-TR" dirty="0" err="1" smtClean="0"/>
              <a:t>printf</a:t>
            </a:r>
            <a:r>
              <a:rPr lang="tr-TR" dirty="0" smtClean="0"/>
              <a:t> kullanımı…</a:t>
            </a:r>
          </a:p>
          <a:p>
            <a:r>
              <a:rPr lang="tr-TR" b="1" dirty="0" err="1" smtClean="0"/>
              <a:t>int</a:t>
            </a:r>
            <a:r>
              <a:rPr lang="tr-TR" b="1" dirty="0" smtClean="0"/>
              <a:t> y = 3.0;  yazamayışımız ve Java’nın satırın solunda bize düzeltme önermesi</a:t>
            </a:r>
          </a:p>
          <a:p>
            <a:r>
              <a:rPr lang="tr-TR" dirty="0" err="1" smtClean="0"/>
              <a:t>boolean</a:t>
            </a:r>
            <a:r>
              <a:rPr lang="tr-TR" dirty="0" smtClean="0"/>
              <a:t> değişkeninin oluşu, </a:t>
            </a:r>
            <a:r>
              <a:rPr lang="tr-TR" dirty="0" err="1" smtClean="0"/>
              <a:t>true</a:t>
            </a:r>
            <a:r>
              <a:rPr lang="tr-TR" dirty="0" smtClean="0"/>
              <a:t>/</a:t>
            </a:r>
            <a:r>
              <a:rPr lang="tr-TR" dirty="0" err="1" smtClean="0"/>
              <a:t>false</a:t>
            </a:r>
            <a:r>
              <a:rPr lang="tr-TR" dirty="0" smtClean="0"/>
              <a:t> dan başka değer kabul etmemesi.</a:t>
            </a:r>
          </a:p>
          <a:p>
            <a:r>
              <a:rPr lang="tr-TR" dirty="0" err="1" smtClean="0"/>
              <a:t>String</a:t>
            </a:r>
            <a:r>
              <a:rPr lang="tr-TR" dirty="0" smtClean="0"/>
              <a:t> x=deneme” ve x.</a:t>
            </a:r>
            <a:r>
              <a:rPr lang="tr-TR" dirty="0" err="1" smtClean="0"/>
              <a:t>length</a:t>
            </a:r>
            <a:r>
              <a:rPr lang="tr-TR" dirty="0" smtClean="0"/>
              <a:t> ve x. fonksiyonlar(nesnel programlama)</a:t>
            </a:r>
            <a:endParaRPr lang="tr-T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32462" t="30754" r="33236" b="31944"/>
          <a:stretch>
            <a:fillRect/>
          </a:stretch>
        </p:blipFill>
        <p:spPr bwMode="auto">
          <a:xfrm>
            <a:off x="6467436" y="4374286"/>
            <a:ext cx="2404611" cy="1470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Yuvarlatılmış Dikdörtgen"/>
          <p:cNvSpPr/>
          <p:nvPr/>
        </p:nvSpPr>
        <p:spPr>
          <a:xfrm>
            <a:off x="428596" y="4500570"/>
            <a:ext cx="3955600" cy="174897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600" dirty="0" smtClean="0"/>
              <a:t>Başka dillere kolay uyum sağlamamız için </a:t>
            </a:r>
            <a:r>
              <a:rPr lang="tr-TR" sz="1600" dirty="0" err="1" smtClean="0"/>
              <a:t>C’nin</a:t>
            </a:r>
            <a:r>
              <a:rPr lang="tr-TR" sz="1600" dirty="0" smtClean="0"/>
              <a:t> hoşgörülüyle karşıladığı hataları yapmamaya özen gösterelim. Örneğin C, </a:t>
            </a:r>
            <a:r>
              <a:rPr lang="tr-TR" sz="1600" b="1" i="1" dirty="0" err="1" smtClean="0"/>
              <a:t>int</a:t>
            </a:r>
            <a:r>
              <a:rPr lang="tr-TR" sz="1600" b="1" i="1" dirty="0" smtClean="0"/>
              <a:t> y=3.0; </a:t>
            </a:r>
            <a:r>
              <a:rPr lang="tr-TR" sz="1600" dirty="0" smtClean="0"/>
              <a:t>‘da hata vermez ve 3 değerini atar ama biz yine de </a:t>
            </a:r>
            <a:br>
              <a:rPr lang="tr-TR" sz="1600" dirty="0" smtClean="0"/>
            </a:br>
            <a:r>
              <a:rPr lang="tr-TR" sz="1600" b="1" i="1" dirty="0" err="1" smtClean="0"/>
              <a:t>int</a:t>
            </a:r>
            <a:r>
              <a:rPr lang="tr-TR" sz="1600" b="1" i="1" dirty="0" smtClean="0"/>
              <a:t> y = (</a:t>
            </a:r>
            <a:r>
              <a:rPr lang="tr-TR" sz="1600" b="1" i="1" dirty="0" err="1" smtClean="0"/>
              <a:t>int</a:t>
            </a:r>
            <a:r>
              <a:rPr lang="tr-TR" sz="1600" b="1" i="1" dirty="0" smtClean="0"/>
              <a:t>)3.0;</a:t>
            </a:r>
            <a:r>
              <a:rPr lang="tr-TR" sz="1600" dirty="0" smtClean="0"/>
              <a:t> yazalım. </a:t>
            </a:r>
          </a:p>
        </p:txBody>
      </p:sp>
      <p:sp>
        <p:nvSpPr>
          <p:cNvPr id="7" name="6 Metin kutusu"/>
          <p:cNvSpPr txBox="1"/>
          <p:nvPr/>
        </p:nvSpPr>
        <p:spPr>
          <a:xfrm>
            <a:off x="6265692" y="5844422"/>
            <a:ext cx="2606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 smtClean="0"/>
              <a:t>DevCpp’a</a:t>
            </a:r>
            <a:r>
              <a:rPr lang="tr-TR" dirty="0" smtClean="0"/>
              <a:t> göre geç açılır</a:t>
            </a:r>
            <a:r>
              <a:rPr lang="tr-TR" dirty="0" smtClean="0">
                <a:sym typeface="Wingdings" pitchFamily="2" charset="2"/>
              </a:rPr>
              <a:t></a:t>
            </a:r>
            <a:endParaRPr lang="tr-TR" dirty="0"/>
          </a:p>
        </p:txBody>
      </p:sp>
      <p:sp>
        <p:nvSpPr>
          <p:cNvPr id="8" name="7 Yuvarlatılmış Dikdörtgen"/>
          <p:cNvSpPr/>
          <p:nvPr/>
        </p:nvSpPr>
        <p:spPr>
          <a:xfrm>
            <a:off x="4572000" y="4357670"/>
            <a:ext cx="1571636" cy="250033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600" dirty="0" smtClean="0"/>
              <a:t>Java da C gibi çok yaygın bir dildir.  Nesne yönelimli olması, gelişmiş kütüphanelerinin olması gibi avantajları vardır.</a:t>
            </a:r>
            <a:endParaRPr lang="tr-TR" sz="1600" dirty="0"/>
          </a:p>
        </p:txBody>
      </p:sp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428604"/>
            <a:ext cx="314325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4 Resim" descr="Java_programming_language_logo.sv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17937" y="1219200"/>
            <a:ext cx="1568863" cy="2876249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Bunu biliyor muydunuz?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186766" cy="1781172"/>
          </a:xfrm>
        </p:spPr>
        <p:txBody>
          <a:bodyPr>
            <a:normAutofit fontScale="92500" lnSpcReduction="20000"/>
          </a:bodyPr>
          <a:lstStyle/>
          <a:p>
            <a:r>
              <a:rPr lang="tr-TR" dirty="0" err="1" smtClean="0"/>
              <a:t>Android</a:t>
            </a:r>
            <a:r>
              <a:rPr lang="tr-TR" dirty="0" smtClean="0"/>
              <a:t> işletim sistemine sahip telefonların uygulamaları genelde Java ile yazılır.</a:t>
            </a:r>
          </a:p>
          <a:p>
            <a:r>
              <a:rPr lang="tr-TR" dirty="0" smtClean="0"/>
              <a:t>Java ile konsol haricinde de çıkış alabilmek (şekiller oluşturmak vs.) mümkündür. </a:t>
            </a:r>
          </a:p>
          <a:p>
            <a:r>
              <a:rPr lang="tr-TR" dirty="0" smtClean="0"/>
              <a:t>C dilinde de kütüphaneler ekleyerek benzeri çıkışlar alınabilir.</a:t>
            </a:r>
            <a:endParaRPr lang="tr-TR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3357562"/>
            <a:ext cx="1928826" cy="1951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4 Resim" descr="11924252_485156801658608_8128234004824528235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0430" y="3143248"/>
            <a:ext cx="5075537" cy="246860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Bunu biliyor musunuz?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/>
            <a:r>
              <a:rPr lang="en-US" dirty="0" smtClean="0"/>
              <a:t>Java features.</a:t>
            </a:r>
          </a:p>
          <a:p>
            <a:pPr lvl="1"/>
            <a:r>
              <a:rPr lang="en-US" dirty="0" smtClean="0"/>
              <a:t>Widely used.</a:t>
            </a:r>
          </a:p>
          <a:p>
            <a:pPr lvl="1"/>
            <a:r>
              <a:rPr lang="en-US" dirty="0" smtClean="0"/>
              <a:t>Widely available.</a:t>
            </a:r>
          </a:p>
          <a:p>
            <a:pPr lvl="1"/>
            <a:r>
              <a:rPr lang="en-US" dirty="0" smtClean="0"/>
              <a:t>Embraces full set of modern abstractions.</a:t>
            </a:r>
          </a:p>
          <a:p>
            <a:pPr lvl="1"/>
            <a:r>
              <a:rPr lang="en-US" dirty="0" smtClean="0"/>
              <a:t>Variety of automatic checks for mistakes in programs.</a:t>
            </a:r>
          </a:p>
          <a:p>
            <a:pPr lvl="1"/>
            <a:endParaRPr lang="en-US" dirty="0" smtClean="0"/>
          </a:p>
          <a:p>
            <a:pPr marL="0" indent="0"/>
            <a:r>
              <a:rPr lang="en-US" dirty="0" smtClean="0"/>
              <a:t>Facts of life.</a:t>
            </a:r>
          </a:p>
          <a:p>
            <a:pPr lvl="1"/>
            <a:r>
              <a:rPr lang="en-US" dirty="0" smtClean="0"/>
              <a:t>No perfect language.</a:t>
            </a:r>
          </a:p>
          <a:p>
            <a:pPr lvl="1"/>
            <a:endParaRPr lang="en-US" dirty="0" smtClean="0"/>
          </a:p>
          <a:p>
            <a:endParaRPr lang="tr-TR" dirty="0"/>
          </a:p>
        </p:txBody>
      </p:sp>
      <p:pic>
        <p:nvPicPr>
          <p:cNvPr id="4" name="3 Resim" descr="inde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9322" y="3357562"/>
            <a:ext cx="2143125" cy="2143125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500042"/>
            <a:ext cx="8229600" cy="5656918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tr-TR" sz="3300" dirty="0" smtClean="0"/>
              <a:t>#</a:t>
            </a:r>
            <a:r>
              <a:rPr lang="tr-TR" sz="3300" dirty="0" err="1" smtClean="0"/>
              <a:t>include</a:t>
            </a:r>
            <a:r>
              <a:rPr lang="tr-TR" sz="3300" dirty="0" smtClean="0"/>
              <a:t> &lt;</a:t>
            </a:r>
            <a:r>
              <a:rPr lang="tr-TR" sz="3300" dirty="0" err="1" smtClean="0"/>
              <a:t>stdio</a:t>
            </a:r>
            <a:r>
              <a:rPr lang="tr-TR" sz="3300" dirty="0" smtClean="0"/>
              <a:t>.h&gt;</a:t>
            </a:r>
          </a:p>
          <a:p>
            <a:pPr>
              <a:buNone/>
            </a:pPr>
            <a:r>
              <a:rPr lang="tr-TR" sz="3300" dirty="0" err="1" smtClean="0"/>
              <a:t>int</a:t>
            </a:r>
            <a:r>
              <a:rPr lang="tr-TR" sz="3300" dirty="0" smtClean="0"/>
              <a:t> sepet(</a:t>
            </a:r>
            <a:r>
              <a:rPr lang="tr-TR" sz="3300" dirty="0" err="1" smtClean="0"/>
              <a:t>int</a:t>
            </a:r>
            <a:r>
              <a:rPr lang="tr-TR" sz="3300" dirty="0" smtClean="0"/>
              <a:t> [], </a:t>
            </a:r>
            <a:r>
              <a:rPr lang="tr-TR" sz="3300" dirty="0" err="1" smtClean="0"/>
              <a:t>int</a:t>
            </a:r>
            <a:r>
              <a:rPr lang="tr-TR" sz="3300" dirty="0" smtClean="0"/>
              <a:t>);</a:t>
            </a:r>
          </a:p>
          <a:p>
            <a:pPr>
              <a:buNone/>
            </a:pPr>
            <a:endParaRPr lang="tr-TR" sz="3300" dirty="0" smtClean="0"/>
          </a:p>
          <a:p>
            <a:pPr>
              <a:buNone/>
            </a:pPr>
            <a:r>
              <a:rPr lang="tr-TR" sz="3300" dirty="0" err="1" smtClean="0"/>
              <a:t>int</a:t>
            </a:r>
            <a:r>
              <a:rPr lang="tr-TR" sz="3300" dirty="0" smtClean="0"/>
              <a:t> </a:t>
            </a:r>
            <a:r>
              <a:rPr lang="tr-TR" sz="3300" dirty="0" err="1" smtClean="0"/>
              <a:t>main</a:t>
            </a:r>
            <a:r>
              <a:rPr lang="tr-TR" sz="3300" dirty="0" smtClean="0"/>
              <a:t>(){</a:t>
            </a:r>
          </a:p>
          <a:p>
            <a:pPr>
              <a:buNone/>
            </a:pPr>
            <a:r>
              <a:rPr lang="tr-TR" sz="3300" dirty="0" smtClean="0"/>
              <a:t>	</a:t>
            </a:r>
            <a:r>
              <a:rPr lang="tr-TR" sz="3300" dirty="0" err="1" smtClean="0"/>
              <a:t>int</a:t>
            </a:r>
            <a:r>
              <a:rPr lang="tr-TR" sz="3300" dirty="0" smtClean="0"/>
              <a:t> elma[4]={2,1,3,4};</a:t>
            </a:r>
          </a:p>
          <a:p>
            <a:pPr>
              <a:buNone/>
            </a:pPr>
            <a:r>
              <a:rPr lang="tr-TR" sz="3300" dirty="0" smtClean="0"/>
              <a:t>	</a:t>
            </a:r>
            <a:r>
              <a:rPr lang="tr-TR" sz="3300" dirty="0" err="1" smtClean="0"/>
              <a:t>int</a:t>
            </a:r>
            <a:r>
              <a:rPr lang="tr-TR" sz="3300" dirty="0" smtClean="0"/>
              <a:t> armut[4]={1,2,3,4};</a:t>
            </a:r>
          </a:p>
          <a:p>
            <a:pPr>
              <a:buNone/>
            </a:pPr>
            <a:r>
              <a:rPr lang="tr-TR" sz="3300" dirty="0" smtClean="0"/>
              <a:t>	</a:t>
            </a:r>
            <a:r>
              <a:rPr lang="tr-TR" sz="3300" dirty="0" err="1" smtClean="0"/>
              <a:t>int</a:t>
            </a:r>
            <a:r>
              <a:rPr lang="tr-TR" sz="3300" dirty="0" smtClean="0"/>
              <a:t> </a:t>
            </a:r>
            <a:r>
              <a:rPr lang="tr-TR" sz="3300" dirty="0" err="1" smtClean="0"/>
              <a:t>sonuc</a:t>
            </a:r>
            <a:r>
              <a:rPr lang="tr-TR" sz="3300" dirty="0" smtClean="0"/>
              <a:t>;</a:t>
            </a:r>
          </a:p>
          <a:p>
            <a:pPr>
              <a:buNone/>
            </a:pPr>
            <a:r>
              <a:rPr lang="tr-TR" sz="3300" dirty="0" smtClean="0"/>
              <a:t>	</a:t>
            </a:r>
            <a:r>
              <a:rPr lang="tr-TR" sz="3300" dirty="0" err="1" smtClean="0"/>
              <a:t>sonuc</a:t>
            </a:r>
            <a:r>
              <a:rPr lang="tr-TR" sz="3300" dirty="0" smtClean="0"/>
              <a:t>=sepet(elma,armut[2]);</a:t>
            </a:r>
          </a:p>
          <a:p>
            <a:pPr>
              <a:buNone/>
            </a:pPr>
            <a:r>
              <a:rPr lang="tr-TR" sz="3300" dirty="0" smtClean="0"/>
              <a:t>	</a:t>
            </a:r>
            <a:r>
              <a:rPr lang="tr-TR" sz="3300" dirty="0" err="1" smtClean="0"/>
              <a:t>printf</a:t>
            </a:r>
            <a:r>
              <a:rPr lang="tr-TR" sz="3300" dirty="0" smtClean="0"/>
              <a:t>("%d%d%d", </a:t>
            </a:r>
            <a:r>
              <a:rPr lang="tr-TR" sz="3300" dirty="0" err="1" smtClean="0"/>
              <a:t>sonuc</a:t>
            </a:r>
            <a:r>
              <a:rPr lang="tr-TR" sz="3300" dirty="0" smtClean="0"/>
              <a:t>, armut[2], elma[3]);</a:t>
            </a:r>
          </a:p>
          <a:p>
            <a:pPr>
              <a:buNone/>
            </a:pPr>
            <a:r>
              <a:rPr lang="tr-TR" sz="3300" dirty="0" smtClean="0"/>
              <a:t>}</a:t>
            </a:r>
          </a:p>
          <a:p>
            <a:pPr>
              <a:buNone/>
            </a:pPr>
            <a:endParaRPr lang="tr-TR" sz="3300" dirty="0" smtClean="0"/>
          </a:p>
          <a:p>
            <a:pPr>
              <a:buNone/>
            </a:pPr>
            <a:r>
              <a:rPr lang="tr-TR" sz="3300" dirty="0" err="1" smtClean="0"/>
              <a:t>int</a:t>
            </a:r>
            <a:r>
              <a:rPr lang="tr-TR" sz="3300" dirty="0" smtClean="0"/>
              <a:t> sepet(</a:t>
            </a:r>
            <a:r>
              <a:rPr lang="tr-TR" sz="3300" dirty="0" err="1" smtClean="0"/>
              <a:t>int</a:t>
            </a:r>
            <a:r>
              <a:rPr lang="tr-TR" sz="3300" dirty="0" smtClean="0"/>
              <a:t> elma[4], </a:t>
            </a:r>
            <a:r>
              <a:rPr lang="tr-TR" sz="3300" dirty="0" err="1" smtClean="0"/>
              <a:t>int</a:t>
            </a:r>
            <a:r>
              <a:rPr lang="tr-TR" sz="3300" dirty="0" smtClean="0"/>
              <a:t> armut){</a:t>
            </a:r>
          </a:p>
          <a:p>
            <a:pPr>
              <a:buNone/>
            </a:pPr>
            <a:r>
              <a:rPr lang="tr-TR" sz="3300" dirty="0" smtClean="0"/>
              <a:t>	</a:t>
            </a:r>
            <a:r>
              <a:rPr lang="tr-TR" sz="3300" dirty="0" err="1" smtClean="0"/>
              <a:t>int</a:t>
            </a:r>
            <a:r>
              <a:rPr lang="tr-TR" sz="3300" dirty="0" smtClean="0"/>
              <a:t> i;</a:t>
            </a:r>
          </a:p>
          <a:p>
            <a:pPr>
              <a:buNone/>
            </a:pPr>
            <a:r>
              <a:rPr lang="tr-TR" sz="3300" dirty="0" smtClean="0"/>
              <a:t>	</a:t>
            </a:r>
            <a:r>
              <a:rPr lang="tr-TR" sz="3300" dirty="0" err="1" smtClean="0"/>
              <a:t>for</a:t>
            </a:r>
            <a:r>
              <a:rPr lang="tr-TR" sz="3300" dirty="0" smtClean="0"/>
              <a:t>(i=0;i&lt;4;i++)</a:t>
            </a:r>
          </a:p>
          <a:p>
            <a:pPr>
              <a:buNone/>
            </a:pPr>
            <a:r>
              <a:rPr lang="tr-TR" sz="3300" dirty="0" smtClean="0"/>
              <a:t>		elma[i]*=elma[i];</a:t>
            </a:r>
          </a:p>
          <a:p>
            <a:pPr>
              <a:buNone/>
            </a:pPr>
            <a:r>
              <a:rPr lang="tr-TR" sz="3300" dirty="0" smtClean="0"/>
              <a:t>	armut=5;</a:t>
            </a:r>
          </a:p>
          <a:p>
            <a:pPr>
              <a:buNone/>
            </a:pPr>
            <a:r>
              <a:rPr lang="tr-TR" sz="3300" dirty="0" smtClean="0"/>
              <a:t>	</a:t>
            </a:r>
            <a:r>
              <a:rPr lang="tr-TR" sz="3300" dirty="0" err="1" smtClean="0"/>
              <a:t>return</a:t>
            </a:r>
            <a:r>
              <a:rPr lang="tr-TR" sz="3300" dirty="0" smtClean="0"/>
              <a:t> armut;</a:t>
            </a:r>
          </a:p>
          <a:p>
            <a:pPr>
              <a:buNone/>
            </a:pPr>
            <a:r>
              <a:rPr lang="tr-TR" sz="3300" dirty="0" smtClean="0"/>
              <a:t>}</a:t>
            </a:r>
          </a:p>
          <a:p>
            <a:endParaRPr lang="tr-TR" dirty="0"/>
          </a:p>
        </p:txBody>
      </p:sp>
      <p:sp>
        <p:nvSpPr>
          <p:cNvPr id="4" name="1 Başlık"/>
          <p:cNvSpPr txBox="1">
            <a:spLocks/>
          </p:cNvSpPr>
          <p:nvPr/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Uygulama sorusu</a:t>
            </a:r>
            <a:endParaRPr kumimoji="0" lang="tr-TR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4 Resim" descr="sor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5140" y="4714884"/>
            <a:ext cx="1780032" cy="1341120"/>
          </a:xfrm>
          <a:prstGeom prst="rect">
            <a:avLst/>
          </a:prstGeom>
        </p:spPr>
      </p:pic>
      <p:sp>
        <p:nvSpPr>
          <p:cNvPr id="7" name="6 Dikdörtgen"/>
          <p:cNvSpPr/>
          <p:nvPr/>
        </p:nvSpPr>
        <p:spPr>
          <a:xfrm>
            <a:off x="6072198" y="1500174"/>
            <a:ext cx="17427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5316</a:t>
            </a:r>
            <a:endParaRPr lang="tr-TR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Anlayamadığınız yerleri bizlere sorunuz.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8000" dirty="0" smtClean="0"/>
              <a:t>5.ders sonu</a:t>
            </a:r>
            <a:endParaRPr lang="tr-TR" sz="80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Taş Kağıt Makas Oyunu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smtClean="0"/>
              <a:t>Taş, </a:t>
            </a:r>
            <a:r>
              <a:rPr lang="tr-TR" dirty="0" smtClean="0">
                <a:solidFill>
                  <a:srgbClr val="FF0000"/>
                </a:solidFill>
              </a:rPr>
              <a:t>makası</a:t>
            </a:r>
            <a:r>
              <a:rPr lang="tr-TR" dirty="0" smtClean="0"/>
              <a:t> kırar.</a:t>
            </a:r>
          </a:p>
          <a:p>
            <a:r>
              <a:rPr lang="tr-TR" dirty="0" smtClean="0">
                <a:solidFill>
                  <a:srgbClr val="FF0000"/>
                </a:solidFill>
              </a:rPr>
              <a:t>Makas</a:t>
            </a:r>
            <a:r>
              <a:rPr lang="tr-TR" dirty="0" smtClean="0"/>
              <a:t>, </a:t>
            </a:r>
            <a:r>
              <a:rPr lang="tr-TR" dirty="0" smtClean="0">
                <a:solidFill>
                  <a:srgbClr val="0070C0"/>
                </a:solidFill>
              </a:rPr>
              <a:t>kağıdı</a:t>
            </a:r>
            <a:r>
              <a:rPr lang="tr-TR" dirty="0" smtClean="0"/>
              <a:t> keser.</a:t>
            </a:r>
          </a:p>
          <a:p>
            <a:r>
              <a:rPr lang="tr-TR" dirty="0" smtClean="0">
                <a:solidFill>
                  <a:srgbClr val="0070C0"/>
                </a:solidFill>
              </a:rPr>
              <a:t>Kağıt</a:t>
            </a:r>
            <a:r>
              <a:rPr lang="tr-TR" dirty="0" smtClean="0"/>
              <a:t>, taşı örter.</a:t>
            </a:r>
          </a:p>
        </p:txBody>
      </p:sp>
      <p:pic>
        <p:nvPicPr>
          <p:cNvPr id="19458" name="Picture 2" descr="Image result for taÅ kaÄÄ±t makas oyun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500042"/>
            <a:ext cx="2500330" cy="25003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4 Çember Ok"/>
          <p:cNvSpPr/>
          <p:nvPr/>
        </p:nvSpPr>
        <p:spPr>
          <a:xfrm rot="847951" flipH="1">
            <a:off x="6521711" y="631575"/>
            <a:ext cx="1857388" cy="1571636"/>
          </a:xfrm>
          <a:prstGeom prst="circularArrow">
            <a:avLst>
              <a:gd name="adj1" fmla="val 8112"/>
              <a:gd name="adj2" fmla="val 1142319"/>
              <a:gd name="adj3" fmla="val 20276976"/>
              <a:gd name="adj4" fmla="val 12627939"/>
              <a:gd name="adj5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6" name="5 Çember Ok"/>
          <p:cNvSpPr/>
          <p:nvPr/>
        </p:nvSpPr>
        <p:spPr>
          <a:xfrm rot="15010564" flipH="1">
            <a:off x="5697636" y="997254"/>
            <a:ext cx="1857388" cy="1571636"/>
          </a:xfrm>
          <a:prstGeom prst="circularArrow">
            <a:avLst>
              <a:gd name="adj1" fmla="val 8112"/>
              <a:gd name="adj2" fmla="val 1142319"/>
              <a:gd name="adj3" fmla="val 20276976"/>
              <a:gd name="adj4" fmla="val 12627939"/>
              <a:gd name="adj5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7" name="6 Çember Ok"/>
          <p:cNvSpPr/>
          <p:nvPr/>
        </p:nvSpPr>
        <p:spPr>
          <a:xfrm rot="8940830" flipH="1">
            <a:off x="6844295" y="1080334"/>
            <a:ext cx="1857388" cy="1571636"/>
          </a:xfrm>
          <a:prstGeom prst="circularArrow">
            <a:avLst>
              <a:gd name="adj1" fmla="val 8112"/>
              <a:gd name="adj2" fmla="val 1142319"/>
              <a:gd name="adj3" fmla="val 20276976"/>
              <a:gd name="adj4" fmla="val 12627939"/>
              <a:gd name="adj5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5072074"/>
            <a:ext cx="7762875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Metin kutusu"/>
          <p:cNvSpPr txBox="1"/>
          <p:nvPr/>
        </p:nvSpPr>
        <p:spPr>
          <a:xfrm>
            <a:off x="571472" y="3500438"/>
            <a:ext cx="8001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i="1" dirty="0" err="1" smtClean="0">
                <a:solidFill>
                  <a:srgbClr val="0070C0"/>
                </a:solidFill>
              </a:rPr>
              <a:t>getch</a:t>
            </a:r>
            <a:r>
              <a:rPr lang="tr-TR" sz="2000" i="1" dirty="0" smtClean="0">
                <a:solidFill>
                  <a:srgbClr val="0070C0"/>
                </a:solidFill>
              </a:rPr>
              <a:t>() kullanımı, </a:t>
            </a:r>
            <a:r>
              <a:rPr lang="tr-TR" sz="2000" i="1" dirty="0" err="1" smtClean="0">
                <a:solidFill>
                  <a:srgbClr val="0070C0"/>
                </a:solidFill>
              </a:rPr>
              <a:t>clock</a:t>
            </a:r>
            <a:r>
              <a:rPr lang="tr-TR" sz="2000" i="1" dirty="0" smtClean="0">
                <a:solidFill>
                  <a:srgbClr val="0070C0"/>
                </a:solidFill>
              </a:rPr>
              <a:t>() kullanımı…</a:t>
            </a:r>
            <a:endParaRPr lang="tr-TR" sz="2000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Bunu biliyor musunuz? Proje kavramı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2209800"/>
          </a:xfrm>
        </p:spPr>
        <p:txBody>
          <a:bodyPr>
            <a:normAutofit fontScale="85000" lnSpcReduction="20000"/>
          </a:bodyPr>
          <a:lstStyle/>
          <a:p>
            <a:r>
              <a:rPr lang="tr-TR" dirty="0" err="1" smtClean="0"/>
              <a:t>DevCpp’da</a:t>
            </a:r>
            <a:r>
              <a:rPr lang="tr-TR" dirty="0" smtClean="0"/>
              <a:t> bir proje açarsanız, tüm kodunuzu </a:t>
            </a:r>
            <a:r>
              <a:rPr lang="tr-TR" dirty="0" err="1" smtClean="0"/>
              <a:t>main</a:t>
            </a:r>
            <a:r>
              <a:rPr lang="tr-TR" dirty="0" smtClean="0"/>
              <a:t>.</a:t>
            </a:r>
            <a:r>
              <a:rPr lang="tr-TR" dirty="0" err="1" smtClean="0"/>
              <a:t>c’de</a:t>
            </a:r>
            <a:r>
              <a:rPr lang="tr-TR" dirty="0" smtClean="0"/>
              <a:t> saklamak zorunda kalmazsınız.</a:t>
            </a:r>
          </a:p>
          <a:p>
            <a:r>
              <a:rPr lang="tr-TR" dirty="0" smtClean="0"/>
              <a:t>Fonksiyonları ayrı .c dosyalarına atayabilirsiniz.</a:t>
            </a:r>
          </a:p>
          <a:p>
            <a:pPr lvl="1"/>
            <a:r>
              <a:rPr lang="tr-TR" dirty="0" smtClean="0"/>
              <a:t>Soldaki proje penceresinden hepsinin aynı proje altında olduğuna emin olunuz.</a:t>
            </a:r>
          </a:p>
          <a:p>
            <a:r>
              <a:rPr lang="tr-TR" dirty="0" err="1" smtClean="0"/>
              <a:t>main</a:t>
            </a:r>
            <a:r>
              <a:rPr lang="tr-TR" dirty="0" smtClean="0"/>
              <a:t>.c dosyası derlendiğinde, proje altındaki tüm dosyalar derlenecektir.</a:t>
            </a:r>
            <a:endParaRPr lang="tr-T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500438"/>
            <a:ext cx="4705350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3571876"/>
            <a:ext cx="19145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5214950"/>
            <a:ext cx="2269530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Sol Sağ Ok"/>
          <p:cNvSpPr/>
          <p:nvPr/>
        </p:nvSpPr>
        <p:spPr>
          <a:xfrm>
            <a:off x="5286380" y="4071942"/>
            <a:ext cx="785818" cy="57150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7 Oval"/>
          <p:cNvSpPr/>
          <p:nvPr/>
        </p:nvSpPr>
        <p:spPr>
          <a:xfrm>
            <a:off x="214282" y="3214686"/>
            <a:ext cx="1928826" cy="1571636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Bunu biliyor musunuz? Proje kavramı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710130"/>
          </a:xfrm>
        </p:spPr>
        <p:txBody>
          <a:bodyPr>
            <a:normAutofit/>
          </a:bodyPr>
          <a:lstStyle/>
          <a:p>
            <a:r>
              <a:rPr lang="tr-TR" dirty="0" err="1" smtClean="0"/>
              <a:t>main</a:t>
            </a:r>
            <a:r>
              <a:rPr lang="tr-TR" dirty="0" smtClean="0"/>
              <a:t>.c çalıştırılmak istendiğinde, projeye ait tüm dosyaların .o uzantılı </a:t>
            </a:r>
            <a:r>
              <a:rPr lang="tr-TR" dirty="0" err="1" smtClean="0"/>
              <a:t>object</a:t>
            </a:r>
            <a:r>
              <a:rPr lang="tr-TR" dirty="0" smtClean="0"/>
              <a:t> dosyaları oluşturuluyor.</a:t>
            </a:r>
          </a:p>
          <a:p>
            <a:r>
              <a:rPr lang="tr-TR" dirty="0" err="1" smtClean="0"/>
              <a:t>Object</a:t>
            </a:r>
            <a:r>
              <a:rPr lang="tr-TR" dirty="0" smtClean="0"/>
              <a:t> dosyaları, çoğunlukla bilgisayarın çalıştırabileceği makine diline ait ifadeler içeriyor.</a:t>
            </a:r>
          </a:p>
          <a:p>
            <a:r>
              <a:rPr lang="tr-TR" dirty="0" smtClean="0"/>
              <a:t>Projeye ait </a:t>
            </a:r>
            <a:r>
              <a:rPr lang="tr-TR" dirty="0" err="1" smtClean="0"/>
              <a:t>Makefile</a:t>
            </a:r>
            <a:r>
              <a:rPr lang="tr-TR" dirty="0" smtClean="0"/>
              <a:t>.</a:t>
            </a:r>
            <a:r>
              <a:rPr lang="tr-TR" dirty="0" err="1" smtClean="0"/>
              <a:t>win</a:t>
            </a:r>
            <a:r>
              <a:rPr lang="tr-TR" dirty="0" smtClean="0"/>
              <a:t> dosyası bu </a:t>
            </a:r>
            <a:r>
              <a:rPr lang="tr-TR" dirty="0" err="1" smtClean="0"/>
              <a:t>object</a:t>
            </a:r>
            <a:r>
              <a:rPr lang="tr-TR" dirty="0" smtClean="0"/>
              <a:t> dosyalarını birleştirerek .</a:t>
            </a:r>
            <a:r>
              <a:rPr lang="tr-TR" dirty="0" err="1" smtClean="0"/>
              <a:t>exe’yi</a:t>
            </a:r>
            <a:r>
              <a:rPr lang="tr-TR" dirty="0" smtClean="0"/>
              <a:t> üretiyor.</a:t>
            </a:r>
          </a:p>
          <a:p>
            <a:endParaRPr lang="tr-TR" dirty="0" smtClean="0"/>
          </a:p>
          <a:p>
            <a:r>
              <a:rPr lang="tr-TR" dirty="0" smtClean="0"/>
              <a:t>Proje kullanıldığında, </a:t>
            </a:r>
            <a:r>
              <a:rPr lang="tr-TR" dirty="0" err="1" smtClean="0"/>
              <a:t>main’in</a:t>
            </a:r>
            <a:r>
              <a:rPr lang="tr-TR" dirty="0" smtClean="0"/>
              <a:t> başında ayrıca </a:t>
            </a:r>
          </a:p>
          <a:p>
            <a:pPr lvl="1"/>
            <a:r>
              <a:rPr lang="tr-TR" dirty="0" smtClean="0"/>
              <a:t>#</a:t>
            </a:r>
            <a:r>
              <a:rPr lang="tr-TR" dirty="0" err="1" smtClean="0"/>
              <a:t>include</a:t>
            </a:r>
            <a:r>
              <a:rPr lang="tr-TR" dirty="0" smtClean="0"/>
              <a:t> “dosya.h”</a:t>
            </a:r>
          </a:p>
          <a:p>
            <a:pPr lvl="1"/>
            <a:r>
              <a:rPr lang="tr-TR" sz="2600" dirty="0" smtClean="0">
                <a:solidFill>
                  <a:schemeClr val="tx1"/>
                </a:solidFill>
              </a:rPr>
              <a:t>gibi ifadeler kullanmaya gerek yoktur.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Uygulama</a:t>
            </a:r>
            <a:endParaRPr lang="tr-TR" dirty="0"/>
          </a:p>
        </p:txBody>
      </p:sp>
      <p:pic>
        <p:nvPicPr>
          <p:cNvPr id="4" name="3 İçerik Yer Tutucusu" descr="soru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286512" y="4143380"/>
            <a:ext cx="2371344" cy="1780032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t="34884" r="36025" b="15282"/>
          <a:stretch>
            <a:fillRect/>
          </a:stretch>
        </p:blipFill>
        <p:spPr bwMode="auto">
          <a:xfrm>
            <a:off x="4857752" y="1357298"/>
            <a:ext cx="4029103" cy="17145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9" name="8 Dikdörtgen"/>
          <p:cNvSpPr/>
          <p:nvPr/>
        </p:nvSpPr>
        <p:spPr>
          <a:xfrm>
            <a:off x="571472" y="1643050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dirty="0" smtClean="0"/>
              <a:t>//kod.c </a:t>
            </a:r>
            <a:r>
              <a:rPr lang="tr-TR" dirty="0" err="1" smtClean="0"/>
              <a:t>dosyasi</a:t>
            </a:r>
            <a:endParaRPr lang="tr-TR" dirty="0" smtClean="0"/>
          </a:p>
          <a:p>
            <a:r>
              <a:rPr lang="tr-TR" dirty="0" smtClean="0"/>
              <a:t>#</a:t>
            </a:r>
            <a:r>
              <a:rPr lang="tr-TR" dirty="0" err="1" smtClean="0"/>
              <a:t>include</a:t>
            </a:r>
            <a:r>
              <a:rPr lang="tr-TR" dirty="0" smtClean="0"/>
              <a:t> &lt;</a:t>
            </a:r>
            <a:r>
              <a:rPr lang="tr-TR" dirty="0" err="1" smtClean="0"/>
              <a:t>stdio</a:t>
            </a:r>
            <a:r>
              <a:rPr lang="tr-TR" dirty="0" smtClean="0"/>
              <a:t>.h&gt;</a:t>
            </a:r>
          </a:p>
          <a:p>
            <a:r>
              <a:rPr lang="tr-TR" dirty="0" err="1" smtClean="0"/>
              <a:t>int</a:t>
            </a:r>
            <a:r>
              <a:rPr lang="tr-TR" dirty="0" smtClean="0"/>
              <a:t> </a:t>
            </a:r>
            <a:r>
              <a:rPr lang="tr-TR" dirty="0" err="1" smtClean="0"/>
              <a:t>main</a:t>
            </a:r>
            <a:r>
              <a:rPr lang="tr-TR" dirty="0" smtClean="0"/>
              <a:t>(</a:t>
            </a:r>
            <a:r>
              <a:rPr lang="tr-TR" dirty="0" err="1" smtClean="0"/>
              <a:t>int</a:t>
            </a:r>
            <a:r>
              <a:rPr lang="tr-TR" dirty="0" smtClean="0"/>
              <a:t> </a:t>
            </a:r>
            <a:r>
              <a:rPr lang="tr-TR" dirty="0" err="1" smtClean="0"/>
              <a:t>argc</a:t>
            </a:r>
            <a:r>
              <a:rPr lang="tr-TR" dirty="0" smtClean="0"/>
              <a:t>, </a:t>
            </a:r>
            <a:r>
              <a:rPr lang="tr-TR" dirty="0" err="1" smtClean="0"/>
              <a:t>char</a:t>
            </a:r>
            <a:r>
              <a:rPr lang="tr-TR" dirty="0" smtClean="0"/>
              <a:t> *</a:t>
            </a:r>
            <a:r>
              <a:rPr lang="tr-TR" dirty="0" err="1" smtClean="0"/>
              <a:t>argv</a:t>
            </a:r>
            <a:r>
              <a:rPr lang="tr-TR" dirty="0" smtClean="0"/>
              <a:t>[]) {</a:t>
            </a:r>
          </a:p>
          <a:p>
            <a:r>
              <a:rPr lang="tr-TR" dirty="0" smtClean="0"/>
              <a:t>	</a:t>
            </a:r>
            <a:r>
              <a:rPr lang="tr-TR" dirty="0" err="1" smtClean="0"/>
              <a:t>int</a:t>
            </a:r>
            <a:r>
              <a:rPr lang="tr-TR" dirty="0" smtClean="0"/>
              <a:t> i;</a:t>
            </a:r>
          </a:p>
          <a:p>
            <a:r>
              <a:rPr lang="tr-TR" dirty="0" smtClean="0"/>
              <a:t>	</a:t>
            </a:r>
            <a:r>
              <a:rPr lang="tr-TR" dirty="0" err="1" smtClean="0"/>
              <a:t>for</a:t>
            </a:r>
            <a:r>
              <a:rPr lang="tr-TR" dirty="0" smtClean="0"/>
              <a:t>(i=0; i&lt;</a:t>
            </a:r>
            <a:r>
              <a:rPr lang="tr-TR" dirty="0" err="1" smtClean="0"/>
              <a:t>argc</a:t>
            </a:r>
            <a:r>
              <a:rPr lang="tr-TR" dirty="0" smtClean="0"/>
              <a:t>-1; i++) {		</a:t>
            </a:r>
            <a:r>
              <a:rPr lang="tr-TR" dirty="0" err="1" smtClean="0"/>
              <a:t>printf</a:t>
            </a:r>
            <a:r>
              <a:rPr lang="tr-TR" dirty="0" smtClean="0"/>
              <a:t>("%s%d\n",</a:t>
            </a:r>
            <a:r>
              <a:rPr lang="tr-TR" dirty="0" err="1" smtClean="0"/>
              <a:t>argv</a:t>
            </a:r>
            <a:r>
              <a:rPr lang="tr-TR" dirty="0" smtClean="0"/>
              <a:t>[i],</a:t>
            </a:r>
            <a:r>
              <a:rPr lang="tr-TR" dirty="0" err="1" smtClean="0"/>
              <a:t>argc</a:t>
            </a:r>
            <a:r>
              <a:rPr lang="tr-TR" dirty="0" smtClean="0"/>
              <a:t>);</a:t>
            </a:r>
          </a:p>
          <a:p>
            <a:r>
              <a:rPr lang="tr-TR" dirty="0" smtClean="0"/>
              <a:t>	}</a:t>
            </a:r>
          </a:p>
          <a:p>
            <a:r>
              <a:rPr lang="tr-TR" dirty="0" smtClean="0"/>
              <a:t>	</a:t>
            </a:r>
            <a:r>
              <a:rPr lang="tr-TR" dirty="0" err="1" smtClean="0"/>
              <a:t>return</a:t>
            </a:r>
            <a:r>
              <a:rPr lang="tr-TR" dirty="0" smtClean="0"/>
              <a:t> 0;</a:t>
            </a:r>
          </a:p>
          <a:p>
            <a:r>
              <a:rPr lang="tr-TR" dirty="0" smtClean="0"/>
              <a:t>}</a:t>
            </a:r>
            <a:endParaRPr lang="tr-TR" dirty="0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2500298" y="4286256"/>
            <a:ext cx="3429024" cy="132343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Kod komut ekranından şu komutlarla çalıştırılmıştır:</a:t>
            </a:r>
            <a:endParaRPr kumimoji="0" lang="tr-TR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tr-TR" sz="2000" b="0" i="1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gcc</a:t>
            </a:r>
            <a:r>
              <a:rPr kumimoji="0" lang="tr-TR" sz="20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kod.c -o kod.</a:t>
            </a:r>
            <a:r>
              <a:rPr kumimoji="0" lang="tr-TR" sz="2000" b="0" i="1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exe</a:t>
            </a:r>
            <a:r>
              <a:rPr kumimoji="0" lang="tr-TR" sz="20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tr-TR" sz="16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tr-TR" sz="20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kod 1 4 1 </a:t>
            </a:r>
            <a:r>
              <a:rPr kumimoji="0" lang="tr-TR" sz="1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tr-TR" sz="4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Bunu biliyor musunuz?</a:t>
            </a:r>
            <a:br>
              <a:rPr lang="tr-TR" dirty="0" smtClean="0"/>
            </a:br>
            <a:r>
              <a:rPr lang="tr-TR" dirty="0" smtClean="0"/>
              <a:t>Yüksek Lisans / Doktora avantajları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471990" cy="4937760"/>
          </a:xfrm>
        </p:spPr>
        <p:txBody>
          <a:bodyPr/>
          <a:lstStyle/>
          <a:p>
            <a:r>
              <a:rPr lang="tr-TR" dirty="0" smtClean="0"/>
              <a:t>Akademisyen olmanın artıları/eksileri…</a:t>
            </a:r>
          </a:p>
          <a:p>
            <a:pPr lvl="1"/>
            <a:r>
              <a:rPr lang="tr-TR" dirty="0" err="1" smtClean="0"/>
              <a:t>phdcomics</a:t>
            </a:r>
            <a:r>
              <a:rPr lang="tr-TR" dirty="0" smtClean="0"/>
              <a:t> sitesi eğlenceli bir şekilde bilgilendirir.</a:t>
            </a:r>
          </a:p>
          <a:p>
            <a:r>
              <a:rPr lang="tr-TR" dirty="0" smtClean="0"/>
              <a:t>Yurt dışına nasıl başvurulur? (GRE, TOEFL, referans mektubu, niyet mektubu vs.)</a:t>
            </a:r>
          </a:p>
          <a:p>
            <a:r>
              <a:rPr lang="tr-TR" dirty="0" smtClean="0"/>
              <a:t>Avrupa mı, Amerika mı?</a:t>
            </a:r>
          </a:p>
          <a:p>
            <a:endParaRPr lang="tr-TR" dirty="0" smtClean="0"/>
          </a:p>
          <a:p>
            <a:endParaRPr lang="tr-TR" dirty="0"/>
          </a:p>
        </p:txBody>
      </p:sp>
      <p:pic>
        <p:nvPicPr>
          <p:cNvPr id="47108" name="Picture 4" descr="http://www.hamleys.com/images/_lib/2in1-globe-earth-and-constellations-8910-0-1415972128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2005" y="2892165"/>
            <a:ext cx="3264795" cy="3264795"/>
          </a:xfrm>
          <a:prstGeom prst="rect">
            <a:avLst/>
          </a:prstGeom>
          <a:noFill/>
        </p:spPr>
      </p:pic>
      <p:pic>
        <p:nvPicPr>
          <p:cNvPr id="6" name="5 Resim" descr="C44goesUcAEdcLt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4857752" y="857232"/>
            <a:ext cx="3901854" cy="2079686"/>
          </a:xfrm>
          <a:prstGeom prst="rect">
            <a:avLst/>
          </a:prstGeom>
        </p:spPr>
      </p:pic>
      <p:pic>
        <p:nvPicPr>
          <p:cNvPr id="47106" name="Picture 2" descr="http://mbanuguz.com/images/uploads/75bf2b6d4c5c0dd43d173b0683f3c2df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8" y="5143512"/>
            <a:ext cx="2351432" cy="13778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Komut Ekranı (30 </a:t>
            </a:r>
            <a:r>
              <a:rPr lang="tr-TR" dirty="0" err="1" smtClean="0"/>
              <a:t>dk</a:t>
            </a:r>
            <a:r>
              <a:rPr lang="tr-TR" dirty="0" smtClean="0"/>
              <a:t>)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r-TR" sz="2000" dirty="0" smtClean="0"/>
              <a:t>Kodunuza komut ekranından gelen sözcüğü</a:t>
            </a:r>
          </a:p>
          <a:p>
            <a:r>
              <a:rPr lang="tr-TR" sz="2000" i="1" dirty="0" err="1" smtClean="0"/>
              <a:t>sozcuk</a:t>
            </a:r>
            <a:r>
              <a:rPr lang="tr-TR" sz="2000" dirty="0" smtClean="0"/>
              <a:t> isimli bir dizgiye aktarın.</a:t>
            </a:r>
          </a:p>
          <a:p>
            <a:r>
              <a:rPr lang="tr-TR" sz="2000" dirty="0" smtClean="0"/>
              <a:t>Ekranda sözcüğü gösterin.</a:t>
            </a:r>
            <a:endParaRPr lang="tr-TR" sz="2000" dirty="0"/>
          </a:p>
        </p:txBody>
      </p:sp>
      <p:sp>
        <p:nvSpPr>
          <p:cNvPr id="5" name="4 Metin kutusu"/>
          <p:cNvSpPr txBox="1"/>
          <p:nvPr/>
        </p:nvSpPr>
        <p:spPr>
          <a:xfrm>
            <a:off x="7215206" y="4286256"/>
            <a:ext cx="1000132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dirty="0" smtClean="0"/>
              <a:t>Komut </a:t>
            </a:r>
          </a:p>
          <a:p>
            <a:r>
              <a:rPr lang="tr-TR" dirty="0" smtClean="0"/>
              <a:t>Ekranı</a:t>
            </a:r>
            <a:endParaRPr lang="tr-TR" dirty="0"/>
          </a:p>
        </p:txBody>
      </p:sp>
      <p:sp>
        <p:nvSpPr>
          <p:cNvPr id="6" name="5 Metin kutusu"/>
          <p:cNvSpPr txBox="1"/>
          <p:nvPr/>
        </p:nvSpPr>
        <p:spPr>
          <a:xfrm>
            <a:off x="642910" y="4643446"/>
            <a:ext cx="778674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Komut Ekranına </a:t>
            </a:r>
            <a:r>
              <a:rPr lang="tr-TR" dirty="0" err="1" smtClean="0"/>
              <a:t>gcc</a:t>
            </a:r>
            <a:r>
              <a:rPr lang="tr-TR" dirty="0" smtClean="0"/>
              <a:t> yazdığınızda “not </a:t>
            </a:r>
            <a:r>
              <a:rPr lang="tr-TR" dirty="0" err="1" smtClean="0"/>
              <a:t>recognized</a:t>
            </a:r>
            <a:r>
              <a:rPr lang="tr-TR" dirty="0" smtClean="0"/>
              <a:t>” diyorsa</a:t>
            </a:r>
          </a:p>
          <a:p>
            <a:pPr marL="342900" indent="-342900">
              <a:buFont typeface="+mj-lt"/>
              <a:buAutoNum type="arabicPeriod"/>
            </a:pPr>
            <a:r>
              <a:rPr lang="tr-TR" sz="1600" dirty="0" smtClean="0"/>
              <a:t>Bilgisayarınızdaki </a:t>
            </a:r>
            <a:r>
              <a:rPr lang="tr-TR" sz="1600" dirty="0" err="1" smtClean="0"/>
              <a:t>gcc’nin</a:t>
            </a:r>
            <a:r>
              <a:rPr lang="tr-TR" sz="1600" dirty="0" smtClean="0"/>
              <a:t> yerini bulun (Program </a:t>
            </a:r>
            <a:r>
              <a:rPr lang="tr-TR" sz="1600" dirty="0" err="1" smtClean="0"/>
              <a:t>Files</a:t>
            </a:r>
            <a:r>
              <a:rPr lang="tr-TR" sz="1600" dirty="0" smtClean="0"/>
              <a:t> -&gt; </a:t>
            </a:r>
            <a:r>
              <a:rPr lang="tr-TR" sz="1600" dirty="0" err="1" smtClean="0"/>
              <a:t>DevCpp</a:t>
            </a:r>
            <a:r>
              <a:rPr lang="tr-TR" sz="1600" dirty="0" smtClean="0"/>
              <a:t> -&gt; MinGW64 -&gt; bin)</a:t>
            </a:r>
          </a:p>
          <a:p>
            <a:pPr marL="342900" indent="-342900">
              <a:buFont typeface="+mj-lt"/>
              <a:buAutoNum type="arabicPeriod"/>
            </a:pPr>
            <a:r>
              <a:rPr lang="tr-TR" sz="1600" dirty="0" smtClean="0"/>
              <a:t>Arama kısmına “Ortam” yazıp ortam değişkenleri ayarlarından  PATH kısmına ilgili adresi de ekleyin.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tr-TR" sz="1600" dirty="0" smtClean="0"/>
              <a:t>Komut ekranını kapatıp tekrar açmadan değişiklik etkisini göstermeyebilir.</a:t>
            </a:r>
            <a:endParaRPr lang="tr-T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b="50246"/>
          <a:stretch>
            <a:fillRect/>
          </a:stretch>
        </p:blipFill>
        <p:spPr bwMode="auto">
          <a:xfrm>
            <a:off x="571472" y="2786022"/>
            <a:ext cx="7992000" cy="137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10 Sağ Ok"/>
          <p:cNvSpPr/>
          <p:nvPr/>
        </p:nvSpPr>
        <p:spPr>
          <a:xfrm rot="1509701">
            <a:off x="6173226" y="3908661"/>
            <a:ext cx="1071570" cy="71438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11 Dikdörtgen"/>
          <p:cNvSpPr/>
          <p:nvPr/>
        </p:nvSpPr>
        <p:spPr>
          <a:xfrm>
            <a:off x="4714876" y="571480"/>
            <a:ext cx="3935182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r-TR" sz="1600" b="1" dirty="0" smtClean="0"/>
              <a:t>Ders 57 Kod gönderim adresi</a:t>
            </a:r>
            <a:br>
              <a:rPr lang="tr-TR" sz="1600" b="1" dirty="0" smtClean="0"/>
            </a:br>
            <a:r>
              <a:rPr lang="tr-TR" sz="1600" b="1" dirty="0" smtClean="0"/>
              <a:t> https://tinyurl.com/y72ynr5q</a:t>
            </a:r>
            <a:endParaRPr lang="tr-TR" sz="1600" b="1" dirty="0"/>
          </a:p>
        </p:txBody>
      </p:sp>
      <p:sp>
        <p:nvSpPr>
          <p:cNvPr id="7" name="6 Yuvarlatılmış Dikdörtgen"/>
          <p:cNvSpPr/>
          <p:nvPr/>
        </p:nvSpPr>
        <p:spPr>
          <a:xfrm>
            <a:off x="6500826" y="1214422"/>
            <a:ext cx="2286016" cy="1643074"/>
          </a:xfrm>
          <a:prstGeom prst="roundRect">
            <a:avLst>
              <a:gd name="adj" fmla="val 7712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1400" dirty="0" smtClean="0"/>
              <a:t>Ekstra:</a:t>
            </a:r>
          </a:p>
          <a:p>
            <a:r>
              <a:rPr lang="tr-TR" sz="1400" dirty="0" smtClean="0"/>
              <a:t>M e r h a b a</a:t>
            </a:r>
          </a:p>
          <a:p>
            <a:r>
              <a:rPr lang="tr-TR" sz="1400" dirty="0" smtClean="0"/>
              <a:t>M e r h a b</a:t>
            </a:r>
          </a:p>
          <a:p>
            <a:r>
              <a:rPr lang="tr-TR" sz="1400" dirty="0" smtClean="0"/>
              <a:t>M e r h a</a:t>
            </a:r>
          </a:p>
          <a:p>
            <a:r>
              <a:rPr lang="tr-TR" sz="1400" dirty="0" smtClean="0"/>
              <a:t>…</a:t>
            </a:r>
          </a:p>
          <a:p>
            <a:r>
              <a:rPr lang="tr-TR" sz="1400" dirty="0" smtClean="0"/>
              <a:t>Şeklinde üçgen motifli olarak yazdırın.</a:t>
            </a:r>
            <a:endParaRPr lang="tr-TR" sz="14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Final saati</a:t>
            </a:r>
            <a:endParaRPr lang="tr-TR" dirty="0"/>
          </a:p>
        </p:txBody>
      </p:sp>
      <p:pic>
        <p:nvPicPr>
          <p:cNvPr id="4" name="3 İçerik Yer Tutucusu" descr="index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28596" y="1500174"/>
            <a:ext cx="2352675" cy="1943100"/>
          </a:xfrm>
        </p:spPr>
      </p:pic>
      <p:pic>
        <p:nvPicPr>
          <p:cNvPr id="5" name="4 Resim" descr="index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6578" y="4071942"/>
            <a:ext cx="2143125" cy="2143125"/>
          </a:xfrm>
          <a:prstGeom prst="rect">
            <a:avLst/>
          </a:prstGeom>
        </p:spPr>
      </p:pic>
      <p:sp>
        <p:nvSpPr>
          <p:cNvPr id="6" name="5 Metin kutusu"/>
          <p:cNvSpPr txBox="1"/>
          <p:nvPr/>
        </p:nvSpPr>
        <p:spPr>
          <a:xfrm>
            <a:off x="2143108" y="2500306"/>
            <a:ext cx="58579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/>
              <a:t>BİL 141</a:t>
            </a:r>
            <a:br>
              <a:rPr lang="tr-TR" sz="3600" b="1" dirty="0" smtClean="0"/>
            </a:br>
            <a:r>
              <a:rPr lang="tr-TR" sz="3600" b="1" dirty="0" smtClean="0"/>
              <a:t>Tarih : 28/11/2018 Çarşamba</a:t>
            </a:r>
          </a:p>
          <a:p>
            <a:pPr algn="ctr"/>
            <a:r>
              <a:rPr lang="tr-TR" sz="3600" b="1" dirty="0" smtClean="0"/>
              <a:t>Saat : 16:00-18:15</a:t>
            </a:r>
            <a:br>
              <a:rPr lang="tr-TR" sz="3600" b="1" dirty="0" smtClean="0"/>
            </a:br>
            <a:endParaRPr lang="tr-TR" sz="3600" b="1" dirty="0"/>
          </a:p>
        </p:txBody>
      </p:sp>
      <p:sp>
        <p:nvSpPr>
          <p:cNvPr id="7" name="6 Metin kutusu"/>
          <p:cNvSpPr txBox="1"/>
          <p:nvPr/>
        </p:nvSpPr>
        <p:spPr>
          <a:xfrm>
            <a:off x="4000496" y="1071546"/>
            <a:ext cx="4500594" cy="126188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i="1" dirty="0" smtClean="0"/>
              <a:t>Yerler Piazza’da duyurulacağı şekildedir. </a:t>
            </a:r>
            <a:r>
              <a:rPr lang="tr-TR" sz="2000" i="1" dirty="0" smtClean="0"/>
              <a:t>(</a:t>
            </a:r>
            <a:r>
              <a:rPr lang="tr-TR" sz="2000" i="1" dirty="0" err="1" smtClean="0"/>
              <a:t>obs’de</a:t>
            </a:r>
            <a:r>
              <a:rPr lang="tr-TR" sz="2000" i="1" dirty="0" smtClean="0"/>
              <a:t> sınav takviminde duyurulan şekilde değil)</a:t>
            </a:r>
            <a:endParaRPr lang="tr-TR" sz="2800" i="1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Final Sınavına dair…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lvl="1"/>
            <a:r>
              <a:rPr lang="tr-TR" sz="2400" i="1" dirty="0" smtClean="0"/>
              <a:t>Yerler Piazza’da duyurulacağı şekildedir.</a:t>
            </a:r>
            <a:endParaRPr lang="tr-TR" sz="2500" dirty="0" smtClean="0"/>
          </a:p>
          <a:p>
            <a:pPr lvl="1"/>
            <a:r>
              <a:rPr lang="tr-TR" sz="2500" dirty="0" smtClean="0"/>
              <a:t>135 dakika – 110 puan üzerinden</a:t>
            </a:r>
          </a:p>
          <a:p>
            <a:pPr lvl="1"/>
            <a:r>
              <a:rPr lang="tr-TR" sz="2500" dirty="0" smtClean="0"/>
              <a:t>Bilgisayar gerekmiyor. Sınav yazılı olacaktır</a:t>
            </a:r>
            <a:r>
              <a:rPr lang="tr-TR" sz="2500" dirty="0" smtClean="0"/>
              <a:t>.</a:t>
            </a:r>
          </a:p>
          <a:p>
            <a:pPr lvl="1"/>
            <a:r>
              <a:rPr lang="tr-TR" sz="2500" b="1" dirty="0" smtClean="0">
                <a:solidFill>
                  <a:srgbClr val="FF0000"/>
                </a:solidFill>
              </a:rPr>
              <a:t>Geçtiğimiz dönem </a:t>
            </a:r>
            <a:r>
              <a:rPr lang="tr-TR" sz="2500" b="1" dirty="0" err="1" smtClean="0">
                <a:solidFill>
                  <a:srgbClr val="FF0000"/>
                </a:solidFill>
              </a:rPr>
              <a:t>Piazza</a:t>
            </a:r>
            <a:r>
              <a:rPr lang="tr-TR" sz="2500" b="1" dirty="0" smtClean="0">
                <a:solidFill>
                  <a:srgbClr val="FF0000"/>
                </a:solidFill>
              </a:rPr>
              <a:t> </a:t>
            </a:r>
            <a:r>
              <a:rPr lang="tr-TR" sz="2500" dirty="0" smtClean="0"/>
              <a:t>sorularının </a:t>
            </a:r>
            <a:r>
              <a:rPr lang="tr-TR" sz="2500" dirty="0" smtClean="0"/>
              <a:t>bazılarının benzerleri, kısmen ya da tamamen, tekrar sorulabilir.</a:t>
            </a:r>
            <a:endParaRPr lang="tr-TR" sz="2500" dirty="0" smtClean="0"/>
          </a:p>
          <a:p>
            <a:pPr lvl="1"/>
            <a:r>
              <a:rPr lang="tr-TR" sz="2500" b="1" dirty="0" smtClean="0">
                <a:solidFill>
                  <a:srgbClr val="FF0000"/>
                </a:solidFill>
              </a:rPr>
              <a:t>Ara sınav I ve </a:t>
            </a:r>
            <a:r>
              <a:rPr lang="tr-TR" sz="2500" b="1" dirty="0" err="1" smtClean="0">
                <a:solidFill>
                  <a:srgbClr val="FF0000"/>
                </a:solidFill>
              </a:rPr>
              <a:t>II’de</a:t>
            </a:r>
            <a:r>
              <a:rPr lang="tr-TR" sz="2500" b="1" dirty="0" smtClean="0">
                <a:solidFill>
                  <a:srgbClr val="FF0000"/>
                </a:solidFill>
              </a:rPr>
              <a:t> </a:t>
            </a:r>
            <a:r>
              <a:rPr lang="tr-TR" sz="2500" dirty="0" smtClean="0"/>
              <a:t>sorulan soruların bazılarının benzerleri, kısmen ya da tamamen, tekrar sorulabilir.</a:t>
            </a:r>
          </a:p>
          <a:p>
            <a:pPr lvl="1"/>
            <a:r>
              <a:rPr lang="tr-TR" sz="2500" b="1" dirty="0" smtClean="0">
                <a:solidFill>
                  <a:srgbClr val="FF0000"/>
                </a:solidFill>
              </a:rPr>
              <a:t>Ödevlerde</a:t>
            </a:r>
            <a:r>
              <a:rPr lang="tr-TR" sz="2500" dirty="0" smtClean="0"/>
              <a:t> sorulan soruların bazılarının benzerleri, kısmen ya da tamamen, tekrar sorulabilir.</a:t>
            </a:r>
          </a:p>
          <a:p>
            <a:pPr lvl="1"/>
            <a:r>
              <a:rPr lang="tr-TR" sz="2500" b="1" dirty="0" smtClean="0">
                <a:solidFill>
                  <a:srgbClr val="FF0000"/>
                </a:solidFill>
              </a:rPr>
              <a:t>Sınava yönelik çalışma </a:t>
            </a:r>
            <a:r>
              <a:rPr lang="tr-TR" sz="2500" dirty="0" smtClean="0"/>
              <a:t>sorularında sorulan soruların bazılarının benzerleri, kısmen ya da tamamen, tekrar sorulabilir.</a:t>
            </a:r>
          </a:p>
          <a:p>
            <a:pPr lvl="1"/>
            <a:r>
              <a:rPr lang="tr-TR" sz="2500" b="1" dirty="0" smtClean="0">
                <a:solidFill>
                  <a:srgbClr val="FF0000"/>
                </a:solidFill>
              </a:rPr>
              <a:t>Soru bankasındaki </a:t>
            </a:r>
            <a:r>
              <a:rPr lang="tr-TR" sz="2500" dirty="0" smtClean="0"/>
              <a:t>soruların bazılarının benzerleri, kısmen ya da tamamen, tekrar sorulabilir.</a:t>
            </a:r>
          </a:p>
          <a:p>
            <a:pPr lvl="1"/>
            <a:endParaRPr lang="tr-TR" sz="2500" b="1" dirty="0" smtClean="0">
              <a:solidFill>
                <a:srgbClr val="FF0000"/>
              </a:solidFill>
            </a:endParaRPr>
          </a:p>
          <a:p>
            <a:pPr lvl="1">
              <a:buNone/>
            </a:pPr>
            <a:endParaRPr lang="tr-TR" sz="2500" dirty="0" smtClean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Finale, devam koşulunu sağlayanlar girebilir.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274320" lvl="1">
              <a:spcBef>
                <a:spcPts val="600"/>
              </a:spcBef>
              <a:buClr>
                <a:schemeClr val="accent1"/>
              </a:buClr>
            </a:pPr>
            <a:r>
              <a:rPr lang="tr-TR" sz="2400" dirty="0" smtClean="0">
                <a:solidFill>
                  <a:schemeClr val="tx1"/>
                </a:solidFill>
              </a:rPr>
              <a:t>Devam koşulu: </a:t>
            </a:r>
            <a:r>
              <a:rPr lang="tr-TR" sz="2400" b="1" dirty="0" smtClean="0">
                <a:solidFill>
                  <a:schemeClr val="tx1"/>
                </a:solidFill>
              </a:rPr>
              <a:t>Kuramsal derslerin %70'ine</a:t>
            </a:r>
            <a:r>
              <a:rPr lang="tr-TR" sz="2400" dirty="0" smtClean="0">
                <a:solidFill>
                  <a:schemeClr val="tx1"/>
                </a:solidFill>
              </a:rPr>
              <a:t> ve </a:t>
            </a:r>
            <a:r>
              <a:rPr lang="tr-TR" sz="2400" b="1" dirty="0" smtClean="0">
                <a:solidFill>
                  <a:schemeClr val="tx1"/>
                </a:solidFill>
              </a:rPr>
              <a:t>uygulamalı derslerin %80'ine</a:t>
            </a:r>
            <a:r>
              <a:rPr lang="tr-TR" sz="2400" dirty="0" smtClean="0">
                <a:solidFill>
                  <a:schemeClr val="tx1"/>
                </a:solidFill>
              </a:rPr>
              <a:t> katılmak gerekir. Devam koşulunu sağlayamayan öğrenci U notu alır, </a:t>
            </a:r>
            <a:r>
              <a:rPr lang="tr-TR" sz="2400" b="1" u="sng" dirty="0" smtClean="0">
                <a:solidFill>
                  <a:srgbClr val="FF0000"/>
                </a:solidFill>
              </a:rPr>
              <a:t>dönem sonu sınavına girmez</a:t>
            </a:r>
            <a:r>
              <a:rPr lang="tr-TR" sz="2400" dirty="0" smtClean="0">
                <a:solidFill>
                  <a:schemeClr val="tx1"/>
                </a:solidFill>
              </a:rPr>
              <a:t>. </a:t>
            </a:r>
            <a:endParaRPr lang="tr-TR" sz="2400" dirty="0" smtClean="0">
              <a:solidFill>
                <a:schemeClr val="tx1"/>
              </a:solidFill>
            </a:endParaRPr>
          </a:p>
          <a:p>
            <a:pPr marL="274320" lvl="1">
              <a:spcBef>
                <a:spcPts val="600"/>
              </a:spcBef>
              <a:buClr>
                <a:schemeClr val="accent1"/>
              </a:buClr>
            </a:pPr>
            <a:r>
              <a:rPr lang="tr-TR" sz="2400" dirty="0" smtClean="0">
                <a:solidFill>
                  <a:schemeClr val="tx1"/>
                </a:solidFill>
              </a:rPr>
              <a:t>Daha </a:t>
            </a:r>
            <a:r>
              <a:rPr lang="tr-TR" sz="2400" dirty="0" smtClean="0">
                <a:solidFill>
                  <a:schemeClr val="tx1"/>
                </a:solidFill>
              </a:rPr>
              <a:t>önce dersten U harici bir not almış öğrencide devam </a:t>
            </a:r>
            <a:r>
              <a:rPr lang="tr-TR" sz="2400" dirty="0" smtClean="0">
                <a:solidFill>
                  <a:srgbClr val="FF0000"/>
                </a:solidFill>
              </a:rPr>
              <a:t>koşulu aranmaz.</a:t>
            </a:r>
          </a:p>
          <a:p>
            <a:pPr>
              <a:buNone/>
            </a:pPr>
            <a:endParaRPr lang="tr-TR" dirty="0"/>
          </a:p>
        </p:txBody>
      </p:sp>
      <p:sp>
        <p:nvSpPr>
          <p:cNvPr id="4" name="3 Dikdörtgen"/>
          <p:cNvSpPr/>
          <p:nvPr/>
        </p:nvSpPr>
        <p:spPr>
          <a:xfrm>
            <a:off x="867798" y="3286124"/>
            <a:ext cx="2868094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HeroicExtremeRightFacing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sz="1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%70</a:t>
            </a:r>
            <a:endParaRPr lang="tr-TR" sz="1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4 Dikdörtgen"/>
          <p:cNvSpPr/>
          <p:nvPr/>
        </p:nvSpPr>
        <p:spPr>
          <a:xfrm>
            <a:off x="5143504" y="3286124"/>
            <a:ext cx="2868094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HeroicExtremeRightFacing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sz="1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%80</a:t>
            </a:r>
            <a:endParaRPr lang="tr-TR" sz="1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5 Yuvarlatılmış Dikdörtgen"/>
          <p:cNvSpPr/>
          <p:nvPr/>
        </p:nvSpPr>
        <p:spPr>
          <a:xfrm>
            <a:off x="582046" y="5143512"/>
            <a:ext cx="3429024" cy="720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Kuramsal dersler katılımı</a:t>
            </a:r>
            <a:endParaRPr lang="tr-TR" dirty="0"/>
          </a:p>
        </p:txBody>
      </p:sp>
      <p:sp>
        <p:nvSpPr>
          <p:cNvPr id="7" name="6 Yuvarlatılmış Dikdörtgen"/>
          <p:cNvSpPr/>
          <p:nvPr/>
        </p:nvSpPr>
        <p:spPr>
          <a:xfrm>
            <a:off x="4939764" y="5143512"/>
            <a:ext cx="3429024" cy="720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Uygulamalı ders katılımı</a:t>
            </a:r>
            <a:endParaRPr lang="tr-TR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u="sng" dirty="0" smtClean="0">
                <a:solidFill>
                  <a:schemeClr val="tx1"/>
                </a:solidFill>
                <a:hlinkClick r:id="rId2"/>
              </a:rPr>
              <a:t>15/08/2018 tarihli senato kararı</a:t>
            </a:r>
            <a:r>
              <a:rPr lang="tr-TR" dirty="0" smtClean="0">
                <a:solidFill>
                  <a:schemeClr val="tx1"/>
                </a:solidFill>
              </a:rPr>
              <a:t> 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274320" lvl="1">
              <a:spcBef>
                <a:spcPts val="600"/>
              </a:spcBef>
              <a:buClr>
                <a:schemeClr val="accent1"/>
              </a:buClr>
            </a:pPr>
            <a:r>
              <a:rPr lang="tr-TR" sz="2400" dirty="0" smtClean="0">
                <a:solidFill>
                  <a:schemeClr val="tx1"/>
                </a:solidFill>
              </a:rPr>
              <a:t>Dersten daha önce U harici not almış </a:t>
            </a:r>
            <a:r>
              <a:rPr lang="tr-TR" sz="2400" dirty="0" smtClean="0">
                <a:solidFill>
                  <a:srgbClr val="FF0000"/>
                </a:solidFill>
              </a:rPr>
              <a:t>öğrenciler muaftır.</a:t>
            </a:r>
            <a:endParaRPr lang="tr-TR" dirty="0" smtClean="0">
              <a:solidFill>
                <a:srgbClr val="FF0000"/>
              </a:solidFill>
            </a:endParaRPr>
          </a:p>
          <a:p>
            <a:r>
              <a:rPr lang="tr-TR" sz="2400" dirty="0" smtClean="0"/>
              <a:t>Devam yükümlülüklerini yerine getirmeyen öğrencilere U notu verilir. Bu öğrenciler dönem sonu ve bütünleme sınavına giremezler. U notu, not ortalamaları hesabında FF notu işlemi görür.</a:t>
            </a:r>
            <a:endParaRPr lang="tr-TR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3286124"/>
            <a:ext cx="4320000" cy="240652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Final Sınavı (%45)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186766" cy="4937760"/>
          </a:xfrm>
        </p:spPr>
        <p:txBody>
          <a:bodyPr>
            <a:normAutofit/>
          </a:bodyPr>
          <a:lstStyle/>
          <a:p>
            <a:r>
              <a:rPr lang="tr-TR" dirty="0" smtClean="0"/>
              <a:t>Ara sınav </a:t>
            </a:r>
            <a:r>
              <a:rPr lang="tr-TR" dirty="0" err="1" smtClean="0"/>
              <a:t>I’e</a:t>
            </a:r>
            <a:r>
              <a:rPr lang="tr-TR" dirty="0" smtClean="0"/>
              <a:t> çok benzer bir sınav formatı.</a:t>
            </a:r>
          </a:p>
          <a:p>
            <a:r>
              <a:rPr lang="tr-TR" dirty="0" smtClean="0"/>
              <a:t>Konu kapsamı tüm dönemi kapsar.</a:t>
            </a:r>
          </a:p>
          <a:p>
            <a:r>
              <a:rPr lang="tr-TR" dirty="0" smtClean="0"/>
              <a:t>Final sınavının süresi 135 dakika </a:t>
            </a:r>
            <a:r>
              <a:rPr lang="tr-TR" sz="2000" dirty="0" smtClean="0"/>
              <a:t>(Ara Sınav I 120 dakikaydı) </a:t>
            </a:r>
            <a:r>
              <a:rPr lang="tr-TR" dirty="0" smtClean="0"/>
              <a:t>olarak planlanmaktadır.</a:t>
            </a:r>
          </a:p>
          <a:p>
            <a:pPr lvl="1"/>
            <a:r>
              <a:rPr lang="tr-TR" dirty="0" smtClean="0"/>
              <a:t>İç içe döngüler, diziler gibi konulara ait ekran çıktısı soruları, iyi hazırlanmamış öğrencinin sadece puanını değil, sınav esnasında zamanını ve enerjisini de alabilmektedir.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000" i="1" dirty="0" smtClean="0"/>
              <a:t>Piazza’daki </a:t>
            </a:r>
            <a:r>
              <a:rPr lang="tr-TR" sz="2000" i="1" dirty="0" err="1" smtClean="0"/>
              <a:t>YaziliSinavBilgilendirmeSlaytlari’ndan</a:t>
            </a:r>
            <a:r>
              <a:rPr lang="tr-TR" sz="2000" i="1" dirty="0" smtClean="0"/>
              <a:t> alıntı</a:t>
            </a:r>
            <a:r>
              <a:rPr lang="tr-TR" sz="3600" dirty="0" smtClean="0"/>
              <a:t/>
            </a:r>
            <a:br>
              <a:rPr lang="tr-TR" sz="3600" dirty="0" smtClean="0"/>
            </a:br>
            <a:r>
              <a:rPr lang="tr-TR" sz="3600" dirty="0" smtClean="0"/>
              <a:t>Oğuz Hoca nasıl sorar? Nasıl çalışmalı?</a:t>
            </a:r>
            <a:endParaRPr lang="tr-TR" sz="3600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2338390"/>
          </a:xfrm>
        </p:spPr>
        <p:txBody>
          <a:bodyPr>
            <a:normAutofit fontScale="700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tr-TR" dirty="0" smtClean="0"/>
              <a:t>Slaytlara tek tek bakın, her slayttan soru gelebilir.</a:t>
            </a:r>
          </a:p>
          <a:p>
            <a:pPr marL="731520" lvl="1" indent="-457200"/>
            <a:r>
              <a:rPr lang="tr-TR" dirty="0" smtClean="0"/>
              <a:t>Eğer slaytlar anlaşılırsa ek bir kitaba vs. gerek olmamalı.</a:t>
            </a:r>
          </a:p>
          <a:p>
            <a:pPr marL="731520" lvl="1" indent="-457200"/>
            <a:r>
              <a:rPr lang="tr-TR" dirty="0" smtClean="0"/>
              <a:t>Her slayttan soru gelebilir. Sınavda bol bol ufak sorular var.</a:t>
            </a:r>
          </a:p>
          <a:p>
            <a:pPr marL="731520" lvl="1" indent="-457200"/>
            <a:r>
              <a:rPr lang="tr-TR" dirty="0" smtClean="0"/>
              <a:t>Slaytlardaki bilgileri </a:t>
            </a:r>
            <a:r>
              <a:rPr lang="tr-TR" dirty="0" err="1" smtClean="0"/>
              <a:t>DevCpp’ta</a:t>
            </a:r>
            <a:r>
              <a:rPr lang="tr-TR" dirty="0" smtClean="0"/>
              <a:t> test edin.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 smtClean="0"/>
              <a:t>Ödevleri, derste yazılan kodları vs. gözden geçirin. </a:t>
            </a:r>
          </a:p>
          <a:p>
            <a:pPr marL="788670" lvl="1" indent="-514350"/>
            <a:r>
              <a:rPr lang="tr-TR" dirty="0" smtClean="0"/>
              <a:t>Kodu ezberlemeyin. </a:t>
            </a:r>
          </a:p>
          <a:p>
            <a:pPr marL="788670" lvl="1" indent="-514350"/>
            <a:r>
              <a:rPr lang="tr-TR" dirty="0" smtClean="0"/>
              <a:t>Kendiniz baştan yazmaya çalışarak anlayıp </a:t>
            </a:r>
          </a:p>
          <a:p>
            <a:pPr marL="788670" lvl="1" indent="-514350">
              <a:buNone/>
            </a:pPr>
            <a:r>
              <a:rPr lang="tr-TR" dirty="0" smtClean="0"/>
              <a:t>anlamadığınızı test edin.</a:t>
            </a:r>
          </a:p>
        </p:txBody>
      </p:sp>
      <p:pic>
        <p:nvPicPr>
          <p:cNvPr id="4" name="4 İçerik Yer Tutucusu" descr="IMG_04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6007149">
            <a:off x="6106439" y="3463134"/>
            <a:ext cx="2527259" cy="18954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4 Metin kutusu"/>
          <p:cNvSpPr txBox="1"/>
          <p:nvPr/>
        </p:nvSpPr>
        <p:spPr>
          <a:xfrm>
            <a:off x="5929322" y="5786454"/>
            <a:ext cx="25170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400" i="1" dirty="0" smtClean="0"/>
              <a:t>Resim, bir öğrencinin uygulama </a:t>
            </a:r>
            <a:br>
              <a:rPr lang="tr-TR" sz="1400" i="1" dirty="0" smtClean="0"/>
            </a:br>
            <a:r>
              <a:rPr lang="tr-TR" sz="1400" i="1" dirty="0" smtClean="0"/>
              <a:t>kağıdından alınmıştır.</a:t>
            </a:r>
          </a:p>
        </p:txBody>
      </p:sp>
      <p:sp>
        <p:nvSpPr>
          <p:cNvPr id="6" name="5 Yuvarlatılmış Dikdörtgen"/>
          <p:cNvSpPr/>
          <p:nvPr/>
        </p:nvSpPr>
        <p:spPr>
          <a:xfrm>
            <a:off x="714348" y="4000504"/>
            <a:ext cx="4357718" cy="21431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Programlama </a:t>
            </a:r>
            <a:r>
              <a:rPr lang="tr-TR" b="1" dirty="0" err="1" smtClean="0"/>
              <a:t>algoritmik</a:t>
            </a:r>
            <a:r>
              <a:rPr lang="tr-TR" b="1" dirty="0" smtClean="0"/>
              <a:t> düşünce </a:t>
            </a:r>
            <a:r>
              <a:rPr lang="tr-TR" dirty="0" smtClean="0"/>
              <a:t>ve </a:t>
            </a:r>
            <a:r>
              <a:rPr lang="tr-TR" b="1" dirty="0" smtClean="0"/>
              <a:t>kodlama bilgisi</a:t>
            </a:r>
            <a:r>
              <a:rPr lang="tr-TR" dirty="0" smtClean="0"/>
              <a:t>yle birlikte bir bütündür. </a:t>
            </a:r>
            <a:r>
              <a:rPr lang="tr-TR" dirty="0" err="1" smtClean="0"/>
              <a:t>Algoritmik</a:t>
            </a:r>
            <a:r>
              <a:rPr lang="tr-TR" dirty="0" smtClean="0"/>
              <a:t> düşünceyi </a:t>
            </a:r>
            <a:r>
              <a:rPr lang="tr-TR" sz="1600" dirty="0" smtClean="0"/>
              <a:t>(örn. </a:t>
            </a:r>
            <a:r>
              <a:rPr lang="tr-TR" sz="1600" dirty="0" err="1" smtClean="0"/>
              <a:t>if</a:t>
            </a:r>
            <a:r>
              <a:rPr lang="tr-TR" sz="1600" dirty="0" smtClean="0"/>
              <a:t> </a:t>
            </a:r>
            <a:r>
              <a:rPr lang="tr-TR" sz="1600" dirty="0" err="1" smtClean="0"/>
              <a:t>else’in</a:t>
            </a:r>
            <a:r>
              <a:rPr lang="tr-TR" sz="1600" dirty="0" smtClean="0"/>
              <a:t> nerede kullanılması gerektiği) </a:t>
            </a:r>
            <a:r>
              <a:rPr lang="tr-TR" dirty="0" smtClean="0"/>
              <a:t>ölçen sorular gibi, kodlama bilgisini </a:t>
            </a:r>
            <a:r>
              <a:rPr lang="tr-TR" sz="1600" dirty="0" smtClean="0"/>
              <a:t>(örn. </a:t>
            </a:r>
            <a:r>
              <a:rPr lang="tr-TR" sz="1600" dirty="0" err="1" smtClean="0"/>
              <a:t>if</a:t>
            </a:r>
            <a:r>
              <a:rPr lang="tr-TR" sz="1600" dirty="0" smtClean="0"/>
              <a:t> else sözdizimi, </a:t>
            </a:r>
            <a:r>
              <a:rPr lang="tr-TR" sz="1600" smtClean="0"/>
              <a:t>tür dönüşümü) </a:t>
            </a:r>
            <a:r>
              <a:rPr lang="tr-TR" dirty="0" smtClean="0"/>
              <a:t>ölçen sorular da bekleyiniz.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“Kendin çalış, kendin notunu al.” sistemi</a:t>
            </a:r>
            <a:endParaRPr lang="tr-TR" dirty="0"/>
          </a:p>
        </p:txBody>
      </p:sp>
      <p:sp>
        <p:nvSpPr>
          <p:cNvPr id="4" name="3 Köşeleri Yuvarlanmış Dikdörtgen Belirtme Çizgisi"/>
          <p:cNvSpPr/>
          <p:nvPr/>
        </p:nvSpPr>
        <p:spPr>
          <a:xfrm>
            <a:off x="785786" y="1357298"/>
            <a:ext cx="3786214" cy="2500330"/>
          </a:xfrm>
          <a:prstGeom prst="wedgeRoundRect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Hocam, ortalamam 54’de kalmış. </a:t>
            </a:r>
          </a:p>
          <a:p>
            <a:pPr algn="ctr"/>
            <a:endParaRPr lang="tr-TR" dirty="0" smtClean="0"/>
          </a:p>
          <a:p>
            <a:pPr algn="ctr"/>
            <a:r>
              <a:rPr lang="tr-TR" dirty="0" smtClean="0"/>
              <a:t>Bu dersten geçemezsem çok üzülürüm…</a:t>
            </a:r>
          </a:p>
          <a:p>
            <a:pPr algn="ctr"/>
            <a:endParaRPr lang="tr-TR" dirty="0" smtClean="0"/>
          </a:p>
          <a:p>
            <a:pPr algn="ctr"/>
            <a:r>
              <a:rPr lang="tr-TR" dirty="0" smtClean="0"/>
              <a:t>Zaten bu okulda hiç yüzüm gülmedi … </a:t>
            </a:r>
          </a:p>
        </p:txBody>
      </p:sp>
      <p:sp>
        <p:nvSpPr>
          <p:cNvPr id="5" name="4 Çarpı"/>
          <p:cNvSpPr/>
          <p:nvPr/>
        </p:nvSpPr>
        <p:spPr>
          <a:xfrm rot="2682313">
            <a:off x="827477" y="825016"/>
            <a:ext cx="3987174" cy="3992132"/>
          </a:xfrm>
          <a:prstGeom prst="plus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5 Sağ Ok"/>
          <p:cNvSpPr/>
          <p:nvPr/>
        </p:nvSpPr>
        <p:spPr>
          <a:xfrm>
            <a:off x="4786314" y="2285992"/>
            <a:ext cx="785818" cy="7143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6 Metin kutusu"/>
          <p:cNvSpPr txBox="1"/>
          <p:nvPr/>
        </p:nvSpPr>
        <p:spPr>
          <a:xfrm>
            <a:off x="5715008" y="2071678"/>
            <a:ext cx="30718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i="1" dirty="0" smtClean="0"/>
              <a:t>Çalışıp, dersin ve sınavın verilen kuralları çerçevesinde notunuzu alın.</a:t>
            </a:r>
            <a:endParaRPr lang="tr-TR" sz="2000" i="1" dirty="0"/>
          </a:p>
        </p:txBody>
      </p:sp>
      <p:pic>
        <p:nvPicPr>
          <p:cNvPr id="10" name="9 Resim" descr="You-can-do-it-BAB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760" y="3500438"/>
            <a:ext cx="2400300" cy="2857500"/>
          </a:xfrm>
          <a:prstGeom prst="rect">
            <a:avLst/>
          </a:prstGeom>
        </p:spPr>
      </p:pic>
      <p:sp>
        <p:nvSpPr>
          <p:cNvPr id="8" name="7 Metin kutusu"/>
          <p:cNvSpPr txBox="1"/>
          <p:nvPr/>
        </p:nvSpPr>
        <p:spPr>
          <a:xfrm>
            <a:off x="928662" y="4572008"/>
            <a:ext cx="392909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i="1" dirty="0" smtClean="0"/>
              <a:t>Çan eğrisi yoktur.</a:t>
            </a:r>
            <a:br>
              <a:rPr lang="tr-TR" i="1" dirty="0" smtClean="0"/>
            </a:br>
            <a:r>
              <a:rPr lang="tr-TR" i="1" dirty="0" smtClean="0"/>
              <a:t>Geçme notu %55’dir.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Finale nasıl çalışılır?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smtClean="0"/>
              <a:t>Final nasıl olur Hocam? Zor mu olur kolay mı?</a:t>
            </a:r>
          </a:p>
          <a:p>
            <a:endParaRPr lang="tr-TR" dirty="0"/>
          </a:p>
        </p:txBody>
      </p:sp>
      <p:sp>
        <p:nvSpPr>
          <p:cNvPr id="4" name="3 Dikdörtgen"/>
          <p:cNvSpPr/>
          <p:nvPr/>
        </p:nvSpPr>
        <p:spPr>
          <a:xfrm>
            <a:off x="1571604" y="2285992"/>
            <a:ext cx="5786478" cy="2062103"/>
          </a:xfrm>
          <a:prstGeom prst="rect">
            <a:avLst/>
          </a:prstGeom>
          <a:ln w="12700">
            <a:solidFill>
              <a:srgbClr val="0000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1"/>
            <a:r>
              <a:rPr lang="tr-TR" sz="3200" dirty="0" err="1" smtClean="0"/>
              <a:t>if</a:t>
            </a:r>
            <a:r>
              <a:rPr lang="tr-TR" sz="3200" dirty="0" smtClean="0"/>
              <a:t>(!</a:t>
            </a:r>
            <a:r>
              <a:rPr lang="tr-TR" sz="3200" dirty="0" err="1" smtClean="0"/>
              <a:t>strcmp</a:t>
            </a:r>
            <a:r>
              <a:rPr lang="tr-TR" sz="3200" dirty="0" smtClean="0"/>
              <a:t>(</a:t>
            </a:r>
            <a:r>
              <a:rPr lang="tr-TR" sz="3200" dirty="0" err="1" smtClean="0"/>
              <a:t>you</a:t>
            </a:r>
            <a:r>
              <a:rPr lang="tr-TR" sz="3200" dirty="0" smtClean="0"/>
              <a:t>,“</a:t>
            </a:r>
            <a:r>
              <a:rPr lang="tr-TR" sz="3200" dirty="0" err="1" smtClean="0"/>
              <a:t>well</a:t>
            </a:r>
            <a:r>
              <a:rPr lang="tr-TR" sz="3200" dirty="0" smtClean="0"/>
              <a:t> </a:t>
            </a:r>
            <a:r>
              <a:rPr lang="tr-TR" sz="3200" dirty="0" err="1" smtClean="0"/>
              <a:t>studied</a:t>
            </a:r>
            <a:r>
              <a:rPr lang="tr-TR" sz="3200" dirty="0" smtClean="0"/>
              <a:t>”))</a:t>
            </a:r>
          </a:p>
          <a:p>
            <a:pPr lvl="2"/>
            <a:r>
              <a:rPr lang="tr-TR" sz="3200" dirty="0" err="1" smtClean="0"/>
              <a:t>strcpy</a:t>
            </a:r>
            <a:r>
              <a:rPr lang="tr-TR" sz="3200" dirty="0" smtClean="0"/>
              <a:t>(</a:t>
            </a:r>
            <a:r>
              <a:rPr lang="tr-TR" sz="3200" dirty="0" err="1" smtClean="0"/>
              <a:t>finalExam</a:t>
            </a:r>
            <a:r>
              <a:rPr lang="tr-TR" sz="3200" dirty="0" smtClean="0"/>
              <a:t> , “</a:t>
            </a:r>
            <a:r>
              <a:rPr lang="tr-TR" sz="3200" dirty="0" err="1" smtClean="0"/>
              <a:t>easy</a:t>
            </a:r>
            <a:r>
              <a:rPr lang="tr-TR" sz="3200" dirty="0" smtClean="0"/>
              <a:t>”);</a:t>
            </a:r>
          </a:p>
          <a:p>
            <a:pPr lvl="2"/>
            <a:r>
              <a:rPr lang="tr-TR" sz="3200" dirty="0" smtClean="0"/>
              <a:t>else</a:t>
            </a:r>
          </a:p>
          <a:p>
            <a:pPr lvl="2"/>
            <a:r>
              <a:rPr lang="tr-TR" sz="3200" dirty="0" err="1" smtClean="0"/>
              <a:t>strcpy</a:t>
            </a:r>
            <a:r>
              <a:rPr lang="tr-TR" sz="3200" dirty="0" smtClean="0"/>
              <a:t>(</a:t>
            </a:r>
            <a:r>
              <a:rPr lang="tr-TR" sz="3200" dirty="0" err="1" smtClean="0"/>
              <a:t>finalExam</a:t>
            </a:r>
            <a:r>
              <a:rPr lang="tr-TR" sz="3200" dirty="0" smtClean="0"/>
              <a:t> , “hard”);</a:t>
            </a:r>
          </a:p>
        </p:txBody>
      </p:sp>
      <p:grpSp>
        <p:nvGrpSpPr>
          <p:cNvPr id="5" name="13 Grup"/>
          <p:cNvGrpSpPr/>
          <p:nvPr/>
        </p:nvGrpSpPr>
        <p:grpSpPr>
          <a:xfrm>
            <a:off x="714348" y="1643050"/>
            <a:ext cx="7715304" cy="4084108"/>
            <a:chOff x="714348" y="1643050"/>
            <a:chExt cx="7715304" cy="4084108"/>
          </a:xfrm>
        </p:grpSpPr>
        <p:cxnSp>
          <p:nvCxnSpPr>
            <p:cNvPr id="6" name="5 Düz Ok Bağlayıcısı"/>
            <p:cNvCxnSpPr/>
            <p:nvPr/>
          </p:nvCxnSpPr>
          <p:spPr>
            <a:xfrm flipV="1">
              <a:off x="5000628" y="4357694"/>
              <a:ext cx="1785950" cy="85725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6 Metin kutusu"/>
            <p:cNvSpPr txBox="1"/>
            <p:nvPr/>
          </p:nvSpPr>
          <p:spPr>
            <a:xfrm>
              <a:off x="4143372" y="5357826"/>
              <a:ext cx="29175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dirty="0" smtClean="0"/>
                <a:t>Noktalı virgülü unutmuyoruz.</a:t>
              </a:r>
              <a:endParaRPr lang="tr-TR" dirty="0"/>
            </a:p>
          </p:txBody>
        </p:sp>
        <p:cxnSp>
          <p:nvCxnSpPr>
            <p:cNvPr id="8" name="7 Düz Ok Bağlayıcısı"/>
            <p:cNvCxnSpPr/>
            <p:nvPr/>
          </p:nvCxnSpPr>
          <p:spPr>
            <a:xfrm rot="5400000" flipH="1" flipV="1">
              <a:off x="1571604" y="3500438"/>
              <a:ext cx="1214446" cy="78581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8 Metin kutusu"/>
            <p:cNvSpPr txBox="1"/>
            <p:nvPr/>
          </p:nvSpPr>
          <p:spPr>
            <a:xfrm>
              <a:off x="714348" y="4500570"/>
              <a:ext cx="275966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dirty="0" smtClean="0"/>
                <a:t>Tek komut olduğu için süslü</a:t>
              </a:r>
            </a:p>
            <a:p>
              <a:r>
                <a:rPr lang="tr-TR" dirty="0" smtClean="0"/>
                <a:t>paranteze gerek yok.</a:t>
              </a:r>
              <a:endParaRPr lang="tr-TR" dirty="0"/>
            </a:p>
          </p:txBody>
        </p:sp>
        <p:sp>
          <p:nvSpPr>
            <p:cNvPr id="11" name="10 Metin kutusu"/>
            <p:cNvSpPr txBox="1"/>
            <p:nvPr/>
          </p:nvSpPr>
          <p:spPr>
            <a:xfrm>
              <a:off x="5357818" y="1643050"/>
              <a:ext cx="30718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Dizgilerde == olmuyor. </a:t>
              </a:r>
            </a:p>
            <a:p>
              <a:r>
                <a:rPr lang="tr-TR" dirty="0" err="1" smtClean="0"/>
                <a:t>strcmp</a:t>
              </a:r>
              <a:r>
                <a:rPr lang="tr-TR" dirty="0" smtClean="0"/>
                <a:t> gerekir.</a:t>
              </a:r>
              <a:endParaRPr lang="tr-TR" dirty="0"/>
            </a:p>
          </p:txBody>
        </p:sp>
        <p:cxnSp>
          <p:nvCxnSpPr>
            <p:cNvPr id="13" name="12 Düz Ok Bağlayıcısı"/>
            <p:cNvCxnSpPr/>
            <p:nvPr/>
          </p:nvCxnSpPr>
          <p:spPr>
            <a:xfrm flipV="1">
              <a:off x="4000496" y="2000240"/>
              <a:ext cx="1214446" cy="35719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Bütünleme sınavı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/>
            <a:r>
              <a:rPr lang="tr-TR" dirty="0" smtClean="0"/>
              <a:t>Kimler girebilir?</a:t>
            </a:r>
          </a:p>
          <a:p>
            <a:pPr lvl="2"/>
            <a:r>
              <a:rPr lang="tr-TR" dirty="0" smtClean="0"/>
              <a:t>Final sınavına gir(e)</a:t>
            </a:r>
            <a:r>
              <a:rPr lang="tr-TR" dirty="0" err="1" smtClean="0"/>
              <a:t>meyenler</a:t>
            </a:r>
            <a:endParaRPr lang="tr-TR" dirty="0" smtClean="0"/>
          </a:p>
          <a:p>
            <a:pPr lvl="2"/>
            <a:r>
              <a:rPr lang="tr-TR" dirty="0" smtClean="0"/>
              <a:t>Final sınavına girip, aldığı notla dersi geçemeyenler</a:t>
            </a:r>
          </a:p>
          <a:p>
            <a:pPr lvl="1"/>
            <a:r>
              <a:rPr lang="tr-TR" dirty="0" smtClean="0"/>
              <a:t>Bütünleme sınavı </a:t>
            </a:r>
          </a:p>
          <a:p>
            <a:pPr lvl="2"/>
            <a:r>
              <a:rPr lang="tr-TR" dirty="0" smtClean="0"/>
              <a:t>110 üzerinden değil 100 üzerinden olmaktadır.</a:t>
            </a:r>
          </a:p>
          <a:p>
            <a:pPr lvl="2"/>
            <a:r>
              <a:rPr lang="tr-TR" dirty="0" smtClean="0"/>
              <a:t>“En iyisi” puanlama sistemi uygulanmamaktadır.</a:t>
            </a:r>
          </a:p>
          <a:p>
            <a:pPr lvl="2"/>
            <a:r>
              <a:rPr lang="tr-TR" dirty="0" smtClean="0"/>
              <a:t>Sınav biçimi farklılıklar gösterebilir. Kod yazma ağırlıklı sorular olabilir. 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Anlayamadığınız yerleri bizlere sorunuz.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8000" dirty="0" smtClean="0"/>
              <a:t>6.ders sonu</a:t>
            </a:r>
            <a:endParaRPr lang="tr-TR" sz="80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-71462"/>
            <a:ext cx="8229600" cy="990600"/>
          </a:xfrm>
        </p:spPr>
        <p:txBody>
          <a:bodyPr>
            <a:normAutofit/>
          </a:bodyPr>
          <a:lstStyle/>
          <a:p>
            <a:pPr algn="ctr"/>
            <a:endParaRPr lang="tr-TR" dirty="0"/>
          </a:p>
        </p:txBody>
      </p:sp>
      <p:sp>
        <p:nvSpPr>
          <p:cNvPr id="5" name="4 Dikdörtgen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3600" dirty="0" smtClean="0"/>
          </a:p>
          <a:p>
            <a:pPr algn="ctr"/>
            <a:endParaRPr lang="tr-TR" sz="3600" dirty="0" smtClean="0"/>
          </a:p>
          <a:p>
            <a:pPr algn="ctr"/>
            <a:r>
              <a:rPr lang="tr-TR" sz="3600" dirty="0" smtClean="0"/>
              <a:t>TOBB ETÜ Bilgisayar Programlama Dersi</a:t>
            </a:r>
            <a:br>
              <a:rPr lang="tr-TR" sz="3600" dirty="0" smtClean="0"/>
            </a:br>
            <a:r>
              <a:rPr lang="tr-TR" sz="3600" dirty="0" smtClean="0"/>
              <a:t> 2018-2019 Güz Dönemi Hatırası</a:t>
            </a:r>
          </a:p>
          <a:p>
            <a:pPr algn="ctr"/>
            <a:endParaRPr lang="tr-TR" sz="3600" dirty="0" smtClean="0"/>
          </a:p>
          <a:p>
            <a:pPr algn="ctr"/>
            <a:endParaRPr lang="tr-TR" sz="3600" dirty="0" smtClean="0"/>
          </a:p>
          <a:p>
            <a:pPr algn="ctr"/>
            <a:endParaRPr lang="tr-TR" sz="3600" dirty="0" smtClean="0"/>
          </a:p>
          <a:p>
            <a:pPr algn="ctr"/>
            <a:endParaRPr lang="tr-TR" sz="3600" dirty="0" smtClean="0"/>
          </a:p>
          <a:p>
            <a:pPr algn="ctr"/>
            <a:endParaRPr lang="tr-TR" sz="3600" dirty="0" smtClean="0"/>
          </a:p>
          <a:p>
            <a:pPr algn="ctr"/>
            <a:endParaRPr lang="tr-TR" sz="3600" dirty="0" smtClean="0"/>
          </a:p>
          <a:p>
            <a:pPr algn="ctr"/>
            <a:endParaRPr lang="tr-TR" sz="3600" dirty="0" smtClean="0"/>
          </a:p>
          <a:p>
            <a:pPr algn="ctr"/>
            <a:endParaRPr lang="tr-TR" sz="3600" dirty="0" smtClean="0"/>
          </a:p>
          <a:p>
            <a:pPr algn="ctr"/>
            <a:endParaRPr lang="tr-TR" sz="3600" dirty="0" smtClean="0"/>
          </a:p>
          <a:p>
            <a:pPr algn="ctr"/>
            <a:endParaRPr lang="tr-TR" sz="3600" dirty="0" smtClean="0"/>
          </a:p>
          <a:p>
            <a:pPr algn="ctr"/>
            <a:endParaRPr lang="tr-TR" sz="3600" dirty="0" smtClean="0"/>
          </a:p>
          <a:p>
            <a:pPr algn="ctr"/>
            <a:endParaRPr lang="tr-TR" sz="36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D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EK SLAYTLAR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smtClean="0"/>
              <a:t>Ek slaytlar derste değinilmeyen slaytlardır.</a:t>
            </a:r>
          </a:p>
          <a:p>
            <a:pPr lvl="1"/>
            <a:r>
              <a:rPr lang="tr-TR" dirty="0" smtClean="0"/>
              <a:t>Derste değinilmemesinin nedeni, slaytlardan rahatlıkla anlaşılabilmesi, konunun pekiştirilmesi için alıştırmalar içermesi vs. olabilir.</a:t>
            </a:r>
          </a:p>
          <a:p>
            <a:r>
              <a:rPr lang="tr-TR" dirty="0" smtClean="0"/>
              <a:t>Bunlar sınavlarda sorumlu olduğunuz slaytlardır.</a:t>
            </a:r>
          </a:p>
          <a:p>
            <a:pPr lvl="1"/>
            <a:r>
              <a:rPr lang="tr-TR" dirty="0" smtClean="0"/>
              <a:t>Ancak derste değinilenler kadar öncelikli olarak sınavda yer almayabilirler.</a:t>
            </a:r>
            <a:endParaRPr lang="tr-TR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D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Küçük Ünlü Uyumu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tr-TR" dirty="0" smtClean="0"/>
              <a:t>Kullanıcıdan bir kelime alıp kelimenin küçük ünlü uyumu kurallarına uyup uymadığını kontrol eden programı yazın. Küçük ünlü uyumu kuralları;</a:t>
            </a:r>
          </a:p>
          <a:p>
            <a:pPr>
              <a:buNone/>
            </a:pPr>
            <a:r>
              <a:rPr lang="tr-TR" dirty="0" smtClean="0"/>
              <a:t>Kelimedeki bir sesli harf a, e ya da i ise sonraki sesli harf de a, e ya da i olmalıdır.</a:t>
            </a:r>
          </a:p>
          <a:p>
            <a:pPr>
              <a:buNone/>
            </a:pPr>
            <a:r>
              <a:rPr lang="tr-TR" dirty="0" smtClean="0"/>
              <a:t>Kelimedeki bir sesli harf o ya da u ise sonraki sesli harf a, e ya da u olmalıdır.</a:t>
            </a:r>
          </a:p>
          <a:p>
            <a:r>
              <a:rPr lang="tr-TR" b="1" dirty="0" smtClean="0"/>
              <a:t>Örnek girdi çıktı:</a:t>
            </a:r>
          </a:p>
          <a:p>
            <a:r>
              <a:rPr lang="tr-TR" dirty="0" smtClean="0"/>
              <a:t>Kelime girin: </a:t>
            </a:r>
            <a:r>
              <a:rPr lang="tr-TR" i="1" dirty="0" err="1" smtClean="0"/>
              <a:t>anlasmak</a:t>
            </a:r>
            <a:endParaRPr lang="tr-TR" i="1" dirty="0" smtClean="0"/>
          </a:p>
          <a:p>
            <a:r>
              <a:rPr lang="tr-TR" dirty="0" err="1" smtClean="0"/>
              <a:t>Kucuk</a:t>
            </a:r>
            <a:r>
              <a:rPr lang="tr-TR" dirty="0" smtClean="0"/>
              <a:t> unlu uyumuna sahip.</a:t>
            </a:r>
          </a:p>
          <a:p>
            <a:r>
              <a:rPr lang="tr-TR" dirty="0" smtClean="0"/>
              <a:t>Kelime girin: </a:t>
            </a:r>
            <a:r>
              <a:rPr lang="tr-TR" i="1" dirty="0" err="1" smtClean="0"/>
              <a:t>cilek</a:t>
            </a:r>
            <a:endParaRPr lang="tr-TR" i="1" dirty="0" smtClean="0"/>
          </a:p>
          <a:p>
            <a:r>
              <a:rPr lang="tr-TR" dirty="0" err="1" smtClean="0"/>
              <a:t>Kucuk</a:t>
            </a:r>
            <a:r>
              <a:rPr lang="tr-TR" dirty="0" smtClean="0"/>
              <a:t> unlu uyumuna sahip.</a:t>
            </a:r>
          </a:p>
          <a:p>
            <a:r>
              <a:rPr lang="tr-TR" dirty="0" smtClean="0"/>
              <a:t>Kelime girin: </a:t>
            </a:r>
            <a:r>
              <a:rPr lang="tr-TR" i="1" dirty="0" err="1" smtClean="0"/>
              <a:t>yuruyorum</a:t>
            </a:r>
            <a:endParaRPr lang="tr-TR" i="1" dirty="0" smtClean="0"/>
          </a:p>
          <a:p>
            <a:r>
              <a:rPr lang="tr-TR" dirty="0" err="1" smtClean="0"/>
              <a:t>Kucuk</a:t>
            </a:r>
            <a:r>
              <a:rPr lang="tr-TR" dirty="0" smtClean="0"/>
              <a:t> unlu uyumuna sahip </a:t>
            </a:r>
            <a:r>
              <a:rPr lang="tr-TR" dirty="0" err="1" smtClean="0"/>
              <a:t>degil</a:t>
            </a:r>
            <a:r>
              <a:rPr lang="tr-TR" dirty="0" smtClean="0"/>
              <a:t>.</a:t>
            </a:r>
          </a:p>
          <a:p>
            <a:r>
              <a:rPr lang="tr-TR" dirty="0" smtClean="0"/>
              <a:t>Kelime girin: </a:t>
            </a:r>
            <a:r>
              <a:rPr lang="tr-TR" i="1" dirty="0" err="1" smtClean="0"/>
              <a:t>buralardayim</a:t>
            </a:r>
            <a:endParaRPr lang="tr-TR" i="1" dirty="0" smtClean="0"/>
          </a:p>
          <a:p>
            <a:r>
              <a:rPr lang="tr-TR" dirty="0" err="1" smtClean="0"/>
              <a:t>Kucuk</a:t>
            </a:r>
            <a:r>
              <a:rPr lang="tr-TR" dirty="0" smtClean="0"/>
              <a:t> unlu uyumuna sahip.</a:t>
            </a:r>
            <a:endParaRPr lang="tr-TR" dirty="0"/>
          </a:p>
        </p:txBody>
      </p:sp>
      <p:pic>
        <p:nvPicPr>
          <p:cNvPr id="4" name="3 Resim" descr="Adsız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6446" y="4357694"/>
            <a:ext cx="2759652" cy="15954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4 Metin kutusu"/>
          <p:cNvSpPr txBox="1"/>
          <p:nvPr/>
        </p:nvSpPr>
        <p:spPr>
          <a:xfrm rot="21178984">
            <a:off x="6343416" y="6001979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Küçük Ünlü Uyumu</a:t>
            </a:r>
            <a:endParaRPr lang="tr-T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D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Büyük Ünlü Uyumu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smtClean="0"/>
              <a:t>Kullanıcıdan bir kelime alıp kelimenin büyük ünlü uyumu kurallarına uyup uymadığını kontrol eden programı yazın.</a:t>
            </a:r>
          </a:p>
          <a:p>
            <a:r>
              <a:rPr lang="tr-TR" dirty="0" smtClean="0"/>
              <a:t>Bir kelimenin birinci hecesinde kalın bir ünlü </a:t>
            </a:r>
            <a:br>
              <a:rPr lang="tr-TR" dirty="0" smtClean="0"/>
            </a:br>
            <a:r>
              <a:rPr lang="tr-TR" b="1" i="1" dirty="0" smtClean="0">
                <a:solidFill>
                  <a:srgbClr val="FF0000"/>
                </a:solidFill>
              </a:rPr>
              <a:t>(A, I, O, U) </a:t>
            </a:r>
            <a:r>
              <a:rPr lang="tr-TR" dirty="0" smtClean="0"/>
              <a:t>bulunuyorsa diğer hecelerdeki ünlüler de kalın, ince bir ünlü </a:t>
            </a:r>
            <a:r>
              <a:rPr lang="tr-TR" b="1" i="1" dirty="0" smtClean="0">
                <a:solidFill>
                  <a:srgbClr val="FF0000"/>
                </a:solidFill>
              </a:rPr>
              <a:t>(e, i, o, u) </a:t>
            </a:r>
            <a:r>
              <a:rPr lang="tr-TR" dirty="0" smtClean="0"/>
              <a:t>bulunuyorsa diğer hecelerdeki ünlüler de ince olur</a:t>
            </a:r>
            <a:endParaRPr lang="tr-TR" dirty="0"/>
          </a:p>
        </p:txBody>
      </p:sp>
      <p:sp>
        <p:nvSpPr>
          <p:cNvPr id="5" name="4 Yuvarlatılmış Dikdörtgen"/>
          <p:cNvSpPr/>
          <p:nvPr/>
        </p:nvSpPr>
        <p:spPr>
          <a:xfrm>
            <a:off x="5643570" y="4071942"/>
            <a:ext cx="2928958" cy="200026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Kalın ünlülerin büyük harfle girileceğini varsayalım.</a:t>
            </a:r>
          </a:p>
          <a:p>
            <a:pPr algn="ctr"/>
            <a:endParaRPr lang="tr-TR" dirty="0" smtClean="0"/>
          </a:p>
          <a:p>
            <a:pPr algn="ctr"/>
            <a:r>
              <a:rPr lang="tr-TR" sz="1200" i="1" dirty="0" err="1" smtClean="0"/>
              <a:t>Setlocale</a:t>
            </a:r>
            <a:r>
              <a:rPr lang="tr-TR" sz="1200" i="1" dirty="0" smtClean="0"/>
              <a:t> ekrana yazdırılan yazıları düzeltmekle birlikte kullanıcının girdiği değerleri tam olarak düzeltememektedir.</a:t>
            </a:r>
            <a:endParaRPr lang="tr-T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D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Alıştırma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2824766"/>
          </a:xfrm>
        </p:spPr>
        <p:txBody>
          <a:bodyPr>
            <a:normAutofit/>
          </a:bodyPr>
          <a:lstStyle/>
          <a:p>
            <a:r>
              <a:rPr lang="tr-TR" dirty="0" smtClean="0"/>
              <a:t>Manavdaki ürünlerden kullanıcı alsın ve sepetine eklesin.</a:t>
            </a:r>
          </a:p>
          <a:p>
            <a:r>
              <a:rPr lang="tr-TR" dirty="0" smtClean="0"/>
              <a:t>En son kullanıcıya, aldığı ürünlerin toplam fiyatı söylensin. </a:t>
            </a:r>
          </a:p>
        </p:txBody>
      </p:sp>
      <p:pic>
        <p:nvPicPr>
          <p:cNvPr id="1026" name="Picture 2" descr="https://habercininyeri.files.wordpress.com/2011/07/ozel-mana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06349" y="4043966"/>
            <a:ext cx="3798239" cy="25242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6 Köşeleri Yuvarlanmış Dikdörtgen Belirtme Çizgisi"/>
          <p:cNvSpPr/>
          <p:nvPr/>
        </p:nvSpPr>
        <p:spPr>
          <a:xfrm>
            <a:off x="5847010" y="5214950"/>
            <a:ext cx="2614410" cy="1035301"/>
          </a:xfrm>
          <a:prstGeom prst="wedgeRoundRectCallout">
            <a:avLst>
              <a:gd name="adj1" fmla="val -83164"/>
              <a:gd name="adj2" fmla="val -89186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600" dirty="0" smtClean="0"/>
              <a:t>Her zaman elimdeki ürünleri bir .c dosyasına okutmak istemişimdir. İşte o büyük an geldi.</a:t>
            </a:r>
            <a:endParaRPr lang="tr-TR" sz="16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D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Kelebek çizdiriniz…</a:t>
            </a:r>
            <a:endParaRPr lang="tr-TR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 bwMode="auto">
          <a:xfrm>
            <a:off x="2762250" y="2520950"/>
            <a:ext cx="3619500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4 Resim" descr="cf6227b33a37f74d035140ea80075114.gif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2910" y="1643050"/>
            <a:ext cx="2730972" cy="2066915"/>
          </a:xfrm>
          <a:prstGeom prst="rect">
            <a:avLst/>
          </a:prstGeom>
        </p:spPr>
      </p:pic>
      <p:sp>
        <p:nvSpPr>
          <p:cNvPr id="6" name="5 Yuvarlatılmış Dikdörtgen"/>
          <p:cNvSpPr/>
          <p:nvPr/>
        </p:nvSpPr>
        <p:spPr>
          <a:xfrm>
            <a:off x="6072198" y="4857760"/>
            <a:ext cx="2428892" cy="142876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Bir proje açıp kelebek yazdırma kodunu fonksiyon halinde oraya alınız. Proje halinde çalıştıralım.</a:t>
            </a:r>
            <a:endParaRPr lang="tr-T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i.ytimg.com/vi/Gm3Yt0RviCk/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0599" y="1485901"/>
            <a:ext cx="6956047" cy="39127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Son slayt</a:t>
            </a:r>
            <a:endParaRPr lang="tr-TR" dirty="0"/>
          </a:p>
        </p:txBody>
      </p:sp>
      <p:sp>
        <p:nvSpPr>
          <p:cNvPr id="4" name="3 Köşeleri Yuvarlanmış Dikdörtgen Belirtme Çizgisi"/>
          <p:cNvSpPr/>
          <p:nvPr/>
        </p:nvSpPr>
        <p:spPr>
          <a:xfrm>
            <a:off x="1428728" y="1357298"/>
            <a:ext cx="1857388" cy="1357322"/>
          </a:xfrm>
          <a:prstGeom prst="wedgeRoundRectCallout">
            <a:avLst>
              <a:gd name="adj1" fmla="val 105952"/>
              <a:gd name="adj2" fmla="val 21824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1600" dirty="0" smtClean="0"/>
              <a:t>Final Sınavınızda, eğitim hayatınızda ve sonrasında başarılar…</a:t>
            </a:r>
          </a:p>
        </p:txBody>
      </p:sp>
    </p:spTree>
    <p:extLst>
      <p:ext uri="{BB962C8B-B14F-4D97-AF65-F5344CB8AC3E}">
        <p14:creationId xmlns:p14="http://schemas.microsoft.com/office/powerpoint/2010/main" xmlns="" val="225570371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Anlayamadığınız yerleri bizlere sorunuz.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8000" dirty="0" smtClean="0"/>
              <a:t>1.ders sonu</a:t>
            </a:r>
            <a:endParaRPr lang="tr-TR" sz="80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Yapı sorusu (50 dakika)</a:t>
            </a:r>
            <a:endParaRPr lang="tr-TR" dirty="0"/>
          </a:p>
        </p:txBody>
      </p:sp>
      <p:sp>
        <p:nvSpPr>
          <p:cNvPr id="5" name="4 Metin kutusu"/>
          <p:cNvSpPr txBox="1"/>
          <p:nvPr/>
        </p:nvSpPr>
        <p:spPr>
          <a:xfrm>
            <a:off x="428596" y="1214422"/>
            <a:ext cx="80010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/>
              <a:t>ŞU KODU AÇINIZ:</a:t>
            </a:r>
          </a:p>
          <a:p>
            <a:r>
              <a:rPr lang="tr-TR" sz="2000" dirty="0" smtClean="0"/>
              <a:t>Derste Yazılan vb. kodlar-&gt;Hafta12_</a:t>
            </a:r>
            <a:r>
              <a:rPr lang="tr-TR" sz="2000" dirty="0" err="1" smtClean="0"/>
              <a:t>AlistirmaSaati</a:t>
            </a:r>
            <a:r>
              <a:rPr lang="tr-TR" sz="2000" dirty="0" smtClean="0"/>
              <a:t>-&gt;</a:t>
            </a:r>
            <a:r>
              <a:rPr lang="tr-TR" sz="2000" dirty="0" err="1" smtClean="0"/>
              <a:t>yapi</a:t>
            </a:r>
            <a:r>
              <a:rPr lang="tr-TR" sz="2000" dirty="0" smtClean="0"/>
              <a:t>_BASLANGIC_KODU</a:t>
            </a:r>
          </a:p>
          <a:p>
            <a:r>
              <a:rPr lang="tr-TR" sz="2000" b="1" i="1" dirty="0" smtClean="0"/>
              <a:t>Verilen kodu tamamlayarak aşağıdaki gibi çalışan bir kod yazınız. (her ayın 30 gün olduğunu varsayabilirsiniz)</a:t>
            </a:r>
            <a:endParaRPr lang="tr-TR" sz="2000" b="1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1485" t="13682" r="2228" b="10261"/>
          <a:stretch>
            <a:fillRect/>
          </a:stretch>
        </p:blipFill>
        <p:spPr bwMode="auto">
          <a:xfrm>
            <a:off x="571472" y="2714620"/>
            <a:ext cx="8123741" cy="27860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6" name="5 Yuvarlatılmış Dikdörtgen"/>
          <p:cNvSpPr/>
          <p:nvPr/>
        </p:nvSpPr>
        <p:spPr>
          <a:xfrm>
            <a:off x="5786446" y="4000504"/>
            <a:ext cx="3000396" cy="214314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600" dirty="0" smtClean="0"/>
              <a:t>EKSTRA: Bugün değerini kullanıcıdan değil sistemden alın ve ekranda anlık olarak güncellenen şekilde…</a:t>
            </a:r>
          </a:p>
          <a:p>
            <a:pPr algn="ctr"/>
            <a:r>
              <a:rPr lang="tr-TR" sz="1600" dirty="0" smtClean="0"/>
              <a:t>148.25 (bir süre sonra silinir ve ekranda) 148.24 …</a:t>
            </a:r>
          </a:p>
          <a:p>
            <a:pPr algn="ctr"/>
            <a:r>
              <a:rPr lang="tr-TR" sz="1600" dirty="0" smtClean="0"/>
              <a:t>kalan gün miktarını gösterin.</a:t>
            </a:r>
            <a:br>
              <a:rPr lang="tr-TR" sz="1600" dirty="0" smtClean="0"/>
            </a:br>
            <a:r>
              <a:rPr lang="tr-TR" sz="1100" dirty="0" smtClean="0"/>
              <a:t>(internetten araştırma yapabilirsiniz)</a:t>
            </a:r>
            <a:endParaRPr lang="tr-TR" sz="1100" dirty="0"/>
          </a:p>
        </p:txBody>
      </p:sp>
      <p:sp>
        <p:nvSpPr>
          <p:cNvPr id="7" name="6 Dikdörtgen"/>
          <p:cNvSpPr/>
          <p:nvPr/>
        </p:nvSpPr>
        <p:spPr>
          <a:xfrm>
            <a:off x="4714876" y="571480"/>
            <a:ext cx="3935182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r-TR" sz="1600" b="1" dirty="0" smtClean="0"/>
              <a:t>Ders 58 Kod gönderim adresi</a:t>
            </a:r>
            <a:br>
              <a:rPr lang="tr-TR" sz="1600" b="1" dirty="0" smtClean="0"/>
            </a:br>
            <a:r>
              <a:rPr lang="tr-TR" sz="1600" b="1" dirty="0" smtClean="0"/>
              <a:t> https://tinyurl.com/y96w5epx</a:t>
            </a:r>
            <a:endParaRPr lang="tr-TR" sz="1600" b="1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Anlayamadığınız yerleri bizlere sorunuz.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8000" dirty="0" smtClean="0"/>
              <a:t>2.ders sonu</a:t>
            </a:r>
            <a:endParaRPr lang="tr-TR" sz="80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5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29868" y="1666207"/>
            <a:ext cx="3436620" cy="3646150"/>
          </a:xfrm>
          <a:prstGeom prst="rect">
            <a:avLst/>
          </a:prstGeom>
        </p:spPr>
      </p:pic>
      <p:sp>
        <p:nvSpPr>
          <p:cNvPr id="48" name="47 Metin kutusu"/>
          <p:cNvSpPr txBox="1"/>
          <p:nvPr/>
        </p:nvSpPr>
        <p:spPr>
          <a:xfrm>
            <a:off x="2871989" y="1982233"/>
            <a:ext cx="900000" cy="24622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1000" dirty="0" smtClean="0">
                <a:solidFill>
                  <a:schemeClr val="tx1"/>
                </a:solidFill>
              </a:rPr>
              <a:t>veri giriş-çıkış</a:t>
            </a:r>
          </a:p>
        </p:txBody>
      </p:sp>
      <p:sp>
        <p:nvSpPr>
          <p:cNvPr id="46" name="45 Başlık"/>
          <p:cNvSpPr>
            <a:spLocks noGrp="1"/>
          </p:cNvSpPr>
          <p:nvPr>
            <p:ph type="title"/>
          </p:nvPr>
        </p:nvSpPr>
        <p:spPr>
          <a:xfrm>
            <a:off x="457200" y="121547"/>
            <a:ext cx="8229600" cy="990600"/>
          </a:xfrm>
        </p:spPr>
        <p:txBody>
          <a:bodyPr/>
          <a:lstStyle/>
          <a:p>
            <a:r>
              <a:rPr lang="tr-TR" dirty="0" smtClean="0"/>
              <a:t>Yol Haritası</a:t>
            </a:r>
            <a:endParaRPr lang="tr-TR" dirty="0"/>
          </a:p>
        </p:txBody>
      </p:sp>
      <p:pic>
        <p:nvPicPr>
          <p:cNvPr id="47" name="46 Resim" descr="images.jpe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4457"/>
          <a:stretch>
            <a:fillRect/>
          </a:stretch>
        </p:blipFill>
        <p:spPr>
          <a:xfrm>
            <a:off x="3300328" y="1112147"/>
            <a:ext cx="891197" cy="864000"/>
          </a:xfrm>
          <a:prstGeom prst="rect">
            <a:avLst/>
          </a:prstGeom>
        </p:spPr>
      </p:pic>
      <p:pic>
        <p:nvPicPr>
          <p:cNvPr id="49" name="48 Resim" descr="Stick-figure-balancing-gadgets.gif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29322" y="4286256"/>
            <a:ext cx="2887472" cy="3173046"/>
          </a:xfrm>
          <a:prstGeom prst="rect">
            <a:avLst/>
          </a:prstGeom>
        </p:spPr>
      </p:pic>
      <p:pic>
        <p:nvPicPr>
          <p:cNvPr id="50" name="49 Resim" descr="stick_figure_holding_five_800_clr_7794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41478" y="1112147"/>
            <a:ext cx="512325" cy="828000"/>
          </a:xfrm>
          <a:prstGeom prst="rect">
            <a:avLst/>
          </a:prstGeom>
        </p:spPr>
      </p:pic>
      <p:sp>
        <p:nvSpPr>
          <p:cNvPr id="51" name="50 Metin kutusu"/>
          <p:cNvSpPr txBox="1"/>
          <p:nvPr/>
        </p:nvSpPr>
        <p:spPr>
          <a:xfrm>
            <a:off x="6636193" y="1297265"/>
            <a:ext cx="900000" cy="24622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1000" dirty="0" smtClean="0">
                <a:solidFill>
                  <a:schemeClr val="tx1"/>
                </a:solidFill>
              </a:rPr>
              <a:t>değişken</a:t>
            </a:r>
          </a:p>
        </p:txBody>
      </p:sp>
      <p:pic>
        <p:nvPicPr>
          <p:cNvPr id="52" name="51 Resim" descr="question-mark-above-figure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43529" y="740360"/>
            <a:ext cx="476928" cy="828000"/>
          </a:xfrm>
          <a:prstGeom prst="rect">
            <a:avLst/>
          </a:prstGeom>
        </p:spPr>
      </p:pic>
      <p:sp>
        <p:nvSpPr>
          <p:cNvPr id="55" name="54 Metin kutusu"/>
          <p:cNvSpPr txBox="1"/>
          <p:nvPr/>
        </p:nvSpPr>
        <p:spPr>
          <a:xfrm>
            <a:off x="4207529" y="865926"/>
            <a:ext cx="900000" cy="24622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1000" dirty="0" smtClean="0">
                <a:solidFill>
                  <a:schemeClr val="tx1"/>
                </a:solidFill>
              </a:rPr>
              <a:t>algoritma</a:t>
            </a:r>
          </a:p>
        </p:txBody>
      </p:sp>
      <p:sp>
        <p:nvSpPr>
          <p:cNvPr id="56" name="55 Metin kutusu"/>
          <p:cNvSpPr txBox="1"/>
          <p:nvPr/>
        </p:nvSpPr>
        <p:spPr>
          <a:xfrm>
            <a:off x="6466488" y="2447435"/>
            <a:ext cx="900000" cy="24622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1000" dirty="0" smtClean="0">
                <a:solidFill>
                  <a:schemeClr val="tx1"/>
                </a:solidFill>
              </a:rPr>
              <a:t>koşul</a:t>
            </a:r>
          </a:p>
        </p:txBody>
      </p:sp>
      <p:pic>
        <p:nvPicPr>
          <p:cNvPr id="61" name="60 Resim" descr="stick_figure_direction_1600_clr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156924">
            <a:off x="5546465" y="2002301"/>
            <a:ext cx="900000" cy="898127"/>
          </a:xfrm>
          <a:prstGeom prst="rect">
            <a:avLst/>
          </a:prstGeom>
        </p:spPr>
      </p:pic>
      <p:pic>
        <p:nvPicPr>
          <p:cNvPr id="62" name="61 Resim" descr="teaserbox_4675912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711530" y="2570546"/>
            <a:ext cx="675000" cy="900000"/>
          </a:xfrm>
          <a:prstGeom prst="rect">
            <a:avLst/>
          </a:prstGeom>
        </p:spPr>
      </p:pic>
      <p:sp>
        <p:nvSpPr>
          <p:cNvPr id="63" name="62 Metin kutusu"/>
          <p:cNvSpPr txBox="1"/>
          <p:nvPr/>
        </p:nvSpPr>
        <p:spPr>
          <a:xfrm>
            <a:off x="2629705" y="2849758"/>
            <a:ext cx="900000" cy="24622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1000" dirty="0" smtClean="0">
                <a:solidFill>
                  <a:schemeClr val="tx1"/>
                </a:solidFill>
              </a:rPr>
              <a:t>fonksiyon</a:t>
            </a:r>
          </a:p>
        </p:txBody>
      </p:sp>
      <p:pic>
        <p:nvPicPr>
          <p:cNvPr id="65" name="64 Resim" descr="döngü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82665" y="3020546"/>
            <a:ext cx="900000" cy="900000"/>
          </a:xfrm>
          <a:prstGeom prst="rect">
            <a:avLst/>
          </a:prstGeom>
        </p:spPr>
      </p:pic>
      <p:pic>
        <p:nvPicPr>
          <p:cNvPr id="92" name="91 Resim" descr="arrays.jpg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9559" b="26669"/>
          <a:stretch>
            <a:fillRect/>
          </a:stretch>
        </p:blipFill>
        <p:spPr>
          <a:xfrm rot="273011">
            <a:off x="1832849" y="3193775"/>
            <a:ext cx="1064446" cy="612000"/>
          </a:xfrm>
          <a:prstGeom prst="rect">
            <a:avLst/>
          </a:prstGeom>
        </p:spPr>
      </p:pic>
      <p:sp>
        <p:nvSpPr>
          <p:cNvPr id="94" name="93 Metin kutusu"/>
          <p:cNvSpPr txBox="1"/>
          <p:nvPr/>
        </p:nvSpPr>
        <p:spPr>
          <a:xfrm>
            <a:off x="5736193" y="3498517"/>
            <a:ext cx="900000" cy="24622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1000" dirty="0" smtClean="0">
                <a:solidFill>
                  <a:schemeClr val="tx1"/>
                </a:solidFill>
              </a:rPr>
              <a:t>döngü</a:t>
            </a:r>
          </a:p>
        </p:txBody>
      </p:sp>
      <p:sp>
        <p:nvSpPr>
          <p:cNvPr id="96" name="95 Metin kutusu"/>
          <p:cNvSpPr txBox="1"/>
          <p:nvPr/>
        </p:nvSpPr>
        <p:spPr>
          <a:xfrm>
            <a:off x="890164" y="3470546"/>
            <a:ext cx="900000" cy="24622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1000" dirty="0" smtClean="0">
                <a:solidFill>
                  <a:schemeClr val="tx1"/>
                </a:solidFill>
              </a:rPr>
              <a:t>dizi -dizgi</a:t>
            </a:r>
          </a:p>
        </p:txBody>
      </p:sp>
      <p:pic>
        <p:nvPicPr>
          <p:cNvPr id="97" name="96 Resim" descr="16201491-3d-human-with-a-pointer-isolated-on-white-background.jpg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13374" y="3894788"/>
            <a:ext cx="744642" cy="900000"/>
          </a:xfrm>
          <a:prstGeom prst="rect">
            <a:avLst/>
          </a:prstGeom>
        </p:spPr>
      </p:pic>
      <p:pic>
        <p:nvPicPr>
          <p:cNvPr id="98" name="97 Resim" descr="harıl harıl kod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061627" y="4389607"/>
            <a:ext cx="810362" cy="810362"/>
          </a:xfrm>
          <a:prstGeom prst="rect">
            <a:avLst/>
          </a:prstGeom>
        </p:spPr>
      </p:pic>
      <p:sp>
        <p:nvSpPr>
          <p:cNvPr id="95" name="94 Metin kutusu"/>
          <p:cNvSpPr txBox="1"/>
          <p:nvPr/>
        </p:nvSpPr>
        <p:spPr>
          <a:xfrm>
            <a:off x="6012890" y="4517789"/>
            <a:ext cx="900000" cy="24622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1000" dirty="0" smtClean="0">
                <a:solidFill>
                  <a:schemeClr val="tx1"/>
                </a:solidFill>
              </a:rPr>
              <a:t>işaretçi</a:t>
            </a:r>
          </a:p>
        </p:txBody>
      </p:sp>
      <p:sp>
        <p:nvSpPr>
          <p:cNvPr id="99" name="98 Metin kutusu"/>
          <p:cNvSpPr txBox="1"/>
          <p:nvPr/>
        </p:nvSpPr>
        <p:spPr>
          <a:xfrm>
            <a:off x="1161627" y="4764010"/>
            <a:ext cx="900000" cy="24622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1000" dirty="0" smtClean="0">
                <a:solidFill>
                  <a:schemeClr val="tx1"/>
                </a:solidFill>
              </a:rPr>
              <a:t>yapı</a:t>
            </a:r>
          </a:p>
        </p:txBody>
      </p:sp>
      <p:sp>
        <p:nvSpPr>
          <p:cNvPr id="23" name="22 Metin kutusu"/>
          <p:cNvSpPr txBox="1"/>
          <p:nvPr/>
        </p:nvSpPr>
        <p:spPr>
          <a:xfrm>
            <a:off x="2919894" y="5377803"/>
            <a:ext cx="900000" cy="24622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1000" dirty="0" smtClean="0">
                <a:solidFill>
                  <a:schemeClr val="tx1"/>
                </a:solidFill>
              </a:rPr>
              <a:t>komut ekranı</a:t>
            </a:r>
          </a:p>
        </p:txBody>
      </p:sp>
      <p:sp>
        <p:nvSpPr>
          <p:cNvPr id="25" name="24 Metin kutusu"/>
          <p:cNvSpPr txBox="1"/>
          <p:nvPr/>
        </p:nvSpPr>
        <p:spPr>
          <a:xfrm>
            <a:off x="6215074" y="3857628"/>
            <a:ext cx="900000" cy="24622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1000" dirty="0" smtClean="0">
                <a:solidFill>
                  <a:schemeClr val="tx1"/>
                </a:solidFill>
              </a:rPr>
              <a:t>özyineleme</a:t>
            </a:r>
          </a:p>
        </p:txBody>
      </p:sp>
    </p:spTree>
  </p:cSld>
  <p:clrMapOvr>
    <a:masterClrMapping/>
  </p:clrMapOvr>
  <p:transition spd="med" advClick="0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143380"/>
            <a:ext cx="7063200" cy="1937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Özet: Komut Ekranından derleme yapmak…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2852742"/>
          </a:xfrm>
        </p:spPr>
        <p:txBody>
          <a:bodyPr>
            <a:normAutofit lnSpcReduction="10000"/>
          </a:bodyPr>
          <a:lstStyle/>
          <a:p>
            <a:r>
              <a:rPr lang="tr-TR" sz="2400" dirty="0" smtClean="0"/>
              <a:t>Komut ekranını açın:</a:t>
            </a:r>
          </a:p>
          <a:p>
            <a:pPr lvl="1"/>
            <a:r>
              <a:rPr lang="tr-TR" sz="2000" dirty="0" smtClean="0"/>
              <a:t>DERLEMEK İÇİN:</a:t>
            </a:r>
          </a:p>
          <a:p>
            <a:pPr lvl="2"/>
            <a:r>
              <a:rPr lang="tr-TR" sz="1800" dirty="0" smtClean="0"/>
              <a:t>KOMUT: </a:t>
            </a:r>
            <a:r>
              <a:rPr lang="tr-TR" sz="1800" b="1" dirty="0" err="1" smtClean="0">
                <a:solidFill>
                  <a:srgbClr val="0000FF"/>
                </a:solidFill>
              </a:rPr>
              <a:t>gcc</a:t>
            </a:r>
            <a:r>
              <a:rPr lang="tr-TR" sz="1800" b="1" dirty="0" smtClean="0">
                <a:solidFill>
                  <a:srgbClr val="0000FF"/>
                </a:solidFill>
              </a:rPr>
              <a:t>  </a:t>
            </a:r>
            <a:r>
              <a:rPr lang="tr-TR" sz="1800" b="1" dirty="0" err="1" smtClean="0">
                <a:solidFill>
                  <a:srgbClr val="0000FF"/>
                </a:solidFill>
              </a:rPr>
              <a:t>sevgiliKodcugum</a:t>
            </a:r>
            <a:r>
              <a:rPr lang="tr-TR" sz="1800" b="1" dirty="0" smtClean="0">
                <a:solidFill>
                  <a:srgbClr val="0000FF"/>
                </a:solidFill>
              </a:rPr>
              <a:t>.c  -o  </a:t>
            </a:r>
            <a:r>
              <a:rPr lang="tr-TR" sz="1800" b="1" dirty="0" err="1" smtClean="0">
                <a:solidFill>
                  <a:srgbClr val="0000FF"/>
                </a:solidFill>
              </a:rPr>
              <a:t>superKod</a:t>
            </a:r>
            <a:r>
              <a:rPr lang="tr-TR" sz="1800" b="1" dirty="0" smtClean="0">
                <a:solidFill>
                  <a:srgbClr val="0000FF"/>
                </a:solidFill>
              </a:rPr>
              <a:t>.</a:t>
            </a:r>
            <a:r>
              <a:rPr lang="tr-TR" sz="1800" b="1" dirty="0" err="1" smtClean="0">
                <a:solidFill>
                  <a:srgbClr val="0000FF"/>
                </a:solidFill>
              </a:rPr>
              <a:t>exe</a:t>
            </a:r>
            <a:endParaRPr lang="tr-TR" sz="1800" b="1" dirty="0" smtClean="0">
              <a:solidFill>
                <a:srgbClr val="0000FF"/>
              </a:solidFill>
            </a:endParaRPr>
          </a:p>
          <a:p>
            <a:pPr lvl="3"/>
            <a:r>
              <a:rPr lang="tr-TR" sz="1600" dirty="0" smtClean="0"/>
              <a:t>o </a:t>
            </a:r>
            <a:r>
              <a:rPr lang="tr-TR" sz="1600" dirty="0" err="1" smtClean="0"/>
              <a:t>output</a:t>
            </a:r>
            <a:r>
              <a:rPr lang="tr-TR" sz="1600" dirty="0" smtClean="0"/>
              <a:t> anlamında</a:t>
            </a:r>
          </a:p>
          <a:p>
            <a:pPr lvl="3"/>
            <a:r>
              <a:rPr lang="tr-TR" sz="1600" dirty="0" err="1" smtClean="0"/>
              <a:t>gcc</a:t>
            </a:r>
            <a:r>
              <a:rPr lang="tr-TR" sz="1600" dirty="0" smtClean="0"/>
              <a:t> GNU </a:t>
            </a:r>
            <a:r>
              <a:rPr lang="tr-TR" sz="1600" dirty="0" err="1" smtClean="0"/>
              <a:t>Compiler</a:t>
            </a:r>
            <a:r>
              <a:rPr lang="tr-TR" sz="1600" dirty="0" smtClean="0"/>
              <a:t> </a:t>
            </a:r>
            <a:r>
              <a:rPr lang="tr-TR" sz="1600" dirty="0" err="1" smtClean="0"/>
              <a:t>Collection</a:t>
            </a:r>
            <a:r>
              <a:rPr lang="tr-TR" sz="1600" dirty="0" smtClean="0"/>
              <a:t> </a:t>
            </a:r>
            <a:r>
              <a:rPr lang="tr-TR" sz="1200" dirty="0" smtClean="0"/>
              <a:t>(</a:t>
            </a:r>
            <a:r>
              <a:rPr lang="tr-TR" sz="1200" dirty="0" err="1" smtClean="0"/>
              <a:t>DevC</a:t>
            </a:r>
            <a:r>
              <a:rPr lang="tr-TR" sz="1200" dirty="0" smtClean="0"/>
              <a:t> ile birlikte yüklenmişti. Ayrıca da yüklenebilir.)</a:t>
            </a:r>
            <a:endParaRPr lang="tr-TR" sz="1600" dirty="0" smtClean="0"/>
          </a:p>
          <a:p>
            <a:pPr lvl="3"/>
            <a:r>
              <a:rPr lang="tr-TR" sz="1600" dirty="0" smtClean="0"/>
              <a:t>Belirtilen .c uzantılı dosyayı derleyip istenen isimli bir .</a:t>
            </a:r>
            <a:r>
              <a:rPr lang="tr-TR" sz="1600" dirty="0" err="1" smtClean="0"/>
              <a:t>exe</a:t>
            </a:r>
            <a:r>
              <a:rPr lang="tr-TR" sz="1600" dirty="0" smtClean="0"/>
              <a:t> dosyası oluşturur.</a:t>
            </a:r>
          </a:p>
          <a:p>
            <a:pPr lvl="1"/>
            <a:r>
              <a:rPr lang="tr-TR" sz="2000" dirty="0" smtClean="0"/>
              <a:t>ÇALIŞTIRMAK İÇİN:</a:t>
            </a:r>
          </a:p>
          <a:p>
            <a:pPr lvl="2"/>
            <a:r>
              <a:rPr lang="tr-TR" sz="1800" dirty="0" smtClean="0"/>
              <a:t>KOMUT: kod_ismi.</a:t>
            </a:r>
            <a:r>
              <a:rPr lang="tr-TR" sz="1800" dirty="0" err="1" smtClean="0"/>
              <a:t>exe</a:t>
            </a:r>
            <a:r>
              <a:rPr lang="tr-TR" sz="1800" dirty="0" smtClean="0"/>
              <a:t> ya da kod_ismi </a:t>
            </a:r>
            <a:r>
              <a:rPr lang="tr-TR" sz="1400" dirty="0" smtClean="0"/>
              <a:t>(.</a:t>
            </a:r>
            <a:r>
              <a:rPr lang="tr-TR" sz="1400" dirty="0" err="1" smtClean="0"/>
              <a:t>exe</a:t>
            </a:r>
            <a:r>
              <a:rPr lang="tr-TR" sz="1400" dirty="0" smtClean="0"/>
              <a:t> uzantılılarda sadece isim yeterli) </a:t>
            </a:r>
            <a:r>
              <a:rPr lang="tr-TR" sz="1800" dirty="0" smtClean="0"/>
              <a:t>yazmanız </a:t>
            </a:r>
            <a:r>
              <a:rPr lang="tr-TR" dirty="0" smtClean="0"/>
              <a:t>yeterlidir.</a:t>
            </a:r>
          </a:p>
          <a:p>
            <a:pPr lvl="3"/>
            <a:endParaRPr lang="tr-TR" dirty="0" smtClean="0"/>
          </a:p>
        </p:txBody>
      </p:sp>
      <p:cxnSp>
        <p:nvCxnSpPr>
          <p:cNvPr id="8" name="7 Düz Ok Bağlayıcısı"/>
          <p:cNvCxnSpPr/>
          <p:nvPr/>
        </p:nvCxnSpPr>
        <p:spPr>
          <a:xfrm>
            <a:off x="7143768" y="4857760"/>
            <a:ext cx="571504" cy="71438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Metin kutusu"/>
          <p:cNvSpPr txBox="1"/>
          <p:nvPr/>
        </p:nvSpPr>
        <p:spPr>
          <a:xfrm>
            <a:off x="7715272" y="4643446"/>
            <a:ext cx="1029836" cy="11079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1100" dirty="0" smtClean="0"/>
              <a:t>Bu komuttan sonra derleme yapılır ve aynı klasöre .</a:t>
            </a:r>
            <a:r>
              <a:rPr lang="tr-TR" sz="1100" dirty="0" err="1" smtClean="0"/>
              <a:t>exe</a:t>
            </a:r>
            <a:r>
              <a:rPr lang="tr-TR" sz="1100" dirty="0" smtClean="0"/>
              <a:t> uzantılı dosya eklenir.</a:t>
            </a:r>
            <a:endParaRPr lang="tr-TR" sz="11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ynak">
  <a:themeElements>
    <a:clrScheme name="Kaynak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ynak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Kaynak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2.xml><?xml version="1.0" encoding="utf-8"?>
<a:themeOverride xmlns:a="http://schemas.openxmlformats.org/drawingml/2006/main">
  <a:clrScheme name="Kaynak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3.xml><?xml version="1.0" encoding="utf-8"?>
<a:themeOverride xmlns:a="http://schemas.openxmlformats.org/drawingml/2006/main">
  <a:clrScheme name="Kaynak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4.xml><?xml version="1.0" encoding="utf-8"?>
<a:themeOverride xmlns:a="http://schemas.openxmlformats.org/drawingml/2006/main">
  <a:clrScheme name="Kaynak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9864</TotalTime>
  <Words>1975</Words>
  <PresentationFormat>Ekran Gösterisi (4:3)</PresentationFormat>
  <Paragraphs>375</Paragraphs>
  <Slides>45</Slides>
  <Notes>2</Notes>
  <HiddenSlides>6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Slayt Başlıkları</vt:lpstr>
      </vt:variant>
      <vt:variant>
        <vt:i4>45</vt:i4>
      </vt:variant>
    </vt:vector>
  </HeadingPairs>
  <TitlesOfParts>
    <vt:vector size="47" baseType="lpstr">
      <vt:lpstr>Ofis Teması</vt:lpstr>
      <vt:lpstr>Kaynak</vt:lpstr>
      <vt:lpstr>BİLGİSAYAR PROGRAMLAMA</vt:lpstr>
      <vt:lpstr>Uygulamalı Ders Kuralları</vt:lpstr>
      <vt:lpstr>Komut Ekranı (30 dk)</vt:lpstr>
      <vt:lpstr>Slayt 4</vt:lpstr>
      <vt:lpstr>Anlayamadığınız yerleri bizlere sorunuz.</vt:lpstr>
      <vt:lpstr>Yapı sorusu (50 dakika)</vt:lpstr>
      <vt:lpstr>Anlayamadığınız yerleri bizlere sorunuz.</vt:lpstr>
      <vt:lpstr>Yol Haritası</vt:lpstr>
      <vt:lpstr>Özet: Komut Ekranından derleme yapmak…</vt:lpstr>
      <vt:lpstr>Özet: Komut Ekranı</vt:lpstr>
      <vt:lpstr>Alıştırma</vt:lpstr>
      <vt:lpstr>Uygulama sorusu</vt:lpstr>
      <vt:lpstr>Bunu biliyor musunuz? Sololearn</vt:lpstr>
      <vt:lpstr>Sözlü/Çekiliş kodu – Yapı kullanımlı</vt:lpstr>
      <vt:lpstr>Anlayamadığınız yerleri bizlere sorunuz.</vt:lpstr>
      <vt:lpstr>Sözlü/Çekiliş kodu – Yapı kullanımlı(Gelişmiş)</vt:lpstr>
      <vt:lpstr>Uygulama sorusu</vt:lpstr>
      <vt:lpstr>Anlayamadığınız yerleri bizlere sorunuz.</vt:lpstr>
      <vt:lpstr>feof alıştırması: PERSONEL LİSTESİ GÜNCELLEME</vt:lpstr>
      <vt:lpstr>Bunu biliyor musunuz?</vt:lpstr>
      <vt:lpstr>Bunu biliyor muydunuz?</vt:lpstr>
      <vt:lpstr>Bunu biliyor musunuz?</vt:lpstr>
      <vt:lpstr>Slayt 23</vt:lpstr>
      <vt:lpstr>Anlayamadığınız yerleri bizlere sorunuz.</vt:lpstr>
      <vt:lpstr>Taş Kağıt Makas Oyunu</vt:lpstr>
      <vt:lpstr>Bunu biliyor musunuz? Proje kavramı</vt:lpstr>
      <vt:lpstr>Bunu biliyor musunuz? Proje kavramı</vt:lpstr>
      <vt:lpstr>Uygulama</vt:lpstr>
      <vt:lpstr>Bunu biliyor musunuz? Yüksek Lisans / Doktora avantajları</vt:lpstr>
      <vt:lpstr>Final saati</vt:lpstr>
      <vt:lpstr>Final Sınavına dair…</vt:lpstr>
      <vt:lpstr>Finale, devam koşulunu sağlayanlar girebilir.</vt:lpstr>
      <vt:lpstr>15/08/2018 tarihli senato kararı </vt:lpstr>
      <vt:lpstr>Final Sınavı (%45)</vt:lpstr>
      <vt:lpstr>Piazza’daki YaziliSinavBilgilendirmeSlaytlari’ndan alıntı Oğuz Hoca nasıl sorar? Nasıl çalışmalı?</vt:lpstr>
      <vt:lpstr>“Kendin çalış, kendin notunu al.” sistemi</vt:lpstr>
      <vt:lpstr>Finale nasıl çalışılır?</vt:lpstr>
      <vt:lpstr>Bütünleme sınavı</vt:lpstr>
      <vt:lpstr>Anlayamadığınız yerleri bizlere sorunuz.</vt:lpstr>
      <vt:lpstr>EK SLAYTLAR</vt:lpstr>
      <vt:lpstr>Küçük Ünlü Uyumu</vt:lpstr>
      <vt:lpstr>Büyük Ünlü Uyumu</vt:lpstr>
      <vt:lpstr>Alıştırma</vt:lpstr>
      <vt:lpstr>Kelebek çizdiriniz…</vt:lpstr>
      <vt:lpstr>Son slayt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BİLGİSAYAR PROGRAMLAMA</dc:title>
  <dc:creator>User</dc:creator>
  <cp:lastModifiedBy>OguzH</cp:lastModifiedBy>
  <cp:revision>124</cp:revision>
  <dcterms:created xsi:type="dcterms:W3CDTF">2018-07-12T07:25:43Z</dcterms:created>
  <dcterms:modified xsi:type="dcterms:W3CDTF">2018-11-25T15:18:22Z</dcterms:modified>
</cp:coreProperties>
</file>