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58" r:id="rId6"/>
    <p:sldId id="259" r:id="rId7"/>
    <p:sldId id="264" r:id="rId8"/>
    <p:sldId id="267" r:id="rId9"/>
    <p:sldId id="307" r:id="rId10"/>
    <p:sldId id="308" r:id="rId11"/>
    <p:sldId id="273" r:id="rId12"/>
    <p:sldId id="309" r:id="rId13"/>
    <p:sldId id="281" r:id="rId14"/>
    <p:sldId id="282" r:id="rId15"/>
    <p:sldId id="283" r:id="rId16"/>
    <p:sldId id="284" r:id="rId17"/>
    <p:sldId id="288" r:id="rId18"/>
    <p:sldId id="291" r:id="rId19"/>
    <p:sldId id="318" r:id="rId20"/>
    <p:sldId id="304" r:id="rId21"/>
    <p:sldId id="300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/>
    <p:restoredTop sz="93401"/>
  </p:normalViewPr>
  <p:slideViewPr>
    <p:cSldViewPr>
      <p:cViewPr varScale="1">
        <p:scale>
          <a:sx n="94" d="100"/>
          <a:sy n="94" d="100"/>
        </p:scale>
        <p:origin x="16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0800"/>
            <a:ext cx="2081212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50800"/>
            <a:ext cx="6096000" cy="607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app.cs.cmu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piazza.com/metu.edu.tr/fall2018/ceng331/hom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lue_(computer_science)" TargetMode="External"/><Relationship Id="rId4" Type="http://schemas.openxmlformats.org/officeDocument/2006/relationships/hyperlink" Target="https://en.wikipedia.org/wiki/Optimizing_compiler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en.wikipedia.org/wiki/Keyword_(computer_programming)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46922" y="99060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CENG709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-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Computer 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Architecture and Operating Systems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71804" y="4191000"/>
            <a:ext cx="76787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Erol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Sahin 	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endParaRPr lang="en-US" sz="2000" kern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dapted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from slides of </a:t>
            </a:r>
            <a:r>
              <a:rPr lang="en-US" sz="1600" kern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textbook: </a:t>
            </a:r>
            <a:r>
              <a:rPr lang="en-US" sz="1600" kern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  <a:hlinkClick r:id="rId2"/>
              </a:rPr>
              <a:t>http://csapp.cs.cmu.edu</a:t>
            </a:r>
            <a:r>
              <a:rPr lang="en-US" sz="1600" kern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  <a:hlinkClick r:id="rId2"/>
              </a:rPr>
              <a:t>/</a:t>
            </a:r>
            <a:r>
              <a:rPr lang="en-US" sz="1600" kern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marL="552450" lvl="1"/>
            <a:r>
              <a:rPr lang="en-US" dirty="0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copyji(int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dst[i][j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src[i][j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copyij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(j = 0; j &lt; 2048; j++)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5047" y="3886200"/>
            <a:ext cx="5871668" cy="674876"/>
            <a:chOff x="1875047" y="3886200"/>
            <a:chExt cx="5871668" cy="674876"/>
          </a:xfrm>
        </p:grpSpPr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6605878" y="3886200"/>
              <a:ext cx="1140837" cy="50783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81.8ms</a:t>
              </a:r>
              <a:endParaRPr lang="en-US" sz="2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75047" y="3886200"/>
              <a:ext cx="1066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4.3ms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2870694" y="4114800"/>
              <a:ext cx="3675585" cy="446276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2.0 GHz Intel Core i7 </a:t>
              </a:r>
              <a:r>
                <a:rPr lang="en-US" sz="2400" dirty="0" err="1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Haswell</a:t>
              </a:r>
              <a:endParaRPr lang="en-US" sz="24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039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19600" cy="5435600"/>
          </a:xfrm>
        </p:spPr>
        <p:txBody>
          <a:bodyPr/>
          <a:lstStyle/>
          <a:p>
            <a:r>
              <a:rPr lang="en-US" dirty="0" smtClean="0"/>
              <a:t>Randal E. Bryant and David R. </a:t>
            </a:r>
            <a:r>
              <a:rPr lang="en-US" dirty="0" err="1" smtClean="0"/>
              <a:t>O’Hallaron</a:t>
            </a:r>
            <a:r>
              <a:rPr lang="en-US" dirty="0" smtClean="0"/>
              <a:t>, </a:t>
            </a:r>
          </a:p>
          <a:p>
            <a:pPr lvl="1"/>
            <a:r>
              <a:rPr lang="en-US" i="1" dirty="0" smtClean="0"/>
              <a:t>Computer Systems: A Programmer’s Perspective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Third Edition </a:t>
            </a:r>
            <a:r>
              <a:rPr lang="en-US" dirty="0" smtClean="0"/>
              <a:t>(CS:APP3e), Pearson, 2016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csapp.cs.cmu.edu</a:t>
            </a:r>
            <a:endParaRPr lang="en-US" dirty="0" smtClean="0"/>
          </a:p>
          <a:p>
            <a:pPr lvl="1"/>
            <a:r>
              <a:rPr lang="en-US" dirty="0" smtClean="0"/>
              <a:t>This book really matters for the course!</a:t>
            </a:r>
          </a:p>
          <a:p>
            <a:pPr lvl="2"/>
            <a:r>
              <a:rPr lang="en-US" dirty="0" smtClean="0"/>
              <a:t>How to solve labs</a:t>
            </a:r>
          </a:p>
          <a:p>
            <a:pPr lvl="2"/>
            <a:r>
              <a:rPr lang="en-US" dirty="0" smtClean="0"/>
              <a:t>Practice problems typical of exam problems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00100"/>
            <a:ext cx="3947296" cy="48852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/>
              <a:t>Higher level concepts</a:t>
            </a:r>
          </a:p>
          <a:p>
            <a:r>
              <a:rPr lang="en-US" dirty="0" smtClean="0"/>
              <a:t>Programming </a:t>
            </a:r>
            <a:r>
              <a:rPr lang="en-US" dirty="0" err="1" smtClean="0"/>
              <a:t>homeworks</a:t>
            </a:r>
            <a:r>
              <a:rPr lang="en-US" dirty="0" smtClean="0"/>
              <a:t> (2)</a:t>
            </a:r>
            <a:endParaRPr lang="en-US" dirty="0"/>
          </a:p>
          <a:p>
            <a:pPr marL="552450" lvl="1"/>
            <a:r>
              <a:rPr lang="en-US" dirty="0"/>
              <a:t>The heart of the </a:t>
            </a:r>
            <a:r>
              <a:rPr lang="en-US" dirty="0" smtClean="0"/>
              <a:t>course</a:t>
            </a:r>
          </a:p>
          <a:p>
            <a:pPr marL="552450" lvl="1"/>
            <a:r>
              <a:rPr lang="en-US" dirty="0" smtClean="0"/>
              <a:t>Programming </a:t>
            </a:r>
            <a:r>
              <a:rPr lang="en-US" dirty="0"/>
              <a:t>and measurement</a:t>
            </a:r>
          </a:p>
          <a:p>
            <a:r>
              <a:rPr lang="en-US" dirty="0"/>
              <a:t>Exams </a:t>
            </a:r>
            <a:r>
              <a:rPr lang="en-US" dirty="0" smtClean="0"/>
              <a:t>(midterm + final)</a:t>
            </a:r>
            <a:endParaRPr lang="en-US" dirty="0"/>
          </a:p>
          <a:p>
            <a:pPr marL="552450" lvl="1"/>
            <a:r>
              <a:rPr lang="en-US" dirty="0"/>
              <a:t>Test your understanding of concepts &amp; mathematical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Piazza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piazza.com/metu.edu.tr/fall2018/ceng709/home</a:t>
            </a:r>
            <a:endParaRPr lang="en-US" dirty="0"/>
          </a:p>
          <a:p>
            <a:pPr lvl="2"/>
            <a:r>
              <a:rPr lang="en-US" dirty="0" smtClean="0"/>
              <a:t>Announcements</a:t>
            </a:r>
          </a:p>
          <a:p>
            <a:pPr lvl="2"/>
            <a:r>
              <a:rPr lang="en-US" dirty="0" smtClean="0"/>
              <a:t>Resource sharing</a:t>
            </a:r>
          </a:p>
          <a:p>
            <a:pPr lvl="2"/>
            <a:r>
              <a:rPr lang="en-US" dirty="0" smtClean="0"/>
              <a:t>Discussions</a:t>
            </a:r>
          </a:p>
          <a:p>
            <a:pPr lvl="2"/>
            <a:r>
              <a:rPr lang="en-US" dirty="0" smtClean="0"/>
              <a:t>NO e-mail please!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Teaching Assistants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382000" cy="5435600"/>
          </a:xfrm>
          <a:ln/>
        </p:spPr>
        <p:txBody>
          <a:bodyPr/>
          <a:lstStyle/>
          <a:p>
            <a:r>
              <a:rPr lang="en-US" dirty="0" smtClean="0"/>
              <a:t>Specific questions [via Piazza]:   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17500" lvl="1" indent="0">
              <a:buNone/>
            </a:pPr>
            <a:r>
              <a:rPr lang="en-US" dirty="0" smtClean="0"/>
              <a:t>- To be announces</a:t>
            </a:r>
            <a:endParaRPr lang="en-US" dirty="0" smtClean="0"/>
          </a:p>
          <a:p>
            <a:pPr marL="292100"/>
            <a:r>
              <a:rPr lang="en-US" dirty="0" smtClean="0"/>
              <a:t>Office hours:</a:t>
            </a:r>
          </a:p>
          <a:p>
            <a:pPr marL="552450" lvl="1"/>
            <a:r>
              <a:rPr lang="en-US" dirty="0" smtClean="0"/>
              <a:t>Erol Sahin:  	By appointment</a:t>
            </a:r>
          </a:p>
          <a:p>
            <a:pPr marL="838200" lvl="2"/>
            <a:r>
              <a:rPr lang="en-US" dirty="0" smtClean="0"/>
              <a:t>USE PIAZZA for course related communications</a:t>
            </a:r>
          </a:p>
          <a:p>
            <a:pPr marL="38100" indent="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Makeups </a:t>
            </a:r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no makeups unless: </a:t>
            </a:r>
            <a:endParaRPr lang="en-US" dirty="0"/>
          </a:p>
          <a:p>
            <a:pPr marL="552450" lvl="1"/>
            <a:r>
              <a:rPr lang="en-US" dirty="0"/>
              <a:t>Major illness, death in family, …</a:t>
            </a:r>
          </a:p>
          <a:p>
            <a:pPr marL="552450" lvl="1"/>
            <a:r>
              <a:rPr lang="en-US" dirty="0" smtClean="0"/>
              <a:t>Submit an official report to the instructor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Policies: Grading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Attendance:  </a:t>
            </a:r>
            <a:r>
              <a:rPr lang="en-US" dirty="0" smtClean="0"/>
              <a:t>%10 (enforced through frequent pop-quizzes)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Exams midterm </a:t>
            </a:r>
            <a:r>
              <a:rPr lang="en-US" dirty="0" smtClean="0"/>
              <a:t>(25%), final (35%)</a:t>
            </a:r>
          </a:p>
          <a:p>
            <a:endParaRPr lang="en-US" dirty="0" smtClean="0"/>
          </a:p>
          <a:p>
            <a:r>
              <a:rPr lang="en-US" dirty="0" smtClean="0"/>
              <a:t>Two programming assignments: </a:t>
            </a:r>
            <a:r>
              <a:rPr lang="en-US" dirty="0"/>
              <a:t>3</a:t>
            </a:r>
            <a:r>
              <a:rPr lang="en-US" dirty="0" smtClean="0"/>
              <a:t>0%</a:t>
            </a:r>
          </a:p>
          <a:p>
            <a:pPr lvl="1"/>
            <a:r>
              <a:rPr lang="en-US" dirty="0" smtClean="0"/>
              <a:t>Need to be competent in 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Buy a notebook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notes</a:t>
            </a:r>
            <a:r>
              <a:rPr lang="tr-TR" dirty="0" smtClean="0"/>
              <a:t>!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80613"/>
            <a:ext cx="5257800" cy="52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3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Cheating: Description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cheating?</a:t>
            </a:r>
          </a:p>
          <a:p>
            <a:pPr lvl="1"/>
            <a:r>
              <a:rPr lang="en-US" dirty="0" smtClean="0"/>
              <a:t>Sharing code: by copying, retyping, </a:t>
            </a:r>
            <a:r>
              <a:rPr lang="en-US" b="1" dirty="0" smtClean="0"/>
              <a:t>looking at</a:t>
            </a:r>
            <a:r>
              <a:rPr lang="en-US" dirty="0" smtClean="0"/>
              <a:t>, or supplying a file</a:t>
            </a:r>
          </a:p>
          <a:p>
            <a:pPr lvl="1"/>
            <a:r>
              <a:rPr lang="en-US" dirty="0" smtClean="0"/>
              <a:t>Describing: verbal description of code from one person to another.</a:t>
            </a:r>
          </a:p>
          <a:p>
            <a:pPr lvl="1"/>
            <a:r>
              <a:rPr lang="en-US" dirty="0" smtClean="0"/>
              <a:t>Coaching: helping your friend to write a lab, line by line</a:t>
            </a:r>
          </a:p>
          <a:p>
            <a:pPr lvl="1"/>
            <a:r>
              <a:rPr lang="en-US" dirty="0" smtClean="0"/>
              <a:t>Searching the Web for solutions</a:t>
            </a:r>
          </a:p>
          <a:p>
            <a:pPr lvl="1"/>
            <a:r>
              <a:rPr lang="en-US" dirty="0" smtClean="0"/>
              <a:t>Copying code from a previous course or online solution</a:t>
            </a:r>
          </a:p>
          <a:p>
            <a:pPr lvl="2"/>
            <a:r>
              <a:rPr lang="en-US" dirty="0" smtClean="0"/>
              <a:t>You are only allowed to use code we supply, or from the CS:APP website</a:t>
            </a:r>
          </a:p>
          <a:p>
            <a:r>
              <a:rPr lang="en-US" dirty="0" smtClean="0"/>
              <a:t>What is NOT cheating?</a:t>
            </a:r>
          </a:p>
          <a:p>
            <a:pPr lvl="1"/>
            <a:r>
              <a:rPr lang="en-US" dirty="0" smtClean="0"/>
              <a:t>Explaining how to use systems or tools</a:t>
            </a:r>
          </a:p>
          <a:p>
            <a:pPr lvl="1"/>
            <a:r>
              <a:rPr lang="en-US" dirty="0" smtClean="0"/>
              <a:t>Helping others with high-level design issues</a:t>
            </a:r>
          </a:p>
          <a:p>
            <a:endParaRPr lang="en-US" dirty="0" smtClean="0"/>
          </a:p>
          <a:p>
            <a:r>
              <a:rPr lang="en-US" dirty="0" smtClean="0"/>
              <a:t>See the course syllabus for details.</a:t>
            </a:r>
          </a:p>
          <a:p>
            <a:pPr lvl="1"/>
            <a:r>
              <a:rPr lang="en-US" dirty="0" smtClean="0"/>
              <a:t>Ignorance is not an excuse</a:t>
            </a:r>
          </a:p>
        </p:txBody>
      </p:sp>
    </p:spTree>
    <p:extLst>
      <p:ext uri="{BB962C8B-B14F-4D97-AF65-F5344CB8AC3E}">
        <p14:creationId xmlns:p14="http://schemas.microsoft.com/office/powerpoint/2010/main" val="396787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720975"/>
            <a:ext cx="2870200" cy="784225"/>
          </a:xfrm>
          <a:ln/>
        </p:spPr>
        <p:txBody>
          <a:bodyPr/>
          <a:lstStyle/>
          <a:p>
            <a:pPr marL="80963" indent="-809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60606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Welcome and Enjoy! </a:t>
            </a:r>
            <a:endParaRPr lang="en-US" sz="4800" dirty="0">
              <a:solidFill>
                <a:srgbClr val="606060"/>
              </a:solidFill>
              <a:latin typeface="Calibri Italic" charset="0"/>
              <a:ea typeface="ヒラギノ角ゴ ProN W3" charset="-128"/>
              <a:cs typeface="ヒラギノ角ゴ ProN W3" charset="-128"/>
              <a:sym typeface="Calibri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theme</a:t>
            </a:r>
          </a:p>
          <a:p>
            <a:r>
              <a:rPr lang="en-US" dirty="0" smtClean="0"/>
              <a:t>Five realities</a:t>
            </a:r>
          </a:p>
          <a:p>
            <a:r>
              <a:rPr lang="en-US" dirty="0" smtClean="0"/>
              <a:t>How the course fits into the CENG curriculum</a:t>
            </a:r>
          </a:p>
          <a:p>
            <a:r>
              <a:rPr lang="en-US" dirty="0" smtClean="0"/>
              <a:t>Academic integrity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092200"/>
          </a:xfrm>
        </p:spPr>
        <p:txBody>
          <a:bodyPr/>
          <a:lstStyle/>
          <a:p>
            <a:r>
              <a:rPr lang="en-US" b="1" dirty="0" smtClean="0"/>
              <a:t>Course Theme:</a:t>
            </a:r>
            <a:br>
              <a:rPr lang="en-US" b="1" dirty="0" smtClean="0"/>
            </a:br>
            <a:r>
              <a:rPr lang="en-US" b="1" dirty="0" smtClean="0"/>
              <a:t>Abstraction Is Good But Don’t Forget Reality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Most CENG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b="1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b="1" dirty="0" smtClean="0"/>
              <a:t>Useful outcomes from taking CENG331 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</a:t>
            </a:r>
            <a:r>
              <a:rPr lang="en-US" dirty="0" smtClean="0"/>
              <a:t>performance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#1: </a:t>
            </a:r>
            <a:br>
              <a:rPr lang="en-US" b="1" dirty="0"/>
            </a:br>
            <a:r>
              <a:rPr lang="en-US" b="1" dirty="0" err="1"/>
              <a:t>Ints</a:t>
            </a:r>
            <a:r>
              <a:rPr lang="en-US" b="1" dirty="0"/>
              <a:t> are not Integers, Floats are not </a:t>
            </a:r>
            <a:r>
              <a:rPr lang="en-US" b="1" dirty="0" err="1"/>
              <a:t>Reals</a:t>
            </a:r>
            <a:endParaRPr lang="en-US" b="1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Example 1: Is x</a:t>
            </a:r>
            <a:r>
              <a:rPr lang="en-US" b="1" baseline="32000" dirty="0"/>
              <a:t>2</a:t>
            </a:r>
            <a:r>
              <a:rPr lang="en-US" b="1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Float’s: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err="1"/>
              <a:t>Int’s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</a:t>
            </a:r>
            <a:r>
              <a:rPr lang="en-US" dirty="0" smtClean="0">
                <a:ea typeface="Zapf Dingbats" charset="2"/>
                <a:cs typeface="Zapf Dingbats" charset="2"/>
              </a:rPr>
              <a:t>--&gt; </a:t>
            </a:r>
            <a:r>
              <a:rPr lang="en-US" dirty="0">
                <a:ea typeface="Zapf Dingbats" charset="2"/>
                <a:cs typeface="Zapf Dingbats" charset="2"/>
              </a:rPr>
              <a:t>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</a:t>
            </a:r>
            <a:r>
              <a:rPr lang="en-US" dirty="0" smtClean="0">
                <a:ea typeface="Zapf Dingbats" charset="2"/>
                <a:cs typeface="Zapf Dingbats" charset="2"/>
              </a:rPr>
              <a:t>--&gt; </a:t>
            </a:r>
            <a:r>
              <a:rPr lang="en-US" dirty="0">
                <a:ea typeface="Zapf Dingbats" charset="2"/>
                <a:cs typeface="Zapf Dingbats" charset="2"/>
              </a:rPr>
              <a:t>??</a:t>
            </a:r>
            <a:endParaRPr lang="en-US" dirty="0"/>
          </a:p>
          <a:p>
            <a:r>
              <a:rPr lang="en-US" b="1" dirty="0"/>
              <a:t>Example 2: Is (</a:t>
            </a:r>
            <a:r>
              <a:rPr lang="en-US" b="1" dirty="0" err="1"/>
              <a:t>x</a:t>
            </a:r>
            <a:r>
              <a:rPr lang="en-US" b="1" dirty="0"/>
              <a:t> + </a:t>
            </a:r>
            <a:r>
              <a:rPr lang="en-US" b="1" dirty="0" err="1"/>
              <a:t>y</a:t>
            </a:r>
            <a:r>
              <a:rPr lang="en-US" b="1" dirty="0"/>
              <a:t>) + </a:t>
            </a:r>
            <a:r>
              <a:rPr lang="en-US" b="1" dirty="0" err="1"/>
              <a:t>z</a:t>
            </a:r>
            <a:r>
              <a:rPr lang="en-US" b="1" dirty="0"/>
              <a:t>  =  </a:t>
            </a:r>
            <a:r>
              <a:rPr lang="en-US" b="1" dirty="0" err="1"/>
              <a:t>x</a:t>
            </a:r>
            <a:r>
              <a:rPr lang="en-US" b="1" dirty="0"/>
              <a:t> + (</a:t>
            </a:r>
            <a:r>
              <a:rPr lang="en-US" b="1" dirty="0" err="1"/>
              <a:t>y</a:t>
            </a:r>
            <a:r>
              <a:rPr lang="en-US" b="1" dirty="0"/>
              <a:t> + </a:t>
            </a:r>
            <a:r>
              <a:rPr lang="en-US" b="1" dirty="0" err="1"/>
              <a:t>z</a:t>
            </a:r>
            <a:r>
              <a:rPr lang="en-US" b="1" dirty="0"/>
              <a:t>)?</a:t>
            </a:r>
          </a:p>
          <a:p>
            <a:pPr marL="552450" lvl="1"/>
            <a:r>
              <a:rPr lang="en-US" dirty="0"/>
              <a:t>Unsigned &amp; Signed </a:t>
            </a:r>
            <a:r>
              <a:rPr lang="en-US" dirty="0" err="1"/>
              <a:t>Int’s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Float’s: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9002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 Reality #2: </a:t>
            </a:r>
            <a:br>
              <a:rPr lang="en-US" b="1" dirty="0" smtClean="0"/>
            </a:br>
            <a:r>
              <a:rPr lang="en-US" b="1" dirty="0" smtClean="0"/>
              <a:t>You’ve Got to Know Assembly</a:t>
            </a:r>
            <a:endParaRPr lang="en-US" b="1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Chances are, you’ll never write programs in assembly</a:t>
            </a:r>
          </a:p>
          <a:p>
            <a:pPr lvl="1"/>
            <a:r>
              <a:rPr lang="en-US" dirty="0" smtClean="0"/>
              <a:t>Compilers are much better &amp; more patient than you are</a:t>
            </a:r>
          </a:p>
          <a:p>
            <a:r>
              <a:rPr lang="en-US" b="1" dirty="0" smtClean="0"/>
              <a:t>But: Understanding assembly is key to machine-level execution model</a:t>
            </a:r>
          </a:p>
          <a:p>
            <a:pPr lvl="1"/>
            <a:r>
              <a:rPr lang="en-US" dirty="0" smtClean="0"/>
              <a:t>Behavior of programs in presence of bugs</a:t>
            </a:r>
          </a:p>
          <a:p>
            <a:pPr lvl="2"/>
            <a:r>
              <a:rPr lang="en-US" dirty="0" smtClean="0"/>
              <a:t>High-level language models break down</a:t>
            </a:r>
          </a:p>
          <a:p>
            <a:pPr lvl="1"/>
            <a:r>
              <a:rPr lang="en-US" dirty="0" smtClean="0"/>
              <a:t>Tuning program performance</a:t>
            </a:r>
          </a:p>
          <a:p>
            <a:pPr lvl="2"/>
            <a:r>
              <a:rPr lang="en-US" dirty="0" smtClean="0"/>
              <a:t>Understand optimizations done / not done by the compiler</a:t>
            </a:r>
          </a:p>
          <a:p>
            <a:pPr lvl="2"/>
            <a:r>
              <a:rPr lang="en-US" dirty="0" smtClean="0"/>
              <a:t>Understanding sources of program inefficiency</a:t>
            </a:r>
          </a:p>
          <a:p>
            <a:pPr lvl="1"/>
            <a:r>
              <a:rPr lang="en-US" dirty="0" smtClean="0"/>
              <a:t>Implementing system software</a:t>
            </a:r>
          </a:p>
          <a:p>
            <a:pPr lvl="2"/>
            <a:r>
              <a:rPr lang="en-US" dirty="0" smtClean="0"/>
              <a:t>Compiler has machine code as target</a:t>
            </a:r>
          </a:p>
          <a:p>
            <a:pPr lvl="2"/>
            <a:r>
              <a:rPr lang="en-US" dirty="0" smtClean="0"/>
              <a:t>Operating systems must manage process state</a:t>
            </a:r>
          </a:p>
          <a:p>
            <a:pPr lvl="1"/>
            <a:r>
              <a:rPr lang="en-US" dirty="0" smtClean="0"/>
              <a:t>Creating / fighting malware</a:t>
            </a:r>
          </a:p>
          <a:p>
            <a:pPr lvl="2"/>
            <a:r>
              <a:rPr lang="en-US" dirty="0" smtClean="0"/>
              <a:t>x86 assembly is the language of choice!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 smtClean="0"/>
              <a:t>Great Reality #3: Memory Matters</a:t>
            </a:r>
            <a:br>
              <a:rPr lang="en-US" b="1" dirty="0" smtClean="0"/>
            </a:br>
            <a:r>
              <a:rPr lang="en-US" sz="2900" b="1" dirty="0" smtClean="0"/>
              <a:t>Random Access Memory Is an Unphysical Abstraction</a:t>
            </a:r>
            <a:endParaRPr lang="en-US" sz="2900" b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38200" lvl="2"/>
            <a:endParaRPr lang="en-US" dirty="0" smtClean="0"/>
          </a:p>
          <a:p>
            <a:r>
              <a:rPr lang="en-US" b="1" dirty="0" smtClean="0"/>
              <a:t>Memory is not unbounded</a:t>
            </a:r>
          </a:p>
          <a:p>
            <a:pPr marL="552450" lvl="1"/>
            <a:r>
              <a:rPr lang="en-US" dirty="0" smtClean="0"/>
              <a:t>It must be allocated and managed</a:t>
            </a:r>
          </a:p>
          <a:p>
            <a:pPr marL="552450" lvl="1"/>
            <a:r>
              <a:rPr lang="en-US" dirty="0" smtClean="0"/>
              <a:t>Many applications are memory dominated</a:t>
            </a:r>
          </a:p>
          <a:p>
            <a:r>
              <a:rPr lang="en-US" b="1" dirty="0" smtClean="0"/>
              <a:t>Memory referencing bugs especially pernicious</a:t>
            </a:r>
          </a:p>
          <a:p>
            <a:pPr marL="552450" lvl="1"/>
            <a:r>
              <a:rPr lang="en-US" dirty="0" smtClean="0"/>
              <a:t>Effects are distant in both time and space</a:t>
            </a:r>
          </a:p>
          <a:p>
            <a:r>
              <a:rPr lang="en-US" b="1" dirty="0" smtClean="0"/>
              <a:t>Memory performance is not uniform</a:t>
            </a:r>
          </a:p>
          <a:p>
            <a:pPr marL="552450" lvl="1"/>
            <a:r>
              <a:rPr lang="en-US" dirty="0" smtClean="0"/>
              <a:t>Cache and virtual memory effects can greatly affect program performance</a:t>
            </a:r>
          </a:p>
          <a:p>
            <a:pPr marL="552450" lvl="1"/>
            <a:r>
              <a:rPr lang="en-US" dirty="0" smtClean="0"/>
              <a:t>Adapting program to characteristics of memory system can lead to major speed improvements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 smtClean="0"/>
              <a:t>Result </a:t>
            </a:r>
            <a:r>
              <a:rPr lang="en-US" dirty="0"/>
              <a:t>is </a:t>
            </a:r>
            <a:r>
              <a:rPr lang="en-US" dirty="0" smtClean="0"/>
              <a:t>system specific</a:t>
            </a:r>
            <a:endParaRPr lang="en-US" dirty="0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3.14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(6)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  <a:endParaRPr lang="en-US" sz="1800" dirty="0">
              <a:solidFill>
                <a:schemeClr val="tx1"/>
              </a:solidFill>
              <a:latin typeface="Courier New" charset="0"/>
              <a:ea typeface="Monaco" charset="0"/>
              <a:cs typeface="Monaco" charset="0"/>
              <a:sym typeface="Courier Ne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4419600"/>
            <a:ext cx="3810000" cy="2062103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252525"/>
                </a:solidFill>
                <a:latin typeface="Arial" charset="0"/>
              </a:rPr>
              <a:t>volatile</a:t>
            </a:r>
            <a:r>
              <a:rPr lang="en-US" sz="1600" dirty="0">
                <a:solidFill>
                  <a:srgbClr val="252525"/>
                </a:solidFill>
                <a:latin typeface="Arial" charset="0"/>
              </a:rPr>
              <a:t> </a:t>
            </a:r>
            <a:r>
              <a:rPr lang="en-US" sz="1600" dirty="0">
                <a:solidFill>
                  <a:srgbClr val="0B0080"/>
                </a:solidFill>
                <a:latin typeface="Arial" charset="0"/>
                <a:hlinkClick r:id="rId2" tooltip="Keyword (computer programming)"/>
              </a:rPr>
              <a:t>keyword</a:t>
            </a:r>
            <a:r>
              <a:rPr lang="en-US" sz="1600" dirty="0">
                <a:solidFill>
                  <a:srgbClr val="252525"/>
                </a:solidFill>
                <a:latin typeface="Arial" charset="0"/>
              </a:rPr>
              <a:t> indicates that a </a:t>
            </a:r>
            <a:r>
              <a:rPr lang="en-US" sz="1600" dirty="0">
                <a:solidFill>
                  <a:srgbClr val="0B0080"/>
                </a:solidFill>
                <a:latin typeface="Arial" charset="0"/>
                <a:hlinkClick r:id="rId3" tooltip="Value (computer science)"/>
              </a:rPr>
              <a:t>value</a:t>
            </a:r>
            <a:r>
              <a:rPr lang="en-US" sz="1600" dirty="0">
                <a:solidFill>
                  <a:srgbClr val="252525"/>
                </a:solidFill>
                <a:latin typeface="Arial" charset="0"/>
              </a:rPr>
              <a:t> may change between different accesses, even if it does not appear to be modified. This keyword prevents an </a:t>
            </a:r>
            <a:r>
              <a:rPr lang="en-US" sz="1600" dirty="0">
                <a:solidFill>
                  <a:srgbClr val="0B0080"/>
                </a:solidFill>
                <a:latin typeface="Arial" charset="0"/>
                <a:hlinkClick r:id="rId4" tooltip="Optimizing compiler"/>
              </a:rPr>
              <a:t>optimizing compiler</a:t>
            </a:r>
            <a:r>
              <a:rPr lang="en-US" sz="1600" dirty="0">
                <a:solidFill>
                  <a:srgbClr val="252525"/>
                </a:solidFill>
                <a:latin typeface="Arial" charset="0"/>
              </a:rPr>
              <a:t> from optimizing away subsequent reads or writes and thus incorrectly reusing a stale value or omitting writes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91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3.14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fun(6)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  <a:endParaRPr lang="en-US" sz="1800" dirty="0">
              <a:solidFill>
                <a:schemeClr val="tx1"/>
              </a:solidFill>
              <a:latin typeface="Courier New" charset="0"/>
              <a:ea typeface="Monaco" charset="0"/>
              <a:cs typeface="Monaco" charset="0"/>
              <a:sym typeface="Courier Ne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7338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8006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2004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35673"/>
              </p:ext>
            </p:extLst>
          </p:nvPr>
        </p:nvGraphicFramePr>
        <p:xfrm>
          <a:off x="2514600" y="3733800"/>
          <a:ext cx="2070100" cy="2667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Courier New"/>
                          <a:sym typeface="Monaco" charset="0"/>
                        </a:rPr>
                        <a:t>?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Courier New"/>
                          <a:sym typeface="Monaco" charset="0"/>
                        </a:rPr>
                        <a:t>?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48768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4864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879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z="4000" b="1" dirty="0"/>
              <a:t>Great Reality #4: There’s more to performance than asymptotic </a:t>
            </a:r>
            <a:r>
              <a:rPr lang="en-US" sz="4000" b="1" dirty="0" smtClean="0"/>
              <a:t>complexity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b="1" dirty="0"/>
              <a:t>Constant factors matter too!</a:t>
            </a:r>
          </a:p>
          <a:p>
            <a:r>
              <a:rPr lang="en-US" b="1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b="1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Pages>0</Pages>
  <Words>898</Words>
  <Characters>0</Characters>
  <Application>Microsoft Macintosh PowerPoint</Application>
  <PresentationFormat>On-screen Show (4:3)</PresentationFormat>
  <Lines>0</Lines>
  <Paragraphs>196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 Narrow</vt:lpstr>
      <vt:lpstr>Calibri</vt:lpstr>
      <vt:lpstr>Calibri Bold</vt:lpstr>
      <vt:lpstr>Calibri Italic</vt:lpstr>
      <vt:lpstr>Courier New</vt:lpstr>
      <vt:lpstr>Gill Sans</vt:lpstr>
      <vt:lpstr>Lucida Grande</vt:lpstr>
      <vt:lpstr>Monaco</vt:lpstr>
      <vt:lpstr>ＭＳ Ｐゴシック</vt:lpstr>
      <vt:lpstr>Wingdings</vt:lpstr>
      <vt:lpstr>Wingdings 2</vt:lpstr>
      <vt:lpstr>Zapf Dingbats</vt:lpstr>
      <vt:lpstr>ヒラギノ角ゴ ProN W3</vt:lpstr>
      <vt:lpstr>ヒラギノ角ゴ ProN W6</vt:lpstr>
      <vt:lpstr>Arial</vt:lpstr>
      <vt:lpstr>Title Slide</vt:lpstr>
      <vt:lpstr>Title and Content</vt:lpstr>
      <vt:lpstr>Title Only</vt:lpstr>
      <vt:lpstr>PowerPoint Presentation</vt:lpstr>
      <vt:lpstr>Overview</vt:lpstr>
      <vt:lpstr>Course Theme: Abstraction Is Good But Don’t Forget Reality</vt:lpstr>
      <vt:lpstr>Great Reality #1:  Ints are not Integers, Floats are not Reals</vt:lpstr>
      <vt:lpstr>Great Reality #2:  You’ve Got to Know Assembly</vt:lpstr>
      <vt:lpstr>Great Reality #3: Memory Matters Random Access Memory Is an Unphysical Abstraction</vt:lpstr>
      <vt:lpstr>Memory Referencing Bug Example</vt:lpstr>
      <vt:lpstr>Memory Referencing Bug Example</vt:lpstr>
      <vt:lpstr>Great Reality #4: There’s more to performance than asymptotic complexity </vt:lpstr>
      <vt:lpstr>Memory System Performance Example</vt:lpstr>
      <vt:lpstr>Textbook</vt:lpstr>
      <vt:lpstr>Course Components</vt:lpstr>
      <vt:lpstr>Communication</vt:lpstr>
      <vt:lpstr>Teaching Assistants</vt:lpstr>
      <vt:lpstr>Makeups </vt:lpstr>
      <vt:lpstr>Policies: Grading</vt:lpstr>
      <vt:lpstr>Buy a notebook and take notes!</vt:lpstr>
      <vt:lpstr>Cheating: Description</vt:lpstr>
      <vt:lpstr>Welcome and Enjoy!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Microsoft Office User</cp:lastModifiedBy>
  <cp:revision>152</cp:revision>
  <cp:lastPrinted>2011-08-30T03:47:10Z</cp:lastPrinted>
  <dcterms:created xsi:type="dcterms:W3CDTF">2012-08-28T17:04:18Z</dcterms:created>
  <dcterms:modified xsi:type="dcterms:W3CDTF">2018-10-02T07:27:17Z</dcterms:modified>
</cp:coreProperties>
</file>