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theme/themeOverride39.xml" ContentType="application/vnd.openxmlformats-officedocument.themeOverride+xml"/>
  <Override PartName="/ppt/theme/themeOverride17.xml" ContentType="application/vnd.openxmlformats-officedocument.themeOverride+xml"/>
  <Override PartName="/ppt/theme/themeOverride28.xml" ContentType="application/vnd.openxmlformats-officedocument.themeOverride+xml"/>
  <Override PartName="/ppt/slides/slide99.xml" ContentType="application/vnd.openxmlformats-officedocument.presentationml.slide+xml"/>
  <Override PartName="/ppt/theme/themeOverride53.xml" ContentType="application/vnd.openxmlformats-officedocument.themeOverride+xml"/>
  <Override PartName="/ppt/slides/slide77.xml" ContentType="application/vnd.openxmlformats-officedocument.presentationml.slide+xml"/>
  <Override PartName="/ppt/slides/slide88.xml" ContentType="application/vnd.openxmlformats-officedocument.presentationml.slide+xml"/>
  <Override PartName="/ppt/theme/themeOverride42.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heme/themeOverride20.xml" ContentType="application/vnd.openxmlformats-officedocument.themeOverride+xml"/>
  <Override PartName="/ppt/theme/themeOverride31.xml" ContentType="application/vnd.openxmlformats-officedocument.themeOverr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theme/themeOverride29.xml" ContentType="application/vnd.openxmlformats-officedocument.themeOverride+xml"/>
  <Override PartName="/ppt/theme/themeOverride47.xml" ContentType="application/vnd.openxmlformats-officedocument.themeOverride+xml"/>
  <Override PartName="/ppt/theme/themeOverride58.xml" ContentType="application/vnd.openxmlformats-officedocument.themeOverride+xml"/>
  <Override PartName="/ppt/slideLayouts/slideLayout10.xml" ContentType="application/vnd.openxmlformats-officedocument.presentationml.slideLayout+xml"/>
  <Default Extension="gif" ContentType="image/gif"/>
  <Override PartName="/ppt/theme/themeOverride18.xml" ContentType="application/vnd.openxmlformats-officedocument.themeOverride+xml"/>
  <Override PartName="/ppt/theme/themeOverride36.xml" ContentType="application/vnd.openxmlformats-officedocument.themeOverride+xml"/>
  <Override PartName="/ppt/slides/slide89.xml" ContentType="application/vnd.openxmlformats-officedocument.presentationml.slide+xml"/>
  <Override PartName="/ppt/slides/slide108.xml" ContentType="application/vnd.openxmlformats-officedocument.presentationml.slide+xml"/>
  <Override PartName="/ppt/theme/themeOverride25.xml" ContentType="application/vnd.openxmlformats-officedocument.themeOverride+xml"/>
  <Override PartName="/ppt/theme/themeOverride43.xml" ContentType="application/vnd.openxmlformats-officedocument.themeOverride+xml"/>
  <Override PartName="/ppt/theme/themeOverride54.xml" ContentType="application/vnd.openxmlformats-officedocument.themeOverr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Override14.xml" ContentType="application/vnd.openxmlformats-officedocument.themeOverride+xml"/>
  <Override PartName="/ppt/theme/themeOverride32.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theme/themeOverride50.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theme/themeOverride59.xml" ContentType="application/vnd.openxmlformats-officedocument.themeOverr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heme/themeOverride19.xml" ContentType="application/vnd.openxmlformats-officedocument.themeOverride+xml"/>
  <Override PartName="/ppt/theme/themeOverride48.xml" ContentType="application/vnd.openxmlformats-officedocument.themeOverride+xml"/>
  <Override PartName="/ppt/theme/themeOverride37.xml" ContentType="application/vnd.openxmlformats-officedocument.themeOverride+xml"/>
  <Override PartName="/ppt/theme/themeOverride55.xml" ContentType="application/vnd.openxmlformats-officedocument.themeOverride+xml"/>
  <Override PartName="/ppt/slides/slide79.xml" ContentType="application/vnd.openxmlformats-officedocument.presentationml.slide+xml"/>
  <Override PartName="/ppt/slides/slide109.xml" ContentType="application/vnd.openxmlformats-officedocument.presentationml.slide+xml"/>
  <Override PartName="/ppt/theme/themeOverride15.xml" ContentType="application/vnd.openxmlformats-officedocument.themeOverride+xml"/>
  <Override PartName="/ppt/theme/themeOverride26.xml" ContentType="application/vnd.openxmlformats-officedocument.themeOverride+xml"/>
  <Override PartName="/ppt/theme/themeOverride44.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theme/themeOverride22.xml" ContentType="application/vnd.openxmlformats-officedocument.themeOverride+xml"/>
  <Override PartName="/ppt/theme/themeOverride33.xml" ContentType="application/vnd.openxmlformats-officedocument.themeOverride+xml"/>
  <Override PartName="/ppt/theme/themeOverride51.xml" ContentType="application/vnd.openxmlformats-officedocument.themeOverr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theme/themeOverride4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heme/themeOverride38.xml" ContentType="application/vnd.openxmlformats-officedocument.themeOverride+xml"/>
  <Override PartName="/ppt/theme/themeOverride49.xml" ContentType="application/vnd.openxmlformats-officedocument.themeOverride+xml"/>
  <Override PartName="/ppt/theme/themeOverride27.xml" ContentType="application/vnd.openxmlformats-officedocument.themeOverride+xml"/>
  <Override PartName="/ppt/theme/themeOverride45.xml" ContentType="application/vnd.openxmlformats-officedocument.themeOverride+xml"/>
  <Override PartName="/ppt/theme/themeOverride56.xml" ContentType="application/vnd.openxmlformats-officedocument.themeOverride+xml"/>
  <Override PartName="/ppt/slides/slide98.xml" ContentType="application/vnd.openxmlformats-officedocument.presentationml.slide+xml"/>
  <Override PartName="/ppt/theme/themeOverride16.xml" ContentType="application/vnd.openxmlformats-officedocument.themeOverride+xml"/>
  <Override PartName="/ppt/theme/themeOverride34.xml" ContentType="application/vnd.openxmlformats-officedocument.themeOverr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theme/themeOverride9.xml" ContentType="application/vnd.openxmlformats-officedocument.themeOverride+xml"/>
  <Override PartName="/ppt/theme/themeOverride23.xml" ContentType="application/vnd.openxmlformats-officedocument.themeOverride+xml"/>
  <Override PartName="/ppt/theme/themeOverride41.xml" ContentType="application/vnd.openxmlformats-officedocument.themeOverride+xml"/>
  <Override PartName="/ppt/theme/themeOverride52.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Override57.xml" ContentType="application/vnd.openxmlformats-officedocument.themeOverride+xml"/>
  <Override PartName="/ppt/theme/themeOverride46.xml" ContentType="application/vnd.openxmlformats-officedocument.themeOverride+xml"/>
  <Override PartName="/ppt/theme/themeOverride24.xml" ContentType="application/vnd.openxmlformats-officedocument.themeOverride+xml"/>
  <Override PartName="/ppt/theme/themeOverride35.xml" ContentType="application/vnd.openxmlformats-officedocument.themeOverr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Override13.xml" ContentType="application/vnd.openxmlformats-officedocument.themeOverride+xml"/>
  <Override PartName="/ppt/theme/themeOverride60.xml" ContentType="application/vnd.openxmlformats-officedocument.themeOverr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 id="2147483765" r:id="rId2"/>
    <p:sldMasterId id="2147483790" r:id="rId3"/>
    <p:sldMasterId id="2147483802" r:id="rId4"/>
    <p:sldMasterId id="2147483814" r:id="rId5"/>
  </p:sldMasterIdLst>
  <p:notesMasterIdLst>
    <p:notesMasterId r:id="rId117"/>
  </p:notesMasterIdLst>
  <p:handoutMasterIdLst>
    <p:handoutMasterId r:id="rId118"/>
  </p:handoutMasterIdLst>
  <p:sldIdLst>
    <p:sldId id="624" r:id="rId6"/>
    <p:sldId id="995" r:id="rId7"/>
    <p:sldId id="895" r:id="rId8"/>
    <p:sldId id="987" r:id="rId9"/>
    <p:sldId id="881" r:id="rId10"/>
    <p:sldId id="591" r:id="rId11"/>
    <p:sldId id="482" r:id="rId12"/>
    <p:sldId id="870" r:id="rId13"/>
    <p:sldId id="873" r:id="rId14"/>
    <p:sldId id="819" r:id="rId15"/>
    <p:sldId id="879" r:id="rId16"/>
    <p:sldId id="1001" r:id="rId17"/>
    <p:sldId id="820" r:id="rId18"/>
    <p:sldId id="880" r:id="rId19"/>
    <p:sldId id="629" r:id="rId20"/>
    <p:sldId id="818" r:id="rId21"/>
    <p:sldId id="869" r:id="rId22"/>
    <p:sldId id="982" r:id="rId23"/>
    <p:sldId id="633" r:id="rId24"/>
    <p:sldId id="636" r:id="rId25"/>
    <p:sldId id="637" r:id="rId26"/>
    <p:sldId id="638" r:id="rId27"/>
    <p:sldId id="505" r:id="rId28"/>
    <p:sldId id="581" r:id="rId29"/>
    <p:sldId id="660" r:id="rId30"/>
    <p:sldId id="999" r:id="rId31"/>
    <p:sldId id="708" r:id="rId32"/>
    <p:sldId id="878" r:id="rId33"/>
    <p:sldId id="632" r:id="rId34"/>
    <p:sldId id="994" r:id="rId35"/>
    <p:sldId id="988" r:id="rId36"/>
    <p:sldId id="989" r:id="rId37"/>
    <p:sldId id="990" r:id="rId38"/>
    <p:sldId id="991" r:id="rId39"/>
    <p:sldId id="992" r:id="rId40"/>
    <p:sldId id="993" r:id="rId41"/>
    <p:sldId id="297" r:id="rId42"/>
    <p:sldId id="434" r:id="rId43"/>
    <p:sldId id="399" r:id="rId44"/>
    <p:sldId id="892" r:id="rId45"/>
    <p:sldId id="701" r:id="rId46"/>
    <p:sldId id="719" r:id="rId47"/>
    <p:sldId id="722" r:id="rId48"/>
    <p:sldId id="1006" r:id="rId49"/>
    <p:sldId id="642" r:id="rId50"/>
    <p:sldId id="641" r:id="rId51"/>
    <p:sldId id="908" r:id="rId52"/>
    <p:sldId id="909" r:id="rId53"/>
    <p:sldId id="910" r:id="rId54"/>
    <p:sldId id="573" r:id="rId55"/>
    <p:sldId id="911" r:id="rId56"/>
    <p:sldId id="576" r:id="rId57"/>
    <p:sldId id="575" r:id="rId58"/>
    <p:sldId id="577" r:id="rId59"/>
    <p:sldId id="578" r:id="rId60"/>
    <p:sldId id="445" r:id="rId61"/>
    <p:sldId id="444" r:id="rId62"/>
    <p:sldId id="913" r:id="rId63"/>
    <p:sldId id="914" r:id="rId64"/>
    <p:sldId id="915" r:id="rId65"/>
    <p:sldId id="916" r:id="rId66"/>
    <p:sldId id="917" r:id="rId67"/>
    <p:sldId id="918" r:id="rId68"/>
    <p:sldId id="919" r:id="rId69"/>
    <p:sldId id="920" r:id="rId70"/>
    <p:sldId id="921" r:id="rId71"/>
    <p:sldId id="922" r:id="rId72"/>
    <p:sldId id="923" r:id="rId73"/>
    <p:sldId id="816" r:id="rId74"/>
    <p:sldId id="1002" r:id="rId75"/>
    <p:sldId id="1003" r:id="rId76"/>
    <p:sldId id="1004" r:id="rId77"/>
    <p:sldId id="1005" r:id="rId78"/>
    <p:sldId id="882" r:id="rId79"/>
    <p:sldId id="883" r:id="rId80"/>
    <p:sldId id="884" r:id="rId81"/>
    <p:sldId id="885" r:id="rId82"/>
    <p:sldId id="886" r:id="rId83"/>
    <p:sldId id="887" r:id="rId84"/>
    <p:sldId id="888" r:id="rId85"/>
    <p:sldId id="896" r:id="rId86"/>
    <p:sldId id="897" r:id="rId87"/>
    <p:sldId id="898" r:id="rId88"/>
    <p:sldId id="899" r:id="rId89"/>
    <p:sldId id="900" r:id="rId90"/>
    <p:sldId id="901" r:id="rId91"/>
    <p:sldId id="902" r:id="rId92"/>
    <p:sldId id="986" r:id="rId93"/>
    <p:sldId id="889" r:id="rId94"/>
    <p:sldId id="890" r:id="rId95"/>
    <p:sldId id="891" r:id="rId96"/>
    <p:sldId id="929" r:id="rId97"/>
    <p:sldId id="814" r:id="rId98"/>
    <p:sldId id="848" r:id="rId99"/>
    <p:sldId id="849" r:id="rId100"/>
    <p:sldId id="850" r:id="rId101"/>
    <p:sldId id="851" r:id="rId102"/>
    <p:sldId id="928" r:id="rId103"/>
    <p:sldId id="1000" r:id="rId104"/>
    <p:sldId id="981" r:id="rId105"/>
    <p:sldId id="974" r:id="rId106"/>
    <p:sldId id="815" r:id="rId107"/>
    <p:sldId id="854" r:id="rId108"/>
    <p:sldId id="975" r:id="rId109"/>
    <p:sldId id="976" r:id="rId110"/>
    <p:sldId id="977" r:id="rId111"/>
    <p:sldId id="978" r:id="rId112"/>
    <p:sldId id="979" r:id="rId113"/>
    <p:sldId id="980" r:id="rId114"/>
    <p:sldId id="997" r:id="rId115"/>
    <p:sldId id="998" r:id="rId116"/>
  </p:sldIdLst>
  <p:sldSz cx="9144000" cy="6858000" type="screen4x3"/>
  <p:notesSz cx="7010400" cy="9296400"/>
  <p:custShowLst>
    <p:custShow name="Özel Gösteri 1" id="0">
      <p:sldLst>
        <p:sld r:id="rId46"/>
        <p:sld r:id="rId47"/>
        <p:sld r:id="rId48"/>
      </p:sldLst>
    </p:custShow>
  </p:custShowLst>
  <p:defaultTextStyle>
    <a:defPPr>
      <a:defRPr lang="tr-T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CDCD"/>
    <a:srgbClr val="003399"/>
    <a:srgbClr val="FFAFAF"/>
    <a:srgbClr val="000066"/>
    <a:srgbClr val="FF0000"/>
    <a:srgbClr val="006666"/>
    <a:srgbClr val="993300"/>
    <a:srgbClr val="9900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3015" autoAdjust="0"/>
    <p:restoredTop sz="94667" autoAdjust="0"/>
  </p:normalViewPr>
  <p:slideViewPr>
    <p:cSldViewPr>
      <p:cViewPr>
        <p:scale>
          <a:sx n="90" d="100"/>
          <a:sy n="90" d="100"/>
        </p:scale>
        <p:origin x="-1110"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2144"/>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notesMaster" Target="notesMasters/notesMaster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smtClean="0"/>
            </a:lvl1pPr>
          </a:lstStyle>
          <a:p>
            <a:pPr>
              <a:defRPr/>
            </a:pPr>
            <a:fld id="{321360CF-9CF2-4FB6-877B-757CA92DB3B0}" type="datetimeFigureOut">
              <a:rPr lang="en-US"/>
              <a:pPr>
                <a:defRPr/>
              </a:pPr>
              <a:t>1/4/2019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smtClean="0"/>
            </a:lvl1pPr>
          </a:lstStyle>
          <a:p>
            <a:pPr>
              <a:defRPr/>
            </a:pPr>
            <a:fld id="{83F27E26-DC36-4316-AA6F-778C0329F37F}" type="slidenum">
              <a:rPr lang="en-US"/>
              <a:pPr>
                <a:defRPr/>
              </a:pPr>
              <a:t>‹#›</a:t>
            </a:fld>
            <a:endParaRPr lang="en-US"/>
          </a:p>
        </p:txBody>
      </p:sp>
    </p:spTree>
    <p:extLst>
      <p:ext uri="{BB962C8B-B14F-4D97-AF65-F5344CB8AC3E}">
        <p14:creationId xmlns:p14="http://schemas.microsoft.com/office/powerpoint/2010/main" xmlns="" val="58366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645FC8C-8A7B-4657-9536-78A41C8EA67B}" type="datetimeFigureOut">
              <a:rPr lang="tr-TR" smtClean="0"/>
              <a:pPr/>
              <a:t>04.01.2019</a:t>
            </a:fld>
            <a:endParaRPr lang="tr-TR"/>
          </a:p>
        </p:txBody>
      </p:sp>
      <p:sp>
        <p:nvSpPr>
          <p:cNvPr id="4" name="3 Slayt Görüntüsü Yer Tutucusu"/>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7784BC6-879B-42C3-9556-03A06B84A169}"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omputerhope.com/history/1991.htm"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F31D0BE-2059-4C0E-922E-4E35BBE6A325}" type="slidenum">
              <a:rPr lang="en-US" smtClean="0"/>
              <a:pPr>
                <a:defRPr/>
              </a:pPr>
              <a:t>27</a:t>
            </a:fld>
            <a:endParaRPr lang="en-US" dirty="0"/>
          </a:p>
        </p:txBody>
      </p:sp>
    </p:spTree>
    <p:extLst>
      <p:ext uri="{BB962C8B-B14F-4D97-AF65-F5344CB8AC3E}">
        <p14:creationId xmlns="" xmlns:p14="http://schemas.microsoft.com/office/powerpoint/2010/main" val="3977140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machine was never built due to funding situations. In 1910 his youngest son built a portion of	 his machine and did some set of operation. In June of</a:t>
            </a:r>
            <a:r>
              <a:rPr lang="en-US" dirty="0">
                <a:hlinkClick r:id="rId3"/>
              </a:rPr>
              <a:t>1991, the London Science Museum completed the Difference Engine No 2 for the bicentennial year of Babbage's birth and later completed the printing mechanism in 2000.</a:t>
            </a:r>
            <a:endParaRPr lang="en-US" dirty="0"/>
          </a:p>
        </p:txBody>
      </p:sp>
      <p:sp>
        <p:nvSpPr>
          <p:cNvPr id="4" name="Slide Number Placeholder 3"/>
          <p:cNvSpPr>
            <a:spLocks noGrp="1"/>
          </p:cNvSpPr>
          <p:nvPr>
            <p:ph type="sldNum" sz="quarter" idx="10"/>
          </p:nvPr>
        </p:nvSpPr>
        <p:spPr/>
        <p:txBody>
          <a:bodyPr/>
          <a:lstStyle/>
          <a:p>
            <a:fld id="{7BDC0D41-1AA1-964D-88D9-39F1A360240F}" type="slidenum">
              <a:rPr lang="en-US" smtClean="0"/>
              <a:pPr/>
              <a:t>42</a:t>
            </a:fld>
            <a:endParaRPr lang="en-US"/>
          </a:p>
        </p:txBody>
      </p:sp>
    </p:spTree>
    <p:extLst>
      <p:ext uri="{BB962C8B-B14F-4D97-AF65-F5344CB8AC3E}">
        <p14:creationId xmlns="" xmlns:p14="http://schemas.microsoft.com/office/powerpoint/2010/main" val="418520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34BD59E-7B14-9E4C-858D-57B3EEEAB4F2}" type="slidenum">
              <a:rPr lang="en-US"/>
              <a:pPr/>
              <a:t>43</a:t>
            </a:fld>
            <a:endParaRPr lang="en-US"/>
          </a:p>
        </p:txBody>
      </p:sp>
      <p:sp>
        <p:nvSpPr>
          <p:cNvPr id="29699" name="Rectangle 2"/>
          <p:cNvSpPr>
            <a:spLocks noGrp="1" noRot="1" noChangeAspect="1" noChangeArrowheads="1" noTextEdit="1"/>
          </p:cNvSpPr>
          <p:nvPr>
            <p:ph type="sldImg"/>
          </p:nvPr>
        </p:nvSpPr>
        <p:spPr>
          <a:xfrm>
            <a:off x="1171646" y="698845"/>
            <a:ext cx="4668732" cy="3482922"/>
          </a:xfrm>
          <a:solidFill>
            <a:srgbClr val="FFFFFF"/>
          </a:solidFill>
          <a:ln/>
        </p:spPr>
      </p:sp>
      <p:sp>
        <p:nvSpPr>
          <p:cNvPr id="29700" name="Rectangle 3"/>
          <p:cNvSpPr>
            <a:spLocks noGrp="1" noChangeArrowheads="1"/>
          </p:cNvSpPr>
          <p:nvPr>
            <p:ph type="body" idx="1"/>
          </p:nvPr>
        </p:nvSpPr>
        <p:spPr>
          <a:xfrm>
            <a:off x="937966" y="4415790"/>
            <a:ext cx="5136092" cy="4181767"/>
          </a:xfrm>
          <a:solidFill>
            <a:srgbClr val="FFFFFF"/>
          </a:solidFill>
          <a:ln>
            <a:solidFill>
              <a:srgbClr val="000000"/>
            </a:solidFill>
          </a:ln>
        </p:spPr>
        <p:txBody>
          <a:bodyPr lIns="88136" tIns="44069" rIns="88136" bIns="44069"/>
          <a:lstStyle/>
          <a:p>
            <a:pPr eaLnBrk="1" hangingPunct="1"/>
            <a:r>
              <a:rPr lang="tr-TR" dirty="0" smtClean="0"/>
              <a:t>1. Ders arası</a:t>
            </a:r>
            <a:endParaRPr lang="en-US" dirty="0"/>
          </a:p>
        </p:txBody>
      </p:sp>
    </p:spTree>
    <p:extLst>
      <p:ext uri="{BB962C8B-B14F-4D97-AF65-F5344CB8AC3E}">
        <p14:creationId xmlns="" xmlns:p14="http://schemas.microsoft.com/office/powerpoint/2010/main" val="972036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400800" y="6355080"/>
            <a:ext cx="2286000" cy="365760"/>
          </a:xfrm>
        </p:spPr>
        <p:txBody>
          <a:bodyPr/>
          <a:lstStyle>
            <a:lvl1pPr>
              <a:defRPr sz="1400"/>
            </a:lvl1pPr>
          </a:lstStyle>
          <a:p>
            <a:pPr>
              <a:defRPr/>
            </a:pPr>
            <a:endParaRPr lang="tr-TR"/>
          </a:p>
        </p:txBody>
      </p:sp>
      <p:sp>
        <p:nvSpPr>
          <p:cNvPr id="17" name="16 Altbilgi Yer Tutucusu"/>
          <p:cNvSpPr>
            <a:spLocks noGrp="1"/>
          </p:cNvSpPr>
          <p:nvPr>
            <p:ph type="ftr" sz="quarter" idx="11"/>
          </p:nvPr>
        </p:nvSpPr>
        <p:spPr>
          <a:xfrm>
            <a:off x="2898648" y="6355080"/>
            <a:ext cx="3474720" cy="365760"/>
          </a:xfrm>
        </p:spPr>
        <p:txBody>
          <a:bodyPr/>
          <a:lstStyle/>
          <a:p>
            <a:pPr>
              <a:defRPr/>
            </a:pPr>
            <a:endParaRPr lang="tr-TR"/>
          </a:p>
        </p:txBody>
      </p:sp>
      <p:sp>
        <p:nvSpPr>
          <p:cNvPr id="29" name="28 Slayt Numarası Yer Tutucusu"/>
          <p:cNvSpPr>
            <a:spLocks noGrp="1"/>
          </p:cNvSpPr>
          <p:nvPr>
            <p:ph type="sldNum" sz="quarter" idx="12"/>
          </p:nvPr>
        </p:nvSpPr>
        <p:spPr>
          <a:xfrm>
            <a:off x="1216152" y="6355080"/>
            <a:ext cx="1219200" cy="365760"/>
          </a:xfrm>
        </p:spPr>
        <p:txBody>
          <a:bodyPr/>
          <a:lstStyle/>
          <a:p>
            <a:pPr>
              <a:defRPr/>
            </a:pPr>
            <a:fld id="{CA3D205B-A15B-4508-BDBE-0C0AC4A1FAF6}" type="slidenum">
              <a:rPr lang="tr-TR" smtClean="0"/>
              <a:pPr>
                <a:defRPr/>
              </a:pPr>
              <a:t>‹#›</a:t>
            </a:fld>
            <a:endParaRPr lang="tr-TR"/>
          </a:p>
        </p:txBody>
      </p:sp>
      <p:sp>
        <p:nvSpPr>
          <p:cNvPr id="21" name="20 Dikdörtgen"/>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
        <p:nvSpPr>
          <p:cNvPr id="7"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1"/>
        </a:solidFill>
        <a:effectLst/>
      </p:bgPr>
    </p:bg>
    <p:spTree>
      <p:nvGrpSpPr>
        <p:cNvPr id="1" name=""/>
        <p:cNvGrpSpPr/>
        <p:nvPr/>
      </p:nvGrpSpPr>
      <p:grpSpPr>
        <a:xfrm>
          <a:off x="0" y="0"/>
          <a:ext cx="0" cy="0"/>
          <a:chOff x="0" y="0"/>
          <a:chExt cx="0" cy="0"/>
        </a:xfrm>
      </p:grpSpPr>
      <p:sp>
        <p:nvSpPr>
          <p:cNvPr id="109571" name="Rectangle 3"/>
          <p:cNvSpPr>
            <a:spLocks noGrp="1" noChangeArrowheads="1"/>
          </p:cNvSpPr>
          <p:nvPr>
            <p:ph type="ctrTitle" sz="quarter"/>
          </p:nvPr>
        </p:nvSpPr>
        <p:spPr>
          <a:xfrm>
            <a:off x="0" y="0"/>
            <a:ext cx="9144000" cy="1524000"/>
          </a:xfrm>
        </p:spPr>
        <p:txBody>
          <a:bodyPr anchor="b"/>
          <a:lstStyle>
            <a:lvl1pPr>
              <a:lnSpc>
                <a:spcPct val="80000"/>
              </a:lnSpc>
              <a:defRPr sz="3200">
                <a:solidFill>
                  <a:schemeClr val="folHlink"/>
                </a:solidFill>
              </a:defRPr>
            </a:lvl1pPr>
          </a:lstStyle>
          <a:p>
            <a:r>
              <a:rPr lang="en-US"/>
              <a:t>Click to edit Master title style</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400800" y="6355080"/>
            <a:ext cx="2286000" cy="365760"/>
          </a:xfrm>
        </p:spPr>
        <p:txBody>
          <a:bodyPr/>
          <a:lstStyle>
            <a:lvl1pPr>
              <a:defRPr sz="1400"/>
            </a:lvl1pPr>
          </a:lstStyle>
          <a:p>
            <a:fld id="{52E17392-9618-514E-B7EF-EE7C4014954D}" type="datetimeFigureOut">
              <a:rPr lang="en-US" smtClean="0"/>
              <a:pPr/>
              <a:t>1/4/2019</a:t>
            </a:fld>
            <a:endParaRPr lang="en-US"/>
          </a:p>
        </p:txBody>
      </p:sp>
      <p:sp>
        <p:nvSpPr>
          <p:cNvPr id="17" name="16 Altbilgi Yer Tutucusu"/>
          <p:cNvSpPr>
            <a:spLocks noGrp="1"/>
          </p:cNvSpPr>
          <p:nvPr>
            <p:ph type="ftr" sz="quarter" idx="11"/>
          </p:nvPr>
        </p:nvSpPr>
        <p:spPr>
          <a:xfrm>
            <a:off x="2898648" y="6355080"/>
            <a:ext cx="3474720" cy="365760"/>
          </a:xfrm>
        </p:spPr>
        <p:txBody>
          <a:bodyPr/>
          <a:lstStyle/>
          <a:p>
            <a:endParaRPr lang="en-US"/>
          </a:p>
        </p:txBody>
      </p:sp>
      <p:sp>
        <p:nvSpPr>
          <p:cNvPr id="29" name="28 Slayt Numarası Yer Tutucusu"/>
          <p:cNvSpPr>
            <a:spLocks noGrp="1"/>
          </p:cNvSpPr>
          <p:nvPr>
            <p:ph type="sldNum" sz="quarter" idx="12"/>
          </p:nvPr>
        </p:nvSpPr>
        <p:spPr>
          <a:xfrm>
            <a:off x="1216152" y="6355080"/>
            <a:ext cx="1219200" cy="365760"/>
          </a:xfrm>
        </p:spPr>
        <p:txBody>
          <a:bodyPr/>
          <a:lstStyle/>
          <a:p>
            <a:fld id="{9780DC49-8D76-104F-8598-E5B37BCC55C4}" type="slidenum">
              <a:rPr lang="en-US" smtClean="0"/>
              <a:pPr/>
              <a:t>‹#›</a:t>
            </a:fld>
            <a:endParaRPr lang="en-US"/>
          </a:p>
        </p:txBody>
      </p:sp>
      <p:sp>
        <p:nvSpPr>
          <p:cNvPr id="21" name="20 Dikdörtgen"/>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1/4/2019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İçerik Yer Tutucusu"/>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6400800" y="6355080"/>
            <a:ext cx="2286000" cy="365760"/>
          </a:xfrm>
        </p:spPr>
        <p:txBody>
          <a:bodyPr/>
          <a:lstStyle/>
          <a:p>
            <a:fld id="{52E17392-9618-514E-B7EF-EE7C4014954D}" type="datetimeFigureOut">
              <a:rPr lang="en-US" smtClean="0"/>
              <a:pPr/>
              <a:t>1/4/2019</a:t>
            </a:fld>
            <a:endParaRPr lang="en-US"/>
          </a:p>
        </p:txBody>
      </p:sp>
      <p:sp>
        <p:nvSpPr>
          <p:cNvPr id="5" name="4 Altbilgi Yer Tutucusu"/>
          <p:cNvSpPr>
            <a:spLocks noGrp="1"/>
          </p:cNvSpPr>
          <p:nvPr>
            <p:ph type="ftr" sz="quarter" idx="11"/>
          </p:nvPr>
        </p:nvSpPr>
        <p:spPr>
          <a:xfrm>
            <a:off x="2898648" y="6355080"/>
            <a:ext cx="3474720" cy="365760"/>
          </a:xfrm>
        </p:spPr>
        <p:txBody>
          <a:bodyPr/>
          <a:lstStyle/>
          <a:p>
            <a:endParaRPr lang="en-US"/>
          </a:p>
        </p:txBody>
      </p:sp>
      <p:sp>
        <p:nvSpPr>
          <p:cNvPr id="6" name="5 Slayt Numarası Yer Tutucusu"/>
          <p:cNvSpPr>
            <a:spLocks noGrp="1"/>
          </p:cNvSpPr>
          <p:nvPr>
            <p:ph type="sldNum" sz="quarter" idx="12"/>
          </p:nvPr>
        </p:nvSpPr>
        <p:spPr>
          <a:xfrm>
            <a:off x="1069848" y="6355080"/>
            <a:ext cx="1520952" cy="365760"/>
          </a:xfrm>
        </p:spPr>
        <p:txBody>
          <a:bodyPr/>
          <a:lstStyle/>
          <a:p>
            <a:fld id="{9780DC49-8D76-104F-8598-E5B37BCC55C4}" type="slidenum">
              <a:rPr lang="en-US" smtClean="0"/>
              <a:pPr/>
              <a:t>‹#›</a:t>
            </a:fld>
            <a:endParaRPr lang="en-US"/>
          </a:p>
        </p:txBody>
      </p:sp>
      <p:sp>
        <p:nvSpPr>
          <p:cNvPr id="7" name="6 Dikdörtgen"/>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52E17392-9618-514E-B7EF-EE7C4014954D}" type="datetimeFigureOut">
              <a:rPr lang="en-US" smtClean="0"/>
              <a:pPr/>
              <a:t>1/4/2019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9" name="8 İçerik Yer Tutucusu"/>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52E17392-9618-514E-B7EF-EE7C4014954D}" type="datetimeFigureOut">
              <a:rPr lang="en-US" smtClean="0"/>
              <a:pPr/>
              <a:t>1/4/2019</a:t>
            </a:fld>
            <a:endParaRPr lang="en-US"/>
          </a:p>
        </p:txBody>
      </p:sp>
      <p:sp>
        <p:nvSpPr>
          <p:cNvPr id="8" name="7 Altbilgi Yer Tutucusu"/>
          <p:cNvSpPr>
            <a:spLocks noGrp="1"/>
          </p:cNvSpPr>
          <p:nvPr>
            <p:ph type="ftr" sz="quarter" idx="11"/>
          </p:nvPr>
        </p:nvSpPr>
        <p:spPr/>
        <p:txBody>
          <a:bodyPr/>
          <a:lstStyle/>
          <a:p>
            <a:endParaRPr lang="en-US"/>
          </a:p>
        </p:txBody>
      </p:sp>
      <p:sp>
        <p:nvSpPr>
          <p:cNvPr id="9" name="8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11" name="10 İçerik Yer Tutucusu"/>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52E17392-9618-514E-B7EF-EE7C4014954D}" type="datetimeFigureOut">
              <a:rPr lang="en-US" smtClean="0"/>
              <a:pPr/>
              <a:t>1/4/2019</a:t>
            </a:fld>
            <a:endParaRPr lang="en-US"/>
          </a:p>
        </p:txBody>
      </p:sp>
      <p:sp>
        <p:nvSpPr>
          <p:cNvPr id="4" name="3 Altbilgi Yer Tutucusu"/>
          <p:cNvSpPr>
            <a:spLocks noGrp="1"/>
          </p:cNvSpPr>
          <p:nvPr>
            <p:ph type="ftr" sz="quarter" idx="11"/>
          </p:nvPr>
        </p:nvSpPr>
        <p:spPr/>
        <p:txBody>
          <a:bodyPr/>
          <a:lstStyle/>
          <a:p>
            <a:endParaRPr lang="en-US"/>
          </a:p>
        </p:txBody>
      </p:sp>
      <p:sp>
        <p:nvSpPr>
          <p:cNvPr id="5" name="4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2E17392-9618-514E-B7EF-EE7C4014954D}" type="datetimeFigureOut">
              <a:rPr lang="en-US" smtClean="0"/>
              <a:pPr/>
              <a:t>1/4/2019</a:t>
            </a:fld>
            <a:endParaRPr lang="en-US"/>
          </a:p>
        </p:txBody>
      </p:sp>
      <p:sp>
        <p:nvSpPr>
          <p:cNvPr id="3" name="2 Altbilgi Yer Tutucusu"/>
          <p:cNvSpPr>
            <a:spLocks noGrp="1"/>
          </p:cNvSpPr>
          <p:nvPr>
            <p:ph type="ftr" sz="quarter" idx="11"/>
          </p:nvPr>
        </p:nvSpPr>
        <p:spPr/>
        <p:txBody>
          <a:bodyPr/>
          <a:lstStyle/>
          <a:p>
            <a:endParaRPr lang="en-US"/>
          </a:p>
        </p:txBody>
      </p:sp>
      <p:sp>
        <p:nvSpPr>
          <p:cNvPr id="4" name="3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5"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
        <p:nvSpPr>
          <p:cNvPr id="8" name="7 İçerik Yer Tutucusu"/>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1/4/2019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1/4/2019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1/4/2019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1/4/2019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7"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1"/>
        </a:solidFill>
        <a:effectLst/>
      </p:bgPr>
    </p:bg>
    <p:spTree>
      <p:nvGrpSpPr>
        <p:cNvPr id="1" name=""/>
        <p:cNvGrpSpPr/>
        <p:nvPr/>
      </p:nvGrpSpPr>
      <p:grpSpPr>
        <a:xfrm>
          <a:off x="0" y="0"/>
          <a:ext cx="0" cy="0"/>
          <a:chOff x="0" y="0"/>
          <a:chExt cx="0" cy="0"/>
        </a:xfrm>
      </p:grpSpPr>
      <p:sp>
        <p:nvSpPr>
          <p:cNvPr id="3" name="Line 2"/>
          <p:cNvSpPr>
            <a:spLocks noChangeShapeType="1"/>
          </p:cNvSpPr>
          <p:nvPr/>
        </p:nvSpPr>
        <p:spPr bwMode="auto">
          <a:xfrm>
            <a:off x="0" y="1708150"/>
            <a:ext cx="9147175" cy="0"/>
          </a:xfrm>
          <a:prstGeom prst="line">
            <a:avLst/>
          </a:prstGeom>
          <a:noFill/>
          <a:ln w="9525" cap="sq">
            <a:solidFill>
              <a:schemeClr val="bg2"/>
            </a:solidFill>
            <a:round/>
            <a:headEnd type="none" w="sm" len="sm"/>
            <a:tailEnd type="none" w="sm" len="sm"/>
          </a:ln>
          <a:effectLst/>
        </p:spPr>
        <p:txBody>
          <a:bodyPr>
            <a:prstTxWarp prst="textNoShape">
              <a:avLst/>
            </a:prstTxWarp>
          </a:bodyPr>
          <a:lstStyle/>
          <a:p>
            <a:pPr>
              <a:defRPr/>
            </a:pPr>
            <a:endParaRPr lang="en-US"/>
          </a:p>
        </p:txBody>
      </p:sp>
      <p:sp>
        <p:nvSpPr>
          <p:cNvPr id="109571" name="Rectangle 3"/>
          <p:cNvSpPr>
            <a:spLocks noGrp="1" noChangeArrowheads="1"/>
          </p:cNvSpPr>
          <p:nvPr>
            <p:ph type="ctrTitle" sz="quarter"/>
          </p:nvPr>
        </p:nvSpPr>
        <p:spPr>
          <a:xfrm>
            <a:off x="0" y="0"/>
            <a:ext cx="9144000" cy="1524000"/>
          </a:xfrm>
        </p:spPr>
        <p:txBody>
          <a:bodyPr anchor="b"/>
          <a:lstStyle>
            <a:lvl1pPr>
              <a:lnSpc>
                <a:spcPct val="80000"/>
              </a:lnSpc>
              <a:defRPr sz="3200">
                <a:solidFill>
                  <a:schemeClr val="folHlink"/>
                </a:solidFill>
              </a:defRPr>
            </a:lvl1pPr>
          </a:lstStyle>
          <a:p>
            <a:r>
              <a:rPr lang="en-US"/>
              <a:t>Click to edit Master title style</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2E17392-9618-514E-B7EF-EE7C4014954D}" type="datetimeFigureOut">
              <a:rPr lang="en-US" smtClean="0"/>
              <a:pPr/>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0DC49-8D76-104F-8598-E5B37BCC55C4}"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63473139"/>
      </p:ext>
    </p:extLst>
  </p:cSld>
  <p:clrMapOvr>
    <a:masterClrMapping/>
  </p:clrMapOvr>
  <p:transition>
    <p:random/>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E17392-9618-514E-B7EF-EE7C4014954D}" type="datetimeFigureOut">
              <a:rPr lang="en-US" smtClean="0"/>
              <a:pPr/>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0DC49-8D76-104F-8598-E5B37BCC55C4}" type="slidenum">
              <a:rPr lang="en-US" smtClean="0"/>
              <a:pPr/>
              <a:t>‹#›</a:t>
            </a:fld>
            <a:endParaRPr lang="en-US"/>
          </a:p>
        </p:txBody>
      </p:sp>
    </p:spTree>
    <p:extLst>
      <p:ext uri="{BB962C8B-B14F-4D97-AF65-F5344CB8AC3E}">
        <p14:creationId xmlns="" xmlns:p14="http://schemas.microsoft.com/office/powerpoint/2010/main" val="3988527569"/>
      </p:ext>
    </p:extLst>
  </p:cSld>
  <p:clrMapOvr>
    <a:masterClrMapping/>
  </p:clrMapOvr>
  <p:transition>
    <p:random/>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2E17392-9618-514E-B7EF-EE7C4014954D}" type="datetimeFigureOut">
              <a:rPr lang="en-US" smtClean="0"/>
              <a:pPr/>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0DC49-8D76-104F-8598-E5B37BCC55C4}"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426071023"/>
      </p:ext>
    </p:extLst>
  </p:cSld>
  <p:clrMapOvr>
    <a:masterClrMapping/>
  </p:clrMapOvr>
  <p:transition>
    <p:random/>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2E17392-9618-514E-B7EF-EE7C4014954D}" type="datetimeFigureOut">
              <a:rPr lang="en-US" smtClean="0"/>
              <a:pPr/>
              <a:t>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80DC49-8D76-104F-8598-E5B37BCC55C4}" type="slidenum">
              <a:rPr lang="en-US" smtClean="0"/>
              <a:pPr/>
              <a:t>‹#›</a:t>
            </a:fld>
            <a:endParaRPr lang="en-US"/>
          </a:p>
        </p:txBody>
      </p:sp>
    </p:spTree>
    <p:extLst>
      <p:ext uri="{BB962C8B-B14F-4D97-AF65-F5344CB8AC3E}">
        <p14:creationId xmlns="" xmlns:p14="http://schemas.microsoft.com/office/powerpoint/2010/main" val="2561670892"/>
      </p:ext>
    </p:extLst>
  </p:cSld>
  <p:clrMapOvr>
    <a:masterClrMapping/>
  </p:clrMapOvr>
  <p:transition>
    <p:random/>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22960" y="2582334"/>
            <a:ext cx="370332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63440" y="2582334"/>
            <a:ext cx="370332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2E17392-9618-514E-B7EF-EE7C4014954D}" type="datetimeFigureOut">
              <a:rPr lang="en-US" smtClean="0"/>
              <a:pPr/>
              <a:t>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80DC49-8D76-104F-8598-E5B37BCC55C4}" type="slidenum">
              <a:rPr lang="en-US" smtClean="0"/>
              <a:pPr/>
              <a:t>‹#›</a:t>
            </a:fld>
            <a:endParaRPr lang="en-US"/>
          </a:p>
        </p:txBody>
      </p:sp>
    </p:spTree>
    <p:extLst>
      <p:ext uri="{BB962C8B-B14F-4D97-AF65-F5344CB8AC3E}">
        <p14:creationId xmlns="" xmlns:p14="http://schemas.microsoft.com/office/powerpoint/2010/main" val="86930388"/>
      </p:ext>
    </p:extLst>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6400800" y="6355080"/>
            <a:ext cx="2286000" cy="365760"/>
          </a:xfrm>
        </p:spPr>
        <p:txBody>
          <a:bodyPr/>
          <a:lstStyle/>
          <a:p>
            <a:pPr>
              <a:defRPr/>
            </a:pPr>
            <a:endParaRPr lang="tr-TR"/>
          </a:p>
        </p:txBody>
      </p:sp>
      <p:sp>
        <p:nvSpPr>
          <p:cNvPr id="5" name="4 Altbilgi Yer Tutucusu"/>
          <p:cNvSpPr>
            <a:spLocks noGrp="1"/>
          </p:cNvSpPr>
          <p:nvPr>
            <p:ph type="ftr" sz="quarter" idx="11"/>
          </p:nvPr>
        </p:nvSpPr>
        <p:spPr>
          <a:xfrm>
            <a:off x="2898648" y="6355080"/>
            <a:ext cx="3474720" cy="365760"/>
          </a:xfrm>
        </p:spPr>
        <p:txBody>
          <a:bodyPr/>
          <a:lstStyle/>
          <a:p>
            <a:pPr>
              <a:defRPr/>
            </a:pPr>
            <a:endParaRPr lang="tr-TR"/>
          </a:p>
        </p:txBody>
      </p:sp>
      <p:sp>
        <p:nvSpPr>
          <p:cNvPr id="6" name="5 Slayt Numarası Yer Tutucusu"/>
          <p:cNvSpPr>
            <a:spLocks noGrp="1"/>
          </p:cNvSpPr>
          <p:nvPr>
            <p:ph type="sldNum" sz="quarter" idx="12"/>
          </p:nvPr>
        </p:nvSpPr>
        <p:spPr>
          <a:xfrm>
            <a:off x="1069848" y="6355080"/>
            <a:ext cx="1520952" cy="365760"/>
          </a:xfrm>
        </p:spPr>
        <p:txBody>
          <a:bodyPr/>
          <a:lstStyle/>
          <a:p>
            <a:pPr>
              <a:defRPr/>
            </a:pPr>
            <a:fld id="{CA3D205B-A15B-4508-BDBE-0C0AC4A1FAF6}" type="slidenum">
              <a:rPr lang="tr-TR" smtClean="0"/>
              <a:pPr>
                <a:defRPr/>
              </a:pPr>
              <a:t>‹#›</a:t>
            </a:fld>
            <a:endParaRPr lang="tr-TR"/>
          </a:p>
        </p:txBody>
      </p:sp>
      <p:sp>
        <p:nvSpPr>
          <p:cNvPr id="7" name="6 Dikdörtgen"/>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2E17392-9618-514E-B7EF-EE7C4014954D}" type="datetimeFigureOut">
              <a:rPr lang="en-US" smtClean="0"/>
              <a:pPr/>
              <a:t>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80DC49-8D76-104F-8598-E5B37BCC55C4}" type="slidenum">
              <a:rPr lang="en-US" smtClean="0"/>
              <a:pPr/>
              <a:t>‹#›</a:t>
            </a:fld>
            <a:endParaRPr lang="en-US"/>
          </a:p>
        </p:txBody>
      </p:sp>
    </p:spTree>
    <p:extLst>
      <p:ext uri="{BB962C8B-B14F-4D97-AF65-F5344CB8AC3E}">
        <p14:creationId xmlns="" xmlns:p14="http://schemas.microsoft.com/office/powerpoint/2010/main" val="2353949762"/>
      </p:ext>
    </p:extLst>
  </p:cSld>
  <p:clrMapOvr>
    <a:masterClrMapping/>
  </p:clrMapOvr>
  <p:transition>
    <p:random/>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2E17392-9618-514E-B7EF-EE7C4014954D}" type="datetimeFigureOut">
              <a:rPr lang="en-US" smtClean="0"/>
              <a:pPr/>
              <a:t>1/4/2019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780DC49-8D76-104F-8598-E5B37BCC55C4}" type="slidenum">
              <a:rPr lang="en-US" smtClean="0"/>
              <a:pPr/>
              <a:t>‹#›</a:t>
            </a:fld>
            <a:endParaRPr lang="en-US"/>
          </a:p>
        </p:txBody>
      </p:sp>
    </p:spTree>
    <p:extLst>
      <p:ext uri="{BB962C8B-B14F-4D97-AF65-F5344CB8AC3E}">
        <p14:creationId xmlns="" xmlns:p14="http://schemas.microsoft.com/office/powerpoint/2010/main" val="2669768981"/>
      </p:ext>
    </p:extLst>
  </p:cSld>
  <p:clrMapOvr>
    <a:masterClrMapping/>
  </p:clrMapOvr>
  <p:transition>
    <p:random/>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2E17392-9618-514E-B7EF-EE7C4014954D}" type="datetimeFigureOut">
              <a:rPr lang="en-US" smtClean="0"/>
              <a:pPr/>
              <a:t>1/4/2019</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80DC49-8D76-104F-8598-E5B37BCC55C4}" type="slidenum">
              <a:rPr lang="en-US" smtClean="0"/>
              <a:pPr/>
              <a:t>‹#›</a:t>
            </a:fld>
            <a:endParaRPr lang="en-US"/>
          </a:p>
        </p:txBody>
      </p:sp>
    </p:spTree>
    <p:extLst>
      <p:ext uri="{BB962C8B-B14F-4D97-AF65-F5344CB8AC3E}">
        <p14:creationId xmlns="" xmlns:p14="http://schemas.microsoft.com/office/powerpoint/2010/main" val="2789335516"/>
      </p:ext>
    </p:extLst>
  </p:cSld>
  <p:clrMapOvr>
    <a:masterClrMapping/>
  </p:clrMapOvr>
  <p:transition>
    <p:random/>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2E17392-9618-514E-B7EF-EE7C4014954D}" type="datetimeFigureOut">
              <a:rPr lang="en-US" smtClean="0"/>
              <a:pPr/>
              <a:t>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80DC49-8D76-104F-8598-E5B37BCC55C4}" type="slidenum">
              <a:rPr lang="en-US" smtClean="0"/>
              <a:pPr/>
              <a:t>‹#›</a:t>
            </a:fld>
            <a:endParaRPr lang="en-US"/>
          </a:p>
        </p:txBody>
      </p:sp>
    </p:spTree>
    <p:extLst>
      <p:ext uri="{BB962C8B-B14F-4D97-AF65-F5344CB8AC3E}">
        <p14:creationId xmlns="" xmlns:p14="http://schemas.microsoft.com/office/powerpoint/2010/main" val="3861346840"/>
      </p:ext>
    </p:extLst>
  </p:cSld>
  <p:clrMapOvr>
    <a:masterClrMapping/>
  </p:clrMapOvr>
  <p:transition>
    <p:random/>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E17392-9618-514E-B7EF-EE7C4014954D}" type="datetimeFigureOut">
              <a:rPr lang="en-US" smtClean="0"/>
              <a:pPr/>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0DC49-8D76-104F-8598-E5B37BCC55C4}" type="slidenum">
              <a:rPr lang="en-US" smtClean="0"/>
              <a:pPr/>
              <a:t>‹#›</a:t>
            </a:fld>
            <a:endParaRPr lang="en-US"/>
          </a:p>
        </p:txBody>
      </p:sp>
    </p:spTree>
    <p:extLst>
      <p:ext uri="{BB962C8B-B14F-4D97-AF65-F5344CB8AC3E}">
        <p14:creationId xmlns="" xmlns:p14="http://schemas.microsoft.com/office/powerpoint/2010/main" val="361327611"/>
      </p:ext>
    </p:extLst>
  </p:cSld>
  <p:clrMapOvr>
    <a:masterClrMapping/>
  </p:clrMapOvr>
  <p:transition>
    <p:random/>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E17392-9618-514E-B7EF-EE7C4014954D}" type="datetimeFigureOut">
              <a:rPr lang="en-US" smtClean="0"/>
              <a:pPr/>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0DC49-8D76-104F-8598-E5B37BCC55C4}" type="slidenum">
              <a:rPr lang="en-US" smtClean="0"/>
              <a:pPr/>
              <a:t>‹#›</a:t>
            </a:fld>
            <a:endParaRPr lang="en-US"/>
          </a:p>
        </p:txBody>
      </p:sp>
    </p:spTree>
    <p:extLst>
      <p:ext uri="{BB962C8B-B14F-4D97-AF65-F5344CB8AC3E}">
        <p14:creationId xmlns="" xmlns:p14="http://schemas.microsoft.com/office/powerpoint/2010/main" val="896389157"/>
      </p:ext>
    </p:extLst>
  </p:cSld>
  <p:clrMapOvr>
    <a:masterClrMapping/>
  </p:clrMapOvr>
  <p:transition>
    <p:random/>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52E17392-9618-514E-B7EF-EE7C4014954D}" type="datetimeFigureOut">
              <a:rPr lang="en-US" smtClean="0"/>
              <a:pPr/>
              <a:t>1/4/2019</a:t>
            </a:fld>
            <a:endParaRPr lang="en-US"/>
          </a:p>
        </p:txBody>
      </p:sp>
      <p:sp>
        <p:nvSpPr>
          <p:cNvPr id="19" name="18 Altbilgi Yer Tutucusu"/>
          <p:cNvSpPr>
            <a:spLocks noGrp="1"/>
          </p:cNvSpPr>
          <p:nvPr>
            <p:ph type="ftr" sz="quarter" idx="11"/>
          </p:nvPr>
        </p:nvSpPr>
        <p:spPr/>
        <p:txBody>
          <a:bodyPr/>
          <a:lstStyle/>
          <a:p>
            <a:endParaRPr lang="en-US"/>
          </a:p>
        </p:txBody>
      </p:sp>
      <p:sp>
        <p:nvSpPr>
          <p:cNvPr id="27" name="2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1/4/2019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52E17392-9618-514E-B7EF-EE7C4014954D}" type="datetimeFigureOut">
              <a:rPr lang="en-US" smtClean="0"/>
              <a:pPr/>
              <a:t>1/4/2019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52E17392-9618-514E-B7EF-EE7C4014954D}" type="datetimeFigureOut">
              <a:rPr lang="en-US" smtClean="0"/>
              <a:pPr/>
              <a:t>1/4/2019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pPr>
              <a:defRPr/>
            </a:pPr>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
        <p:nvSpPr>
          <p:cNvPr id="9" name="8 İçerik Yer Tutucusu"/>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52E17392-9618-514E-B7EF-EE7C4014954D}" type="datetimeFigureOut">
              <a:rPr lang="en-US" smtClean="0"/>
              <a:pPr/>
              <a:t>1/4/2019</a:t>
            </a:fld>
            <a:endParaRPr lang="en-US"/>
          </a:p>
        </p:txBody>
      </p:sp>
      <p:sp>
        <p:nvSpPr>
          <p:cNvPr id="8" name="7 Altbilgi Yer Tutucusu"/>
          <p:cNvSpPr>
            <a:spLocks noGrp="1"/>
          </p:cNvSpPr>
          <p:nvPr>
            <p:ph type="ftr" sz="quarter" idx="11"/>
          </p:nvPr>
        </p:nvSpPr>
        <p:spPr/>
        <p:txBody>
          <a:bodyPr/>
          <a:lstStyle/>
          <a:p>
            <a:endParaRPr lang="en-US"/>
          </a:p>
        </p:txBody>
      </p:sp>
      <p:sp>
        <p:nvSpPr>
          <p:cNvPr id="9" name="8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52E17392-9618-514E-B7EF-EE7C4014954D}" type="datetimeFigureOut">
              <a:rPr lang="en-US" smtClean="0"/>
              <a:pPr/>
              <a:t>1/4/2019</a:t>
            </a:fld>
            <a:endParaRPr lang="en-US"/>
          </a:p>
        </p:txBody>
      </p:sp>
      <p:sp>
        <p:nvSpPr>
          <p:cNvPr id="4" name="3 Altbilgi Yer Tutucusu"/>
          <p:cNvSpPr>
            <a:spLocks noGrp="1"/>
          </p:cNvSpPr>
          <p:nvPr>
            <p:ph type="ftr" sz="quarter" idx="11"/>
          </p:nvPr>
        </p:nvSpPr>
        <p:spPr/>
        <p:txBody>
          <a:bodyPr/>
          <a:lstStyle/>
          <a:p>
            <a:endParaRPr lang="en-US"/>
          </a:p>
        </p:txBody>
      </p:sp>
      <p:sp>
        <p:nvSpPr>
          <p:cNvPr id="5" name="4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2E17392-9618-514E-B7EF-EE7C4014954D}" type="datetimeFigureOut">
              <a:rPr lang="en-US" smtClean="0"/>
              <a:pPr/>
              <a:t>1/4/2019</a:t>
            </a:fld>
            <a:endParaRPr lang="en-US"/>
          </a:p>
        </p:txBody>
      </p:sp>
      <p:sp>
        <p:nvSpPr>
          <p:cNvPr id="3" name="2 Altbilgi Yer Tutucusu"/>
          <p:cNvSpPr>
            <a:spLocks noGrp="1"/>
          </p:cNvSpPr>
          <p:nvPr>
            <p:ph type="ftr" sz="quarter" idx="11"/>
          </p:nvPr>
        </p:nvSpPr>
        <p:spPr/>
        <p:txBody>
          <a:bodyPr/>
          <a:lstStyle/>
          <a:p>
            <a:endParaRPr lang="en-US"/>
          </a:p>
        </p:txBody>
      </p:sp>
      <p:sp>
        <p:nvSpPr>
          <p:cNvPr id="4" name="3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52E17392-9618-514E-B7EF-EE7C4014954D}" type="datetimeFigureOut">
              <a:rPr lang="en-US" smtClean="0"/>
              <a:pPr/>
              <a:t>1/4/2019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1/4/2019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a:xfrm>
            <a:off x="8077200" y="6356350"/>
            <a:ext cx="609600" cy="365125"/>
          </a:xfrm>
        </p:spPr>
        <p:txBody>
          <a:bodyPr/>
          <a:lstStyle/>
          <a:p>
            <a:fld id="{9780DC49-8D76-104F-8598-E5B37BCC55C4}" type="slidenum">
              <a:rPr lang="en-US" smtClean="0"/>
              <a:pPr/>
              <a:t>‹#›</a:t>
            </a:fld>
            <a:endParaRPr lang="en-US"/>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random/>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1/4/2019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1/4/2019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2E17392-9618-514E-B7EF-EE7C4014954D}" type="datetimeFigureOut">
              <a:rPr lang="en-US" smtClean="0"/>
              <a:pPr/>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0DC49-8D76-104F-8598-E5B37BCC55C4}"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63473139"/>
      </p:ext>
    </p:extLst>
  </p:cSld>
  <p:clrMapOvr>
    <a:masterClrMapping/>
  </p:clrMapOvr>
  <p:transition>
    <p:random/>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E17392-9618-514E-B7EF-EE7C4014954D}" type="datetimeFigureOut">
              <a:rPr lang="en-US" smtClean="0"/>
              <a:pPr/>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0DC49-8D76-104F-8598-E5B37BCC55C4}" type="slidenum">
              <a:rPr lang="en-US" smtClean="0"/>
              <a:pPr/>
              <a:t>‹#›</a:t>
            </a:fld>
            <a:endParaRPr lang="en-US"/>
          </a:p>
        </p:txBody>
      </p:sp>
    </p:spTree>
    <p:extLst>
      <p:ext uri="{BB962C8B-B14F-4D97-AF65-F5344CB8AC3E}">
        <p14:creationId xmlns:p14="http://schemas.microsoft.com/office/powerpoint/2010/main" xmlns="" val="3988527569"/>
      </p:ext>
    </p:extLst>
  </p:cSld>
  <p:clrMapOvr>
    <a:masterClrMapping/>
  </p:clrMapOvr>
  <p:transition>
    <p:random/>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2E17392-9618-514E-B7EF-EE7C4014954D}" type="datetimeFigureOut">
              <a:rPr lang="en-US" smtClean="0"/>
              <a:pPr/>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0DC49-8D76-104F-8598-E5B37BCC55C4}"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26071023"/>
      </p:ext>
    </p:extLst>
  </p:cSld>
  <p:clrMapOvr>
    <a:masterClrMapping/>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pPr>
              <a:defRPr/>
            </a:pPr>
            <a:endParaRPr lang="tr-TR"/>
          </a:p>
        </p:txBody>
      </p:sp>
      <p:sp>
        <p:nvSpPr>
          <p:cNvPr id="8" name="7 Altbilgi Yer Tutucusu"/>
          <p:cNvSpPr>
            <a:spLocks noGrp="1"/>
          </p:cNvSpPr>
          <p:nvPr>
            <p:ph type="ftr" sz="quarter" idx="11"/>
          </p:nvPr>
        </p:nvSpPr>
        <p:spPr/>
        <p:txBody>
          <a:bodyPr/>
          <a:lstStyle/>
          <a:p>
            <a:pPr>
              <a:defRPr/>
            </a:pPr>
            <a:endParaRPr lang="tr-TR"/>
          </a:p>
        </p:txBody>
      </p:sp>
      <p:sp>
        <p:nvSpPr>
          <p:cNvPr id="9" name="8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
        <p:nvSpPr>
          <p:cNvPr id="11" name="10 İçerik Yer Tutucusu"/>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2E17392-9618-514E-B7EF-EE7C4014954D}" type="datetimeFigureOut">
              <a:rPr lang="en-US" smtClean="0"/>
              <a:pPr/>
              <a:t>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80DC49-8D76-104F-8598-E5B37BCC55C4}" type="slidenum">
              <a:rPr lang="en-US" smtClean="0"/>
              <a:pPr/>
              <a:t>‹#›</a:t>
            </a:fld>
            <a:endParaRPr lang="en-US"/>
          </a:p>
        </p:txBody>
      </p:sp>
    </p:spTree>
    <p:extLst>
      <p:ext uri="{BB962C8B-B14F-4D97-AF65-F5344CB8AC3E}">
        <p14:creationId xmlns:p14="http://schemas.microsoft.com/office/powerpoint/2010/main" xmlns="" val="2561670892"/>
      </p:ext>
    </p:extLst>
  </p:cSld>
  <p:clrMapOvr>
    <a:masterClrMapping/>
  </p:clrMapOvr>
  <p:transition>
    <p:random/>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22960" y="2582334"/>
            <a:ext cx="370332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63440" y="2582334"/>
            <a:ext cx="370332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2E17392-9618-514E-B7EF-EE7C4014954D}" type="datetimeFigureOut">
              <a:rPr lang="en-US" smtClean="0"/>
              <a:pPr/>
              <a:t>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80DC49-8D76-104F-8598-E5B37BCC55C4}" type="slidenum">
              <a:rPr lang="en-US" smtClean="0"/>
              <a:pPr/>
              <a:t>‹#›</a:t>
            </a:fld>
            <a:endParaRPr lang="en-US"/>
          </a:p>
        </p:txBody>
      </p:sp>
    </p:spTree>
    <p:extLst>
      <p:ext uri="{BB962C8B-B14F-4D97-AF65-F5344CB8AC3E}">
        <p14:creationId xmlns:p14="http://schemas.microsoft.com/office/powerpoint/2010/main" xmlns="" val="86930388"/>
      </p:ext>
    </p:extLst>
  </p:cSld>
  <p:clrMapOvr>
    <a:masterClrMapping/>
  </p:clrMapOvr>
  <p:transition>
    <p:random/>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2E17392-9618-514E-B7EF-EE7C4014954D}" type="datetimeFigureOut">
              <a:rPr lang="en-US" smtClean="0"/>
              <a:pPr/>
              <a:t>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80DC49-8D76-104F-8598-E5B37BCC55C4}" type="slidenum">
              <a:rPr lang="en-US" smtClean="0"/>
              <a:pPr/>
              <a:t>‹#›</a:t>
            </a:fld>
            <a:endParaRPr lang="en-US"/>
          </a:p>
        </p:txBody>
      </p:sp>
    </p:spTree>
    <p:extLst>
      <p:ext uri="{BB962C8B-B14F-4D97-AF65-F5344CB8AC3E}">
        <p14:creationId xmlns:p14="http://schemas.microsoft.com/office/powerpoint/2010/main" xmlns="" val="2353949762"/>
      </p:ext>
    </p:extLst>
  </p:cSld>
  <p:clrMapOvr>
    <a:masterClrMapping/>
  </p:clrMapOvr>
  <p:transition>
    <p:random/>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2E17392-9618-514E-B7EF-EE7C4014954D}" type="datetimeFigureOut">
              <a:rPr lang="en-US" smtClean="0"/>
              <a:pPr/>
              <a:t>1/4/2019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780DC49-8D76-104F-8598-E5B37BCC55C4}" type="slidenum">
              <a:rPr lang="en-US" smtClean="0"/>
              <a:pPr/>
              <a:t>‹#›</a:t>
            </a:fld>
            <a:endParaRPr lang="en-US"/>
          </a:p>
        </p:txBody>
      </p:sp>
    </p:spTree>
    <p:extLst>
      <p:ext uri="{BB962C8B-B14F-4D97-AF65-F5344CB8AC3E}">
        <p14:creationId xmlns:p14="http://schemas.microsoft.com/office/powerpoint/2010/main" xmlns="" val="2669768981"/>
      </p:ext>
    </p:extLst>
  </p:cSld>
  <p:clrMapOvr>
    <a:masterClrMapping/>
  </p:clrMapOvr>
  <p:transition>
    <p:random/>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2E17392-9618-514E-B7EF-EE7C4014954D}" type="datetimeFigureOut">
              <a:rPr lang="en-US" smtClean="0"/>
              <a:pPr/>
              <a:t>1/4/2019</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80DC49-8D76-104F-8598-E5B37BCC55C4}" type="slidenum">
              <a:rPr lang="en-US" smtClean="0"/>
              <a:pPr/>
              <a:t>‹#›</a:t>
            </a:fld>
            <a:endParaRPr lang="en-US"/>
          </a:p>
        </p:txBody>
      </p:sp>
    </p:spTree>
    <p:extLst>
      <p:ext uri="{BB962C8B-B14F-4D97-AF65-F5344CB8AC3E}">
        <p14:creationId xmlns:p14="http://schemas.microsoft.com/office/powerpoint/2010/main" xmlns="" val="2789335516"/>
      </p:ext>
    </p:extLst>
  </p:cSld>
  <p:clrMapOvr>
    <a:masterClrMapping/>
  </p:clrMapOvr>
  <p:transition>
    <p:random/>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2E17392-9618-514E-B7EF-EE7C4014954D}" type="datetimeFigureOut">
              <a:rPr lang="en-US" smtClean="0"/>
              <a:pPr/>
              <a:t>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80DC49-8D76-104F-8598-E5B37BCC55C4}" type="slidenum">
              <a:rPr lang="en-US" smtClean="0"/>
              <a:pPr/>
              <a:t>‹#›</a:t>
            </a:fld>
            <a:endParaRPr lang="en-US"/>
          </a:p>
        </p:txBody>
      </p:sp>
    </p:spTree>
    <p:extLst>
      <p:ext uri="{BB962C8B-B14F-4D97-AF65-F5344CB8AC3E}">
        <p14:creationId xmlns:p14="http://schemas.microsoft.com/office/powerpoint/2010/main" xmlns="" val="3861346840"/>
      </p:ext>
    </p:extLst>
  </p:cSld>
  <p:clrMapOvr>
    <a:masterClrMapping/>
  </p:clrMapOvr>
  <p:transition>
    <p:random/>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E17392-9618-514E-B7EF-EE7C4014954D}" type="datetimeFigureOut">
              <a:rPr lang="en-US" smtClean="0"/>
              <a:pPr/>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0DC49-8D76-104F-8598-E5B37BCC55C4}" type="slidenum">
              <a:rPr lang="en-US" smtClean="0"/>
              <a:pPr/>
              <a:t>‹#›</a:t>
            </a:fld>
            <a:endParaRPr lang="en-US"/>
          </a:p>
        </p:txBody>
      </p:sp>
    </p:spTree>
    <p:extLst>
      <p:ext uri="{BB962C8B-B14F-4D97-AF65-F5344CB8AC3E}">
        <p14:creationId xmlns:p14="http://schemas.microsoft.com/office/powerpoint/2010/main" xmlns="" val="361327611"/>
      </p:ext>
    </p:extLst>
  </p:cSld>
  <p:clrMapOvr>
    <a:masterClrMapping/>
  </p:clrMapOvr>
  <p:transition>
    <p:random/>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E17392-9618-514E-B7EF-EE7C4014954D}" type="datetimeFigureOut">
              <a:rPr lang="en-US" smtClean="0"/>
              <a:pPr/>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0DC49-8D76-104F-8598-E5B37BCC55C4}" type="slidenum">
              <a:rPr lang="en-US" smtClean="0"/>
              <a:pPr/>
              <a:t>‹#›</a:t>
            </a:fld>
            <a:endParaRPr lang="en-US"/>
          </a:p>
        </p:txBody>
      </p:sp>
    </p:spTree>
    <p:extLst>
      <p:ext uri="{BB962C8B-B14F-4D97-AF65-F5344CB8AC3E}">
        <p14:creationId xmlns:p14="http://schemas.microsoft.com/office/powerpoint/2010/main" xmlns="" val="896389157"/>
      </p:ext>
    </p:extLst>
  </p:cSld>
  <p:clrMapOvr>
    <a:masterClrMapping/>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endParaRPr lang="tr-TR"/>
          </a:p>
        </p:txBody>
      </p:sp>
      <p:sp>
        <p:nvSpPr>
          <p:cNvPr id="4" name="3 Altbilgi Yer Tutucusu"/>
          <p:cNvSpPr>
            <a:spLocks noGrp="1"/>
          </p:cNvSpPr>
          <p:nvPr>
            <p:ph type="ftr" sz="quarter" idx="11"/>
          </p:nvPr>
        </p:nvSpPr>
        <p:spPr/>
        <p:txBody>
          <a:bodyPr/>
          <a:lstStyle/>
          <a:p>
            <a:pPr>
              <a:defRPr/>
            </a:pPr>
            <a:endParaRPr lang="tr-TR"/>
          </a:p>
        </p:txBody>
      </p:sp>
      <p:sp>
        <p:nvSpPr>
          <p:cNvPr id="5" name="4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endParaRPr lang="tr-TR"/>
          </a:p>
        </p:txBody>
      </p:sp>
      <p:sp>
        <p:nvSpPr>
          <p:cNvPr id="3" name="2 Altbilgi Yer Tutucusu"/>
          <p:cNvSpPr>
            <a:spLocks noGrp="1"/>
          </p:cNvSpPr>
          <p:nvPr>
            <p:ph type="ftr" sz="quarter" idx="11"/>
          </p:nvPr>
        </p:nvSpPr>
        <p:spPr/>
        <p:txBody>
          <a:bodyPr/>
          <a:lstStyle/>
          <a:p>
            <a:pPr>
              <a:defRPr/>
            </a:pPr>
            <a:endParaRPr lang="tr-TR"/>
          </a:p>
        </p:txBody>
      </p:sp>
      <p:sp>
        <p:nvSpPr>
          <p:cNvPr id="4" name="3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
        <p:nvSpPr>
          <p:cNvPr id="5"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a:defRPr/>
            </a:pPr>
            <a:endParaRPr lang="tr-TR"/>
          </a:p>
        </p:txBody>
      </p:sp>
      <p:sp>
        <p:nvSpPr>
          <p:cNvPr id="3" name="2 Altbilgi Yer Tutucusu"/>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defRPr/>
            </a:pPr>
            <a:endParaRPr lang="tr-TR"/>
          </a:p>
        </p:txBody>
      </p:sp>
      <p:sp>
        <p:nvSpPr>
          <p:cNvPr id="23" name="22 Slayt Numarası Yer Tutucusu"/>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defRPr/>
            </a:pPr>
            <a:fld id="{CA3D205B-A15B-4508-BDBE-0C0AC4A1FAF6}" type="slidenum">
              <a:rPr lang="tr-TR" smtClean="0"/>
              <a:pPr>
                <a:defRPr/>
              </a:pPr>
              <a:t>‹#›</a:t>
            </a:fld>
            <a:endParaRPr lang="tr-TR"/>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826" r:id="rId12"/>
  </p:sldLayoutIdLst>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2E17392-9618-514E-B7EF-EE7C4014954D}" type="datetimeFigureOut">
              <a:rPr lang="en-US" smtClean="0"/>
              <a:pPr/>
              <a:t>1/4/2019</a:t>
            </a:fld>
            <a:endParaRPr lang="en-US"/>
          </a:p>
        </p:txBody>
      </p:sp>
      <p:sp>
        <p:nvSpPr>
          <p:cNvPr id="3" name="2 Altbilgi Yer Tutucusu"/>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22 Slayt Numarası Yer Tutucusu"/>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780DC49-8D76-104F-8598-E5B37BCC55C4}" type="slidenum">
              <a:rPr lang="en-US" smtClean="0"/>
              <a:pPr/>
              <a:t>‹#›</a:t>
            </a:fld>
            <a:endParaRPr lang="en-US"/>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2E17392-9618-514E-B7EF-EE7C4014954D}" type="datetimeFigureOut">
              <a:rPr lang="en-US" smtClean="0"/>
              <a:pPr/>
              <a:t>1/4/2019</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780DC49-8D76-104F-8598-E5B37BCC55C4}"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15145109"/>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ransition>
    <p:random/>
  </p:transition>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2E17392-9618-514E-B7EF-EE7C4014954D}" type="datetimeFigureOut">
              <a:rPr lang="en-US" smtClean="0"/>
              <a:pPr/>
              <a:t>1/4/2019</a:t>
            </a:fld>
            <a:endParaRPr lang="en-US"/>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80DC49-8D76-104F-8598-E5B37BCC55C4}" type="slidenum">
              <a:rPr lang="en-US" smtClean="0"/>
              <a:pPr/>
              <a:t>‹#›</a:t>
            </a:fld>
            <a:endParaRPr lang="en-US"/>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ransition>
    <p:random/>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2E17392-9618-514E-B7EF-EE7C4014954D}" type="datetimeFigureOut">
              <a:rPr lang="en-US" smtClean="0"/>
              <a:pPr/>
              <a:t>1/4/2019</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780DC49-8D76-104F-8598-E5B37BCC55C4}"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15145109"/>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ransition>
    <p:random/>
  </p:transition>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49.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50.xml"/></Relationships>
</file>

<file path=ppt/slides/_rels/slide10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slideLayout" Target="../slideLayouts/slideLayout14.xml"/><Relationship Id="rId1" Type="http://schemas.openxmlformats.org/officeDocument/2006/relationships/themeOverride" Target="../theme/themeOverride51.xml"/><Relationship Id="rId4" Type="http://schemas.openxmlformats.org/officeDocument/2006/relationships/image" Target="../media/image78.png"/></Relationships>
</file>

<file path=ppt/slides/_rels/slide103.xml.rels><?xml version="1.0" encoding="UTF-8" standalone="yes"?>
<Relationships xmlns="http://schemas.openxmlformats.org/package/2006/relationships"><Relationship Id="rId3" Type="http://schemas.openxmlformats.org/officeDocument/2006/relationships/hyperlink" Target="https://etu.onthehub.com/" TargetMode="External"/><Relationship Id="rId2" Type="http://schemas.openxmlformats.org/officeDocument/2006/relationships/slideLayout" Target="../slideLayouts/slideLayout14.xml"/><Relationship Id="rId1" Type="http://schemas.openxmlformats.org/officeDocument/2006/relationships/themeOverride" Target="../theme/themeOverride52.xml"/><Relationship Id="rId5" Type="http://schemas.openxmlformats.org/officeDocument/2006/relationships/image" Target="../media/image77.jpeg"/><Relationship Id="rId4" Type="http://schemas.openxmlformats.org/officeDocument/2006/relationships/hyperlink" Target="https://www.microsoft.com/tr-tr/software-download/windows10ISO" TargetMode="External"/></Relationships>
</file>

<file path=ppt/slides/_rels/slide104.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slideLayout" Target="../slideLayouts/slideLayout14.xml"/><Relationship Id="rId1" Type="http://schemas.openxmlformats.org/officeDocument/2006/relationships/themeOverride" Target="../theme/themeOverride53.xml"/><Relationship Id="rId4" Type="http://schemas.openxmlformats.org/officeDocument/2006/relationships/image" Target="../media/image79.jpeg"/></Relationships>
</file>

<file path=ppt/slides/_rels/slide10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slideLayout" Target="../slideLayouts/slideLayout14.xml"/><Relationship Id="rId1" Type="http://schemas.openxmlformats.org/officeDocument/2006/relationships/themeOverride" Target="../theme/themeOverride54.xml"/></Relationships>
</file>

<file path=ppt/slides/_rels/slide10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14.xml"/><Relationship Id="rId1" Type="http://schemas.openxmlformats.org/officeDocument/2006/relationships/themeOverride" Target="../theme/themeOverride55.xml"/><Relationship Id="rId4" Type="http://schemas.openxmlformats.org/officeDocument/2006/relationships/image" Target="../media/image81.png"/></Relationships>
</file>

<file path=ppt/slides/_rels/slide10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4.xml"/><Relationship Id="rId1" Type="http://schemas.openxmlformats.org/officeDocument/2006/relationships/themeOverride" Target="../theme/themeOverride56.xml"/></Relationships>
</file>

<file path=ppt/slides/_rels/slide10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4.xml"/><Relationship Id="rId1" Type="http://schemas.openxmlformats.org/officeDocument/2006/relationships/themeOverride" Target="../theme/themeOverride57.xml"/><Relationship Id="rId4" Type="http://schemas.openxmlformats.org/officeDocument/2006/relationships/image" Target="../media/image55.wmf"/></Relationships>
</file>

<file path=ppt/slides/_rels/slide10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4.xml"/><Relationship Id="rId1" Type="http://schemas.openxmlformats.org/officeDocument/2006/relationships/themeOverride" Target="../theme/themeOverride58.xml"/><Relationship Id="rId4" Type="http://schemas.openxmlformats.org/officeDocument/2006/relationships/image" Target="../media/image55.wmf"/></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slideLayout" Target="../slideLayouts/slideLayout14.xml"/><Relationship Id="rId1" Type="http://schemas.openxmlformats.org/officeDocument/2006/relationships/themeOverride" Target="../theme/themeOverride59.xml"/><Relationship Id="rId4" Type="http://schemas.openxmlformats.org/officeDocument/2006/relationships/image" Target="../media/image83.png"/></Relationships>
</file>

<file path=ppt/slides/_rels/slide111.xml.rels><?xml version="1.0" encoding="UTF-8" standalone="yes"?>
<Relationships xmlns="http://schemas.openxmlformats.org/package/2006/relationships"><Relationship Id="rId3" Type="http://schemas.openxmlformats.org/officeDocument/2006/relationships/image" Target="../media/image84.gif"/><Relationship Id="rId2" Type="http://schemas.openxmlformats.org/officeDocument/2006/relationships/slideLayout" Target="../slideLayouts/slideLayout14.xml"/><Relationship Id="rId1" Type="http://schemas.openxmlformats.org/officeDocument/2006/relationships/themeOverride" Target="../theme/themeOverride60.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sourceforge.net/projects/orwelldevcp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sourceforge.net/projects/orwelldevcpp/" TargetMode="External"/><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jpeg"/><Relationship Id="rId3" Type="http://schemas.openxmlformats.org/officeDocument/2006/relationships/image" Target="../media/image24.png"/><Relationship Id="rId7" Type="http://schemas.openxmlformats.org/officeDocument/2006/relationships/image" Target="../media/image28.gif"/><Relationship Id="rId12"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jpeg"/><Relationship Id="rId5" Type="http://schemas.openxmlformats.org/officeDocument/2006/relationships/image" Target="../media/image26.gif"/><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hyperlink" Target="https://www.quotes.net/movies/star_trek_iv:_the_voyage_home_10889" TargetMode="External"/><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hyperlink" Target="https://scratch.mit.edu/" TargetMode="External"/><Relationship Id="rId4" Type="http://schemas.openxmlformats.org/officeDocument/2006/relationships/hyperlink" Target="https://blockly-games.appspot.co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43.jpeg"/><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45.wmf"/></Relationships>
</file>

<file path=ppt/slides/_rels/slide44.xml.rels><?xml version="1.0" encoding="UTF-8" standalone="yes"?>
<Relationships xmlns="http://schemas.openxmlformats.org/package/2006/relationships"><Relationship Id="rId3" Type="http://schemas.openxmlformats.org/officeDocument/2006/relationships/hyperlink" Target="https://drive.google.com/open?id=1cO9aa3Tq7vaz8Ap96tZOaGv-eYlUO5YH" TargetMode="Externa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hyperlink" Target="https://blockly-games.appspot.com/"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62.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56.jpeg"/></Relationships>
</file>

<file path=ppt/slides/_rels/slide6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14.xml"/><Relationship Id="rId1" Type="http://schemas.openxmlformats.org/officeDocument/2006/relationships/themeOverride" Target="../theme/themeOverride19.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0.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1.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2.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3.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4.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5.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6.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7.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8.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9.xml"/></Relationships>
</file>

<file path=ppt/slides/_rels/slide8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14.xml"/><Relationship Id="rId1" Type="http://schemas.openxmlformats.org/officeDocument/2006/relationships/themeOverride" Target="../theme/themeOverride30.xml"/></Relationships>
</file>

<file path=ppt/slides/_rels/slide8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14.xml"/><Relationship Id="rId1" Type="http://schemas.openxmlformats.org/officeDocument/2006/relationships/themeOverride" Target="../theme/themeOverride31.xml"/><Relationship Id="rId4" Type="http://schemas.openxmlformats.org/officeDocument/2006/relationships/image" Target="../media/image61.jpeg"/></Relationships>
</file>

<file path=ppt/slides/_rels/slide8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14.xml"/><Relationship Id="rId1" Type="http://schemas.openxmlformats.org/officeDocument/2006/relationships/themeOverride" Target="../theme/themeOverride32.xml"/><Relationship Id="rId4" Type="http://schemas.openxmlformats.org/officeDocument/2006/relationships/image" Target="../media/image63.jpeg"/></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33.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34.xml"/></Relationships>
</file>

<file path=ppt/slides/_rels/slide8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14.xml"/><Relationship Id="rId1" Type="http://schemas.openxmlformats.org/officeDocument/2006/relationships/themeOverride" Target="../theme/themeOverride35.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36.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37.xml"/></Relationships>
</file>

<file path=ppt/slides/_rels/slide8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4.xml"/><Relationship Id="rId1" Type="http://schemas.openxmlformats.org/officeDocument/2006/relationships/themeOverride" Target="../theme/themeOverride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14.xml"/><Relationship Id="rId1" Type="http://schemas.openxmlformats.org/officeDocument/2006/relationships/themeOverride" Target="../theme/themeOverride39.xml"/></Relationships>
</file>

<file path=ppt/slides/_rels/slide9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14.xml"/><Relationship Id="rId1" Type="http://schemas.openxmlformats.org/officeDocument/2006/relationships/themeOverride" Target="../theme/themeOverride40.xml"/></Relationships>
</file>

<file path=ppt/slides/_rels/slide9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14.xml"/><Relationship Id="rId1" Type="http://schemas.openxmlformats.org/officeDocument/2006/relationships/themeOverride" Target="../theme/themeOverride41.xml"/><Relationship Id="rId4" Type="http://schemas.openxmlformats.org/officeDocument/2006/relationships/image" Target="../media/image68.png"/></Relationships>
</file>

<file path=ppt/slides/_rels/slide9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14.xml"/><Relationship Id="rId1" Type="http://schemas.openxmlformats.org/officeDocument/2006/relationships/themeOverride" Target="../theme/themeOverride42.xml"/></Relationships>
</file>

<file path=ppt/slides/_rels/slide9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14.xml"/><Relationship Id="rId1" Type="http://schemas.openxmlformats.org/officeDocument/2006/relationships/themeOverride" Target="../theme/themeOverride43.xml"/></Relationships>
</file>

<file path=ppt/slides/_rels/slide9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Layout" Target="../slideLayouts/slideLayout14.xml"/><Relationship Id="rId1" Type="http://schemas.openxmlformats.org/officeDocument/2006/relationships/themeOverride" Target="../theme/themeOverride44.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45.xml"/></Relationships>
</file>

<file path=ppt/slides/_rels/slide9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Layout" Target="../slideLayouts/slideLayout14.xml"/><Relationship Id="rId1" Type="http://schemas.openxmlformats.org/officeDocument/2006/relationships/themeOverride" Target="../theme/themeOverride46.xml"/><Relationship Id="rId4" Type="http://schemas.openxmlformats.org/officeDocument/2006/relationships/image" Target="../media/image73.jpeg"/></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47.xml"/></Relationships>
</file>

<file path=ppt/slides/_rels/slide9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Layout" Target="../slideLayouts/slideLayout14.xml"/><Relationship Id="rId1" Type="http://schemas.openxmlformats.org/officeDocument/2006/relationships/themeOverride" Target="../theme/themeOverride48.xml"/><Relationship Id="rId5" Type="http://schemas.openxmlformats.org/officeDocument/2006/relationships/image" Target="../media/image76.png"/><Relationship Id="rId4" Type="http://schemas.openxmlformats.org/officeDocument/2006/relationships/image" Target="../media/image7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BİLGİSAYAR PROGRAMLAMA</a:t>
            </a:r>
            <a:endParaRPr lang="en-US" dirty="0"/>
          </a:p>
        </p:txBody>
      </p:sp>
      <p:sp>
        <p:nvSpPr>
          <p:cNvPr id="3" name="Subtitle 2"/>
          <p:cNvSpPr>
            <a:spLocks noGrp="1"/>
          </p:cNvSpPr>
          <p:nvPr>
            <p:ph type="subTitle" idx="1"/>
          </p:nvPr>
        </p:nvSpPr>
        <p:spPr/>
        <p:txBody>
          <a:bodyPr>
            <a:noAutofit/>
          </a:bodyPr>
          <a:lstStyle/>
          <a:p>
            <a:r>
              <a:rPr lang="tr-TR" sz="2400" smtClean="0"/>
              <a:t>OĞUZ HANOĞLU</a:t>
            </a:r>
            <a:endParaRPr lang="en-US" sz="2400" dirty="0"/>
          </a:p>
        </p:txBody>
      </p:sp>
      <p:pic>
        <p:nvPicPr>
          <p:cNvPr id="4" name="Picture 7" descr="http://www.hindscc.edu/Assets/images/computer-programming-tech.jpg"/>
          <p:cNvPicPr>
            <a:picLocks noChangeAspect="1" noChangeArrowheads="1"/>
          </p:cNvPicPr>
          <p:nvPr/>
        </p:nvPicPr>
        <p:blipFill>
          <a:blip r:embed="rId2"/>
          <a:srcRect/>
          <a:stretch>
            <a:fillRect/>
          </a:stretch>
        </p:blipFill>
        <p:spPr bwMode="auto">
          <a:xfrm>
            <a:off x="642910" y="714356"/>
            <a:ext cx="4000496" cy="2669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9169303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Ders türleri</a:t>
            </a:r>
            <a:endParaRPr lang="tr-TR" dirty="0"/>
          </a:p>
        </p:txBody>
      </p:sp>
      <p:sp>
        <p:nvSpPr>
          <p:cNvPr id="3" name="2 İçerik Yer Tutucusu"/>
          <p:cNvSpPr>
            <a:spLocks noGrp="1"/>
          </p:cNvSpPr>
          <p:nvPr>
            <p:ph sz="quarter" idx="1"/>
          </p:nvPr>
        </p:nvSpPr>
        <p:spPr/>
        <p:txBody>
          <a:bodyPr>
            <a:normAutofit/>
          </a:bodyPr>
          <a:lstStyle/>
          <a:p>
            <a:pPr lvl="1"/>
            <a:r>
              <a:rPr lang="tr-TR" sz="2400" dirty="0" smtClean="0">
                <a:solidFill>
                  <a:schemeClr val="tx1"/>
                </a:solidFill>
              </a:rPr>
              <a:t>İki tür ders vardır: Kuramsal ve uygulamalı dersler. Dönem içinde hangi saatlerde hangi tür ders yapılacağına Piazza’da duyurulu </a:t>
            </a:r>
            <a:r>
              <a:rPr lang="tr-TR" sz="2400" b="1" dirty="0" smtClean="0">
                <a:solidFill>
                  <a:schemeClr val="tx1"/>
                </a:solidFill>
              </a:rPr>
              <a:t>Zaman Çizelgesi’nden </a:t>
            </a:r>
            <a:r>
              <a:rPr lang="tr-TR" sz="2400" dirty="0" smtClean="0">
                <a:solidFill>
                  <a:schemeClr val="tx1"/>
                </a:solidFill>
              </a:rPr>
              <a:t>öğrenebilirsiniz.</a:t>
            </a:r>
          </a:p>
          <a:p>
            <a:pPr lvl="2"/>
            <a:r>
              <a:rPr lang="tr-TR" sz="2000" dirty="0" smtClean="0">
                <a:solidFill>
                  <a:schemeClr val="tx1"/>
                </a:solidFill>
              </a:rPr>
              <a:t>Kuramsal dersler </a:t>
            </a:r>
            <a:r>
              <a:rPr lang="tr-TR" sz="2000" dirty="0">
                <a:solidFill>
                  <a:schemeClr val="tx1"/>
                </a:solidFill>
              </a:rPr>
              <a:t>sunular üzerinden anlatılır. </a:t>
            </a:r>
            <a:r>
              <a:rPr lang="tr-TR" sz="2000" dirty="0" smtClean="0">
                <a:solidFill>
                  <a:schemeClr val="tx1"/>
                </a:solidFill>
              </a:rPr>
              <a:t>Sunulara Piazza’dan erişilebilir.</a:t>
            </a:r>
          </a:p>
          <a:p>
            <a:pPr lvl="2"/>
            <a:r>
              <a:rPr lang="tr-TR" sz="2000" dirty="0" smtClean="0">
                <a:solidFill>
                  <a:schemeClr val="tx1"/>
                </a:solidFill>
              </a:rPr>
              <a:t>Uygulamalı derslerde bilgisayar getirmenize </a:t>
            </a:r>
            <a:r>
              <a:rPr lang="tr-TR" sz="2000" b="1" dirty="0" smtClean="0">
                <a:solidFill>
                  <a:schemeClr val="tx1"/>
                </a:solidFill>
              </a:rPr>
              <a:t>gerek olacaktır</a:t>
            </a:r>
            <a:r>
              <a:rPr lang="tr-TR" sz="2000" dirty="0" smtClean="0">
                <a:solidFill>
                  <a:schemeClr val="tx1"/>
                </a:solidFill>
              </a:rPr>
              <a:t>, ama getirme imkanınız yoksa başka bir öğrenciyle ortak çalışabilirsiniz.</a:t>
            </a:r>
          </a:p>
          <a:p>
            <a:pPr lvl="1"/>
            <a:r>
              <a:rPr lang="tr-TR" sz="2400" dirty="0" smtClean="0">
                <a:solidFill>
                  <a:schemeClr val="tx1"/>
                </a:solidFill>
              </a:rPr>
              <a:t>Ara sınav II için bir kereliğine </a:t>
            </a:r>
            <a:r>
              <a:rPr lang="tr-TR" sz="2400" b="1" dirty="0" smtClean="0">
                <a:solidFill>
                  <a:schemeClr val="tx1"/>
                </a:solidFill>
              </a:rPr>
              <a:t>zorunlu olarak </a:t>
            </a:r>
            <a:r>
              <a:rPr lang="tr-TR" sz="2400" dirty="0" smtClean="0">
                <a:solidFill>
                  <a:schemeClr val="tx1"/>
                </a:solidFill>
              </a:rPr>
              <a:t>bilgisayar getirmeniz gerekecektir.</a:t>
            </a:r>
          </a:p>
          <a:p>
            <a:pPr lvl="1"/>
            <a:r>
              <a:rPr lang="tr-TR" sz="2400" dirty="0" smtClean="0">
                <a:solidFill>
                  <a:schemeClr val="tx1"/>
                </a:solidFill>
              </a:rPr>
              <a:t>Kullanacağımız C derleyicisi, düşük özellikte bir bilgisayarda da rahatça çalışabilmektedir.</a:t>
            </a:r>
          </a:p>
          <a:p>
            <a:pPr lvl="3"/>
            <a:endParaRPr lang="tr-TR" dirty="0"/>
          </a:p>
          <a:p>
            <a:pPr lvl="1"/>
            <a:endParaRPr lang="tr-TR" b="1" dirty="0" smtClean="0"/>
          </a:p>
          <a:p>
            <a:pPr lvl="2"/>
            <a:endParaRPr lang="tr-TR" dirty="0" smtClean="0"/>
          </a:p>
        </p:txBody>
      </p:sp>
    </p:spTree>
    <p:extLst>
      <p:ext uri="{BB962C8B-B14F-4D97-AF65-F5344CB8AC3E}">
        <p14:creationId xmlns="" xmlns:p14="http://schemas.microsoft.com/office/powerpoint/2010/main" val="283261426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SINAVLARLA İLGİLİ OLMAYAN BİLGİLER</a:t>
            </a:r>
            <a:endParaRPr lang="tr-TR" dirty="0"/>
          </a:p>
        </p:txBody>
      </p:sp>
      <p:sp>
        <p:nvSpPr>
          <p:cNvPr id="3" name="2 İçerik Yer Tutucusu"/>
          <p:cNvSpPr>
            <a:spLocks noGrp="1"/>
          </p:cNvSpPr>
          <p:nvPr>
            <p:ph sz="quarter" idx="1"/>
          </p:nvPr>
        </p:nvSpPr>
        <p:spPr/>
        <p:txBody>
          <a:bodyPr>
            <a:normAutofit/>
          </a:bodyPr>
          <a:lstStyle/>
          <a:p>
            <a:r>
              <a:rPr lang="tr-TR" sz="12000" dirty="0" smtClean="0"/>
              <a:t>DEVCPP</a:t>
            </a:r>
            <a:endParaRPr lang="tr-TR" sz="12000" dirty="0"/>
          </a:p>
        </p:txBody>
      </p:sp>
    </p:spTree>
  </p:cSld>
  <p:clrMapOvr>
    <a:overrideClrMapping bg1="lt1" tx1="dk1" bg2="lt2" tx2="dk2" accent1="accent1" accent2="accent2" accent3="accent3" accent4="accent4" accent5="accent5" accent6="accent6" hlink="hlink" folHlink="folHlink"/>
  </p:clrMapOvr>
  <p:transition/>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Alternatif derleyiciler</a:t>
            </a:r>
            <a:endParaRPr lang="tr-TR" dirty="0"/>
          </a:p>
        </p:txBody>
      </p:sp>
      <p:sp>
        <p:nvSpPr>
          <p:cNvPr id="3" name="2 İçerik Yer Tutucusu"/>
          <p:cNvSpPr>
            <a:spLocks noGrp="1"/>
          </p:cNvSpPr>
          <p:nvPr>
            <p:ph sz="quarter" idx="1"/>
          </p:nvPr>
        </p:nvSpPr>
        <p:spPr/>
        <p:txBody>
          <a:bodyPr/>
          <a:lstStyle/>
          <a:p>
            <a:r>
              <a:rPr lang="tr-TR" dirty="0" smtClean="0"/>
              <a:t>Yazılımlar kadar kaliteli olmasa ve pek güvenilemese de </a:t>
            </a:r>
          </a:p>
          <a:p>
            <a:pPr lvl="1"/>
            <a:r>
              <a:rPr lang="tr-TR" dirty="0" smtClean="0"/>
              <a:t>İnternette “online c </a:t>
            </a:r>
            <a:r>
              <a:rPr lang="tr-TR" dirty="0" err="1" smtClean="0"/>
              <a:t>compiler</a:t>
            </a:r>
            <a:r>
              <a:rPr lang="tr-TR" dirty="0" smtClean="0"/>
              <a:t>” yazarak internet tarayıcınız üzerinden derleme işlemi yaptırabilirsiniz.</a:t>
            </a:r>
          </a:p>
          <a:p>
            <a:pPr lvl="1"/>
            <a:r>
              <a:rPr lang="tr-TR" dirty="0" smtClean="0"/>
              <a:t>Akıllı telefonlara ya da tabletlere uygun ücretsiz/ücretli C derleyicileri bulmak mümkündür.</a:t>
            </a:r>
            <a:endParaRPr lang="tr-TR" dirty="0"/>
          </a:p>
        </p:txBody>
      </p:sp>
      <p:sp>
        <p:nvSpPr>
          <p:cNvPr id="4" name="3 Yuvarlatılmış Dikdörtgen"/>
          <p:cNvSpPr/>
          <p:nvPr/>
        </p:nvSpPr>
        <p:spPr>
          <a:xfrm>
            <a:off x="2214546" y="4214818"/>
            <a:ext cx="5214974" cy="135732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smtClean="0"/>
              <a:t>Bu derste DevC++ referans derleyici sayılacaktır.</a:t>
            </a:r>
            <a:endParaRPr lang="en-US" sz="240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Dev </a:t>
            </a:r>
            <a:r>
              <a:rPr lang="tr-TR" dirty="0" err="1" smtClean="0"/>
              <a:t>Cpp</a:t>
            </a:r>
            <a:r>
              <a:rPr lang="tr-TR" dirty="0" smtClean="0"/>
              <a:t> ve Mac </a:t>
            </a:r>
            <a:r>
              <a:rPr lang="tr-TR" dirty="0" err="1" smtClean="0"/>
              <a:t>Hk</a:t>
            </a:r>
            <a:r>
              <a:rPr lang="tr-TR" dirty="0" smtClean="0"/>
              <a:t>.</a:t>
            </a:r>
            <a:endParaRPr lang="tr-TR" dirty="0"/>
          </a:p>
        </p:txBody>
      </p:sp>
      <p:sp>
        <p:nvSpPr>
          <p:cNvPr id="3" name="2 İçerik Yer Tutucusu"/>
          <p:cNvSpPr>
            <a:spLocks noGrp="1"/>
          </p:cNvSpPr>
          <p:nvPr>
            <p:ph sz="quarter" idx="1"/>
          </p:nvPr>
        </p:nvSpPr>
        <p:spPr>
          <a:xfrm>
            <a:off x="457200" y="1219200"/>
            <a:ext cx="5595257" cy="1538288"/>
          </a:xfrm>
        </p:spPr>
        <p:txBody>
          <a:bodyPr>
            <a:normAutofit lnSpcReduction="10000"/>
          </a:bodyPr>
          <a:lstStyle/>
          <a:p>
            <a:r>
              <a:rPr lang="tr-TR" dirty="0" err="1" smtClean="0"/>
              <a:t>DevCpp</a:t>
            </a:r>
            <a:r>
              <a:rPr lang="tr-TR" dirty="0" smtClean="0"/>
              <a:t> </a:t>
            </a:r>
            <a:r>
              <a:rPr lang="tr-TR" dirty="0" err="1" smtClean="0"/>
              <a:t>MacOS</a:t>
            </a:r>
            <a:r>
              <a:rPr lang="tr-TR" dirty="0" smtClean="0"/>
              <a:t> işletim sistemlerinde çalışmamaktadır.</a:t>
            </a:r>
          </a:p>
          <a:p>
            <a:pPr lvl="1"/>
            <a:r>
              <a:rPr lang="tr-TR" dirty="0" smtClean="0"/>
              <a:t> Çözüm: Ek olarak Windows işletim sistemi de yükleyin ve o şekilde kullanın.</a:t>
            </a:r>
          </a:p>
          <a:p>
            <a:endParaRPr lang="tr-TR" dirty="0" smtClean="0"/>
          </a:p>
          <a:p>
            <a:endParaRPr lang="tr-TR" dirty="0" smtClean="0"/>
          </a:p>
          <a:p>
            <a:endParaRPr lang="tr-TR" dirty="0" smtClean="0"/>
          </a:p>
        </p:txBody>
      </p:sp>
      <p:pic>
        <p:nvPicPr>
          <p:cNvPr id="4" name="3 Resim" descr="MAC_computer_sales_service_midsouth.com--7-.jpg"/>
          <p:cNvPicPr>
            <a:picLocks noChangeAspect="1"/>
          </p:cNvPicPr>
          <p:nvPr/>
        </p:nvPicPr>
        <p:blipFill>
          <a:blip r:embed="rId3">
            <a:clrChange>
              <a:clrFrom>
                <a:srgbClr val="FFFFFF"/>
              </a:clrFrom>
              <a:clrTo>
                <a:srgbClr val="FFFFFF">
                  <a:alpha val="0"/>
                </a:srgbClr>
              </a:clrTo>
            </a:clrChange>
          </a:blip>
          <a:stretch>
            <a:fillRect/>
          </a:stretch>
        </p:blipFill>
        <p:spPr>
          <a:xfrm>
            <a:off x="6052457" y="580570"/>
            <a:ext cx="2634343" cy="1695859"/>
          </a:xfrm>
          <a:prstGeom prst="rect">
            <a:avLst/>
          </a:prstGeom>
        </p:spPr>
      </p:pic>
      <p:pic>
        <p:nvPicPr>
          <p:cNvPr id="1026" name="Picture 2"/>
          <p:cNvPicPr>
            <a:picLocks noChangeAspect="1" noChangeArrowheads="1"/>
          </p:cNvPicPr>
          <p:nvPr/>
        </p:nvPicPr>
        <p:blipFill>
          <a:blip r:embed="rId4"/>
          <a:srcRect/>
          <a:stretch>
            <a:fillRect/>
          </a:stretch>
        </p:blipFill>
        <p:spPr bwMode="auto">
          <a:xfrm>
            <a:off x="1615396" y="2757488"/>
            <a:ext cx="6029325" cy="1343025"/>
          </a:xfrm>
          <a:prstGeom prst="rect">
            <a:avLst/>
          </a:prstGeom>
          <a:noFill/>
          <a:ln w="9525">
            <a:noFill/>
            <a:miter lim="800000"/>
            <a:headEnd/>
            <a:tailEnd/>
          </a:ln>
          <a:effectLst/>
        </p:spPr>
      </p:pic>
      <p:sp>
        <p:nvSpPr>
          <p:cNvPr id="6" name="5 Yuvarlatılmış Dikdörtgen"/>
          <p:cNvSpPr/>
          <p:nvPr/>
        </p:nvSpPr>
        <p:spPr>
          <a:xfrm>
            <a:off x="4992914" y="4368800"/>
            <a:ext cx="3106057" cy="103051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Nasıl yapılacağı konusunda fikir almak isterseniz benimle iletişime geçiniz.</a:t>
            </a:r>
            <a:endParaRPr lang="tr-TR" dirty="0"/>
          </a:p>
        </p:txBody>
      </p:sp>
      <p:sp>
        <p:nvSpPr>
          <p:cNvPr id="7" name="6 Yuvarlatılmış Dikdörtgen"/>
          <p:cNvSpPr/>
          <p:nvPr/>
        </p:nvSpPr>
        <p:spPr>
          <a:xfrm>
            <a:off x="428596" y="4286256"/>
            <a:ext cx="3526971" cy="153851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Alternatif bir program önermiyoruz. Dersimizde </a:t>
            </a:r>
            <a:r>
              <a:rPr lang="tr-TR" dirty="0" err="1" smtClean="0"/>
              <a:t>DevCpp</a:t>
            </a:r>
            <a:r>
              <a:rPr lang="tr-TR" dirty="0" smtClean="0"/>
              <a:t> referans alınacaktır.</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Dev Cpp ve Mac </a:t>
            </a:r>
            <a:r>
              <a:rPr lang="tr-TR" dirty="0" err="1" smtClean="0"/>
              <a:t>Hk</a:t>
            </a:r>
            <a:r>
              <a:rPr lang="tr-TR" dirty="0" smtClean="0"/>
              <a:t>.</a:t>
            </a:r>
            <a:endParaRPr lang="tr-TR" dirty="0"/>
          </a:p>
        </p:txBody>
      </p:sp>
      <p:sp>
        <p:nvSpPr>
          <p:cNvPr id="3" name="2 İçerik Yer Tutucusu"/>
          <p:cNvSpPr>
            <a:spLocks noGrp="1"/>
          </p:cNvSpPr>
          <p:nvPr>
            <p:ph sz="quarter" idx="1"/>
          </p:nvPr>
        </p:nvSpPr>
        <p:spPr/>
        <p:txBody>
          <a:bodyPr>
            <a:normAutofit fontScale="47500" lnSpcReduction="20000"/>
          </a:bodyPr>
          <a:lstStyle/>
          <a:p>
            <a:pPr>
              <a:buNone/>
            </a:pPr>
            <a:r>
              <a:rPr lang="tr-TR" dirty="0" smtClean="0"/>
              <a:t>Bir öğrencimiz  daha önce başka bir öğrenciye deneyimini şu şekilde aktarmıştı:</a:t>
            </a:r>
          </a:p>
          <a:p>
            <a:endParaRPr lang="tr-TR" dirty="0" smtClean="0"/>
          </a:p>
          <a:p>
            <a:r>
              <a:rPr lang="tr-TR" dirty="0" smtClean="0"/>
              <a:t>Öncelikle bilgisayarında bulunan (Her </a:t>
            </a:r>
            <a:r>
              <a:rPr lang="tr-TR" dirty="0" err="1" smtClean="0"/>
              <a:t>MacOS</a:t>
            </a:r>
            <a:r>
              <a:rPr lang="tr-TR" dirty="0" smtClean="0"/>
              <a:t> bilgisayarında bulunuyor) "</a:t>
            </a:r>
            <a:r>
              <a:rPr lang="tr-TR" dirty="0" err="1" smtClean="0"/>
              <a:t>BootCamp</a:t>
            </a:r>
            <a:r>
              <a:rPr lang="tr-TR" dirty="0" smtClean="0"/>
              <a:t> yardımcısı" uygulamasını açman lazım.</a:t>
            </a:r>
          </a:p>
          <a:p>
            <a:r>
              <a:rPr lang="tr-TR" dirty="0" err="1" smtClean="0"/>
              <a:t>Dock</a:t>
            </a:r>
            <a:r>
              <a:rPr lang="tr-TR" dirty="0" smtClean="0"/>
              <a:t> ---&gt; </a:t>
            </a:r>
            <a:r>
              <a:rPr lang="tr-TR" dirty="0" err="1" smtClean="0"/>
              <a:t>Launchpad</a:t>
            </a:r>
            <a:r>
              <a:rPr lang="tr-TR" dirty="0" smtClean="0"/>
              <a:t> ---&gt; Diğer klasörü ---&gt; </a:t>
            </a:r>
            <a:r>
              <a:rPr lang="tr-TR" dirty="0" err="1" smtClean="0"/>
              <a:t>BootCamp</a:t>
            </a:r>
            <a:r>
              <a:rPr lang="tr-TR" dirty="0" smtClean="0"/>
              <a:t> </a:t>
            </a:r>
            <a:r>
              <a:rPr lang="tr-TR" dirty="0" err="1" smtClean="0"/>
              <a:t>yardıcısı</a:t>
            </a:r>
            <a:endParaRPr lang="tr-TR" dirty="0" smtClean="0"/>
          </a:p>
          <a:p>
            <a:r>
              <a:rPr lang="tr-TR" dirty="0" smtClean="0"/>
              <a:t>Açtıktan sonra "sürdür" aşamasına tıkla ve eğer bilgisayarın taşınabilir ise güç kaynağına bağlamayı unutma. Sonraki pencerede diski bölmeni isteyecek. Ben 35GB yer sağladığımda sorun olmadan işlemi başlatmıştı. Fakat işlemi başlatmadan önce yapman gereken bir şey daha var. Üst tarafta Windows dosyasının "ISO" halinin yerini belirt diye sana soruyor. Bunu şu aşamaları yaparak indirebilirsin.</a:t>
            </a:r>
          </a:p>
          <a:p>
            <a:r>
              <a:rPr lang="tr-TR" sz="3800" b="1" dirty="0" smtClean="0">
                <a:solidFill>
                  <a:srgbClr val="FFFF00"/>
                </a:solidFill>
              </a:rPr>
              <a:t>Üniversite aracılığı ile 1 yıllık ücretsiz Windows 10 hizmeti </a:t>
            </a:r>
            <a:r>
              <a:rPr lang="tr-TR" dirty="0" smtClean="0"/>
              <a:t>edinmek için bu linke ilerle; </a:t>
            </a:r>
            <a:r>
              <a:rPr lang="tr-TR" dirty="0" smtClean="0">
                <a:hlinkClick r:id="rId3"/>
              </a:rPr>
              <a:t>https://etu.onthehub.com/</a:t>
            </a:r>
            <a:endParaRPr lang="tr-TR" dirty="0" smtClean="0"/>
          </a:p>
          <a:p>
            <a:r>
              <a:rPr lang="tr-TR" dirty="0" smtClean="0"/>
              <a:t>Sonrasında </a:t>
            </a:r>
            <a:r>
              <a:rPr lang="tr-TR" b="1" dirty="0" smtClean="0"/>
              <a:t>ÜNİVERSİTE </a:t>
            </a:r>
            <a:r>
              <a:rPr lang="tr-TR" dirty="0" smtClean="0"/>
              <a:t>e-posta adresin ile kayıt ol. Windows 10 ürününü almadan önce gelecek link ile e-posta adresini onaylaman gerek. Sonrasında Windows 10'u sepete ekle ve ücretsiz bir şekilde satın al. Ürün kodun siparişlerim sekmesinde görünecek.</a:t>
            </a:r>
          </a:p>
          <a:p>
            <a:r>
              <a:rPr lang="tr-TR" dirty="0" smtClean="0"/>
              <a:t>ISO dosyasını sağlamak için ise Microsoft'un bu sayfasına ilerle; </a:t>
            </a:r>
            <a:r>
              <a:rPr lang="tr-TR" dirty="0" smtClean="0">
                <a:hlinkClick r:id="rId4"/>
              </a:rPr>
              <a:t>buraya tıkla</a:t>
            </a:r>
            <a:endParaRPr lang="tr-TR" dirty="0" smtClean="0"/>
          </a:p>
          <a:p>
            <a:r>
              <a:rPr lang="tr-TR" dirty="0" smtClean="0"/>
              <a:t>Aşağıdan sürümü seçip indirmeye başla. İndirme tamamlandıktan sonra </a:t>
            </a:r>
            <a:r>
              <a:rPr lang="tr-TR" dirty="0" err="1" smtClean="0"/>
              <a:t>BootCamp</a:t>
            </a:r>
            <a:r>
              <a:rPr lang="tr-TR" dirty="0" smtClean="0"/>
              <a:t>, ISO dosyasının yerini otomatik olarak bulacak. Bulamazsa indirilenler kısmından yerini belirtip işleme devam et.</a:t>
            </a:r>
          </a:p>
          <a:p>
            <a:r>
              <a:rPr lang="tr-TR" b="1" dirty="0" smtClean="0"/>
              <a:t>İşleme devam ettikten sonra Windows yardım yazılımı yüklenecek. Bu aşamada internet bağlantın koparsa işlemin devamında hata alabiliyorsun. Bunun için kesintisiz bir bağlantıdan emin ol.</a:t>
            </a:r>
            <a:endParaRPr lang="tr-TR" dirty="0" smtClean="0"/>
          </a:p>
          <a:p>
            <a:r>
              <a:rPr lang="tr-TR" dirty="0" smtClean="0"/>
              <a:t>Yardım yazılımından sonra gerekli bileşenler daha yüklenecek. Sonrasında bilgisayarın tekrar başlatılarak Windows yükleme ekranına ulaşabileceksin. O ekranda senden ürün kodunu soracak. Ürün kodunu bir kenara yazman faydalı olabilir.</a:t>
            </a:r>
          </a:p>
          <a:p>
            <a:r>
              <a:rPr lang="tr-TR" dirty="0" smtClean="0"/>
              <a:t>Ek; Windows sürümünden </a:t>
            </a:r>
            <a:r>
              <a:rPr lang="tr-TR" dirty="0" err="1" smtClean="0"/>
              <a:t>MacOS</a:t>
            </a:r>
            <a:r>
              <a:rPr lang="tr-TR" dirty="0" smtClean="0"/>
              <a:t> sürümüne geçmek için Windows yüklemesi tamamlandıktan sonra Windows sürümüne de otomatik olarak </a:t>
            </a:r>
            <a:r>
              <a:rPr lang="tr-TR" dirty="0" err="1" smtClean="0"/>
              <a:t>BootCamp</a:t>
            </a:r>
            <a:r>
              <a:rPr lang="tr-TR" dirty="0" smtClean="0"/>
              <a:t> yüklenmesi yapılacak. </a:t>
            </a:r>
            <a:r>
              <a:rPr lang="tr-TR" b="1" dirty="0" smtClean="0"/>
              <a:t>Fakat </a:t>
            </a:r>
            <a:r>
              <a:rPr lang="tr-TR" b="1" dirty="0" err="1" smtClean="0"/>
              <a:t>MacOS</a:t>
            </a:r>
            <a:r>
              <a:rPr lang="tr-TR" b="1" dirty="0" smtClean="0"/>
              <a:t> sürümü olarak </a:t>
            </a:r>
            <a:r>
              <a:rPr lang="tr-TR" b="1" dirty="0" err="1" smtClean="0"/>
              <a:t>High</a:t>
            </a:r>
            <a:r>
              <a:rPr lang="tr-TR" b="1" dirty="0" smtClean="0"/>
              <a:t> Sierra kullanıyorsan o uygulama aracılığı ile sürüm değiştiremiyorsun, hata mesajı ile karşılaşabilirsin. Onun için ise bilgisayarını yeniden başlatırken açılış ekranında iken sol aşağı kısımda bulunan "alt" tuşuna basılı tutarak </a:t>
            </a:r>
            <a:r>
              <a:rPr lang="tr-TR" b="1" dirty="0" err="1" smtClean="0"/>
              <a:t>MacOS</a:t>
            </a:r>
            <a:r>
              <a:rPr lang="tr-TR" b="1" dirty="0" smtClean="0"/>
              <a:t> diskini seçebilirsin.</a:t>
            </a:r>
            <a:endParaRPr lang="tr-TR" dirty="0" smtClean="0"/>
          </a:p>
          <a:p>
            <a:endParaRPr lang="tr-TR" dirty="0"/>
          </a:p>
        </p:txBody>
      </p:sp>
      <p:pic>
        <p:nvPicPr>
          <p:cNvPr id="4" name="3 Resim" descr="MAC_computer_sales_service_midsouth.com--7-.jpg"/>
          <p:cNvPicPr>
            <a:picLocks noChangeAspect="1"/>
          </p:cNvPicPr>
          <p:nvPr/>
        </p:nvPicPr>
        <p:blipFill>
          <a:blip r:embed="rId5">
            <a:clrChange>
              <a:clrFrom>
                <a:srgbClr val="FFFFFF"/>
              </a:clrFrom>
              <a:clrTo>
                <a:srgbClr val="FFFFFF">
                  <a:alpha val="0"/>
                </a:srgbClr>
              </a:clrTo>
            </a:clrChange>
          </a:blip>
          <a:stretch>
            <a:fillRect/>
          </a:stretch>
        </p:blipFill>
        <p:spPr>
          <a:xfrm>
            <a:off x="6858016" y="428604"/>
            <a:ext cx="1872397" cy="1205356"/>
          </a:xfrm>
          <a:prstGeom prst="rect">
            <a:avLst/>
          </a:prstGeom>
        </p:spPr>
      </p:pic>
    </p:spTree>
  </p:cSld>
  <p:clrMapOvr>
    <a:overrideClrMapping bg1="lt1" tx1="dk1" bg2="lt2" tx2="dk2" accent1="accent1" accent2="accent2" accent3="accent3" accent4="accent4" accent5="accent5" accent6="accent6" hlink="hlink" folHlink="folHlink"/>
  </p:clrMapOvr>
  <p:transition/>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i="1" dirty="0" smtClean="0">
                <a:solidFill>
                  <a:srgbClr val="FF0000"/>
                </a:solidFill>
              </a:rPr>
              <a:t>“…</a:t>
            </a:r>
            <a:r>
              <a:rPr lang="tr-TR" i="1" dirty="0" err="1" smtClean="0">
                <a:solidFill>
                  <a:srgbClr val="FF0000"/>
                </a:solidFill>
              </a:rPr>
              <a:t>Permission</a:t>
            </a:r>
            <a:r>
              <a:rPr lang="tr-TR" i="1" dirty="0" smtClean="0">
                <a:solidFill>
                  <a:srgbClr val="FF0000"/>
                </a:solidFill>
              </a:rPr>
              <a:t> </a:t>
            </a:r>
            <a:r>
              <a:rPr lang="tr-TR" i="1" dirty="0" err="1" smtClean="0">
                <a:solidFill>
                  <a:srgbClr val="FF0000"/>
                </a:solidFill>
              </a:rPr>
              <a:t>denied</a:t>
            </a:r>
            <a:r>
              <a:rPr lang="tr-TR" i="1" dirty="0" smtClean="0">
                <a:solidFill>
                  <a:srgbClr val="FF0000"/>
                </a:solidFill>
              </a:rPr>
              <a:t>” </a:t>
            </a:r>
            <a:r>
              <a:rPr lang="tr-TR" dirty="0" smtClean="0"/>
              <a:t>hatası</a:t>
            </a:r>
            <a:endParaRPr lang="tr-TR" dirty="0"/>
          </a:p>
        </p:txBody>
      </p:sp>
      <p:sp>
        <p:nvSpPr>
          <p:cNvPr id="3" name="2 İçerik Yer Tutucusu"/>
          <p:cNvSpPr>
            <a:spLocks noGrp="1"/>
          </p:cNvSpPr>
          <p:nvPr>
            <p:ph sz="quarter" idx="1"/>
          </p:nvPr>
        </p:nvSpPr>
        <p:spPr/>
        <p:txBody>
          <a:bodyPr>
            <a:normAutofit/>
          </a:bodyPr>
          <a:lstStyle/>
          <a:p>
            <a:pPr lvl="1"/>
            <a:r>
              <a:rPr lang="tr-TR" sz="3200" dirty="0" smtClean="0"/>
              <a:t>Yazmış olduğunuz kodu çalıştırdığınızda kod sizden değer girişi beklerken, kodu tekrar derleyip çalıştırmayı deneyin.</a:t>
            </a:r>
          </a:p>
          <a:p>
            <a:pPr lvl="1"/>
            <a:r>
              <a:rPr lang="tr-TR" sz="3200" dirty="0" smtClean="0"/>
              <a:t>.exe arka planda açıksa ve sonlanmamışsa, bu durumda tipik bir hata olan </a:t>
            </a:r>
            <a:r>
              <a:rPr lang="tr-TR" sz="3200" i="1" dirty="0" smtClean="0">
                <a:solidFill>
                  <a:srgbClr val="FF0000"/>
                </a:solidFill>
              </a:rPr>
              <a:t>“…</a:t>
            </a:r>
            <a:r>
              <a:rPr lang="tr-TR" sz="3200" i="1" dirty="0" err="1" smtClean="0">
                <a:solidFill>
                  <a:srgbClr val="FF0000"/>
                </a:solidFill>
              </a:rPr>
              <a:t>Permission</a:t>
            </a:r>
            <a:r>
              <a:rPr lang="tr-TR" sz="3200" i="1" dirty="0" smtClean="0">
                <a:solidFill>
                  <a:srgbClr val="FF0000"/>
                </a:solidFill>
              </a:rPr>
              <a:t> </a:t>
            </a:r>
            <a:r>
              <a:rPr lang="tr-TR" sz="3200" i="1" dirty="0" err="1" smtClean="0">
                <a:solidFill>
                  <a:srgbClr val="FF0000"/>
                </a:solidFill>
              </a:rPr>
              <a:t>denied</a:t>
            </a:r>
            <a:r>
              <a:rPr lang="tr-TR" sz="3200" i="1" dirty="0" smtClean="0">
                <a:solidFill>
                  <a:srgbClr val="FF0000"/>
                </a:solidFill>
              </a:rPr>
              <a:t>” </a:t>
            </a:r>
            <a:r>
              <a:rPr lang="tr-TR" sz="3200" dirty="0" smtClean="0"/>
              <a:t>hatasını alırsınız.</a:t>
            </a:r>
          </a:p>
        </p:txBody>
      </p:sp>
      <p:pic>
        <p:nvPicPr>
          <p:cNvPr id="6" name="5 Resim" descr="soru.jpg"/>
          <p:cNvPicPr>
            <a:picLocks noChangeAspect="1"/>
          </p:cNvPicPr>
          <p:nvPr/>
        </p:nvPicPr>
        <p:blipFill>
          <a:blip r:embed="rId3"/>
          <a:stretch>
            <a:fillRect/>
          </a:stretch>
        </p:blipFill>
        <p:spPr>
          <a:xfrm>
            <a:off x="7385273" y="4972242"/>
            <a:ext cx="1301527" cy="1328928"/>
          </a:xfrm>
          <a:prstGeom prst="rect">
            <a:avLst/>
          </a:prstGeom>
        </p:spPr>
      </p:pic>
      <p:pic>
        <p:nvPicPr>
          <p:cNvPr id="5" name="4 Resim" descr="permission.jpg"/>
          <p:cNvPicPr>
            <a:picLocks noChangeAspect="1"/>
          </p:cNvPicPr>
          <p:nvPr/>
        </p:nvPicPr>
        <p:blipFill>
          <a:blip r:embed="rId4"/>
          <a:stretch>
            <a:fillRect/>
          </a:stretch>
        </p:blipFill>
        <p:spPr>
          <a:xfrm>
            <a:off x="2381254" y="4322266"/>
            <a:ext cx="3693282" cy="1643074"/>
          </a:xfrm>
          <a:prstGeom prst="rect">
            <a:avLst/>
          </a:prstGeom>
        </p:spPr>
      </p:pic>
      <p:pic>
        <p:nvPicPr>
          <p:cNvPr id="7" name="6 Resim" descr="permission.jpg"/>
          <p:cNvPicPr>
            <a:picLocks noChangeAspect="1"/>
          </p:cNvPicPr>
          <p:nvPr/>
        </p:nvPicPr>
        <p:blipFill>
          <a:blip r:embed="rId4"/>
          <a:srcRect l="69634" b="43478"/>
          <a:stretch>
            <a:fillRect/>
          </a:stretch>
        </p:blipFill>
        <p:spPr>
          <a:xfrm>
            <a:off x="3167072" y="4586270"/>
            <a:ext cx="3019461" cy="2500330"/>
          </a:xfrm>
          <a:prstGeom prst="ellipse">
            <a:avLst/>
          </a:prstGeom>
          <a:ln w="76200">
            <a:solidFill>
              <a:srgbClr val="0000FF"/>
            </a:solidFill>
          </a:ln>
          <a:effectLst>
            <a:softEdge rad="112500"/>
          </a:effec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i="1" dirty="0" smtClean="0">
                <a:solidFill>
                  <a:srgbClr val="FF0000"/>
                </a:solidFill>
              </a:rPr>
              <a:t>“…</a:t>
            </a:r>
            <a:r>
              <a:rPr lang="tr-TR" i="1" dirty="0" err="1" smtClean="0">
                <a:solidFill>
                  <a:srgbClr val="FF0000"/>
                </a:solidFill>
              </a:rPr>
              <a:t>Permission</a:t>
            </a:r>
            <a:r>
              <a:rPr lang="tr-TR" i="1" dirty="0" smtClean="0">
                <a:solidFill>
                  <a:srgbClr val="FF0000"/>
                </a:solidFill>
              </a:rPr>
              <a:t> </a:t>
            </a:r>
            <a:r>
              <a:rPr lang="tr-TR" i="1" dirty="0" err="1" smtClean="0">
                <a:solidFill>
                  <a:srgbClr val="FF0000"/>
                </a:solidFill>
              </a:rPr>
              <a:t>denied</a:t>
            </a:r>
            <a:r>
              <a:rPr lang="tr-TR" i="1" dirty="0" smtClean="0">
                <a:solidFill>
                  <a:srgbClr val="FF0000"/>
                </a:solidFill>
              </a:rPr>
              <a:t>” </a:t>
            </a:r>
            <a:r>
              <a:rPr lang="tr-TR" dirty="0" smtClean="0"/>
              <a:t>hatası</a:t>
            </a:r>
            <a:endParaRPr lang="tr-TR" dirty="0"/>
          </a:p>
        </p:txBody>
      </p:sp>
      <p:sp>
        <p:nvSpPr>
          <p:cNvPr id="3" name="2 İçerik Yer Tutucusu"/>
          <p:cNvSpPr>
            <a:spLocks noGrp="1"/>
          </p:cNvSpPr>
          <p:nvPr>
            <p:ph sz="quarter" idx="1"/>
          </p:nvPr>
        </p:nvSpPr>
        <p:spPr/>
        <p:txBody>
          <a:bodyPr>
            <a:normAutofit/>
          </a:bodyPr>
          <a:lstStyle/>
          <a:p>
            <a:pPr lvl="1"/>
            <a:r>
              <a:rPr lang="tr-TR" sz="3200" dirty="0" smtClean="0"/>
              <a:t>Bu hatanın bir diğer nedeni ise kodu yanlışlıkla Program </a:t>
            </a:r>
            <a:r>
              <a:rPr lang="tr-TR" sz="3200" dirty="0" err="1" smtClean="0"/>
              <a:t>Files</a:t>
            </a:r>
            <a:r>
              <a:rPr lang="tr-TR" sz="3200" dirty="0" smtClean="0"/>
              <a:t> içerisine kaydetmenizdir.</a:t>
            </a:r>
          </a:p>
          <a:p>
            <a:pPr lvl="1"/>
            <a:r>
              <a:rPr lang="tr-TR" sz="3200" dirty="0" smtClean="0"/>
              <a:t>Bu durumda Windows Program </a:t>
            </a:r>
            <a:r>
              <a:rPr lang="tr-TR" sz="3200" dirty="0" err="1" smtClean="0"/>
              <a:t>Files</a:t>
            </a:r>
            <a:r>
              <a:rPr lang="tr-TR" sz="3200" dirty="0" smtClean="0"/>
              <a:t> içine .exe eklemenize izin vermediği için de hata alıyorsunuz.</a:t>
            </a:r>
          </a:p>
        </p:txBody>
      </p:sp>
      <p:pic>
        <p:nvPicPr>
          <p:cNvPr id="8" name="7 Resim" descr="permission.jpg"/>
          <p:cNvPicPr>
            <a:picLocks noChangeAspect="1"/>
          </p:cNvPicPr>
          <p:nvPr/>
        </p:nvPicPr>
        <p:blipFill>
          <a:blip r:embed="rId3"/>
          <a:stretch>
            <a:fillRect/>
          </a:stretch>
        </p:blipFill>
        <p:spPr>
          <a:xfrm>
            <a:off x="2381254" y="4322266"/>
            <a:ext cx="3693282" cy="1643074"/>
          </a:xfrm>
          <a:prstGeom prst="rect">
            <a:avLst/>
          </a:prstGeom>
        </p:spPr>
      </p:pic>
      <p:pic>
        <p:nvPicPr>
          <p:cNvPr id="9" name="8 Resim" descr="permission.jpg"/>
          <p:cNvPicPr>
            <a:picLocks noChangeAspect="1"/>
          </p:cNvPicPr>
          <p:nvPr/>
        </p:nvPicPr>
        <p:blipFill>
          <a:blip r:embed="rId3"/>
          <a:srcRect l="69634" b="43478"/>
          <a:stretch>
            <a:fillRect/>
          </a:stretch>
        </p:blipFill>
        <p:spPr>
          <a:xfrm>
            <a:off x="3167072" y="4586270"/>
            <a:ext cx="3019461" cy="2500330"/>
          </a:xfrm>
          <a:prstGeom prst="ellipse">
            <a:avLst/>
          </a:prstGeom>
          <a:ln w="76200">
            <a:solidFill>
              <a:srgbClr val="0000FF"/>
            </a:solidFill>
          </a:ln>
          <a:effectLst>
            <a:softEdge rad="112500"/>
          </a:effec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a:t>
            </a:r>
            <a:r>
              <a:rPr lang="tr-TR" sz="2400" dirty="0" err="1" smtClean="0"/>
              <a:t>exe’lerinin</a:t>
            </a:r>
            <a:r>
              <a:rPr lang="tr-TR" sz="2400" dirty="0" smtClean="0"/>
              <a:t> açılamamasının bir nedeni: </a:t>
            </a:r>
            <a:r>
              <a:rPr lang="tr-TR" sz="2400" dirty="0" err="1" smtClean="0"/>
              <a:t>antivirüs</a:t>
            </a:r>
            <a:r>
              <a:rPr lang="tr-TR" sz="2400" dirty="0" smtClean="0"/>
              <a:t> programları</a:t>
            </a:r>
            <a:endParaRPr lang="tr-TR" sz="2400" dirty="0"/>
          </a:p>
        </p:txBody>
      </p:sp>
      <p:sp>
        <p:nvSpPr>
          <p:cNvPr id="3" name="2 İçerik Yer Tutucusu"/>
          <p:cNvSpPr>
            <a:spLocks noGrp="1"/>
          </p:cNvSpPr>
          <p:nvPr>
            <p:ph sz="quarter" idx="1"/>
          </p:nvPr>
        </p:nvSpPr>
        <p:spPr/>
        <p:txBody>
          <a:bodyPr>
            <a:normAutofit/>
          </a:bodyPr>
          <a:lstStyle/>
          <a:p>
            <a:r>
              <a:rPr lang="tr-TR" sz="2000" dirty="0" smtClean="0"/>
              <a:t>Virüs riski taşıdığı için e-posta programları .</a:t>
            </a:r>
            <a:r>
              <a:rPr lang="tr-TR" sz="2000" dirty="0" err="1" smtClean="0"/>
              <a:t>exe</a:t>
            </a:r>
            <a:r>
              <a:rPr lang="tr-TR" sz="2000" dirty="0" smtClean="0"/>
              <a:t> dosyalarını sevmez. Böyle bir dosya e-posta ile gönderilecekse </a:t>
            </a:r>
            <a:r>
              <a:rPr lang="tr-TR" sz="1600" dirty="0" smtClean="0"/>
              <a:t>(hayranlarınıza programınızın çıktı şeklini göndermek istediğinizde vs.) </a:t>
            </a:r>
            <a:r>
              <a:rPr lang="tr-TR" sz="2000" dirty="0" smtClean="0"/>
              <a:t>sıkıştırarak .</a:t>
            </a:r>
            <a:r>
              <a:rPr lang="tr-TR" sz="2000" dirty="0" err="1" smtClean="0"/>
              <a:t>zip</a:t>
            </a:r>
            <a:r>
              <a:rPr lang="tr-TR" sz="2000" dirty="0" smtClean="0"/>
              <a:t>/.</a:t>
            </a:r>
            <a:r>
              <a:rPr lang="tr-TR" sz="2000" dirty="0" err="1" smtClean="0"/>
              <a:t>rar</a:t>
            </a:r>
            <a:r>
              <a:rPr lang="tr-TR" sz="2000" dirty="0" smtClean="0"/>
              <a:t> gibi uzantılarla göndermek denenebilir.</a:t>
            </a:r>
          </a:p>
        </p:txBody>
      </p:sp>
      <p:pic>
        <p:nvPicPr>
          <p:cNvPr id="31748" name="Picture 4" descr="http://4.bp.blogspot.com/-sdEgnhmIXZk/VB7SxdeMFYI/AAAAAAAAALk/lWicMkU4s2U/s1600/ac829ddeecc44c12987cab354ba6ae7e.png"/>
          <p:cNvPicPr>
            <a:picLocks noChangeAspect="1" noChangeArrowheads="1"/>
          </p:cNvPicPr>
          <p:nvPr/>
        </p:nvPicPr>
        <p:blipFill>
          <a:blip r:embed="rId3" cstate="print"/>
          <a:srcRect/>
          <a:stretch>
            <a:fillRect/>
          </a:stretch>
        </p:blipFill>
        <p:spPr bwMode="auto">
          <a:xfrm>
            <a:off x="457200" y="5623433"/>
            <a:ext cx="1066800" cy="1076912"/>
          </a:xfrm>
          <a:prstGeom prst="rect">
            <a:avLst/>
          </a:prstGeom>
          <a:noFill/>
        </p:spPr>
      </p:pic>
      <p:sp>
        <p:nvSpPr>
          <p:cNvPr id="1026" name="Text Box 2"/>
          <p:cNvSpPr txBox="1">
            <a:spLocks noChangeArrowheads="1"/>
          </p:cNvSpPr>
          <p:nvPr/>
        </p:nvSpPr>
        <p:spPr bwMode="auto">
          <a:xfrm>
            <a:off x="5654572" y="3171197"/>
            <a:ext cx="3032234" cy="219294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1200" b="0" i="0" u="none" strike="noStrike" cap="none" normalizeH="0" baseline="0" dirty="0" smtClean="0">
                <a:ln>
                  <a:noFill/>
                </a:ln>
                <a:solidFill>
                  <a:schemeClr val="tx1"/>
                </a:solidFill>
                <a:effectLst/>
                <a:latin typeface="Calibri" pitchFamily="34" charset="0"/>
              </a:rPr>
              <a:t>Bu derste .exe dosyalarını bilgisayarınızda açabiliyor olmanız önemlidir. .</a:t>
            </a:r>
            <a:r>
              <a:rPr kumimoji="0" lang="tr-TR" sz="1200" b="0" i="0" u="none" strike="noStrike" cap="none" normalizeH="0" baseline="0" dirty="0" err="1" smtClean="0">
                <a:ln>
                  <a:noFill/>
                </a:ln>
                <a:solidFill>
                  <a:schemeClr val="tx1"/>
                </a:solidFill>
                <a:effectLst/>
                <a:latin typeface="Calibri" pitchFamily="34" charset="0"/>
              </a:rPr>
              <a:t>exe</a:t>
            </a:r>
            <a:r>
              <a:rPr kumimoji="0" lang="tr-TR" sz="1200" b="0" i="0" u="none" strike="noStrike" cap="none" normalizeH="0" baseline="0" dirty="0" smtClean="0">
                <a:ln>
                  <a:noFill/>
                </a:ln>
                <a:solidFill>
                  <a:schemeClr val="tx1"/>
                </a:solidFill>
                <a:effectLst/>
                <a:latin typeface="Calibri" pitchFamily="34" charset="0"/>
              </a:rPr>
              <a:t> dosyasını bilgisayarınızda çalıştıramıyorsanız bunun en tipik nedeni </a:t>
            </a:r>
            <a:r>
              <a:rPr kumimoji="0" lang="tr-TR" sz="1200" b="0" i="0" u="none" strike="noStrike" cap="none" normalizeH="0" baseline="0" dirty="0" err="1" smtClean="0">
                <a:ln>
                  <a:noFill/>
                </a:ln>
                <a:solidFill>
                  <a:schemeClr val="tx1"/>
                </a:solidFill>
                <a:effectLst/>
                <a:latin typeface="Calibri" pitchFamily="34" charset="0"/>
              </a:rPr>
              <a:t>antivirüs</a:t>
            </a:r>
            <a:r>
              <a:rPr kumimoji="0" lang="tr-TR" sz="1200" b="0" i="0" u="none" strike="noStrike" cap="none" normalizeH="0" baseline="0" dirty="0" smtClean="0">
                <a:ln>
                  <a:noFill/>
                </a:ln>
                <a:solidFill>
                  <a:schemeClr val="tx1"/>
                </a:solidFill>
                <a:effectLst/>
                <a:latin typeface="Calibri" pitchFamily="34" charset="0"/>
              </a:rPr>
              <a:t> programlarıdır. </a:t>
            </a:r>
            <a:r>
              <a:rPr kumimoji="0" lang="tr-TR" sz="1200" b="0" i="0" u="none" strike="noStrike" cap="none" normalizeH="0" baseline="0" dirty="0" err="1" smtClean="0">
                <a:ln>
                  <a:noFill/>
                </a:ln>
                <a:solidFill>
                  <a:schemeClr val="tx1"/>
                </a:solidFill>
                <a:effectLst/>
                <a:latin typeface="Calibri" pitchFamily="34" charset="0"/>
              </a:rPr>
              <a:t>Antivirüs</a:t>
            </a:r>
            <a:r>
              <a:rPr kumimoji="0" lang="tr-TR" sz="1200" b="0" i="0" u="none" strike="noStrike" cap="none" normalizeH="0" baseline="0" dirty="0" smtClean="0">
                <a:ln>
                  <a:noFill/>
                </a:ln>
                <a:solidFill>
                  <a:schemeClr val="tx1"/>
                </a:solidFill>
                <a:effectLst/>
                <a:latin typeface="Calibri" pitchFamily="34" charset="0"/>
              </a:rPr>
              <a:t> programı uyarı verirse “Riskli olsa da yine de çalıştır” gibi bir seçenek arayın ya da </a:t>
            </a:r>
            <a:r>
              <a:rPr kumimoji="0" lang="tr-TR" sz="1200" b="0" i="0" u="none" strike="noStrike" cap="none" normalizeH="0" baseline="0" dirty="0" err="1" smtClean="0">
                <a:ln>
                  <a:noFill/>
                </a:ln>
                <a:solidFill>
                  <a:schemeClr val="tx1"/>
                </a:solidFill>
                <a:effectLst/>
                <a:latin typeface="Calibri" pitchFamily="34" charset="0"/>
              </a:rPr>
              <a:t>antivirüs</a:t>
            </a:r>
            <a:r>
              <a:rPr kumimoji="0" lang="tr-TR" sz="1200" b="0" i="0" u="none" strike="noStrike" cap="none" normalizeH="0" baseline="0" dirty="0" smtClean="0">
                <a:ln>
                  <a:noFill/>
                </a:ln>
                <a:solidFill>
                  <a:schemeClr val="tx1"/>
                </a:solidFill>
                <a:effectLst/>
                <a:latin typeface="Calibri" pitchFamily="34" charset="0"/>
              </a:rPr>
              <a:t> programınızı (geçici olarak) kapatıp deneyin. Özellikle </a:t>
            </a:r>
            <a:r>
              <a:rPr kumimoji="0" lang="tr-TR" sz="1200" b="0" i="0" u="none" strike="noStrike" cap="none" normalizeH="0" baseline="0" dirty="0" err="1" smtClean="0">
                <a:ln>
                  <a:noFill/>
                </a:ln>
                <a:solidFill>
                  <a:schemeClr val="tx1"/>
                </a:solidFill>
                <a:effectLst/>
                <a:latin typeface="Calibri" pitchFamily="34" charset="0"/>
              </a:rPr>
              <a:t>antivirüs</a:t>
            </a:r>
            <a:r>
              <a:rPr kumimoji="0" lang="tr-TR" sz="1200" b="0" i="0" u="none" strike="noStrike" cap="none" normalizeH="0" baseline="0" dirty="0" smtClean="0">
                <a:ln>
                  <a:noFill/>
                </a:ln>
                <a:solidFill>
                  <a:schemeClr val="tx1"/>
                </a:solidFill>
                <a:effectLst/>
                <a:latin typeface="Calibri" pitchFamily="34" charset="0"/>
              </a:rPr>
              <a:t> programı kurmamışsanız bile Windows’un kendi </a:t>
            </a:r>
            <a:r>
              <a:rPr kumimoji="0" lang="tr-TR" sz="1200" b="0" i="0" u="none" strike="noStrike" cap="none" normalizeH="0" baseline="0" dirty="0" err="1" smtClean="0">
                <a:ln>
                  <a:noFill/>
                </a:ln>
                <a:solidFill>
                  <a:schemeClr val="tx1"/>
                </a:solidFill>
                <a:effectLst/>
                <a:latin typeface="Calibri" pitchFamily="34" charset="0"/>
              </a:rPr>
              <a:t>antivirüs</a:t>
            </a:r>
            <a:r>
              <a:rPr kumimoji="0" lang="tr-TR" sz="1200" b="0" i="0" u="none" strike="noStrike" cap="none" normalizeH="0" baseline="0" dirty="0" smtClean="0">
                <a:ln>
                  <a:noFill/>
                </a:ln>
                <a:solidFill>
                  <a:schemeClr val="tx1"/>
                </a:solidFill>
                <a:effectLst/>
                <a:latin typeface="Calibri" pitchFamily="34" charset="0"/>
              </a:rPr>
              <a:t> programı devreye giriyor olabilir.</a:t>
            </a:r>
            <a:endParaRPr kumimoji="0" lang="tr-TR" sz="1200" b="0" i="0" u="none" strike="noStrike" cap="none" normalizeH="0" baseline="0" dirty="0" smtClean="0">
              <a:ln>
                <a:noFill/>
              </a:ln>
              <a:solidFill>
                <a:schemeClr val="tx1"/>
              </a:solidFill>
              <a:effectLst/>
              <a:latin typeface="Arial" pitchFamily="34" charset="0"/>
            </a:endParaRPr>
          </a:p>
        </p:txBody>
      </p:sp>
      <p:grpSp>
        <p:nvGrpSpPr>
          <p:cNvPr id="4" name="15 Grup"/>
          <p:cNvGrpSpPr/>
          <p:nvPr/>
        </p:nvGrpSpPr>
        <p:grpSpPr>
          <a:xfrm>
            <a:off x="358064" y="3086594"/>
            <a:ext cx="2584112" cy="2277546"/>
            <a:chOff x="231944" y="3086594"/>
            <a:chExt cx="2584112" cy="2277546"/>
          </a:xfrm>
        </p:grpSpPr>
        <p:sp>
          <p:nvSpPr>
            <p:cNvPr id="12" name="11 Dikdörtgen"/>
            <p:cNvSpPr/>
            <p:nvPr/>
          </p:nvSpPr>
          <p:spPr>
            <a:xfrm>
              <a:off x="231944" y="3609814"/>
              <a:ext cx="2584112"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sz="1200" i="1" dirty="0" smtClean="0"/>
                <a:t>Hocam merhaba,</a:t>
              </a:r>
            </a:p>
            <a:p>
              <a:r>
                <a:rPr lang="tr-TR" sz="1200" i="1" dirty="0" smtClean="0"/>
                <a:t>Ben ödevi yapmak için </a:t>
              </a:r>
              <a:r>
                <a:rPr lang="tr-TR" sz="1200" i="1" dirty="0" err="1" smtClean="0"/>
                <a:t>bilgiyarıması</a:t>
              </a:r>
              <a:r>
                <a:rPr lang="tr-TR" sz="1200" i="1" dirty="0" smtClean="0"/>
                <a:t> </a:t>
              </a:r>
              <a:r>
                <a:rPr lang="tr-TR" sz="1200" i="1" dirty="0" err="1" smtClean="0"/>
                <a:t>exe</a:t>
              </a:r>
              <a:r>
                <a:rPr lang="tr-TR" sz="1200" i="1" dirty="0" smtClean="0"/>
                <a:t> </a:t>
              </a:r>
              <a:r>
                <a:rPr lang="tr-TR" sz="1200" i="1" dirty="0" err="1" smtClean="0"/>
                <a:t>yi</a:t>
              </a:r>
              <a:r>
                <a:rPr lang="tr-TR" sz="1200" i="1" dirty="0" smtClean="0"/>
                <a:t> incelemek istedim fakat bilgi yarışması </a:t>
              </a:r>
              <a:r>
                <a:rPr lang="tr-TR" sz="1200" i="1" dirty="0" err="1" smtClean="0"/>
                <a:t>exe</a:t>
              </a:r>
              <a:r>
                <a:rPr lang="tr-TR" sz="1200" i="1" dirty="0" smtClean="0"/>
                <a:t> </a:t>
              </a:r>
              <a:r>
                <a:rPr lang="tr-TR" sz="1200" i="1" dirty="0" err="1" smtClean="0"/>
                <a:t>yi</a:t>
              </a:r>
              <a:r>
                <a:rPr lang="tr-TR" sz="1200" i="1" dirty="0" smtClean="0"/>
                <a:t> çalıştıramıyorum </a:t>
              </a:r>
              <a:r>
                <a:rPr lang="tr-TR" sz="1200" i="1" dirty="0" err="1" smtClean="0"/>
                <a:t>antivirüs</a:t>
              </a:r>
              <a:r>
                <a:rPr lang="tr-TR" sz="1200" i="1" dirty="0" smtClean="0"/>
                <a:t> sürekli karantinaya alıyor çıkartıyorum tekrar alıyor.Kodu not şeklinde atsanız bende kendi dev c im de çalıştırsam sizin içinde uygun olur mu?</a:t>
              </a:r>
              <a:endParaRPr lang="tr-TR" sz="1200" i="1" dirty="0"/>
            </a:p>
          </p:txBody>
        </p:sp>
        <p:sp>
          <p:nvSpPr>
            <p:cNvPr id="13" name="12 Metin kutusu"/>
            <p:cNvSpPr txBox="1"/>
            <p:nvPr/>
          </p:nvSpPr>
          <p:spPr>
            <a:xfrm>
              <a:off x="231944" y="3086594"/>
              <a:ext cx="2584112"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sz="1400" dirty="0" smtClean="0"/>
                <a:t>2017-2018 Güz döneminde bir öğrencinin e-postasından alıntı</a:t>
              </a:r>
              <a:endParaRPr lang="tr-TR" sz="1400" dirty="0"/>
            </a:p>
          </p:txBody>
        </p:sp>
      </p:grpSp>
      <p:pic>
        <p:nvPicPr>
          <p:cNvPr id="1027" name="Picture 3"/>
          <p:cNvPicPr>
            <a:picLocks noChangeAspect="1" noChangeArrowheads="1"/>
          </p:cNvPicPr>
          <p:nvPr/>
        </p:nvPicPr>
        <p:blipFill>
          <a:blip r:embed="rId4"/>
          <a:srcRect/>
          <a:stretch>
            <a:fillRect/>
          </a:stretch>
        </p:blipFill>
        <p:spPr bwMode="auto">
          <a:xfrm>
            <a:off x="3077559" y="2798079"/>
            <a:ext cx="2419350" cy="2914650"/>
          </a:xfrm>
          <a:prstGeom prst="roundRect">
            <a:avLst>
              <a:gd name="adj" fmla="val 8594"/>
            </a:avLst>
          </a:prstGeom>
          <a:solidFill>
            <a:srgbClr val="FFFFFF">
              <a:shade val="85000"/>
            </a:srgbClr>
          </a:solidFill>
          <a:ln>
            <a:solidFill>
              <a:schemeClr val="tx2"/>
            </a:solidFill>
          </a:ln>
          <a:effectLst>
            <a:reflection blurRad="12700" stA="38000" endPos="28000" dist="5000" dir="5400000" sy="-100000" algn="bl" rotWithShape="0"/>
          </a:effec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Dev-Cpp – Kaydederken doğru dosya uzantısı seçmek</a:t>
            </a:r>
            <a:endParaRPr lang="tr-TR" sz="2400" dirty="0"/>
          </a:p>
        </p:txBody>
      </p:sp>
      <p:sp>
        <p:nvSpPr>
          <p:cNvPr id="3" name="2 İçerik Yer Tutucusu"/>
          <p:cNvSpPr>
            <a:spLocks noGrp="1"/>
          </p:cNvSpPr>
          <p:nvPr>
            <p:ph sz="quarter" idx="1"/>
          </p:nvPr>
        </p:nvSpPr>
        <p:spPr>
          <a:xfrm>
            <a:off x="457200" y="1219200"/>
            <a:ext cx="5962650" cy="4937760"/>
          </a:xfrm>
        </p:spPr>
        <p:txBody>
          <a:bodyPr/>
          <a:lstStyle/>
          <a:p>
            <a:r>
              <a:rPr lang="tr-TR" dirty="0" smtClean="0"/>
              <a:t>Kaydederken neden cpp değil de c tercih edilmelidir?</a:t>
            </a:r>
          </a:p>
          <a:p>
            <a:pPr lvl="1"/>
            <a:r>
              <a:rPr lang="tr-TR" dirty="0" err="1" smtClean="0"/>
              <a:t>DevCpp’da</a:t>
            </a:r>
            <a:r>
              <a:rPr lang="tr-TR" dirty="0" smtClean="0"/>
              <a:t> yeni bir dosya açarken .cpp (c </a:t>
            </a:r>
            <a:r>
              <a:rPr lang="tr-TR" dirty="0" err="1" smtClean="0"/>
              <a:t>plus</a:t>
            </a:r>
            <a:r>
              <a:rPr lang="tr-TR" dirty="0" smtClean="0"/>
              <a:t> </a:t>
            </a:r>
            <a:r>
              <a:rPr lang="tr-TR" dirty="0" err="1" smtClean="0"/>
              <a:t>plus</a:t>
            </a:r>
            <a:r>
              <a:rPr lang="tr-TR" dirty="0" smtClean="0"/>
              <a:t> ) değil de .c uzantılı açmak çok önemlidir.</a:t>
            </a:r>
          </a:p>
          <a:p>
            <a:pPr lvl="1"/>
            <a:r>
              <a:rPr lang="tr-TR" dirty="0" smtClean="0"/>
              <a:t>Yoksa (kodumuzda varsa) C++’a ait kod parçaları da hatasızca derlenebilir ve biz kodumuzdaki bu fazlalıkları fark edemeyiz.</a:t>
            </a:r>
          </a:p>
          <a:p>
            <a:pPr lvl="1"/>
            <a:r>
              <a:rPr lang="tr-TR" dirty="0" smtClean="0"/>
              <a:t>Ya da </a:t>
            </a:r>
            <a:r>
              <a:rPr lang="tr-TR" dirty="0" err="1" smtClean="0"/>
              <a:t>sleep</a:t>
            </a:r>
            <a:r>
              <a:rPr lang="tr-TR" dirty="0" smtClean="0"/>
              <a:t> gibi </a:t>
            </a:r>
            <a:r>
              <a:rPr lang="tr-TR" dirty="0" err="1" smtClean="0"/>
              <a:t>cpp’da</a:t>
            </a:r>
            <a:r>
              <a:rPr lang="tr-TR" dirty="0" smtClean="0"/>
              <a:t> ek kütüphane gerektiren komutlar nedeniyle kodunuz hata içermemesine rağmen çalışmayabilir.</a:t>
            </a:r>
          </a:p>
        </p:txBody>
      </p:sp>
      <p:pic>
        <p:nvPicPr>
          <p:cNvPr id="4" name="Picture 4" descr="orwell devc++ ile ilgili görsel sonucu"/>
          <p:cNvPicPr>
            <a:picLocks noChangeAspect="1" noChangeArrowheads="1"/>
          </p:cNvPicPr>
          <p:nvPr/>
        </p:nvPicPr>
        <p:blipFill>
          <a:blip r:embed="rId3"/>
          <a:srcRect/>
          <a:stretch>
            <a:fillRect/>
          </a:stretch>
        </p:blipFill>
        <p:spPr bwMode="auto">
          <a:xfrm>
            <a:off x="7448771" y="523985"/>
            <a:ext cx="1238029" cy="12380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92044320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amond(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Dev Cpp – Uzantılar</a:t>
            </a:r>
            <a:endParaRPr lang="tr-TR" dirty="0"/>
          </a:p>
        </p:txBody>
      </p:sp>
      <p:sp>
        <p:nvSpPr>
          <p:cNvPr id="3" name="2 İçerik Yer Tutucusu"/>
          <p:cNvSpPr>
            <a:spLocks noGrp="1"/>
          </p:cNvSpPr>
          <p:nvPr>
            <p:ph sz="quarter" idx="1"/>
          </p:nvPr>
        </p:nvSpPr>
        <p:spPr>
          <a:xfrm>
            <a:off x="457200" y="1837023"/>
            <a:ext cx="7627257" cy="4404120"/>
          </a:xfrm>
        </p:spPr>
        <p:txBody>
          <a:bodyPr>
            <a:normAutofit/>
          </a:bodyPr>
          <a:lstStyle/>
          <a:p>
            <a:r>
              <a:rPr lang="tr-TR" dirty="0" smtClean="0"/>
              <a:t>Uzantılar:</a:t>
            </a:r>
          </a:p>
          <a:p>
            <a:pPr lvl="1"/>
            <a:r>
              <a:rPr lang="tr-TR" dirty="0" smtClean="0"/>
              <a:t>Kaydettiğimiz dosyanın uzantısı .c olarak gözüküyor mu?</a:t>
            </a:r>
          </a:p>
          <a:p>
            <a:pPr lvl="1"/>
            <a:r>
              <a:rPr lang="tr-TR" dirty="0" smtClean="0"/>
              <a:t>Gözükmüyorsa Windows klasör seçeneklerinden “uzantı göster” ayarını açabiliyorsunuz.</a:t>
            </a:r>
          </a:p>
          <a:p>
            <a:r>
              <a:rPr lang="tr-TR" dirty="0" smtClean="0"/>
              <a:t>Bir metin belgesi oluşturup sadece uzantısını değiştirerek C kodu yazabilmek mümkündür.</a:t>
            </a:r>
          </a:p>
          <a:p>
            <a:r>
              <a:rPr lang="tr-TR" dirty="0" smtClean="0"/>
              <a:t>Bir dosyanın hangi programla açılacağını Windows işletim sisteminde “Birlikte Aç” özelliği ile değiştirebilirsiniz.</a:t>
            </a:r>
          </a:p>
        </p:txBody>
      </p:sp>
      <p:pic>
        <p:nvPicPr>
          <p:cNvPr id="4" name="Picture 4" descr="orwell devc++ ile ilgili görsel sonucu"/>
          <p:cNvPicPr>
            <a:picLocks noChangeAspect="1" noChangeArrowheads="1"/>
          </p:cNvPicPr>
          <p:nvPr/>
        </p:nvPicPr>
        <p:blipFill>
          <a:blip r:embed="rId3"/>
          <a:srcRect/>
          <a:stretch>
            <a:fillRect/>
          </a:stretch>
        </p:blipFill>
        <p:spPr bwMode="auto">
          <a:xfrm>
            <a:off x="7024913" y="703943"/>
            <a:ext cx="1238029" cy="12380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Metin kutusu"/>
          <p:cNvSpPr txBox="1"/>
          <p:nvPr/>
        </p:nvSpPr>
        <p:spPr>
          <a:xfrm>
            <a:off x="457200" y="1252488"/>
            <a:ext cx="4550028" cy="400110"/>
          </a:xfrm>
          <a:prstGeom prst="rect">
            <a:avLst/>
          </a:prstGeom>
          <a:noFill/>
        </p:spPr>
        <p:txBody>
          <a:bodyPr wrap="none" rtlCol="0">
            <a:spAutoFit/>
          </a:bodyPr>
          <a:lstStyle/>
          <a:p>
            <a:r>
              <a:rPr lang="tr-TR" sz="2000" i="1" dirty="0" err="1" smtClean="0">
                <a:solidFill>
                  <a:srgbClr val="0070C0"/>
                </a:solidFill>
              </a:rPr>
              <a:t>DevCpp</a:t>
            </a:r>
            <a:r>
              <a:rPr lang="tr-TR" sz="2000" i="1" dirty="0" smtClean="0">
                <a:solidFill>
                  <a:srgbClr val="0070C0"/>
                </a:solidFill>
              </a:rPr>
              <a:t> yükleyip ilk kodunuzu yazdınız mı?</a:t>
            </a:r>
            <a:endParaRPr lang="tr-TR" sz="2000" i="1" dirty="0">
              <a:solidFill>
                <a:srgbClr val="0070C0"/>
              </a:solidFill>
            </a:endParaRPr>
          </a:p>
        </p:txBody>
      </p:sp>
      <p:pic>
        <p:nvPicPr>
          <p:cNvPr id="6" name="5 Resim" descr="soru.jpg"/>
          <p:cNvPicPr>
            <a:picLocks noChangeAspect="1"/>
          </p:cNvPicPr>
          <p:nvPr/>
        </p:nvPicPr>
        <p:blipFill>
          <a:blip r:embed="rId4"/>
          <a:stretch>
            <a:fillRect/>
          </a:stretch>
        </p:blipFill>
        <p:spPr>
          <a:xfrm>
            <a:off x="7385273" y="4972242"/>
            <a:ext cx="1301527" cy="1328928"/>
          </a:xfrm>
          <a:prstGeom prst="rect">
            <a:avLst/>
          </a:prstGeom>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ox(i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ox(in)">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Dev Cpp – Derleyici Ayarları</a:t>
            </a:r>
            <a:endParaRPr lang="tr-TR" dirty="0"/>
          </a:p>
        </p:txBody>
      </p:sp>
      <p:sp>
        <p:nvSpPr>
          <p:cNvPr id="3" name="2 İçerik Yer Tutucusu"/>
          <p:cNvSpPr>
            <a:spLocks noGrp="1"/>
          </p:cNvSpPr>
          <p:nvPr>
            <p:ph sz="quarter" idx="1"/>
          </p:nvPr>
        </p:nvSpPr>
        <p:spPr>
          <a:xfrm>
            <a:off x="457200" y="1837023"/>
            <a:ext cx="7627257" cy="4404120"/>
          </a:xfrm>
        </p:spPr>
        <p:txBody>
          <a:bodyPr>
            <a:normAutofit/>
          </a:bodyPr>
          <a:lstStyle/>
          <a:p>
            <a:r>
              <a:rPr lang="tr-TR" dirty="0" smtClean="0"/>
              <a:t>Derleyici ayarları</a:t>
            </a:r>
          </a:p>
          <a:p>
            <a:pPr lvl="1"/>
            <a:r>
              <a:rPr lang="tr-TR" dirty="0" smtClean="0"/>
              <a:t>Renklendirme seçimleri için açılan exe penceresinin üst satırına sağ tıklayıp Özellikleri seçiniz.</a:t>
            </a:r>
          </a:p>
          <a:p>
            <a:pPr lvl="1"/>
            <a:r>
              <a:rPr lang="tr-TR" dirty="0" err="1" smtClean="0"/>
              <a:t>DevCpp</a:t>
            </a:r>
            <a:r>
              <a:rPr lang="tr-TR" dirty="0" smtClean="0"/>
              <a:t> siz kod yazarken parantezlerinizi vs. tamamlamaya kalkar. Kapatmak için: Araçlar-&gt;Editör Ayarları-&gt;Kod Tamamlama-&gt;</a:t>
            </a:r>
            <a:r>
              <a:rPr lang="tr-TR" dirty="0" err="1" smtClean="0"/>
              <a:t>Symbol</a:t>
            </a:r>
            <a:r>
              <a:rPr lang="tr-TR" dirty="0" smtClean="0"/>
              <a:t> </a:t>
            </a:r>
            <a:r>
              <a:rPr lang="tr-TR" dirty="0" err="1" smtClean="0"/>
              <a:t>Completion</a:t>
            </a:r>
            <a:endParaRPr lang="tr-TR" dirty="0" smtClean="0"/>
          </a:p>
          <a:p>
            <a:pPr lvl="1">
              <a:buNone/>
            </a:pPr>
            <a:endParaRPr lang="tr-TR" dirty="0" smtClean="0"/>
          </a:p>
          <a:p>
            <a:endParaRPr lang="tr-TR" dirty="0" smtClean="0"/>
          </a:p>
          <a:p>
            <a:endParaRPr lang="tr-TR" dirty="0"/>
          </a:p>
        </p:txBody>
      </p:sp>
      <p:pic>
        <p:nvPicPr>
          <p:cNvPr id="4" name="Picture 4" descr="orwell devc++ ile ilgili görsel sonucu"/>
          <p:cNvPicPr>
            <a:picLocks noChangeAspect="1" noChangeArrowheads="1"/>
          </p:cNvPicPr>
          <p:nvPr/>
        </p:nvPicPr>
        <p:blipFill>
          <a:blip r:embed="rId3"/>
          <a:srcRect/>
          <a:stretch>
            <a:fillRect/>
          </a:stretch>
        </p:blipFill>
        <p:spPr bwMode="auto">
          <a:xfrm>
            <a:off x="7024913" y="703943"/>
            <a:ext cx="1238029" cy="12380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Metin kutusu"/>
          <p:cNvSpPr txBox="1"/>
          <p:nvPr/>
        </p:nvSpPr>
        <p:spPr>
          <a:xfrm>
            <a:off x="457200" y="1252488"/>
            <a:ext cx="4550028" cy="400110"/>
          </a:xfrm>
          <a:prstGeom prst="rect">
            <a:avLst/>
          </a:prstGeom>
          <a:noFill/>
        </p:spPr>
        <p:txBody>
          <a:bodyPr wrap="none" rtlCol="0">
            <a:spAutoFit/>
          </a:bodyPr>
          <a:lstStyle/>
          <a:p>
            <a:r>
              <a:rPr lang="tr-TR" sz="2000" i="1" dirty="0" err="1" smtClean="0">
                <a:solidFill>
                  <a:srgbClr val="0070C0"/>
                </a:solidFill>
              </a:rPr>
              <a:t>DevCpp</a:t>
            </a:r>
            <a:r>
              <a:rPr lang="tr-TR" sz="2000" i="1" dirty="0" smtClean="0">
                <a:solidFill>
                  <a:srgbClr val="0070C0"/>
                </a:solidFill>
              </a:rPr>
              <a:t> yükleyip ilk kodunuzu yazdınız mı?</a:t>
            </a:r>
            <a:endParaRPr lang="tr-TR" sz="2000" i="1" dirty="0">
              <a:solidFill>
                <a:srgbClr val="0070C0"/>
              </a:solidFill>
            </a:endParaRPr>
          </a:p>
        </p:txBody>
      </p:sp>
      <p:pic>
        <p:nvPicPr>
          <p:cNvPr id="6" name="5 Resim" descr="soru.jpg"/>
          <p:cNvPicPr>
            <a:picLocks noChangeAspect="1"/>
          </p:cNvPicPr>
          <p:nvPr/>
        </p:nvPicPr>
        <p:blipFill>
          <a:blip r:embed="rId4"/>
          <a:stretch>
            <a:fillRect/>
          </a:stretch>
        </p:blipFill>
        <p:spPr>
          <a:xfrm>
            <a:off x="7385273" y="4972242"/>
            <a:ext cx="1301527" cy="1328928"/>
          </a:xfrm>
          <a:prstGeom prst="rect">
            <a:avLst/>
          </a:prstGeom>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Uygulamalı Dersler</a:t>
            </a:r>
            <a:endParaRPr lang="tr-TR" dirty="0"/>
          </a:p>
        </p:txBody>
      </p:sp>
      <p:sp>
        <p:nvSpPr>
          <p:cNvPr id="3" name="2 İçerik Yer Tutucusu"/>
          <p:cNvSpPr>
            <a:spLocks noGrp="1"/>
          </p:cNvSpPr>
          <p:nvPr>
            <p:ph idx="1"/>
          </p:nvPr>
        </p:nvSpPr>
        <p:spPr>
          <a:xfrm>
            <a:off x="822959" y="1845734"/>
            <a:ext cx="2891785" cy="4023360"/>
          </a:xfrm>
        </p:spPr>
        <p:txBody>
          <a:bodyPr>
            <a:normAutofit/>
          </a:bodyPr>
          <a:lstStyle/>
          <a:p>
            <a:r>
              <a:rPr lang="tr-TR" sz="1800" dirty="0" smtClean="0"/>
              <a:t>Uygulamalı derslerin tarihlerini Piazza’dan(Zaman Çizelgesi) takip etmeli ve bu derslere bilgisayarlarınızla gelmelisiniz.</a:t>
            </a:r>
          </a:p>
          <a:p>
            <a:r>
              <a:rPr lang="tr-TR" sz="1800" dirty="0" smtClean="0"/>
              <a:t>Bu derslerde sizden istenen kodu bilgisayarınızda yazar, takıldığınız yerlerde asistanlara sorularınızı sorar ve ders sonunda kodlarınızı bize iletirsiniz.</a:t>
            </a:r>
            <a:endParaRPr lang="tr-TR" sz="1800" dirty="0"/>
          </a:p>
        </p:txBody>
      </p:sp>
      <p:pic>
        <p:nvPicPr>
          <p:cNvPr id="1026" name="Picture 2" descr="C:\Users\User\Desktop\Dersler\Ders Esnasında Video Resimler\BilgisayarlıAraSınavUygulamasıResimleri\IMG_6464.JPG"/>
          <p:cNvPicPr>
            <a:picLocks noChangeAspect="1" noChangeArrowheads="1"/>
          </p:cNvPicPr>
          <p:nvPr/>
        </p:nvPicPr>
        <p:blipFill>
          <a:blip r:embed="rId2" cstate="print"/>
          <a:srcRect/>
          <a:stretch>
            <a:fillRect/>
          </a:stretch>
        </p:blipFill>
        <p:spPr bwMode="auto">
          <a:xfrm>
            <a:off x="3929058" y="1928802"/>
            <a:ext cx="4786346" cy="3589760"/>
          </a:xfrm>
          <a:prstGeom prst="rect">
            <a:avLst/>
          </a:prstGeom>
          <a:ln>
            <a:noFill/>
          </a:ln>
          <a:effectLst>
            <a:softEdge rad="112500"/>
          </a:effectLst>
        </p:spPr>
      </p:pic>
    </p:spTree>
  </p:cSld>
  <p:clrMapOvr>
    <a:masterClrMapping/>
  </p:clrMapOvr>
  <p:transition>
    <p:random/>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DevCpp’a</a:t>
            </a:r>
            <a:r>
              <a:rPr lang="tr-TR" dirty="0" smtClean="0"/>
              <a:t> kulak verin…</a:t>
            </a:r>
            <a:endParaRPr lang="tr-TR" dirty="0"/>
          </a:p>
        </p:txBody>
      </p:sp>
      <p:sp>
        <p:nvSpPr>
          <p:cNvPr id="3" name="2 İçerik Yer Tutucusu"/>
          <p:cNvSpPr>
            <a:spLocks noGrp="1"/>
          </p:cNvSpPr>
          <p:nvPr>
            <p:ph sz="quarter" idx="1"/>
          </p:nvPr>
        </p:nvSpPr>
        <p:spPr/>
        <p:txBody>
          <a:bodyPr/>
          <a:lstStyle/>
          <a:p>
            <a:r>
              <a:rPr lang="tr-TR" dirty="0" smtClean="0"/>
              <a:t>En kolay tespit edilen hatalar </a:t>
            </a:r>
            <a:r>
              <a:rPr lang="tr-TR" dirty="0" err="1" smtClean="0"/>
              <a:t>sözdizim</a:t>
            </a:r>
            <a:r>
              <a:rPr lang="tr-TR" dirty="0" smtClean="0"/>
              <a:t> hatası olarak </a:t>
            </a:r>
            <a:r>
              <a:rPr lang="tr-TR" dirty="0" err="1" smtClean="0"/>
              <a:t>DevCpp’ın</a:t>
            </a:r>
            <a:r>
              <a:rPr lang="tr-TR" dirty="0" smtClean="0"/>
              <a:t> açıkça ifade ettiği hatalardır.</a:t>
            </a:r>
          </a:p>
          <a:p>
            <a:r>
              <a:rPr lang="tr-TR" dirty="0" err="1" smtClean="0"/>
              <a:t>DevCpp</a:t>
            </a:r>
            <a:r>
              <a:rPr lang="tr-TR" dirty="0" smtClean="0"/>
              <a:t> uyarılarını dikkatlice anlamaya çalışın. Hatta ilk başlarda, özellikle hata yapıp, “Bu hatanın uyarısı aşağıda nasıl oluyor?” diye inceleyin.</a:t>
            </a:r>
          </a:p>
        </p:txBody>
      </p:sp>
      <p:pic>
        <p:nvPicPr>
          <p:cNvPr id="218114" name="Picture 2"/>
          <p:cNvPicPr>
            <a:picLocks noChangeAspect="1" noChangeArrowheads="1"/>
          </p:cNvPicPr>
          <p:nvPr/>
        </p:nvPicPr>
        <p:blipFill>
          <a:blip r:embed="rId3"/>
          <a:srcRect/>
          <a:stretch>
            <a:fillRect/>
          </a:stretch>
        </p:blipFill>
        <p:spPr bwMode="auto">
          <a:xfrm>
            <a:off x="2428860" y="3357562"/>
            <a:ext cx="5572164" cy="2969645"/>
          </a:xfrm>
          <a:prstGeom prst="rect">
            <a:avLst/>
          </a:prstGeom>
          <a:noFill/>
          <a:ln w="9525">
            <a:noFill/>
            <a:miter lim="800000"/>
            <a:headEnd/>
            <a:tailEnd/>
          </a:ln>
          <a:effectLst/>
        </p:spPr>
      </p:pic>
      <p:sp>
        <p:nvSpPr>
          <p:cNvPr id="5" name="4 Sağ Ok"/>
          <p:cNvSpPr/>
          <p:nvPr/>
        </p:nvSpPr>
        <p:spPr>
          <a:xfrm rot="6808980">
            <a:off x="4050318" y="3627042"/>
            <a:ext cx="2428892" cy="18573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indir.png"/>
          <p:cNvPicPr>
            <a:picLocks noChangeAspect="1"/>
          </p:cNvPicPr>
          <p:nvPr/>
        </p:nvPicPr>
        <p:blipFill>
          <a:blip r:embed="rId4"/>
          <a:stretch>
            <a:fillRect/>
          </a:stretch>
        </p:blipFill>
        <p:spPr>
          <a:xfrm>
            <a:off x="357158" y="3643314"/>
            <a:ext cx="1857388" cy="1398420"/>
          </a:xfrm>
          <a:prstGeom prst="rect">
            <a:avLst/>
          </a:prstGeom>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DevCpp</a:t>
            </a:r>
            <a:r>
              <a:rPr lang="tr-TR" dirty="0" smtClean="0"/>
              <a:t> Uyarıları Gösterme Ayarı</a:t>
            </a:r>
            <a:endParaRPr lang="tr-TR" dirty="0"/>
          </a:p>
        </p:txBody>
      </p:sp>
      <p:sp>
        <p:nvSpPr>
          <p:cNvPr id="3" name="2 İçerik Yer Tutucusu"/>
          <p:cNvSpPr>
            <a:spLocks noGrp="1"/>
          </p:cNvSpPr>
          <p:nvPr>
            <p:ph sz="quarter" idx="1"/>
          </p:nvPr>
        </p:nvSpPr>
        <p:spPr/>
        <p:txBody>
          <a:bodyPr/>
          <a:lstStyle/>
          <a:p>
            <a:r>
              <a:rPr lang="tr-TR" dirty="0" err="1" smtClean="0"/>
              <a:t>DevCpp’ın</a:t>
            </a:r>
            <a:r>
              <a:rPr lang="tr-TR" dirty="0" smtClean="0"/>
              <a:t> derleyici ayarlarına girerek detaylı uyarıları gösterme ayarlarını da açarsanız, kodlarınızdaki eksikler konusunda daha çok geri bildirim alırsınız.</a:t>
            </a:r>
          </a:p>
          <a:p>
            <a:r>
              <a:rPr lang="tr-TR" dirty="0" smtClean="0"/>
              <a:t>“</a:t>
            </a:r>
            <a:r>
              <a:rPr lang="tr-TR" b="1" i="1" dirty="0" smtClean="0"/>
              <a:t>Hata</a:t>
            </a:r>
            <a:r>
              <a:rPr lang="tr-TR" dirty="0" smtClean="0"/>
              <a:t>”lardan farklı olarak “</a:t>
            </a:r>
            <a:r>
              <a:rPr lang="tr-TR" b="1" i="1" dirty="0" smtClean="0"/>
              <a:t>Uyarı</a:t>
            </a:r>
            <a:r>
              <a:rPr lang="tr-TR" dirty="0" smtClean="0"/>
              <a:t>”lar kodun derlenmesine engel olmazlar.</a:t>
            </a:r>
            <a:endParaRPr lang="tr-TR" dirty="0"/>
          </a:p>
        </p:txBody>
      </p:sp>
      <p:pic>
        <p:nvPicPr>
          <p:cNvPr id="4" name="3 Resim" descr="Ekran Alıntısı.GIF"/>
          <p:cNvPicPr>
            <a:picLocks noChangeAspect="1"/>
          </p:cNvPicPr>
          <p:nvPr/>
        </p:nvPicPr>
        <p:blipFill>
          <a:blip r:embed="rId3"/>
          <a:stretch>
            <a:fillRect/>
          </a:stretch>
        </p:blipFill>
        <p:spPr>
          <a:xfrm>
            <a:off x="2214546" y="3500438"/>
            <a:ext cx="4733925" cy="3048000"/>
          </a:xfrm>
          <a:prstGeom prst="rect">
            <a:avLst/>
          </a:prstGeom>
        </p:spPr>
      </p:pic>
      <p:sp>
        <p:nvSpPr>
          <p:cNvPr id="5" name="4 Oval"/>
          <p:cNvSpPr/>
          <p:nvPr/>
        </p:nvSpPr>
        <p:spPr>
          <a:xfrm>
            <a:off x="5429256" y="5000636"/>
            <a:ext cx="1500198" cy="642942"/>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overrideClrMapping bg1="lt1" tx1="dk1" bg2="lt2" tx2="dk2" accent1="accent1" accent2="accent2" accent3="accent3" accent4="accent4" accent5="accent5" accent6="accent6" hlink="hlink" folHlink="folHlink"/>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Haftalık Ders Programı</a:t>
            </a:r>
            <a:endParaRPr lang="tr-TR" dirty="0"/>
          </a:p>
        </p:txBody>
      </p:sp>
      <p:pic>
        <p:nvPicPr>
          <p:cNvPr id="4" name="3 İçerik Yer Tutucusu" descr="DersCizelgesi.jpg"/>
          <p:cNvPicPr>
            <a:picLocks noGrp="1" noChangeAspect="1"/>
          </p:cNvPicPr>
          <p:nvPr>
            <p:ph idx="1"/>
          </p:nvPr>
        </p:nvPicPr>
        <p:blipFill>
          <a:blip r:embed="rId2"/>
          <a:stretch>
            <a:fillRect/>
          </a:stretch>
        </p:blipFill>
        <p:spPr>
          <a:xfrm>
            <a:off x="917327" y="1846263"/>
            <a:ext cx="7353796" cy="4022725"/>
          </a:xfrm>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Derse devam koşulu</a:t>
            </a:r>
            <a:endParaRPr lang="tr-TR" dirty="0"/>
          </a:p>
        </p:txBody>
      </p:sp>
      <p:sp>
        <p:nvSpPr>
          <p:cNvPr id="3" name="2 İçerik Yer Tutucusu"/>
          <p:cNvSpPr>
            <a:spLocks noGrp="1"/>
          </p:cNvSpPr>
          <p:nvPr>
            <p:ph idx="1"/>
          </p:nvPr>
        </p:nvSpPr>
        <p:spPr/>
        <p:txBody>
          <a:bodyPr>
            <a:normAutofit lnSpcReduction="10000"/>
          </a:bodyPr>
          <a:lstStyle/>
          <a:p>
            <a:pPr lvl="1"/>
            <a:r>
              <a:rPr lang="tr-TR" sz="2400" dirty="0" smtClean="0">
                <a:solidFill>
                  <a:schemeClr val="tx1"/>
                </a:solidFill>
              </a:rPr>
              <a:t>Her ders yoklama alınır. </a:t>
            </a:r>
            <a:r>
              <a:rPr lang="tr-TR" dirty="0" smtClean="0">
                <a:solidFill>
                  <a:schemeClr val="tx1"/>
                </a:solidFill>
              </a:rPr>
              <a:t>(“Ders” tanımı=&gt;50 dakikalık süreç – 1 günde 1 şubede 2 ders yapılır.)</a:t>
            </a:r>
          </a:p>
          <a:p>
            <a:pPr lvl="1"/>
            <a:r>
              <a:rPr lang="tr-TR" sz="2400" dirty="0" smtClean="0">
                <a:solidFill>
                  <a:schemeClr val="tx1"/>
                </a:solidFill>
              </a:rPr>
              <a:t>Dersin 10. dakikasından sonra fotoğraf çekilir. Fotoğraf çekilirken makineye bakınız.</a:t>
            </a:r>
          </a:p>
          <a:p>
            <a:pPr lvl="2"/>
            <a:r>
              <a:rPr lang="tr-TR" dirty="0" smtClean="0">
                <a:solidFill>
                  <a:schemeClr val="tx1"/>
                </a:solidFill>
              </a:rPr>
              <a:t>Yoklamaya imza atmayı unuttuğunuzda, size yoklama gelmediğinde vs. fotoğraf işe yaramaktadır.</a:t>
            </a:r>
            <a:endParaRPr lang="tr-TR" sz="2400" dirty="0" smtClean="0">
              <a:solidFill>
                <a:schemeClr val="tx1"/>
              </a:solidFill>
            </a:endParaRPr>
          </a:p>
          <a:p>
            <a:pPr lvl="1"/>
            <a:r>
              <a:rPr lang="tr-TR" sz="2400" dirty="0" smtClean="0">
                <a:solidFill>
                  <a:schemeClr val="tx1"/>
                </a:solidFill>
              </a:rPr>
              <a:t>Dersin yarısından fazlasını kaçırmış olan öğrenci o derse katılmamış sayılır.</a:t>
            </a:r>
          </a:p>
          <a:p>
            <a:pPr lvl="1"/>
            <a:r>
              <a:rPr lang="tr-TR" sz="2400" dirty="0" smtClean="0">
                <a:solidFill>
                  <a:schemeClr val="tx1"/>
                </a:solidFill>
              </a:rPr>
              <a:t>Devam koşulu: </a:t>
            </a:r>
            <a:r>
              <a:rPr lang="tr-TR" sz="2400" b="1" dirty="0" smtClean="0">
                <a:solidFill>
                  <a:schemeClr val="tx1"/>
                </a:solidFill>
              </a:rPr>
              <a:t>Kuramsal derslerin %70'ine</a:t>
            </a:r>
            <a:r>
              <a:rPr lang="tr-TR" sz="2400" dirty="0" smtClean="0">
                <a:solidFill>
                  <a:schemeClr val="tx1"/>
                </a:solidFill>
              </a:rPr>
              <a:t> ve </a:t>
            </a:r>
            <a:r>
              <a:rPr lang="tr-TR" sz="2400" b="1" dirty="0" smtClean="0">
                <a:solidFill>
                  <a:schemeClr val="tx1"/>
                </a:solidFill>
              </a:rPr>
              <a:t>uygulamalı derslerin %80'ine</a:t>
            </a:r>
            <a:r>
              <a:rPr lang="tr-TR" sz="2400" dirty="0" smtClean="0">
                <a:solidFill>
                  <a:schemeClr val="tx1"/>
                </a:solidFill>
              </a:rPr>
              <a:t> katılmak gerekir. Devam koşulunu sağlayamayan öğrenci U notu alır, dönem sonu sınavına girmez. Daha önce dersten U harici bir not almış öğrencide devam koşulu aranmaz.</a:t>
            </a:r>
          </a:p>
          <a:p>
            <a:pPr lvl="1"/>
            <a:endParaRPr lang="tr-TR" dirty="0" smtClean="0"/>
          </a:p>
          <a:p>
            <a:pPr lvl="2"/>
            <a:endParaRPr lang="tr-TR" dirty="0" smtClean="0"/>
          </a:p>
        </p:txBody>
      </p:sp>
    </p:spTree>
    <p:extLst>
      <p:ext uri="{BB962C8B-B14F-4D97-AF65-F5344CB8AC3E}">
        <p14:creationId xmlns="" xmlns:p14="http://schemas.microsoft.com/office/powerpoint/2010/main" val="27687097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Derse devam koşulu</a:t>
            </a:r>
            <a:endParaRPr lang="tr-TR" dirty="0"/>
          </a:p>
        </p:txBody>
      </p:sp>
      <p:sp>
        <p:nvSpPr>
          <p:cNvPr id="3" name="2 İçerik Yer Tutucusu"/>
          <p:cNvSpPr>
            <a:spLocks noGrp="1"/>
          </p:cNvSpPr>
          <p:nvPr>
            <p:ph idx="1"/>
          </p:nvPr>
        </p:nvSpPr>
        <p:spPr/>
        <p:txBody>
          <a:bodyPr/>
          <a:lstStyle/>
          <a:p>
            <a:r>
              <a:rPr lang="tr-TR" dirty="0" smtClean="0"/>
              <a:t>Dersten daha önceden U harici bir not almış öğrenciler devam koşulunu sağlamış sayılır.</a:t>
            </a:r>
            <a:endParaRPr lang="tr-TR" dirty="0"/>
          </a:p>
        </p:txBody>
      </p:sp>
      <p:sp>
        <p:nvSpPr>
          <p:cNvPr id="4" name="3 Dikdörtgen"/>
          <p:cNvSpPr/>
          <p:nvPr/>
        </p:nvSpPr>
        <p:spPr>
          <a:xfrm>
            <a:off x="857224" y="3000372"/>
            <a:ext cx="2868094" cy="1938992"/>
          </a:xfrm>
          <a:prstGeom prst="rect">
            <a:avLst/>
          </a:prstGeom>
          <a:noFill/>
        </p:spPr>
        <p:txBody>
          <a:bodyPr wrap="none" lIns="91440" tIns="45720" rIns="91440" bIns="45720">
            <a:spAutoFit/>
            <a:scene3d>
              <a:camera prst="perspectiveHeroicExtremeRightFacing"/>
              <a:lightRig rig="soft" dir="tl">
                <a:rot lat="0" lon="0" rev="0"/>
              </a:lightRig>
            </a:scene3d>
            <a:sp3d contourW="25400" prstMaterial="matte">
              <a:bevelT w="25400" h="55880" prst="artDeco"/>
              <a:contourClr>
                <a:schemeClr val="accent2">
                  <a:tint val="20000"/>
                </a:schemeClr>
              </a:contourClr>
            </a:sp3d>
          </a:bodyPr>
          <a:lstStyle/>
          <a:p>
            <a:pPr algn="ctr"/>
            <a:r>
              <a:rPr lang="tr-TR" sz="1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%70</a:t>
            </a:r>
            <a:endParaRPr lang="tr-TR" sz="1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4 Dikdörtgen"/>
          <p:cNvSpPr/>
          <p:nvPr/>
        </p:nvSpPr>
        <p:spPr>
          <a:xfrm>
            <a:off x="5132930" y="3000372"/>
            <a:ext cx="2868094" cy="1938992"/>
          </a:xfrm>
          <a:prstGeom prst="rect">
            <a:avLst/>
          </a:prstGeom>
          <a:noFill/>
        </p:spPr>
        <p:txBody>
          <a:bodyPr wrap="none" lIns="91440" tIns="45720" rIns="91440" bIns="45720">
            <a:spAutoFit/>
            <a:scene3d>
              <a:camera prst="perspectiveHeroicExtremeRightFacing"/>
              <a:lightRig rig="soft" dir="tl">
                <a:rot lat="0" lon="0" rev="0"/>
              </a:lightRig>
            </a:scene3d>
            <a:sp3d contourW="25400" prstMaterial="matte">
              <a:bevelT w="25400" h="55880" prst="artDeco"/>
              <a:contourClr>
                <a:schemeClr val="accent2">
                  <a:tint val="20000"/>
                </a:schemeClr>
              </a:contourClr>
            </a:sp3d>
          </a:bodyPr>
          <a:lstStyle/>
          <a:p>
            <a:pPr algn="ctr"/>
            <a:r>
              <a:rPr lang="tr-TR" sz="1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%80</a:t>
            </a:r>
            <a:endParaRPr lang="tr-TR" sz="1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Yuvarlatılmış Dikdörtgen"/>
          <p:cNvSpPr/>
          <p:nvPr/>
        </p:nvSpPr>
        <p:spPr>
          <a:xfrm>
            <a:off x="571472" y="4857760"/>
            <a:ext cx="3429024" cy="720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dirty="0" smtClean="0"/>
              <a:t>Kuramsal dersler katılımı</a:t>
            </a:r>
            <a:endParaRPr lang="tr-TR" dirty="0"/>
          </a:p>
        </p:txBody>
      </p:sp>
      <p:sp>
        <p:nvSpPr>
          <p:cNvPr id="7" name="6 Yuvarlatılmış Dikdörtgen"/>
          <p:cNvSpPr/>
          <p:nvPr/>
        </p:nvSpPr>
        <p:spPr>
          <a:xfrm>
            <a:off x="4929190" y="4857760"/>
            <a:ext cx="3429024" cy="720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dirty="0" smtClean="0"/>
              <a:t>Uygulamalı ders katılımı</a:t>
            </a:r>
            <a:endParaRPr lang="tr-TR" dirty="0"/>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Piazza’nın</a:t>
            </a:r>
            <a:r>
              <a:rPr lang="tr-TR" dirty="0" smtClean="0"/>
              <a:t> incelenmesi</a:t>
            </a:r>
            <a:endParaRPr lang="tr-TR" dirty="0"/>
          </a:p>
        </p:txBody>
      </p:sp>
      <p:sp>
        <p:nvSpPr>
          <p:cNvPr id="3" name="2 İçerik Yer Tutucusu"/>
          <p:cNvSpPr>
            <a:spLocks noGrp="1"/>
          </p:cNvSpPr>
          <p:nvPr>
            <p:ph sz="quarter" idx="1"/>
          </p:nvPr>
        </p:nvSpPr>
        <p:spPr/>
        <p:txBody>
          <a:bodyPr/>
          <a:lstStyle/>
          <a:p>
            <a:r>
              <a:rPr lang="tr-TR" dirty="0" smtClean="0"/>
              <a:t>İnternetteki şekli kadar fonksiyonel olmamakla birlikte, cep telefonu uygulaması da mevcuttur.</a:t>
            </a:r>
          </a:p>
          <a:p>
            <a:endParaRPr lang="tr-TR" dirty="0" smtClean="0"/>
          </a:p>
          <a:p>
            <a:r>
              <a:rPr lang="tr-TR" dirty="0" smtClean="0"/>
              <a:t>Duyurular…</a:t>
            </a:r>
          </a:p>
          <a:p>
            <a:r>
              <a:rPr lang="tr-TR" dirty="0" smtClean="0"/>
              <a:t>Ödev1…</a:t>
            </a:r>
          </a:p>
          <a:p>
            <a:r>
              <a:rPr lang="tr-TR" dirty="0" smtClean="0"/>
              <a:t>Ders planı taslağı…</a:t>
            </a:r>
          </a:p>
          <a:p>
            <a:r>
              <a:rPr lang="tr-TR" dirty="0" smtClean="0"/>
              <a:t>Zaman çizelgesi…</a:t>
            </a:r>
            <a:endParaRPr lang="tr-TR" dirty="0"/>
          </a:p>
        </p:txBody>
      </p:sp>
      <p:pic>
        <p:nvPicPr>
          <p:cNvPr id="97282" name="Picture 2"/>
          <p:cNvPicPr>
            <a:picLocks noChangeAspect="1" noChangeArrowheads="1"/>
          </p:cNvPicPr>
          <p:nvPr/>
        </p:nvPicPr>
        <p:blipFill>
          <a:blip r:embed="rId2"/>
          <a:srcRect/>
          <a:stretch>
            <a:fillRect/>
          </a:stretch>
        </p:blipFill>
        <p:spPr bwMode="auto">
          <a:xfrm>
            <a:off x="4857752" y="2428868"/>
            <a:ext cx="3476625" cy="1428750"/>
          </a:xfrm>
          <a:prstGeom prst="rect">
            <a:avLst/>
          </a:prstGeom>
          <a:noFill/>
          <a:ln w="9525">
            <a:noFill/>
            <a:miter lim="800000"/>
            <a:headEnd/>
            <a:tailEnd/>
          </a:ln>
          <a:effectLst/>
        </p:spPr>
      </p:pic>
      <p:sp>
        <p:nvSpPr>
          <p:cNvPr id="5" name="4 Sağ Ok"/>
          <p:cNvSpPr/>
          <p:nvPr/>
        </p:nvSpPr>
        <p:spPr>
          <a:xfrm rot="19219122">
            <a:off x="4151877" y="3257169"/>
            <a:ext cx="1285884" cy="71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normAutofit fontScale="90000"/>
          </a:bodyPr>
          <a:lstStyle/>
          <a:p>
            <a:r>
              <a:rPr lang="tr-TR" dirty="0" smtClean="0"/>
              <a:t>Dersteki ufak yüzdelerin bile önemli olduğunun incelenmesi</a:t>
            </a:r>
            <a:endParaRPr lang="tr-TR" dirty="0"/>
          </a:p>
        </p:txBody>
      </p:sp>
      <p:pic>
        <p:nvPicPr>
          <p:cNvPr id="1026" name="Picture 2"/>
          <p:cNvPicPr>
            <a:picLocks noGrp="1" noChangeAspect="1" noChangeArrowheads="1"/>
          </p:cNvPicPr>
          <p:nvPr>
            <p:ph sz="quarter" idx="1"/>
          </p:nvPr>
        </p:nvPicPr>
        <p:blipFill>
          <a:blip r:embed="rId2"/>
          <a:srcRect/>
          <a:stretch>
            <a:fillRect/>
          </a:stretch>
        </p:blipFill>
        <p:spPr bwMode="auto">
          <a:xfrm>
            <a:off x="285720" y="1428736"/>
            <a:ext cx="7814606" cy="292895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142976" y="4429132"/>
            <a:ext cx="7360452" cy="1338264"/>
          </a:xfrm>
          <a:prstGeom prst="rect">
            <a:avLst/>
          </a:prstGeom>
          <a:noFill/>
          <a:ln w="9525">
            <a:noFill/>
            <a:miter lim="800000"/>
            <a:headEnd/>
            <a:tailEnd/>
          </a:ln>
          <a:effectLst/>
        </p:spPr>
      </p:pic>
      <p:sp>
        <p:nvSpPr>
          <p:cNvPr id="5" name="4 Yuvarlatılmış Dikdörtgen"/>
          <p:cNvSpPr/>
          <p:nvPr/>
        </p:nvSpPr>
        <p:spPr>
          <a:xfrm>
            <a:off x="6000760" y="3500438"/>
            <a:ext cx="2500330" cy="10001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Geçmiş dönemin notlarına bir göz atalım.</a:t>
            </a:r>
            <a:endParaRPr lang="tr-TR"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Bil141 dersi “kendin çalış kendin not al” dersidir.</a:t>
            </a:r>
            <a:endParaRPr lang="tr-TR" dirty="0"/>
          </a:p>
        </p:txBody>
      </p:sp>
      <p:graphicFrame>
        <p:nvGraphicFramePr>
          <p:cNvPr id="4" name="3 İçerik Yer Tutucusu"/>
          <p:cNvGraphicFramePr>
            <a:graphicFrameLocks noGrp="1"/>
          </p:cNvGraphicFramePr>
          <p:nvPr>
            <p:ph sz="quarter" idx="1"/>
          </p:nvPr>
        </p:nvGraphicFramePr>
        <p:xfrm>
          <a:off x="500034" y="3429000"/>
          <a:ext cx="8072494" cy="2765169"/>
        </p:xfrm>
        <a:graphic>
          <a:graphicData uri="http://schemas.openxmlformats.org/drawingml/2006/table">
            <a:tbl>
              <a:tblPr firstRow="1" bandRow="1">
                <a:tableStyleId>{5C22544A-7EE6-4342-B048-85BDC9FD1C3A}</a:tableStyleId>
              </a:tblPr>
              <a:tblGrid>
                <a:gridCol w="4036247"/>
                <a:gridCol w="4036247"/>
              </a:tblGrid>
              <a:tr h="3876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600" b="1" i="0" kern="1200" dirty="0" smtClean="0">
                          <a:solidFill>
                            <a:schemeClr val="lt1"/>
                          </a:solidFill>
                          <a:latin typeface="+mn-lt"/>
                          <a:ea typeface="+mn-ea"/>
                          <a:cs typeface="+mn-cs"/>
                        </a:rPr>
                        <a:t>Final sınavı hakkında bir rica</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600" b="1" i="0" kern="1200" dirty="0" smtClean="0">
                          <a:solidFill>
                            <a:schemeClr val="lt1"/>
                          </a:solidFill>
                          <a:latin typeface="+mn-lt"/>
                          <a:ea typeface="+mn-ea"/>
                          <a:cs typeface="+mn-cs"/>
                        </a:rPr>
                        <a:t>BİL141 not </a:t>
                      </a:r>
                      <a:r>
                        <a:rPr kumimoji="0" lang="tr-TR" sz="1600" b="1" i="0" kern="1200" dirty="0" err="1" smtClean="0">
                          <a:solidFill>
                            <a:schemeClr val="lt1"/>
                          </a:solidFill>
                          <a:latin typeface="+mn-lt"/>
                          <a:ea typeface="+mn-ea"/>
                          <a:cs typeface="+mn-cs"/>
                        </a:rPr>
                        <a:t>hk</a:t>
                      </a:r>
                      <a:r>
                        <a:rPr kumimoji="0" lang="tr-TR" sz="1600" b="1" i="0" kern="1200" dirty="0" smtClean="0">
                          <a:solidFill>
                            <a:schemeClr val="lt1"/>
                          </a:solidFill>
                          <a:latin typeface="+mn-lt"/>
                          <a:ea typeface="+mn-ea"/>
                          <a:cs typeface="+mn-cs"/>
                        </a:rPr>
                        <a:t>.</a:t>
                      </a:r>
                      <a:endParaRPr lang="tr-TR" dirty="0"/>
                    </a:p>
                  </a:txBody>
                  <a:tcPr/>
                </a:tc>
              </a:tr>
              <a:tr h="1461089">
                <a:tc>
                  <a:txBody>
                    <a:bodyPr/>
                    <a:lstStyle/>
                    <a:p>
                      <a:r>
                        <a:rPr kumimoji="0" lang="tr-TR" sz="1050" b="0" i="1" kern="1200" dirty="0" smtClean="0">
                          <a:solidFill>
                            <a:schemeClr val="dk1"/>
                          </a:solidFill>
                          <a:latin typeface="+mn-lt"/>
                          <a:ea typeface="+mn-ea"/>
                          <a:cs typeface="+mn-cs"/>
                        </a:rPr>
                        <a:t>Merhaba hocam, </a:t>
                      </a:r>
                      <a:r>
                        <a:rPr lang="tr-TR" sz="1050" i="1" dirty="0" smtClean="0"/>
                        <a:t/>
                      </a:r>
                      <a:br>
                        <a:rPr lang="tr-TR" sz="1050" i="1" dirty="0" smtClean="0"/>
                      </a:br>
                      <a:r>
                        <a:rPr kumimoji="0" lang="tr-TR" sz="1050" b="0" i="1" kern="1200" dirty="0" smtClean="0">
                          <a:solidFill>
                            <a:schemeClr val="dk1"/>
                          </a:solidFill>
                          <a:latin typeface="+mn-lt"/>
                          <a:ea typeface="+mn-ea"/>
                          <a:cs typeface="+mn-cs"/>
                        </a:rPr>
                        <a:t>Öncelikle, konuya olan tutumunuzu biliyorum, haklı bir hassasiyet </a:t>
                      </a:r>
                      <a:r>
                        <a:rPr kumimoji="0" lang="tr-TR" sz="1050" b="0" i="1" kern="1200" dirty="0" err="1" smtClean="0">
                          <a:solidFill>
                            <a:schemeClr val="dk1"/>
                          </a:solidFill>
                          <a:latin typeface="+mn-lt"/>
                          <a:ea typeface="+mn-ea"/>
                          <a:cs typeface="+mn-cs"/>
                        </a:rPr>
                        <a:t>gosterdiginizin</a:t>
                      </a:r>
                      <a:r>
                        <a:rPr kumimoji="0" lang="tr-TR" sz="1050" b="0" i="1" kern="1200" dirty="0" smtClean="0">
                          <a:solidFill>
                            <a:schemeClr val="dk1"/>
                          </a:solidFill>
                          <a:latin typeface="+mn-lt"/>
                          <a:ea typeface="+mn-ea"/>
                          <a:cs typeface="+mn-cs"/>
                        </a:rPr>
                        <a:t> farkındayım ancak bu dersi 3. alışım, final </a:t>
                      </a:r>
                      <a:r>
                        <a:rPr kumimoji="0" lang="tr-TR" sz="1050" b="0" i="1" kern="1200" dirty="0" err="1" smtClean="0">
                          <a:solidFill>
                            <a:schemeClr val="dk1"/>
                          </a:solidFill>
                          <a:latin typeface="+mn-lt"/>
                          <a:ea typeface="+mn-ea"/>
                          <a:cs typeface="+mn-cs"/>
                        </a:rPr>
                        <a:t>sinavindan</a:t>
                      </a:r>
                      <a:r>
                        <a:rPr kumimoji="0" lang="tr-TR" sz="1050" b="0" i="1" kern="1200" dirty="0" smtClean="0">
                          <a:solidFill>
                            <a:schemeClr val="dk1"/>
                          </a:solidFill>
                          <a:latin typeface="+mn-lt"/>
                          <a:ea typeface="+mn-ea"/>
                          <a:cs typeface="+mn-cs"/>
                        </a:rPr>
                        <a:t> 48 </a:t>
                      </a:r>
                      <a:r>
                        <a:rPr kumimoji="0" lang="tr-TR" sz="1050" b="0" i="1" kern="1200" dirty="0" err="1" smtClean="0">
                          <a:solidFill>
                            <a:schemeClr val="dk1"/>
                          </a:solidFill>
                          <a:latin typeface="+mn-lt"/>
                          <a:ea typeface="+mn-ea"/>
                          <a:cs typeface="+mn-cs"/>
                        </a:rPr>
                        <a:t>alirsam</a:t>
                      </a:r>
                      <a:r>
                        <a:rPr kumimoji="0" lang="tr-TR" sz="1050" b="0" i="1" kern="1200" dirty="0" smtClean="0">
                          <a:solidFill>
                            <a:schemeClr val="dk1"/>
                          </a:solidFill>
                          <a:latin typeface="+mn-lt"/>
                          <a:ea typeface="+mn-ea"/>
                          <a:cs typeface="+mn-cs"/>
                        </a:rPr>
                        <a:t> dersi </a:t>
                      </a:r>
                      <a:r>
                        <a:rPr kumimoji="0" lang="tr-TR" sz="1050" b="0" i="1" kern="1200" dirty="0" err="1" smtClean="0">
                          <a:solidFill>
                            <a:schemeClr val="dk1"/>
                          </a:solidFill>
                          <a:latin typeface="+mn-lt"/>
                          <a:ea typeface="+mn-ea"/>
                          <a:cs typeface="+mn-cs"/>
                        </a:rPr>
                        <a:t>geciyordum</a:t>
                      </a:r>
                      <a:r>
                        <a:rPr kumimoji="0" lang="tr-TR" sz="1050" b="0" i="1" kern="1200" dirty="0" smtClean="0">
                          <a:solidFill>
                            <a:schemeClr val="dk1"/>
                          </a:solidFill>
                          <a:latin typeface="+mn-lt"/>
                          <a:ea typeface="+mn-ea"/>
                          <a:cs typeface="+mn-cs"/>
                        </a:rPr>
                        <a:t>, </a:t>
                      </a:r>
                      <a:r>
                        <a:rPr kumimoji="0" lang="tr-TR" sz="1050" b="0" i="1" kern="1200" dirty="0" err="1" smtClean="0">
                          <a:solidFill>
                            <a:schemeClr val="dk1"/>
                          </a:solidFill>
                          <a:latin typeface="+mn-lt"/>
                          <a:ea typeface="+mn-ea"/>
                          <a:cs typeface="+mn-cs"/>
                        </a:rPr>
                        <a:t>hesaplarima</a:t>
                      </a:r>
                      <a:r>
                        <a:rPr kumimoji="0" lang="tr-TR" sz="1050" b="0" i="1" kern="1200" dirty="0" smtClean="0">
                          <a:solidFill>
                            <a:schemeClr val="dk1"/>
                          </a:solidFill>
                          <a:latin typeface="+mn-lt"/>
                          <a:ea typeface="+mn-ea"/>
                          <a:cs typeface="+mn-cs"/>
                        </a:rPr>
                        <a:t> </a:t>
                      </a:r>
                      <a:r>
                        <a:rPr kumimoji="0" lang="tr-TR" sz="1050" b="0" i="1" kern="1200" dirty="0" err="1" smtClean="0">
                          <a:solidFill>
                            <a:schemeClr val="dk1"/>
                          </a:solidFill>
                          <a:latin typeface="+mn-lt"/>
                          <a:ea typeface="+mn-ea"/>
                          <a:cs typeface="+mn-cs"/>
                        </a:rPr>
                        <a:t>gore</a:t>
                      </a:r>
                      <a:r>
                        <a:rPr kumimoji="0" lang="tr-TR" sz="1050" b="0" i="1" kern="1200" dirty="0" smtClean="0">
                          <a:solidFill>
                            <a:schemeClr val="dk1"/>
                          </a:solidFill>
                          <a:latin typeface="+mn-lt"/>
                          <a:ea typeface="+mn-ea"/>
                          <a:cs typeface="+mn-cs"/>
                        </a:rPr>
                        <a:t> 42(-+2) puan toplayabildim elimden geleni yaptım ancak bu kadar basarı </a:t>
                      </a:r>
                      <a:r>
                        <a:rPr kumimoji="0" lang="tr-TR" sz="1050" b="0" i="1" kern="1200" dirty="0" err="1" smtClean="0">
                          <a:solidFill>
                            <a:schemeClr val="dk1"/>
                          </a:solidFill>
                          <a:latin typeface="+mn-lt"/>
                          <a:ea typeface="+mn-ea"/>
                          <a:cs typeface="+mn-cs"/>
                        </a:rPr>
                        <a:t>gosterebildim</a:t>
                      </a:r>
                      <a:r>
                        <a:rPr kumimoji="0" lang="tr-TR" sz="1050" b="0" i="1" kern="1200" dirty="0" smtClean="0">
                          <a:solidFill>
                            <a:schemeClr val="dk1"/>
                          </a:solidFill>
                          <a:latin typeface="+mn-lt"/>
                          <a:ea typeface="+mn-ea"/>
                          <a:cs typeface="+mn-cs"/>
                        </a:rPr>
                        <a:t>.</a:t>
                      </a:r>
                      <a:r>
                        <a:rPr lang="tr-TR" sz="1050" i="1" dirty="0" smtClean="0"/>
                        <a:t/>
                      </a:r>
                      <a:br>
                        <a:rPr lang="tr-TR" sz="1050" i="1" dirty="0" smtClean="0"/>
                      </a:br>
                      <a:r>
                        <a:rPr kumimoji="0" lang="tr-TR" sz="1050" b="0" i="1" kern="1200" dirty="0" smtClean="0">
                          <a:solidFill>
                            <a:schemeClr val="dk1"/>
                          </a:solidFill>
                          <a:latin typeface="+mn-lt"/>
                          <a:ea typeface="+mn-ea"/>
                          <a:cs typeface="+mn-cs"/>
                        </a:rPr>
                        <a:t>Yaz donemi </a:t>
                      </a:r>
                      <a:r>
                        <a:rPr kumimoji="0" lang="tr-TR" sz="1050" b="0" i="1" kern="1200" dirty="0" err="1" smtClean="0">
                          <a:solidFill>
                            <a:schemeClr val="dk1"/>
                          </a:solidFill>
                          <a:latin typeface="+mn-lt"/>
                          <a:ea typeface="+mn-ea"/>
                          <a:cs typeface="+mn-cs"/>
                        </a:rPr>
                        <a:t>icin</a:t>
                      </a:r>
                      <a:r>
                        <a:rPr kumimoji="0" lang="tr-TR" sz="1050" b="0" i="1" kern="1200" dirty="0" smtClean="0">
                          <a:solidFill>
                            <a:schemeClr val="dk1"/>
                          </a:solidFill>
                          <a:latin typeface="+mn-lt"/>
                          <a:ea typeface="+mn-ea"/>
                          <a:cs typeface="+mn-cs"/>
                        </a:rPr>
                        <a:t> staja gitmek gibi bir planım vardı, dolayısıyla bu donem ortalamasına ihtiyacım var. Bu sebepten zaten genel durumum iyi </a:t>
                      </a:r>
                      <a:r>
                        <a:rPr kumimoji="0" lang="tr-TR" sz="1050" b="0" i="1" kern="1200" dirty="0" err="1" smtClean="0">
                          <a:solidFill>
                            <a:schemeClr val="dk1"/>
                          </a:solidFill>
                          <a:latin typeface="+mn-lt"/>
                          <a:ea typeface="+mn-ea"/>
                          <a:cs typeface="+mn-cs"/>
                        </a:rPr>
                        <a:t>olmadigi</a:t>
                      </a:r>
                      <a:r>
                        <a:rPr kumimoji="0" lang="tr-TR" sz="1050" b="0" i="1" kern="1200" dirty="0" smtClean="0">
                          <a:solidFill>
                            <a:schemeClr val="dk1"/>
                          </a:solidFill>
                          <a:latin typeface="+mn-lt"/>
                          <a:ea typeface="+mn-ea"/>
                          <a:cs typeface="+mn-cs"/>
                        </a:rPr>
                        <a:t> </a:t>
                      </a:r>
                      <a:r>
                        <a:rPr kumimoji="0" lang="tr-TR" sz="1050" b="0" i="1" kern="1200" dirty="0" err="1" smtClean="0">
                          <a:solidFill>
                            <a:schemeClr val="dk1"/>
                          </a:solidFill>
                          <a:latin typeface="+mn-lt"/>
                          <a:ea typeface="+mn-ea"/>
                          <a:cs typeface="+mn-cs"/>
                        </a:rPr>
                        <a:t>icin</a:t>
                      </a:r>
                      <a:r>
                        <a:rPr kumimoji="0" lang="tr-TR" sz="1050" b="0" i="1" kern="1200" dirty="0" smtClean="0">
                          <a:solidFill>
                            <a:schemeClr val="dk1"/>
                          </a:solidFill>
                          <a:latin typeface="+mn-lt"/>
                          <a:ea typeface="+mn-ea"/>
                          <a:cs typeface="+mn-cs"/>
                        </a:rPr>
                        <a:t> bu donem pek fazla yeni ders almadım.  Bana yardım </a:t>
                      </a:r>
                      <a:r>
                        <a:rPr kumimoji="0" lang="tr-TR" sz="1050" b="0" i="1" kern="1200" dirty="0" err="1" smtClean="0">
                          <a:solidFill>
                            <a:schemeClr val="dk1"/>
                          </a:solidFill>
                          <a:latin typeface="+mn-lt"/>
                          <a:ea typeface="+mn-ea"/>
                          <a:cs typeface="+mn-cs"/>
                        </a:rPr>
                        <a:t>edebileceginiz</a:t>
                      </a:r>
                      <a:r>
                        <a:rPr kumimoji="0" lang="tr-TR" sz="1050" b="0" i="1" kern="1200" dirty="0" smtClean="0">
                          <a:solidFill>
                            <a:schemeClr val="dk1"/>
                          </a:solidFill>
                          <a:latin typeface="+mn-lt"/>
                          <a:ea typeface="+mn-ea"/>
                          <a:cs typeface="+mn-cs"/>
                        </a:rPr>
                        <a:t> bir konu olursa </a:t>
                      </a:r>
                      <a:r>
                        <a:rPr kumimoji="0" lang="tr-TR" sz="1050" b="0" i="1" kern="1200" dirty="0" err="1" smtClean="0">
                          <a:solidFill>
                            <a:schemeClr val="dk1"/>
                          </a:solidFill>
                          <a:latin typeface="+mn-lt"/>
                          <a:ea typeface="+mn-ea"/>
                          <a:cs typeface="+mn-cs"/>
                        </a:rPr>
                        <a:t>cok</a:t>
                      </a:r>
                      <a:r>
                        <a:rPr kumimoji="0" lang="tr-TR" sz="1050" b="0" i="1" kern="1200" dirty="0" smtClean="0">
                          <a:solidFill>
                            <a:schemeClr val="dk1"/>
                          </a:solidFill>
                          <a:latin typeface="+mn-lt"/>
                          <a:ea typeface="+mn-ea"/>
                          <a:cs typeface="+mn-cs"/>
                        </a:rPr>
                        <a:t> sevinirim. Her ihtimalde teşekkür ederim. </a:t>
                      </a:r>
                      <a:r>
                        <a:rPr lang="tr-TR" sz="1050" i="1" dirty="0" smtClean="0"/>
                        <a:t/>
                      </a:r>
                      <a:br>
                        <a:rPr lang="tr-TR" sz="1050" i="1" dirty="0" smtClean="0"/>
                      </a:br>
                      <a:r>
                        <a:rPr kumimoji="0" lang="tr-TR" sz="1050" b="0" i="1" kern="1200" dirty="0" smtClean="0">
                          <a:solidFill>
                            <a:schemeClr val="dk1"/>
                          </a:solidFill>
                          <a:latin typeface="+mn-lt"/>
                          <a:ea typeface="+mn-ea"/>
                          <a:cs typeface="+mn-cs"/>
                        </a:rPr>
                        <a:t>İyi akşamlar</a:t>
                      </a:r>
                      <a:endParaRPr lang="tr-TR" sz="1050" i="1" dirty="0"/>
                    </a:p>
                  </a:txBody>
                  <a:tcPr/>
                </a:tc>
                <a:tc>
                  <a:txBody>
                    <a:bodyPr/>
                    <a:lstStyle/>
                    <a:p>
                      <a:r>
                        <a:rPr kumimoji="0" lang="tr-TR" sz="1050" b="0" i="1" kern="1200" dirty="0" smtClean="0">
                          <a:solidFill>
                            <a:schemeClr val="dk1"/>
                          </a:solidFill>
                          <a:latin typeface="+mn-lt"/>
                          <a:ea typeface="+mn-ea"/>
                          <a:cs typeface="+mn-cs"/>
                        </a:rPr>
                        <a:t>Merhaba hocam,</a:t>
                      </a:r>
                      <a:br>
                        <a:rPr kumimoji="0" lang="tr-TR" sz="1050" b="0" i="1" kern="1200" dirty="0" smtClean="0">
                          <a:solidFill>
                            <a:schemeClr val="dk1"/>
                          </a:solidFill>
                          <a:latin typeface="+mn-lt"/>
                          <a:ea typeface="+mn-ea"/>
                          <a:cs typeface="+mn-cs"/>
                        </a:rPr>
                      </a:br>
                      <a:r>
                        <a:rPr kumimoji="0" lang="tr-TR" sz="1050" b="0" i="1" kern="1200" dirty="0" smtClean="0">
                          <a:solidFill>
                            <a:schemeClr val="dk1"/>
                          </a:solidFill>
                          <a:latin typeface="+mn-lt"/>
                          <a:ea typeface="+mn-ea"/>
                          <a:cs typeface="+mn-cs"/>
                        </a:rPr>
                        <a:t>Final sınavı 1. soru hariç açıklandı ve şu ana kadar toplayabildiğim puan 77.58. Sadece 1. sorudan tam puan alabilirsem (umarım alabilirim) dönem sonundaki toplam notum 79.83 oluyor ve dersi kıl payı BB ile geçmiş oluyorum. Not konusunda tutumunuzu biliyor ve bize dönemin başında gösterdiğiniz kıl payıyla bir sonraki harf notunu kaçıran öğrencileri hatırlıyor olmama rağmen, eğer 1. sorudan tam puan alamazsam bu konuda yardımcı olmanızı çok isterim.</a:t>
                      </a:r>
                    </a:p>
                    <a:p>
                      <a:r>
                        <a:rPr kumimoji="0" lang="tr-TR" sz="1050" b="0" i="1" kern="1200" dirty="0" smtClean="0">
                          <a:solidFill>
                            <a:schemeClr val="dk1"/>
                          </a:solidFill>
                          <a:latin typeface="+mn-lt"/>
                          <a:ea typeface="+mn-ea"/>
                          <a:cs typeface="+mn-cs"/>
                        </a:rPr>
                        <a:t>İyi çalışmalar dilerim,</a:t>
                      </a:r>
                    </a:p>
                  </a:txBody>
                  <a:tcPr/>
                </a:tc>
              </a:tr>
              <a:tr h="365816">
                <a:tc>
                  <a:txBody>
                    <a:bodyPr/>
                    <a:lstStyle/>
                    <a:p>
                      <a:pPr algn="r" fontAlgn="b"/>
                      <a:r>
                        <a:rPr lang="tr-TR" sz="1100" b="0" i="0" u="none" strike="noStrike" dirty="0" smtClean="0">
                          <a:solidFill>
                            <a:srgbClr val="000000"/>
                          </a:solidFill>
                          <a:latin typeface="Calibri"/>
                        </a:rPr>
                        <a:t>%51,48 ile FF aldı.</a:t>
                      </a:r>
                      <a:br>
                        <a:rPr lang="tr-TR" sz="1100" b="0" i="0" u="none" strike="noStrike" dirty="0" smtClean="0">
                          <a:solidFill>
                            <a:srgbClr val="000000"/>
                          </a:solidFill>
                          <a:latin typeface="Calibri"/>
                        </a:rPr>
                      </a:br>
                      <a:r>
                        <a:rPr lang="tr-TR" sz="1100" b="0" i="0" u="none" strike="noStrike" dirty="0" smtClean="0">
                          <a:solidFill>
                            <a:srgbClr val="000000"/>
                          </a:solidFill>
                          <a:latin typeface="Calibri"/>
                        </a:rPr>
                        <a:t>Ödev3’ü yapmamış.</a:t>
                      </a:r>
                      <a:r>
                        <a:rPr lang="tr-TR" sz="1100" b="0" i="0" u="none" strike="noStrike" baseline="0" dirty="0" smtClean="0">
                          <a:solidFill>
                            <a:srgbClr val="000000"/>
                          </a:solidFill>
                          <a:latin typeface="Calibri"/>
                        </a:rPr>
                        <a:t> 3 kısa sınava girmemiş.</a:t>
                      </a:r>
                      <a:endParaRPr lang="tr-TR" sz="1100" b="0" i="0" u="none" strike="noStrike" dirty="0">
                        <a:solidFill>
                          <a:srgbClr val="000000"/>
                        </a:solidFill>
                        <a:latin typeface="Calibri"/>
                      </a:endParaRPr>
                    </a:p>
                  </a:txBody>
                  <a:tcPr marL="9525" marR="9525" marT="9525" marB="0" anchor="b"/>
                </a:tc>
                <a:tc>
                  <a:txBody>
                    <a:bodyPr/>
                    <a:lstStyle/>
                    <a:p>
                      <a:pPr algn="r" fontAlgn="b"/>
                      <a:r>
                        <a:rPr lang="tr-TR" sz="1100" b="0" i="0" u="none" strike="noStrike" dirty="0" smtClean="0">
                          <a:solidFill>
                            <a:srgbClr val="000000"/>
                          </a:solidFill>
                          <a:latin typeface="Calibri"/>
                        </a:rPr>
                        <a:t>%78,03% ile CB</a:t>
                      </a:r>
                      <a:r>
                        <a:rPr lang="tr-TR" sz="1100" b="0" i="0" u="none" strike="noStrike" baseline="0" dirty="0" smtClean="0">
                          <a:solidFill>
                            <a:srgbClr val="000000"/>
                          </a:solidFill>
                          <a:latin typeface="Calibri"/>
                        </a:rPr>
                        <a:t> aldı. </a:t>
                      </a:r>
                    </a:p>
                    <a:p>
                      <a:pPr algn="r" fontAlgn="b"/>
                      <a:r>
                        <a:rPr lang="tr-TR" sz="1100" b="0" i="0" u="none" strike="noStrike" baseline="0" dirty="0" smtClean="0">
                          <a:solidFill>
                            <a:srgbClr val="000000"/>
                          </a:solidFill>
                          <a:latin typeface="Calibri"/>
                        </a:rPr>
                        <a:t>Ara Sınav II notu 18/100, Ödev2’i zayıf, Ödev3’ü yapmamış.</a:t>
                      </a:r>
                      <a:endParaRPr lang="tr-TR" sz="1100" b="0" i="0" u="none" strike="noStrike" dirty="0">
                        <a:solidFill>
                          <a:srgbClr val="000000"/>
                        </a:solidFill>
                        <a:latin typeface="Calibri"/>
                      </a:endParaRPr>
                    </a:p>
                  </a:txBody>
                  <a:tcPr marL="9525" marR="9525" marT="9525" marB="0" anchor="b"/>
                </a:tc>
              </a:tr>
            </a:tbl>
          </a:graphicData>
        </a:graphic>
      </p:graphicFrame>
      <p:cxnSp>
        <p:nvCxnSpPr>
          <p:cNvPr id="6" name="5 Düz Ok Bağlayıcısı"/>
          <p:cNvCxnSpPr/>
          <p:nvPr/>
        </p:nvCxnSpPr>
        <p:spPr>
          <a:xfrm flipV="1">
            <a:off x="1142976" y="2857496"/>
            <a:ext cx="2571768"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Metin kutusu"/>
          <p:cNvSpPr txBox="1"/>
          <p:nvPr/>
        </p:nvSpPr>
        <p:spPr>
          <a:xfrm>
            <a:off x="571472" y="1285860"/>
            <a:ext cx="8072494" cy="1815882"/>
          </a:xfrm>
          <a:prstGeom prst="rect">
            <a:avLst/>
          </a:prstGeom>
          <a:noFill/>
        </p:spPr>
        <p:txBody>
          <a:bodyPr wrap="square" rtlCol="0">
            <a:spAutoFit/>
          </a:bodyPr>
          <a:lstStyle/>
          <a:p>
            <a:r>
              <a:rPr lang="tr-TR" sz="1600" dirty="0" smtClean="0"/>
              <a:t>Siz de dönem sonunda böyle durumlara düşmemek için</a:t>
            </a:r>
          </a:p>
          <a:p>
            <a:pPr lvl="1">
              <a:buFont typeface="Arial" pitchFamily="34" charset="0"/>
              <a:buChar char="•"/>
            </a:pPr>
            <a:r>
              <a:rPr lang="tr-TR" sz="1600" dirty="0" smtClean="0"/>
              <a:t>Dönem içinde bol bol kod yazın. Takıldığınız yerleri bizlere sorun.</a:t>
            </a:r>
          </a:p>
          <a:p>
            <a:pPr lvl="1">
              <a:buFont typeface="Arial" pitchFamily="34" charset="0"/>
              <a:buChar char="•"/>
            </a:pPr>
            <a:r>
              <a:rPr lang="tr-TR" sz="1600" dirty="0" err="1" smtClean="0"/>
              <a:t>SYÇS’leri</a:t>
            </a:r>
            <a:r>
              <a:rPr lang="tr-TR" sz="1600" dirty="0" smtClean="0"/>
              <a:t> çözün. Takıldığınız yerleri bizlere sorun.</a:t>
            </a:r>
          </a:p>
          <a:p>
            <a:pPr lvl="1">
              <a:buFont typeface="Arial" pitchFamily="34" charset="0"/>
              <a:buChar char="•"/>
            </a:pPr>
            <a:r>
              <a:rPr lang="tr-TR" sz="1600" dirty="0" smtClean="0"/>
              <a:t>Ödevleri mutlaka çözün. Takıldığınız yerleri bizlere sorun.</a:t>
            </a:r>
          </a:p>
          <a:p>
            <a:pPr lvl="1">
              <a:buFont typeface="Arial" pitchFamily="34" charset="0"/>
              <a:buChar char="•"/>
            </a:pPr>
            <a:r>
              <a:rPr lang="tr-TR" sz="1600" dirty="0" smtClean="0"/>
              <a:t>SON ANA BIRAKMAYIN! DÜZENLİ ÇALIŞIN!</a:t>
            </a:r>
          </a:p>
          <a:p>
            <a:pPr lvl="1">
              <a:buFont typeface="Arial" pitchFamily="34" charset="0"/>
              <a:buChar char="•"/>
            </a:pPr>
            <a:r>
              <a:rPr lang="tr-TR" sz="1600" dirty="0" smtClean="0"/>
              <a:t>DÜZENLİ ÇALIŞIRSANIZ </a:t>
            </a:r>
            <a:r>
              <a:rPr lang="tr-TR" sz="1600" i="1" dirty="0" smtClean="0"/>
              <a:t>HEM </a:t>
            </a:r>
            <a:r>
              <a:rPr lang="tr-TR" sz="1600" b="1" i="1" dirty="0" smtClean="0">
                <a:solidFill>
                  <a:srgbClr val="FF0000"/>
                </a:solidFill>
              </a:rPr>
              <a:t>BAŞARILI</a:t>
            </a:r>
            <a:r>
              <a:rPr lang="tr-TR" sz="1600" i="1" dirty="0" smtClean="0"/>
              <a:t> OLURSUNUZ HEM </a:t>
            </a:r>
            <a:r>
              <a:rPr lang="tr-TR" sz="1600" b="1" i="1" dirty="0" smtClean="0">
                <a:solidFill>
                  <a:srgbClr val="FF0000"/>
                </a:solidFill>
              </a:rPr>
              <a:t>DERSTEN ZEVK </a:t>
            </a:r>
            <a:r>
              <a:rPr lang="tr-TR" sz="1600" i="1" dirty="0" smtClean="0"/>
              <a:t>ALIRSINIZ!</a:t>
            </a:r>
            <a:endParaRPr lang="tr-TR" sz="1600" i="1" dirty="0"/>
          </a:p>
        </p:txBody>
      </p:sp>
      <p:cxnSp>
        <p:nvCxnSpPr>
          <p:cNvPr id="8" name="7 Düz Ok Bağlayıcısı"/>
          <p:cNvCxnSpPr/>
          <p:nvPr/>
        </p:nvCxnSpPr>
        <p:spPr>
          <a:xfrm rot="10800000">
            <a:off x="4786314" y="2857496"/>
            <a:ext cx="1285884"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12 Metin kutusu"/>
          <p:cNvSpPr txBox="1"/>
          <p:nvPr/>
        </p:nvSpPr>
        <p:spPr>
          <a:xfrm>
            <a:off x="5143504" y="6286520"/>
            <a:ext cx="3500462" cy="369332"/>
          </a:xfrm>
          <a:prstGeom prst="rect">
            <a:avLst/>
          </a:prstGeom>
          <a:noFill/>
        </p:spPr>
        <p:txBody>
          <a:bodyPr wrap="square" rtlCol="0">
            <a:spAutoFit/>
          </a:bodyPr>
          <a:lstStyle/>
          <a:p>
            <a:r>
              <a:rPr lang="tr-TR" dirty="0" smtClean="0"/>
              <a:t>2018-2019 Güz Dönemi verisi</a:t>
            </a:r>
            <a:endParaRPr lang="tr-TR" dirty="0"/>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Ödevlerimizdeki Etik İlkelerimiz </a:t>
            </a:r>
            <a:r>
              <a:rPr lang="tr-TR" dirty="0" err="1" smtClean="0"/>
              <a:t>Hk</a:t>
            </a:r>
            <a:r>
              <a:rPr lang="tr-TR" dirty="0" smtClean="0"/>
              <a:t>.</a:t>
            </a:r>
            <a:endParaRPr lang="tr-TR" dirty="0"/>
          </a:p>
        </p:txBody>
      </p:sp>
      <p:sp>
        <p:nvSpPr>
          <p:cNvPr id="5" name="4 İçerik Yer Tutucusu"/>
          <p:cNvSpPr>
            <a:spLocks noGrp="1"/>
          </p:cNvSpPr>
          <p:nvPr>
            <p:ph idx="1"/>
          </p:nvPr>
        </p:nvSpPr>
        <p:spPr/>
        <p:txBody>
          <a:bodyPr/>
          <a:lstStyle/>
          <a:p>
            <a:r>
              <a:rPr lang="tr-TR" dirty="0" smtClean="0"/>
              <a:t>LÜTFEN DİKKAT EDİN! Etik ilkeler sizin için var.</a:t>
            </a:r>
            <a:endParaRPr lang="tr-TR" dirty="0"/>
          </a:p>
        </p:txBody>
      </p:sp>
      <p:sp>
        <p:nvSpPr>
          <p:cNvPr id="4" name="3 Yuvarlatılmış Dikdörtgen"/>
          <p:cNvSpPr/>
          <p:nvPr/>
        </p:nvSpPr>
        <p:spPr>
          <a:xfrm>
            <a:off x="2571736" y="2428868"/>
            <a:ext cx="6143668" cy="164307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i="1" dirty="0" smtClean="0"/>
              <a:t>Arkadaşıma ‘hayır’ diyemedim</a:t>
            </a:r>
          </a:p>
          <a:p>
            <a:pPr algn="ctr"/>
            <a:r>
              <a:rPr lang="tr-TR" i="1" dirty="0" smtClean="0"/>
              <a:t>Sadece ufak bir yerde yardımda bulundum.</a:t>
            </a:r>
          </a:p>
          <a:p>
            <a:pPr algn="ctr"/>
            <a:r>
              <a:rPr lang="tr-TR" i="1" dirty="0" smtClean="0"/>
              <a:t>…</a:t>
            </a:r>
          </a:p>
          <a:p>
            <a:pPr algn="ctr"/>
            <a:r>
              <a:rPr lang="tr-TR" dirty="0" smtClean="0"/>
              <a:t>Geçerli bir mazeret olmamakla birlikte ne yazık ki öğrencinin dönem kaybetmesine neden olabiliyor!</a:t>
            </a:r>
            <a:endParaRPr lang="tr-TR" dirty="0"/>
          </a:p>
        </p:txBody>
      </p:sp>
      <p:sp>
        <p:nvSpPr>
          <p:cNvPr id="6" name="5 Dikdörtgen"/>
          <p:cNvSpPr/>
          <p:nvPr/>
        </p:nvSpPr>
        <p:spPr>
          <a:xfrm>
            <a:off x="4214810" y="4500570"/>
            <a:ext cx="4572032" cy="1754326"/>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tr-TR" dirty="0" smtClean="0"/>
              <a:t>Dersi daha önceden alıp dersi geçmiş olan arkadaşlarınızdan ödevinizi yapma sürecinde uzak durun. Onların yardım taleplerini </a:t>
            </a:r>
            <a:r>
              <a:rPr lang="tr-TR" b="1" dirty="0" smtClean="0"/>
              <a:t>geri çevirin.</a:t>
            </a:r>
          </a:p>
          <a:p>
            <a:r>
              <a:rPr lang="tr-TR" dirty="0" smtClean="0"/>
              <a:t>Basitçe fikir danışmak için bile olsa arkadaşlarınıza kodunuzu </a:t>
            </a:r>
            <a:r>
              <a:rPr lang="tr-TR" b="1" dirty="0" smtClean="0"/>
              <a:t>göstermeyin.</a:t>
            </a:r>
            <a:endParaRPr lang="tr-TR" b="1" dirty="0"/>
          </a:p>
        </p:txBody>
      </p:sp>
      <p:sp>
        <p:nvSpPr>
          <p:cNvPr id="7" name="6 Oval"/>
          <p:cNvSpPr/>
          <p:nvPr/>
        </p:nvSpPr>
        <p:spPr>
          <a:xfrm>
            <a:off x="571472" y="4071942"/>
            <a:ext cx="3429024" cy="2143140"/>
          </a:xfrm>
          <a:prstGeom prst="ellipse">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1600" dirty="0" smtClean="0"/>
              <a:t>Yakın arkadaş olan öğrenciler dönem ortasında dersler yoğunlaşınca, sonradan çok utanacakları şekilde etik ilke ihlali yapabiliyorlar.</a:t>
            </a:r>
            <a:endParaRPr lang="tr-TR" sz="1600" dirty="0"/>
          </a:p>
        </p:txBody>
      </p:sp>
      <p:sp>
        <p:nvSpPr>
          <p:cNvPr id="8" name="7 Yamuk"/>
          <p:cNvSpPr/>
          <p:nvPr/>
        </p:nvSpPr>
        <p:spPr>
          <a:xfrm>
            <a:off x="3643306" y="214290"/>
            <a:ext cx="1928826" cy="1000132"/>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Etik ilke klasörlerine göz atalım.</a:t>
            </a:r>
            <a:endParaRPr lang="tr-TR" dirty="0"/>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Programlama niçin gerekli?</a:t>
            </a:r>
            <a:endParaRPr lang="tr-TR" dirty="0"/>
          </a:p>
        </p:txBody>
      </p:sp>
      <p:sp>
        <p:nvSpPr>
          <p:cNvPr id="3" name="2 İçerik Yer Tutucusu"/>
          <p:cNvSpPr>
            <a:spLocks noGrp="1"/>
          </p:cNvSpPr>
          <p:nvPr>
            <p:ph sz="quarter" idx="1"/>
          </p:nvPr>
        </p:nvSpPr>
        <p:spPr/>
        <p:txBody>
          <a:bodyPr>
            <a:normAutofit/>
          </a:bodyPr>
          <a:lstStyle/>
          <a:p>
            <a:r>
              <a:rPr lang="tr-TR" sz="3600" dirty="0" smtClean="0"/>
              <a:t>BÖLÜM BAŞKAN/ BAŞKAN YARDIMCILARIMIZIN GÖRÜŞLERİ</a:t>
            </a:r>
            <a:endParaRPr lang="tr-TR" sz="3600" dirty="0"/>
          </a:p>
        </p:txBody>
      </p:sp>
      <p:pic>
        <p:nvPicPr>
          <p:cNvPr id="4" name="3 Resim" descr="tobb_etu_ilk_100u_hedefliyor_h4789_a52c3.png"/>
          <p:cNvPicPr>
            <a:picLocks noChangeAspect="1"/>
          </p:cNvPicPr>
          <p:nvPr/>
        </p:nvPicPr>
        <p:blipFill>
          <a:blip r:embed="rId2"/>
          <a:stretch>
            <a:fillRect/>
          </a:stretch>
        </p:blipFill>
        <p:spPr>
          <a:xfrm>
            <a:off x="428596" y="2571744"/>
            <a:ext cx="8143932" cy="2981325"/>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Slayt Düzeni Bilgilendirmesi</a:t>
            </a:r>
            <a:endParaRPr lang="tr-TR" dirty="0"/>
          </a:p>
        </p:txBody>
      </p:sp>
      <p:sp>
        <p:nvSpPr>
          <p:cNvPr id="3" name="2 İçerik Yer Tutucusu"/>
          <p:cNvSpPr>
            <a:spLocks noGrp="1"/>
          </p:cNvSpPr>
          <p:nvPr>
            <p:ph sz="quarter" idx="1"/>
          </p:nvPr>
        </p:nvSpPr>
        <p:spPr/>
        <p:txBody>
          <a:bodyPr>
            <a:normAutofit lnSpcReduction="10000"/>
          </a:bodyPr>
          <a:lstStyle/>
          <a:p>
            <a:r>
              <a:rPr lang="tr-TR" sz="1800" b="1" dirty="0" smtClean="0"/>
              <a:t>ARA SLAYTLAR: </a:t>
            </a:r>
            <a:r>
              <a:rPr lang="tr-TR" sz="1800" dirty="0" smtClean="0"/>
              <a:t>Dersin slayt bombardımanı olmasını engellemek ve sadeliğini korumak için bazı slaytlar </a:t>
            </a:r>
            <a:r>
              <a:rPr lang="tr-TR" sz="1800" b="1" dirty="0" smtClean="0"/>
              <a:t>“Slayt Gizle” </a:t>
            </a:r>
            <a:r>
              <a:rPr lang="tr-TR" sz="1800" dirty="0" smtClean="0"/>
              <a:t>özelliği ile ders sunumu esnasında görünmemek üzere ayarlıdır. Sınavlarda bu slaytlardan da sorumlusunuz.</a:t>
            </a:r>
          </a:p>
          <a:p>
            <a:pPr lvl="1"/>
            <a:r>
              <a:rPr lang="tr-TR" sz="1800" dirty="0" smtClean="0"/>
              <a:t>Bu slaytlar sunu haricinde yine görünmektedir. Gizle özelliği seçildiği için yok olmamakta, sadece F5 tuşu (slayt gösterisi) </a:t>
            </a:r>
            <a:r>
              <a:rPr lang="tr-TR" sz="1800" dirty="0" err="1" smtClean="0"/>
              <a:t>modunda</a:t>
            </a:r>
            <a:r>
              <a:rPr lang="tr-TR" sz="1800" dirty="0" smtClean="0"/>
              <a:t> görünmemektedir.</a:t>
            </a:r>
          </a:p>
          <a:p>
            <a:pPr lvl="1"/>
            <a:r>
              <a:rPr lang="tr-TR" sz="1800" dirty="0" smtClean="0"/>
              <a:t>Sol panelde görünen “Slaytlar” kısmındaki slaytlara sağ tuşla tıklayarak bu özelliği düzenleyebiliyorsunuz. Bir </a:t>
            </a:r>
            <a:r>
              <a:rPr lang="tr-TR" sz="1800" dirty="0" err="1" smtClean="0"/>
              <a:t>slayta</a:t>
            </a:r>
            <a:r>
              <a:rPr lang="tr-TR" sz="1800" dirty="0" smtClean="0"/>
              <a:t> tıklayıp, </a:t>
            </a:r>
            <a:r>
              <a:rPr lang="tr-TR" sz="1800" dirty="0" err="1" smtClean="0"/>
              <a:t>Ctrl</a:t>
            </a:r>
            <a:r>
              <a:rPr lang="tr-TR" sz="1800" dirty="0" smtClean="0"/>
              <a:t>+A ile tüm slaytları seçip, sağ tuş-&gt;Slaytları Gizle (bunu 2 kez yapın) adımların izleyerek tüm slaytlardaki Gizleme özelliğini kolaylıkla kaldırabilir ve bu sunudaki tüm slaytları görünür hale getirebilirsiniz.</a:t>
            </a:r>
          </a:p>
          <a:p>
            <a:r>
              <a:rPr lang="tr-TR" sz="1800" b="1" dirty="0" smtClean="0">
                <a:solidFill>
                  <a:schemeClr val="tx1"/>
                </a:solidFill>
              </a:rPr>
              <a:t>SUNU SONU SLAYTLARI: </a:t>
            </a:r>
            <a:r>
              <a:rPr lang="tr-TR" sz="1800" dirty="0" smtClean="0">
                <a:solidFill>
                  <a:schemeClr val="tx1"/>
                </a:solidFill>
              </a:rPr>
              <a:t>Sunuların sonunda ders konularıyla ilgili slaytlar bulacaksınız. Bu slaytların başında bilgilendirmeler mevcuttur.</a:t>
            </a:r>
          </a:p>
          <a:p>
            <a:endParaRPr lang="tr-TR" sz="1800" b="1" dirty="0" smtClean="0"/>
          </a:p>
          <a:p>
            <a:pPr>
              <a:buNone/>
            </a:pPr>
            <a:r>
              <a:rPr lang="tr-TR" sz="1800" b="1" dirty="0" smtClean="0">
                <a:solidFill>
                  <a:schemeClr val="tx1"/>
                </a:solidFill>
              </a:rPr>
              <a:t>Bu slaytlar hem derste kullanılmak hem de çalışma materyali olarak sizlerle paylaşılmak üzere tasarlanmıştır. Lütfen dersten sonra, konulara hakim olabilmek için, </a:t>
            </a:r>
            <a:r>
              <a:rPr lang="tr-TR" sz="1800" b="1" dirty="0" err="1" smtClean="0">
                <a:solidFill>
                  <a:schemeClr val="tx1"/>
                </a:solidFill>
              </a:rPr>
              <a:t>DevCpp</a:t>
            </a:r>
            <a:r>
              <a:rPr lang="tr-TR" sz="1800" b="1" dirty="0" smtClean="0">
                <a:solidFill>
                  <a:schemeClr val="tx1"/>
                </a:solidFill>
              </a:rPr>
              <a:t> eşliğinde slaytların (Ara slaytlar ve </a:t>
            </a:r>
            <a:r>
              <a:rPr lang="tr-TR" sz="1800" b="1" dirty="0" smtClean="0"/>
              <a:t>s</a:t>
            </a:r>
            <a:r>
              <a:rPr lang="tr-TR" sz="1800" b="1" dirty="0" smtClean="0">
                <a:solidFill>
                  <a:schemeClr val="tx1"/>
                </a:solidFill>
              </a:rPr>
              <a:t>unu sonu slaytları da dahil olmak üzere) üzerinden geçin. </a:t>
            </a:r>
            <a:r>
              <a:rPr lang="tr-TR" sz="1800" b="1" dirty="0" smtClean="0">
                <a:solidFill>
                  <a:srgbClr val="FF0000"/>
                </a:solidFill>
              </a:rPr>
              <a:t>Son ana bırakmayın</a:t>
            </a:r>
            <a:r>
              <a:rPr lang="tr-TR" sz="1800" b="1" dirty="0" smtClean="0">
                <a:solidFill>
                  <a:schemeClr val="tx1"/>
                </a:solidFill>
              </a:rPr>
              <a:t>, takıldığınız yerleri not alın ve bize sorun.</a:t>
            </a:r>
          </a:p>
          <a:p>
            <a:endParaRPr lang="tr-TR"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sz="quarter" idx="1"/>
          </p:nvPr>
        </p:nvPicPr>
        <p:blipFill>
          <a:blip r:embed="rId2"/>
          <a:srcRect l="28472" t="53747" r="63919" b="26731"/>
          <a:stretch>
            <a:fillRect/>
          </a:stretch>
        </p:blipFill>
        <p:spPr bwMode="auto">
          <a:xfrm>
            <a:off x="195943" y="1660469"/>
            <a:ext cx="2528889" cy="2461588"/>
          </a:xfrm>
          <a:prstGeom prst="rect">
            <a:avLst/>
          </a:prstGeom>
          <a:noFill/>
          <a:ln w="9525">
            <a:noFill/>
            <a:miter lim="800000"/>
            <a:headEnd/>
            <a:tailEnd/>
          </a:ln>
          <a:effectLst/>
        </p:spPr>
      </p:pic>
      <p:sp>
        <p:nvSpPr>
          <p:cNvPr id="2" name="1 Başlık"/>
          <p:cNvSpPr>
            <a:spLocks noGrp="1"/>
          </p:cNvSpPr>
          <p:nvPr>
            <p:ph type="title"/>
          </p:nvPr>
        </p:nvSpPr>
        <p:spPr/>
        <p:txBody>
          <a:bodyPr>
            <a:normAutofit fontScale="90000"/>
          </a:bodyPr>
          <a:lstStyle/>
          <a:p>
            <a:r>
              <a:rPr lang="tr-TR" dirty="0" smtClean="0"/>
              <a:t/>
            </a:r>
            <a:br>
              <a:rPr lang="tr-TR" dirty="0" smtClean="0"/>
            </a:br>
            <a:r>
              <a:rPr lang="tr-TR" sz="2700" b="1" dirty="0" smtClean="0"/>
              <a:t>Dr. Murat </a:t>
            </a:r>
            <a:r>
              <a:rPr lang="tr-TR" sz="2700" b="1" dirty="0" err="1" smtClean="0"/>
              <a:t>Aktaş</a:t>
            </a:r>
            <a:r>
              <a:rPr lang="tr-TR" sz="2200" b="1" dirty="0" smtClean="0"/>
              <a:t/>
            </a:r>
            <a:br>
              <a:rPr lang="tr-TR" sz="2200" b="1" dirty="0" smtClean="0"/>
            </a:br>
            <a:r>
              <a:rPr lang="tr-TR" sz="2200" b="1" dirty="0" smtClean="0"/>
              <a:t>TOBB ETÜ Makine Mühendisliği Bölüm Başkanı</a:t>
            </a:r>
            <a:endParaRPr lang="tr-TR" b="1" dirty="0" smtClean="0"/>
          </a:p>
        </p:txBody>
      </p:sp>
      <p:sp>
        <p:nvSpPr>
          <p:cNvPr id="7" name="6 Dikdörtgen"/>
          <p:cNvSpPr/>
          <p:nvPr/>
        </p:nvSpPr>
        <p:spPr>
          <a:xfrm>
            <a:off x="3307976" y="1181507"/>
            <a:ext cx="5029200" cy="5078313"/>
          </a:xfrm>
          <a:prstGeom prst="rect">
            <a:avLst/>
          </a:prstGeom>
        </p:spPr>
        <p:txBody>
          <a:bodyPr wrap="square">
            <a:spAutoFit/>
          </a:bodyPr>
          <a:lstStyle/>
          <a:p>
            <a:r>
              <a:rPr lang="tr-TR" dirty="0" err="1" smtClean="0"/>
              <a:t>Makina</a:t>
            </a:r>
            <a:r>
              <a:rPr lang="tr-TR" dirty="0" smtClean="0"/>
              <a:t> Mühendisleri iş hayatlarında </a:t>
            </a:r>
            <a:r>
              <a:rPr lang="tr-TR" b="1" dirty="0" smtClean="0">
                <a:solidFill>
                  <a:srgbClr val="0070C0"/>
                </a:solidFill>
              </a:rPr>
              <a:t>sistem ve süreçlerin</a:t>
            </a:r>
            <a:r>
              <a:rPr lang="tr-TR" dirty="0" smtClean="0">
                <a:solidFill>
                  <a:srgbClr val="0070C0"/>
                </a:solidFill>
              </a:rPr>
              <a:t> </a:t>
            </a:r>
            <a:r>
              <a:rPr lang="tr-TR" dirty="0" smtClean="0"/>
              <a:t>tasarımı, oluşturulması ve işletilmesiyle ilgili görevler yaparlar.</a:t>
            </a:r>
          </a:p>
          <a:p>
            <a:r>
              <a:rPr lang="tr-TR" b="1" dirty="0" smtClean="0">
                <a:solidFill>
                  <a:srgbClr val="0070C0"/>
                </a:solidFill>
              </a:rPr>
              <a:t>Sistem</a:t>
            </a:r>
            <a:r>
              <a:rPr lang="tr-TR" dirty="0" smtClean="0"/>
              <a:t> için bir otomobilin, buzdolabının, jet motorunun tasarımı ve üretimi örnek olarak verilebilir.</a:t>
            </a:r>
          </a:p>
          <a:p>
            <a:r>
              <a:rPr lang="tr-TR" b="1" dirty="0" smtClean="0">
                <a:solidFill>
                  <a:srgbClr val="0070C0"/>
                </a:solidFill>
              </a:rPr>
              <a:t>Süreç</a:t>
            </a:r>
            <a:r>
              <a:rPr lang="tr-TR" dirty="0" smtClean="0"/>
              <a:t> için ise ... bir motorun en az yakıtla maksimum güç üretecek şekilde tasarımı,... gibi örneklerdir.</a:t>
            </a:r>
          </a:p>
          <a:p>
            <a:r>
              <a:rPr lang="tr-TR" dirty="0" smtClean="0"/>
              <a:t>Tüm bu çalışmalar Mühendislik </a:t>
            </a:r>
            <a:r>
              <a:rPr lang="tr-TR" b="1" dirty="0" smtClean="0">
                <a:solidFill>
                  <a:srgbClr val="0070C0"/>
                </a:solidFill>
              </a:rPr>
              <a:t>analiz (ısıl, mekanik, titreşim) ve hesaplamaları </a:t>
            </a:r>
            <a:r>
              <a:rPr lang="tr-TR" dirty="0" smtClean="0"/>
              <a:t>içerir. Teknoloji düzeyi yüksek ve kaliteli cihazlar ve sistemler geliştirebilmek için söz konusu hesaplamaların, elle yapılması mümkün olmayan, kapsam ve detayda yapılması gerekir ki bu da ancak bilgisayar ortamında, uygun </a:t>
            </a:r>
            <a:r>
              <a:rPr lang="tr-TR" b="1" dirty="0" smtClean="0">
                <a:solidFill>
                  <a:srgbClr val="0070C0"/>
                </a:solidFill>
              </a:rPr>
              <a:t>programlama</a:t>
            </a:r>
            <a:r>
              <a:rPr lang="tr-TR" dirty="0" smtClean="0">
                <a:solidFill>
                  <a:srgbClr val="0070C0"/>
                </a:solidFill>
              </a:rPr>
              <a:t> teknik ve yazılımlarıyla </a:t>
            </a:r>
            <a:r>
              <a:rPr lang="tr-TR" dirty="0" smtClean="0"/>
              <a:t>mümkündür.  </a:t>
            </a:r>
          </a:p>
        </p:txBody>
      </p:sp>
      <p:sp>
        <p:nvSpPr>
          <p:cNvPr id="5" name="4 Dikdörtgen"/>
          <p:cNvSpPr/>
          <p:nvPr/>
        </p:nvSpPr>
        <p:spPr>
          <a:xfrm>
            <a:off x="195943" y="4122057"/>
            <a:ext cx="2728686" cy="646331"/>
          </a:xfrm>
          <a:prstGeom prst="rect">
            <a:avLst/>
          </a:prstGeom>
        </p:spPr>
        <p:txBody>
          <a:bodyPr wrap="square">
            <a:spAutoFit/>
          </a:bodyPr>
          <a:lstStyle/>
          <a:p>
            <a:pPr algn="ctr"/>
            <a:r>
              <a:rPr lang="tr-TR" b="1" dirty="0" smtClean="0">
                <a:solidFill>
                  <a:srgbClr val="0070C0"/>
                </a:solidFill>
              </a:rPr>
              <a:t>Murat Kadri </a:t>
            </a:r>
            <a:r>
              <a:rPr lang="tr-TR" b="1" dirty="0" err="1" smtClean="0">
                <a:solidFill>
                  <a:srgbClr val="0070C0"/>
                </a:solidFill>
              </a:rPr>
              <a:t>Aktaş</a:t>
            </a:r>
            <a:r>
              <a:rPr lang="tr-TR" b="1" dirty="0" smtClean="0">
                <a:solidFill>
                  <a:srgbClr val="0070C0"/>
                </a:solidFill>
              </a:rPr>
              <a:t> </a:t>
            </a:r>
            <a:r>
              <a:rPr lang="tr-TR" b="1" dirty="0" smtClean="0"/>
              <a:t>Doç. Dr.</a:t>
            </a:r>
          </a:p>
          <a:p>
            <a:pPr algn="ctr"/>
            <a:r>
              <a:rPr lang="tr-TR" dirty="0" smtClean="0"/>
              <a:t>Bölüm Başkanı</a:t>
            </a:r>
            <a:endParaRPr lang="tr-T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heckerboard(across)">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checkerboard(across)">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checkerboard(across)">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sz="quarter" idx="1"/>
          </p:nvPr>
        </p:nvPicPr>
        <p:blipFill>
          <a:blip r:embed="rId2"/>
          <a:stretch>
            <a:fillRect/>
          </a:stretch>
        </p:blipFill>
        <p:spPr bwMode="auto">
          <a:xfrm>
            <a:off x="271634" y="1219035"/>
            <a:ext cx="2461588" cy="2461588"/>
          </a:xfrm>
          <a:prstGeom prst="rect">
            <a:avLst/>
          </a:prstGeom>
          <a:noFill/>
          <a:ln w="9525">
            <a:noFill/>
            <a:miter lim="800000"/>
            <a:headEnd/>
            <a:tailEnd/>
          </a:ln>
          <a:effectLst/>
        </p:spPr>
      </p:pic>
      <p:sp>
        <p:nvSpPr>
          <p:cNvPr id="2" name="1 Başlık"/>
          <p:cNvSpPr>
            <a:spLocks noGrp="1"/>
          </p:cNvSpPr>
          <p:nvPr>
            <p:ph type="title"/>
          </p:nvPr>
        </p:nvSpPr>
        <p:spPr/>
        <p:txBody>
          <a:bodyPr>
            <a:normAutofit fontScale="90000"/>
          </a:bodyPr>
          <a:lstStyle/>
          <a:p>
            <a:r>
              <a:rPr lang="tr-TR" dirty="0" smtClean="0"/>
              <a:t/>
            </a:r>
            <a:br>
              <a:rPr lang="tr-TR" dirty="0" smtClean="0"/>
            </a:br>
            <a:r>
              <a:rPr lang="tr-TR" sz="2700" b="1" dirty="0" smtClean="0"/>
              <a:t>Dr. Ersin Emre Ören</a:t>
            </a:r>
            <a:r>
              <a:rPr lang="tr-TR" sz="2200" b="1" dirty="0" smtClean="0"/>
              <a:t/>
            </a:r>
            <a:br>
              <a:rPr lang="tr-TR" sz="2200" b="1" dirty="0" smtClean="0"/>
            </a:br>
            <a:r>
              <a:rPr lang="tr-TR" sz="2200" b="1" dirty="0" smtClean="0"/>
              <a:t>TOBB ETÜ Biyomedikal Mühendisliği Bölüm Başkan Yardımcısı</a:t>
            </a:r>
            <a:endParaRPr lang="tr-TR" b="1" dirty="0" smtClean="0"/>
          </a:p>
        </p:txBody>
      </p:sp>
      <p:sp>
        <p:nvSpPr>
          <p:cNvPr id="7" name="6 Dikdörtgen"/>
          <p:cNvSpPr/>
          <p:nvPr/>
        </p:nvSpPr>
        <p:spPr>
          <a:xfrm>
            <a:off x="3643306" y="1214422"/>
            <a:ext cx="5029200" cy="4739759"/>
          </a:xfrm>
          <a:prstGeom prst="rect">
            <a:avLst/>
          </a:prstGeom>
        </p:spPr>
        <p:txBody>
          <a:bodyPr wrap="square">
            <a:spAutoFit/>
          </a:bodyPr>
          <a:lstStyle/>
          <a:p>
            <a:pPr algn="just"/>
            <a:r>
              <a:rPr lang="tr-TR" dirty="0" smtClean="0"/>
              <a:t>Hesaplamalı bilim ve mühendislikte, karmaşık problemleri anlamak ve çözmek için </a:t>
            </a:r>
            <a:r>
              <a:rPr lang="tr-TR" dirty="0" smtClean="0">
                <a:solidFill>
                  <a:srgbClr val="0070C0"/>
                </a:solidFill>
              </a:rPr>
              <a:t>algoritmalar</a:t>
            </a:r>
            <a:r>
              <a:rPr lang="tr-TR" dirty="0" smtClean="0"/>
              <a:t> geliştirilir, yüksek performanslı bilgisayarlar kullanılarak </a:t>
            </a:r>
            <a:r>
              <a:rPr lang="tr-TR" b="1" dirty="0" smtClean="0"/>
              <a:t>sistem analiz ve tasarımları </a:t>
            </a:r>
            <a:r>
              <a:rPr lang="tr-TR" dirty="0" smtClean="0"/>
              <a:t>yapılır. Bu sayede, </a:t>
            </a:r>
            <a:r>
              <a:rPr lang="tr-TR" dirty="0" smtClean="0">
                <a:solidFill>
                  <a:srgbClr val="0070C0"/>
                </a:solidFill>
              </a:rPr>
              <a:t>Biyomedikal Mühendisliği </a:t>
            </a:r>
            <a:r>
              <a:rPr lang="tr-TR" dirty="0" smtClean="0"/>
              <a:t>alanında hem deneysel çalışmalara harcanan bütçe ve zamanın azaltılması hem de günün teknolojisi ile yapılamayan bazı deneyleri </a:t>
            </a:r>
            <a:r>
              <a:rPr lang="tr-TR" b="1" dirty="0" smtClean="0"/>
              <a:t>sanal ortamda </a:t>
            </a:r>
            <a:r>
              <a:rPr lang="tr-TR" b="1" dirty="0" err="1" smtClean="0"/>
              <a:t>simüle</a:t>
            </a:r>
            <a:r>
              <a:rPr lang="tr-TR" b="1" dirty="0" smtClean="0"/>
              <a:t> </a:t>
            </a:r>
            <a:r>
              <a:rPr lang="tr-TR" dirty="0" smtClean="0"/>
              <a:t>ederek yeni bilgi ve tekniklere ulaşmamız sağlanmaktadır. </a:t>
            </a:r>
          </a:p>
          <a:p>
            <a:pPr algn="just"/>
            <a:endParaRPr lang="tr-TR" sz="800" dirty="0" smtClean="0"/>
          </a:p>
          <a:p>
            <a:pPr algn="just"/>
            <a:r>
              <a:rPr lang="tr-TR" dirty="0" smtClean="0"/>
              <a:t>Günümüzde, biyomedikal teknoloji alanında karşılaştığımız birçok buluş yapılan </a:t>
            </a:r>
            <a:r>
              <a:rPr lang="tr-TR" b="1" dirty="0" smtClean="0">
                <a:solidFill>
                  <a:srgbClr val="0070C0"/>
                </a:solidFill>
              </a:rPr>
              <a:t>simülasyon</a:t>
            </a:r>
            <a:r>
              <a:rPr lang="tr-TR" b="1" dirty="0" smtClean="0"/>
              <a:t>ların</a:t>
            </a:r>
            <a:r>
              <a:rPr lang="tr-TR" dirty="0" smtClean="0"/>
              <a:t> yol göstermesi ile mümkün olmaktadır: </a:t>
            </a:r>
            <a:r>
              <a:rPr lang="tr-TR" sz="1200" i="1" dirty="0" smtClean="0">
                <a:solidFill>
                  <a:srgbClr val="0070C0"/>
                </a:solidFill>
              </a:rPr>
              <a:t>İlaç tasarımı</a:t>
            </a:r>
            <a:r>
              <a:rPr lang="tr-TR" sz="1200" i="1" dirty="0" smtClean="0"/>
              <a:t>;</a:t>
            </a:r>
            <a:r>
              <a:rPr lang="tr-TR" sz="1200" i="1" dirty="0" smtClean="0">
                <a:solidFill>
                  <a:srgbClr val="0070C0"/>
                </a:solidFill>
              </a:rPr>
              <a:t> Kanser araştırmaları</a:t>
            </a:r>
            <a:r>
              <a:rPr lang="tr-TR" sz="1200" i="1" dirty="0" smtClean="0"/>
              <a:t>;</a:t>
            </a:r>
            <a:r>
              <a:rPr lang="tr-TR" sz="1200" i="1" dirty="0" smtClean="0">
                <a:solidFill>
                  <a:srgbClr val="0070C0"/>
                </a:solidFill>
              </a:rPr>
              <a:t> Protein tasarımı</a:t>
            </a:r>
            <a:r>
              <a:rPr lang="tr-TR" sz="1200" i="1" dirty="0" smtClean="0"/>
              <a:t>;</a:t>
            </a:r>
            <a:r>
              <a:rPr lang="tr-TR" sz="1200" i="1" dirty="0" smtClean="0">
                <a:solidFill>
                  <a:srgbClr val="0070C0"/>
                </a:solidFill>
              </a:rPr>
              <a:t> Gen (DNA/RNA) analizi ve tasarımı</a:t>
            </a:r>
            <a:r>
              <a:rPr lang="tr-TR" sz="1200" i="1" dirty="0" smtClean="0"/>
              <a:t>;</a:t>
            </a:r>
            <a:r>
              <a:rPr lang="tr-TR" sz="1200" i="1" dirty="0" smtClean="0">
                <a:solidFill>
                  <a:srgbClr val="0070C0"/>
                </a:solidFill>
              </a:rPr>
              <a:t> Virüs ve bakterilerde mutasyonlar</a:t>
            </a:r>
            <a:r>
              <a:rPr lang="tr-TR" sz="1200" i="1" dirty="0" smtClean="0"/>
              <a:t>; </a:t>
            </a:r>
            <a:r>
              <a:rPr lang="tr-TR" sz="1200" i="1" dirty="0" smtClean="0">
                <a:solidFill>
                  <a:srgbClr val="0070C0"/>
                </a:solidFill>
              </a:rPr>
              <a:t>Hastalıkların yayılımı</a:t>
            </a:r>
            <a:r>
              <a:rPr lang="tr-TR" sz="1200" i="1" dirty="0" smtClean="0"/>
              <a:t>;</a:t>
            </a:r>
            <a:r>
              <a:rPr lang="tr-TR" sz="1200" i="1" dirty="0" smtClean="0">
                <a:solidFill>
                  <a:srgbClr val="0070C0"/>
                </a:solidFill>
              </a:rPr>
              <a:t> Biyolojik reaksiyonlar</a:t>
            </a:r>
            <a:r>
              <a:rPr lang="tr-TR" sz="1200" i="1" dirty="0" smtClean="0"/>
              <a:t>; </a:t>
            </a:r>
            <a:r>
              <a:rPr lang="tr-TR" sz="1200" i="1" dirty="0" err="1" smtClean="0">
                <a:solidFill>
                  <a:srgbClr val="0070C0"/>
                </a:solidFill>
              </a:rPr>
              <a:t>İmplant</a:t>
            </a:r>
            <a:r>
              <a:rPr lang="tr-TR" sz="1200" i="1" dirty="0" smtClean="0">
                <a:solidFill>
                  <a:srgbClr val="0070C0"/>
                </a:solidFill>
              </a:rPr>
              <a:t> </a:t>
            </a:r>
            <a:r>
              <a:rPr lang="tr-TR" sz="1200" i="1" dirty="0" err="1" smtClean="0">
                <a:solidFill>
                  <a:srgbClr val="0070C0"/>
                </a:solidFill>
              </a:rPr>
              <a:t>ortez</a:t>
            </a:r>
            <a:r>
              <a:rPr lang="tr-TR" sz="1200" i="1" dirty="0" smtClean="0">
                <a:solidFill>
                  <a:srgbClr val="0070C0"/>
                </a:solidFill>
              </a:rPr>
              <a:t> ve protez tasarımları</a:t>
            </a:r>
            <a:r>
              <a:rPr lang="tr-TR" sz="1200" i="1" dirty="0" smtClean="0"/>
              <a:t>;</a:t>
            </a:r>
            <a:r>
              <a:rPr lang="tr-TR" sz="1200" i="1" dirty="0" smtClean="0">
                <a:solidFill>
                  <a:srgbClr val="0070C0"/>
                </a:solidFill>
              </a:rPr>
              <a:t> EEG, EKG sinyallerinin analizi</a:t>
            </a:r>
            <a:r>
              <a:rPr lang="tr-TR" sz="1200" i="1" dirty="0" smtClean="0"/>
              <a:t>;</a:t>
            </a:r>
            <a:r>
              <a:rPr lang="tr-TR" sz="1200" i="1" dirty="0" smtClean="0">
                <a:solidFill>
                  <a:srgbClr val="0070C0"/>
                </a:solidFill>
              </a:rPr>
              <a:t> MR </a:t>
            </a:r>
            <a:r>
              <a:rPr lang="tr-TR" sz="1200" i="1" dirty="0" err="1" smtClean="0">
                <a:solidFill>
                  <a:srgbClr val="0070C0"/>
                </a:solidFill>
              </a:rPr>
              <a:t>Tomogrofi</a:t>
            </a:r>
            <a:r>
              <a:rPr lang="tr-TR" sz="1200" i="1" dirty="0" smtClean="0">
                <a:solidFill>
                  <a:srgbClr val="0070C0"/>
                </a:solidFill>
              </a:rPr>
              <a:t> gibi cihazlardan alınan görüntülerin işlenmesi</a:t>
            </a:r>
            <a:r>
              <a:rPr lang="tr-TR" sz="1200" i="1" dirty="0" smtClean="0"/>
              <a:t>; </a:t>
            </a:r>
            <a:r>
              <a:rPr lang="tr-TR" sz="1200" i="1" dirty="0" err="1" smtClean="0">
                <a:solidFill>
                  <a:srgbClr val="0070C0"/>
                </a:solidFill>
              </a:rPr>
              <a:t>Biyoenformatik</a:t>
            </a:r>
            <a:r>
              <a:rPr lang="tr-TR" sz="1200" i="1" dirty="0" smtClean="0">
                <a:solidFill>
                  <a:srgbClr val="0070C0"/>
                </a:solidFill>
              </a:rPr>
              <a:t>; Moleküler dinamik</a:t>
            </a:r>
            <a:r>
              <a:rPr lang="tr-TR" sz="1200" i="1" dirty="0" smtClean="0"/>
              <a:t>;</a:t>
            </a:r>
            <a:r>
              <a:rPr lang="tr-TR" sz="1200" i="1" dirty="0" smtClean="0">
                <a:solidFill>
                  <a:srgbClr val="0070C0"/>
                </a:solidFill>
              </a:rPr>
              <a:t> Organik elektronik</a:t>
            </a:r>
            <a:r>
              <a:rPr lang="tr-TR" sz="1200" i="1" dirty="0" smtClean="0"/>
              <a:t>; </a:t>
            </a:r>
            <a:r>
              <a:rPr lang="tr-TR" sz="1200" i="1" dirty="0" err="1" smtClean="0">
                <a:solidFill>
                  <a:srgbClr val="0070C0"/>
                </a:solidFill>
              </a:rPr>
              <a:t>Biyorobotlar</a:t>
            </a:r>
            <a:r>
              <a:rPr lang="tr-TR" sz="1200" i="1" dirty="0" smtClean="0"/>
              <a:t>…</a:t>
            </a:r>
          </a:p>
        </p:txBody>
      </p:sp>
      <p:sp>
        <p:nvSpPr>
          <p:cNvPr id="5" name="4 Dikdörtgen"/>
          <p:cNvSpPr/>
          <p:nvPr/>
        </p:nvSpPr>
        <p:spPr>
          <a:xfrm>
            <a:off x="214282" y="3643314"/>
            <a:ext cx="3018735" cy="646331"/>
          </a:xfrm>
          <a:prstGeom prst="rect">
            <a:avLst/>
          </a:prstGeom>
        </p:spPr>
        <p:txBody>
          <a:bodyPr wrap="square">
            <a:spAutoFit/>
          </a:bodyPr>
          <a:lstStyle/>
          <a:p>
            <a:pPr algn="ctr"/>
            <a:r>
              <a:rPr lang="tr-TR" b="1" dirty="0" smtClean="0">
                <a:solidFill>
                  <a:srgbClr val="0070C0"/>
                </a:solidFill>
              </a:rPr>
              <a:t>Ersin Emre Ören </a:t>
            </a:r>
            <a:r>
              <a:rPr lang="tr-TR" b="1" dirty="0" smtClean="0"/>
              <a:t>Yrd. Doç. Dr.</a:t>
            </a:r>
          </a:p>
          <a:p>
            <a:pPr algn="ctr"/>
            <a:r>
              <a:rPr lang="tr-TR" dirty="0" smtClean="0"/>
              <a:t>Bölüm Başkan Yardımcısı</a:t>
            </a:r>
            <a:endParaRPr lang="tr-TR" dirty="0"/>
          </a:p>
        </p:txBody>
      </p:sp>
      <p:sp>
        <p:nvSpPr>
          <p:cNvPr id="6" name="5 Köşeleri Yuvarlanmış Dikdörtgen Belirtme Çizgisi"/>
          <p:cNvSpPr/>
          <p:nvPr/>
        </p:nvSpPr>
        <p:spPr>
          <a:xfrm>
            <a:off x="214282" y="4929198"/>
            <a:ext cx="3214742" cy="1500198"/>
          </a:xfrm>
          <a:prstGeom prst="wedgeRoundRectCallout">
            <a:avLst>
              <a:gd name="adj1" fmla="val -3156"/>
              <a:gd name="adj2" fmla="val -66760"/>
              <a:gd name="adj3" fmla="val 16667"/>
            </a:avLst>
          </a:prstGeom>
          <a:ln>
            <a:solidFill>
              <a:schemeClr val="tx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100" dirty="0" smtClean="0"/>
              <a:t>Bilgisayar Programlama dersinde öğreneceğiniz bilgileri hem eğitiminiz boyunca (BMM 310 Biyomedikal Mühendisliğinde Bilgisayar Uygulamaları) hem de ileride iş hayatınızda kullanacağınızı unutmayın.</a:t>
            </a:r>
            <a:br>
              <a:rPr lang="tr-TR" sz="1100" dirty="0" smtClean="0"/>
            </a:br>
            <a:r>
              <a:rPr lang="tr-TR" sz="1100" dirty="0" smtClean="0"/>
              <a:t>İlginç bilgi: 2013 yılında Kimya </a:t>
            </a:r>
            <a:r>
              <a:rPr lang="tr-TR" sz="1100" dirty="0" err="1" smtClean="0"/>
              <a:t>Nobeli</a:t>
            </a:r>
            <a:r>
              <a:rPr lang="tr-TR" sz="1100" dirty="0" smtClean="0"/>
              <a:t> bilgisayarları biyokimya alanında kullanan araştırmacılara verilmiştir.</a:t>
            </a:r>
            <a:endParaRPr lang="tr-TR" sz="11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sz="quarter" idx="1"/>
          </p:nvPr>
        </p:nvPicPr>
        <p:blipFill>
          <a:blip r:embed="rId2"/>
          <a:stretch>
            <a:fillRect/>
          </a:stretch>
        </p:blipFill>
        <p:spPr bwMode="auto">
          <a:xfrm>
            <a:off x="229593" y="1660469"/>
            <a:ext cx="2461588" cy="2461588"/>
          </a:xfrm>
          <a:prstGeom prst="rect">
            <a:avLst/>
          </a:prstGeom>
          <a:noFill/>
          <a:ln w="9525">
            <a:noFill/>
            <a:miter lim="800000"/>
            <a:headEnd/>
            <a:tailEnd/>
          </a:ln>
          <a:effectLst/>
        </p:spPr>
      </p:pic>
      <p:sp>
        <p:nvSpPr>
          <p:cNvPr id="2" name="1 Başlık"/>
          <p:cNvSpPr>
            <a:spLocks noGrp="1"/>
          </p:cNvSpPr>
          <p:nvPr>
            <p:ph type="title"/>
          </p:nvPr>
        </p:nvSpPr>
        <p:spPr/>
        <p:txBody>
          <a:bodyPr>
            <a:normAutofit fontScale="90000"/>
          </a:bodyPr>
          <a:lstStyle/>
          <a:p>
            <a:r>
              <a:rPr lang="tr-TR" dirty="0" smtClean="0"/>
              <a:t/>
            </a:r>
            <a:br>
              <a:rPr lang="tr-TR" dirty="0" smtClean="0"/>
            </a:br>
            <a:r>
              <a:rPr lang="tr-TR" sz="2700" b="1" dirty="0" smtClean="0"/>
              <a:t>Dr. Hamza Kurt</a:t>
            </a:r>
            <a:r>
              <a:rPr lang="tr-TR" sz="2200" b="1" dirty="0" smtClean="0"/>
              <a:t/>
            </a:r>
            <a:br>
              <a:rPr lang="tr-TR" sz="2200" b="1" dirty="0" smtClean="0"/>
            </a:br>
            <a:r>
              <a:rPr lang="tr-TR" sz="2200" b="1" dirty="0" smtClean="0"/>
              <a:t>TOBB ETÜ Malzeme Bilimi ve </a:t>
            </a:r>
            <a:r>
              <a:rPr lang="tr-TR" sz="2200" b="1" dirty="0" err="1" smtClean="0"/>
              <a:t>Nanoteknoloji</a:t>
            </a:r>
            <a:r>
              <a:rPr lang="tr-TR" sz="2200" b="1" dirty="0" smtClean="0"/>
              <a:t> Müh. Bölüm Başkanı</a:t>
            </a:r>
          </a:p>
        </p:txBody>
      </p:sp>
      <p:sp>
        <p:nvSpPr>
          <p:cNvPr id="7" name="6 Dikdörtgen"/>
          <p:cNvSpPr/>
          <p:nvPr/>
        </p:nvSpPr>
        <p:spPr>
          <a:xfrm>
            <a:off x="3071802" y="1214423"/>
            <a:ext cx="5600704" cy="4524315"/>
          </a:xfrm>
          <a:prstGeom prst="rect">
            <a:avLst/>
          </a:prstGeom>
        </p:spPr>
        <p:txBody>
          <a:bodyPr wrap="square">
            <a:spAutoFit/>
          </a:bodyPr>
          <a:lstStyle/>
          <a:p>
            <a:pPr algn="just"/>
            <a:r>
              <a:rPr lang="tr-TR" dirty="0" smtClean="0"/>
              <a:t>Tasarımı ve üretimi yapılan malzemenin deneysel koşulları, zaman veya boyut kısıtları gibi parametreler kontrollü bir şekilde değiştirilerek </a:t>
            </a:r>
            <a:r>
              <a:rPr lang="tr-TR" b="1" dirty="0" smtClean="0"/>
              <a:t>modellemeye</a:t>
            </a:r>
            <a:r>
              <a:rPr lang="tr-TR" dirty="0" smtClean="0"/>
              <a:t> dâhil edilebilmektedir. Malzeme biliminde, ısıl işlem, malzemenin mikro ve </a:t>
            </a:r>
            <a:r>
              <a:rPr lang="tr-TR" dirty="0" err="1" smtClean="0"/>
              <a:t>nano</a:t>
            </a:r>
            <a:r>
              <a:rPr lang="tr-TR" dirty="0" smtClean="0"/>
              <a:t> yapısı, korozyon,  koruma, döküm ve malzeme tasarımı alanlarında bilgisayar modellemesinin uygulandığı diğer alanlardır. </a:t>
            </a:r>
          </a:p>
          <a:p>
            <a:pPr algn="just"/>
            <a:endParaRPr lang="tr-TR" dirty="0" smtClean="0"/>
          </a:p>
          <a:p>
            <a:pPr algn="just"/>
            <a:r>
              <a:rPr lang="tr-TR" dirty="0" smtClean="0"/>
              <a:t>Özel geliştirilmiş </a:t>
            </a:r>
            <a:r>
              <a:rPr lang="tr-TR" b="1" dirty="0" smtClean="0"/>
              <a:t>ticari yazılımların </a:t>
            </a:r>
            <a:r>
              <a:rPr lang="tr-TR" dirty="0" smtClean="0"/>
              <a:t>kullanımı ve ihtiyaç duyulan değişikliklerin yapılabilmesi için de iyi bir programlama bilgisine sahip olmak gerekmektedir.</a:t>
            </a:r>
          </a:p>
          <a:p>
            <a:pPr algn="just"/>
            <a:endParaRPr lang="tr-TR" dirty="0" smtClean="0"/>
          </a:p>
          <a:p>
            <a:pPr algn="just"/>
            <a:r>
              <a:rPr lang="tr-TR" dirty="0" smtClean="0"/>
              <a:t>Malzeme bilimi ve </a:t>
            </a:r>
            <a:r>
              <a:rPr lang="tr-TR" dirty="0" err="1" smtClean="0"/>
              <a:t>nanoteknoloji</a:t>
            </a:r>
            <a:r>
              <a:rPr lang="tr-TR" dirty="0" smtClean="0"/>
              <a:t> mühendisliği alanında akademik ve endüstriyel araştırma ve geliştirme faaliyetleri yürütebilmek için programlama konusunda yetkin mühendislerin olması önem arz etmektedir.</a:t>
            </a:r>
            <a:endParaRPr lang="tr-TR" sz="1200" i="1" dirty="0" smtClean="0"/>
          </a:p>
        </p:txBody>
      </p:sp>
      <p:sp>
        <p:nvSpPr>
          <p:cNvPr id="5" name="4 Dikdörtgen"/>
          <p:cNvSpPr/>
          <p:nvPr/>
        </p:nvSpPr>
        <p:spPr>
          <a:xfrm>
            <a:off x="195942" y="4122057"/>
            <a:ext cx="3018735" cy="646331"/>
          </a:xfrm>
          <a:prstGeom prst="rect">
            <a:avLst/>
          </a:prstGeom>
        </p:spPr>
        <p:txBody>
          <a:bodyPr wrap="square">
            <a:spAutoFit/>
          </a:bodyPr>
          <a:lstStyle/>
          <a:p>
            <a:pPr algn="ctr"/>
            <a:r>
              <a:rPr lang="tr-TR" b="1" dirty="0" smtClean="0">
                <a:solidFill>
                  <a:srgbClr val="0070C0"/>
                </a:solidFill>
              </a:rPr>
              <a:t>Hamza Kurt </a:t>
            </a:r>
            <a:r>
              <a:rPr lang="tr-TR" b="1" dirty="0" smtClean="0"/>
              <a:t>Prof. Dr.</a:t>
            </a:r>
          </a:p>
          <a:p>
            <a:pPr algn="ctr"/>
            <a:r>
              <a:rPr lang="tr-TR" dirty="0" smtClean="0"/>
              <a:t>Bölüm Başkanı</a:t>
            </a:r>
            <a:endParaRPr lang="tr-TR"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Kullanacağımız Programlama Dili</a:t>
            </a:r>
            <a:endParaRPr lang="tr-TR" dirty="0"/>
          </a:p>
        </p:txBody>
      </p:sp>
      <p:sp>
        <p:nvSpPr>
          <p:cNvPr id="3" name="2 İçerik Yer Tutucusu"/>
          <p:cNvSpPr>
            <a:spLocks noGrp="1"/>
          </p:cNvSpPr>
          <p:nvPr>
            <p:ph sz="quarter" idx="1"/>
          </p:nvPr>
        </p:nvSpPr>
        <p:spPr/>
        <p:txBody>
          <a:bodyPr/>
          <a:lstStyle/>
          <a:p>
            <a:r>
              <a:rPr lang="tr-TR" dirty="0" smtClean="0"/>
              <a:t>Neden C?</a:t>
            </a:r>
          </a:p>
          <a:p>
            <a:pPr>
              <a:buNone/>
            </a:pPr>
            <a:r>
              <a:rPr lang="tr-TR" sz="2400" i="1" dirty="0" smtClean="0">
                <a:solidFill>
                  <a:srgbClr val="FF0000"/>
                </a:solidFill>
              </a:rPr>
              <a:t>Günümüzde kullanılan programlama dilleri arasında, C programlayama giriş açısından en iyi dillerden biri. </a:t>
            </a:r>
          </a:p>
          <a:p>
            <a:pPr>
              <a:buNone/>
            </a:pPr>
            <a:r>
              <a:rPr lang="tr-TR" sz="2400" i="1" dirty="0" smtClean="0">
                <a:solidFill>
                  <a:srgbClr val="FF0000"/>
                </a:solidFill>
              </a:rPr>
              <a:t>Önemli artıları:</a:t>
            </a:r>
          </a:p>
          <a:p>
            <a:r>
              <a:rPr lang="tr-TR" sz="2400" i="1" dirty="0" smtClean="0">
                <a:solidFill>
                  <a:srgbClr val="000066"/>
                </a:solidFill>
              </a:rPr>
              <a:t>Sade, basit, kolay anlaşılır yapısı</a:t>
            </a:r>
          </a:p>
          <a:p>
            <a:r>
              <a:rPr lang="tr-TR" sz="2400" i="1" dirty="0" smtClean="0">
                <a:solidFill>
                  <a:srgbClr val="000066"/>
                </a:solidFill>
              </a:rPr>
              <a:t>40+ yıldır piyasada olup hakkında yazılmış birçok kaynak olması</a:t>
            </a:r>
          </a:p>
          <a:p>
            <a:r>
              <a:rPr lang="tr-TR" sz="2400" i="1" dirty="0" smtClean="0">
                <a:solidFill>
                  <a:srgbClr val="000066"/>
                </a:solidFill>
              </a:rPr>
              <a:t>C dilinde öğrenilen temel kavramların (döngü, veri yapısı vs.) diğer dillerde de benzer olması</a:t>
            </a:r>
          </a:p>
          <a:p>
            <a:r>
              <a:rPr lang="tr-TR" sz="2400" i="1" dirty="0" smtClean="0">
                <a:solidFill>
                  <a:srgbClr val="000066"/>
                </a:solidFill>
              </a:rPr>
              <a:t>İşaretçilere erişim gibi özgün özellikler sunması</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heckerboard(across)">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heckerboard(across)">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5.ders sonu</a:t>
            </a:r>
            <a:endParaRPr lang="tr-TR" sz="8000" dirty="0"/>
          </a:p>
        </p:txBody>
      </p:sp>
    </p:spTree>
    <p:extLst>
      <p:ext uri="{BB962C8B-B14F-4D97-AF65-F5344CB8AC3E}">
        <p14:creationId xmlns:p14="http://schemas.microsoft.com/office/powerpoint/2010/main" xmlns="" val="145356573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Yazılım</a:t>
            </a:r>
            <a:endParaRPr lang="tr-TR" dirty="0"/>
          </a:p>
        </p:txBody>
      </p:sp>
      <p:sp>
        <p:nvSpPr>
          <p:cNvPr id="3" name="2 İçerik Yer Tutucusu"/>
          <p:cNvSpPr>
            <a:spLocks noGrp="1"/>
          </p:cNvSpPr>
          <p:nvPr>
            <p:ph sz="quarter" idx="1"/>
          </p:nvPr>
        </p:nvSpPr>
        <p:spPr/>
        <p:txBody>
          <a:bodyPr>
            <a:normAutofit lnSpcReduction="10000"/>
          </a:bodyPr>
          <a:lstStyle/>
          <a:p>
            <a:pPr lvl="1"/>
            <a:r>
              <a:rPr lang="tr-TR" b="1" dirty="0" err="1" smtClean="0"/>
              <a:t>Orwell</a:t>
            </a:r>
            <a:r>
              <a:rPr lang="tr-TR" b="1" dirty="0" smtClean="0"/>
              <a:t> </a:t>
            </a:r>
            <a:r>
              <a:rPr lang="tr-TR" b="1" dirty="0" err="1" smtClean="0"/>
              <a:t>DevC</a:t>
            </a:r>
            <a:r>
              <a:rPr lang="tr-TR" b="1" dirty="0" smtClean="0"/>
              <a:t>++ (yaygın – hafif - basit)</a:t>
            </a:r>
            <a:r>
              <a:rPr lang="tr-TR" dirty="0" smtClean="0"/>
              <a:t> Basit bir bilgisayar bu programı çalıştırmak için yeterlidir.</a:t>
            </a:r>
          </a:p>
          <a:p>
            <a:pPr lvl="1"/>
            <a:endParaRPr lang="tr-TR" b="1" dirty="0" smtClean="0"/>
          </a:p>
          <a:p>
            <a:pPr lvl="1"/>
            <a:endParaRPr lang="tr-TR" b="1" dirty="0" smtClean="0"/>
          </a:p>
          <a:p>
            <a:pPr lvl="1"/>
            <a:endParaRPr lang="tr-TR" b="1" dirty="0" smtClean="0"/>
          </a:p>
          <a:p>
            <a:pPr lvl="1"/>
            <a:endParaRPr lang="tr-TR" b="1" dirty="0" smtClean="0"/>
          </a:p>
          <a:p>
            <a:pPr lvl="1"/>
            <a:endParaRPr lang="tr-TR" b="1" dirty="0" smtClean="0"/>
          </a:p>
          <a:p>
            <a:pPr lvl="1"/>
            <a:endParaRPr lang="tr-TR" b="1" dirty="0" smtClean="0"/>
          </a:p>
          <a:p>
            <a:pPr lvl="1"/>
            <a:endParaRPr lang="tr-TR" dirty="0" smtClean="0"/>
          </a:p>
          <a:p>
            <a:pPr lvl="1"/>
            <a:r>
              <a:rPr lang="tr-TR" dirty="0" smtClean="0"/>
              <a:t>Yükleme adresi:</a:t>
            </a:r>
          </a:p>
          <a:p>
            <a:pPr lvl="1">
              <a:buNone/>
            </a:pPr>
            <a:r>
              <a:rPr lang="tr-TR" dirty="0" smtClean="0"/>
              <a:t>	</a:t>
            </a:r>
            <a:r>
              <a:rPr lang="tr-TR" dirty="0" smtClean="0">
                <a:hlinkClick r:id="rId2"/>
              </a:rPr>
              <a:t>https://sourceforge.net/projects/orwelldevcpp/</a:t>
            </a:r>
            <a:endParaRPr lang="tr-TR" dirty="0" smtClean="0"/>
          </a:p>
          <a:p>
            <a:pPr lvl="1">
              <a:buNone/>
            </a:pPr>
            <a:r>
              <a:rPr lang="tr-TR" sz="1800" dirty="0" smtClean="0">
                <a:solidFill>
                  <a:schemeClr val="tx1"/>
                </a:solidFill>
              </a:rPr>
              <a:t>“</a:t>
            </a:r>
            <a:r>
              <a:rPr lang="tr-TR" sz="1800" dirty="0" err="1" smtClean="0">
                <a:solidFill>
                  <a:schemeClr val="tx1"/>
                </a:solidFill>
              </a:rPr>
              <a:t>bloodshed</a:t>
            </a:r>
            <a:r>
              <a:rPr lang="tr-TR" sz="1800" dirty="0" smtClean="0">
                <a:solidFill>
                  <a:schemeClr val="tx1"/>
                </a:solidFill>
              </a:rPr>
              <a:t>” sitesinde eski versiyonu vardır, oradan </a:t>
            </a:r>
            <a:r>
              <a:rPr lang="tr-TR" sz="1800" dirty="0" err="1" smtClean="0">
                <a:solidFill>
                  <a:schemeClr val="tx1"/>
                </a:solidFill>
              </a:rPr>
              <a:t>yükleMEyiniz</a:t>
            </a:r>
            <a:r>
              <a:rPr lang="tr-TR" sz="1800" dirty="0" smtClean="0">
                <a:solidFill>
                  <a:schemeClr val="tx1"/>
                </a:solidFill>
              </a:rPr>
              <a:t>.  Dersimiz için 5.11 versiyonunu (yukarıdaki adresten) yüklemenizi istiyoruz.</a:t>
            </a:r>
          </a:p>
        </p:txBody>
      </p:sp>
      <p:pic>
        <p:nvPicPr>
          <p:cNvPr id="34820" name="Picture 4" descr="orwell devc++ ile ilgili görsel sonucu"/>
          <p:cNvPicPr>
            <a:picLocks noChangeAspect="1" noChangeArrowheads="1"/>
          </p:cNvPicPr>
          <p:nvPr/>
        </p:nvPicPr>
        <p:blipFill>
          <a:blip r:embed="rId3"/>
          <a:srcRect/>
          <a:stretch>
            <a:fillRect/>
          </a:stretch>
        </p:blipFill>
        <p:spPr bwMode="auto">
          <a:xfrm>
            <a:off x="3714744" y="1857364"/>
            <a:ext cx="1500198" cy="1500198"/>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Kullanılan Yazılım</a:t>
            </a:r>
            <a:endParaRPr lang="tr-TR" dirty="0"/>
          </a:p>
        </p:txBody>
      </p:sp>
      <p:sp>
        <p:nvSpPr>
          <p:cNvPr id="3" name="2 İçerik Yer Tutucusu"/>
          <p:cNvSpPr>
            <a:spLocks noGrp="1"/>
          </p:cNvSpPr>
          <p:nvPr>
            <p:ph idx="1"/>
          </p:nvPr>
        </p:nvSpPr>
        <p:spPr>
          <a:xfrm>
            <a:off x="822959" y="1845734"/>
            <a:ext cx="6035057" cy="4023360"/>
          </a:xfrm>
        </p:spPr>
        <p:txBody>
          <a:bodyPr/>
          <a:lstStyle/>
          <a:p>
            <a:pPr lvl="0"/>
            <a:r>
              <a:rPr lang="tr-TR" sz="1800" u="sng" dirty="0" err="1" smtClean="0">
                <a:hlinkClick r:id="rId2"/>
              </a:rPr>
              <a:t>Orwell</a:t>
            </a:r>
            <a:r>
              <a:rPr lang="tr-TR" sz="1800" u="sng" dirty="0" smtClean="0">
                <a:hlinkClick r:id="rId2"/>
              </a:rPr>
              <a:t> Dev-Cpp</a:t>
            </a:r>
            <a:r>
              <a:rPr lang="tr-TR" sz="1800" dirty="0" smtClean="0">
                <a:hlinkClick r:id="rId2"/>
              </a:rPr>
              <a:t> </a:t>
            </a:r>
            <a:r>
              <a:rPr lang="tr-TR" sz="1800" dirty="0" smtClean="0"/>
              <a:t>programını </a:t>
            </a:r>
            <a:r>
              <a:rPr lang="tr-TR" sz="1800" i="1" dirty="0" smtClean="0"/>
              <a:t>(</a:t>
            </a:r>
            <a:r>
              <a:rPr lang="tr-TR" sz="1800" i="1" dirty="0" err="1" smtClean="0"/>
              <a:t>Orwell</a:t>
            </a:r>
            <a:r>
              <a:rPr lang="tr-TR" sz="1800" i="1" dirty="0" smtClean="0"/>
              <a:t> olmayan, eski, </a:t>
            </a:r>
            <a:r>
              <a:rPr lang="tr-TR" sz="1800" i="1" dirty="0" err="1" smtClean="0"/>
              <a:t>Bloodshed</a:t>
            </a:r>
            <a:r>
              <a:rPr lang="tr-TR" sz="1800" i="1" dirty="0" smtClean="0"/>
              <a:t> şeklini değil) </a:t>
            </a:r>
          </a:p>
          <a:p>
            <a:pPr>
              <a:buFont typeface="Wingdings" pitchFamily="2" charset="2"/>
              <a:buChar char="Ø"/>
            </a:pPr>
            <a:r>
              <a:rPr lang="tr-TR" sz="1800" i="1" dirty="0" smtClean="0">
                <a:hlinkClick r:id="rId2"/>
              </a:rPr>
              <a:t>https://sourceforge.net/projects/orwelldevcpp/</a:t>
            </a:r>
            <a:r>
              <a:rPr lang="tr-TR" sz="1800" i="1" dirty="0" smtClean="0"/>
              <a:t> adresinden</a:t>
            </a:r>
          </a:p>
          <a:p>
            <a:pPr>
              <a:buFont typeface="Wingdings" pitchFamily="2" charset="2"/>
              <a:buChar char="Ø"/>
            </a:pPr>
            <a:r>
              <a:rPr lang="tr-TR" sz="1800" dirty="0" smtClean="0"/>
              <a:t>Windows işletim sistemi içeren bir bilgisayarın mümkünse masaüstüne, </a:t>
            </a:r>
          </a:p>
          <a:p>
            <a:pPr>
              <a:buFont typeface="Wingdings" pitchFamily="2" charset="2"/>
              <a:buChar char="Ø"/>
            </a:pPr>
            <a:r>
              <a:rPr lang="tr-TR" sz="1800" dirty="0" smtClean="0"/>
              <a:t>C:\’sine ya da D:\’sine </a:t>
            </a:r>
            <a:r>
              <a:rPr lang="tr-TR" sz="1800" i="1" dirty="0" smtClean="0"/>
              <a:t>(Program </a:t>
            </a:r>
            <a:r>
              <a:rPr lang="tr-TR" sz="1800" i="1" dirty="0" err="1" smtClean="0"/>
              <a:t>Files’ına</a:t>
            </a:r>
            <a:r>
              <a:rPr lang="tr-TR" sz="1800" i="1" dirty="0" smtClean="0"/>
              <a:t> değil)</a:t>
            </a:r>
            <a:r>
              <a:rPr lang="tr-TR" sz="1800" dirty="0" smtClean="0"/>
              <a:t>  kurunuz. </a:t>
            </a:r>
          </a:p>
          <a:p>
            <a:pPr>
              <a:buFont typeface="Wingdings" pitchFamily="2" charset="2"/>
              <a:buChar char="Ø"/>
            </a:pPr>
            <a:r>
              <a:rPr lang="tr-TR" sz="1800" dirty="0" smtClean="0"/>
              <a:t>İngilizce kurulum yapmanız önerilir. </a:t>
            </a:r>
          </a:p>
          <a:p>
            <a:pPr>
              <a:buFont typeface="Wingdings" pitchFamily="2" charset="2"/>
              <a:buChar char="Ø"/>
            </a:pPr>
            <a:r>
              <a:rPr lang="tr-TR" sz="1800" dirty="0" smtClean="0"/>
              <a:t>5.11 sürümünü kurduğunuzu teyit ediniz.</a:t>
            </a:r>
          </a:p>
          <a:p>
            <a:pPr lvl="0"/>
            <a:endParaRPr lang="tr-TR" dirty="0" smtClean="0"/>
          </a:p>
          <a:p>
            <a:pPr lvl="0"/>
            <a:endParaRPr lang="tr-TR" dirty="0" smtClean="0"/>
          </a:p>
          <a:p>
            <a:endParaRPr lang="tr-TR" dirty="0"/>
          </a:p>
        </p:txBody>
      </p:sp>
      <p:pic>
        <p:nvPicPr>
          <p:cNvPr id="41986" name="Picture 2" descr="Dev-C++ Icon"/>
          <p:cNvPicPr>
            <a:picLocks noChangeAspect="1" noChangeArrowheads="1"/>
          </p:cNvPicPr>
          <p:nvPr/>
        </p:nvPicPr>
        <p:blipFill>
          <a:blip r:embed="rId3"/>
          <a:srcRect/>
          <a:stretch>
            <a:fillRect/>
          </a:stretch>
        </p:blipFill>
        <p:spPr bwMode="auto">
          <a:xfrm>
            <a:off x="7286644" y="1000108"/>
            <a:ext cx="1571636" cy="1571636"/>
          </a:xfrm>
          <a:prstGeom prst="rect">
            <a:avLst/>
          </a:prstGeom>
          <a:noFill/>
        </p:spPr>
      </p:pic>
      <p:sp>
        <p:nvSpPr>
          <p:cNvPr id="5" name="4 Yuvarlatılmış Dikdörtgen"/>
          <p:cNvSpPr/>
          <p:nvPr/>
        </p:nvSpPr>
        <p:spPr>
          <a:xfrm>
            <a:off x="1035819" y="5000636"/>
            <a:ext cx="7072362" cy="121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t>Karşılaştığınız sorunlarda </a:t>
            </a:r>
          </a:p>
          <a:p>
            <a:pPr marL="342900" indent="-342900" algn="ctr">
              <a:buAutoNum type="arabicParenR"/>
            </a:pPr>
            <a:r>
              <a:rPr lang="tr-TR" sz="2000" dirty="0" smtClean="0"/>
              <a:t>Piazza’daki “</a:t>
            </a:r>
            <a:r>
              <a:rPr lang="tr-TR" sz="2000" dirty="0" err="1" smtClean="0">
                <a:solidFill>
                  <a:srgbClr val="003399"/>
                </a:solidFill>
              </a:rPr>
              <a:t>TipikSorunlarVeCozumler</a:t>
            </a:r>
            <a:r>
              <a:rPr lang="tr-TR" sz="2000" dirty="0" smtClean="0"/>
              <a:t>” dosyasına başvurunuz. </a:t>
            </a:r>
          </a:p>
          <a:p>
            <a:pPr marL="342900" indent="-342900" algn="ctr">
              <a:buAutoNum type="arabicParenR"/>
            </a:pPr>
            <a:r>
              <a:rPr lang="tr-TR" sz="2000" dirty="0" smtClean="0"/>
              <a:t>Yeterli olmazsa bana ulaşınız.</a:t>
            </a:r>
            <a:endParaRPr lang="tr-TR" sz="2000" dirty="0"/>
          </a:p>
        </p:txBody>
      </p:sp>
      <p:sp>
        <p:nvSpPr>
          <p:cNvPr id="6" name="5 Yuvarlatılmış Dikdörtgen"/>
          <p:cNvSpPr/>
          <p:nvPr/>
        </p:nvSpPr>
        <p:spPr>
          <a:xfrm>
            <a:off x="6429388" y="3286124"/>
            <a:ext cx="2643206" cy="153851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Alternatif bir program önermiyoruz. Dersimizde </a:t>
            </a:r>
            <a:r>
              <a:rPr lang="tr-TR" dirty="0" err="1" smtClean="0"/>
              <a:t>DevCpp</a:t>
            </a:r>
            <a:r>
              <a:rPr lang="tr-TR" dirty="0" smtClean="0"/>
              <a:t> referans alınacaktır.</a:t>
            </a:r>
            <a:endParaRPr lang="tr-TR" dirty="0"/>
          </a:p>
        </p:txBody>
      </p:sp>
      <p:sp>
        <p:nvSpPr>
          <p:cNvPr id="7" name="6 Dikdörtgen"/>
          <p:cNvSpPr/>
          <p:nvPr/>
        </p:nvSpPr>
        <p:spPr>
          <a:xfrm>
            <a:off x="4429124" y="357166"/>
            <a:ext cx="4429124" cy="58477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tr-TR" b="1" i="1" dirty="0" err="1" smtClean="0"/>
              <a:t>Orwell</a:t>
            </a:r>
            <a:r>
              <a:rPr lang="tr-TR" b="1" i="1" dirty="0" smtClean="0"/>
              <a:t> </a:t>
            </a:r>
            <a:r>
              <a:rPr lang="tr-TR" b="1" i="1" dirty="0" err="1" smtClean="0"/>
              <a:t>DevC</a:t>
            </a:r>
            <a:r>
              <a:rPr lang="tr-TR" b="1" i="1" dirty="0" smtClean="0"/>
              <a:t>++ </a:t>
            </a:r>
            <a:r>
              <a:rPr lang="tr-TR" b="1" dirty="0" smtClean="0"/>
              <a:t>(yaygın – hafif - basit)</a:t>
            </a:r>
            <a:r>
              <a:rPr lang="tr-TR" dirty="0" smtClean="0"/>
              <a:t> </a:t>
            </a:r>
            <a:r>
              <a:rPr lang="tr-TR" sz="1400" dirty="0" smtClean="0"/>
              <a:t>Basit bir bilgisayar bu programı çalıştırmak için yeterlidir.</a:t>
            </a:r>
            <a:endParaRPr lang="tr-TR" dirty="0" smtClean="0"/>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3" cstate="print">
            <a:clrChange>
              <a:clrFrom>
                <a:srgbClr val="FFFFFF"/>
              </a:clrFrom>
              <a:clrTo>
                <a:srgbClr val="FFFFFF">
                  <a:alpha val="0"/>
                </a:srgbClr>
              </a:clrTo>
            </a:clrChange>
          </a:blip>
          <a:stretch>
            <a:fillRect/>
          </a:stretch>
        </p:blipFill>
        <p:spPr>
          <a:xfrm>
            <a:off x="3029868" y="1666207"/>
            <a:ext cx="3436620" cy="3646150"/>
          </a:xfrm>
          <a:prstGeom prst="rect">
            <a:avLst/>
          </a:prstGeom>
        </p:spPr>
      </p:pic>
      <p:sp>
        <p:nvSpPr>
          <p:cNvPr id="48" name="47 Metin kutusu"/>
          <p:cNvSpPr txBox="1"/>
          <p:nvPr/>
        </p:nvSpPr>
        <p:spPr>
          <a:xfrm>
            <a:off x="3286116" y="1785926"/>
            <a:ext cx="900000" cy="230832"/>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900" dirty="0" smtClean="0">
                <a:solidFill>
                  <a:schemeClr val="tx1"/>
                </a:solidFill>
              </a:rPr>
              <a:t>veri giriş-çıkış</a:t>
            </a:r>
          </a:p>
        </p:txBody>
      </p:sp>
      <p:sp>
        <p:nvSpPr>
          <p:cNvPr id="46" name="45 Başlık"/>
          <p:cNvSpPr>
            <a:spLocks noGrp="1"/>
          </p:cNvSpPr>
          <p:nvPr>
            <p:ph type="title"/>
          </p:nvPr>
        </p:nvSpPr>
        <p:spPr>
          <a:xfrm>
            <a:off x="457200" y="121547"/>
            <a:ext cx="8229600" cy="990600"/>
          </a:xfrm>
        </p:spPr>
        <p:txBody>
          <a:bodyPr/>
          <a:lstStyle/>
          <a:p>
            <a:r>
              <a:rPr lang="tr-TR" dirty="0" smtClean="0"/>
              <a:t>Yol Haritası</a:t>
            </a:r>
            <a:endParaRPr lang="tr-TR" dirty="0"/>
          </a:p>
        </p:txBody>
      </p:sp>
      <p:pic>
        <p:nvPicPr>
          <p:cNvPr id="47" name="46 Resim" descr="images.jpeg"/>
          <p:cNvPicPr>
            <a:picLocks noChangeAspect="1"/>
          </p:cNvPicPr>
          <p:nvPr/>
        </p:nvPicPr>
        <p:blipFill>
          <a:blip r:embed="rId4">
            <a:clrChange>
              <a:clrFrom>
                <a:srgbClr val="FFFFFF"/>
              </a:clrFrom>
              <a:clrTo>
                <a:srgbClr val="FFFFFF">
                  <a:alpha val="0"/>
                </a:srgbClr>
              </a:clrTo>
            </a:clrChange>
          </a:blip>
          <a:srcRect b="14457"/>
          <a:stretch>
            <a:fillRect/>
          </a:stretch>
        </p:blipFill>
        <p:spPr>
          <a:xfrm>
            <a:off x="3428992" y="928670"/>
            <a:ext cx="891197" cy="864000"/>
          </a:xfrm>
          <a:prstGeom prst="rect">
            <a:avLst/>
          </a:prstGeom>
        </p:spPr>
      </p:pic>
      <p:pic>
        <p:nvPicPr>
          <p:cNvPr id="49" name="48 Resim" descr="Stick-figure-balancing-gadgets.gif"/>
          <p:cNvPicPr>
            <a:picLocks noChangeAspect="1"/>
          </p:cNvPicPr>
          <p:nvPr/>
        </p:nvPicPr>
        <p:blipFill>
          <a:blip r:embed="rId5" cstate="print">
            <a:clrChange>
              <a:clrFrom>
                <a:srgbClr val="FFFFFF"/>
              </a:clrFrom>
              <a:clrTo>
                <a:srgbClr val="FFFFFF">
                  <a:alpha val="0"/>
                </a:srgbClr>
              </a:clrTo>
            </a:clrChange>
          </a:blip>
          <a:stretch>
            <a:fillRect/>
          </a:stretch>
        </p:blipFill>
        <p:spPr>
          <a:xfrm>
            <a:off x="3644786" y="5010231"/>
            <a:ext cx="1241597" cy="1364392"/>
          </a:xfrm>
          <a:prstGeom prst="rect">
            <a:avLst/>
          </a:prstGeom>
        </p:spPr>
      </p:pic>
      <p:pic>
        <p:nvPicPr>
          <p:cNvPr id="50" name="49 Resim" descr="stick_figure_holding_five_800_clr_7794.png"/>
          <p:cNvPicPr>
            <a:picLocks noChangeAspect="1"/>
          </p:cNvPicPr>
          <p:nvPr/>
        </p:nvPicPr>
        <p:blipFill>
          <a:blip r:embed="rId6" cstate="print"/>
          <a:stretch>
            <a:fillRect/>
          </a:stretch>
        </p:blipFill>
        <p:spPr>
          <a:xfrm>
            <a:off x="5857884" y="1285860"/>
            <a:ext cx="512325" cy="828000"/>
          </a:xfrm>
          <a:prstGeom prst="rect">
            <a:avLst/>
          </a:prstGeom>
        </p:spPr>
      </p:pic>
      <p:sp>
        <p:nvSpPr>
          <p:cNvPr id="51" name="50 Metin kutusu"/>
          <p:cNvSpPr txBox="1"/>
          <p:nvPr/>
        </p:nvSpPr>
        <p:spPr>
          <a:xfrm>
            <a:off x="6572264" y="1571612"/>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değişken</a:t>
            </a:r>
          </a:p>
        </p:txBody>
      </p:sp>
      <p:pic>
        <p:nvPicPr>
          <p:cNvPr id="52" name="51 Resim" descr="question-mark-above-figure.jp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5143529" y="740360"/>
            <a:ext cx="476928" cy="828000"/>
          </a:xfrm>
          <a:prstGeom prst="rect">
            <a:avLst/>
          </a:prstGeom>
        </p:spPr>
      </p:pic>
      <p:sp>
        <p:nvSpPr>
          <p:cNvPr id="55" name="54 Metin kutusu"/>
          <p:cNvSpPr txBox="1"/>
          <p:nvPr/>
        </p:nvSpPr>
        <p:spPr>
          <a:xfrm>
            <a:off x="4207529" y="86592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algoritma</a:t>
            </a:r>
          </a:p>
        </p:txBody>
      </p:sp>
      <p:sp>
        <p:nvSpPr>
          <p:cNvPr id="56" name="55 Metin kutusu"/>
          <p:cNvSpPr txBox="1"/>
          <p:nvPr/>
        </p:nvSpPr>
        <p:spPr>
          <a:xfrm>
            <a:off x="6466488" y="244743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koşul</a:t>
            </a:r>
          </a:p>
        </p:txBody>
      </p:sp>
      <p:pic>
        <p:nvPicPr>
          <p:cNvPr id="61" name="60 Resim" descr="stick_figure_direction_1600_clr.png"/>
          <p:cNvPicPr>
            <a:picLocks noChangeAspect="1"/>
          </p:cNvPicPr>
          <p:nvPr/>
        </p:nvPicPr>
        <p:blipFill>
          <a:blip r:embed="rId8" cstate="print"/>
          <a:stretch>
            <a:fillRect/>
          </a:stretch>
        </p:blipFill>
        <p:spPr>
          <a:xfrm rot="156924">
            <a:off x="5546465" y="2002301"/>
            <a:ext cx="900000" cy="898127"/>
          </a:xfrm>
          <a:prstGeom prst="rect">
            <a:avLst/>
          </a:prstGeom>
        </p:spPr>
      </p:pic>
      <p:pic>
        <p:nvPicPr>
          <p:cNvPr id="62" name="61 Resim" descr="teaserbox_4675912.png"/>
          <p:cNvPicPr>
            <a:picLocks noChangeAspect="1"/>
          </p:cNvPicPr>
          <p:nvPr/>
        </p:nvPicPr>
        <p:blipFill>
          <a:blip r:embed="rId9" cstate="print"/>
          <a:stretch>
            <a:fillRect/>
          </a:stretch>
        </p:blipFill>
        <p:spPr>
          <a:xfrm>
            <a:off x="3711530" y="2570546"/>
            <a:ext cx="675000" cy="900000"/>
          </a:xfrm>
          <a:prstGeom prst="rect">
            <a:avLst/>
          </a:prstGeom>
        </p:spPr>
      </p:pic>
      <p:sp>
        <p:nvSpPr>
          <p:cNvPr id="63" name="62 Metin kutusu"/>
          <p:cNvSpPr txBox="1"/>
          <p:nvPr/>
        </p:nvSpPr>
        <p:spPr>
          <a:xfrm>
            <a:off x="2629705" y="2849758"/>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fonksiyon</a:t>
            </a:r>
          </a:p>
        </p:txBody>
      </p:sp>
      <p:pic>
        <p:nvPicPr>
          <p:cNvPr id="65" name="64 Resim" descr="döngü.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4782665" y="3020546"/>
            <a:ext cx="900000" cy="900000"/>
          </a:xfrm>
          <a:prstGeom prst="rect">
            <a:avLst/>
          </a:prstGeom>
        </p:spPr>
      </p:pic>
      <p:pic>
        <p:nvPicPr>
          <p:cNvPr id="92" name="91 Resim" descr="arrays.jpg"/>
          <p:cNvPicPr>
            <a:picLocks noChangeAspect="1"/>
          </p:cNvPicPr>
          <p:nvPr/>
        </p:nvPicPr>
        <p:blipFill>
          <a:blip r:embed="rId11" cstate="print">
            <a:clrChange>
              <a:clrFrom>
                <a:srgbClr val="FFFFFF"/>
              </a:clrFrom>
              <a:clrTo>
                <a:srgbClr val="FFFFFF">
                  <a:alpha val="0"/>
                </a:srgbClr>
              </a:clrTo>
            </a:clrChange>
          </a:blip>
          <a:srcRect t="19559" b="26669"/>
          <a:stretch>
            <a:fillRect/>
          </a:stretch>
        </p:blipFill>
        <p:spPr>
          <a:xfrm rot="273011">
            <a:off x="1832849" y="3193775"/>
            <a:ext cx="1064446" cy="612000"/>
          </a:xfrm>
          <a:prstGeom prst="rect">
            <a:avLst/>
          </a:prstGeom>
        </p:spPr>
      </p:pic>
      <p:sp>
        <p:nvSpPr>
          <p:cNvPr id="94" name="93 Metin kutusu"/>
          <p:cNvSpPr txBox="1"/>
          <p:nvPr/>
        </p:nvSpPr>
        <p:spPr>
          <a:xfrm>
            <a:off x="5736193" y="3498517"/>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döngü</a:t>
            </a:r>
          </a:p>
        </p:txBody>
      </p:sp>
      <p:sp>
        <p:nvSpPr>
          <p:cNvPr id="96" name="95 Metin kutusu"/>
          <p:cNvSpPr txBox="1"/>
          <p:nvPr/>
        </p:nvSpPr>
        <p:spPr>
          <a:xfrm>
            <a:off x="890164" y="347054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dizi -dizgi</a:t>
            </a:r>
          </a:p>
        </p:txBody>
      </p:sp>
      <p:pic>
        <p:nvPicPr>
          <p:cNvPr id="97" name="96 Resim" descr="16201491-3d-human-with-a-pointer-isolated-on-white-background.jpg"/>
          <p:cNvPicPr>
            <a:picLocks noChangeAspect="1"/>
          </p:cNvPicPr>
          <p:nvPr/>
        </p:nvPicPr>
        <p:blipFill>
          <a:blip r:embed="rId12"/>
          <a:stretch>
            <a:fillRect/>
          </a:stretch>
        </p:blipFill>
        <p:spPr>
          <a:xfrm>
            <a:off x="5413374" y="3894788"/>
            <a:ext cx="744642" cy="900000"/>
          </a:xfrm>
          <a:prstGeom prst="rect">
            <a:avLst/>
          </a:prstGeom>
        </p:spPr>
      </p:pic>
      <p:pic>
        <p:nvPicPr>
          <p:cNvPr id="98" name="97 Resim" descr="harıl harıl kod.jpg"/>
          <p:cNvPicPr>
            <a:picLocks noChangeAspect="1"/>
          </p:cNvPicPr>
          <p:nvPr/>
        </p:nvPicPr>
        <p:blipFill>
          <a:blip r:embed="rId13" cstate="print"/>
          <a:stretch>
            <a:fillRect/>
          </a:stretch>
        </p:blipFill>
        <p:spPr>
          <a:xfrm>
            <a:off x="2061627" y="4389607"/>
            <a:ext cx="810362" cy="810362"/>
          </a:xfrm>
          <a:prstGeom prst="rect">
            <a:avLst/>
          </a:prstGeom>
        </p:spPr>
      </p:pic>
      <p:sp>
        <p:nvSpPr>
          <p:cNvPr id="95" name="94 Metin kutusu"/>
          <p:cNvSpPr txBox="1"/>
          <p:nvPr/>
        </p:nvSpPr>
        <p:spPr>
          <a:xfrm>
            <a:off x="6012890" y="4517789"/>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işaretçi</a:t>
            </a:r>
          </a:p>
        </p:txBody>
      </p:sp>
      <p:sp>
        <p:nvSpPr>
          <p:cNvPr id="99" name="98 Metin kutusu"/>
          <p:cNvSpPr txBox="1"/>
          <p:nvPr/>
        </p:nvSpPr>
        <p:spPr>
          <a:xfrm>
            <a:off x="1161627" y="4764010"/>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yapı</a:t>
            </a:r>
          </a:p>
        </p:txBody>
      </p:sp>
      <p:sp>
        <p:nvSpPr>
          <p:cNvPr id="23" name="22 Metin kutusu"/>
          <p:cNvSpPr txBox="1"/>
          <p:nvPr/>
        </p:nvSpPr>
        <p:spPr>
          <a:xfrm>
            <a:off x="2919894" y="537780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komut ekranı</a:t>
            </a:r>
          </a:p>
        </p:txBody>
      </p:sp>
      <p:sp>
        <p:nvSpPr>
          <p:cNvPr id="25" name="24 Metin kutusu"/>
          <p:cNvSpPr txBox="1"/>
          <p:nvPr/>
        </p:nvSpPr>
        <p:spPr>
          <a:xfrm>
            <a:off x="6143636" y="4000504"/>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özyineleme</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Bilgisayarlarla konuşabilmek…</a:t>
            </a:r>
            <a:endParaRPr lang="tr-TR" dirty="0"/>
          </a:p>
        </p:txBody>
      </p:sp>
      <p:sp>
        <p:nvSpPr>
          <p:cNvPr id="3" name="2 İçerik Yer Tutucusu"/>
          <p:cNvSpPr>
            <a:spLocks noGrp="1"/>
          </p:cNvSpPr>
          <p:nvPr>
            <p:ph sz="quarter" idx="1"/>
          </p:nvPr>
        </p:nvSpPr>
        <p:spPr/>
        <p:txBody>
          <a:bodyPr/>
          <a:lstStyle/>
          <a:p>
            <a:r>
              <a:rPr lang="tr-TR" dirty="0" smtClean="0"/>
              <a:t>Bir mühendis adayı olarak, </a:t>
            </a:r>
            <a:r>
              <a:rPr lang="tr-TR" b="1" dirty="0" smtClean="0">
                <a:solidFill>
                  <a:srgbClr val="C00000"/>
                </a:solidFill>
              </a:rPr>
              <a:t>((3x2)+(4x5x2-9x2))x7 </a:t>
            </a:r>
            <a:r>
              <a:rPr lang="tr-TR" dirty="0" smtClean="0"/>
              <a:t>işlemini bilgisayara yaptırabilmek istiyoruz…</a:t>
            </a:r>
          </a:p>
          <a:p>
            <a:r>
              <a:rPr lang="tr-TR" dirty="0" smtClean="0"/>
              <a:t>Madem adına bilgisayar denmiş, bu cümlede kaç kere </a:t>
            </a:r>
            <a:r>
              <a:rPr lang="tr-TR" dirty="0" smtClean="0">
                <a:solidFill>
                  <a:srgbClr val="C00000"/>
                </a:solidFill>
              </a:rPr>
              <a:t>“say” </a:t>
            </a:r>
            <a:r>
              <a:rPr lang="tr-TR" dirty="0" smtClean="0"/>
              <a:t>sözcüğü geçtiğini bilgisayar saysın ve bize söylesin istiyoruz… </a:t>
            </a:r>
            <a:br>
              <a:rPr lang="tr-TR" dirty="0" smtClean="0"/>
            </a:br>
            <a:endParaRPr lang="tr-TR" dirty="0" smtClean="0"/>
          </a:p>
          <a:p>
            <a:endParaRPr lang="tr-TR" dirty="0" smtClean="0"/>
          </a:p>
        </p:txBody>
      </p:sp>
      <p:pic>
        <p:nvPicPr>
          <p:cNvPr id="1026" name="Picture 2" descr="Image result for talking to computers"/>
          <p:cNvPicPr>
            <a:picLocks noChangeAspect="1" noChangeArrowheads="1" noCrop="1"/>
          </p:cNvPicPr>
          <p:nvPr/>
        </p:nvPicPr>
        <p:blipFill>
          <a:blip r:embed="rId2"/>
          <a:srcRect/>
          <a:stretch>
            <a:fillRect/>
          </a:stretch>
        </p:blipFill>
        <p:spPr bwMode="auto">
          <a:xfrm>
            <a:off x="1857356" y="3357562"/>
            <a:ext cx="4762500" cy="2038350"/>
          </a:xfrm>
          <a:prstGeom prst="rect">
            <a:avLst/>
          </a:prstGeom>
          <a:noFill/>
        </p:spPr>
      </p:pic>
      <p:sp>
        <p:nvSpPr>
          <p:cNvPr id="5" name="4 Dikdörtgen"/>
          <p:cNvSpPr/>
          <p:nvPr/>
        </p:nvSpPr>
        <p:spPr>
          <a:xfrm>
            <a:off x="4000496" y="5357826"/>
            <a:ext cx="2793009" cy="276999"/>
          </a:xfrm>
          <a:prstGeom prst="rect">
            <a:avLst/>
          </a:prstGeom>
        </p:spPr>
        <p:txBody>
          <a:bodyPr wrap="none">
            <a:spAutoFit/>
          </a:bodyPr>
          <a:lstStyle/>
          <a:p>
            <a:r>
              <a:rPr lang="en-US" sz="1200" b="1" i="1" dirty="0" smtClean="0">
                <a:hlinkClick r:id="rId3"/>
              </a:rPr>
              <a:t>Star Trek IV: The Voyage Home</a:t>
            </a:r>
            <a:r>
              <a:rPr lang="en-US" sz="1200" i="1" dirty="0" smtClean="0"/>
              <a:t>1986</a:t>
            </a:r>
            <a:endParaRPr lang="tr-TR" sz="1200" i="1"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a:t>
            </a:r>
            <a:endParaRPr lang="tr-TR" dirty="0"/>
          </a:p>
        </p:txBody>
      </p:sp>
      <p:pic>
        <p:nvPicPr>
          <p:cNvPr id="111618" name="Picture 2" descr="http://3.bp.blogspot.com/-3mTaQwSmqQw/T_NoPs2-v6I/AAAAAAABHX0/6OibtXBuCb4/s1600/1.jpg"/>
          <p:cNvPicPr>
            <a:picLocks noChangeAspect="1" noChangeArrowheads="1"/>
          </p:cNvPicPr>
          <p:nvPr/>
        </p:nvPicPr>
        <p:blipFill>
          <a:blip r:embed="rId2"/>
          <a:srcRect/>
          <a:stretch>
            <a:fillRect/>
          </a:stretch>
        </p:blipFill>
        <p:spPr bwMode="auto">
          <a:xfrm>
            <a:off x="1714480" y="1142984"/>
            <a:ext cx="5448309" cy="4899738"/>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Bilgilendirme</a:t>
            </a:r>
            <a:endParaRPr lang="tr-TR" dirty="0"/>
          </a:p>
        </p:txBody>
      </p:sp>
      <p:sp>
        <p:nvSpPr>
          <p:cNvPr id="3" name="2 İçerik Yer Tutucusu"/>
          <p:cNvSpPr>
            <a:spLocks noGrp="1"/>
          </p:cNvSpPr>
          <p:nvPr>
            <p:ph sz="quarter" idx="1"/>
          </p:nvPr>
        </p:nvSpPr>
        <p:spPr/>
        <p:txBody>
          <a:bodyPr>
            <a:noAutofit/>
          </a:bodyPr>
          <a:lstStyle/>
          <a:p>
            <a:r>
              <a:rPr lang="tr-TR" sz="1800" dirty="0" smtClean="0"/>
              <a:t>Haftanın ilk 4 dersi okulun Çarşamba günü başlaması ve tüm şubelerle eş zamanlı gidilmesi nedenleriyle yapılmadı.</a:t>
            </a:r>
          </a:p>
          <a:p>
            <a:r>
              <a:rPr lang="tr-TR" sz="1800" dirty="0" smtClean="0"/>
              <a:t>Derse dönem başında </a:t>
            </a:r>
            <a:r>
              <a:rPr lang="tr-TR" sz="1800" b="1" dirty="0" smtClean="0"/>
              <a:t>hızlı bir başlangıç yapıp </a:t>
            </a:r>
            <a:r>
              <a:rPr lang="tr-TR" sz="1800" dirty="0" smtClean="0"/>
              <a:t>dönem ortasından sonra yavaşlayacağız. </a:t>
            </a:r>
          </a:p>
          <a:p>
            <a:pPr lvl="1"/>
            <a:r>
              <a:rPr lang="tr-TR" sz="1800" dirty="0" smtClean="0"/>
              <a:t>Lütfen kopmayın. Ancak koparsanız sorularınızla birlikte yanıma uğrayın.</a:t>
            </a:r>
          </a:p>
          <a:p>
            <a:pPr lvl="1"/>
            <a:endParaRPr lang="tr-TR" sz="1800" dirty="0" smtClean="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“Slayt Gizle” Bilgilendirmesi</a:t>
            </a:r>
            <a:endParaRPr lang="tr-TR" dirty="0"/>
          </a:p>
        </p:txBody>
      </p:sp>
      <p:sp>
        <p:nvSpPr>
          <p:cNvPr id="3" name="2 İçerik Yer Tutucusu"/>
          <p:cNvSpPr>
            <a:spLocks noGrp="1"/>
          </p:cNvSpPr>
          <p:nvPr>
            <p:ph sz="quarter" idx="1"/>
          </p:nvPr>
        </p:nvSpPr>
        <p:spPr/>
        <p:txBody>
          <a:bodyPr>
            <a:normAutofit fontScale="92500" lnSpcReduction="10000"/>
          </a:bodyPr>
          <a:lstStyle/>
          <a:p>
            <a:r>
              <a:rPr lang="tr-TR" dirty="0" err="1" smtClean="0"/>
              <a:t>SUNU’nun</a:t>
            </a:r>
            <a:r>
              <a:rPr lang="tr-TR" dirty="0" smtClean="0"/>
              <a:t> başında belirtildiği üzere, bu slaydın peşindeki birkaç slayt “Slayt Gizle” özelliğiyle ders esnasında görüntülenmemek üzere işaretlidir.</a:t>
            </a:r>
          </a:p>
          <a:p>
            <a:r>
              <a:rPr lang="tr-TR" dirty="0" smtClean="0"/>
              <a:t>Sizlerin bu slaytları ders sonrasında incelemeniz ve takıldığınız noktaları sormanız beklenmektedir.</a:t>
            </a:r>
          </a:p>
          <a:p>
            <a:r>
              <a:rPr lang="tr-TR" dirty="0" smtClean="0"/>
              <a:t>Böylece şunlar hedeflenmektedir:</a:t>
            </a:r>
          </a:p>
          <a:p>
            <a:pPr lvl="1"/>
            <a:r>
              <a:rPr lang="tr-TR" dirty="0" smtClean="0"/>
              <a:t>Derste EN ÖNEMLİ konulara, yeterli vakti vererek odaklanabilme</a:t>
            </a:r>
          </a:p>
          <a:p>
            <a:pPr lvl="1"/>
            <a:r>
              <a:rPr lang="tr-TR" dirty="0" smtClean="0"/>
              <a:t>Detaylarla dersi boğmama</a:t>
            </a:r>
          </a:p>
          <a:p>
            <a:pPr lvl="1"/>
            <a:r>
              <a:rPr lang="tr-TR" dirty="0" smtClean="0"/>
              <a:t>Akıcılığı sağlama</a:t>
            </a:r>
          </a:p>
          <a:p>
            <a:pPr lvl="1"/>
            <a:r>
              <a:rPr lang="tr-TR" dirty="0" smtClean="0"/>
              <a:t>Derste sözel olarak değinilen ve kod yazarken gösterilen kısımları gereksiz yere ders esnasında ayrıca slayt metni olarak göstermeme</a:t>
            </a:r>
            <a:endParaRPr lang="tr-TR" sz="2600" dirty="0" smtClean="0">
              <a:solidFill>
                <a:schemeClr val="tx1"/>
              </a:solidFill>
            </a:endParaRPr>
          </a:p>
          <a:p>
            <a:r>
              <a:rPr lang="tr-TR" dirty="0" smtClean="0">
                <a:solidFill>
                  <a:schemeClr val="tx1"/>
                </a:solidFill>
              </a:rPr>
              <a:t>Alışmanız için bu seferlik bu ara slaytlar renklendirilmiştir. </a:t>
            </a:r>
            <a:r>
              <a:rPr lang="tr-TR" dirty="0" smtClean="0"/>
              <a:t>Bunun dışındakiler renklendirilmeyecektir.</a:t>
            </a:r>
            <a:endParaRPr lang="tr-TR" dirty="0" smtClean="0">
              <a:solidFill>
                <a:schemeClr val="tx1"/>
              </a:solidFill>
            </a:endParaRPr>
          </a:p>
          <a:p>
            <a:pPr lvl="1"/>
            <a:endParaRPr lang="tr-TR" dirty="0" smtClean="0"/>
          </a:p>
          <a:p>
            <a:pPr lvl="1"/>
            <a:endParaRPr lang="tr-TR" dirty="0" smtClean="0"/>
          </a:p>
          <a:p>
            <a:pPr lvl="1"/>
            <a:endParaRPr lang="tr-TR" dirty="0" smtClean="0"/>
          </a:p>
          <a:p>
            <a:endParaRPr lang="tr-TR" dirty="0" smtClean="0"/>
          </a:p>
          <a:p>
            <a:endParaRPr lang="tr-TR"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tr-TR" dirty="0" smtClean="0"/>
              <a:t>Giriş</a:t>
            </a:r>
          </a:p>
        </p:txBody>
      </p:sp>
      <p:sp>
        <p:nvSpPr>
          <p:cNvPr id="7171" name="Rectangle 3"/>
          <p:cNvSpPr>
            <a:spLocks noGrp="1" noChangeArrowheads="1"/>
          </p:cNvSpPr>
          <p:nvPr>
            <p:ph sz="quarter" idx="1"/>
          </p:nvPr>
        </p:nvSpPr>
        <p:spPr/>
        <p:txBody>
          <a:bodyPr/>
          <a:lstStyle/>
          <a:p>
            <a:pPr eaLnBrk="1" hangingPunct="1"/>
            <a:r>
              <a:rPr lang="tr-TR" sz="2400" dirty="0" smtClean="0"/>
              <a:t>Bilgisayar verilen giriş verilerini </a:t>
            </a:r>
            <a:r>
              <a:rPr lang="tr-TR" sz="2400" dirty="0" smtClean="0">
                <a:solidFill>
                  <a:srgbClr val="FF0000"/>
                </a:solidFill>
              </a:rPr>
              <a:t>belirtilen yöntemlerle </a:t>
            </a:r>
            <a:r>
              <a:rPr lang="tr-TR" sz="2400" dirty="0" smtClean="0"/>
              <a:t>işleyerek istenilen sonuçları üreten kompleks bir elektronik sistemdir. </a:t>
            </a:r>
          </a:p>
          <a:p>
            <a:pPr eaLnBrk="1" hangingPunct="1"/>
            <a:r>
              <a:rPr lang="tr-TR" sz="2400" dirty="0" smtClean="0"/>
              <a:t>İşlenecek veriler ve kullanılacak çözüm yöntemleri bilgisayara </a:t>
            </a:r>
            <a:r>
              <a:rPr lang="tr-TR" sz="2400" dirty="0" smtClean="0">
                <a:solidFill>
                  <a:srgbClr val="FF0000"/>
                </a:solidFill>
              </a:rPr>
              <a:t>insan tarafından program ile </a:t>
            </a:r>
            <a:r>
              <a:rPr lang="tr-TR" sz="2400" dirty="0" smtClean="0"/>
              <a:t>bildirilir. Bu nedenle bilgisayarın problemi çözmesi için programa ihtiyacı vardır. </a:t>
            </a:r>
          </a:p>
          <a:p>
            <a:pPr eaLnBrk="1" hangingPunct="1"/>
            <a:r>
              <a:rPr lang="tr-TR" sz="2400" dirty="0" smtClean="0"/>
              <a:t>İnsan ile bilgisayar arasındaki iletişim aracı olan program, giriş değerlerini kullanarak istenilen çıkış değerlerinin elde edilebilmesi için bilgisayara iletilen </a:t>
            </a:r>
            <a:r>
              <a:rPr lang="tr-TR" sz="2400" dirty="0" smtClean="0">
                <a:solidFill>
                  <a:srgbClr val="FF0000"/>
                </a:solidFill>
              </a:rPr>
              <a:t>komutlar dizisidir</a:t>
            </a:r>
            <a:r>
              <a:rPr lang="tr-TR" sz="2400" dirty="0" smtClean="0"/>
              <a:t>.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lstStyle/>
          <a:p>
            <a:pPr eaLnBrk="1" hangingPunct="1"/>
            <a:r>
              <a:rPr lang="tr-TR" dirty="0" smtClean="0"/>
              <a:t>Giriş</a:t>
            </a:r>
          </a:p>
        </p:txBody>
      </p:sp>
      <p:sp>
        <p:nvSpPr>
          <p:cNvPr id="10243" name="Rectangle 3"/>
          <p:cNvSpPr>
            <a:spLocks noGrp="1" noChangeArrowheads="1"/>
          </p:cNvSpPr>
          <p:nvPr>
            <p:ph sz="quarter" idx="1"/>
          </p:nvPr>
        </p:nvSpPr>
        <p:spPr/>
        <p:txBody>
          <a:bodyPr/>
          <a:lstStyle/>
          <a:p>
            <a:pPr eaLnBrk="1" hangingPunct="1">
              <a:lnSpc>
                <a:spcPct val="90000"/>
              </a:lnSpc>
            </a:pPr>
            <a:r>
              <a:rPr lang="tr-TR" dirty="0" smtClean="0"/>
              <a:t>Bir problemin </a:t>
            </a:r>
            <a:r>
              <a:rPr lang="tr-TR" dirty="0" smtClean="0">
                <a:solidFill>
                  <a:srgbClr val="FF0000"/>
                </a:solidFill>
              </a:rPr>
              <a:t>birden fazla çözümü </a:t>
            </a:r>
            <a:r>
              <a:rPr lang="tr-TR" dirty="0" smtClean="0"/>
              <a:t>olabilir. </a:t>
            </a:r>
          </a:p>
          <a:p>
            <a:pPr eaLnBrk="1" hangingPunct="1">
              <a:lnSpc>
                <a:spcPct val="90000"/>
              </a:lnSpc>
            </a:pPr>
            <a:r>
              <a:rPr lang="tr-TR" dirty="0" smtClean="0"/>
              <a:t>Programcı (programı tasarlayan kişi) en kısa ve etkili yöntemi yeteneği ölçüsünde bulmalıdır. </a:t>
            </a:r>
          </a:p>
          <a:p>
            <a:pPr eaLnBrk="1" hangingPunct="1">
              <a:lnSpc>
                <a:spcPct val="90000"/>
              </a:lnSpc>
            </a:pPr>
            <a:r>
              <a:rPr lang="tr-TR" dirty="0" smtClean="0"/>
              <a:t>Eğer yazılan programdaki çözüm yolu yanlış ise bilgisayarın bulacağı sonuçlar da yanlış olur. Dolayısıyla program yazılmadan önce problemin iyice irdelenmesi, uygun çözüm yolunun belirlenip bilgisayara doğru şekilde tarif edilmesi gerekir.</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tr-TR" dirty="0" smtClean="0"/>
              <a:t>Programlama Dilleri Sınıflaması</a:t>
            </a:r>
          </a:p>
        </p:txBody>
      </p:sp>
      <p:sp>
        <p:nvSpPr>
          <p:cNvPr id="13315" name="Rectangle 3"/>
          <p:cNvSpPr>
            <a:spLocks noGrp="1" noChangeArrowheads="1"/>
          </p:cNvSpPr>
          <p:nvPr>
            <p:ph sz="quarter" idx="1"/>
          </p:nvPr>
        </p:nvSpPr>
        <p:spPr>
          <a:xfrm>
            <a:off x="428596" y="1214422"/>
            <a:ext cx="8043890" cy="4530725"/>
          </a:xfrm>
        </p:spPr>
        <p:txBody>
          <a:bodyPr/>
          <a:lstStyle/>
          <a:p>
            <a:pPr eaLnBrk="1" hangingPunct="1"/>
            <a:r>
              <a:rPr lang="tr-TR" dirty="0" smtClean="0"/>
              <a:t>Programlama dillerini </a:t>
            </a:r>
            <a:r>
              <a:rPr lang="en-US" dirty="0" err="1" smtClean="0"/>
              <a:t>gru</a:t>
            </a:r>
            <a:r>
              <a:rPr lang="tr-TR" dirty="0" smtClean="0"/>
              <a:t>p</a:t>
            </a:r>
            <a:r>
              <a:rPr lang="en-US" dirty="0" err="1" smtClean="0"/>
              <a:t>lara</a:t>
            </a:r>
            <a:r>
              <a:rPr lang="en-US" dirty="0" smtClean="0"/>
              <a:t> ay</a:t>
            </a:r>
            <a:r>
              <a:rPr lang="tr-TR" dirty="0" err="1" smtClean="0"/>
              <a:t>ırsak</a:t>
            </a:r>
            <a:r>
              <a:rPr lang="tr-TR" dirty="0" smtClean="0"/>
              <a:t>.</a:t>
            </a:r>
          </a:p>
          <a:p>
            <a:pPr lvl="1" eaLnBrk="1" hangingPunct="1"/>
            <a:r>
              <a:rPr lang="tr-TR" sz="2000" b="1" dirty="0" smtClean="0"/>
              <a:t>Makine dili (Makine kodu): </a:t>
            </a:r>
            <a:r>
              <a:rPr lang="tr-TR" sz="2000" dirty="0" smtClean="0"/>
              <a:t>Bilgisayarın hiçbir değişikliğe gerek duymaksızın algılayabilip çalıştırabildiği komutların yazıldığı programlama dilidir. </a:t>
            </a:r>
          </a:p>
          <a:p>
            <a:pPr lvl="1" eaLnBrk="1" hangingPunct="1">
              <a:buFont typeface="Wingdings" pitchFamily="2" charset="2"/>
              <a:buNone/>
            </a:pPr>
            <a:r>
              <a:rPr lang="tr-TR" sz="2000" dirty="0" smtClean="0"/>
              <a:t>Mesela : </a:t>
            </a:r>
            <a:r>
              <a:rPr lang="tr-TR" sz="2000" dirty="0" err="1" smtClean="0"/>
              <a:t>Assembly</a:t>
            </a:r>
            <a:endParaRPr lang="tr-TR" sz="2000" dirty="0" smtClean="0"/>
          </a:p>
          <a:p>
            <a:pPr lvl="1" eaLnBrk="1" hangingPunct="1">
              <a:buFont typeface="Wingdings" pitchFamily="2" charset="2"/>
              <a:buNone/>
            </a:pPr>
            <a:endParaRPr lang="tr-TR" sz="2000" dirty="0" smtClean="0"/>
          </a:p>
          <a:p>
            <a:pPr lvl="1" eaLnBrk="1" hangingPunct="1"/>
            <a:r>
              <a:rPr lang="tr-TR" sz="2000" b="1" dirty="0" smtClean="0"/>
              <a:t>Sembolik diller: </a:t>
            </a:r>
            <a:r>
              <a:rPr lang="tr-TR" sz="2000" dirty="0" smtClean="0"/>
              <a:t>Makine dilinden daha gelişmiş, program yazmanın makine diline göre daha kolay olduğu programlama dilleridir. </a:t>
            </a:r>
          </a:p>
          <a:p>
            <a:pPr lvl="1" eaLnBrk="1" hangingPunct="1">
              <a:buFont typeface="Wingdings" pitchFamily="2" charset="2"/>
              <a:buNone/>
            </a:pPr>
            <a:r>
              <a:rPr lang="tr-TR" sz="2000" dirty="0" smtClean="0"/>
              <a:t>Mesela : C, C++, Java, </a:t>
            </a:r>
            <a:r>
              <a:rPr lang="tr-TR" sz="2000" dirty="0" err="1" smtClean="0"/>
              <a:t>Pascal</a:t>
            </a:r>
            <a:r>
              <a:rPr lang="tr-TR" sz="2000" dirty="0" smtClean="0"/>
              <a:t>, </a:t>
            </a:r>
            <a:r>
              <a:rPr lang="tr-TR" sz="2000" dirty="0" err="1" smtClean="0"/>
              <a:t>Python</a:t>
            </a:r>
            <a:r>
              <a:rPr lang="tr-TR" sz="2000" dirty="0" smtClean="0"/>
              <a:t>...</a:t>
            </a:r>
          </a:p>
          <a:p>
            <a:pPr lvl="1" eaLnBrk="1" hangingPunct="1"/>
            <a:endParaRPr lang="tr-TR" dirty="0" smtClean="0"/>
          </a:p>
          <a:p>
            <a:pPr lvl="1" eaLnBrk="1" hangingPunct="1"/>
            <a:endParaRPr lang="tr-TR" dirty="0" smtClean="0"/>
          </a:p>
          <a:p>
            <a:pPr lvl="1" eaLnBrk="1" hangingPunct="1"/>
            <a:endParaRPr lang="tr-TR" dirty="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8" name="7 Başlık"/>
          <p:cNvSpPr>
            <a:spLocks noGrp="1"/>
          </p:cNvSpPr>
          <p:nvPr>
            <p:ph type="title"/>
          </p:nvPr>
        </p:nvSpPr>
        <p:spPr/>
        <p:txBody>
          <a:bodyPr/>
          <a:lstStyle/>
          <a:p>
            <a:r>
              <a:rPr lang="tr-TR" dirty="0" smtClean="0"/>
              <a:t>Programlama Dilleri Sınıflaması</a:t>
            </a:r>
            <a:endParaRPr lang="tr-TR" dirty="0"/>
          </a:p>
        </p:txBody>
      </p:sp>
      <p:sp>
        <p:nvSpPr>
          <p:cNvPr id="14339" name="Rectangle 3"/>
          <p:cNvSpPr>
            <a:spLocks noGrp="1" noChangeArrowheads="1"/>
          </p:cNvSpPr>
          <p:nvPr>
            <p:ph sz="quarter" idx="1"/>
          </p:nvPr>
        </p:nvSpPr>
        <p:spPr/>
        <p:txBody>
          <a:bodyPr/>
          <a:lstStyle/>
          <a:p>
            <a:pPr eaLnBrk="1" hangingPunct="1"/>
            <a:r>
              <a:rPr lang="tr-TR" dirty="0" smtClean="0"/>
              <a:t>Sembolik dillerde yazılmış bir kodun bilgisayar tarafından algılanabilmesi, çalıştırılabilmesi için makine diline </a:t>
            </a:r>
            <a:r>
              <a:rPr lang="tr-TR" dirty="0" smtClean="0">
                <a:solidFill>
                  <a:srgbClr val="990033"/>
                </a:solidFill>
              </a:rPr>
              <a:t>çevrilmesi</a:t>
            </a:r>
            <a:r>
              <a:rPr lang="tr-TR" dirty="0" smtClean="0"/>
              <a:t> gerekir. </a:t>
            </a:r>
          </a:p>
          <a:p>
            <a:pPr eaLnBrk="1" hangingPunct="1"/>
            <a:r>
              <a:rPr lang="tr-TR" dirty="0" smtClean="0"/>
              <a:t>Bu dönüşüm, </a:t>
            </a:r>
            <a:r>
              <a:rPr lang="tr-TR" dirty="0" smtClean="0">
                <a:solidFill>
                  <a:srgbClr val="FF0000"/>
                </a:solidFill>
              </a:rPr>
              <a:t>derleyici</a:t>
            </a:r>
            <a:r>
              <a:rPr lang="tr-TR" dirty="0" smtClean="0"/>
              <a:t> olarak adlandırılan yazılımlar(programlar) ile yapılır.</a:t>
            </a:r>
          </a:p>
        </p:txBody>
      </p:sp>
      <p:sp>
        <p:nvSpPr>
          <p:cNvPr id="14340" name="Rectangle 5"/>
          <p:cNvSpPr>
            <a:spLocks noChangeArrowheads="1"/>
          </p:cNvSpPr>
          <p:nvPr/>
        </p:nvSpPr>
        <p:spPr bwMode="auto">
          <a:xfrm>
            <a:off x="1714480" y="4000504"/>
            <a:ext cx="1371600" cy="914400"/>
          </a:xfrm>
          <a:prstGeom prst="rect">
            <a:avLst/>
          </a:prstGeom>
          <a:solidFill>
            <a:srgbClr val="FFFFFF"/>
          </a:solidFill>
          <a:ln w="9525">
            <a:solidFill>
              <a:srgbClr val="000000"/>
            </a:solidFill>
            <a:miter lim="800000"/>
            <a:headEnd/>
            <a:tailEnd/>
          </a:ln>
        </p:spPr>
        <p:txBody>
          <a:bodyPr/>
          <a:lstStyle/>
          <a:p>
            <a:pPr eaLnBrk="1" hangingPunct="1"/>
            <a:r>
              <a:rPr lang="tr-TR" sz="1200">
                <a:latin typeface="Times New Roman" pitchFamily="18" charset="0"/>
              </a:rPr>
              <a:t>Sembolik Dil ile yazılmış Kod</a:t>
            </a:r>
          </a:p>
          <a:p>
            <a:pPr eaLnBrk="1" hangingPunct="1"/>
            <a:endParaRPr lang="tr-TR" sz="1200">
              <a:latin typeface="Times New Roman" pitchFamily="18" charset="0"/>
            </a:endParaRPr>
          </a:p>
          <a:p>
            <a:pPr eaLnBrk="1" hangingPunct="1"/>
            <a:r>
              <a:rPr lang="tr-TR" sz="1200">
                <a:latin typeface="Times New Roman" pitchFamily="18" charset="0"/>
              </a:rPr>
              <a:t>KAYNAK KOD</a:t>
            </a:r>
            <a:endParaRPr lang="tr-TR">
              <a:latin typeface="Verdana" pitchFamily="34" charset="0"/>
            </a:endParaRPr>
          </a:p>
        </p:txBody>
      </p:sp>
      <p:sp>
        <p:nvSpPr>
          <p:cNvPr id="14341" name="Rectangle 6"/>
          <p:cNvSpPr>
            <a:spLocks noChangeArrowheads="1"/>
          </p:cNvSpPr>
          <p:nvPr/>
        </p:nvSpPr>
        <p:spPr bwMode="auto">
          <a:xfrm>
            <a:off x="3771880" y="3984629"/>
            <a:ext cx="914400" cy="1081088"/>
          </a:xfrm>
          <a:prstGeom prst="rect">
            <a:avLst/>
          </a:prstGeom>
          <a:solidFill>
            <a:srgbClr val="FFFFFF"/>
          </a:solidFill>
          <a:ln w="9525">
            <a:solidFill>
              <a:srgbClr val="000000"/>
            </a:solidFill>
            <a:miter lim="800000"/>
            <a:headEnd/>
            <a:tailEnd/>
          </a:ln>
        </p:spPr>
        <p:txBody>
          <a:bodyPr/>
          <a:lstStyle/>
          <a:p>
            <a:pPr eaLnBrk="1" hangingPunct="1"/>
            <a:r>
              <a:rPr lang="tr-TR" sz="1200" b="1">
                <a:latin typeface="Times New Roman" pitchFamily="18" charset="0"/>
              </a:rPr>
              <a:t>Derleyici</a:t>
            </a:r>
            <a:endParaRPr lang="tr-TR" b="1">
              <a:latin typeface="Verdana" pitchFamily="34" charset="0"/>
            </a:endParaRPr>
          </a:p>
          <a:p>
            <a:pPr eaLnBrk="1" hangingPunct="1"/>
            <a:endParaRPr lang="tr-TR" sz="1200" b="1">
              <a:latin typeface="Times New Roman" pitchFamily="18" charset="0"/>
            </a:endParaRPr>
          </a:p>
          <a:p>
            <a:pPr eaLnBrk="1" hangingPunct="1"/>
            <a:r>
              <a:rPr lang="tr-TR" sz="1200">
                <a:latin typeface="Times New Roman" pitchFamily="18" charset="0"/>
              </a:rPr>
              <a:t>(Pascal,</a:t>
            </a:r>
          </a:p>
          <a:p>
            <a:pPr eaLnBrk="1" hangingPunct="1"/>
            <a:r>
              <a:rPr lang="tr-TR" sz="1200">
                <a:latin typeface="Times New Roman" pitchFamily="18" charset="0"/>
              </a:rPr>
              <a:t> C, </a:t>
            </a:r>
          </a:p>
          <a:p>
            <a:pPr eaLnBrk="1" hangingPunct="1"/>
            <a:r>
              <a:rPr lang="tr-TR" sz="1200">
                <a:latin typeface="Times New Roman" pitchFamily="18" charset="0"/>
              </a:rPr>
              <a:t>Basic, ..)</a:t>
            </a:r>
          </a:p>
        </p:txBody>
      </p:sp>
      <p:sp>
        <p:nvSpPr>
          <p:cNvPr id="14342" name="Rectangle 7"/>
          <p:cNvSpPr>
            <a:spLocks noChangeArrowheads="1"/>
          </p:cNvSpPr>
          <p:nvPr/>
        </p:nvSpPr>
        <p:spPr bwMode="auto">
          <a:xfrm>
            <a:off x="5486380" y="4000504"/>
            <a:ext cx="1371600" cy="914400"/>
          </a:xfrm>
          <a:prstGeom prst="rect">
            <a:avLst/>
          </a:prstGeom>
          <a:solidFill>
            <a:srgbClr val="FFFFFF"/>
          </a:solidFill>
          <a:ln w="9525">
            <a:solidFill>
              <a:srgbClr val="000000"/>
            </a:solidFill>
            <a:miter lim="800000"/>
            <a:headEnd/>
            <a:tailEnd/>
          </a:ln>
        </p:spPr>
        <p:txBody>
          <a:bodyPr/>
          <a:lstStyle/>
          <a:p>
            <a:pPr eaLnBrk="1" hangingPunct="1"/>
            <a:r>
              <a:rPr lang="tr-TR" sz="1200">
                <a:latin typeface="Times New Roman" pitchFamily="18" charset="0"/>
              </a:rPr>
              <a:t>Makine kodu</a:t>
            </a:r>
          </a:p>
          <a:p>
            <a:pPr eaLnBrk="1" hangingPunct="1"/>
            <a:endParaRPr lang="tr-TR" sz="1200">
              <a:latin typeface="Times New Roman" pitchFamily="18" charset="0"/>
            </a:endParaRPr>
          </a:p>
          <a:p>
            <a:pPr eaLnBrk="1" hangingPunct="1"/>
            <a:r>
              <a:rPr lang="tr-TR" sz="1200">
                <a:latin typeface="Times New Roman" pitchFamily="18" charset="0"/>
              </a:rPr>
              <a:t>AMAÇ PROGRAM</a:t>
            </a:r>
            <a:endParaRPr lang="tr-TR">
              <a:latin typeface="Verdana" pitchFamily="34" charset="0"/>
            </a:endParaRPr>
          </a:p>
        </p:txBody>
      </p:sp>
      <p:sp>
        <p:nvSpPr>
          <p:cNvPr id="14343" name="AutoShape 8"/>
          <p:cNvSpPr>
            <a:spLocks noChangeArrowheads="1"/>
          </p:cNvSpPr>
          <p:nvPr/>
        </p:nvSpPr>
        <p:spPr bwMode="auto">
          <a:xfrm>
            <a:off x="3200380" y="4000504"/>
            <a:ext cx="342900" cy="342900"/>
          </a:xfrm>
          <a:prstGeom prst="rightArrow">
            <a:avLst>
              <a:gd name="adj1" fmla="val 50000"/>
              <a:gd name="adj2" fmla="val 25000"/>
            </a:avLst>
          </a:prstGeom>
          <a:solidFill>
            <a:srgbClr val="FFFFFF"/>
          </a:solidFill>
          <a:ln w="9525">
            <a:solidFill>
              <a:srgbClr val="000000"/>
            </a:solidFill>
            <a:miter lim="800000"/>
            <a:headEnd/>
            <a:tailEnd/>
          </a:ln>
        </p:spPr>
        <p:txBody>
          <a:bodyPr/>
          <a:lstStyle/>
          <a:p>
            <a:endParaRPr lang="en-US"/>
          </a:p>
        </p:txBody>
      </p:sp>
      <p:sp>
        <p:nvSpPr>
          <p:cNvPr id="14344" name="AutoShape 9"/>
          <p:cNvSpPr>
            <a:spLocks noChangeArrowheads="1"/>
          </p:cNvSpPr>
          <p:nvPr/>
        </p:nvSpPr>
        <p:spPr bwMode="auto">
          <a:xfrm>
            <a:off x="4914880" y="3984629"/>
            <a:ext cx="342900" cy="342900"/>
          </a:xfrm>
          <a:prstGeom prst="rightArrow">
            <a:avLst>
              <a:gd name="adj1" fmla="val 50000"/>
              <a:gd name="adj2" fmla="val 25000"/>
            </a:avLst>
          </a:prstGeom>
          <a:solidFill>
            <a:srgbClr val="FFFFFF"/>
          </a:solidFill>
          <a:ln w="9525">
            <a:solidFill>
              <a:srgbClr val="000000"/>
            </a:solidFill>
            <a:miter lim="800000"/>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tr-TR" smtClean="0"/>
              <a:t>Programlama Dilleri</a:t>
            </a:r>
          </a:p>
        </p:txBody>
      </p:sp>
      <p:sp>
        <p:nvSpPr>
          <p:cNvPr id="12291" name="Rectangle 3"/>
          <p:cNvSpPr>
            <a:spLocks noGrp="1" noChangeArrowheads="1"/>
          </p:cNvSpPr>
          <p:nvPr>
            <p:ph sz="quarter" idx="1"/>
          </p:nvPr>
        </p:nvSpPr>
        <p:spPr>
          <a:xfrm>
            <a:off x="428596" y="1214422"/>
            <a:ext cx="8229600" cy="4937760"/>
          </a:xfrm>
        </p:spPr>
        <p:txBody>
          <a:bodyPr/>
          <a:lstStyle/>
          <a:p>
            <a:pPr eaLnBrk="1" hangingPunct="1">
              <a:lnSpc>
                <a:spcPct val="90000"/>
              </a:lnSpc>
            </a:pPr>
            <a:r>
              <a:rPr lang="tr-TR" dirty="0" smtClean="0"/>
              <a:t>Programlama dili, bilgisayar ile programcı arasındaki iletişimi sağlayan bir araç olup </a:t>
            </a:r>
            <a:r>
              <a:rPr lang="tr-TR" b="1" dirty="0" smtClean="0"/>
              <a:t>programların yazımında kullanılan bir çeşit araçtır</a:t>
            </a:r>
            <a:r>
              <a:rPr lang="tr-TR" dirty="0" smtClean="0"/>
              <a:t>(programdır). </a:t>
            </a:r>
          </a:p>
          <a:p>
            <a:pPr eaLnBrk="1" hangingPunct="1">
              <a:lnSpc>
                <a:spcPct val="90000"/>
              </a:lnSpc>
            </a:pPr>
            <a:endParaRPr lang="tr-TR" dirty="0" smtClean="0"/>
          </a:p>
          <a:p>
            <a:pPr eaLnBrk="1" hangingPunct="1">
              <a:lnSpc>
                <a:spcPct val="90000"/>
              </a:lnSpc>
            </a:pPr>
            <a:r>
              <a:rPr lang="tr-TR" dirty="0" smtClean="0"/>
              <a:t>Yazdır komutuna örnekler</a:t>
            </a:r>
          </a:p>
          <a:p>
            <a:pPr eaLnBrk="1" hangingPunct="1">
              <a:lnSpc>
                <a:spcPct val="90000"/>
              </a:lnSpc>
              <a:buFont typeface="Wingdings" pitchFamily="2" charset="2"/>
              <a:buNone/>
            </a:pPr>
            <a:r>
              <a:rPr lang="tr-TR" dirty="0" smtClean="0"/>
              <a:t>   </a:t>
            </a:r>
            <a:r>
              <a:rPr lang="tr-TR" u="sng" dirty="0" smtClean="0"/>
              <a:t>Programlama Dili</a:t>
            </a:r>
            <a:r>
              <a:rPr lang="tr-TR" dirty="0" smtClean="0"/>
              <a:t>		</a:t>
            </a:r>
            <a:r>
              <a:rPr lang="tr-TR" u="sng" dirty="0" smtClean="0"/>
              <a:t>Komut</a:t>
            </a:r>
            <a:r>
              <a:rPr lang="tr-TR" b="1" dirty="0" smtClean="0"/>
              <a:t> 	</a:t>
            </a:r>
            <a:endParaRPr lang="tr-TR" dirty="0" smtClean="0"/>
          </a:p>
          <a:p>
            <a:pPr eaLnBrk="1" hangingPunct="1">
              <a:lnSpc>
                <a:spcPct val="90000"/>
              </a:lnSpc>
              <a:buFont typeface="Wingdings" pitchFamily="2" charset="2"/>
              <a:buNone/>
            </a:pPr>
            <a:r>
              <a:rPr lang="tr-TR" dirty="0" smtClean="0"/>
              <a:t>   </a:t>
            </a:r>
            <a:r>
              <a:rPr lang="tr-TR" dirty="0" err="1" smtClean="0"/>
              <a:t>Basic</a:t>
            </a:r>
            <a:r>
              <a:rPr lang="tr-TR" dirty="0" smtClean="0"/>
              <a:t> 			</a:t>
            </a:r>
            <a:r>
              <a:rPr lang="tr-TR" dirty="0" err="1" smtClean="0"/>
              <a:t>Print</a:t>
            </a:r>
            <a:endParaRPr lang="tr-TR" dirty="0" smtClean="0"/>
          </a:p>
          <a:p>
            <a:pPr eaLnBrk="1" hangingPunct="1">
              <a:lnSpc>
                <a:spcPct val="90000"/>
              </a:lnSpc>
              <a:buFont typeface="Wingdings" pitchFamily="2" charset="2"/>
              <a:buNone/>
            </a:pPr>
            <a:r>
              <a:rPr lang="tr-TR" dirty="0" smtClean="0"/>
              <a:t>   C			          	</a:t>
            </a:r>
            <a:r>
              <a:rPr lang="tr-TR" dirty="0" err="1" smtClean="0"/>
              <a:t>printf</a:t>
            </a:r>
            <a:endParaRPr lang="tr-TR" dirty="0" smtClean="0"/>
          </a:p>
          <a:p>
            <a:pPr eaLnBrk="1" hangingPunct="1">
              <a:lnSpc>
                <a:spcPct val="90000"/>
              </a:lnSpc>
              <a:buFont typeface="Wingdings" pitchFamily="2" charset="2"/>
              <a:buNone/>
            </a:pPr>
            <a:r>
              <a:rPr lang="tr-TR" dirty="0" smtClean="0"/>
              <a:t>	Java				</a:t>
            </a:r>
            <a:r>
              <a:rPr lang="tr-TR" dirty="0" err="1" smtClean="0"/>
              <a:t>print</a:t>
            </a:r>
            <a:endParaRPr lang="tr-TR" dirty="0" smtClean="0"/>
          </a:p>
          <a:p>
            <a:pPr eaLnBrk="1" hangingPunct="1">
              <a:lnSpc>
                <a:spcPct val="90000"/>
              </a:lnSpc>
              <a:buFont typeface="Wingdings" pitchFamily="2" charset="2"/>
              <a:buNone/>
            </a:pPr>
            <a:r>
              <a:rPr lang="tr-TR" dirty="0" smtClean="0"/>
              <a:t>   </a:t>
            </a:r>
            <a:r>
              <a:rPr lang="tr-TR" dirty="0" err="1" smtClean="0"/>
              <a:t>Pascal</a:t>
            </a:r>
            <a:r>
              <a:rPr lang="tr-TR" dirty="0" smtClean="0"/>
              <a:t>			</a:t>
            </a:r>
            <a:r>
              <a:rPr lang="tr-TR" dirty="0" err="1" smtClean="0"/>
              <a:t>writeln</a:t>
            </a:r>
            <a:endParaRPr lang="tr-TR" dirty="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tr-TR" b="1" smtClean="0"/>
              <a:t>Algoritma Hazırlama</a:t>
            </a:r>
            <a:r>
              <a:rPr lang="tr-TR" smtClean="0"/>
              <a:t> </a:t>
            </a:r>
          </a:p>
        </p:txBody>
      </p:sp>
      <p:sp>
        <p:nvSpPr>
          <p:cNvPr id="27651" name="Rectangle 3"/>
          <p:cNvSpPr>
            <a:spLocks noGrp="1" noChangeArrowheads="1"/>
          </p:cNvSpPr>
          <p:nvPr>
            <p:ph sz="quarter" idx="1"/>
          </p:nvPr>
        </p:nvSpPr>
        <p:spPr/>
        <p:txBody>
          <a:bodyPr/>
          <a:lstStyle/>
          <a:p>
            <a:pPr eaLnBrk="1" hangingPunct="1">
              <a:lnSpc>
                <a:spcPct val="90000"/>
              </a:lnSpc>
            </a:pPr>
            <a:r>
              <a:rPr lang="tr-TR" sz="2400" dirty="0" smtClean="0"/>
              <a:t>İnsan günlük yaşamında herhangi bir işi gerçekleştirmeden önce genellikle plan yapar. Plan, yapılacak olan işin adımlarını belirtir ve hedefe ulaşmada hem yol gösterir hem de büyük kolaylıklar sağlar. </a:t>
            </a:r>
          </a:p>
          <a:p>
            <a:pPr eaLnBrk="1" hangingPunct="1">
              <a:lnSpc>
                <a:spcPct val="90000"/>
              </a:lnSpc>
            </a:pPr>
            <a:endParaRPr lang="tr-TR" sz="2400" dirty="0" smtClean="0"/>
          </a:p>
          <a:p>
            <a:pPr eaLnBrk="1" hangingPunct="1">
              <a:lnSpc>
                <a:spcPct val="90000"/>
              </a:lnSpc>
            </a:pPr>
            <a:r>
              <a:rPr lang="tr-TR" sz="2400" dirty="0" smtClean="0"/>
              <a:t>Bilgisayardaki bir işlemin gerçekleştirilmesinde izlenecek adımlar dizisine de </a:t>
            </a:r>
            <a:r>
              <a:rPr lang="tr-TR" sz="2400" b="1" dirty="0" smtClean="0">
                <a:solidFill>
                  <a:srgbClr val="C00000"/>
                </a:solidFill>
              </a:rPr>
              <a:t>algoritma</a:t>
            </a:r>
            <a:r>
              <a:rPr lang="tr-TR" sz="2400" dirty="0" smtClean="0"/>
              <a:t> denilmektedir. </a:t>
            </a:r>
          </a:p>
          <a:p>
            <a:pPr eaLnBrk="1" hangingPunct="1">
              <a:lnSpc>
                <a:spcPct val="90000"/>
              </a:lnSpc>
            </a:pPr>
            <a:endParaRPr lang="tr-TR" sz="2400" dirty="0" smtClean="0"/>
          </a:p>
          <a:p>
            <a:pPr eaLnBrk="1" hangingPunct="1">
              <a:lnSpc>
                <a:spcPct val="90000"/>
              </a:lnSpc>
            </a:pPr>
            <a:r>
              <a:rPr lang="tr-TR" sz="2400" dirty="0" smtClean="0"/>
              <a:t>O zaman algoritma, işlemleri yaptırabilmek için bilgisayara tarif edilen işlem basamaklarıdır. </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tr-TR" smtClean="0"/>
              <a:t>Bilgisayarın yaptığı işlemler</a:t>
            </a:r>
          </a:p>
        </p:txBody>
      </p:sp>
      <p:sp>
        <p:nvSpPr>
          <p:cNvPr id="15363" name="Rectangle 3"/>
          <p:cNvSpPr>
            <a:spLocks noGrp="1" noChangeArrowheads="1"/>
          </p:cNvSpPr>
          <p:nvPr>
            <p:ph sz="quarter" idx="1"/>
          </p:nvPr>
        </p:nvSpPr>
        <p:spPr/>
        <p:txBody>
          <a:bodyPr/>
          <a:lstStyle/>
          <a:p>
            <a:pPr eaLnBrk="1" hangingPunct="1"/>
            <a:r>
              <a:rPr lang="tr-TR" dirty="0" smtClean="0"/>
              <a:t>Aritmetiksel işlemler </a:t>
            </a:r>
          </a:p>
          <a:p>
            <a:pPr eaLnBrk="1" hangingPunct="1">
              <a:buFont typeface="Wingdings" pitchFamily="2" charset="2"/>
              <a:buNone/>
            </a:pPr>
            <a:r>
              <a:rPr lang="tr-TR" dirty="0" smtClean="0"/>
              <a:t>   </a:t>
            </a:r>
            <a:r>
              <a:rPr lang="tr-TR" dirty="0" smtClean="0">
                <a:solidFill>
                  <a:srgbClr val="003399"/>
                </a:solidFill>
              </a:rPr>
              <a:t>toplama, çıkarma, ..</a:t>
            </a:r>
          </a:p>
          <a:p>
            <a:pPr eaLnBrk="1" hangingPunct="1">
              <a:buFont typeface="Wingdings" pitchFamily="2" charset="2"/>
              <a:buNone/>
            </a:pPr>
            <a:endParaRPr lang="tr-TR" dirty="0" smtClean="0">
              <a:solidFill>
                <a:srgbClr val="003399"/>
              </a:solidFill>
            </a:endParaRPr>
          </a:p>
          <a:p>
            <a:pPr eaLnBrk="1" hangingPunct="1"/>
            <a:r>
              <a:rPr lang="tr-TR" dirty="0" smtClean="0"/>
              <a:t>Karşılaştırma işlemleri </a:t>
            </a:r>
          </a:p>
          <a:p>
            <a:pPr eaLnBrk="1" hangingPunct="1">
              <a:buNone/>
            </a:pPr>
            <a:r>
              <a:rPr lang="tr-TR" dirty="0" smtClean="0">
                <a:solidFill>
                  <a:srgbClr val="003399"/>
                </a:solidFill>
              </a:rPr>
              <a:t>	iki nesnenin kıyaslanması   </a:t>
            </a:r>
            <a:endParaRPr lang="tr-TR" u="sng" dirty="0" smtClean="0">
              <a:solidFill>
                <a:srgbClr val="003399"/>
              </a:solidFill>
            </a:endParaRPr>
          </a:p>
          <a:p>
            <a:pPr eaLnBrk="1" hangingPunct="1">
              <a:buFont typeface="Wingdings" pitchFamily="2" charset="2"/>
              <a:buNone/>
            </a:pPr>
            <a:endParaRPr lang="tr-TR" dirty="0" smtClean="0">
              <a:solidFill>
                <a:srgbClr val="003399"/>
              </a:solidFill>
            </a:endParaRPr>
          </a:p>
          <a:p>
            <a:pPr eaLnBrk="1" hangingPunct="1"/>
            <a:r>
              <a:rPr lang="tr-TR" dirty="0" smtClean="0"/>
              <a:t>Mantıksal işlemler</a:t>
            </a:r>
          </a:p>
          <a:p>
            <a:pPr eaLnBrk="1" hangingPunct="1">
              <a:buFont typeface="Wingdings" pitchFamily="2" charset="2"/>
              <a:buNone/>
            </a:pPr>
            <a:r>
              <a:rPr lang="tr-TR" dirty="0" smtClean="0">
                <a:solidFill>
                  <a:srgbClr val="003399"/>
                </a:solidFill>
              </a:rPr>
              <a:t>   ve, veya , değil</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Algoritma kavramı</a:t>
            </a:r>
            <a:endParaRPr lang="tr-TR" dirty="0"/>
          </a:p>
        </p:txBody>
      </p:sp>
      <p:pic>
        <p:nvPicPr>
          <p:cNvPr id="4" name="3 İçerik Yer Tutucusu" descr="hqdefault.jpg"/>
          <p:cNvPicPr>
            <a:picLocks noGrp="1" noChangeAspect="1"/>
          </p:cNvPicPr>
          <p:nvPr>
            <p:ph sz="quarter" idx="1"/>
          </p:nvPr>
        </p:nvPicPr>
        <p:blipFill>
          <a:blip r:embed="rId2"/>
          <a:srcRect l="3125" t="23704" r="12500" b="24213"/>
          <a:stretch>
            <a:fillRect/>
          </a:stretch>
        </p:blipFill>
        <p:spPr>
          <a:xfrm>
            <a:off x="1785918" y="2214554"/>
            <a:ext cx="3857652" cy="17859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4 Dikdörtgen"/>
          <p:cNvSpPr/>
          <p:nvPr/>
        </p:nvSpPr>
        <p:spPr>
          <a:xfrm>
            <a:off x="2357422" y="4143380"/>
            <a:ext cx="4572000" cy="840230"/>
          </a:xfrm>
          <a:prstGeom prst="rect">
            <a:avLst/>
          </a:prstGeom>
        </p:spPr>
        <p:txBody>
          <a:bodyPr>
            <a:spAutoFit/>
          </a:bodyPr>
          <a:lstStyle/>
          <a:p>
            <a:pPr eaLnBrk="1" hangingPunct="1">
              <a:lnSpc>
                <a:spcPct val="90000"/>
              </a:lnSpc>
            </a:pPr>
            <a:r>
              <a:rPr lang="tr-TR" dirty="0" smtClean="0"/>
              <a:t>Bilgisayardaki bir işlemin gerçekleştirilmesinde izlenecek adımlar dizisine </a:t>
            </a:r>
            <a:r>
              <a:rPr lang="tr-TR" b="1" dirty="0" smtClean="0">
                <a:solidFill>
                  <a:srgbClr val="C00000"/>
                </a:solidFill>
              </a:rPr>
              <a:t>algoritma</a:t>
            </a:r>
            <a:r>
              <a:rPr lang="tr-TR" dirty="0" smtClean="0"/>
              <a:t> denilmektedir.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Sözde kod</a:t>
            </a:r>
            <a:endParaRPr lang="tr-TR" dirty="0"/>
          </a:p>
        </p:txBody>
      </p:sp>
      <p:sp>
        <p:nvSpPr>
          <p:cNvPr id="3" name="2 İçerik Yer Tutucusu"/>
          <p:cNvSpPr>
            <a:spLocks noGrp="1"/>
          </p:cNvSpPr>
          <p:nvPr>
            <p:ph sz="quarter" idx="1"/>
          </p:nvPr>
        </p:nvSpPr>
        <p:spPr/>
        <p:txBody>
          <a:bodyPr/>
          <a:lstStyle/>
          <a:p>
            <a:r>
              <a:rPr lang="tr-TR" dirty="0" smtClean="0"/>
              <a:t>Sözde kod(</a:t>
            </a:r>
            <a:r>
              <a:rPr lang="tr-TR" dirty="0" err="1" smtClean="0"/>
              <a:t>pseudo</a:t>
            </a:r>
            <a:r>
              <a:rPr lang="tr-TR" dirty="0" smtClean="0"/>
              <a:t> </a:t>
            </a:r>
            <a:r>
              <a:rPr lang="tr-TR" dirty="0" err="1" smtClean="0"/>
              <a:t>code</a:t>
            </a:r>
            <a:r>
              <a:rPr lang="tr-TR" dirty="0" smtClean="0"/>
              <a:t>) , belirli bir programlama diline bağlı kalmaksızın algoritmanın ifade edilmesinde kullanılan koddur.</a:t>
            </a:r>
          </a:p>
        </p:txBody>
      </p:sp>
      <p:sp>
        <p:nvSpPr>
          <p:cNvPr id="4" name="3 Dikdörtgen"/>
          <p:cNvSpPr/>
          <p:nvPr/>
        </p:nvSpPr>
        <p:spPr>
          <a:xfrm>
            <a:off x="2500298" y="2643182"/>
            <a:ext cx="4572000" cy="1938992"/>
          </a:xfrm>
          <a:prstGeom prst="rect">
            <a:avLst/>
          </a:prstGeom>
        </p:spPr>
        <p:txBody>
          <a:bodyPr>
            <a:spAutoFit/>
          </a:bodyPr>
          <a:lstStyle/>
          <a:p>
            <a:pPr marL="533400" indent="-533400" eaLnBrk="1" hangingPunct="1">
              <a:buFont typeface="Wingdings" pitchFamily="2" charset="2"/>
              <a:buAutoNum type="arabicPeriod"/>
            </a:pPr>
            <a:r>
              <a:rPr lang="tr-TR" sz="2400" dirty="0" smtClean="0"/>
              <a:t>Başla</a:t>
            </a:r>
          </a:p>
          <a:p>
            <a:pPr marL="533400" indent="-533400" eaLnBrk="1" hangingPunct="1">
              <a:buFont typeface="Wingdings" pitchFamily="2" charset="2"/>
              <a:buAutoNum type="arabicPeriod"/>
            </a:pPr>
            <a:r>
              <a:rPr lang="tr-TR" sz="2400" dirty="0" err="1" smtClean="0"/>
              <a:t>sayac</a:t>
            </a:r>
            <a:r>
              <a:rPr lang="tr-TR" sz="2400" dirty="0" smtClean="0"/>
              <a:t>=0</a:t>
            </a:r>
          </a:p>
          <a:p>
            <a:pPr marL="533400" indent="-533400" eaLnBrk="1" hangingPunct="1">
              <a:buFont typeface="Wingdings" pitchFamily="2" charset="2"/>
              <a:buAutoNum type="arabicPeriod"/>
            </a:pPr>
            <a:r>
              <a:rPr lang="tr-TR" sz="2400" dirty="0" err="1" smtClean="0"/>
              <a:t>sayac</a:t>
            </a:r>
            <a:r>
              <a:rPr lang="tr-TR" sz="2400" dirty="0" smtClean="0"/>
              <a:t>=</a:t>
            </a:r>
            <a:r>
              <a:rPr lang="tr-TR" sz="2400" dirty="0" err="1" smtClean="0"/>
              <a:t>sayac</a:t>
            </a:r>
            <a:r>
              <a:rPr lang="tr-TR" sz="2400" dirty="0" smtClean="0"/>
              <a:t>+1</a:t>
            </a:r>
          </a:p>
          <a:p>
            <a:pPr marL="533400" indent="-533400" eaLnBrk="1" hangingPunct="1">
              <a:buFont typeface="Wingdings" pitchFamily="2" charset="2"/>
              <a:buAutoNum type="arabicPeriod"/>
            </a:pPr>
            <a:r>
              <a:rPr lang="tr-TR" sz="2400" dirty="0" smtClean="0"/>
              <a:t>Yaz </a:t>
            </a:r>
            <a:r>
              <a:rPr lang="tr-TR" sz="2400" dirty="0" err="1" smtClean="0"/>
              <a:t>sayac</a:t>
            </a:r>
            <a:endParaRPr lang="tr-TR" sz="2400" dirty="0" smtClean="0"/>
          </a:p>
          <a:p>
            <a:pPr marL="533400" indent="-533400" eaLnBrk="1" hangingPunct="1">
              <a:buFont typeface="Wingdings" pitchFamily="2" charset="2"/>
              <a:buAutoNum type="arabicPeriod"/>
            </a:pPr>
            <a:r>
              <a:rPr lang="tr-TR" sz="2400" dirty="0" smtClean="0"/>
              <a:t>Dur</a:t>
            </a:r>
          </a:p>
        </p:txBody>
      </p:sp>
      <p:sp>
        <p:nvSpPr>
          <p:cNvPr id="5" name="4 Yuvarlatılmış Dikdörtgen"/>
          <p:cNvSpPr/>
          <p:nvPr/>
        </p:nvSpPr>
        <p:spPr>
          <a:xfrm>
            <a:off x="5786446" y="4929198"/>
            <a:ext cx="2286016" cy="10001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EKRANA 1 YAZDIRIR.</a:t>
            </a:r>
            <a:endParaRPr lang="tr-T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Teşekkürler…</a:t>
            </a:r>
            <a:endParaRPr lang="tr-TR" dirty="0"/>
          </a:p>
        </p:txBody>
      </p:sp>
      <p:sp>
        <p:nvSpPr>
          <p:cNvPr id="3" name="2 İçerik Yer Tutucusu"/>
          <p:cNvSpPr>
            <a:spLocks noGrp="1"/>
          </p:cNvSpPr>
          <p:nvPr>
            <p:ph sz="quarter" idx="1"/>
          </p:nvPr>
        </p:nvSpPr>
        <p:spPr/>
        <p:txBody>
          <a:bodyPr/>
          <a:lstStyle/>
          <a:p>
            <a:r>
              <a:rPr lang="tr-TR" dirty="0" smtClean="0"/>
              <a:t>Bu derste emeği geçen İstanbul Kemerburgaz Üniversitesi ve TOBB </a:t>
            </a:r>
            <a:r>
              <a:rPr lang="tr-TR" dirty="0" err="1" smtClean="0"/>
              <a:t>ETÜ’deki</a:t>
            </a:r>
            <a:r>
              <a:rPr lang="tr-TR" dirty="0" smtClean="0"/>
              <a:t> hocalara ve asistanlara teşekkür ediyoruz.</a:t>
            </a:r>
          </a:p>
          <a:p>
            <a:r>
              <a:rPr lang="tr-TR" dirty="0" smtClean="0"/>
              <a:t>Slaytların ve derse dair diğer materyallerin hazırlanmasında birçok kişinin emeği geçmiştir. Özellikle </a:t>
            </a:r>
            <a:r>
              <a:rPr lang="tr-TR" b="1" i="1" dirty="0" smtClean="0"/>
              <a:t>Uğur Şahin</a:t>
            </a:r>
            <a:r>
              <a:rPr lang="tr-TR" dirty="0" smtClean="0"/>
              <a:t>’in hazırladığı slaytlar, bu dersin slaytlarının temelini oluşturur.</a:t>
            </a:r>
          </a:p>
          <a:p>
            <a:r>
              <a:rPr lang="tr-TR" i="1" dirty="0" smtClean="0"/>
              <a:t>Robert </a:t>
            </a:r>
            <a:r>
              <a:rPr lang="tr-TR" i="1" dirty="0" err="1" smtClean="0"/>
              <a:t>Sedgewick</a:t>
            </a:r>
            <a:r>
              <a:rPr lang="tr-TR" i="1" dirty="0" smtClean="0"/>
              <a:t> &amp; </a:t>
            </a:r>
            <a:r>
              <a:rPr lang="tr-TR" i="1" dirty="0" err="1" smtClean="0"/>
              <a:t>Kevin</a:t>
            </a:r>
            <a:r>
              <a:rPr lang="tr-TR" i="1" dirty="0" smtClean="0"/>
              <a:t> </a:t>
            </a:r>
            <a:r>
              <a:rPr lang="tr-TR" i="1" dirty="0" err="1" smtClean="0"/>
              <a:t>Wayne</a:t>
            </a:r>
            <a:r>
              <a:rPr lang="tr-TR" i="1" dirty="0" smtClean="0"/>
              <a:t> </a:t>
            </a:r>
            <a:r>
              <a:rPr lang="tr-TR" dirty="0" smtClean="0"/>
              <a:t>gibi yabancı kaynaklardan da slaytlar alınmıştır.</a:t>
            </a:r>
          </a:p>
          <a:p>
            <a:r>
              <a:rPr lang="tr-TR" dirty="0" smtClean="0"/>
              <a:t>Özel olarak kaynağını merak ettiğiniz bir slayt olursa sormaya çekinmeyiniz.</a:t>
            </a:r>
          </a:p>
          <a:p>
            <a:pPr lvl="1"/>
            <a:endParaRPr lang="tr-TR"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Blockly</a:t>
            </a:r>
            <a:r>
              <a:rPr lang="tr-TR" dirty="0" smtClean="0"/>
              <a:t> ve </a:t>
            </a:r>
            <a:r>
              <a:rPr lang="tr-TR" dirty="0" err="1" smtClean="0"/>
              <a:t>Scratch</a:t>
            </a:r>
            <a:endParaRPr lang="tr-TR" dirty="0"/>
          </a:p>
        </p:txBody>
      </p:sp>
      <p:sp>
        <p:nvSpPr>
          <p:cNvPr id="3" name="2 İçerik Yer Tutucusu"/>
          <p:cNvSpPr>
            <a:spLocks noGrp="1"/>
          </p:cNvSpPr>
          <p:nvPr>
            <p:ph sz="quarter" idx="1"/>
          </p:nvPr>
        </p:nvSpPr>
        <p:spPr/>
        <p:txBody>
          <a:bodyPr/>
          <a:lstStyle/>
          <a:p>
            <a:r>
              <a:rPr lang="tr-TR" dirty="0" err="1" smtClean="0"/>
              <a:t>Algoritmik</a:t>
            </a:r>
            <a:r>
              <a:rPr lang="tr-TR" dirty="0" smtClean="0"/>
              <a:t> düşünce yeteneğinizi geliştiren alıştırmalar yapınız.</a:t>
            </a:r>
            <a:endParaRPr lang="tr-TR" dirty="0"/>
          </a:p>
        </p:txBody>
      </p:sp>
      <p:sp>
        <p:nvSpPr>
          <p:cNvPr id="5" name="4 Köşeleri Yuvarlanmış Dikdörtgen Belirtme Çizgisi"/>
          <p:cNvSpPr/>
          <p:nvPr/>
        </p:nvSpPr>
        <p:spPr>
          <a:xfrm>
            <a:off x="5072066" y="2214554"/>
            <a:ext cx="3500462" cy="1500198"/>
          </a:xfrm>
          <a:prstGeom prst="wedgeRoundRectCallout">
            <a:avLst>
              <a:gd name="adj1" fmla="val 56954"/>
              <a:gd name="adj2" fmla="val -66147"/>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i="1" dirty="0" err="1" smtClean="0"/>
              <a:t>Scratch</a:t>
            </a:r>
            <a:r>
              <a:rPr lang="tr-TR" sz="1600" i="1" dirty="0" smtClean="0"/>
              <a:t> aslında algoritmaları çok iyi öğretiyor. Ben </a:t>
            </a:r>
            <a:r>
              <a:rPr lang="tr-TR" sz="1600" i="1" dirty="0" err="1" smtClean="0"/>
              <a:t>if</a:t>
            </a:r>
            <a:r>
              <a:rPr lang="tr-TR" sz="1600" i="1" dirty="0" smtClean="0"/>
              <a:t> </a:t>
            </a:r>
            <a:r>
              <a:rPr lang="tr-TR" sz="1600" i="1" dirty="0" err="1" smtClean="0"/>
              <a:t>elseleri</a:t>
            </a:r>
            <a:r>
              <a:rPr lang="tr-TR" sz="1600" i="1" dirty="0" smtClean="0"/>
              <a:t> vs. orada oturtmuştum.  </a:t>
            </a:r>
            <a:br>
              <a:rPr lang="tr-TR" sz="1600" i="1" dirty="0" smtClean="0"/>
            </a:br>
            <a:r>
              <a:rPr lang="tr-TR" sz="1600" i="1" dirty="0" smtClean="0"/>
              <a:t>~Geçtiğimiz dönemlerden birinde 3 sınavdan da  100 almış bir öğrencinin geri bildirimi</a:t>
            </a:r>
            <a:endParaRPr lang="tr-TR" sz="1600" dirty="0"/>
          </a:p>
        </p:txBody>
      </p:sp>
      <p:grpSp>
        <p:nvGrpSpPr>
          <p:cNvPr id="6" name="10 Grup"/>
          <p:cNvGrpSpPr/>
          <p:nvPr/>
        </p:nvGrpSpPr>
        <p:grpSpPr>
          <a:xfrm>
            <a:off x="1142976" y="3000372"/>
            <a:ext cx="1730794" cy="2269426"/>
            <a:chOff x="457200" y="2690399"/>
            <a:chExt cx="2213429" cy="3324589"/>
          </a:xfrm>
        </p:grpSpPr>
        <p:pic>
          <p:nvPicPr>
            <p:cNvPr id="7" name="Resim 4" descr="Ekran Kırpma"/>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1717" y="2690399"/>
              <a:ext cx="1865716" cy="1986474"/>
            </a:xfrm>
            <a:prstGeom prst="rect">
              <a:avLst/>
            </a:prstGeom>
          </p:spPr>
        </p:pic>
        <p:sp>
          <p:nvSpPr>
            <p:cNvPr id="8" name="7 Metin kutusu"/>
            <p:cNvSpPr txBox="1"/>
            <p:nvPr/>
          </p:nvSpPr>
          <p:spPr>
            <a:xfrm>
              <a:off x="457200" y="4662358"/>
              <a:ext cx="2213429" cy="1352630"/>
            </a:xfrm>
            <a:prstGeom prst="rect">
              <a:avLst/>
            </a:prstGeom>
            <a:noFill/>
          </p:spPr>
          <p:txBody>
            <a:bodyPr wrap="square" rtlCol="0">
              <a:spAutoFit/>
            </a:bodyPr>
            <a:lstStyle/>
            <a:p>
              <a:pPr algn="ctr"/>
              <a:r>
                <a:rPr lang="tr-TR" i="1" dirty="0" err="1" smtClean="0"/>
                <a:t>Blockly</a:t>
              </a:r>
              <a:r>
                <a:rPr lang="tr-TR" i="1" dirty="0" smtClean="0"/>
                <a:t> alıştırmalarını yapınız.</a:t>
              </a:r>
              <a:endParaRPr lang="tr-TR" i="1" dirty="0"/>
            </a:p>
          </p:txBody>
        </p:sp>
      </p:grpSp>
      <p:grpSp>
        <p:nvGrpSpPr>
          <p:cNvPr id="9" name="8 Grup"/>
          <p:cNvGrpSpPr/>
          <p:nvPr/>
        </p:nvGrpSpPr>
        <p:grpSpPr>
          <a:xfrm>
            <a:off x="4714876" y="4071942"/>
            <a:ext cx="2647950" cy="1686349"/>
            <a:chOff x="3004457" y="4698529"/>
            <a:chExt cx="2647950" cy="1686349"/>
          </a:xfrm>
        </p:grpSpPr>
        <p:pic>
          <p:nvPicPr>
            <p:cNvPr id="10" name="9 Resim" descr="içerik.jpeg"/>
            <p:cNvPicPr>
              <a:picLocks noChangeAspect="1"/>
            </p:cNvPicPr>
            <p:nvPr/>
          </p:nvPicPr>
          <p:blipFill>
            <a:blip r:embed="rId3">
              <a:clrChange>
                <a:clrFrom>
                  <a:srgbClr val="FFFFFF"/>
                </a:clrFrom>
                <a:clrTo>
                  <a:srgbClr val="FFFFFF">
                    <a:alpha val="0"/>
                  </a:srgbClr>
                </a:clrTo>
              </a:clrChange>
            </a:blip>
            <a:srcRect t="39675"/>
            <a:stretch>
              <a:fillRect/>
            </a:stretch>
          </p:blipFill>
          <p:spPr>
            <a:xfrm>
              <a:off x="3004457" y="4698529"/>
              <a:ext cx="2647950" cy="1040018"/>
            </a:xfrm>
            <a:prstGeom prst="rect">
              <a:avLst/>
            </a:prstGeom>
          </p:spPr>
        </p:pic>
        <p:sp>
          <p:nvSpPr>
            <p:cNvPr id="11" name="10 Metin kutusu"/>
            <p:cNvSpPr txBox="1"/>
            <p:nvPr/>
          </p:nvSpPr>
          <p:spPr>
            <a:xfrm>
              <a:off x="3221717" y="5738547"/>
              <a:ext cx="2213429" cy="646331"/>
            </a:xfrm>
            <a:prstGeom prst="rect">
              <a:avLst/>
            </a:prstGeom>
            <a:noFill/>
          </p:spPr>
          <p:txBody>
            <a:bodyPr wrap="square" rtlCol="0">
              <a:spAutoFit/>
            </a:bodyPr>
            <a:lstStyle/>
            <a:p>
              <a:pPr algn="ctr"/>
              <a:r>
                <a:rPr lang="tr-TR" i="1" dirty="0" err="1" smtClean="0"/>
                <a:t>Scratch</a:t>
              </a:r>
              <a:r>
                <a:rPr lang="tr-TR" i="1" dirty="0" smtClean="0"/>
                <a:t> ile alıştırmalar yapınız.</a:t>
              </a:r>
              <a:endParaRPr lang="tr-TR" i="1" dirty="0"/>
            </a:p>
          </p:txBody>
        </p:sp>
      </p:grpSp>
      <p:sp>
        <p:nvSpPr>
          <p:cNvPr id="12" name="11 Dikdörtgen"/>
          <p:cNvSpPr/>
          <p:nvPr/>
        </p:nvSpPr>
        <p:spPr>
          <a:xfrm>
            <a:off x="571472" y="5214950"/>
            <a:ext cx="3801041" cy="369332"/>
          </a:xfrm>
          <a:prstGeom prst="rect">
            <a:avLst/>
          </a:prstGeom>
        </p:spPr>
        <p:txBody>
          <a:bodyPr wrap="none">
            <a:spAutoFit/>
          </a:bodyPr>
          <a:lstStyle/>
          <a:p>
            <a:r>
              <a:rPr lang="pt-BR" dirty="0" smtClean="0">
                <a:hlinkClick r:id="rId4"/>
              </a:rPr>
              <a:t>https://blockly-games.appspot.com/</a:t>
            </a:r>
            <a:endParaRPr lang="tr-TR" dirty="0"/>
          </a:p>
        </p:txBody>
      </p:sp>
      <p:sp>
        <p:nvSpPr>
          <p:cNvPr id="13" name="12 Dikdörtgen"/>
          <p:cNvSpPr/>
          <p:nvPr/>
        </p:nvSpPr>
        <p:spPr>
          <a:xfrm>
            <a:off x="4857752" y="5715016"/>
            <a:ext cx="2569934" cy="369332"/>
          </a:xfrm>
          <a:prstGeom prst="rect">
            <a:avLst/>
          </a:prstGeom>
        </p:spPr>
        <p:txBody>
          <a:bodyPr wrap="none">
            <a:spAutoFit/>
          </a:bodyPr>
          <a:lstStyle/>
          <a:p>
            <a:r>
              <a:rPr lang="tr-TR" dirty="0" smtClean="0">
                <a:hlinkClick r:id="rId5"/>
              </a:rPr>
              <a:t>https://scratch.mit.edu/ </a:t>
            </a:r>
            <a:endParaRPr lang="tr-T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Autofit/>
          </a:bodyPr>
          <a:lstStyle/>
          <a:p>
            <a:pPr eaLnBrk="1" hangingPunct="1"/>
            <a:r>
              <a:rPr lang="tr-TR" sz="2400" dirty="0" smtClean="0"/>
              <a:t>Bu algoritmanın ekran çıktısı nedir?</a:t>
            </a:r>
          </a:p>
        </p:txBody>
      </p:sp>
      <p:sp>
        <p:nvSpPr>
          <p:cNvPr id="38915" name="Rectangle 3"/>
          <p:cNvSpPr>
            <a:spLocks noGrp="1" noChangeArrowheads="1"/>
          </p:cNvSpPr>
          <p:nvPr>
            <p:ph sz="quarter" idx="1"/>
          </p:nvPr>
        </p:nvSpPr>
        <p:spPr/>
        <p:txBody>
          <a:bodyPr>
            <a:normAutofit/>
          </a:bodyPr>
          <a:lstStyle/>
          <a:p>
            <a:pPr marL="533400" indent="-533400" eaLnBrk="1" hangingPunct="1">
              <a:lnSpc>
                <a:spcPct val="90000"/>
              </a:lnSpc>
              <a:buFont typeface="Wingdings" pitchFamily="2" charset="2"/>
              <a:buAutoNum type="arabicPeriod"/>
            </a:pPr>
            <a:r>
              <a:rPr lang="tr-TR" sz="2000" dirty="0" smtClean="0"/>
              <a:t>başla</a:t>
            </a:r>
          </a:p>
          <a:p>
            <a:pPr marL="533400" indent="-533400" eaLnBrk="1" hangingPunct="1">
              <a:lnSpc>
                <a:spcPct val="90000"/>
              </a:lnSpc>
              <a:buFont typeface="Wingdings" pitchFamily="2" charset="2"/>
              <a:buAutoNum type="arabicPeriod"/>
            </a:pPr>
            <a:r>
              <a:rPr lang="tr-TR" sz="2000" dirty="0" err="1" smtClean="0"/>
              <a:t>sayac</a:t>
            </a:r>
            <a:r>
              <a:rPr lang="tr-TR" sz="2000" dirty="0" smtClean="0"/>
              <a:t>=0</a:t>
            </a:r>
          </a:p>
          <a:p>
            <a:pPr marL="533400" indent="-533400" eaLnBrk="1" hangingPunct="1">
              <a:lnSpc>
                <a:spcPct val="90000"/>
              </a:lnSpc>
              <a:buFont typeface="Wingdings" pitchFamily="2" charset="2"/>
              <a:buAutoNum type="arabicPeriod"/>
            </a:pPr>
            <a:r>
              <a:rPr lang="tr-TR" sz="2000" dirty="0" err="1" smtClean="0"/>
              <a:t>sayi</a:t>
            </a:r>
            <a:r>
              <a:rPr lang="tr-TR" sz="2000" dirty="0" smtClean="0"/>
              <a:t>=1</a:t>
            </a:r>
          </a:p>
          <a:p>
            <a:pPr marL="533400" indent="-533400" eaLnBrk="1" hangingPunct="1">
              <a:lnSpc>
                <a:spcPct val="90000"/>
              </a:lnSpc>
              <a:buFont typeface="Wingdings" pitchFamily="2" charset="2"/>
              <a:buAutoNum type="arabicPeriod"/>
            </a:pPr>
            <a:r>
              <a:rPr lang="tr-TR" sz="2000" dirty="0" smtClean="0"/>
              <a:t>Eğer </a:t>
            </a:r>
            <a:r>
              <a:rPr lang="tr-TR" sz="2000" dirty="0" err="1" smtClean="0"/>
              <a:t>sayi</a:t>
            </a:r>
            <a:r>
              <a:rPr lang="tr-TR" sz="2000" dirty="0" smtClean="0"/>
              <a:t> &gt; 100 ise git 8</a:t>
            </a:r>
          </a:p>
          <a:p>
            <a:pPr marL="533400" indent="-533400" eaLnBrk="1" hangingPunct="1">
              <a:lnSpc>
                <a:spcPct val="90000"/>
              </a:lnSpc>
              <a:buFont typeface="Wingdings" pitchFamily="2" charset="2"/>
              <a:buAutoNum type="arabicPeriod"/>
            </a:pPr>
            <a:r>
              <a:rPr lang="tr-TR" sz="2000" dirty="0" smtClean="0"/>
              <a:t>Eğer </a:t>
            </a:r>
            <a:r>
              <a:rPr lang="tr-TR" sz="2000" dirty="0" err="1" smtClean="0"/>
              <a:t>sayi</a:t>
            </a:r>
            <a:r>
              <a:rPr lang="tr-TR" sz="2000" dirty="0" smtClean="0"/>
              <a:t> </a:t>
            </a:r>
            <a:r>
              <a:rPr lang="tr-TR" sz="2000" dirty="0" err="1" smtClean="0"/>
              <a:t>mod</a:t>
            </a:r>
            <a:r>
              <a:rPr lang="tr-TR" sz="2000" dirty="0" smtClean="0"/>
              <a:t> 5 = 0 ise </a:t>
            </a:r>
            <a:r>
              <a:rPr lang="tr-TR" sz="2000" dirty="0" err="1" smtClean="0"/>
              <a:t>sayac</a:t>
            </a:r>
            <a:r>
              <a:rPr lang="tr-TR" sz="2000" dirty="0" smtClean="0"/>
              <a:t>=</a:t>
            </a:r>
            <a:r>
              <a:rPr lang="tr-TR" sz="2000" dirty="0" err="1" smtClean="0"/>
              <a:t>sayac</a:t>
            </a:r>
            <a:r>
              <a:rPr lang="tr-TR" sz="2000" dirty="0" smtClean="0"/>
              <a:t>+1</a:t>
            </a:r>
          </a:p>
          <a:p>
            <a:pPr marL="533400" indent="-533400" eaLnBrk="1" hangingPunct="1">
              <a:lnSpc>
                <a:spcPct val="90000"/>
              </a:lnSpc>
              <a:buFont typeface="Wingdings" pitchFamily="2" charset="2"/>
              <a:buAutoNum type="arabicPeriod"/>
            </a:pPr>
            <a:r>
              <a:rPr lang="tr-TR" sz="2000" dirty="0" err="1" smtClean="0"/>
              <a:t>sayi</a:t>
            </a:r>
            <a:r>
              <a:rPr lang="tr-TR" sz="2000" dirty="0" smtClean="0"/>
              <a:t>=</a:t>
            </a:r>
            <a:r>
              <a:rPr lang="tr-TR" sz="2000" dirty="0" err="1" smtClean="0"/>
              <a:t>sayi</a:t>
            </a:r>
            <a:r>
              <a:rPr lang="tr-TR" sz="2000" dirty="0" smtClean="0"/>
              <a:t>+1</a:t>
            </a:r>
          </a:p>
          <a:p>
            <a:pPr marL="533400" indent="-533400" eaLnBrk="1" hangingPunct="1">
              <a:lnSpc>
                <a:spcPct val="90000"/>
              </a:lnSpc>
              <a:buFont typeface="Wingdings" pitchFamily="2" charset="2"/>
              <a:buAutoNum type="arabicPeriod"/>
            </a:pPr>
            <a:r>
              <a:rPr lang="tr-TR" sz="2000" dirty="0" smtClean="0"/>
              <a:t>Git 4</a:t>
            </a:r>
          </a:p>
          <a:p>
            <a:pPr marL="533400" indent="-533400" eaLnBrk="1" hangingPunct="1">
              <a:lnSpc>
                <a:spcPct val="90000"/>
              </a:lnSpc>
              <a:buFont typeface="Wingdings" pitchFamily="2" charset="2"/>
              <a:buAutoNum type="arabicPeriod"/>
            </a:pPr>
            <a:r>
              <a:rPr lang="tr-TR" sz="2000" dirty="0" smtClean="0"/>
              <a:t>Yaz </a:t>
            </a:r>
            <a:r>
              <a:rPr lang="tr-TR" sz="2000" dirty="0" err="1" smtClean="0"/>
              <a:t>sayac</a:t>
            </a:r>
            <a:r>
              <a:rPr lang="tr-TR" sz="2000" dirty="0" smtClean="0"/>
              <a:t> </a:t>
            </a:r>
          </a:p>
          <a:p>
            <a:pPr marL="533400" indent="-533400" eaLnBrk="1" hangingPunct="1">
              <a:lnSpc>
                <a:spcPct val="90000"/>
              </a:lnSpc>
              <a:buFont typeface="Wingdings" pitchFamily="2" charset="2"/>
              <a:buAutoNum type="arabicPeriod"/>
            </a:pPr>
            <a:r>
              <a:rPr lang="tr-TR" sz="2000" dirty="0" smtClean="0"/>
              <a:t>Dur</a:t>
            </a:r>
          </a:p>
        </p:txBody>
      </p:sp>
      <p:sp>
        <p:nvSpPr>
          <p:cNvPr id="4" name="3 Dikdörtgen"/>
          <p:cNvSpPr/>
          <p:nvPr/>
        </p:nvSpPr>
        <p:spPr>
          <a:xfrm>
            <a:off x="4357686" y="3643314"/>
            <a:ext cx="4143404" cy="646331"/>
          </a:xfrm>
          <a:prstGeom prst="rect">
            <a:avLst/>
          </a:prstGeom>
        </p:spPr>
        <p:txBody>
          <a:bodyPr wrap="square">
            <a:spAutoFit/>
          </a:bodyPr>
          <a:lstStyle/>
          <a:p>
            <a:r>
              <a:rPr lang="tr-TR" dirty="0" smtClean="0"/>
              <a:t>Bu algoritma [1-100] aralığında 5 in katı olan  sayıların adedini sayar.</a:t>
            </a:r>
            <a:endParaRPr lang="tr-TR" dirty="0"/>
          </a:p>
        </p:txBody>
      </p:sp>
      <mc:AlternateContent xmlns:mc="http://schemas.openxmlformats.org/markup-compatibility/2006">
        <mc:Choice xmlns:p14="http://schemas.microsoft.com/office/powerpoint/2010/main" xmlns="" Requires="p14">
          <p:contentPart p14:bwMode="auto" r:id="">
            <p14:nvContentPartPr>
              <p14:cNvPr id="1026" name="Ink 2"/>
              <p14:cNvContentPartPr>
                <a14:cpLocks xmlns:a14="http://schemas.microsoft.com/office/drawing/2010/main" noRot="1" noChangeAspect="1" noEditPoints="1" noChangeArrowheads="1" noChangeShapeType="1"/>
              </p14:cNvContentPartPr>
              <p14:nvPr/>
            </p14:nvContentPartPr>
            <p14:xfrm>
              <a:off x="8594725" y="14098588"/>
              <a:ext cx="0" cy="0"/>
            </p14:xfrm>
          </p:contentPart>
        </mc:Choice>
        <mc:Fallback>
          <p:pic>
            <p:nvPicPr>
              <p:cNvPr id="1026" name="Ink 2"/>
              <p:cNvPicPr>
                <a:picLocks noRot="1" noChangeAspect="1" noEditPoints="1" noChangeArrowheads="1" noChangeShapeType="1"/>
              </p:cNvPicPr>
              <p:nvPr/>
            </p:nvPicPr>
            <p:blipFill>
              <a:blip r:embed="rId3"/>
              <a:stretch>
                <a:fillRect/>
              </a:stretch>
            </p:blipFill>
            <p:spPr>
              <a:xfrm>
                <a:off x="8594725" y="14098588"/>
                <a:ext cx="0" cy="0"/>
              </a:xfrm>
              <a:prstGeom prst="rect">
                <a:avLst/>
              </a:prstGeom>
            </p:spPr>
          </p:pic>
        </mc:Fallback>
      </mc:AlternateContent>
      <p:graphicFrame>
        <p:nvGraphicFramePr>
          <p:cNvPr id="7" name="6 Tablo"/>
          <p:cNvGraphicFramePr>
            <a:graphicFrameLocks noGrp="1"/>
          </p:cNvGraphicFramePr>
          <p:nvPr/>
        </p:nvGraphicFramePr>
        <p:xfrm>
          <a:off x="857224" y="4572009"/>
          <a:ext cx="4071970" cy="1285884"/>
        </p:xfrm>
        <a:graphic>
          <a:graphicData uri="http://schemas.openxmlformats.org/drawingml/2006/table">
            <a:tbl>
              <a:tblPr/>
              <a:tblGrid>
                <a:gridCol w="407197"/>
                <a:gridCol w="407197"/>
                <a:gridCol w="407197"/>
                <a:gridCol w="407197"/>
                <a:gridCol w="407197"/>
                <a:gridCol w="407197"/>
                <a:gridCol w="407197"/>
                <a:gridCol w="407197"/>
                <a:gridCol w="407197"/>
                <a:gridCol w="407197"/>
              </a:tblGrid>
              <a:tr h="428628">
                <a:tc>
                  <a:txBody>
                    <a:bodyPr/>
                    <a:lstStyle/>
                    <a:p>
                      <a:pPr algn="ctr">
                        <a:lnSpc>
                          <a:spcPct val="115000"/>
                        </a:lnSpc>
                        <a:spcAft>
                          <a:spcPts val="0"/>
                        </a:spcAft>
                        <a:tabLst>
                          <a:tab pos="397510" algn="l"/>
                        </a:tabLst>
                      </a:pPr>
                      <a:r>
                        <a:rPr lang="tr-TR" sz="1800" b="1" dirty="0" smtClean="0">
                          <a:latin typeface="Arial"/>
                          <a:ea typeface="Times New Roman"/>
                          <a:cs typeface="Times New Roman"/>
                        </a:rPr>
                        <a:t>2</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800" b="1" dirty="0" smtClean="0">
                          <a:latin typeface="Arial"/>
                          <a:ea typeface="Times New Roman"/>
                          <a:cs typeface="Times New Roman"/>
                        </a:rPr>
                        <a:t>0</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428628">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428628">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5233615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Bunu biliyor muydunuz?</a:t>
            </a:r>
            <a:endParaRPr lang="en-US" dirty="0"/>
          </a:p>
        </p:txBody>
      </p:sp>
      <p:pic>
        <p:nvPicPr>
          <p:cNvPr id="4" name="Picture 3" descr="Charles_Babbage_-_1860.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283778" y="1701003"/>
            <a:ext cx="3403022" cy="4455957"/>
          </a:xfrm>
          <a:prstGeom prst="rect">
            <a:avLst/>
          </a:prstGeom>
        </p:spPr>
      </p:pic>
      <p:sp>
        <p:nvSpPr>
          <p:cNvPr id="61442" name="AutoShape 2" descr="data:image/jpeg;base64,/9j/4AAQSkZJRgABAQAAAQABAAD/2wCEAAkGBxITEBUSEhMQDxUVFRAVEBUWEBUPFRYVFRIWFhUXFRUYHCggGBolHRUVIjEhJSkrLi4uFx8zODMtNyguLisBCgoKDg0OGxAQGzclICU1MzctLTErKzctLy4rLS0vKy0rNzctListLTIrLS4tLS0tNy0tLTItNi0rLS0tLS0tLf/AABEIAMIBAwMBIgACEQEDEQH/xAAcAAEAAQUBAQAAAAAAAAAAAAAABAIDBQYHAQj/xABBEAACAgEBBAcGAwUHAwUAAAABAgADEQQFEiExE0FRYXGBkQYHIjKhsUJSchQjksHRM2KCk6Ky4TRD8ERzo7PC/8QAGQEBAAMBAQAAAAAAAAAAAAAAAAECAwQF/8QAIREBAAICAgMBAQEBAAAAAAAAAAECAxESMQQhUUFhcRT/2gAMAwEAAhEDEQA/AO4xE5f7wfbXXaTWdFUqV1hVKF6t8WZA3jne5AnHDEDqETjek97esX+102nt/Qz0fcvMxpvfDR/3dLqa+3cZLQP4ih+ktNLR3CItE9S6ZE0zSe9DZj4BusqJ6nos+rKpUeszei9qdDacV6vSufyi9N7+EnMqlmInisCMggjqI4z2AiIgIiICIiAiIgIiICIiAiIgIiICIiAiIgIiICIiAiIgJp3vS2H+06FnUZsoPSJ2lcYdfMcfFRNxnjKCMHiDwMD5gpOR4c5cBmW9sNjHRa56sYrY71XZuMeA8jkTGFZ6mC/Ojhy142UlQeYB8RmefsiHgVH2nsvVzWaxPcM+Ux080mhCHNT20HrNdhrPqJmtLtXaNYxVtDUj/wBzGp+tuZBoktJS2DHP4mMt4/Wa0/ttthMfHotQOvpKWRj/AJZUCZbT+8vWA4t2ejjrarVAHyRl/nNZqkmuYW8ajWM9m30e9PT8rtLtDT9rGgWJ5FGJ+kyWj95GyrOWrrrPWLUs0+P8xQJoyGXjUrfMqsO8BvvM58b5K/8A0fYdR0O1tPcM030XDq6O1LP9pMmzit/s/pH+bT0+SBf9uJcp2Xuf2N+s0+OQr1dqj+EsQZSfHstHkVdmicr0+0Nenya61h2W003ep3Q31m5ex+27L1eu/c6asgkopRXrfO44Uk4OQykZ5rnhkCZWx2r7lpXJW3qGxRESi5ERAREQEREBERAREQEREBERAREQEREDRfe3sLp9H0yjL0ZbvNZ+ceXA+U49p7Mr38jPpm2sMpVhkEEEdoPOfO3tHsk6PXWUH5Cc1ntU8V/p5To8bJxvr6xzV5V/xDxmXAICyoT1NOFcqkyppDWXVaRIyNRkyuY6h5NqaZytCWkkVmR6zLyyqV4SpZbUyoGQhU0vaHX/ALPcmo6kyt3fS+N8/wCEhX/wEdcsMZ6p6jK2ryjSazxnbqoM9mtew20N6g0Mcvp91Rk5JpIPQt6ApnrNZPXNlnnTGp1L0IncbgiIkJIiICIiAiIgIiICIiAiIgIiICIiAnPPfDsHpdMNSg+On58czWT/ACPH1nQ5a1NC2IyMMqwKsO0EYMD5u0tu8oPr4y+BG2NmtpNZZp2zgMdw9o5qfMTxTPYwZOdIl52WnG2laypTKMws0lSEyppNpeY6tpLqaZzC0MlW0koZj6nkpGlEpOZWplhXlxTIFRPGVKZaBnu9Am7N2j+z6hLycIPgv7OicjLH9DBWz2Bh1zqE5IePA8Qec3f2G2kbNP0THNlGKySclq8fun78qN0nrZGnJ5FPfJ04LeuLZIiJzOgiIgIiICIiAiIgIiICIiAiIgIiICIiBzT3y7B36k1aD4q8LZjnuk/CfI/ec0ot3lB7fv1z6O1+kW2p6nGVdWVh3ET5z12hbS6q3Tv+Fju9/YfMYnV4uTjfU/rDPTlXfxUWlSmWd6VAz0nEkoZLqeQK2khGlZgZCtpKreYxLJJrslJhbacGl1LZBSyXQ0rpKWrSteMiq8u1PGiVYsxJ2xNpfs+prtJwhxVf2bjkbrH9LYOepS8xrnM8fBBBGQQQR2gjiJW1OUaK34zt2aJrnsLtU3abcclrKCKrCebKBmtz27y4yfzBuybHPNmNTqXoRO43BERISREQEREBERAREQEREBERAREQEREBOWe+fYXBNag4rhLfD8BP28xOpyJtbQLfRZS4yrqVPdkcDA+cKmyAe2XJTZpGovs09nBkZh6f1GDLu7PWxZOdYl596cbae1y8rS2qz2as19Xl1LJDBlYeQJ62S6lsxyvLi2SuksmHlyuznMatsrN3ONITTdLjWTFHUADJIHeTgSLqNvVqMDNh7uA9T/LMra1a9ymK2t1DcPZna37Nq63JwlmKb/Bm/dOf0ucdgWxzOtz5e1227LAV+FVIIIAzkEYIJP8AxO7e7b2j/bNAju2baj0N5J4l1Awx/UpVvEkdU8/Natrbq7sNbVrqza4iJi1IiICIiAiIgIiICIiAiIgIiICIiAiIgcj982wylletrHPCW+I+UnxGR6TS6mDAEcjxnf8A2g2Uuq01lD8nUgHsb8J8jifPOmraqyzT2DDIzDHgcH+vnOnxr6tx+sc1dxtN3ZSwlQaemehtx6WCJ4DLjCRrtQq8yPDmfSJtEe5IiZ6Xg0rDTE27T/KPM/0kK7Us3Mk93Iek57+VSOvbWvj2nv0ztu0a16949g4/XlIOo2o5G8q7ingGxn0PKYlnma2htrVawbpWtaxu53a0qQFR8zOeOefDPlOW/k3t/G9cFY/rE3agscsS3icymit7Du1qznrwOA7yeQHeZkdNs2scWzee7NdQ8/mfyxMrplDEVj4uWKkHRAE9e6V3eHPLH1mDZj9BsHePxsXP5ayAo/VaeHoD4zbdnaJKh0YKbx3iKamr5jAy1x3lDHI+dskDh2S5Tp+iTf1DtpEDLwVWIbqVXsocM+T1ADnggzM0JqGTdpSzSU81tXNrMD+XTO56Pjj5gTjPwg8QEOy80kGxhUWH7uutrVJ5Di4Db5zj4huqM8R1w22tUg32uupTgApve7iTwywDLk8t0ep5CytqoWGlra5mbF9wXU1KGGQTZkMbWGCN0cuRK8Jj9SqIwe1hfcQQAN3pG48koar4Bx4ns+ZoGVr9sdeMnpmVRy6SlMnvOUBAx2nPcIT3m60chp7F6map13v04ceuMTWr68jet3K15hTioAf3yUAc/QdhxmY62w2fICF45YBQSc/hxjA7+vq7YG9r74bVJDaWmzHPdvasfVGkyn3zU/8Ac0l6/osSz03t3M5TagHw/Ef7nEcQe8YkO7h2Z6yBgeAgdz03vf2c3zDVU/qpDf8A1s0yWl95eyn5aoL+uq6r6ugE+cjPIH1Fpva7Z9hwmt0bHs/aa970zmZWnUI/FGR/0sG+0+RzKRWAcgAHqOMH1gfX8T5t93+uuO0dMp1GqSsWBrAt9oUqgLBSoOCpIVSOWGn0ijZGRA9iIgIiICIiAiIgJxr3xbFNOpTW1j4bPht/WB1+K/adlmI9q9jLq9JbQebLlD2OOKn1kxOhwVtQoAYsACMjJkK7ayj5QW7zwH9Zi9TUyOyMMMpKsOwg4IlktN7eTaevTGMFY7TL9e7c2wOwcP8AmRS0tM8u1UFhvEhF7TxJ8AOJmE2me2sREdKGeXadK7DPBF/Mx3R5dZ8pdUogyB/icbx8Qg5eJlN2pJOTkngcsOO6eRXPAZ5jMhKRTRWuDjpT1M/wpnuTm3nLj6gsQDlj+EfBgD+7Xn4e7IwZCQhs5cKSMAEZZh2Z7eA48DJVRwN3dqsAPHClVGe04J8vtAn1adiSbFO6MElCgKgct6wnIHhjzmY2XXY6AaZRYnWbaq93jz3FBXfbvOB3mYvQ6aviwu0x3eLIwyi448FDjdx2tmZXSK+pz0VOlXGQNQQSxPXuoUyP1E47jAy2lrp07qxXUpewYVr0GnuZvzbiVg9Gp4A4Kryyc8ZcbSvac6gV6YgnCLs+3DLxH7+9DhuGPhRwO3ekcpVpaw19FgY7qm2rXFrmJ6ukZq3bt3RyA5S7+yarUAMekGmOMad9WRY64zvWWBGPHgOjD4xnJOcQLd+tBG5pEqZBwa+gX11J2btdX9qe5WwOsyHaaqQXexLWPXat1d7cDhRklj1/CoHhzkvXaxKW6NKNWlpGa601Kms8eYQWEIuesp24zykDTWoP3upuZrcYzapoWscyEVlUf4sZOBxgWDS9nxWhkXgVqNr29+XZuf6cY8ZB2iRwGAzH5Rgf+ADtmS1+uXgEIsZvlAYEeJI5L3zDWA5IB3mPzvj6AdQ7B/yYEN16hxP4m7O4d0tsmOAk01gDAkewQINiyywkt1lh1gWDPMy4RLZEDevdJs7f1RsxwUBR58T/APmfQCDAE5h7ntmblAcji3xevEfTE6jAREQEREBERARE8MD2UPYBKLWMxOud8cIHHvfLstadWNQnBbwS3dYuM+owfIzQDW5AOOBGRjjwnZfa3Q9Om5bSbVGSvzAg4xlSOIP04ccznmr2Qte6gsKELgrYhUjBOPiXOeGDnA5474GrlT1y7U+P65mcr2HqGJKhL14Y6N0tI7fgB3vpMbq6DW27ZW1R/vK1f0IgRlfgAe3Jb4i57ueMf+ZlVYI5Yyc8Bx9cEfWV2VqG3ScHnzB9O2VCvwP0+8CVVpSRk5AHDgAPU9Zk3S3urBayrnrXo+Q72zhfSY6sHtYeBI+0naK5kGF3cdhXP2IgZWrQ2kixhVdj5VYtWinn8OA2T3kHykp9Str9GNHVbcuMuWR0rJ/M4+IEDqABPdMdfrLbMAncT8fRnDkdik4CDw498zezNbp60CBWqA5L0Zx4llyPrAu7P2XZS++Uq1bcRvPfYrIDjK1K6uAuerI6pD12srY2LptH0NgOLrq90he0qdO2/Y4/Lwxx7MSv9ts1bNXUxopHCx87t1ncg5ovfzPd1ytNob6EC0tQaxnCvQVPgHRh6lTAj6GvSoeGtfT2Pjfe3HSWEcgy6hCx7OHHA7p5r9dajitbab85IHRFSB+dmD4xw4DAJ6uvDV7WuJNJpoFmAci3pUUHkzqUU9uF68cxMcFWtdxOZ4u2ApYnmTgAekC3ad0EA7zE5sbgMny5CY+1vKSLTIdpgWnvYdf85ZOqbuM9skd4F06kdY+spNqnulgymBeJHaJ5pqd+xUH4mA9TxlqbD7C6HpNWvWF4+Z4D6Zgd49jNGK6FGMcBNjkPZdW7WB3SZAREQEREBERAREQKSspNQ7JciBYs0645CYLaXsrRb8yA+IE2SeEQOba/3bUN8uUPcZib/Y3W1jFWosI/Kx31/hbI+k68UlDUiBwXaOwL/wDv6LTX9rKhof8AiqK/aYkbO0qZDVazS57CmoUeThW/1T6Js0anmBIGq2HU/NFPlA4Fpti08Amrpfic9KLNM+CDjiQVPV+KG9n9Yo3lqa5fzVMmpB/yyTOv6/2D0z/gC+HD7TXdX7tt071NjIeog4Przgc2Oqett10KnsYFG9DJdO1E6wy/UTcdRsbalQ3Ra16/lsAvHhiwNMJqqyP+o2dQ3fULNKf/AIzu/wCmBDGoqfmUbsBA+xklbWHy2WL2fGWA8FbIHpIj6bQN163SE9q16pB6bj4nibCB/wCn12lfusd9G3hu2Lun+KBfQ7oIHMklmJyzE8yT1mR3aXLdi7RQZah7F/Mm7ev8VRP1mNbVkHDowI5jmfMdUC7YZFsMqOoU9ePHh95bsgWHlhpdeWmgWzKZUZ5A8nS/dNs7P7wjmeHgOA/nOaquTgTvXu62duVKOwAeggb7SuFEuTwT2AiIgIiICIiAiIgIiICIiAiIgJ5iexApKCUGkS7ECK+mEi3bNRuag+UykQNV1vspp7PmrX0E13X+7ilvkyvhOlFRKTUIHGbvd/qKjvUWMh7VJQ+qmRNSu1Kxu2H9pUfhurTUg+JsUt9Z21tPLFmjB5gHygcGu1tf/qNn1Z7ant0v+nLL9JGOk2c/y263Rt2tVXqUH+WVY+k7lqth1P8AMg9Jgtf7Cad/wgeHCByk+zW//Ya3QX55Cx20lh7t2xR/ukbV+ymurG8+kvI/NVjUL4/uy33m+6/3a/kY/eYN/ZDW0EmlnTvrdqj6qYGiW14bdOUYc1dSjekoNLdmfDj9pvdu1dpoN20nUL1rfSmoU+JZc/WYjaGsSwDOl0+ncfipVqR515IgYn2e0vSahBjkcny4/fHrPor2X027WvgJzLYFSW3I1dZqAAGC/SE9pzujGezHVOv7LrwggToiICIiAiIgIiICIiAiIgIiICIiAiIgIiICIiAiIgIiIHhWUmsSuIFhqJafS90mRAxF+zEbmoPlMXqfZSh+aD0m1ykoIGv7L9mq6zkDGJn60wMSoCewEREBERAREQEREBERAREQEREBERAREQEREBERAREQEREBERAREQEREBERAREQERED/9k="/>
          <p:cNvSpPr>
            <a:spLocks noChangeAspect="1" noChangeArrowheads="1"/>
          </p:cNvSpPr>
          <p:nvPr/>
        </p:nvSpPr>
        <p:spPr bwMode="auto">
          <a:xfrm>
            <a:off x="155575" y="-1600200"/>
            <a:ext cx="4448175" cy="3333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44" name="AutoShape 4" descr="data:image/jpeg;base64,/9j/4AAQSkZJRgABAQAAAQABAAD/2wCEAAkGBxITEBUSEhMQDxUVFRAVEBUWEBUPFRYVFRIWFhUXFRUYHCggGBolHRUVIjEhJSkrLi4uFx8zODMtNyguLisBCgoKDg0OGxAQGzclICU1MzctLTErKzctLy4rLS0vKy0rNzctListLTIrLS4tLS0tNy0tLTItNi0rLS0tLS0tLf/AABEIAMIBAwMBIgACEQEDEQH/xAAcAAEAAQUBAQAAAAAAAAAAAAAABAIDBQYHAQj/xABBEAACAgEBBAcGAwUHAwUAAAABAgADEQQFEiExE0FRYXGBkQYHIjKhsUJSchQjksHRM2KCk6Ky4TRD8ERzo7PC/8QAGQEBAAMBAQAAAAAAAAAAAAAAAAECAwQF/8QAIREBAAICAgMBAQEBAAAAAAAAAAECAxESMQQhUUFhcRT/2gAMAwEAAhEDEQA/AO4xE5f7wfbXXaTWdFUqV1hVKF6t8WZA3jne5AnHDEDqETjek97esX+102nt/Qz0fcvMxpvfDR/3dLqa+3cZLQP4ih+ktNLR3CItE9S6ZE0zSe9DZj4BusqJ6nos+rKpUeszei9qdDacV6vSufyi9N7+EnMqlmInisCMggjqI4z2AiIgIiICIiAiIgIiICIiAiIgIiICIiAiIgIiICIiAiIgJp3vS2H+06FnUZsoPSJ2lcYdfMcfFRNxnjKCMHiDwMD5gpOR4c5cBmW9sNjHRa56sYrY71XZuMeA8jkTGFZ6mC/Ojhy142UlQeYB8RmefsiHgVH2nsvVzWaxPcM+Ux080mhCHNT20HrNdhrPqJmtLtXaNYxVtDUj/wBzGp+tuZBoktJS2DHP4mMt4/Wa0/ttthMfHotQOvpKWRj/AJZUCZbT+8vWA4t2ejjrarVAHyRl/nNZqkmuYW8ajWM9m30e9PT8rtLtDT9rGgWJ5FGJ+kyWj95GyrOWrrrPWLUs0+P8xQJoyGXjUrfMqsO8BvvM58b5K/8A0fYdR0O1tPcM030XDq6O1LP9pMmzit/s/pH+bT0+SBf9uJcp2Xuf2N+s0+OQr1dqj+EsQZSfHstHkVdmicr0+0Nenya61h2W003ep3Q31m5ex+27L1eu/c6asgkopRXrfO44Uk4OQykZ5rnhkCZWx2r7lpXJW3qGxRESi5ERAREQEREBERAREQEREBERAREQEREDRfe3sLp9H0yjL0ZbvNZ+ceXA+U49p7Mr38jPpm2sMpVhkEEEdoPOfO3tHsk6PXWUH5Cc1ntU8V/p5To8bJxvr6xzV5V/xDxmXAICyoT1NOFcqkyppDWXVaRIyNRkyuY6h5NqaZytCWkkVmR6zLyyqV4SpZbUyoGQhU0vaHX/ALPcmo6kyt3fS+N8/wCEhX/wEdcsMZ6p6jK2ryjSazxnbqoM9mtew20N6g0Mcvp91Rk5JpIPQt6ApnrNZPXNlnnTGp1L0IncbgiIkJIiICIiAiIgIiICIiAiIgIiICIiAnPPfDsHpdMNSg+On58czWT/ACPH1nQ5a1NC2IyMMqwKsO0EYMD5u0tu8oPr4y+BG2NmtpNZZp2zgMdw9o5qfMTxTPYwZOdIl52WnG2laypTKMws0lSEyppNpeY6tpLqaZzC0MlW0koZj6nkpGlEpOZWplhXlxTIFRPGVKZaBnu9Am7N2j+z6hLycIPgv7OicjLH9DBWz2Bh1zqE5IePA8Qec3f2G2kbNP0THNlGKySclq8fun78qN0nrZGnJ5FPfJ04LeuLZIiJzOgiIgIiICIiAiIgIiICIiAiIgIiICIiBzT3y7B36k1aD4q8LZjnuk/CfI/ec0ot3lB7fv1z6O1+kW2p6nGVdWVh3ET5z12hbS6q3Tv+Fju9/YfMYnV4uTjfU/rDPTlXfxUWlSmWd6VAz0nEkoZLqeQK2khGlZgZCtpKreYxLJJrslJhbacGl1LZBSyXQ0rpKWrSteMiq8u1PGiVYsxJ2xNpfs+prtJwhxVf2bjkbrH9LYOepS8xrnM8fBBBGQQQR2gjiJW1OUaK34zt2aJrnsLtU3abcclrKCKrCebKBmtz27y4yfzBuybHPNmNTqXoRO43BERISREQEREBERAREQEREBERAREQEREBOWe+fYXBNag4rhLfD8BP28xOpyJtbQLfRZS4yrqVPdkcDA+cKmyAe2XJTZpGovs09nBkZh6f1GDLu7PWxZOdYl596cbae1y8rS2qz2as19Xl1LJDBlYeQJ62S6lsxyvLi2SuksmHlyuznMatsrN3ONITTdLjWTFHUADJIHeTgSLqNvVqMDNh7uA9T/LMra1a9ymK2t1DcPZna37Nq63JwlmKb/Bm/dOf0ucdgWxzOtz5e1227LAV+FVIIIAzkEYIJP8AxO7e7b2j/bNAju2baj0N5J4l1Awx/UpVvEkdU8/Natrbq7sNbVrqza4iJi1IiICIiAiIgIiICIiAiIgIiICIiAiIgcj982wylletrHPCW+I+UnxGR6TS6mDAEcjxnf8A2g2Uuq01lD8nUgHsb8J8jifPOmraqyzT2DDIzDHgcH+vnOnxr6tx+sc1dxtN3ZSwlQaemehtx6WCJ4DLjCRrtQq8yPDmfSJtEe5IiZ6Xg0rDTE27T/KPM/0kK7Us3Mk93Iek57+VSOvbWvj2nv0ztu0a16949g4/XlIOo2o5G8q7ingGxn0PKYlnma2htrVawbpWtaxu53a0qQFR8zOeOefDPlOW/k3t/G9cFY/rE3agscsS3icymit7Du1qznrwOA7yeQHeZkdNs2scWzee7NdQ8/mfyxMrplDEVj4uWKkHRAE9e6V3eHPLH1mDZj9BsHePxsXP5ayAo/VaeHoD4zbdnaJKh0YKbx3iKamr5jAy1x3lDHI+dskDh2S5Tp+iTf1DtpEDLwVWIbqVXsocM+T1ADnggzM0JqGTdpSzSU81tXNrMD+XTO56Pjj5gTjPwg8QEOy80kGxhUWH7uutrVJ5Di4Db5zj4huqM8R1w22tUg32uupTgApve7iTwywDLk8t0ep5CytqoWGlra5mbF9wXU1KGGQTZkMbWGCN0cuRK8Jj9SqIwe1hfcQQAN3pG48koar4Bx4ns+ZoGVr9sdeMnpmVRy6SlMnvOUBAx2nPcIT3m60chp7F6map13v04ceuMTWr68jet3K15hTioAf3yUAc/QdhxmY62w2fICF45YBQSc/hxjA7+vq7YG9r74bVJDaWmzHPdvasfVGkyn3zU/8Ac0l6/osSz03t3M5TagHw/Ef7nEcQe8YkO7h2Z6yBgeAgdz03vf2c3zDVU/qpDf8A1s0yWl95eyn5aoL+uq6r6ugE+cjPIH1Fpva7Z9hwmt0bHs/aa970zmZWnUI/FGR/0sG+0+RzKRWAcgAHqOMH1gfX8T5t93+uuO0dMp1GqSsWBrAt9oUqgLBSoOCpIVSOWGn0ijZGRA9iIgIiICIiAiIgJxr3xbFNOpTW1j4bPht/WB1+K/adlmI9q9jLq9JbQebLlD2OOKn1kxOhwVtQoAYsACMjJkK7ayj5QW7zwH9Zi9TUyOyMMMpKsOwg4IlktN7eTaevTGMFY7TL9e7c2wOwcP8AmRS0tM8u1UFhvEhF7TxJ8AOJmE2me2sREdKGeXadK7DPBF/Mx3R5dZ8pdUogyB/icbx8Qg5eJlN2pJOTkngcsOO6eRXPAZ5jMhKRTRWuDjpT1M/wpnuTm3nLj6gsQDlj+EfBgD+7Xn4e7IwZCQhs5cKSMAEZZh2Z7eA48DJVRwN3dqsAPHClVGe04J8vtAn1adiSbFO6MElCgKgct6wnIHhjzmY2XXY6AaZRYnWbaq93jz3FBXfbvOB3mYvQ6aviwu0x3eLIwyi448FDjdx2tmZXSK+pz0VOlXGQNQQSxPXuoUyP1E47jAy2lrp07qxXUpewYVr0GnuZvzbiVg9Gp4A4Kryyc8ZcbSvac6gV6YgnCLs+3DLxH7+9DhuGPhRwO3ekcpVpaw19FgY7qm2rXFrmJ6ukZq3bt3RyA5S7+yarUAMekGmOMad9WRY64zvWWBGPHgOjD4xnJOcQLd+tBG5pEqZBwa+gX11J2btdX9qe5WwOsyHaaqQXexLWPXat1d7cDhRklj1/CoHhzkvXaxKW6NKNWlpGa601Kms8eYQWEIuesp24zykDTWoP3upuZrcYzapoWscyEVlUf4sZOBxgWDS9nxWhkXgVqNr29+XZuf6cY8ZB2iRwGAzH5Rgf+ADtmS1+uXgEIsZvlAYEeJI5L3zDWA5IB3mPzvj6AdQ7B/yYEN16hxP4m7O4d0tsmOAk01gDAkewQINiyywkt1lh1gWDPMy4RLZEDevdJs7f1RsxwUBR58T/APmfQCDAE5h7ntmblAcji3xevEfTE6jAREQEREBERARE8MD2UPYBKLWMxOud8cIHHvfLstadWNQnBbwS3dYuM+owfIzQDW5AOOBGRjjwnZfa3Q9Om5bSbVGSvzAg4xlSOIP04ccznmr2Qte6gsKELgrYhUjBOPiXOeGDnA5474GrlT1y7U+P65mcr2HqGJKhL14Y6N0tI7fgB3vpMbq6DW27ZW1R/vK1f0IgRlfgAe3Jb4i57ueMf+ZlVYI5Yyc8Bx9cEfWV2VqG3ScHnzB9O2VCvwP0+8CVVpSRk5AHDgAPU9Zk3S3urBayrnrXo+Q72zhfSY6sHtYeBI+0naK5kGF3cdhXP2IgZWrQ2kixhVdj5VYtWinn8OA2T3kHykp9Str9GNHVbcuMuWR0rJ/M4+IEDqABPdMdfrLbMAncT8fRnDkdik4CDw498zezNbp60CBWqA5L0Zx4llyPrAu7P2XZS++Uq1bcRvPfYrIDjK1K6uAuerI6pD12srY2LptH0NgOLrq90he0qdO2/Y4/Lwxx7MSv9ts1bNXUxopHCx87t1ncg5ovfzPd1ytNob6EC0tQaxnCvQVPgHRh6lTAj6GvSoeGtfT2Pjfe3HSWEcgy6hCx7OHHA7p5r9dajitbab85IHRFSB+dmD4xw4DAJ6uvDV7WuJNJpoFmAci3pUUHkzqUU9uF68cxMcFWtdxOZ4u2ApYnmTgAekC3ad0EA7zE5sbgMny5CY+1vKSLTIdpgWnvYdf85ZOqbuM9skd4F06kdY+spNqnulgymBeJHaJ5pqd+xUH4mA9TxlqbD7C6HpNWvWF4+Z4D6Zgd49jNGK6FGMcBNjkPZdW7WB3SZAREQEREBERAREQKSspNQ7JciBYs0645CYLaXsrRb8yA+IE2SeEQOba/3bUN8uUPcZib/Y3W1jFWosI/Kx31/hbI+k68UlDUiBwXaOwL/wDv6LTX9rKhof8AiqK/aYkbO0qZDVazS57CmoUeThW/1T6Js0anmBIGq2HU/NFPlA4Fpti08Amrpfic9KLNM+CDjiQVPV+KG9n9Yo3lqa5fzVMmpB/yyTOv6/2D0z/gC+HD7TXdX7tt071NjIeog4Przgc2Oqett10KnsYFG9DJdO1E6wy/UTcdRsbalQ3Ra16/lsAvHhiwNMJqqyP+o2dQ3fULNKf/AIzu/wCmBDGoqfmUbsBA+xklbWHy2WL2fGWA8FbIHpIj6bQN163SE9q16pB6bj4nibCB/wCn12lfusd9G3hu2Lun+KBfQ7oIHMklmJyzE8yT1mR3aXLdi7RQZah7F/Mm7ev8VRP1mNbVkHDowI5jmfMdUC7YZFsMqOoU9ePHh95bsgWHlhpdeWmgWzKZUZ5A8nS/dNs7P7wjmeHgOA/nOaquTgTvXu62duVKOwAeggb7SuFEuTwT2AiIgIiICIiAiIgIiICIiAiIgJ5iexApKCUGkS7ECK+mEi3bNRuag+UykQNV1vspp7PmrX0E13X+7ilvkyvhOlFRKTUIHGbvd/qKjvUWMh7VJQ+qmRNSu1Kxu2H9pUfhurTUg+JsUt9Z21tPLFmjB5gHygcGu1tf/qNn1Z7ant0v+nLL9JGOk2c/y263Rt2tVXqUH+WVY+k7lqth1P8AMg9Jgtf7Cad/wgeHCByk+zW//Ya3QX55Cx20lh7t2xR/ukbV+ymurG8+kvI/NVjUL4/uy33m+6/3a/kY/eYN/ZDW0EmlnTvrdqj6qYGiW14bdOUYc1dSjekoNLdmfDj9pvdu1dpoN20nUL1rfSmoU+JZc/WYjaGsSwDOl0+ncfipVqR515IgYn2e0vSahBjkcny4/fHrPor2X027WvgJzLYFSW3I1dZqAAGC/SE9pzujGezHVOv7LrwggToiICIiAiIgIiICIiAiIgIiICIiAiIgIiICIiAiIgIiIHhWUmsSuIFhqJafS90mRAxF+zEbmoPlMXqfZSh+aD0m1ykoIGv7L9mq6zkDGJn60wMSoCewEREBERAREQEREBERAREQEREBERAREQEREBERAREQEREBERAREQEREBERAREQERED/9k="/>
          <p:cNvSpPr>
            <a:spLocks noChangeAspect="1" noChangeArrowheads="1"/>
          </p:cNvSpPr>
          <p:nvPr/>
        </p:nvSpPr>
        <p:spPr bwMode="auto">
          <a:xfrm>
            <a:off x="155575" y="-1600200"/>
            <a:ext cx="4448175" cy="3333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46" name="AutoShape 6" descr="https://cdn3.vox-cdn.com/thumbor/jGLnhh0oTpF0oU_zA2CAIaw3uLY=/cdn0.vox-cdn.com/uploads/chorus_asset/file/3916794/xps13-44.0.png"/>
          <p:cNvSpPr>
            <a:spLocks noChangeAspect="1" noChangeArrowheads="1"/>
          </p:cNvSpPr>
          <p:nvPr/>
        </p:nvSpPr>
        <p:spPr bwMode="auto">
          <a:xfrm>
            <a:off x="155575" y="-1600200"/>
            <a:ext cx="4448175" cy="3333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48" name="AutoShape 8" descr="https://cdn3.vox-cdn.com/thumbor/jGLnhh0oTpF0oU_zA2CAIaw3uLY=/cdn0.vox-cdn.com/uploads/chorus_asset/file/3916794/xps13-44.0.png"/>
          <p:cNvSpPr>
            <a:spLocks noChangeAspect="1" noChangeArrowheads="1"/>
          </p:cNvSpPr>
          <p:nvPr/>
        </p:nvSpPr>
        <p:spPr bwMode="auto">
          <a:xfrm>
            <a:off x="155575" y="-1600200"/>
            <a:ext cx="4448175" cy="3333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8 Resim" descr="xps13-44.0.png"/>
          <p:cNvPicPr>
            <a:picLocks noChangeAspect="1"/>
          </p:cNvPicPr>
          <p:nvPr/>
        </p:nvPicPr>
        <p:blipFill>
          <a:blip r:embed="rId4" cstate="print">
            <a:clrChange>
              <a:clrFrom>
                <a:srgbClr val="FFFFFF"/>
              </a:clrFrom>
              <a:clrTo>
                <a:srgbClr val="FFFFFF">
                  <a:alpha val="0"/>
                </a:srgbClr>
              </a:clrTo>
            </a:clrChange>
          </a:blip>
          <a:stretch>
            <a:fillRect/>
          </a:stretch>
        </p:blipFill>
        <p:spPr>
          <a:xfrm>
            <a:off x="3797878" y="3942624"/>
            <a:ext cx="2971800" cy="2733947"/>
          </a:xfrm>
          <a:prstGeom prst="rect">
            <a:avLst/>
          </a:prstGeom>
        </p:spPr>
      </p:pic>
      <p:pic>
        <p:nvPicPr>
          <p:cNvPr id="61450" name="Picture 10" descr="https://encrypted-tbn1.gstatic.com/images?q=tbn:ANd9GcQ3Pfql6ZYgxuPav0F2WiIOxkcVh8oSjrokQxPJLk1dThckmRCX8Q"/>
          <p:cNvPicPr>
            <a:picLocks noGrp="1" noChangeAspect="1" noChangeArrowheads="1"/>
          </p:cNvPicPr>
          <p:nvPr>
            <p:ph sz="quarter" idx="1"/>
          </p:nvPr>
        </p:nvPicPr>
        <p:blipFill>
          <a:blip r:embed="rId5">
            <a:clrChange>
              <a:clrFrom>
                <a:srgbClr val="FFFFFF"/>
              </a:clrFrom>
              <a:clrTo>
                <a:srgbClr val="FFFFFF">
                  <a:alpha val="0"/>
                </a:srgbClr>
              </a:clrTo>
            </a:clrChange>
          </a:blip>
          <a:srcRect/>
          <a:stretch>
            <a:fillRect/>
          </a:stretch>
        </p:blipFill>
        <p:spPr bwMode="auto">
          <a:xfrm>
            <a:off x="6454943" y="1680482"/>
            <a:ext cx="1574624" cy="1659434"/>
          </a:xfrm>
          <a:prstGeom prst="rect">
            <a:avLst/>
          </a:prstGeom>
          <a:noFill/>
        </p:spPr>
      </p:pic>
      <p:sp>
        <p:nvSpPr>
          <p:cNvPr id="11" name="10 Dikdörtgen"/>
          <p:cNvSpPr/>
          <p:nvPr/>
        </p:nvSpPr>
        <p:spPr>
          <a:xfrm>
            <a:off x="457200" y="1909975"/>
            <a:ext cx="4572000" cy="2769989"/>
          </a:xfrm>
          <a:prstGeom prst="rect">
            <a:avLst/>
          </a:prstGeom>
        </p:spPr>
        <p:txBody>
          <a:bodyPr>
            <a:spAutoFit/>
          </a:bodyPr>
          <a:lstStyle/>
          <a:p>
            <a:r>
              <a:rPr lang="en-US" sz="2000" smtClean="0"/>
              <a:t>Charles Babbage </a:t>
            </a:r>
            <a:endParaRPr lang="tr-TR" sz="2000" smtClean="0"/>
          </a:p>
          <a:p>
            <a:r>
              <a:rPr lang="tr-TR" sz="2000" smtClean="0"/>
              <a:t>Bilgisayarın babası olarak bilinir.</a:t>
            </a:r>
          </a:p>
          <a:p>
            <a:endParaRPr lang="tr-TR" sz="2000" smtClean="0"/>
          </a:p>
          <a:p>
            <a:r>
              <a:rPr lang="tr-TR" sz="2000" smtClean="0"/>
              <a:t>İlk otomatik mekanik bilgisayar fikrini önerdiği zaman</a:t>
            </a:r>
          </a:p>
          <a:p>
            <a:r>
              <a:rPr lang="tr-TR" sz="5400" smtClean="0">
                <a:solidFill>
                  <a:srgbClr val="FF0000"/>
                </a:solidFill>
              </a:rPr>
              <a:t>1</a:t>
            </a:r>
            <a:r>
              <a:rPr lang="tr-TR" sz="5400" smtClean="0">
                <a:solidFill>
                  <a:srgbClr val="002060"/>
                </a:solidFill>
              </a:rPr>
              <a:t>8</a:t>
            </a:r>
            <a:r>
              <a:rPr lang="tr-TR" sz="5400" smtClean="0">
                <a:solidFill>
                  <a:schemeClr val="tx2">
                    <a:lumMod val="60000"/>
                    <a:lumOff val="40000"/>
                  </a:schemeClr>
                </a:solidFill>
              </a:rPr>
              <a:t>3</a:t>
            </a:r>
            <a:r>
              <a:rPr lang="tr-TR" sz="5400" smtClean="0">
                <a:solidFill>
                  <a:srgbClr val="FF0000"/>
                </a:solidFill>
              </a:rPr>
              <a:t>7</a:t>
            </a:r>
          </a:p>
          <a:p>
            <a:r>
              <a:rPr lang="tr-TR" sz="2000" smtClean="0"/>
              <a:t>yılıydı.</a:t>
            </a:r>
          </a:p>
        </p:txBody>
      </p:sp>
    </p:spTree>
    <p:extLst>
      <p:ext uri="{BB962C8B-B14F-4D97-AF65-F5344CB8AC3E}">
        <p14:creationId xmlns="" xmlns:p14="http://schemas.microsoft.com/office/powerpoint/2010/main" val="4570343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animEffect transition="in" filter="box(in)">
                                      <p:cBhvr>
                                        <p:cTn id="7" dur="500"/>
                                        <p:tgtEl>
                                          <p:spTgt spid="11">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61450"/>
                                        </p:tgtEl>
                                        <p:attrNameLst>
                                          <p:attrName>style.visibility</p:attrName>
                                        </p:attrNameLst>
                                      </p:cBhvr>
                                      <p:to>
                                        <p:strVal val="visible"/>
                                      </p:to>
                                    </p:set>
                                    <p:animEffect transition="in" filter="diamond(in)">
                                      <p:cBhvr>
                                        <p:cTn id="18" dur="2000"/>
                                        <p:tgtEl>
                                          <p:spTgt spid="61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914400" y="357166"/>
            <a:ext cx="7542213" cy="571504"/>
          </a:xfrm>
          <a:noFill/>
        </p:spPr>
        <p:txBody>
          <a:bodyPr lIns="92064" tIns="46033" rIns="92064" bIns="46033"/>
          <a:lstStyle/>
          <a:p>
            <a:r>
              <a:rPr kumimoji="0" lang="tr-TR" dirty="0" smtClean="0"/>
              <a:t>“Merhaba </a:t>
            </a:r>
            <a:r>
              <a:rPr kumimoji="0" lang="tr-TR" dirty="0" err="1" smtClean="0"/>
              <a:t>dunya</a:t>
            </a:r>
            <a:r>
              <a:rPr kumimoji="0" lang="tr-TR" dirty="0" smtClean="0"/>
              <a:t>!” – ilk programımız</a:t>
            </a:r>
            <a:endParaRPr kumimoji="0" lang="en-US" dirty="0"/>
          </a:p>
        </p:txBody>
      </p:sp>
      <p:pic>
        <p:nvPicPr>
          <p:cNvPr id="3" name="Picture 2" descr="hello-world.jpg"/>
          <p:cNvPicPr>
            <a:picLocks noChangeAspect="1"/>
          </p:cNvPicPr>
          <p:nvPr/>
        </p:nvPicPr>
        <p:blipFill>
          <a:blip r:embed="rId3" cstate="print"/>
          <a:stretch>
            <a:fillRect/>
          </a:stretch>
        </p:blipFill>
        <p:spPr>
          <a:xfrm>
            <a:off x="2214546" y="1857364"/>
            <a:ext cx="4429156" cy="29417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C:\Program Files\Microsoft Office\MEDIA\CAGCAT10\j0195384.wmf"/>
          <p:cNvPicPr>
            <a:picLocks noChangeAspect="1" noChangeArrowheads="1"/>
          </p:cNvPicPr>
          <p:nvPr/>
        </p:nvPicPr>
        <p:blipFill>
          <a:blip r:embed="rId4"/>
          <a:srcRect/>
          <a:stretch>
            <a:fillRect/>
          </a:stretch>
        </p:blipFill>
        <p:spPr bwMode="auto">
          <a:xfrm>
            <a:off x="6786578" y="4357694"/>
            <a:ext cx="1795882" cy="1833372"/>
          </a:xfrm>
          <a:prstGeom prst="rect">
            <a:avLst/>
          </a:prstGeom>
          <a:noFill/>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Derste </a:t>
            </a:r>
            <a:r>
              <a:rPr lang="tr-TR" dirty="0" smtClean="0"/>
              <a:t>y</a:t>
            </a:r>
            <a:r>
              <a:rPr lang="tr-TR" dirty="0" smtClean="0"/>
              <a:t>azılan kodlara erişim</a:t>
            </a:r>
            <a:endParaRPr lang="tr-TR" dirty="0"/>
          </a:p>
        </p:txBody>
      </p:sp>
      <p:pic>
        <p:nvPicPr>
          <p:cNvPr id="1026" name="Picture 2">
            <a:hlinkClick r:id="rId3"/>
          </p:cNvPr>
          <p:cNvPicPr>
            <a:picLocks noGrp="1" noChangeAspect="1" noChangeArrowheads="1"/>
          </p:cNvPicPr>
          <p:nvPr>
            <p:ph sz="quarter" idx="1"/>
          </p:nvPr>
        </p:nvPicPr>
        <p:blipFill>
          <a:blip r:embed="rId4"/>
          <a:stretch>
            <a:fillRect/>
          </a:stretch>
        </p:blipFill>
        <p:spPr bwMode="auto">
          <a:xfrm>
            <a:off x="500034" y="2214554"/>
            <a:ext cx="8229600" cy="4244741"/>
          </a:xfrm>
          <a:prstGeom prst="rect">
            <a:avLst/>
          </a:prstGeom>
          <a:noFill/>
          <a:ln w="9525">
            <a:noFill/>
            <a:miter lim="800000"/>
            <a:headEnd/>
            <a:tailEnd/>
          </a:ln>
          <a:effectLst/>
        </p:spPr>
      </p:pic>
      <p:sp>
        <p:nvSpPr>
          <p:cNvPr id="4" name="3 Yuvarlatılmış Dikdörtgen"/>
          <p:cNvSpPr/>
          <p:nvPr/>
        </p:nvSpPr>
        <p:spPr>
          <a:xfrm>
            <a:off x="571472" y="1285860"/>
            <a:ext cx="7858180"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hlinkClick r:id="rId3"/>
              </a:rPr>
              <a:t>Şu adresten </a:t>
            </a:r>
            <a:r>
              <a:rPr lang="tr-TR" dirty="0" smtClean="0"/>
              <a:t>derste yazılan kodları da içeren Ders </a:t>
            </a:r>
            <a:r>
              <a:rPr lang="tr-TR" dirty="0" err="1" smtClean="0"/>
              <a:t>Drive</a:t>
            </a:r>
            <a:r>
              <a:rPr lang="tr-TR" dirty="0" smtClean="0"/>
              <a:t> Klasörümüze erişebilirsiniz.</a:t>
            </a:r>
            <a:endParaRPr lang="tr-TR" dirty="0"/>
          </a:p>
        </p:txBody>
      </p:sp>
    </p:spTree>
  </p:cSld>
  <p:clrMapOvr>
    <a:overrideClrMapping bg1="lt1" tx1="dk1" bg2="lt2" tx2="dk2" accent1="accent1" accent2="accent2" accent3="accent3" accent4="accent4" accent5="accent5" accent6="accent6" hlink="hlink" folHlink="folHlink"/>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6.ders sonu</a:t>
            </a:r>
            <a:endParaRPr lang="tr-TR" sz="8000" dirty="0"/>
          </a:p>
        </p:txBody>
      </p:sp>
    </p:spTree>
    <p:extLst>
      <p:ext uri="{BB962C8B-B14F-4D97-AF65-F5344CB8AC3E}">
        <p14:creationId xmlns:p14="http://schemas.microsoft.com/office/powerpoint/2010/main" xmlns="" val="145356573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 SLAYTLAR</a:t>
            </a:r>
            <a:endParaRPr lang="tr-TR" dirty="0"/>
          </a:p>
        </p:txBody>
      </p:sp>
      <p:sp>
        <p:nvSpPr>
          <p:cNvPr id="3" name="2 İçerik Yer Tutucusu"/>
          <p:cNvSpPr>
            <a:spLocks noGrp="1"/>
          </p:cNvSpPr>
          <p:nvPr>
            <p:ph sz="quarter" idx="1"/>
          </p:nvPr>
        </p:nvSpPr>
        <p:spPr/>
        <p:txBody>
          <a:bodyPr/>
          <a:lstStyle/>
          <a:p>
            <a:r>
              <a:rPr lang="tr-TR" dirty="0" smtClean="0"/>
              <a:t>Ek slaytlar derste değinilmeyen slaytlardır.</a:t>
            </a:r>
          </a:p>
          <a:p>
            <a:pPr lvl="1"/>
            <a:r>
              <a:rPr lang="tr-TR" dirty="0" smtClean="0"/>
              <a:t>Derste değinilmemesinin nedeni, slaytlardan rahatlıkla anlaşılabilmesi, konunun pekiştirilmesi için alıştırmalar içermesi vs. olabilir.</a:t>
            </a:r>
          </a:p>
          <a:p>
            <a:r>
              <a:rPr lang="tr-TR" dirty="0" smtClean="0"/>
              <a:t>Bunlar sınavlarda sorumlu olduğunuz slaytlardır.</a:t>
            </a:r>
          </a:p>
          <a:p>
            <a:pPr lvl="1"/>
            <a:r>
              <a:rPr lang="tr-TR" dirty="0" smtClean="0"/>
              <a:t>Ancak derste değinilenler kadar öncelikli olarak sınavda yer almayabilirler.</a:t>
            </a:r>
            <a:endParaRPr lang="tr-TR"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Derse geliş zamanlama algoritması</a:t>
            </a:r>
            <a:endParaRPr lang="tr-TR" dirty="0"/>
          </a:p>
        </p:txBody>
      </p:sp>
      <p:pic>
        <p:nvPicPr>
          <p:cNvPr id="4" name="İçerik Yer Tutucusu 3"/>
          <p:cNvPicPr>
            <a:picLocks noGrp="1" noChangeAspect="1"/>
          </p:cNvPicPr>
          <p:nvPr>
            <p:ph sz="quarter" idx="1"/>
          </p:nvPr>
        </p:nvPicPr>
        <p:blipFill>
          <a:blip r:embed="rId3"/>
          <a:stretch>
            <a:fillRect/>
          </a:stretch>
        </p:blipFill>
        <p:spPr>
          <a:xfrm>
            <a:off x="3748087" y="2301875"/>
            <a:ext cx="1647825" cy="2771775"/>
          </a:xfrm>
          <a:prstGeom prst="rect">
            <a:avLst/>
          </a:prstGeom>
        </p:spPr>
      </p:pic>
      <p:sp>
        <p:nvSpPr>
          <p:cNvPr id="5" name="Dikdörtgen 4"/>
          <p:cNvSpPr/>
          <p:nvPr/>
        </p:nvSpPr>
        <p:spPr>
          <a:xfrm>
            <a:off x="385397" y="2649038"/>
            <a:ext cx="4572000" cy="1754326"/>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tr-TR" dirty="0"/>
              <a:t>Yolculuk süresi</a:t>
            </a:r>
          </a:p>
          <a:p>
            <a:pPr lvl="1"/>
            <a:r>
              <a:rPr lang="tr-TR" dirty="0"/>
              <a:t>Uyanmak: 5dk+-5dk</a:t>
            </a:r>
          </a:p>
          <a:p>
            <a:pPr lvl="1"/>
            <a:r>
              <a:rPr lang="tr-TR" dirty="0"/>
              <a:t>Evden çıkma süresi: 50dk+-10 </a:t>
            </a:r>
            <a:r>
              <a:rPr lang="tr-TR" dirty="0" err="1"/>
              <a:t>dk</a:t>
            </a:r>
            <a:endParaRPr lang="tr-TR" dirty="0"/>
          </a:p>
          <a:p>
            <a:pPr lvl="1"/>
            <a:r>
              <a:rPr lang="tr-TR" dirty="0"/>
              <a:t>Otobüse binme süresi: 15dk+-5dk</a:t>
            </a:r>
          </a:p>
          <a:p>
            <a:pPr lvl="1"/>
            <a:r>
              <a:rPr lang="tr-TR" dirty="0"/>
              <a:t>Otobüsle gidiş süresi: 20dk+-5dk</a:t>
            </a:r>
          </a:p>
          <a:p>
            <a:pPr lvl="1"/>
            <a:r>
              <a:rPr lang="tr-TR" dirty="0"/>
              <a:t>Otobüsten okula yürümek: 10dk+-5dk</a:t>
            </a:r>
          </a:p>
        </p:txBody>
      </p:sp>
      <p:pic>
        <p:nvPicPr>
          <p:cNvPr id="6" name="Resim 5"/>
          <p:cNvPicPr>
            <a:picLocks noChangeAspect="1"/>
          </p:cNvPicPr>
          <p:nvPr/>
        </p:nvPicPr>
        <p:blipFill>
          <a:blip r:embed="rId4"/>
          <a:stretch>
            <a:fillRect/>
          </a:stretch>
        </p:blipFill>
        <p:spPr>
          <a:xfrm>
            <a:off x="6470274" y="2794289"/>
            <a:ext cx="1815455" cy="1736522"/>
          </a:xfrm>
          <a:prstGeom prst="rect">
            <a:avLst/>
          </a:prstGeom>
        </p:spPr>
      </p:pic>
      <p:pic>
        <p:nvPicPr>
          <p:cNvPr id="7" name="İçerik Yer Tutucusu 3"/>
          <p:cNvPicPr>
            <a:picLocks noChangeAspect="1"/>
          </p:cNvPicPr>
          <p:nvPr/>
        </p:nvPicPr>
        <p:blipFill rotWithShape="1">
          <a:blip r:embed="rId5"/>
          <a:srcRect l="18736" t="276" r="35043" b="71880"/>
          <a:stretch/>
        </p:blipFill>
        <p:spPr>
          <a:xfrm>
            <a:off x="6845569" y="2649038"/>
            <a:ext cx="906198" cy="918216"/>
          </a:xfrm>
          <a:prstGeom prst="rect">
            <a:avLst/>
          </a:prstGeom>
        </p:spPr>
      </p:pic>
      <p:pic>
        <p:nvPicPr>
          <p:cNvPr id="9" name="Resim 8"/>
          <p:cNvPicPr>
            <a:picLocks noChangeAspect="1"/>
          </p:cNvPicPr>
          <p:nvPr/>
        </p:nvPicPr>
        <p:blipFill>
          <a:blip r:embed="rId6"/>
          <a:stretch>
            <a:fillRect/>
          </a:stretch>
        </p:blipFill>
        <p:spPr>
          <a:xfrm rot="653276">
            <a:off x="6114322" y="5118096"/>
            <a:ext cx="1784458" cy="1251784"/>
          </a:xfrm>
          <a:prstGeom prst="rect">
            <a:avLst/>
          </a:prstGeom>
        </p:spPr>
      </p:pic>
      <p:pic>
        <p:nvPicPr>
          <p:cNvPr id="1028" name="Picture 4" descr="Image result for university buildi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403648" y="4530811"/>
            <a:ext cx="1888389" cy="188838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Metin kutusu 10"/>
          <p:cNvSpPr txBox="1"/>
          <p:nvPr/>
        </p:nvSpPr>
        <p:spPr>
          <a:xfrm>
            <a:off x="385397" y="1258441"/>
            <a:ext cx="8301404" cy="1323439"/>
          </a:xfrm>
          <a:prstGeom prst="rect">
            <a:avLst/>
          </a:prstGeom>
          <a:noFill/>
        </p:spPr>
        <p:txBody>
          <a:bodyPr wrap="square" rtlCol="0">
            <a:spAutoFit/>
          </a:bodyPr>
          <a:lstStyle/>
          <a:p>
            <a:r>
              <a:rPr lang="tr-TR" sz="2000" dirty="0" smtClean="0"/>
              <a:t>Bülent </a:t>
            </a:r>
            <a:r>
              <a:rPr lang="tr-TR" sz="2000" dirty="0" err="1" smtClean="0"/>
              <a:t>Csever’in</a:t>
            </a:r>
            <a:r>
              <a:rPr lang="tr-TR" sz="2000" dirty="0" smtClean="0"/>
              <a:t> Bil141 dersi Pazartesi 8:30’dadır. Bülent, Bil141’de bir derse geç girince toparlamanın zorluğunu biliyor ve bu nedenle derse asla geç gelmemek üzere plan yapmak istiyor. Bülent uyanmak için saatinin alarmını kaça kurmalı?</a:t>
            </a:r>
            <a:endParaRPr lang="tr-TR" sz="2000" dirty="0"/>
          </a:p>
        </p:txBody>
      </p:sp>
    </p:spTree>
    <p:extLst>
      <p:ext uri="{BB962C8B-B14F-4D97-AF65-F5344CB8AC3E}">
        <p14:creationId xmlns:p14="http://schemas.microsoft.com/office/powerpoint/2010/main" xmlns="" val="160130063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Derse geliş zamanlama algoritması</a:t>
            </a:r>
          </a:p>
        </p:txBody>
      </p:sp>
      <p:sp>
        <p:nvSpPr>
          <p:cNvPr id="3" name="2 İçerik Yer Tutucusu"/>
          <p:cNvSpPr>
            <a:spLocks noGrp="1"/>
          </p:cNvSpPr>
          <p:nvPr>
            <p:ph sz="quarter" idx="1"/>
          </p:nvPr>
        </p:nvSpPr>
        <p:spPr>
          <a:xfrm>
            <a:off x="1475656" y="1219200"/>
            <a:ext cx="7211144" cy="4937760"/>
          </a:xfrm>
        </p:spPr>
        <p:txBody>
          <a:bodyPr>
            <a:normAutofit fontScale="70000" lnSpcReduction="20000"/>
          </a:bodyPr>
          <a:lstStyle/>
          <a:p>
            <a:pPr marL="274320" lvl="1" indent="0">
              <a:buNone/>
            </a:pPr>
            <a:r>
              <a:rPr lang="tr-TR" i="1" dirty="0" smtClean="0"/>
              <a:t>BÜLENT CSEVER</a:t>
            </a:r>
          </a:p>
          <a:p>
            <a:pPr lvl="1"/>
            <a:r>
              <a:rPr lang="tr-TR" i="1" dirty="0" smtClean="0"/>
              <a:t>130DK’A GÖRE DEĞİL 100DK’A GÖRE HESAP YAPARSA BAZEN DERSE GECİKEBİLİR.</a:t>
            </a:r>
          </a:p>
          <a:p>
            <a:pPr lvl="1"/>
            <a:r>
              <a:rPr lang="tr-TR" i="1" dirty="0" smtClean="0"/>
              <a:t>130DK’A GÖRE HESAP YAPMALI. SAATİNİ 6:20’YE KURMALI. OKULA ERKEN GELİRSE KENDİSİNE BİR KAHVE ISMARLAYABİLİR.</a:t>
            </a:r>
          </a:p>
          <a:p>
            <a:pPr lvl="1"/>
            <a:endParaRPr lang="tr-TR" dirty="0" smtClean="0"/>
          </a:p>
          <a:p>
            <a:pPr lvl="1"/>
            <a:r>
              <a:rPr lang="tr-TR" dirty="0" smtClean="0"/>
              <a:t>SINIFA ERKEN GELMEK, ÖDEVİ ERKEN BİTİRMEK </a:t>
            </a:r>
            <a:r>
              <a:rPr lang="tr-TR" b="1" dirty="0" smtClean="0"/>
              <a:t>KAYIP DEĞİLDİR.</a:t>
            </a:r>
          </a:p>
          <a:p>
            <a:pPr lvl="1"/>
            <a:r>
              <a:rPr lang="tr-TR" b="1" dirty="0" smtClean="0"/>
              <a:t>PLANLI OLMAK, RİSKLERİ HESAPLAYABİLMEK, DOĞRU MİKTARDA HATA PAYI BIRAKABİLMEK </a:t>
            </a:r>
            <a:r>
              <a:rPr lang="tr-TR" dirty="0" smtClean="0"/>
              <a:t>ÖNEMLİ MÜHENDİSLİK YETENEKLERİDİR.</a:t>
            </a:r>
          </a:p>
          <a:p>
            <a:pPr lvl="1"/>
            <a:endParaRPr lang="tr-TR" dirty="0" smtClean="0"/>
          </a:p>
          <a:p>
            <a:pPr lvl="1"/>
            <a:r>
              <a:rPr lang="tr-TR" dirty="0" smtClean="0"/>
              <a:t>DOĞRU ŞEKİLDE HESAP  YAPARSANIZ SAKİN, STRESSİZ, RAHAT BİR YAŞAMINIZ OLABİLİR.</a:t>
            </a:r>
          </a:p>
          <a:p>
            <a:pPr lvl="1"/>
            <a:r>
              <a:rPr lang="tr-TR" dirty="0" smtClean="0"/>
              <a:t>YANLIŞ HESAP YAPARSANIZ,  STRESLİ, SORUNLU BİR YAŞAMINIZ OLABİLİR.</a:t>
            </a:r>
          </a:p>
          <a:p>
            <a:pPr lvl="1"/>
            <a:r>
              <a:rPr lang="tr-TR" dirty="0" smtClean="0"/>
              <a:t>BAZEN(HER ZAMAN DEĞİL) ÇÖZÜM ÇOK BASİTTİR: </a:t>
            </a:r>
          </a:p>
          <a:p>
            <a:pPr lvl="2"/>
            <a:r>
              <a:rPr lang="tr-TR" dirty="0" smtClean="0"/>
              <a:t>SABAH ERKEN KALKAMIYORSANIZ, GECE DAHA ERKEN YATIN! </a:t>
            </a:r>
          </a:p>
          <a:p>
            <a:pPr lvl="2"/>
            <a:r>
              <a:rPr lang="tr-TR" dirty="0" smtClean="0"/>
              <a:t>SERVİS GEÇ GETİRİYORSA, O GÜN SERVİSLE GELMEYİN.</a:t>
            </a:r>
          </a:p>
          <a:p>
            <a:pPr lvl="1"/>
            <a:endParaRPr lang="tr-TR" dirty="0" smtClean="0"/>
          </a:p>
          <a:p>
            <a:pPr lvl="1"/>
            <a:endParaRPr lang="tr-TR" dirty="0" smtClean="0"/>
          </a:p>
          <a:p>
            <a:pPr lvl="1"/>
            <a:endParaRPr lang="tr-TR" dirty="0" smtClean="0"/>
          </a:p>
        </p:txBody>
      </p:sp>
      <p:pic>
        <p:nvPicPr>
          <p:cNvPr id="4" name="İçerik Yer Tutucusu 3"/>
          <p:cNvPicPr>
            <a:picLocks noChangeAspect="1"/>
          </p:cNvPicPr>
          <p:nvPr/>
        </p:nvPicPr>
        <p:blipFill>
          <a:blip r:embed="rId3"/>
          <a:stretch>
            <a:fillRect/>
          </a:stretch>
        </p:blipFill>
        <p:spPr>
          <a:xfrm>
            <a:off x="251520" y="2204864"/>
            <a:ext cx="1512168" cy="2543590"/>
          </a:xfrm>
          <a:prstGeom prst="rect">
            <a:avLst/>
          </a:prstGeom>
        </p:spPr>
      </p:pic>
    </p:spTree>
    <p:extLst>
      <p:ext uri="{BB962C8B-B14F-4D97-AF65-F5344CB8AC3E}">
        <p14:creationId xmlns:p14="http://schemas.microsoft.com/office/powerpoint/2010/main" xmlns="" val="4525078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Ağaca çarpan öğrenci</a:t>
            </a:r>
            <a:endParaRPr lang="tr-TR" dirty="0"/>
          </a:p>
        </p:txBody>
      </p:sp>
      <p:pic>
        <p:nvPicPr>
          <p:cNvPr id="4" name="3 İçerik Yer Tutucusu" descr="IMG_4027.JPG"/>
          <p:cNvPicPr>
            <a:picLocks noGrp="1" noChangeAspect="1"/>
          </p:cNvPicPr>
          <p:nvPr>
            <p:ph sz="quarter" idx="1"/>
          </p:nvPr>
        </p:nvPicPr>
        <p:blipFill>
          <a:blip r:embed="rId3">
            <a:lum contrast="30000"/>
          </a:blip>
          <a:srcRect t="36077" b="29196"/>
          <a:stretch>
            <a:fillRect/>
          </a:stretch>
        </p:blipFill>
        <p:spPr>
          <a:xfrm>
            <a:off x="1110444" y="2555766"/>
            <a:ext cx="6923112" cy="1801260"/>
          </a:xfrm>
          <a:prstGeom prst="rect">
            <a:avLst/>
          </a:prstGeom>
          <a:ln w="228600" cap="sq" cmpd="thickThin">
            <a:solidFill>
              <a:srgbClr val="000000"/>
            </a:solidFill>
            <a:prstDash val="solid"/>
            <a:miter lim="800000"/>
          </a:ln>
          <a:effectLst>
            <a:innerShdw blurRad="76200">
              <a:srgbClr val="000000"/>
            </a:innerShdw>
          </a:effectLst>
        </p:spPr>
      </p:pic>
      <p:sp>
        <p:nvSpPr>
          <p:cNvPr id="5" name="4 Metin kutusu"/>
          <p:cNvSpPr txBox="1"/>
          <p:nvPr/>
        </p:nvSpPr>
        <p:spPr>
          <a:xfrm>
            <a:off x="2571736" y="4891796"/>
            <a:ext cx="6328342" cy="646331"/>
          </a:xfrm>
          <a:prstGeom prst="rect">
            <a:avLst/>
          </a:prstGeom>
          <a:noFill/>
        </p:spPr>
        <p:txBody>
          <a:bodyPr wrap="square" rtlCol="0">
            <a:spAutoFit/>
          </a:bodyPr>
          <a:lstStyle/>
          <a:p>
            <a:pPr algn="ctr"/>
            <a:r>
              <a:rPr lang="tr-TR" i="1" dirty="0" smtClean="0"/>
              <a:t>2017-2018 Güz Döneminde derse geç gelen bir öğrencinin alıştırma kağıdından</a:t>
            </a:r>
          </a:p>
        </p:txBody>
      </p:sp>
      <p:sp>
        <p:nvSpPr>
          <p:cNvPr id="3" name="Dikdörtgen 2"/>
          <p:cNvSpPr/>
          <p:nvPr/>
        </p:nvSpPr>
        <p:spPr>
          <a:xfrm>
            <a:off x="473952" y="1520140"/>
            <a:ext cx="7698448" cy="646331"/>
          </a:xfrm>
          <a:prstGeom prst="rect">
            <a:avLst/>
          </a:prstGeom>
        </p:spPr>
        <p:txBody>
          <a:bodyPr wrap="square">
            <a:spAutoFit/>
          </a:bodyPr>
          <a:lstStyle/>
          <a:p>
            <a:r>
              <a:rPr lang="tr-TR" dirty="0"/>
              <a:t>Bisikletle geliyorsanız, ağaca çarparak gecikme sürenizi de hesaba katınız.</a:t>
            </a:r>
          </a:p>
        </p:txBody>
      </p:sp>
      <p:pic>
        <p:nvPicPr>
          <p:cNvPr id="6" name="Resim 5"/>
          <p:cNvPicPr>
            <a:picLocks noChangeAspect="1"/>
          </p:cNvPicPr>
          <p:nvPr/>
        </p:nvPicPr>
        <p:blipFill>
          <a:blip r:embed="rId4"/>
          <a:stretch>
            <a:fillRect/>
          </a:stretch>
        </p:blipFill>
        <p:spPr>
          <a:xfrm>
            <a:off x="611560" y="4746321"/>
            <a:ext cx="1632181" cy="1224136"/>
          </a:xfrm>
          <a:prstGeom prst="roundRect">
            <a:avLst>
              <a:gd name="adj" fmla="val 4004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40713909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Image result for tobb etÃ¼ akademik takvim"/>
          <p:cNvPicPr>
            <a:picLocks noChangeAspect="1" noChangeArrowheads="1"/>
          </p:cNvPicPr>
          <p:nvPr/>
        </p:nvPicPr>
        <p:blipFill>
          <a:blip r:embed="rId2" cstate="print"/>
          <a:srcRect/>
          <a:stretch>
            <a:fillRect/>
          </a:stretch>
        </p:blipFill>
        <p:spPr bwMode="auto">
          <a:xfrm>
            <a:off x="6286512" y="4286256"/>
            <a:ext cx="2000264" cy="2000264"/>
          </a:xfrm>
          <a:prstGeom prst="rect">
            <a:avLst/>
          </a:prstGeom>
          <a:noFill/>
        </p:spPr>
      </p:pic>
      <p:sp>
        <p:nvSpPr>
          <p:cNvPr id="2" name="1 Başlık"/>
          <p:cNvSpPr>
            <a:spLocks noGrp="1"/>
          </p:cNvSpPr>
          <p:nvPr>
            <p:ph type="title"/>
          </p:nvPr>
        </p:nvSpPr>
        <p:spPr/>
        <p:txBody>
          <a:bodyPr/>
          <a:lstStyle/>
          <a:p>
            <a:r>
              <a:rPr lang="tr-TR" dirty="0" smtClean="0"/>
              <a:t>Dersin hocası kimdir?</a:t>
            </a:r>
            <a:endParaRPr lang="tr-TR" dirty="0"/>
          </a:p>
        </p:txBody>
      </p:sp>
      <p:sp>
        <p:nvSpPr>
          <p:cNvPr id="3" name="2 İçerik Yer Tutucusu"/>
          <p:cNvSpPr>
            <a:spLocks noGrp="1"/>
          </p:cNvSpPr>
          <p:nvPr>
            <p:ph sz="quarter" idx="1"/>
          </p:nvPr>
        </p:nvSpPr>
        <p:spPr/>
        <p:txBody>
          <a:bodyPr>
            <a:normAutofit fontScale="77500" lnSpcReduction="20000"/>
          </a:bodyPr>
          <a:lstStyle/>
          <a:p>
            <a:r>
              <a:rPr lang="tr-TR" dirty="0" smtClean="0"/>
              <a:t>Lisans: </a:t>
            </a:r>
          </a:p>
          <a:p>
            <a:pPr lvl="1"/>
            <a:r>
              <a:rPr lang="tr-TR" dirty="0" smtClean="0"/>
              <a:t>ODTÜ Elektrik Elektronik Mühendisliği 3,88/4,00</a:t>
            </a:r>
          </a:p>
          <a:p>
            <a:r>
              <a:rPr lang="tr-TR" dirty="0" smtClean="0"/>
              <a:t>Mühendislik Yüksek Lisans: </a:t>
            </a:r>
          </a:p>
          <a:p>
            <a:pPr lvl="1"/>
            <a:r>
              <a:rPr lang="tr-TR" dirty="0" smtClean="0"/>
              <a:t>Bilkent Elektrik Elektronik Mühendisliği 4,00/4,00</a:t>
            </a:r>
          </a:p>
          <a:p>
            <a:pPr lvl="1"/>
            <a:r>
              <a:rPr lang="tr-TR" dirty="0" err="1" smtClean="0"/>
              <a:t>Nanoteknoloji</a:t>
            </a:r>
            <a:r>
              <a:rPr lang="tr-TR" dirty="0" smtClean="0"/>
              <a:t> – </a:t>
            </a:r>
            <a:r>
              <a:rPr lang="tr-TR" dirty="0" err="1" smtClean="0"/>
              <a:t>Biyosensörler</a:t>
            </a:r>
            <a:r>
              <a:rPr lang="tr-TR" dirty="0" smtClean="0"/>
              <a:t> alanı</a:t>
            </a:r>
          </a:p>
          <a:p>
            <a:r>
              <a:rPr lang="tr-TR" dirty="0" smtClean="0"/>
              <a:t>Eğitim Yüksek Lisansı: </a:t>
            </a:r>
          </a:p>
          <a:p>
            <a:pPr lvl="1"/>
            <a:r>
              <a:rPr lang="tr-TR" dirty="0" err="1" smtClean="0"/>
              <a:t>Purdue</a:t>
            </a:r>
            <a:r>
              <a:rPr lang="tr-TR" dirty="0" smtClean="0"/>
              <a:t> Üniversitesi, Amerika 3,83/4,00</a:t>
            </a:r>
          </a:p>
          <a:p>
            <a:pPr lvl="1"/>
            <a:r>
              <a:rPr lang="tr-TR" dirty="0" smtClean="0"/>
              <a:t>Mühendislik Eğitimi</a:t>
            </a:r>
          </a:p>
          <a:p>
            <a:r>
              <a:rPr lang="tr-TR" dirty="0" smtClean="0"/>
              <a:t>İş deneyimi İstanbul Kemerburgaz Üniversitesi </a:t>
            </a:r>
          </a:p>
          <a:p>
            <a:pPr lvl="1"/>
            <a:r>
              <a:rPr lang="tr-TR" dirty="0" smtClean="0"/>
              <a:t>236 programlama dersi öğrencisi</a:t>
            </a:r>
          </a:p>
          <a:p>
            <a:r>
              <a:rPr lang="tr-TR" dirty="0" smtClean="0"/>
              <a:t>TOBB ETÜ – Bilgisayar Programlama Dersleri</a:t>
            </a:r>
          </a:p>
          <a:p>
            <a:pPr lvl="1"/>
            <a:r>
              <a:rPr lang="tr-TR" dirty="0" smtClean="0">
                <a:solidFill>
                  <a:schemeClr val="tx2"/>
                </a:solidFill>
              </a:rPr>
              <a:t>2,5 sene</a:t>
            </a:r>
          </a:p>
          <a:p>
            <a:pPr lvl="1"/>
            <a:r>
              <a:rPr lang="tr-TR" dirty="0" smtClean="0">
                <a:solidFill>
                  <a:schemeClr val="tx2"/>
                </a:solidFill>
              </a:rPr>
              <a:t>8 dönem</a:t>
            </a:r>
          </a:p>
          <a:p>
            <a:pPr lvl="1"/>
            <a:r>
              <a:rPr lang="tr-TR" dirty="0" smtClean="0">
                <a:solidFill>
                  <a:schemeClr val="tx2"/>
                </a:solidFill>
              </a:rPr>
              <a:t>Yaklaşık </a:t>
            </a:r>
            <a:r>
              <a:rPr lang="tr-TR" b="1" u="sng" dirty="0" smtClean="0">
                <a:solidFill>
                  <a:schemeClr val="tx2"/>
                </a:solidFill>
              </a:rPr>
              <a:t>1602 programlama dersi </a:t>
            </a:r>
            <a:r>
              <a:rPr lang="tr-TR" dirty="0" smtClean="0">
                <a:solidFill>
                  <a:schemeClr val="tx2"/>
                </a:solidFill>
              </a:rPr>
              <a:t>öğrencisi</a:t>
            </a:r>
          </a:p>
          <a:p>
            <a:pPr lvl="1"/>
            <a:endParaRPr lang="tr-TR" sz="2400" dirty="0" smtClean="0"/>
          </a:p>
          <a:p>
            <a:r>
              <a:rPr lang="tr-TR" i="1" dirty="0" smtClean="0">
                <a:solidFill>
                  <a:schemeClr val="tx1"/>
                </a:solidFill>
              </a:rPr>
              <a:t>Neden bilgisayar programlama? (bkz. b</a:t>
            </a:r>
            <a:r>
              <a:rPr lang="tr-TR" i="1" dirty="0" smtClean="0"/>
              <a:t>ir sonraki slayt)</a:t>
            </a:r>
            <a:endParaRPr lang="tr-TR" i="1" dirty="0" smtClean="0">
              <a:solidFill>
                <a:schemeClr val="tx1"/>
              </a:solidFill>
            </a:endParaRPr>
          </a:p>
          <a:p>
            <a:pPr lvl="1"/>
            <a:endParaRPr lang="tr-TR" sz="2200" dirty="0" smtClean="0"/>
          </a:p>
          <a:p>
            <a:pPr lvl="1"/>
            <a:endParaRPr lang="tr-TR" dirty="0" smtClean="0"/>
          </a:p>
          <a:p>
            <a:pPr lvl="1"/>
            <a:endParaRPr lang="tr-TR" dirty="0" smtClean="0"/>
          </a:p>
          <a:p>
            <a:pPr lvl="1"/>
            <a:endParaRPr lang="tr-TR" dirty="0" smtClean="0"/>
          </a:p>
          <a:p>
            <a:pPr lvl="1"/>
            <a:endParaRPr lang="tr-TR" dirty="0" smtClean="0"/>
          </a:p>
        </p:txBody>
      </p:sp>
      <p:pic>
        <p:nvPicPr>
          <p:cNvPr id="1026" name="Picture 2" descr="Orta DoÄu Teknik Ãniversitesi / Middle East Technical University"/>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58016" y="785794"/>
            <a:ext cx="828000" cy="828000"/>
          </a:xfrm>
          <a:prstGeom prst="rect">
            <a:avLst/>
          </a:prstGeom>
          <a:noFill/>
        </p:spPr>
      </p:pic>
      <p:pic>
        <p:nvPicPr>
          <p:cNvPr id="1028" name="Picture 4" descr="Bilkent Ãniversitesi"/>
          <p:cNvPicPr>
            <a:picLocks noChangeAspect="1" noChangeArrowheads="1"/>
          </p:cNvPicPr>
          <p:nvPr/>
        </p:nvPicPr>
        <p:blipFill>
          <a:blip r:embed="rId4" cstate="print"/>
          <a:srcRect/>
          <a:stretch>
            <a:fillRect/>
          </a:stretch>
        </p:blipFill>
        <p:spPr bwMode="auto">
          <a:xfrm>
            <a:off x="7572396" y="1714488"/>
            <a:ext cx="828000" cy="828000"/>
          </a:xfrm>
          <a:prstGeom prst="rect">
            <a:avLst/>
          </a:prstGeom>
          <a:noFill/>
        </p:spPr>
      </p:pic>
      <p:pic>
        <p:nvPicPr>
          <p:cNvPr id="1030" name="Picture 6" descr="Purdue University"/>
          <p:cNvPicPr>
            <a:picLocks noChangeAspect="1" noChangeArrowheads="1"/>
          </p:cNvPicPr>
          <p:nvPr/>
        </p:nvPicPr>
        <p:blipFill>
          <a:blip r:embed="rId5"/>
          <a:srcRect l="13125" t="39375" r="13749" b="34375"/>
          <a:stretch>
            <a:fillRect/>
          </a:stretch>
        </p:blipFill>
        <p:spPr bwMode="auto">
          <a:xfrm>
            <a:off x="6286512" y="2643182"/>
            <a:ext cx="1571636" cy="564177"/>
          </a:xfrm>
          <a:prstGeom prst="rect">
            <a:avLst/>
          </a:prstGeom>
          <a:noFill/>
        </p:spPr>
      </p:pic>
      <p:pic>
        <p:nvPicPr>
          <p:cNvPr id="9" name="8 Resim" descr="614px-Istanbul_Kemerburgaz_Universitesi_logo.jpg"/>
          <p:cNvPicPr>
            <a:picLocks noChangeAspect="1"/>
          </p:cNvPicPr>
          <p:nvPr/>
        </p:nvPicPr>
        <p:blipFill>
          <a:blip r:embed="rId6" cstate="print"/>
          <a:stretch>
            <a:fillRect/>
          </a:stretch>
        </p:blipFill>
        <p:spPr>
          <a:xfrm>
            <a:off x="7500958" y="3500438"/>
            <a:ext cx="1000132" cy="97732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heckerboard(across)">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heckerboard(across)">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3">
                                            <p:txEl>
                                              <p:pRg st="15" end="15"/>
                                            </p:txEl>
                                          </p:spTgt>
                                        </p:tgtEl>
                                        <p:attrNameLst>
                                          <p:attrName>style.visibility</p:attrName>
                                        </p:attrNameLst>
                                      </p:cBhvr>
                                      <p:to>
                                        <p:strVal val="visible"/>
                                      </p:to>
                                    </p:set>
                                    <p:animEffect transition="in" filter="checkerboard(across)">
                                      <p:cBhvr>
                                        <p:cTn id="77"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EK SLAYTLAR</a:t>
            </a:r>
            <a:endParaRPr lang="tr-TR" dirty="0"/>
          </a:p>
        </p:txBody>
      </p:sp>
      <p:sp>
        <p:nvSpPr>
          <p:cNvPr id="3" name="2 İçerik Yer Tutucusu"/>
          <p:cNvSpPr>
            <a:spLocks noGrp="1"/>
          </p:cNvSpPr>
          <p:nvPr>
            <p:ph sz="quarter" idx="1"/>
          </p:nvPr>
        </p:nvSpPr>
        <p:spPr/>
        <p:txBody>
          <a:bodyPr>
            <a:normAutofit/>
          </a:bodyPr>
          <a:lstStyle/>
          <a:p>
            <a:pPr algn="ctr">
              <a:buNone/>
            </a:pPr>
            <a:r>
              <a:rPr lang="tr-TR" sz="8000" dirty="0" smtClean="0"/>
              <a:t>Algoritma Örnekleri</a:t>
            </a:r>
            <a:endParaRPr lang="tr-TR" sz="8000" dirty="0"/>
          </a:p>
        </p:txBody>
      </p:sp>
    </p:spTree>
    <p:extLst>
      <p:ext uri="{BB962C8B-B14F-4D97-AF65-F5344CB8AC3E}">
        <p14:creationId xmlns:p14="http://schemas.microsoft.com/office/powerpoint/2010/main" xmlns="" val="204416334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Çözüm algoritmasını bulalım.</a:t>
            </a:r>
            <a:endParaRPr lang="tr-TR" dirty="0"/>
          </a:p>
        </p:txBody>
      </p:sp>
      <p:pic>
        <p:nvPicPr>
          <p:cNvPr id="4" name="3 İçerik Yer Tutucusu" descr="5.1.B1 Kurt Kuzu Ot Görseli.jpg"/>
          <p:cNvPicPr>
            <a:picLocks noGrp="1" noChangeAspect="1"/>
          </p:cNvPicPr>
          <p:nvPr>
            <p:ph sz="quarter" idx="1"/>
          </p:nvPr>
        </p:nvPicPr>
        <p:blipFill>
          <a:blip r:embed="rId3"/>
          <a:stretch>
            <a:fillRect/>
          </a:stretch>
        </p:blipFill>
        <p:spPr>
          <a:xfrm>
            <a:off x="1082992" y="1219200"/>
            <a:ext cx="6978016" cy="4937125"/>
          </a:xfrm>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Autofit/>
          </a:bodyPr>
          <a:lstStyle/>
          <a:p>
            <a:r>
              <a:rPr lang="tr-TR" dirty="0" smtClean="0"/>
              <a:t>Alıştırma</a:t>
            </a:r>
          </a:p>
        </p:txBody>
      </p:sp>
      <p:sp>
        <p:nvSpPr>
          <p:cNvPr id="40963" name="Rectangle 3"/>
          <p:cNvSpPr>
            <a:spLocks noGrp="1" noChangeArrowheads="1"/>
          </p:cNvSpPr>
          <p:nvPr>
            <p:ph sz="quarter" idx="1"/>
          </p:nvPr>
        </p:nvSpPr>
        <p:spPr/>
        <p:txBody>
          <a:bodyPr/>
          <a:lstStyle/>
          <a:p>
            <a:pPr eaLnBrk="1" hangingPunct="1">
              <a:buFont typeface="Wingdings" pitchFamily="2" charset="2"/>
              <a:buNone/>
            </a:pPr>
            <a:r>
              <a:rPr lang="tr-TR" dirty="0" smtClean="0"/>
              <a:t>1.Başla</a:t>
            </a:r>
          </a:p>
          <a:p>
            <a:pPr eaLnBrk="1" hangingPunct="1">
              <a:buFont typeface="Wingdings" pitchFamily="2" charset="2"/>
              <a:buNone/>
            </a:pPr>
            <a:r>
              <a:rPr lang="tr-TR" dirty="0" smtClean="0"/>
              <a:t>2.Bir sayı gir. (</a:t>
            </a:r>
            <a:r>
              <a:rPr lang="tr-TR" dirty="0" err="1" smtClean="0"/>
              <a:t>sayi</a:t>
            </a:r>
            <a:r>
              <a:rPr lang="tr-TR" dirty="0" smtClean="0"/>
              <a:t>)</a:t>
            </a:r>
          </a:p>
          <a:p>
            <a:pPr eaLnBrk="1" hangingPunct="1">
              <a:buFont typeface="Wingdings" pitchFamily="2" charset="2"/>
              <a:buNone/>
            </a:pPr>
            <a:r>
              <a:rPr lang="tr-TR" dirty="0" smtClean="0"/>
              <a:t>3.Eğer </a:t>
            </a:r>
            <a:r>
              <a:rPr lang="tr-TR" dirty="0" err="1" smtClean="0"/>
              <a:t>sayi</a:t>
            </a:r>
            <a:r>
              <a:rPr lang="tr-TR" dirty="0" smtClean="0"/>
              <a:t>=0 ise  Git 6</a:t>
            </a:r>
          </a:p>
          <a:p>
            <a:pPr eaLnBrk="1" hangingPunct="1">
              <a:buFont typeface="Wingdings" pitchFamily="2" charset="2"/>
              <a:buNone/>
            </a:pPr>
            <a:r>
              <a:rPr lang="tr-TR" dirty="0" smtClean="0"/>
              <a:t>4.Yaz </a:t>
            </a:r>
            <a:r>
              <a:rPr lang="tr-TR" dirty="0" err="1" smtClean="0"/>
              <a:t>sayi</a:t>
            </a:r>
            <a:endParaRPr lang="tr-TR" dirty="0" smtClean="0"/>
          </a:p>
          <a:p>
            <a:pPr eaLnBrk="1" hangingPunct="1">
              <a:buFont typeface="Wingdings" pitchFamily="2" charset="2"/>
              <a:buNone/>
            </a:pPr>
            <a:r>
              <a:rPr lang="tr-TR" dirty="0" smtClean="0"/>
              <a:t>5.Git 2</a:t>
            </a:r>
          </a:p>
          <a:p>
            <a:pPr eaLnBrk="1" hangingPunct="1">
              <a:buFont typeface="Wingdings" pitchFamily="2" charset="2"/>
              <a:buNone/>
            </a:pPr>
            <a:r>
              <a:rPr lang="tr-TR" dirty="0" smtClean="0"/>
              <a:t>6.Dur</a:t>
            </a:r>
          </a:p>
        </p:txBody>
      </p:sp>
      <p:sp>
        <p:nvSpPr>
          <p:cNvPr id="4" name="3 Dikdörtgen"/>
          <p:cNvSpPr/>
          <p:nvPr/>
        </p:nvSpPr>
        <p:spPr>
          <a:xfrm>
            <a:off x="3571868" y="4286256"/>
            <a:ext cx="4572000" cy="646331"/>
          </a:xfrm>
          <a:prstGeom prst="rect">
            <a:avLst/>
          </a:prstGeom>
        </p:spPr>
        <p:txBody>
          <a:bodyPr>
            <a:spAutoFit/>
          </a:bodyPr>
          <a:lstStyle/>
          <a:p>
            <a:r>
              <a:rPr lang="tr-TR" dirty="0" smtClean="0"/>
              <a:t>Klavyeden 0 girene kadar girilen sayıları ekrana yazan algoritmayı oluşturalım.</a:t>
            </a:r>
            <a:endParaRPr lang="tr-TR" dirty="0"/>
          </a:p>
        </p:txBody>
      </p:sp>
    </p:spTree>
    <p:extLst>
      <p:ext uri="{BB962C8B-B14F-4D97-AF65-F5344CB8AC3E}">
        <p14:creationId xmlns:p14="http://schemas.microsoft.com/office/powerpoint/2010/main" xmlns="" val="28944609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checkerboard(across)">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checkerboard(across)">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checkerboard(across)">
                                      <p:cBhvr>
                                        <p:cTn id="17" dur="500"/>
                                        <p:tgtEl>
                                          <p:spTgt spid="40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checkerboard(across)">
                                      <p:cBhvr>
                                        <p:cTn id="22" dur="500"/>
                                        <p:tgtEl>
                                          <p:spTgt spid="409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animEffect transition="in" filter="checkerboard(across)">
                                      <p:cBhvr>
                                        <p:cTn id="27" dur="500"/>
                                        <p:tgtEl>
                                          <p:spTgt spid="409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0963">
                                            <p:txEl>
                                              <p:pRg st="5" end="5"/>
                                            </p:txEl>
                                          </p:spTgt>
                                        </p:tgtEl>
                                        <p:attrNameLst>
                                          <p:attrName>style.visibility</p:attrName>
                                        </p:attrNameLst>
                                      </p:cBhvr>
                                      <p:to>
                                        <p:strVal val="visible"/>
                                      </p:to>
                                    </p:set>
                                    <p:animEffect transition="in" filter="checkerboard(across)">
                                      <p:cBhvr>
                                        <p:cTn id="32" dur="500"/>
                                        <p:tgtEl>
                                          <p:spTgt spid="40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Autofit/>
          </a:bodyPr>
          <a:lstStyle/>
          <a:p>
            <a:r>
              <a:rPr lang="tr-TR" sz="2800" dirty="0" smtClean="0"/>
              <a:t>Algoritma incelemesi</a:t>
            </a:r>
          </a:p>
        </p:txBody>
      </p:sp>
      <p:sp>
        <p:nvSpPr>
          <p:cNvPr id="39939" name="Rectangle 3"/>
          <p:cNvSpPr>
            <a:spLocks noGrp="1" noChangeArrowheads="1"/>
          </p:cNvSpPr>
          <p:nvPr>
            <p:ph sz="quarter" idx="1"/>
          </p:nvPr>
        </p:nvSpPr>
        <p:spPr/>
        <p:txBody>
          <a:bodyPr/>
          <a:lstStyle/>
          <a:p>
            <a:pPr marL="381000" indent="-381000" eaLnBrk="1" hangingPunct="1">
              <a:lnSpc>
                <a:spcPct val="80000"/>
              </a:lnSpc>
              <a:buFont typeface="Wingdings" pitchFamily="2" charset="2"/>
              <a:buAutoNum type="arabicPeriod"/>
            </a:pPr>
            <a:r>
              <a:rPr lang="tr-TR" sz="2000" dirty="0" smtClean="0"/>
              <a:t>başla</a:t>
            </a:r>
          </a:p>
          <a:p>
            <a:pPr marL="381000" indent="-381000" eaLnBrk="1" hangingPunct="1">
              <a:lnSpc>
                <a:spcPct val="80000"/>
              </a:lnSpc>
              <a:buFont typeface="Wingdings" pitchFamily="2" charset="2"/>
              <a:buAutoNum type="arabicPeriod"/>
            </a:pPr>
            <a:r>
              <a:rPr lang="tr-TR" sz="2000" dirty="0" err="1" smtClean="0"/>
              <a:t>sayac</a:t>
            </a:r>
            <a:r>
              <a:rPr lang="tr-TR" sz="2000" dirty="0" smtClean="0"/>
              <a:t>=0</a:t>
            </a:r>
          </a:p>
          <a:p>
            <a:pPr marL="381000" indent="-381000" eaLnBrk="1" hangingPunct="1">
              <a:lnSpc>
                <a:spcPct val="80000"/>
              </a:lnSpc>
              <a:buFont typeface="Wingdings" pitchFamily="2" charset="2"/>
              <a:buAutoNum type="arabicPeriod"/>
            </a:pPr>
            <a:r>
              <a:rPr lang="tr-TR" sz="2000" dirty="0" smtClean="0"/>
              <a:t>toplam=0</a:t>
            </a:r>
          </a:p>
          <a:p>
            <a:pPr marL="381000" indent="-381000" eaLnBrk="1" hangingPunct="1">
              <a:lnSpc>
                <a:spcPct val="80000"/>
              </a:lnSpc>
              <a:buFont typeface="Wingdings" pitchFamily="2" charset="2"/>
              <a:buAutoNum type="arabicPeriod"/>
            </a:pPr>
            <a:r>
              <a:rPr lang="tr-TR" sz="2000" dirty="0" smtClean="0"/>
              <a:t>ilk sayıyı gir (x)             </a:t>
            </a:r>
          </a:p>
          <a:p>
            <a:pPr marL="381000" indent="-381000" eaLnBrk="1" hangingPunct="1">
              <a:lnSpc>
                <a:spcPct val="80000"/>
              </a:lnSpc>
              <a:buFont typeface="Wingdings" pitchFamily="2" charset="2"/>
              <a:buAutoNum type="arabicPeriod"/>
            </a:pPr>
            <a:r>
              <a:rPr lang="tr-TR" sz="2000" dirty="0" smtClean="0"/>
              <a:t>son sayıyı gir (y)               </a:t>
            </a:r>
          </a:p>
          <a:p>
            <a:pPr marL="381000" indent="-381000" eaLnBrk="1" hangingPunct="1">
              <a:lnSpc>
                <a:spcPct val="80000"/>
              </a:lnSpc>
              <a:buFont typeface="Wingdings" pitchFamily="2" charset="2"/>
              <a:buAutoNum type="arabicPeriod"/>
            </a:pPr>
            <a:r>
              <a:rPr lang="tr-TR" sz="2000" dirty="0" smtClean="0"/>
              <a:t>kaçın katı olduğunu gir (z)          </a:t>
            </a:r>
          </a:p>
          <a:p>
            <a:pPr marL="381000" indent="-381000" eaLnBrk="1" hangingPunct="1">
              <a:lnSpc>
                <a:spcPct val="80000"/>
              </a:lnSpc>
              <a:buFont typeface="Wingdings" pitchFamily="2" charset="2"/>
              <a:buAutoNum type="arabicPeriod"/>
            </a:pPr>
            <a:r>
              <a:rPr lang="tr-TR" sz="2000" dirty="0" err="1" smtClean="0"/>
              <a:t>sayi</a:t>
            </a:r>
            <a:r>
              <a:rPr lang="tr-TR" sz="2000" dirty="0" smtClean="0"/>
              <a:t>=x             </a:t>
            </a:r>
          </a:p>
          <a:p>
            <a:pPr marL="381000" indent="-381000" eaLnBrk="1" hangingPunct="1">
              <a:lnSpc>
                <a:spcPct val="80000"/>
              </a:lnSpc>
              <a:buFont typeface="Wingdings" pitchFamily="2" charset="2"/>
              <a:buAutoNum type="arabicPeriod"/>
            </a:pPr>
            <a:r>
              <a:rPr lang="tr-TR" sz="2000" dirty="0" smtClean="0"/>
              <a:t>Eğer </a:t>
            </a:r>
            <a:r>
              <a:rPr lang="tr-TR" sz="2000" dirty="0" err="1" smtClean="0"/>
              <a:t>sayi</a:t>
            </a:r>
            <a:r>
              <a:rPr lang="tr-TR" sz="2000" dirty="0" smtClean="0"/>
              <a:t> &gt; y ise git 13</a:t>
            </a:r>
          </a:p>
          <a:p>
            <a:pPr marL="381000" indent="-381000" eaLnBrk="1" hangingPunct="1">
              <a:lnSpc>
                <a:spcPct val="80000"/>
              </a:lnSpc>
              <a:buFont typeface="Wingdings" pitchFamily="2" charset="2"/>
              <a:buAutoNum type="arabicPeriod"/>
            </a:pPr>
            <a:r>
              <a:rPr lang="tr-TR" sz="2000" dirty="0" smtClean="0"/>
              <a:t>Eğer </a:t>
            </a:r>
            <a:r>
              <a:rPr lang="tr-TR" sz="2000" dirty="0" err="1" smtClean="0"/>
              <a:t>sayi</a:t>
            </a:r>
            <a:r>
              <a:rPr lang="tr-TR" sz="2000" dirty="0" smtClean="0"/>
              <a:t> </a:t>
            </a:r>
            <a:r>
              <a:rPr lang="tr-TR" sz="2000" dirty="0" err="1" smtClean="0"/>
              <a:t>mod</a:t>
            </a:r>
            <a:r>
              <a:rPr lang="tr-TR" sz="2000" dirty="0" smtClean="0"/>
              <a:t> z = 0 ise </a:t>
            </a:r>
            <a:r>
              <a:rPr lang="tr-TR" sz="2000" dirty="0" err="1" smtClean="0"/>
              <a:t>sayac</a:t>
            </a:r>
            <a:r>
              <a:rPr lang="tr-TR" sz="2000" dirty="0" smtClean="0"/>
              <a:t>=</a:t>
            </a:r>
            <a:r>
              <a:rPr lang="tr-TR" sz="2000" dirty="0" err="1" smtClean="0"/>
              <a:t>sayac</a:t>
            </a:r>
            <a:r>
              <a:rPr lang="tr-TR" sz="2000" dirty="0" smtClean="0"/>
              <a:t>+1</a:t>
            </a:r>
          </a:p>
          <a:p>
            <a:pPr marL="381000" indent="-381000" eaLnBrk="1" hangingPunct="1">
              <a:lnSpc>
                <a:spcPct val="80000"/>
              </a:lnSpc>
              <a:buFont typeface="Wingdings" pitchFamily="2" charset="2"/>
              <a:buAutoNum type="arabicPeriod"/>
            </a:pPr>
            <a:r>
              <a:rPr lang="tr-TR" sz="2000" dirty="0" smtClean="0"/>
              <a:t>Eğer </a:t>
            </a:r>
            <a:r>
              <a:rPr lang="tr-TR" sz="2000" dirty="0" err="1" smtClean="0"/>
              <a:t>sayi</a:t>
            </a:r>
            <a:r>
              <a:rPr lang="tr-TR" sz="2000" dirty="0" smtClean="0"/>
              <a:t> </a:t>
            </a:r>
            <a:r>
              <a:rPr lang="tr-TR" sz="2000" dirty="0" err="1" smtClean="0"/>
              <a:t>mod</a:t>
            </a:r>
            <a:r>
              <a:rPr lang="tr-TR" sz="2000" dirty="0" smtClean="0"/>
              <a:t> z = 0 ise toplam=toplam+</a:t>
            </a:r>
            <a:r>
              <a:rPr lang="tr-TR" sz="2000" dirty="0" err="1" smtClean="0"/>
              <a:t>sayi</a:t>
            </a:r>
            <a:endParaRPr lang="tr-TR" sz="2000" dirty="0" smtClean="0"/>
          </a:p>
          <a:p>
            <a:pPr marL="381000" indent="-381000" eaLnBrk="1" hangingPunct="1">
              <a:lnSpc>
                <a:spcPct val="80000"/>
              </a:lnSpc>
              <a:buFont typeface="Wingdings" pitchFamily="2" charset="2"/>
              <a:buAutoNum type="arabicPeriod"/>
            </a:pPr>
            <a:r>
              <a:rPr lang="tr-TR" sz="2000" dirty="0" err="1" smtClean="0"/>
              <a:t>sayi</a:t>
            </a:r>
            <a:r>
              <a:rPr lang="tr-TR" sz="2000" dirty="0" smtClean="0"/>
              <a:t>=</a:t>
            </a:r>
            <a:r>
              <a:rPr lang="tr-TR" sz="2000" dirty="0" err="1" smtClean="0"/>
              <a:t>sayi</a:t>
            </a:r>
            <a:r>
              <a:rPr lang="tr-TR" sz="2000" dirty="0" smtClean="0"/>
              <a:t>+1</a:t>
            </a:r>
          </a:p>
          <a:p>
            <a:pPr marL="381000" indent="-381000" eaLnBrk="1" hangingPunct="1">
              <a:lnSpc>
                <a:spcPct val="80000"/>
              </a:lnSpc>
              <a:buFont typeface="Wingdings" pitchFamily="2" charset="2"/>
              <a:buAutoNum type="arabicPeriod"/>
            </a:pPr>
            <a:r>
              <a:rPr lang="tr-TR" sz="2000" dirty="0" smtClean="0"/>
              <a:t>Git 8         </a:t>
            </a:r>
          </a:p>
          <a:p>
            <a:pPr marL="381000" indent="-381000" eaLnBrk="1" hangingPunct="1">
              <a:lnSpc>
                <a:spcPct val="80000"/>
              </a:lnSpc>
              <a:buFont typeface="Wingdings" pitchFamily="2" charset="2"/>
              <a:buAutoNum type="arabicPeriod"/>
            </a:pPr>
            <a:r>
              <a:rPr lang="tr-TR" sz="2000" dirty="0" smtClean="0"/>
              <a:t>Yaz x, y, z, </a:t>
            </a:r>
            <a:r>
              <a:rPr lang="tr-TR" sz="2000" dirty="0" err="1" smtClean="0"/>
              <a:t>sayac</a:t>
            </a:r>
            <a:r>
              <a:rPr lang="tr-TR" sz="2000" dirty="0" smtClean="0"/>
              <a:t>,toplam</a:t>
            </a:r>
          </a:p>
          <a:p>
            <a:pPr marL="381000" indent="-381000" eaLnBrk="1" hangingPunct="1">
              <a:lnSpc>
                <a:spcPct val="80000"/>
              </a:lnSpc>
              <a:buFont typeface="Wingdings" pitchFamily="2" charset="2"/>
              <a:buAutoNum type="arabicPeriod"/>
            </a:pPr>
            <a:r>
              <a:rPr lang="tr-TR" sz="2000" dirty="0" smtClean="0"/>
              <a:t>Dur</a:t>
            </a:r>
          </a:p>
        </p:txBody>
      </p:sp>
      <p:sp>
        <p:nvSpPr>
          <p:cNvPr id="4" name="3 Dikdörtgen"/>
          <p:cNvSpPr/>
          <p:nvPr/>
        </p:nvSpPr>
        <p:spPr>
          <a:xfrm>
            <a:off x="3929058" y="1357298"/>
            <a:ext cx="4572000" cy="1200329"/>
          </a:xfrm>
          <a:prstGeom prst="rect">
            <a:avLst/>
          </a:prstGeom>
        </p:spPr>
        <p:txBody>
          <a:bodyPr>
            <a:spAutoFit/>
          </a:bodyPr>
          <a:lstStyle/>
          <a:p>
            <a:r>
              <a:rPr lang="tr-TR" dirty="0" smtClean="0"/>
              <a:t>x ile y arasındaki(x ve y dahil) z </a:t>
            </a:r>
            <a:r>
              <a:rPr lang="tr-TR" dirty="0" err="1" smtClean="0"/>
              <a:t>nin</a:t>
            </a:r>
            <a:r>
              <a:rPr lang="tr-TR" dirty="0" smtClean="0"/>
              <a:t> katı olan sayıların adedini ve toplamlarını bulan algoritmayı oluşturalım. x,y ve z değerlerini kullanıcıdan isteyin.</a:t>
            </a:r>
            <a:endParaRPr lang="tr-TR" dirty="0"/>
          </a:p>
        </p:txBody>
      </p:sp>
    </p:spTree>
    <p:extLst>
      <p:ext uri="{BB962C8B-B14F-4D97-AF65-F5344CB8AC3E}">
        <p14:creationId xmlns:p14="http://schemas.microsoft.com/office/powerpoint/2010/main" xmlns="" val="13468922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checkerboard(across)">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checkerboard(across)">
                                      <p:cBhvr>
                                        <p:cTn id="12" dur="5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checkerboard(across)">
                                      <p:cBhvr>
                                        <p:cTn id="17" dur="500"/>
                                        <p:tgtEl>
                                          <p:spTgt spid="399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checkerboard(across)">
                                      <p:cBhvr>
                                        <p:cTn id="22" dur="500"/>
                                        <p:tgtEl>
                                          <p:spTgt spid="399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9939">
                                            <p:txEl>
                                              <p:pRg st="4" end="4"/>
                                            </p:txEl>
                                          </p:spTgt>
                                        </p:tgtEl>
                                        <p:attrNameLst>
                                          <p:attrName>style.visibility</p:attrName>
                                        </p:attrNameLst>
                                      </p:cBhvr>
                                      <p:to>
                                        <p:strVal val="visible"/>
                                      </p:to>
                                    </p:set>
                                    <p:animEffect transition="in" filter="checkerboard(across)">
                                      <p:cBhvr>
                                        <p:cTn id="27" dur="500"/>
                                        <p:tgtEl>
                                          <p:spTgt spid="399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9939">
                                            <p:txEl>
                                              <p:pRg st="5" end="5"/>
                                            </p:txEl>
                                          </p:spTgt>
                                        </p:tgtEl>
                                        <p:attrNameLst>
                                          <p:attrName>style.visibility</p:attrName>
                                        </p:attrNameLst>
                                      </p:cBhvr>
                                      <p:to>
                                        <p:strVal val="visible"/>
                                      </p:to>
                                    </p:set>
                                    <p:animEffect transition="in" filter="checkerboard(across)">
                                      <p:cBhvr>
                                        <p:cTn id="32" dur="500"/>
                                        <p:tgtEl>
                                          <p:spTgt spid="399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9939">
                                            <p:txEl>
                                              <p:pRg st="6" end="6"/>
                                            </p:txEl>
                                          </p:spTgt>
                                        </p:tgtEl>
                                        <p:attrNameLst>
                                          <p:attrName>style.visibility</p:attrName>
                                        </p:attrNameLst>
                                      </p:cBhvr>
                                      <p:to>
                                        <p:strVal val="visible"/>
                                      </p:to>
                                    </p:set>
                                    <p:animEffect transition="in" filter="checkerboard(across)">
                                      <p:cBhvr>
                                        <p:cTn id="37" dur="500"/>
                                        <p:tgtEl>
                                          <p:spTgt spid="3993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9939">
                                            <p:txEl>
                                              <p:pRg st="7" end="7"/>
                                            </p:txEl>
                                          </p:spTgt>
                                        </p:tgtEl>
                                        <p:attrNameLst>
                                          <p:attrName>style.visibility</p:attrName>
                                        </p:attrNameLst>
                                      </p:cBhvr>
                                      <p:to>
                                        <p:strVal val="visible"/>
                                      </p:to>
                                    </p:set>
                                    <p:animEffect transition="in" filter="checkerboard(across)">
                                      <p:cBhvr>
                                        <p:cTn id="42" dur="500"/>
                                        <p:tgtEl>
                                          <p:spTgt spid="3993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9939">
                                            <p:txEl>
                                              <p:pRg st="8" end="8"/>
                                            </p:txEl>
                                          </p:spTgt>
                                        </p:tgtEl>
                                        <p:attrNameLst>
                                          <p:attrName>style.visibility</p:attrName>
                                        </p:attrNameLst>
                                      </p:cBhvr>
                                      <p:to>
                                        <p:strVal val="visible"/>
                                      </p:to>
                                    </p:set>
                                    <p:animEffect transition="in" filter="checkerboard(across)">
                                      <p:cBhvr>
                                        <p:cTn id="47" dur="500"/>
                                        <p:tgtEl>
                                          <p:spTgt spid="3993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9939">
                                            <p:txEl>
                                              <p:pRg st="9" end="9"/>
                                            </p:txEl>
                                          </p:spTgt>
                                        </p:tgtEl>
                                        <p:attrNameLst>
                                          <p:attrName>style.visibility</p:attrName>
                                        </p:attrNameLst>
                                      </p:cBhvr>
                                      <p:to>
                                        <p:strVal val="visible"/>
                                      </p:to>
                                    </p:set>
                                    <p:animEffect transition="in" filter="checkerboard(across)">
                                      <p:cBhvr>
                                        <p:cTn id="52" dur="500"/>
                                        <p:tgtEl>
                                          <p:spTgt spid="3993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39939">
                                            <p:txEl>
                                              <p:pRg st="10" end="10"/>
                                            </p:txEl>
                                          </p:spTgt>
                                        </p:tgtEl>
                                        <p:attrNameLst>
                                          <p:attrName>style.visibility</p:attrName>
                                        </p:attrNameLst>
                                      </p:cBhvr>
                                      <p:to>
                                        <p:strVal val="visible"/>
                                      </p:to>
                                    </p:set>
                                    <p:animEffect transition="in" filter="checkerboard(across)">
                                      <p:cBhvr>
                                        <p:cTn id="57" dur="500"/>
                                        <p:tgtEl>
                                          <p:spTgt spid="3993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39939">
                                            <p:txEl>
                                              <p:pRg st="11" end="11"/>
                                            </p:txEl>
                                          </p:spTgt>
                                        </p:tgtEl>
                                        <p:attrNameLst>
                                          <p:attrName>style.visibility</p:attrName>
                                        </p:attrNameLst>
                                      </p:cBhvr>
                                      <p:to>
                                        <p:strVal val="visible"/>
                                      </p:to>
                                    </p:set>
                                    <p:animEffect transition="in" filter="checkerboard(across)">
                                      <p:cBhvr>
                                        <p:cTn id="62" dur="500"/>
                                        <p:tgtEl>
                                          <p:spTgt spid="3993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Alıştırma - Girilen bir sayıyı parçalarına ayırmak</a:t>
            </a:r>
            <a:endParaRPr lang="tr-TR" dirty="0"/>
          </a:p>
        </p:txBody>
      </p:sp>
      <p:sp>
        <p:nvSpPr>
          <p:cNvPr id="3" name="2 İçerik Yer Tutucusu"/>
          <p:cNvSpPr>
            <a:spLocks noGrp="1"/>
          </p:cNvSpPr>
          <p:nvPr>
            <p:ph sz="quarter" idx="1"/>
          </p:nvPr>
        </p:nvSpPr>
        <p:spPr/>
        <p:txBody>
          <a:bodyPr/>
          <a:lstStyle/>
          <a:p>
            <a:r>
              <a:rPr lang="tr-TR" dirty="0" smtClean="0"/>
              <a:t>Girilen sayıyı parçalarına ayıran bir kod yazınız.</a:t>
            </a:r>
          </a:p>
          <a:p>
            <a:r>
              <a:rPr lang="tr-TR" dirty="0" smtClean="0"/>
              <a:t>Örneğin 3521 girildiğinde,</a:t>
            </a:r>
          </a:p>
          <a:p>
            <a:pPr lvl="1"/>
            <a:r>
              <a:rPr lang="tr-TR" dirty="0" smtClean="0"/>
              <a:t>Girdiğiniz sayılar </a:t>
            </a:r>
          </a:p>
          <a:p>
            <a:pPr lvl="2"/>
            <a:r>
              <a:rPr lang="tr-TR" dirty="0" smtClean="0"/>
              <a:t>3</a:t>
            </a:r>
          </a:p>
          <a:p>
            <a:pPr lvl="2"/>
            <a:r>
              <a:rPr lang="tr-TR" dirty="0" smtClean="0"/>
              <a:t>5</a:t>
            </a:r>
          </a:p>
          <a:p>
            <a:pPr lvl="2"/>
            <a:r>
              <a:rPr lang="tr-TR" dirty="0" smtClean="0"/>
              <a:t>2 ve </a:t>
            </a:r>
          </a:p>
          <a:p>
            <a:pPr lvl="2"/>
            <a:r>
              <a:rPr lang="tr-TR" dirty="0" smtClean="0"/>
              <a:t>1’dir! </a:t>
            </a:r>
          </a:p>
          <a:p>
            <a:r>
              <a:rPr lang="tr-TR" dirty="0" smtClean="0"/>
              <a:t>diyebilsin.</a:t>
            </a:r>
          </a:p>
          <a:p>
            <a:r>
              <a:rPr lang="tr-TR" dirty="0" smtClean="0"/>
              <a:t>Girilecek sayının 4 basamaklı olacağını varsayınız.</a:t>
            </a:r>
          </a:p>
        </p:txBody>
      </p:sp>
    </p:spTree>
    <p:extLst>
      <p:ext uri="{BB962C8B-B14F-4D97-AF65-F5344CB8AC3E}">
        <p14:creationId xmlns:p14="http://schemas.microsoft.com/office/powerpoint/2010/main" xmlns="" val="252968545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tr-TR" smtClean="0"/>
              <a:t>Sayıyı parçalara ayırmak (Cevabı)</a:t>
            </a:r>
          </a:p>
        </p:txBody>
      </p:sp>
      <p:sp>
        <p:nvSpPr>
          <p:cNvPr id="41987" name="Rectangle 3"/>
          <p:cNvSpPr>
            <a:spLocks noGrp="1" noChangeArrowheads="1"/>
          </p:cNvSpPr>
          <p:nvPr>
            <p:ph sz="quarter" idx="1"/>
          </p:nvPr>
        </p:nvSpPr>
        <p:spPr/>
        <p:txBody>
          <a:bodyPr/>
          <a:lstStyle/>
          <a:p>
            <a:pPr marL="457200" indent="-457200" eaLnBrk="1" hangingPunct="1">
              <a:lnSpc>
                <a:spcPct val="90000"/>
              </a:lnSpc>
              <a:buFont typeface="Wingdings" pitchFamily="2" charset="2"/>
              <a:buAutoNum type="arabicPeriod"/>
            </a:pPr>
            <a:r>
              <a:rPr lang="tr-TR" sz="2400" dirty="0" smtClean="0"/>
              <a:t>basla</a:t>
            </a:r>
          </a:p>
          <a:p>
            <a:pPr marL="457200" indent="-457200" eaLnBrk="1" hangingPunct="1">
              <a:lnSpc>
                <a:spcPct val="90000"/>
              </a:lnSpc>
              <a:buFont typeface="Wingdings" pitchFamily="2" charset="2"/>
              <a:buAutoNum type="arabicPeriod"/>
            </a:pPr>
            <a:r>
              <a:rPr lang="tr-TR" sz="2400" dirty="0" smtClean="0"/>
              <a:t>us=3</a:t>
            </a:r>
          </a:p>
          <a:p>
            <a:pPr marL="457200" indent="-457200" eaLnBrk="1" hangingPunct="1">
              <a:lnSpc>
                <a:spcPct val="90000"/>
              </a:lnSpc>
              <a:buFont typeface="Wingdings" pitchFamily="2" charset="2"/>
              <a:buAutoNum type="arabicPeriod"/>
            </a:pPr>
            <a:r>
              <a:rPr lang="tr-TR" sz="2400" dirty="0" smtClean="0"/>
              <a:t>eğer us&lt;0 git 9</a:t>
            </a:r>
          </a:p>
          <a:p>
            <a:pPr marL="457200" indent="-457200" eaLnBrk="1" hangingPunct="1">
              <a:lnSpc>
                <a:spcPct val="90000"/>
              </a:lnSpc>
              <a:buFont typeface="Wingdings" pitchFamily="2" charset="2"/>
              <a:buAutoNum type="arabicPeriod"/>
            </a:pPr>
            <a:r>
              <a:rPr lang="tr-TR" sz="2400" dirty="0" smtClean="0"/>
              <a:t>bolum=</a:t>
            </a:r>
            <a:r>
              <a:rPr lang="tr-TR" sz="2400" dirty="0" err="1" smtClean="0"/>
              <a:t>sayi</a:t>
            </a:r>
            <a:r>
              <a:rPr lang="tr-TR" sz="2400" dirty="0" smtClean="0"/>
              <a:t>/10^us  </a:t>
            </a:r>
            <a:r>
              <a:rPr lang="tr-TR" sz="1400" dirty="0" smtClean="0"/>
              <a:t>Not:C dilinde ^ başka anlama gelmektedir. Üs için </a:t>
            </a:r>
            <a:r>
              <a:rPr lang="tr-TR" sz="1400" dirty="0" err="1" smtClean="0"/>
              <a:t>pow</a:t>
            </a:r>
            <a:r>
              <a:rPr lang="tr-TR" sz="1400" dirty="0" smtClean="0"/>
              <a:t> kullanılacak.</a:t>
            </a:r>
            <a:endParaRPr lang="tr-TR" sz="2400" dirty="0" smtClean="0"/>
          </a:p>
          <a:p>
            <a:pPr marL="457200" indent="-457200" eaLnBrk="1" hangingPunct="1">
              <a:lnSpc>
                <a:spcPct val="90000"/>
              </a:lnSpc>
              <a:buFont typeface="Wingdings" pitchFamily="2" charset="2"/>
              <a:buAutoNum type="arabicPeriod"/>
            </a:pPr>
            <a:r>
              <a:rPr lang="tr-TR" sz="2400" dirty="0" err="1" smtClean="0"/>
              <a:t>sayi</a:t>
            </a:r>
            <a:r>
              <a:rPr lang="tr-TR" sz="2400" dirty="0" smtClean="0"/>
              <a:t>=</a:t>
            </a:r>
            <a:r>
              <a:rPr lang="tr-TR" sz="2400" dirty="0" err="1" smtClean="0"/>
              <a:t>sayi</a:t>
            </a:r>
            <a:r>
              <a:rPr lang="tr-TR" sz="2400" dirty="0" smtClean="0"/>
              <a:t>-bolum*(10^us)</a:t>
            </a:r>
          </a:p>
          <a:p>
            <a:pPr marL="457200" indent="-457200" eaLnBrk="1" hangingPunct="1">
              <a:lnSpc>
                <a:spcPct val="90000"/>
              </a:lnSpc>
              <a:buFont typeface="Wingdings" pitchFamily="2" charset="2"/>
              <a:buAutoNum type="arabicPeriod"/>
            </a:pPr>
            <a:r>
              <a:rPr lang="tr-TR" sz="2400" dirty="0" smtClean="0"/>
              <a:t>yaz bolum</a:t>
            </a:r>
          </a:p>
          <a:p>
            <a:pPr marL="457200" indent="-457200" eaLnBrk="1" hangingPunct="1">
              <a:lnSpc>
                <a:spcPct val="90000"/>
              </a:lnSpc>
              <a:buFont typeface="Wingdings" pitchFamily="2" charset="2"/>
              <a:buAutoNum type="arabicPeriod"/>
            </a:pPr>
            <a:r>
              <a:rPr lang="tr-TR" sz="2400" dirty="0" smtClean="0"/>
              <a:t>us=us-1</a:t>
            </a:r>
          </a:p>
          <a:p>
            <a:pPr marL="457200" indent="-457200" eaLnBrk="1" hangingPunct="1">
              <a:lnSpc>
                <a:spcPct val="90000"/>
              </a:lnSpc>
              <a:buFont typeface="Wingdings" pitchFamily="2" charset="2"/>
              <a:buAutoNum type="arabicPeriod"/>
            </a:pPr>
            <a:r>
              <a:rPr lang="tr-TR" sz="2400" dirty="0" smtClean="0"/>
              <a:t>git 3  </a:t>
            </a:r>
          </a:p>
          <a:p>
            <a:pPr marL="457200" indent="-457200" eaLnBrk="1" hangingPunct="1">
              <a:lnSpc>
                <a:spcPct val="90000"/>
              </a:lnSpc>
              <a:buFont typeface="Wingdings" pitchFamily="2" charset="2"/>
              <a:buAutoNum type="arabicPeriod"/>
            </a:pPr>
            <a:r>
              <a:rPr lang="tr-TR" sz="2400" dirty="0" smtClean="0"/>
              <a:t>son</a:t>
            </a:r>
          </a:p>
        </p:txBody>
      </p:sp>
    </p:spTree>
    <p:extLst>
      <p:ext uri="{BB962C8B-B14F-4D97-AF65-F5344CB8AC3E}">
        <p14:creationId xmlns:p14="http://schemas.microsoft.com/office/powerpoint/2010/main" xmlns="" val="28222038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checkerboard(across)">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checkerboard(across)">
                                      <p:cBhvr>
                                        <p:cTn id="12" dur="5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checkerboard(across)">
                                      <p:cBhvr>
                                        <p:cTn id="17" dur="500"/>
                                        <p:tgtEl>
                                          <p:spTgt spid="419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checkerboard(across)">
                                      <p:cBhvr>
                                        <p:cTn id="22" dur="500"/>
                                        <p:tgtEl>
                                          <p:spTgt spid="419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1987">
                                            <p:txEl>
                                              <p:pRg st="4" end="4"/>
                                            </p:txEl>
                                          </p:spTgt>
                                        </p:tgtEl>
                                        <p:attrNameLst>
                                          <p:attrName>style.visibility</p:attrName>
                                        </p:attrNameLst>
                                      </p:cBhvr>
                                      <p:to>
                                        <p:strVal val="visible"/>
                                      </p:to>
                                    </p:set>
                                    <p:animEffect transition="in" filter="checkerboard(across)">
                                      <p:cBhvr>
                                        <p:cTn id="27" dur="500"/>
                                        <p:tgtEl>
                                          <p:spTgt spid="419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1987">
                                            <p:txEl>
                                              <p:pRg st="5" end="5"/>
                                            </p:txEl>
                                          </p:spTgt>
                                        </p:tgtEl>
                                        <p:attrNameLst>
                                          <p:attrName>style.visibility</p:attrName>
                                        </p:attrNameLst>
                                      </p:cBhvr>
                                      <p:to>
                                        <p:strVal val="visible"/>
                                      </p:to>
                                    </p:set>
                                    <p:animEffect transition="in" filter="checkerboard(across)">
                                      <p:cBhvr>
                                        <p:cTn id="32" dur="500"/>
                                        <p:tgtEl>
                                          <p:spTgt spid="419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1987">
                                            <p:txEl>
                                              <p:pRg st="6" end="6"/>
                                            </p:txEl>
                                          </p:spTgt>
                                        </p:tgtEl>
                                        <p:attrNameLst>
                                          <p:attrName>style.visibility</p:attrName>
                                        </p:attrNameLst>
                                      </p:cBhvr>
                                      <p:to>
                                        <p:strVal val="visible"/>
                                      </p:to>
                                    </p:set>
                                    <p:animEffect transition="in" filter="checkerboard(across)">
                                      <p:cBhvr>
                                        <p:cTn id="37" dur="500"/>
                                        <p:tgtEl>
                                          <p:spTgt spid="4198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1987">
                                            <p:txEl>
                                              <p:pRg st="7" end="7"/>
                                            </p:txEl>
                                          </p:spTgt>
                                        </p:tgtEl>
                                        <p:attrNameLst>
                                          <p:attrName>style.visibility</p:attrName>
                                        </p:attrNameLst>
                                      </p:cBhvr>
                                      <p:to>
                                        <p:strVal val="visible"/>
                                      </p:to>
                                    </p:set>
                                    <p:animEffect transition="in" filter="checkerboard(across)">
                                      <p:cBhvr>
                                        <p:cTn id="42" dur="500"/>
                                        <p:tgtEl>
                                          <p:spTgt spid="4198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1987">
                                            <p:txEl>
                                              <p:pRg st="8" end="8"/>
                                            </p:txEl>
                                          </p:spTgt>
                                        </p:tgtEl>
                                        <p:attrNameLst>
                                          <p:attrName>style.visibility</p:attrName>
                                        </p:attrNameLst>
                                      </p:cBhvr>
                                      <p:to>
                                        <p:strVal val="visible"/>
                                      </p:to>
                                    </p:set>
                                    <p:animEffect transition="in" filter="checkerboard(across)">
                                      <p:cBhvr>
                                        <p:cTn id="47" dur="500"/>
                                        <p:tgtEl>
                                          <p:spTgt spid="419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eaLnBrk="1" hangingPunct="1"/>
            <a:r>
              <a:rPr lang="tr-TR" sz="4000" smtClean="0"/>
              <a:t>Aşağıdaki algoritma ne iş yapmaktadır?</a:t>
            </a:r>
          </a:p>
        </p:txBody>
      </p:sp>
      <p:sp>
        <p:nvSpPr>
          <p:cNvPr id="35843" name="Rectangle 3"/>
          <p:cNvSpPr>
            <a:spLocks noGrp="1" noChangeArrowheads="1"/>
          </p:cNvSpPr>
          <p:nvPr>
            <p:ph sz="quarter" idx="1"/>
          </p:nvPr>
        </p:nvSpPr>
        <p:spPr/>
        <p:txBody>
          <a:bodyPr/>
          <a:lstStyle/>
          <a:p>
            <a:pPr marL="533400" indent="-533400" eaLnBrk="1" hangingPunct="1">
              <a:buFont typeface="Wingdings" pitchFamily="2" charset="2"/>
              <a:buAutoNum type="arabicPeriod"/>
            </a:pPr>
            <a:r>
              <a:rPr lang="tr-TR" dirty="0" smtClean="0"/>
              <a:t>Başla</a:t>
            </a:r>
          </a:p>
          <a:p>
            <a:pPr marL="533400" indent="-533400" eaLnBrk="1" hangingPunct="1">
              <a:buFont typeface="Wingdings" pitchFamily="2" charset="2"/>
              <a:buAutoNum type="arabicPeriod"/>
            </a:pPr>
            <a:r>
              <a:rPr lang="tr-TR" dirty="0" err="1" smtClean="0"/>
              <a:t>sayac</a:t>
            </a:r>
            <a:r>
              <a:rPr lang="tr-TR" dirty="0" smtClean="0"/>
              <a:t>=0</a:t>
            </a:r>
          </a:p>
          <a:p>
            <a:pPr marL="533400" indent="-533400" eaLnBrk="1" hangingPunct="1">
              <a:buFont typeface="Wingdings" pitchFamily="2" charset="2"/>
              <a:buAutoNum type="arabicPeriod"/>
            </a:pPr>
            <a:r>
              <a:rPr lang="tr-TR" dirty="0" smtClean="0"/>
              <a:t>Bir sayı gir. (</a:t>
            </a:r>
            <a:r>
              <a:rPr lang="tr-TR" dirty="0" err="1" smtClean="0"/>
              <a:t>sayi</a:t>
            </a:r>
            <a:r>
              <a:rPr lang="tr-TR" dirty="0" smtClean="0"/>
              <a:t>)</a:t>
            </a:r>
          </a:p>
          <a:p>
            <a:pPr marL="533400" indent="-533400" eaLnBrk="1" hangingPunct="1">
              <a:buFont typeface="Wingdings" pitchFamily="2" charset="2"/>
              <a:buAutoNum type="arabicPeriod"/>
            </a:pPr>
            <a:r>
              <a:rPr lang="tr-TR" dirty="0" smtClean="0"/>
              <a:t>Eğer </a:t>
            </a:r>
            <a:r>
              <a:rPr lang="tr-TR" dirty="0" err="1" smtClean="0"/>
              <a:t>sayi</a:t>
            </a:r>
            <a:r>
              <a:rPr lang="tr-TR" dirty="0" smtClean="0"/>
              <a:t>=0 ise  Git 7</a:t>
            </a:r>
          </a:p>
          <a:p>
            <a:pPr marL="533400" indent="-533400" eaLnBrk="1" hangingPunct="1">
              <a:buFont typeface="Wingdings" pitchFamily="2" charset="2"/>
              <a:buAutoNum type="arabicPeriod"/>
            </a:pPr>
            <a:r>
              <a:rPr lang="tr-TR" dirty="0" smtClean="0"/>
              <a:t>Eğer </a:t>
            </a:r>
            <a:r>
              <a:rPr lang="tr-TR" dirty="0" smtClean="0">
                <a:solidFill>
                  <a:srgbClr val="FF0000"/>
                </a:solidFill>
              </a:rPr>
              <a:t>sayı çift </a:t>
            </a:r>
            <a:r>
              <a:rPr lang="tr-TR" dirty="0" smtClean="0"/>
              <a:t>ise </a:t>
            </a:r>
            <a:r>
              <a:rPr lang="tr-TR" dirty="0" err="1" smtClean="0">
                <a:solidFill>
                  <a:srgbClr val="FF0000"/>
                </a:solidFill>
              </a:rPr>
              <a:t>sayac</a:t>
            </a:r>
            <a:r>
              <a:rPr lang="tr-TR" dirty="0" smtClean="0">
                <a:solidFill>
                  <a:srgbClr val="FF0000"/>
                </a:solidFill>
              </a:rPr>
              <a:t>=</a:t>
            </a:r>
            <a:r>
              <a:rPr lang="tr-TR" dirty="0" err="1" smtClean="0">
                <a:solidFill>
                  <a:srgbClr val="FF0000"/>
                </a:solidFill>
              </a:rPr>
              <a:t>sayac</a:t>
            </a:r>
            <a:r>
              <a:rPr lang="tr-TR" dirty="0" smtClean="0">
                <a:solidFill>
                  <a:srgbClr val="FF0000"/>
                </a:solidFill>
              </a:rPr>
              <a:t>+1</a:t>
            </a:r>
          </a:p>
          <a:p>
            <a:pPr marL="533400" indent="-533400" eaLnBrk="1" hangingPunct="1">
              <a:buFont typeface="Wingdings" pitchFamily="2" charset="2"/>
              <a:buAutoNum type="arabicPeriod"/>
            </a:pPr>
            <a:r>
              <a:rPr lang="tr-TR" dirty="0" smtClean="0"/>
              <a:t>Git 3</a:t>
            </a:r>
          </a:p>
          <a:p>
            <a:pPr marL="533400" indent="-533400" eaLnBrk="1" hangingPunct="1">
              <a:buFont typeface="Wingdings" pitchFamily="2" charset="2"/>
              <a:buAutoNum type="arabicPeriod"/>
            </a:pPr>
            <a:r>
              <a:rPr lang="tr-TR" dirty="0" smtClean="0"/>
              <a:t>Yaz </a:t>
            </a:r>
            <a:r>
              <a:rPr lang="tr-TR" dirty="0" err="1" smtClean="0"/>
              <a:t>sayac</a:t>
            </a:r>
            <a:endParaRPr lang="tr-TR" dirty="0" smtClean="0"/>
          </a:p>
          <a:p>
            <a:pPr marL="533400" indent="-533400" eaLnBrk="1" hangingPunct="1">
              <a:buFont typeface="Wingdings" pitchFamily="2" charset="2"/>
              <a:buAutoNum type="arabicPeriod"/>
            </a:pPr>
            <a:r>
              <a:rPr lang="tr-TR" dirty="0" smtClean="0"/>
              <a:t>Dur</a:t>
            </a:r>
          </a:p>
          <a:p>
            <a:pPr marL="533400" indent="-533400" eaLnBrk="1" hangingPunct="1"/>
            <a:endParaRPr lang="tr-TR" dirty="0" smtClean="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a:t>
            </a:r>
            <a:endParaRPr lang="tr-TR" dirty="0"/>
          </a:p>
        </p:txBody>
      </p:sp>
      <p:sp>
        <p:nvSpPr>
          <p:cNvPr id="3" name="2 İçerik Yer Tutucusu"/>
          <p:cNvSpPr>
            <a:spLocks noGrp="1"/>
          </p:cNvSpPr>
          <p:nvPr>
            <p:ph sz="quarter" idx="1"/>
          </p:nvPr>
        </p:nvSpPr>
        <p:spPr/>
        <p:txBody>
          <a:bodyPr/>
          <a:lstStyle/>
          <a:p>
            <a:r>
              <a:rPr lang="tr-TR" dirty="0" smtClean="0"/>
              <a:t>Sözde programlama kodu (</a:t>
            </a:r>
            <a:r>
              <a:rPr lang="tr-TR" dirty="0" err="1" smtClean="0"/>
              <a:t>pseudo</a:t>
            </a:r>
            <a:r>
              <a:rPr lang="tr-TR" dirty="0" smtClean="0"/>
              <a:t> </a:t>
            </a:r>
            <a:r>
              <a:rPr lang="tr-TR" dirty="0" err="1" smtClean="0"/>
              <a:t>code</a:t>
            </a:r>
            <a:r>
              <a:rPr lang="tr-TR" dirty="0" smtClean="0"/>
              <a:t>) kullanarak, kullanıcıdan iki sayı isteyen ve aldığı sayıları çarpıp sonucunu gösteren bir kod yazınız.</a:t>
            </a:r>
            <a:endParaRPr lang="tr-TR"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eaLnBrk="1" hangingPunct="1"/>
            <a:r>
              <a:rPr lang="tr-TR" sz="4000" smtClean="0"/>
              <a:t>Aşağıdaki algoritma ne iş yapmaktadır?</a:t>
            </a:r>
          </a:p>
        </p:txBody>
      </p:sp>
      <p:sp>
        <p:nvSpPr>
          <p:cNvPr id="35843" name="Rectangle 3"/>
          <p:cNvSpPr>
            <a:spLocks noGrp="1" noChangeArrowheads="1"/>
          </p:cNvSpPr>
          <p:nvPr>
            <p:ph sz="quarter" idx="1"/>
          </p:nvPr>
        </p:nvSpPr>
        <p:spPr/>
        <p:txBody>
          <a:bodyPr/>
          <a:lstStyle/>
          <a:p>
            <a:pPr marL="533400" indent="-533400" eaLnBrk="1" hangingPunct="1">
              <a:buFont typeface="Wingdings" pitchFamily="2" charset="2"/>
              <a:buAutoNum type="arabicPeriod"/>
            </a:pPr>
            <a:r>
              <a:rPr lang="tr-TR" sz="2000" dirty="0" smtClean="0"/>
              <a:t>Başla</a:t>
            </a:r>
          </a:p>
          <a:p>
            <a:pPr marL="533400" indent="-533400" eaLnBrk="1" hangingPunct="1">
              <a:buFont typeface="Wingdings" pitchFamily="2" charset="2"/>
              <a:buAutoNum type="arabicPeriod"/>
            </a:pPr>
            <a:r>
              <a:rPr lang="tr-TR" sz="2000" dirty="0" err="1" smtClean="0"/>
              <a:t>sayac</a:t>
            </a:r>
            <a:r>
              <a:rPr lang="tr-TR" sz="2000" dirty="0" smtClean="0"/>
              <a:t>=0</a:t>
            </a:r>
          </a:p>
          <a:p>
            <a:pPr marL="533400" indent="-533400" eaLnBrk="1" hangingPunct="1">
              <a:buFont typeface="Wingdings" pitchFamily="2" charset="2"/>
              <a:buAutoNum type="arabicPeriod"/>
            </a:pPr>
            <a:r>
              <a:rPr lang="tr-TR" sz="2000" dirty="0" smtClean="0"/>
              <a:t>Bir sayı gir. (</a:t>
            </a:r>
            <a:r>
              <a:rPr lang="tr-TR" sz="2000" dirty="0" err="1" smtClean="0"/>
              <a:t>sayi</a:t>
            </a:r>
            <a:r>
              <a:rPr lang="tr-TR" sz="2000" dirty="0" smtClean="0"/>
              <a:t>)</a:t>
            </a:r>
          </a:p>
          <a:p>
            <a:pPr marL="533400" indent="-533400" eaLnBrk="1" hangingPunct="1">
              <a:buFont typeface="Wingdings" pitchFamily="2" charset="2"/>
              <a:buAutoNum type="arabicPeriod"/>
            </a:pPr>
            <a:r>
              <a:rPr lang="tr-TR" sz="2000" dirty="0" smtClean="0"/>
              <a:t>Eğer </a:t>
            </a:r>
            <a:r>
              <a:rPr lang="tr-TR" sz="2000" dirty="0" err="1" smtClean="0"/>
              <a:t>sayi</a:t>
            </a:r>
            <a:r>
              <a:rPr lang="tr-TR" sz="2000" dirty="0" smtClean="0"/>
              <a:t>=0 ise  Git 7</a:t>
            </a:r>
          </a:p>
          <a:p>
            <a:pPr marL="533400" indent="-533400" eaLnBrk="1" hangingPunct="1">
              <a:buFont typeface="Wingdings" pitchFamily="2" charset="2"/>
              <a:buAutoNum type="arabicPeriod"/>
            </a:pPr>
            <a:r>
              <a:rPr lang="tr-TR" sz="2000" dirty="0" smtClean="0"/>
              <a:t>Eğer </a:t>
            </a:r>
            <a:r>
              <a:rPr lang="tr-TR" sz="2000" dirty="0" err="1" smtClean="0">
                <a:solidFill>
                  <a:srgbClr val="FF0000"/>
                </a:solidFill>
              </a:rPr>
              <a:t>mod</a:t>
            </a:r>
            <a:r>
              <a:rPr lang="tr-TR" sz="2000" dirty="0" smtClean="0">
                <a:solidFill>
                  <a:srgbClr val="FF0000"/>
                </a:solidFill>
              </a:rPr>
              <a:t>(</a:t>
            </a:r>
            <a:r>
              <a:rPr lang="tr-TR" sz="2000" dirty="0" err="1" smtClean="0">
                <a:solidFill>
                  <a:srgbClr val="FF0000"/>
                </a:solidFill>
              </a:rPr>
              <a:t>sayi</a:t>
            </a:r>
            <a:r>
              <a:rPr lang="tr-TR" sz="2000" dirty="0" smtClean="0">
                <a:solidFill>
                  <a:srgbClr val="FF0000"/>
                </a:solidFill>
              </a:rPr>
              <a:t>,2)=0</a:t>
            </a:r>
            <a:r>
              <a:rPr lang="tr-TR" sz="2000" dirty="0" smtClean="0"/>
              <a:t> ise </a:t>
            </a:r>
            <a:r>
              <a:rPr lang="tr-TR" sz="2000" dirty="0" err="1" smtClean="0">
                <a:solidFill>
                  <a:srgbClr val="FF0000"/>
                </a:solidFill>
              </a:rPr>
              <a:t>sayac</a:t>
            </a:r>
            <a:r>
              <a:rPr lang="tr-TR" sz="2000" dirty="0" smtClean="0">
                <a:solidFill>
                  <a:srgbClr val="FF0000"/>
                </a:solidFill>
              </a:rPr>
              <a:t>=</a:t>
            </a:r>
            <a:r>
              <a:rPr lang="tr-TR" sz="2000" dirty="0" err="1" smtClean="0">
                <a:solidFill>
                  <a:srgbClr val="FF0000"/>
                </a:solidFill>
              </a:rPr>
              <a:t>sayac</a:t>
            </a:r>
            <a:r>
              <a:rPr lang="tr-TR" sz="2000" dirty="0" smtClean="0">
                <a:solidFill>
                  <a:srgbClr val="FF0000"/>
                </a:solidFill>
              </a:rPr>
              <a:t>+1</a:t>
            </a:r>
          </a:p>
          <a:p>
            <a:pPr marL="533400" indent="-533400" eaLnBrk="1" hangingPunct="1">
              <a:buFont typeface="Wingdings" pitchFamily="2" charset="2"/>
              <a:buAutoNum type="arabicPeriod"/>
            </a:pPr>
            <a:r>
              <a:rPr lang="tr-TR" sz="2000" dirty="0" smtClean="0"/>
              <a:t>Git 3</a:t>
            </a:r>
          </a:p>
          <a:p>
            <a:pPr marL="533400" indent="-533400" eaLnBrk="1" hangingPunct="1">
              <a:buFont typeface="Wingdings" pitchFamily="2" charset="2"/>
              <a:buAutoNum type="arabicPeriod"/>
            </a:pPr>
            <a:r>
              <a:rPr lang="tr-TR" sz="2000" dirty="0" smtClean="0"/>
              <a:t>Yaz </a:t>
            </a:r>
            <a:r>
              <a:rPr lang="tr-TR" sz="2000" dirty="0" err="1" smtClean="0"/>
              <a:t>sayac</a:t>
            </a:r>
            <a:endParaRPr lang="tr-TR" sz="2000" dirty="0" smtClean="0"/>
          </a:p>
          <a:p>
            <a:pPr marL="533400" indent="-533400" eaLnBrk="1" hangingPunct="1">
              <a:buFont typeface="Wingdings" pitchFamily="2" charset="2"/>
              <a:buAutoNum type="arabicPeriod"/>
            </a:pPr>
            <a:r>
              <a:rPr lang="tr-TR" sz="2000" dirty="0" smtClean="0"/>
              <a:t>Dur</a:t>
            </a:r>
          </a:p>
          <a:p>
            <a:pPr marL="533400" indent="-533400" eaLnBrk="1" hangingPunct="1"/>
            <a:endParaRPr lang="tr-TR" dirty="0" smtClean="0"/>
          </a:p>
        </p:txBody>
      </p:sp>
      <p:sp>
        <p:nvSpPr>
          <p:cNvPr id="4" name="3 Yuvarlatılmış Dikdörtgen"/>
          <p:cNvSpPr/>
          <p:nvPr/>
        </p:nvSpPr>
        <p:spPr>
          <a:xfrm>
            <a:off x="4786314" y="3714752"/>
            <a:ext cx="3500462" cy="164307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Klavyeden 0 girilene kadarki sayılar arasından kaç tanesinin çift olduğunu sayıp, 0 girildiğinde ekrana yazdırır.</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eaLnBrk="1" hangingPunct="1"/>
            <a:r>
              <a:rPr lang="tr-TR" sz="4000" smtClean="0"/>
              <a:t>Aşağıdaki algoritma nasıl bir çıktı verir?</a:t>
            </a:r>
          </a:p>
        </p:txBody>
      </p:sp>
      <p:sp>
        <p:nvSpPr>
          <p:cNvPr id="34819" name="Rectangle 3"/>
          <p:cNvSpPr>
            <a:spLocks noGrp="1" noChangeArrowheads="1"/>
          </p:cNvSpPr>
          <p:nvPr>
            <p:ph sz="quarter" idx="1"/>
          </p:nvPr>
        </p:nvSpPr>
        <p:spPr/>
        <p:txBody>
          <a:bodyPr/>
          <a:lstStyle/>
          <a:p>
            <a:pPr marL="533400" indent="-533400" eaLnBrk="1" hangingPunct="1">
              <a:buFont typeface="Wingdings" pitchFamily="2" charset="2"/>
              <a:buAutoNum type="arabicPeriod"/>
            </a:pPr>
            <a:r>
              <a:rPr lang="tr-TR" sz="2400" dirty="0" smtClean="0"/>
              <a:t>Başla</a:t>
            </a:r>
          </a:p>
          <a:p>
            <a:pPr marL="533400" indent="-533400" eaLnBrk="1" hangingPunct="1">
              <a:buFont typeface="Wingdings" pitchFamily="2" charset="2"/>
              <a:buAutoNum type="arabicPeriod"/>
            </a:pPr>
            <a:r>
              <a:rPr lang="tr-TR" sz="2400" dirty="0" err="1" smtClean="0"/>
              <a:t>sayac</a:t>
            </a:r>
            <a:r>
              <a:rPr lang="tr-TR" sz="2400" dirty="0" smtClean="0"/>
              <a:t>=0</a:t>
            </a:r>
          </a:p>
          <a:p>
            <a:pPr marL="533400" indent="-533400" eaLnBrk="1" hangingPunct="1">
              <a:buFont typeface="Wingdings" pitchFamily="2" charset="2"/>
              <a:buAutoNum type="arabicPeriod"/>
            </a:pPr>
            <a:r>
              <a:rPr lang="tr-TR" sz="2400" dirty="0" smtClean="0"/>
              <a:t>Eğer </a:t>
            </a:r>
            <a:r>
              <a:rPr lang="tr-TR" sz="2400" dirty="0" err="1" smtClean="0"/>
              <a:t>sayac</a:t>
            </a:r>
            <a:r>
              <a:rPr lang="tr-TR" sz="2400" dirty="0" smtClean="0"/>
              <a:t>&gt;4 ise Git 7</a:t>
            </a:r>
          </a:p>
          <a:p>
            <a:pPr marL="533400" indent="-533400" eaLnBrk="1" hangingPunct="1">
              <a:buFont typeface="Wingdings" pitchFamily="2" charset="2"/>
              <a:buAutoNum type="arabicPeriod"/>
            </a:pPr>
            <a:r>
              <a:rPr lang="tr-TR" sz="2400" dirty="0" err="1" smtClean="0"/>
              <a:t>sayac</a:t>
            </a:r>
            <a:r>
              <a:rPr lang="tr-TR" sz="2400" dirty="0" smtClean="0"/>
              <a:t>=</a:t>
            </a:r>
            <a:r>
              <a:rPr lang="tr-TR" sz="2400" dirty="0" err="1" smtClean="0"/>
              <a:t>sayac</a:t>
            </a:r>
            <a:r>
              <a:rPr lang="tr-TR" sz="2400" dirty="0" smtClean="0"/>
              <a:t>+1</a:t>
            </a:r>
          </a:p>
          <a:p>
            <a:pPr marL="533400" indent="-533400" eaLnBrk="1" hangingPunct="1">
              <a:buFont typeface="Wingdings" pitchFamily="2" charset="2"/>
              <a:buAutoNum type="arabicPeriod"/>
            </a:pPr>
            <a:r>
              <a:rPr lang="tr-TR" sz="2400" dirty="0" smtClean="0"/>
              <a:t>Yaz </a:t>
            </a:r>
            <a:r>
              <a:rPr lang="tr-TR" sz="2400" dirty="0" err="1" smtClean="0"/>
              <a:t>sayac</a:t>
            </a:r>
            <a:endParaRPr lang="tr-TR" sz="2400" dirty="0" smtClean="0"/>
          </a:p>
          <a:p>
            <a:pPr marL="533400" indent="-533400" eaLnBrk="1" hangingPunct="1">
              <a:buFont typeface="Wingdings" pitchFamily="2" charset="2"/>
              <a:buAutoNum type="arabicPeriod"/>
            </a:pPr>
            <a:r>
              <a:rPr lang="tr-TR" sz="2400" dirty="0" smtClean="0"/>
              <a:t>Git 3</a:t>
            </a:r>
          </a:p>
          <a:p>
            <a:pPr marL="533400" indent="-533400" eaLnBrk="1" hangingPunct="1">
              <a:buFont typeface="Wingdings" pitchFamily="2" charset="2"/>
              <a:buAutoNum type="arabicPeriod"/>
            </a:pPr>
            <a:r>
              <a:rPr lang="tr-TR" sz="2400" dirty="0" smtClean="0"/>
              <a:t>Dur</a:t>
            </a:r>
          </a:p>
          <a:p>
            <a:pPr marL="533400" indent="-533400" eaLnBrk="1" hangingPunct="1"/>
            <a:endParaRPr lang="tr-TR" dirty="0" smtClean="0"/>
          </a:p>
        </p:txBody>
      </p:sp>
      <p:sp>
        <p:nvSpPr>
          <p:cNvPr id="5" name="4 Yuvarlatılmış Dikdörtgen"/>
          <p:cNvSpPr/>
          <p:nvPr/>
        </p:nvSpPr>
        <p:spPr>
          <a:xfrm>
            <a:off x="5500694" y="1928802"/>
            <a:ext cx="2286016" cy="164307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EKRANA</a:t>
            </a:r>
          </a:p>
          <a:p>
            <a:pPr algn="ctr"/>
            <a:r>
              <a:rPr lang="tr-TR" dirty="0" smtClean="0"/>
              <a:t>1 2 3 4 5</a:t>
            </a:r>
          </a:p>
          <a:p>
            <a:pPr algn="ctr"/>
            <a:r>
              <a:rPr lang="tr-TR" dirty="0" smtClean="0"/>
              <a:t>YAZDIRIR.</a:t>
            </a:r>
          </a:p>
          <a:p>
            <a:pPr algn="ctr"/>
            <a:r>
              <a:rPr lang="tr-TR" dirty="0" smtClean="0"/>
              <a:t>(Neden 5’i de yazdırıyor?)</a:t>
            </a:r>
            <a:endParaRPr lang="tr-TR"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714348" y="3571876"/>
            <a:ext cx="2968200" cy="2444400"/>
          </a:xfrm>
          <a:prstGeom prst="rect">
            <a:avLst/>
          </a:prstGeom>
          <a:noFill/>
          <a:ln w="9525">
            <a:noFill/>
            <a:miter lim="800000"/>
            <a:headEnd/>
            <a:tailEnd/>
          </a:ln>
          <a:effectLst/>
        </p:spPr>
      </p:pic>
      <p:sp>
        <p:nvSpPr>
          <p:cNvPr id="2" name="1 Başlık"/>
          <p:cNvSpPr>
            <a:spLocks noGrp="1"/>
          </p:cNvSpPr>
          <p:nvPr>
            <p:ph type="title"/>
          </p:nvPr>
        </p:nvSpPr>
        <p:spPr/>
        <p:txBody>
          <a:bodyPr/>
          <a:lstStyle/>
          <a:p>
            <a:r>
              <a:rPr lang="tr-TR" dirty="0" smtClean="0"/>
              <a:t>Neden Programlama?</a:t>
            </a:r>
            <a:endParaRPr lang="tr-TR" dirty="0"/>
          </a:p>
        </p:txBody>
      </p:sp>
      <p:sp>
        <p:nvSpPr>
          <p:cNvPr id="3" name="2 İçerik Yer Tutucusu"/>
          <p:cNvSpPr>
            <a:spLocks noGrp="1"/>
          </p:cNvSpPr>
          <p:nvPr>
            <p:ph sz="quarter" idx="1"/>
          </p:nvPr>
        </p:nvSpPr>
        <p:spPr/>
        <p:txBody>
          <a:bodyPr/>
          <a:lstStyle/>
          <a:p>
            <a:pPr>
              <a:buNone/>
            </a:pPr>
            <a:endParaRPr lang="tr-TR" sz="1800" smtClean="0">
              <a:latin typeface="Arial"/>
              <a:cs typeface="Arial"/>
            </a:endParaRPr>
          </a:p>
          <a:p>
            <a:pPr>
              <a:buNone/>
            </a:pPr>
            <a:endParaRPr lang="tr-TR" sz="1800" smtClean="0">
              <a:latin typeface="Arial"/>
              <a:cs typeface="Arial"/>
            </a:endParaRPr>
          </a:p>
          <a:p>
            <a:pPr>
              <a:buNone/>
            </a:pPr>
            <a:r>
              <a:rPr lang="tr-TR" sz="1800" smtClean="0">
                <a:latin typeface="Arial"/>
                <a:cs typeface="Arial"/>
              </a:rPr>
              <a:t>≈ </a:t>
            </a:r>
            <a:r>
              <a:rPr lang="tr-TR" sz="2800" smtClean="0"/>
              <a:t>Bir </a:t>
            </a:r>
            <a:r>
              <a:rPr lang="tr-TR" sz="2800" dirty="0" smtClean="0"/>
              <a:t>ülkedeki herkesin kodlamayı öğrenmesi gerekir. Çünkü o insana </a:t>
            </a:r>
            <a:r>
              <a:rPr lang="tr-TR" sz="2800" b="1" i="1" dirty="0" smtClean="0"/>
              <a:t>düşünmeyi öğretir</a:t>
            </a:r>
            <a:r>
              <a:rPr lang="tr-TR" sz="2800" smtClean="0"/>
              <a:t>. </a:t>
            </a:r>
          </a:p>
          <a:p>
            <a:pPr>
              <a:buNone/>
            </a:pPr>
            <a:r>
              <a:rPr lang="tr-TR" sz="2800" i="1" smtClean="0"/>
              <a:t>					Steve </a:t>
            </a:r>
            <a:r>
              <a:rPr lang="tr-TR" sz="2800" i="1" dirty="0" err="1" smtClean="0"/>
              <a:t>Jobs</a:t>
            </a:r>
            <a:endParaRPr lang="tr-TR" sz="1800" i="1" dirty="0" smtClean="0"/>
          </a:p>
          <a:p>
            <a:endParaRPr lang="tr-TR" sz="2000" i="1" dirty="0" smtClean="0">
              <a:solidFill>
                <a:srgbClr val="000066"/>
              </a:solidFill>
            </a:endParaRPr>
          </a:p>
        </p:txBody>
      </p:sp>
      <p:pic>
        <p:nvPicPr>
          <p:cNvPr id="37889" name="Picture 1"/>
          <p:cNvPicPr>
            <a:picLocks noChangeAspect="1" noChangeArrowheads="1"/>
          </p:cNvPicPr>
          <p:nvPr/>
        </p:nvPicPr>
        <p:blipFill>
          <a:blip r:embed="rId3" cstate="print"/>
          <a:srcRect/>
          <a:stretch>
            <a:fillRect/>
          </a:stretch>
        </p:blipFill>
        <p:spPr bwMode="auto">
          <a:xfrm>
            <a:off x="5000628" y="3571876"/>
            <a:ext cx="3411931" cy="2443159"/>
          </a:xfrm>
          <a:prstGeom prst="rect">
            <a:avLst/>
          </a:prstGeom>
          <a:noFill/>
          <a:ln w="9525">
            <a:noFill/>
            <a:miter lim="800000"/>
            <a:headEnd/>
            <a:tailEnd/>
          </a:ln>
          <a:effectLst/>
        </p:spPr>
      </p:pic>
    </p:spTree>
    <p:extLst>
      <p:ext uri="{BB962C8B-B14F-4D97-AF65-F5344CB8AC3E}">
        <p14:creationId xmlns:p14="http://schemas.microsoft.com/office/powerpoint/2010/main" xmlns="" val="95090542"/>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pic>
        <p:nvPicPr>
          <p:cNvPr id="5" name="Resim 4" descr="Ekran Kırpma"/>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928926" y="2357430"/>
            <a:ext cx="2943636" cy="3134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Unvan 1"/>
          <p:cNvSpPr>
            <a:spLocks noGrp="1"/>
          </p:cNvSpPr>
          <p:nvPr>
            <p:ph type="title"/>
          </p:nvPr>
        </p:nvSpPr>
        <p:spPr/>
        <p:txBody>
          <a:bodyPr/>
          <a:lstStyle/>
          <a:p>
            <a:r>
              <a:rPr lang="tr-TR" dirty="0" err="1" smtClean="0"/>
              <a:t>Blockly</a:t>
            </a:r>
            <a:r>
              <a:rPr lang="tr-TR" dirty="0" smtClean="0"/>
              <a:t> ile alıştırmalar</a:t>
            </a:r>
            <a:endParaRPr lang="tr-TR" dirty="0"/>
          </a:p>
        </p:txBody>
      </p:sp>
      <p:sp>
        <p:nvSpPr>
          <p:cNvPr id="3" name="İçerik Yer Tutucusu 2"/>
          <p:cNvSpPr>
            <a:spLocks noGrp="1"/>
          </p:cNvSpPr>
          <p:nvPr>
            <p:ph sz="quarter" idx="1"/>
          </p:nvPr>
        </p:nvSpPr>
        <p:spPr/>
        <p:txBody>
          <a:bodyPr/>
          <a:lstStyle/>
          <a:p>
            <a:r>
              <a:rPr lang="tr-TR" dirty="0" err="1" smtClean="0"/>
              <a:t>Algoritmik</a:t>
            </a:r>
            <a:r>
              <a:rPr lang="tr-TR" dirty="0" smtClean="0"/>
              <a:t> düşüncenizi sınamak ve geliştirmek için</a:t>
            </a:r>
            <a:endParaRPr lang="tr-TR" dirty="0"/>
          </a:p>
          <a:p>
            <a:r>
              <a:rPr lang="pt-BR" dirty="0" smtClean="0">
                <a:hlinkClick r:id="rId4"/>
              </a:rPr>
              <a:t>https</a:t>
            </a:r>
            <a:r>
              <a:rPr lang="pt-BR" dirty="0">
                <a:hlinkClick r:id="rId4"/>
              </a:rPr>
              <a:t>://blockly-games.appspot.com/</a:t>
            </a:r>
            <a:endParaRPr lang="tr-TR" dirty="0"/>
          </a:p>
        </p:txBody>
      </p:sp>
    </p:spTree>
    <p:extLst>
      <p:ext uri="{BB962C8B-B14F-4D97-AF65-F5344CB8AC3E}">
        <p14:creationId xmlns:p14="http://schemas.microsoft.com/office/powerpoint/2010/main" xmlns="" val="122077514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Scratch</a:t>
            </a:r>
            <a:r>
              <a:rPr lang="tr-TR" dirty="0" smtClean="0"/>
              <a:t> hakkında…</a:t>
            </a:r>
            <a:endParaRPr lang="tr-TR" dirty="0"/>
          </a:p>
        </p:txBody>
      </p:sp>
      <p:sp>
        <p:nvSpPr>
          <p:cNvPr id="3" name="2 İçerik Yer Tutucusu"/>
          <p:cNvSpPr>
            <a:spLocks noGrp="1"/>
          </p:cNvSpPr>
          <p:nvPr>
            <p:ph sz="quarter" idx="1"/>
          </p:nvPr>
        </p:nvSpPr>
        <p:spPr/>
        <p:txBody>
          <a:bodyPr/>
          <a:lstStyle/>
          <a:p>
            <a:r>
              <a:rPr lang="tr-TR" dirty="0" smtClean="0"/>
              <a:t>Programlamaya ısınmak için kısa süreli </a:t>
            </a:r>
            <a:br>
              <a:rPr lang="tr-TR" dirty="0" smtClean="0"/>
            </a:br>
            <a:r>
              <a:rPr lang="tr-TR" dirty="0" smtClean="0"/>
              <a:t>kullanacağımız bir dildir.</a:t>
            </a:r>
          </a:p>
          <a:p>
            <a:r>
              <a:rPr lang="tr-TR" dirty="0" smtClean="0"/>
              <a:t>https://scratch.mit.edu/ adresinden erişilir.</a:t>
            </a:r>
          </a:p>
          <a:p>
            <a:r>
              <a:rPr lang="tr-TR" dirty="0" smtClean="0"/>
              <a:t>MIT Üniversitesi tarafından geliştirilmiş, ücretsiz, görsel bir programlama dilidir.</a:t>
            </a:r>
          </a:p>
          <a:p>
            <a:r>
              <a:rPr lang="tr-TR" dirty="0" smtClean="0"/>
              <a:t>İnternette </a:t>
            </a:r>
            <a:r>
              <a:rPr lang="tr-TR" dirty="0" err="1" smtClean="0"/>
              <a:t>Scratch’i</a:t>
            </a:r>
            <a:r>
              <a:rPr lang="tr-TR" dirty="0" smtClean="0"/>
              <a:t> hızlıca öğrenmenizi sağlayacak birçok kaynak bulabilirsiniz.</a:t>
            </a:r>
          </a:p>
          <a:p>
            <a:pPr lvl="2"/>
            <a:endParaRPr lang="tr-TR" dirty="0" smtClean="0"/>
          </a:p>
          <a:p>
            <a:endParaRPr lang="tr-TR" dirty="0"/>
          </a:p>
        </p:txBody>
      </p:sp>
      <p:pic>
        <p:nvPicPr>
          <p:cNvPr id="4" name="3 Resim" descr="içerik.jpeg"/>
          <p:cNvPicPr>
            <a:picLocks noChangeAspect="1"/>
          </p:cNvPicPr>
          <p:nvPr/>
        </p:nvPicPr>
        <p:blipFill>
          <a:blip r:embed="rId3">
            <a:clrChange>
              <a:clrFrom>
                <a:srgbClr val="FFFFFF"/>
              </a:clrFrom>
              <a:clrTo>
                <a:srgbClr val="FFFFFF">
                  <a:alpha val="0"/>
                </a:srgbClr>
              </a:clrTo>
            </a:clrChange>
          </a:blip>
          <a:stretch>
            <a:fillRect/>
          </a:stretch>
        </p:blipFill>
        <p:spPr>
          <a:xfrm>
            <a:off x="6324600" y="371475"/>
            <a:ext cx="2647950" cy="1724025"/>
          </a:xfrm>
          <a:prstGeom prst="rect">
            <a:avLst/>
          </a:prstGeom>
        </p:spPr>
      </p:pic>
    </p:spTree>
    <p:extLst>
      <p:ext uri="{BB962C8B-B14F-4D97-AF65-F5344CB8AC3E}">
        <p14:creationId xmlns:p14="http://schemas.microsoft.com/office/powerpoint/2010/main" xmlns="" val="334864128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eaLnBrk="1" hangingPunct="1"/>
            <a:r>
              <a:rPr lang="tr-TR" sz="4000" dirty="0" smtClean="0"/>
              <a:t>Bir algoritma ve </a:t>
            </a:r>
            <a:r>
              <a:rPr lang="tr-TR" sz="4000" dirty="0" err="1" smtClean="0"/>
              <a:t>Scratch</a:t>
            </a:r>
            <a:r>
              <a:rPr lang="tr-TR" sz="4000" dirty="0" smtClean="0"/>
              <a:t> ile kodlanması</a:t>
            </a:r>
          </a:p>
        </p:txBody>
      </p:sp>
      <p:sp>
        <p:nvSpPr>
          <p:cNvPr id="34819" name="Rectangle 3"/>
          <p:cNvSpPr>
            <a:spLocks noGrp="1" noChangeArrowheads="1"/>
          </p:cNvSpPr>
          <p:nvPr>
            <p:ph sz="quarter" idx="1"/>
          </p:nvPr>
        </p:nvSpPr>
        <p:spPr/>
        <p:txBody>
          <a:bodyPr/>
          <a:lstStyle/>
          <a:p>
            <a:pPr marL="533400" indent="-533400" eaLnBrk="1" hangingPunct="1"/>
            <a:endParaRPr lang="tr-TR" dirty="0" smtClean="0"/>
          </a:p>
          <a:p>
            <a:pPr marL="533400" indent="-533400" eaLnBrk="1" hangingPunct="1">
              <a:buFont typeface="Wingdings" pitchFamily="2" charset="2"/>
              <a:buAutoNum type="arabicPeriod"/>
            </a:pPr>
            <a:r>
              <a:rPr lang="tr-TR" dirty="0" smtClean="0"/>
              <a:t>Başla</a:t>
            </a:r>
          </a:p>
          <a:p>
            <a:pPr marL="533400" indent="-533400" eaLnBrk="1" hangingPunct="1">
              <a:buFont typeface="Wingdings" pitchFamily="2" charset="2"/>
              <a:buAutoNum type="arabicPeriod"/>
            </a:pPr>
            <a:r>
              <a:rPr lang="tr-TR" dirty="0" err="1" smtClean="0"/>
              <a:t>sayac</a:t>
            </a:r>
            <a:r>
              <a:rPr lang="tr-TR" dirty="0" smtClean="0"/>
              <a:t>=0</a:t>
            </a:r>
          </a:p>
          <a:p>
            <a:pPr marL="533400" indent="-533400" eaLnBrk="1" hangingPunct="1">
              <a:buFont typeface="Wingdings" pitchFamily="2" charset="2"/>
              <a:buAutoNum type="arabicPeriod"/>
            </a:pPr>
            <a:r>
              <a:rPr lang="tr-TR" dirty="0" smtClean="0"/>
              <a:t>Eğer </a:t>
            </a:r>
            <a:r>
              <a:rPr lang="tr-TR" dirty="0" err="1" smtClean="0"/>
              <a:t>sayac</a:t>
            </a:r>
            <a:r>
              <a:rPr lang="tr-TR" dirty="0" smtClean="0"/>
              <a:t>&gt;4 ise Git 7</a:t>
            </a:r>
          </a:p>
          <a:p>
            <a:pPr marL="533400" indent="-533400" eaLnBrk="1" hangingPunct="1">
              <a:buFont typeface="Wingdings" pitchFamily="2" charset="2"/>
              <a:buAutoNum type="arabicPeriod"/>
            </a:pPr>
            <a:r>
              <a:rPr lang="tr-TR" dirty="0" err="1" smtClean="0"/>
              <a:t>sayac</a:t>
            </a:r>
            <a:r>
              <a:rPr lang="tr-TR" dirty="0" smtClean="0"/>
              <a:t>=</a:t>
            </a:r>
            <a:r>
              <a:rPr lang="tr-TR" dirty="0" err="1" smtClean="0"/>
              <a:t>sayac</a:t>
            </a:r>
            <a:r>
              <a:rPr lang="tr-TR" dirty="0" smtClean="0"/>
              <a:t>+1</a:t>
            </a:r>
          </a:p>
          <a:p>
            <a:pPr marL="533400" indent="-533400" eaLnBrk="1" hangingPunct="1">
              <a:buFont typeface="Wingdings" pitchFamily="2" charset="2"/>
              <a:buAutoNum type="arabicPeriod"/>
            </a:pPr>
            <a:r>
              <a:rPr lang="tr-TR" dirty="0" smtClean="0"/>
              <a:t>Yaz </a:t>
            </a:r>
            <a:r>
              <a:rPr lang="tr-TR" dirty="0" err="1" smtClean="0"/>
              <a:t>sayac</a:t>
            </a:r>
            <a:endParaRPr lang="tr-TR" dirty="0" smtClean="0"/>
          </a:p>
          <a:p>
            <a:pPr marL="533400" indent="-533400" eaLnBrk="1" hangingPunct="1">
              <a:buFont typeface="Wingdings" pitchFamily="2" charset="2"/>
              <a:buAutoNum type="arabicPeriod"/>
            </a:pPr>
            <a:r>
              <a:rPr lang="tr-TR" dirty="0" smtClean="0"/>
              <a:t>Git 3</a:t>
            </a:r>
          </a:p>
          <a:p>
            <a:pPr marL="533400" indent="-533400" eaLnBrk="1" hangingPunct="1">
              <a:buFont typeface="Wingdings" pitchFamily="2" charset="2"/>
              <a:buAutoNum type="arabicPeriod"/>
            </a:pPr>
            <a:r>
              <a:rPr lang="tr-TR" dirty="0" smtClean="0"/>
              <a:t>Dur</a:t>
            </a:r>
          </a:p>
          <a:p>
            <a:pPr marL="533400" indent="-533400" eaLnBrk="1" hangingPunct="1"/>
            <a:endParaRPr lang="tr-TR" dirty="0" smtClean="0"/>
          </a:p>
        </p:txBody>
      </p:sp>
      <p:pic>
        <p:nvPicPr>
          <p:cNvPr id="6" name="5 Resim" descr="bilgisayar.wmf"/>
          <p:cNvPicPr>
            <a:picLocks noChangeAspect="1"/>
          </p:cNvPicPr>
          <p:nvPr/>
        </p:nvPicPr>
        <p:blipFill>
          <a:blip r:embed="rId3"/>
          <a:stretch>
            <a:fillRect/>
          </a:stretch>
        </p:blipFill>
        <p:spPr>
          <a:xfrm>
            <a:off x="7460148" y="4927154"/>
            <a:ext cx="1424603" cy="1454595"/>
          </a:xfrm>
          <a:prstGeom prst="rect">
            <a:avLst/>
          </a:prstGeom>
        </p:spPr>
      </p:pic>
      <p:grpSp>
        <p:nvGrpSpPr>
          <p:cNvPr id="2" name="7 Grup"/>
          <p:cNvGrpSpPr/>
          <p:nvPr/>
        </p:nvGrpSpPr>
        <p:grpSpPr>
          <a:xfrm>
            <a:off x="2643174" y="4286256"/>
            <a:ext cx="4144527" cy="952500"/>
            <a:chOff x="3971925" y="2628900"/>
            <a:chExt cx="4144527" cy="952500"/>
          </a:xfrm>
        </p:grpSpPr>
        <p:sp>
          <p:nvSpPr>
            <p:cNvPr id="5" name="4 Dikdörtgen"/>
            <p:cNvSpPr/>
            <p:nvPr/>
          </p:nvSpPr>
          <p:spPr>
            <a:xfrm>
              <a:off x="4665186" y="2628900"/>
              <a:ext cx="3451266" cy="830997"/>
            </a:xfrm>
            <a:prstGeom prst="rect">
              <a:avLst/>
            </a:prstGeom>
            <a:solidFill>
              <a:schemeClr val="accent4">
                <a:lumMod val="60000"/>
                <a:lumOff val="40000"/>
              </a:schemeClr>
            </a:solidFill>
          </p:spPr>
          <p:style>
            <a:lnRef idx="2">
              <a:schemeClr val="accent1"/>
            </a:lnRef>
            <a:fillRef idx="1">
              <a:schemeClr val="lt1"/>
            </a:fillRef>
            <a:effectRef idx="0">
              <a:schemeClr val="accent1"/>
            </a:effectRef>
            <a:fontRef idx="minor">
              <a:schemeClr val="dk1"/>
            </a:fontRef>
          </p:style>
          <p:txBody>
            <a:bodyPr wrap="none">
              <a:spAutoFit/>
            </a:bodyPr>
            <a:lstStyle/>
            <a:p>
              <a:r>
                <a:rPr lang="tr-TR" sz="2400" i="1" dirty="0" smtClean="0"/>
                <a:t>https://scratch.mit.edu/ </a:t>
              </a:r>
            </a:p>
            <a:p>
              <a:r>
                <a:rPr lang="tr-TR" sz="2400" i="1" dirty="0" smtClean="0"/>
                <a:t>ile bu algoritmayı kuralım.</a:t>
              </a:r>
              <a:endParaRPr lang="tr-TR" sz="2400" i="1" dirty="0"/>
            </a:p>
          </p:txBody>
        </p:sp>
        <p:sp>
          <p:nvSpPr>
            <p:cNvPr id="7" name="6 Sağ Ok"/>
            <p:cNvSpPr/>
            <p:nvPr/>
          </p:nvSpPr>
          <p:spPr>
            <a:xfrm>
              <a:off x="3971925" y="2933700"/>
              <a:ext cx="693261"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pic>
        <p:nvPicPr>
          <p:cNvPr id="11" name="10 Resim" descr="Adsız.jpg"/>
          <p:cNvPicPr>
            <a:picLocks noChangeAspect="1"/>
          </p:cNvPicPr>
          <p:nvPr/>
        </p:nvPicPr>
        <p:blipFill>
          <a:blip r:embed="rId4"/>
          <a:stretch>
            <a:fillRect/>
          </a:stretch>
        </p:blipFill>
        <p:spPr>
          <a:xfrm>
            <a:off x="5000628" y="1571612"/>
            <a:ext cx="2000250" cy="1933575"/>
          </a:xfrm>
          <a:prstGeom prst="rect">
            <a:avLst/>
          </a:prstGeom>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Sayı tutma oyunu…</a:t>
            </a:r>
            <a:endParaRPr lang="tr-TR" dirty="0"/>
          </a:p>
        </p:txBody>
      </p:sp>
      <p:pic>
        <p:nvPicPr>
          <p:cNvPr id="4" name="3 İçerik Yer Tutucusu" descr="guess-clipart-19b96e4ea1c5bed7e1c8b6708fab0f3d.jpg"/>
          <p:cNvPicPr>
            <a:picLocks noGrp="1" noChangeAspect="1"/>
          </p:cNvPicPr>
          <p:nvPr>
            <p:ph sz="quarter" idx="1"/>
          </p:nvPr>
        </p:nvPicPr>
        <p:blipFill>
          <a:blip r:embed="rId3"/>
          <a:stretch>
            <a:fillRect/>
          </a:stretch>
        </p:blipFill>
        <p:spPr>
          <a:xfrm>
            <a:off x="5695950" y="2308451"/>
            <a:ext cx="2247900" cy="2381250"/>
          </a:xfrm>
        </p:spPr>
      </p:pic>
      <p:sp>
        <p:nvSpPr>
          <p:cNvPr id="6" name="5 Metin kutusu"/>
          <p:cNvSpPr txBox="1"/>
          <p:nvPr/>
        </p:nvSpPr>
        <p:spPr>
          <a:xfrm>
            <a:off x="457200" y="1625600"/>
            <a:ext cx="4985657" cy="3847207"/>
          </a:xfrm>
          <a:prstGeom prst="rect">
            <a:avLst/>
          </a:prstGeom>
          <a:noFill/>
        </p:spPr>
        <p:txBody>
          <a:bodyPr wrap="square" rtlCol="0">
            <a:spAutoFit/>
          </a:bodyPr>
          <a:lstStyle/>
          <a:p>
            <a:pPr>
              <a:buFont typeface="Arial" pitchFamily="34" charset="0"/>
              <a:buChar char="•"/>
            </a:pPr>
            <a:r>
              <a:rPr lang="tr-TR" sz="2400" dirty="0" smtClean="0"/>
              <a:t>1ile 100 arasında bir sayı tutun…</a:t>
            </a:r>
          </a:p>
          <a:p>
            <a:pPr>
              <a:buFont typeface="Arial" pitchFamily="34" charset="0"/>
              <a:buChar char="•"/>
            </a:pPr>
            <a:r>
              <a:rPr lang="tr-TR" sz="2400" dirty="0" smtClean="0"/>
              <a:t>Ve şimdi bırakın.</a:t>
            </a:r>
          </a:p>
          <a:p>
            <a:pPr>
              <a:buFont typeface="Arial" pitchFamily="34" charset="0"/>
              <a:buChar char="•"/>
            </a:pPr>
            <a:endParaRPr lang="tr-TR" sz="2400" dirty="0" smtClean="0"/>
          </a:p>
          <a:p>
            <a:pPr>
              <a:buFont typeface="Arial" pitchFamily="34" charset="0"/>
              <a:buChar char="•"/>
            </a:pPr>
            <a:r>
              <a:rPr lang="tr-TR" sz="2400" dirty="0" smtClean="0"/>
              <a:t>Şimdi arkadaşınızın tuttuğunu varsayalım ve sizin bilmeniz gereksin. Tahminlerle sayıyı bulacaksınız, arkadaşınız da “in” ve “çık” diyecek…</a:t>
            </a:r>
          </a:p>
          <a:p>
            <a:pPr>
              <a:buFont typeface="Arial" pitchFamily="34" charset="0"/>
              <a:buChar char="•"/>
            </a:pPr>
            <a:endParaRPr lang="tr-TR" sz="2400" dirty="0" smtClean="0"/>
          </a:p>
          <a:p>
            <a:pPr>
              <a:buFont typeface="Arial" pitchFamily="34" charset="0"/>
              <a:buChar char="•"/>
            </a:pPr>
            <a:r>
              <a:rPr lang="tr-TR" sz="2400" dirty="0" smtClean="0"/>
              <a:t>Nasıl bir algoritma izlersiniz?</a:t>
            </a:r>
          </a:p>
          <a:p>
            <a:pPr>
              <a:buFont typeface="Arial" pitchFamily="34" charset="0"/>
              <a:buChar char="•"/>
            </a:pPr>
            <a:endParaRPr lang="tr-TR" sz="2800" dirty="0" smtClean="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checkerboard(across)">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checkerboard(across)">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smtClean="0">
                <a:solidFill>
                  <a:schemeClr val="tx2">
                    <a:lumMod val="60000"/>
                    <a:lumOff val="40000"/>
                  </a:schemeClr>
                </a:solidFill>
              </a:rPr>
              <a:t>Algoritma – Kabaca ifade edilmiş</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8229600" cy="3512457"/>
          </a:xfrm>
        </p:spPr>
        <p:txBody>
          <a:bodyPr>
            <a:normAutofit fontScale="92500" lnSpcReduction="10000"/>
          </a:bodyPr>
          <a:lstStyle/>
          <a:p>
            <a:pPr algn="l">
              <a:spcBef>
                <a:spcPts val="0"/>
              </a:spcBef>
              <a:buFontTx/>
              <a:buChar char="-"/>
            </a:pPr>
            <a:r>
              <a:rPr lang="tr-TR" b="1" dirty="0" smtClean="0">
                <a:solidFill>
                  <a:schemeClr val="tx1"/>
                </a:solidFill>
              </a:rPr>
              <a:t>Örnek: </a:t>
            </a:r>
            <a:r>
              <a:rPr lang="tr-TR" dirty="0" smtClean="0">
                <a:solidFill>
                  <a:schemeClr val="tx1"/>
                </a:solidFill>
              </a:rPr>
              <a:t>Sayı tahmin oyunu</a:t>
            </a:r>
          </a:p>
          <a:p>
            <a:pPr algn="l">
              <a:spcBef>
                <a:spcPts val="0"/>
              </a:spcBef>
              <a:buFont typeface="Wingdings" pitchFamily="2" charset="2"/>
              <a:buChar char="§"/>
            </a:pPr>
            <a:r>
              <a:rPr lang="tr-TR" sz="2400" b="1" dirty="0" smtClean="0">
                <a:solidFill>
                  <a:schemeClr val="tx1"/>
                </a:solidFill>
              </a:rPr>
              <a:t>Adım 1: </a:t>
            </a:r>
            <a:r>
              <a:rPr lang="tr-TR" sz="2400" dirty="0" smtClean="0">
                <a:solidFill>
                  <a:schemeClr val="tx1"/>
                </a:solidFill>
              </a:rPr>
              <a:t>Sayı tahmini yapılacak sayı aralığını belirleyin. Arkadaşınız aklında bir sayı tutsun. Siz de bir tahminde bulunun.</a:t>
            </a:r>
          </a:p>
          <a:p>
            <a:pPr algn="l">
              <a:spcBef>
                <a:spcPts val="0"/>
              </a:spcBef>
              <a:buFont typeface="Wingdings" pitchFamily="2" charset="2"/>
              <a:buChar char="§"/>
            </a:pPr>
            <a:r>
              <a:rPr lang="tr-TR" sz="2400" b="1" dirty="0" smtClean="0">
                <a:solidFill>
                  <a:schemeClr val="tx1"/>
                </a:solidFill>
              </a:rPr>
              <a:t>Adım 2: </a:t>
            </a:r>
            <a:r>
              <a:rPr lang="tr-TR" sz="2400" dirty="0" smtClean="0">
                <a:solidFill>
                  <a:schemeClr val="tx1"/>
                </a:solidFill>
              </a:rPr>
              <a:t>Arkadaşınız tuttuğu sayının daha büyük olduğunu söylerse </a:t>
            </a:r>
            <a:r>
              <a:rPr lang="tr-TR" sz="2400" b="1" i="1" dirty="0" smtClean="0">
                <a:solidFill>
                  <a:schemeClr val="tx1"/>
                </a:solidFill>
              </a:rPr>
              <a:t>Adım 3</a:t>
            </a:r>
            <a:r>
              <a:rPr lang="tr-TR" sz="2400" dirty="0" smtClean="0">
                <a:solidFill>
                  <a:schemeClr val="tx1"/>
                </a:solidFill>
              </a:rPr>
              <a:t>’e, daha küçük olduğunu söylerse </a:t>
            </a:r>
            <a:r>
              <a:rPr lang="tr-TR" sz="2400" b="1" i="1" dirty="0" smtClean="0">
                <a:solidFill>
                  <a:schemeClr val="tx1"/>
                </a:solidFill>
              </a:rPr>
              <a:t>Adım 4</a:t>
            </a:r>
            <a:r>
              <a:rPr lang="tr-TR" sz="2400" dirty="0" smtClean="0">
                <a:solidFill>
                  <a:schemeClr val="tx1"/>
                </a:solidFill>
              </a:rPr>
              <a:t>’e, sayıyı doğru tahmin ettiğinizi söylerse </a:t>
            </a:r>
            <a:r>
              <a:rPr lang="tr-TR" sz="2400" b="1" i="1" dirty="0" smtClean="0">
                <a:solidFill>
                  <a:schemeClr val="tx1"/>
                </a:solidFill>
              </a:rPr>
              <a:t>Adım 5</a:t>
            </a:r>
            <a:r>
              <a:rPr lang="tr-TR" sz="2400" dirty="0" smtClean="0">
                <a:solidFill>
                  <a:schemeClr val="tx1"/>
                </a:solidFill>
              </a:rPr>
              <a:t>’e geçin.</a:t>
            </a:r>
          </a:p>
          <a:p>
            <a:pPr algn="l">
              <a:spcBef>
                <a:spcPts val="0"/>
              </a:spcBef>
              <a:buFont typeface="Wingdings" pitchFamily="2" charset="2"/>
              <a:buChar char="§"/>
            </a:pPr>
            <a:r>
              <a:rPr lang="tr-TR" sz="2400" b="1" dirty="0" smtClean="0">
                <a:solidFill>
                  <a:schemeClr val="tx1"/>
                </a:solidFill>
              </a:rPr>
              <a:t>Adım 3: </a:t>
            </a:r>
            <a:r>
              <a:rPr lang="tr-TR" sz="2400" dirty="0" smtClean="0">
                <a:solidFill>
                  <a:schemeClr val="tx1"/>
                </a:solidFill>
              </a:rPr>
              <a:t>Bir önceki tahmininizden daha </a:t>
            </a:r>
            <a:r>
              <a:rPr lang="tr-TR" sz="2400" i="1" dirty="0" smtClean="0">
                <a:solidFill>
                  <a:srgbClr val="FF0000"/>
                </a:solidFill>
              </a:rPr>
              <a:t>büyük</a:t>
            </a:r>
            <a:r>
              <a:rPr lang="tr-TR" sz="2400" dirty="0" smtClean="0">
                <a:solidFill>
                  <a:schemeClr val="tx1"/>
                </a:solidFill>
              </a:rPr>
              <a:t> bir tahminde bulunun. </a:t>
            </a:r>
            <a:r>
              <a:rPr lang="tr-TR" sz="2400" b="1" dirty="0" smtClean="0">
                <a:solidFill>
                  <a:schemeClr val="tx1"/>
                </a:solidFill>
              </a:rPr>
              <a:t>Adım 2</a:t>
            </a:r>
            <a:r>
              <a:rPr lang="tr-TR" sz="2400" dirty="0" smtClean="0">
                <a:solidFill>
                  <a:schemeClr val="tx1"/>
                </a:solidFill>
              </a:rPr>
              <a:t>’ye geçin.</a:t>
            </a:r>
          </a:p>
          <a:p>
            <a:pPr algn="l">
              <a:spcBef>
                <a:spcPts val="0"/>
              </a:spcBef>
              <a:buFont typeface="Wingdings" pitchFamily="2" charset="2"/>
              <a:buChar char="§"/>
            </a:pPr>
            <a:r>
              <a:rPr lang="tr-TR" sz="2400" b="1" dirty="0" smtClean="0">
                <a:solidFill>
                  <a:schemeClr val="tx1"/>
                </a:solidFill>
              </a:rPr>
              <a:t>Adım 4: </a:t>
            </a:r>
            <a:r>
              <a:rPr lang="tr-TR" sz="2400" dirty="0" smtClean="0">
                <a:solidFill>
                  <a:schemeClr val="tx1"/>
                </a:solidFill>
              </a:rPr>
              <a:t>Bir önceki tahmininizden daha </a:t>
            </a:r>
            <a:r>
              <a:rPr lang="tr-TR" sz="2400" i="1" dirty="0" smtClean="0">
                <a:solidFill>
                  <a:srgbClr val="FF0000"/>
                </a:solidFill>
              </a:rPr>
              <a:t>küçük</a:t>
            </a:r>
            <a:r>
              <a:rPr lang="tr-TR" sz="2400" dirty="0" smtClean="0">
                <a:solidFill>
                  <a:schemeClr val="tx1"/>
                </a:solidFill>
              </a:rPr>
              <a:t> bir tahminde bulunun. </a:t>
            </a:r>
            <a:r>
              <a:rPr lang="tr-TR" sz="2400" b="1" dirty="0" smtClean="0">
                <a:solidFill>
                  <a:schemeClr val="tx1"/>
                </a:solidFill>
              </a:rPr>
              <a:t>Adım 2</a:t>
            </a:r>
            <a:r>
              <a:rPr lang="tr-TR" sz="2400" dirty="0" smtClean="0">
                <a:solidFill>
                  <a:schemeClr val="tx1"/>
                </a:solidFill>
              </a:rPr>
              <a:t>’ye geçin.</a:t>
            </a:r>
          </a:p>
          <a:p>
            <a:pPr algn="l">
              <a:spcBef>
                <a:spcPts val="0"/>
              </a:spcBef>
              <a:buFont typeface="Wingdings" pitchFamily="2" charset="2"/>
              <a:buChar char="§"/>
            </a:pPr>
            <a:r>
              <a:rPr lang="tr-TR" sz="2400" b="1" dirty="0" smtClean="0">
                <a:solidFill>
                  <a:schemeClr val="tx1"/>
                </a:solidFill>
              </a:rPr>
              <a:t>Adım 5: </a:t>
            </a:r>
            <a:r>
              <a:rPr lang="tr-TR" sz="2400" dirty="0" smtClean="0">
                <a:solidFill>
                  <a:schemeClr val="tx1"/>
                </a:solidFill>
              </a:rPr>
              <a:t>Sayı doğru tahmin edildi. Algoritma sonlandı.</a:t>
            </a:r>
          </a:p>
        </p:txBody>
      </p:sp>
      <p:cxnSp>
        <p:nvCxnSpPr>
          <p:cNvPr id="5" name="4 Düz Ok Bağlayıcısı"/>
          <p:cNvCxnSpPr/>
          <p:nvPr/>
        </p:nvCxnSpPr>
        <p:spPr>
          <a:xfrm>
            <a:off x="5820229" y="4049486"/>
            <a:ext cx="1422400" cy="8853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Düz Ok Bağlayıcısı"/>
          <p:cNvCxnSpPr/>
          <p:nvPr/>
        </p:nvCxnSpPr>
        <p:spPr>
          <a:xfrm>
            <a:off x="5820229" y="3425371"/>
            <a:ext cx="1422400" cy="13062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Yuvarlatılmış Dikdörtgen"/>
          <p:cNvSpPr/>
          <p:nvPr/>
        </p:nvSpPr>
        <p:spPr>
          <a:xfrm>
            <a:off x="6868885" y="4934857"/>
            <a:ext cx="1211943" cy="55154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açık değil</a:t>
            </a:r>
            <a:endParaRPr lang="tr-TR"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smtClean="0">
                <a:solidFill>
                  <a:schemeClr val="tx2">
                    <a:lumMod val="60000"/>
                    <a:lumOff val="40000"/>
                  </a:schemeClr>
                </a:solidFill>
              </a:rPr>
              <a:t>Algoritma</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l">
              <a:spcBef>
                <a:spcPts val="0"/>
              </a:spcBef>
              <a:buFontTx/>
              <a:buChar char="-"/>
            </a:pPr>
            <a:r>
              <a:rPr lang="tr-TR" sz="2400" dirty="0" smtClean="0">
                <a:solidFill>
                  <a:schemeClr val="tx1"/>
                </a:solidFill>
              </a:rPr>
              <a:t> Bu problemin </a:t>
            </a:r>
            <a:r>
              <a:rPr lang="tr-TR" sz="2400" b="1" i="1" dirty="0" smtClean="0">
                <a:solidFill>
                  <a:schemeClr val="tx1"/>
                </a:solidFill>
              </a:rPr>
              <a:t>doğru</a:t>
            </a:r>
            <a:r>
              <a:rPr lang="tr-TR" sz="2400" dirty="0" smtClean="0">
                <a:solidFill>
                  <a:schemeClr val="tx1"/>
                </a:solidFill>
              </a:rPr>
              <a:t> ve </a:t>
            </a:r>
            <a:r>
              <a:rPr lang="tr-TR" sz="2400" b="1" i="1" dirty="0" smtClean="0">
                <a:solidFill>
                  <a:schemeClr val="tx1"/>
                </a:solidFill>
              </a:rPr>
              <a:t>hızlı</a:t>
            </a:r>
            <a:r>
              <a:rPr lang="tr-TR" sz="2400" dirty="0" smtClean="0">
                <a:solidFill>
                  <a:schemeClr val="tx1"/>
                </a:solidFill>
              </a:rPr>
              <a:t> bir şekilde çözülmesini sağlayacak daha açık bir algoritma yazabilir miyiz?</a:t>
            </a:r>
          </a:p>
          <a:p>
            <a:pPr algn="l">
              <a:spcBef>
                <a:spcPts val="0"/>
              </a:spcBef>
              <a:buFontTx/>
              <a:buChar char="-"/>
            </a:pPr>
            <a:r>
              <a:rPr lang="tr-TR" sz="2400" dirty="0" smtClean="0">
                <a:solidFill>
                  <a:schemeClr val="tx1"/>
                </a:solidFill>
              </a:rPr>
              <a:t>Sayı tahmin oyununda sayı aralığı 0 – 10 da olsa… </a:t>
            </a:r>
          </a:p>
          <a:p>
            <a:pPr>
              <a:spcBef>
                <a:spcPts val="0"/>
              </a:spcBef>
              <a:buFontTx/>
              <a:buChar char="-"/>
            </a:pPr>
            <a:r>
              <a:rPr lang="tr-TR" sz="2400" dirty="0" smtClean="0"/>
              <a:t>Sayı tahmin oyununda sayı aralığı 0 – 100 de olsa… </a:t>
            </a:r>
          </a:p>
          <a:p>
            <a:pPr>
              <a:spcBef>
                <a:spcPts val="0"/>
              </a:spcBef>
              <a:buFontTx/>
              <a:buChar char="-"/>
            </a:pPr>
            <a:r>
              <a:rPr lang="tr-TR" sz="2400" dirty="0" smtClean="0"/>
              <a:t>Sayı tahmin oyununda sayı aralığı 0 – 1000000 da olsa…</a:t>
            </a:r>
          </a:p>
          <a:p>
            <a:pPr>
              <a:spcBef>
                <a:spcPts val="0"/>
              </a:spcBef>
              <a:buNone/>
            </a:pPr>
            <a:r>
              <a:rPr lang="tr-TR" sz="2400" dirty="0" smtClean="0"/>
              <a:t>	geçerli olacak bir algoritma yazabilir miyiz?</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chemeClr val="tx2">
                    <a:lumMod val="60000"/>
                    <a:lumOff val="40000"/>
                  </a:schemeClr>
                </a:solidFill>
              </a:rPr>
              <a:t>Algoritma – Sayı Tahmin Oyunu Optimal Çözüm</a:t>
            </a:r>
            <a:endParaRPr lang="tr-TR"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l">
              <a:spcBef>
                <a:spcPts val="0"/>
              </a:spcBef>
            </a:pPr>
            <a:r>
              <a:rPr lang="tr-TR" sz="2400" b="1" dirty="0" smtClean="0">
                <a:solidFill>
                  <a:schemeClr val="tx1"/>
                </a:solidFill>
              </a:rPr>
              <a:t>Adım 1: </a:t>
            </a:r>
            <a:r>
              <a:rPr lang="tr-TR" sz="2400" dirty="0" smtClean="0">
                <a:solidFill>
                  <a:schemeClr val="tx1"/>
                </a:solidFill>
              </a:rPr>
              <a:t>Sayı tahmin aralığını belirleyin (x – y arası). Arkadaşınız aklında bir sayı tutsun. İlk tahmininiz (x+y)/2 olsun.</a:t>
            </a:r>
          </a:p>
          <a:p>
            <a:pPr algn="l">
              <a:spcBef>
                <a:spcPts val="0"/>
              </a:spcBef>
            </a:pPr>
            <a:r>
              <a:rPr lang="tr-TR" sz="2400" b="1" dirty="0" smtClean="0">
                <a:solidFill>
                  <a:schemeClr val="tx1"/>
                </a:solidFill>
              </a:rPr>
              <a:t>Adım 2: </a:t>
            </a:r>
            <a:r>
              <a:rPr lang="tr-TR" sz="2400" dirty="0" smtClean="0">
                <a:solidFill>
                  <a:schemeClr val="tx1"/>
                </a:solidFill>
              </a:rPr>
              <a:t>Arkadaşınız tuttuğu sayının daha büyük olduğunu söylerse </a:t>
            </a:r>
            <a:r>
              <a:rPr lang="tr-TR" sz="2400" b="1" i="1" dirty="0" smtClean="0">
                <a:solidFill>
                  <a:schemeClr val="tx1"/>
                </a:solidFill>
              </a:rPr>
              <a:t>Adım 3</a:t>
            </a:r>
            <a:r>
              <a:rPr lang="tr-TR" sz="2400" dirty="0" smtClean="0">
                <a:solidFill>
                  <a:schemeClr val="tx1"/>
                </a:solidFill>
              </a:rPr>
              <a:t>’e, daha küçük olduğunu söylerse </a:t>
            </a:r>
            <a:r>
              <a:rPr lang="tr-TR" sz="2400" b="1" i="1" dirty="0" smtClean="0">
                <a:solidFill>
                  <a:schemeClr val="tx1"/>
                </a:solidFill>
              </a:rPr>
              <a:t>Adım 4</a:t>
            </a:r>
            <a:r>
              <a:rPr lang="tr-TR" sz="2400" dirty="0" smtClean="0">
                <a:solidFill>
                  <a:schemeClr val="tx1"/>
                </a:solidFill>
              </a:rPr>
              <a:t>’e, sayıyı doğru tahmin ettiğinizi söylerse </a:t>
            </a:r>
            <a:r>
              <a:rPr lang="tr-TR" sz="2400" b="1" i="1" dirty="0" smtClean="0">
                <a:solidFill>
                  <a:schemeClr val="tx1"/>
                </a:solidFill>
              </a:rPr>
              <a:t>Adım 5</a:t>
            </a:r>
            <a:r>
              <a:rPr lang="tr-TR" sz="2400" dirty="0" smtClean="0">
                <a:solidFill>
                  <a:schemeClr val="tx1"/>
                </a:solidFill>
              </a:rPr>
              <a:t>’e geçin.</a:t>
            </a:r>
          </a:p>
          <a:p>
            <a:pPr algn="l">
              <a:spcBef>
                <a:spcPts val="0"/>
              </a:spcBef>
            </a:pPr>
            <a:r>
              <a:rPr lang="tr-TR" sz="2400" b="1" dirty="0" smtClean="0">
                <a:solidFill>
                  <a:schemeClr val="tx1"/>
                </a:solidFill>
              </a:rPr>
              <a:t>Adım 3: </a:t>
            </a:r>
            <a:r>
              <a:rPr lang="tr-TR" sz="2400" dirty="0" smtClean="0">
                <a:solidFill>
                  <a:schemeClr val="tx1"/>
                </a:solidFill>
              </a:rPr>
              <a:t>x = (x+y)/2 olarak güncelleyin. Yine (x+y)/2 tahmininde bulunun. </a:t>
            </a:r>
            <a:r>
              <a:rPr lang="tr-TR" sz="2400" b="1" dirty="0" smtClean="0">
                <a:solidFill>
                  <a:schemeClr val="tx1"/>
                </a:solidFill>
              </a:rPr>
              <a:t>Adım 2</a:t>
            </a:r>
            <a:r>
              <a:rPr lang="tr-TR" sz="2400" dirty="0" smtClean="0">
                <a:solidFill>
                  <a:schemeClr val="tx1"/>
                </a:solidFill>
              </a:rPr>
              <a:t>’ye geçin.</a:t>
            </a:r>
          </a:p>
          <a:p>
            <a:pPr algn="l">
              <a:spcBef>
                <a:spcPts val="0"/>
              </a:spcBef>
            </a:pPr>
            <a:r>
              <a:rPr lang="tr-TR" sz="2400" b="1" dirty="0" smtClean="0">
                <a:solidFill>
                  <a:schemeClr val="tx1"/>
                </a:solidFill>
              </a:rPr>
              <a:t>Adım 4: </a:t>
            </a:r>
            <a:r>
              <a:rPr lang="tr-TR" sz="2400" dirty="0" smtClean="0">
                <a:solidFill>
                  <a:schemeClr val="tx1"/>
                </a:solidFill>
              </a:rPr>
              <a:t>y = (x+y)/2 olarak güncelleyin. </a:t>
            </a:r>
            <a:r>
              <a:rPr lang="fi-FI" sz="2400" dirty="0" smtClean="0">
                <a:solidFill>
                  <a:schemeClr val="tx1"/>
                </a:solidFill>
              </a:rPr>
              <a:t>Yine (x+y)/2 tahmininde bulunun. </a:t>
            </a:r>
            <a:r>
              <a:rPr lang="tr-TR" sz="2400" b="1" dirty="0" smtClean="0">
                <a:solidFill>
                  <a:schemeClr val="tx1"/>
                </a:solidFill>
              </a:rPr>
              <a:t>Adım 2</a:t>
            </a:r>
            <a:r>
              <a:rPr lang="tr-TR" sz="2400" dirty="0" smtClean="0">
                <a:solidFill>
                  <a:schemeClr val="tx1"/>
                </a:solidFill>
              </a:rPr>
              <a:t>’ye geçin.</a:t>
            </a:r>
          </a:p>
          <a:p>
            <a:pPr algn="l">
              <a:spcBef>
                <a:spcPts val="0"/>
              </a:spcBef>
            </a:pPr>
            <a:r>
              <a:rPr lang="tr-TR" sz="2400" b="1" dirty="0" smtClean="0">
                <a:solidFill>
                  <a:schemeClr val="tx1"/>
                </a:solidFill>
              </a:rPr>
              <a:t>Adım 5: </a:t>
            </a:r>
            <a:r>
              <a:rPr lang="tr-TR" sz="2400" dirty="0" smtClean="0">
                <a:solidFill>
                  <a:schemeClr val="tx1"/>
                </a:solidFill>
              </a:rPr>
              <a:t>Sayı doğru tahmin edildi. Algoritma sonlandı.</a:t>
            </a:r>
          </a:p>
          <a:p>
            <a:pPr algn="l">
              <a:spcBef>
                <a:spcPts val="0"/>
              </a:spcBef>
            </a:pPr>
            <a:endParaRPr lang="tr-TR" sz="2400" dirty="0" smtClean="0">
              <a:solidFill>
                <a:schemeClr val="tx1"/>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amond(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chemeClr val="tx2">
                    <a:lumMod val="60000"/>
                    <a:lumOff val="40000"/>
                  </a:schemeClr>
                </a:solidFill>
              </a:rPr>
              <a:t>Algoritma – Sayı Tahmin Oyunu Optimal Çözüm</a:t>
            </a:r>
            <a:endParaRPr lang="tr-TR" b="1" dirty="0">
              <a:solidFill>
                <a:schemeClr val="tx2">
                  <a:lumMod val="60000"/>
                  <a:lumOff val="40000"/>
                </a:schemeClr>
              </a:solidFill>
            </a:endParaRPr>
          </a:p>
        </p:txBody>
      </p:sp>
      <p:sp>
        <p:nvSpPr>
          <p:cNvPr id="3" name="Alt Başlık 2"/>
          <p:cNvSpPr>
            <a:spLocks noGrp="1"/>
          </p:cNvSpPr>
          <p:nvPr>
            <p:ph sz="quarter" idx="1"/>
          </p:nvPr>
        </p:nvSpPr>
        <p:spPr/>
        <p:txBody>
          <a:bodyPr>
            <a:normAutofit lnSpcReduction="10000"/>
          </a:bodyPr>
          <a:lstStyle/>
          <a:p>
            <a:pPr algn="l">
              <a:spcBef>
                <a:spcPts val="0"/>
              </a:spcBef>
            </a:pPr>
            <a:r>
              <a:rPr lang="tr-TR" sz="2000" b="1" dirty="0" smtClean="0">
                <a:solidFill>
                  <a:schemeClr val="tx1"/>
                </a:solidFill>
              </a:rPr>
              <a:t>Örnek Oyun: </a:t>
            </a:r>
          </a:p>
          <a:p>
            <a:pPr algn="l">
              <a:spcBef>
                <a:spcPts val="0"/>
              </a:spcBef>
            </a:pPr>
            <a:r>
              <a:rPr lang="tr-TR" sz="1800" dirty="0" smtClean="0">
                <a:solidFill>
                  <a:schemeClr val="tx1"/>
                </a:solidFill>
              </a:rPr>
              <a:t>Sayı aralığı 0 – 100.000 olsun. </a:t>
            </a:r>
            <a:r>
              <a:rPr lang="tr-TR" sz="1800" b="1" dirty="0" smtClean="0">
                <a:solidFill>
                  <a:schemeClr val="tx1"/>
                </a:solidFill>
              </a:rPr>
              <a:t>X</a:t>
            </a:r>
            <a:r>
              <a:rPr lang="tr-TR" sz="1800" dirty="0" smtClean="0">
                <a:solidFill>
                  <a:schemeClr val="tx1"/>
                </a:solidFill>
              </a:rPr>
              <a:t> = 0, </a:t>
            </a:r>
            <a:r>
              <a:rPr lang="tr-TR" sz="1800" b="1" dirty="0" smtClean="0">
                <a:solidFill>
                  <a:schemeClr val="tx1"/>
                </a:solidFill>
              </a:rPr>
              <a:t>Y</a:t>
            </a:r>
            <a:r>
              <a:rPr lang="tr-TR" sz="1800" dirty="0" smtClean="0">
                <a:solidFill>
                  <a:schemeClr val="tx1"/>
                </a:solidFill>
              </a:rPr>
              <a:t> = 100.000</a:t>
            </a:r>
          </a:p>
          <a:p>
            <a:pPr algn="l">
              <a:spcBef>
                <a:spcPts val="0"/>
              </a:spcBef>
            </a:pPr>
            <a:r>
              <a:rPr lang="tr-TR" sz="1800" dirty="0" smtClean="0">
                <a:solidFill>
                  <a:schemeClr val="tx1"/>
                </a:solidFill>
              </a:rPr>
              <a:t>Arkadaşınızın aklında tuttuğu sayı = </a:t>
            </a:r>
            <a:r>
              <a:rPr lang="tr-TR" sz="1800" b="1" i="1" dirty="0" smtClean="0">
                <a:solidFill>
                  <a:schemeClr val="tx1"/>
                </a:solidFill>
              </a:rPr>
              <a:t>57.225</a:t>
            </a:r>
          </a:p>
          <a:p>
            <a:pPr algn="l">
              <a:spcBef>
                <a:spcPts val="0"/>
              </a:spcBef>
            </a:pPr>
            <a:endParaRPr lang="tr-TR" sz="1800" b="1" i="1" dirty="0" smtClean="0">
              <a:solidFill>
                <a:schemeClr val="tx1"/>
              </a:solidFill>
            </a:endParaRPr>
          </a:p>
          <a:p>
            <a:pPr algn="l">
              <a:spcBef>
                <a:spcPts val="0"/>
              </a:spcBef>
            </a:pPr>
            <a:r>
              <a:rPr lang="tr-TR" sz="1600" b="1" dirty="0" smtClean="0">
                <a:solidFill>
                  <a:schemeClr val="tx1"/>
                </a:solidFill>
              </a:rPr>
              <a:t>1:   </a:t>
            </a:r>
            <a:r>
              <a:rPr lang="tr-TR" sz="1600" dirty="0" smtClean="0">
                <a:solidFill>
                  <a:schemeClr val="tx1"/>
                </a:solidFill>
              </a:rPr>
              <a:t>50.000 (x=0, y=100.000)</a:t>
            </a:r>
          </a:p>
          <a:p>
            <a:pPr algn="l">
              <a:spcBef>
                <a:spcPts val="0"/>
              </a:spcBef>
            </a:pPr>
            <a:r>
              <a:rPr lang="tr-TR" sz="1600" b="1" dirty="0" smtClean="0">
                <a:solidFill>
                  <a:schemeClr val="tx1"/>
                </a:solidFill>
              </a:rPr>
              <a:t>2:   </a:t>
            </a:r>
            <a:r>
              <a:rPr lang="tr-TR" sz="1600" dirty="0" smtClean="0">
                <a:solidFill>
                  <a:schemeClr val="tx1"/>
                </a:solidFill>
              </a:rPr>
              <a:t>75.000 (x=50.000, y=100.000)</a:t>
            </a:r>
          </a:p>
          <a:p>
            <a:pPr algn="l">
              <a:spcBef>
                <a:spcPts val="0"/>
              </a:spcBef>
            </a:pPr>
            <a:r>
              <a:rPr lang="tr-TR" sz="1600" b="1" dirty="0" smtClean="0">
                <a:solidFill>
                  <a:schemeClr val="tx1"/>
                </a:solidFill>
              </a:rPr>
              <a:t>3:   </a:t>
            </a:r>
            <a:r>
              <a:rPr lang="tr-TR" sz="1600" dirty="0" smtClean="0">
                <a:solidFill>
                  <a:schemeClr val="tx1"/>
                </a:solidFill>
              </a:rPr>
              <a:t>62.500 (x=50.000, y=75.000)</a:t>
            </a:r>
          </a:p>
          <a:p>
            <a:pPr algn="l">
              <a:spcBef>
                <a:spcPts val="0"/>
              </a:spcBef>
            </a:pPr>
            <a:r>
              <a:rPr lang="tr-TR" sz="1600" b="1" dirty="0" smtClean="0">
                <a:solidFill>
                  <a:schemeClr val="tx1"/>
                </a:solidFill>
              </a:rPr>
              <a:t>4:   </a:t>
            </a:r>
            <a:r>
              <a:rPr lang="tr-TR" sz="1600" dirty="0" smtClean="0">
                <a:solidFill>
                  <a:schemeClr val="tx1"/>
                </a:solidFill>
              </a:rPr>
              <a:t>56.250 (x=50.000, y=62.500)</a:t>
            </a:r>
          </a:p>
          <a:p>
            <a:pPr algn="l">
              <a:spcBef>
                <a:spcPts val="0"/>
              </a:spcBef>
            </a:pPr>
            <a:r>
              <a:rPr lang="tr-TR" sz="1600" b="1" dirty="0" smtClean="0">
                <a:solidFill>
                  <a:schemeClr val="tx1"/>
                </a:solidFill>
              </a:rPr>
              <a:t>5:   </a:t>
            </a:r>
            <a:r>
              <a:rPr lang="tr-TR" sz="1600" dirty="0" smtClean="0">
                <a:solidFill>
                  <a:schemeClr val="tx1"/>
                </a:solidFill>
              </a:rPr>
              <a:t>59.375 (x=56.250, y=62.500)</a:t>
            </a:r>
          </a:p>
          <a:p>
            <a:pPr algn="l">
              <a:spcBef>
                <a:spcPts val="0"/>
              </a:spcBef>
            </a:pPr>
            <a:r>
              <a:rPr lang="tr-TR" sz="1600" b="1" dirty="0" smtClean="0">
                <a:solidFill>
                  <a:schemeClr val="tx1"/>
                </a:solidFill>
              </a:rPr>
              <a:t>6:   </a:t>
            </a:r>
            <a:r>
              <a:rPr lang="tr-TR" sz="1600" dirty="0" smtClean="0">
                <a:solidFill>
                  <a:schemeClr val="tx1"/>
                </a:solidFill>
              </a:rPr>
              <a:t>57.812 (x=56.250, y=59.375)</a:t>
            </a:r>
          </a:p>
          <a:p>
            <a:pPr algn="l">
              <a:spcBef>
                <a:spcPts val="0"/>
              </a:spcBef>
            </a:pPr>
            <a:r>
              <a:rPr lang="tr-TR" sz="1600" b="1" dirty="0" smtClean="0">
                <a:solidFill>
                  <a:schemeClr val="tx1"/>
                </a:solidFill>
              </a:rPr>
              <a:t>7:   </a:t>
            </a:r>
            <a:r>
              <a:rPr lang="tr-TR" sz="1600" dirty="0" smtClean="0">
                <a:solidFill>
                  <a:schemeClr val="tx1"/>
                </a:solidFill>
              </a:rPr>
              <a:t>57.031 (x=56.250, y=57.812)</a:t>
            </a:r>
          </a:p>
          <a:p>
            <a:pPr algn="l">
              <a:spcBef>
                <a:spcPts val="0"/>
              </a:spcBef>
            </a:pPr>
            <a:r>
              <a:rPr lang="tr-TR" sz="1600" b="1" dirty="0" smtClean="0">
                <a:solidFill>
                  <a:schemeClr val="tx1"/>
                </a:solidFill>
              </a:rPr>
              <a:t>8:   </a:t>
            </a:r>
            <a:r>
              <a:rPr lang="tr-TR" sz="1600" dirty="0" smtClean="0">
                <a:solidFill>
                  <a:schemeClr val="tx1"/>
                </a:solidFill>
              </a:rPr>
              <a:t>57.421 (x=57.031, y=57.812)</a:t>
            </a:r>
          </a:p>
          <a:p>
            <a:pPr algn="l">
              <a:spcBef>
                <a:spcPts val="0"/>
              </a:spcBef>
            </a:pPr>
            <a:r>
              <a:rPr lang="tr-TR" sz="1600" b="1" dirty="0" smtClean="0">
                <a:solidFill>
                  <a:schemeClr val="tx1"/>
                </a:solidFill>
              </a:rPr>
              <a:t>9:   </a:t>
            </a:r>
            <a:r>
              <a:rPr lang="tr-TR" sz="1600" dirty="0" smtClean="0">
                <a:solidFill>
                  <a:schemeClr val="tx1"/>
                </a:solidFill>
              </a:rPr>
              <a:t>57.226 (x=57.031, y=57.421)</a:t>
            </a:r>
          </a:p>
          <a:p>
            <a:pPr algn="l">
              <a:spcBef>
                <a:spcPts val="0"/>
              </a:spcBef>
            </a:pPr>
            <a:r>
              <a:rPr lang="tr-TR" sz="1600" b="1" dirty="0" smtClean="0">
                <a:solidFill>
                  <a:schemeClr val="tx1"/>
                </a:solidFill>
              </a:rPr>
              <a:t>10: </a:t>
            </a:r>
            <a:r>
              <a:rPr lang="tr-TR" sz="1600" dirty="0" smtClean="0">
                <a:solidFill>
                  <a:schemeClr val="tx1"/>
                </a:solidFill>
              </a:rPr>
              <a:t>57.128 (x=57.031, y=57.226)</a:t>
            </a:r>
          </a:p>
          <a:p>
            <a:pPr algn="l">
              <a:spcBef>
                <a:spcPts val="0"/>
              </a:spcBef>
            </a:pPr>
            <a:r>
              <a:rPr lang="tr-TR" sz="1600" b="1" dirty="0" smtClean="0">
                <a:solidFill>
                  <a:schemeClr val="tx1"/>
                </a:solidFill>
              </a:rPr>
              <a:t>11: </a:t>
            </a:r>
            <a:r>
              <a:rPr lang="tr-TR" sz="1600" dirty="0" smtClean="0">
                <a:solidFill>
                  <a:schemeClr val="tx1"/>
                </a:solidFill>
              </a:rPr>
              <a:t>57.177 (x=57.128, y=57.226)</a:t>
            </a:r>
          </a:p>
          <a:p>
            <a:pPr algn="l">
              <a:spcBef>
                <a:spcPts val="0"/>
              </a:spcBef>
            </a:pPr>
            <a:r>
              <a:rPr lang="tr-TR" sz="1600" b="1" dirty="0" smtClean="0">
                <a:solidFill>
                  <a:schemeClr val="tx1"/>
                </a:solidFill>
              </a:rPr>
              <a:t>12: </a:t>
            </a:r>
            <a:r>
              <a:rPr lang="tr-TR" sz="1600" dirty="0" smtClean="0">
                <a:solidFill>
                  <a:schemeClr val="tx1"/>
                </a:solidFill>
              </a:rPr>
              <a:t>57.201 (x=57.177, y=57.226)</a:t>
            </a:r>
          </a:p>
          <a:p>
            <a:pPr algn="l">
              <a:spcBef>
                <a:spcPts val="0"/>
              </a:spcBef>
            </a:pPr>
            <a:r>
              <a:rPr lang="tr-TR" sz="1600" b="1" dirty="0" smtClean="0">
                <a:solidFill>
                  <a:schemeClr val="tx1"/>
                </a:solidFill>
              </a:rPr>
              <a:t>13: </a:t>
            </a:r>
            <a:r>
              <a:rPr lang="tr-TR" sz="1600" dirty="0" smtClean="0">
                <a:solidFill>
                  <a:schemeClr val="tx1"/>
                </a:solidFill>
              </a:rPr>
              <a:t>57.213 (x=57.201, y=57.226)</a:t>
            </a:r>
          </a:p>
          <a:p>
            <a:pPr algn="l">
              <a:spcBef>
                <a:spcPts val="0"/>
              </a:spcBef>
            </a:pPr>
            <a:r>
              <a:rPr lang="tr-TR" sz="1600" b="1" dirty="0" smtClean="0">
                <a:solidFill>
                  <a:schemeClr val="tx1"/>
                </a:solidFill>
              </a:rPr>
              <a:t>14: </a:t>
            </a:r>
            <a:r>
              <a:rPr lang="tr-TR" sz="1600" dirty="0" smtClean="0">
                <a:solidFill>
                  <a:schemeClr val="tx1"/>
                </a:solidFill>
              </a:rPr>
              <a:t>57.219 (x=57.213, y=57.226)</a:t>
            </a:r>
          </a:p>
          <a:p>
            <a:pPr algn="l">
              <a:spcBef>
                <a:spcPts val="0"/>
              </a:spcBef>
            </a:pPr>
            <a:r>
              <a:rPr lang="tr-TR" sz="1600" b="1" dirty="0" smtClean="0">
                <a:solidFill>
                  <a:schemeClr val="tx1"/>
                </a:solidFill>
              </a:rPr>
              <a:t>15: </a:t>
            </a:r>
            <a:r>
              <a:rPr lang="tr-TR" sz="1600" dirty="0" smtClean="0">
                <a:solidFill>
                  <a:schemeClr val="tx1"/>
                </a:solidFill>
              </a:rPr>
              <a:t>57.222 (x=57.219, y=57.226)</a:t>
            </a:r>
          </a:p>
          <a:p>
            <a:pPr algn="l">
              <a:spcBef>
                <a:spcPts val="0"/>
              </a:spcBef>
            </a:pPr>
            <a:r>
              <a:rPr lang="tr-TR" sz="1600" b="1" dirty="0" smtClean="0">
                <a:solidFill>
                  <a:schemeClr val="tx1"/>
                </a:solidFill>
              </a:rPr>
              <a:t>16: </a:t>
            </a:r>
            <a:r>
              <a:rPr lang="tr-TR" sz="1600" dirty="0" smtClean="0">
                <a:solidFill>
                  <a:schemeClr val="tx1"/>
                </a:solidFill>
              </a:rPr>
              <a:t>57.224 (x=57.222, y=57.226)</a:t>
            </a:r>
          </a:p>
          <a:p>
            <a:pPr algn="l">
              <a:spcBef>
                <a:spcPts val="0"/>
              </a:spcBef>
            </a:pPr>
            <a:r>
              <a:rPr lang="tr-TR" sz="1600" b="1" dirty="0" smtClean="0">
                <a:solidFill>
                  <a:schemeClr val="tx1"/>
                </a:solidFill>
              </a:rPr>
              <a:t>17: </a:t>
            </a:r>
            <a:r>
              <a:rPr lang="tr-TR" sz="1600" dirty="0" smtClean="0">
                <a:solidFill>
                  <a:schemeClr val="tx1"/>
                </a:solidFill>
              </a:rPr>
              <a:t>57.225 (x=57.224, y=57.226) --- Sayı Bulundu! ---</a:t>
            </a:r>
          </a:p>
          <a:p>
            <a:pPr algn="l">
              <a:spcBef>
                <a:spcPts val="0"/>
              </a:spcBef>
            </a:pPr>
            <a:endParaRPr lang="tr-TR" sz="1600"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amond(in)">
                                      <p:cBhvr>
                                        <p:cTn id="7" dur="20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diamond(in)">
                                      <p:cBhvr>
                                        <p:cTn id="12" dur="20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diamond(in)">
                                      <p:cBhvr>
                                        <p:cTn id="17" dur="20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diamond(in)">
                                      <p:cBhvr>
                                        <p:cTn id="22" dur="20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diamond(in)">
                                      <p:cBhvr>
                                        <p:cTn id="27" dur="2000"/>
                                        <p:tgtEl>
                                          <p:spTgt spid="3">
                                            <p:txEl>
                                              <p:pRg st="9" end="9"/>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diamond(in)">
                                      <p:cBhvr>
                                        <p:cTn id="30" dur="2000"/>
                                        <p:tgtEl>
                                          <p:spTgt spid="3">
                                            <p:txEl>
                                              <p:pRg st="10" end="10"/>
                                            </p:txEl>
                                          </p:spTgt>
                                        </p:tgtEl>
                                      </p:cBhvr>
                                    </p:animEffect>
                                  </p:childTnLst>
                                </p:cTn>
                              </p:par>
                              <p:par>
                                <p:cTn id="31" presetID="8" presetClass="entr" presetSubtype="16"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diamond(in)">
                                      <p:cBhvr>
                                        <p:cTn id="33" dur="2000"/>
                                        <p:tgtEl>
                                          <p:spTgt spid="3">
                                            <p:txEl>
                                              <p:pRg st="11" end="11"/>
                                            </p:txEl>
                                          </p:spTgt>
                                        </p:tgtEl>
                                      </p:cBhvr>
                                    </p:animEffect>
                                  </p:childTnLst>
                                </p:cTn>
                              </p:par>
                              <p:par>
                                <p:cTn id="34" presetID="8" presetClass="entr" presetSubtype="16" fill="hold" nodeType="with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Effect transition="in" filter="diamond(in)">
                                      <p:cBhvr>
                                        <p:cTn id="36" dur="2000"/>
                                        <p:tgtEl>
                                          <p:spTgt spid="3">
                                            <p:txEl>
                                              <p:pRg st="12" end="12"/>
                                            </p:txEl>
                                          </p:spTgt>
                                        </p:tgtEl>
                                      </p:cBhvr>
                                    </p:animEffect>
                                  </p:childTnLst>
                                </p:cTn>
                              </p:par>
                              <p:par>
                                <p:cTn id="37" presetID="8" presetClass="entr" presetSubtype="16"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animEffect transition="in" filter="diamond(in)">
                                      <p:cBhvr>
                                        <p:cTn id="39" dur="2000"/>
                                        <p:tgtEl>
                                          <p:spTgt spid="3">
                                            <p:txEl>
                                              <p:pRg st="13" end="13"/>
                                            </p:txEl>
                                          </p:spTgt>
                                        </p:tgtEl>
                                      </p:cBhvr>
                                    </p:animEffect>
                                  </p:childTnLst>
                                </p:cTn>
                              </p:par>
                              <p:par>
                                <p:cTn id="40" presetID="8" presetClass="entr" presetSubtype="16" fill="hold" nodeType="with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diamond(in)">
                                      <p:cBhvr>
                                        <p:cTn id="42" dur="2000"/>
                                        <p:tgtEl>
                                          <p:spTgt spid="3">
                                            <p:txEl>
                                              <p:pRg st="14" end="14"/>
                                            </p:txEl>
                                          </p:spTgt>
                                        </p:tgtEl>
                                      </p:cBhvr>
                                    </p:animEffect>
                                  </p:childTnLst>
                                </p:cTn>
                              </p:par>
                              <p:par>
                                <p:cTn id="43" presetID="8" presetClass="entr" presetSubtype="16" fill="hold" nodeType="with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animEffect transition="in" filter="diamond(in)">
                                      <p:cBhvr>
                                        <p:cTn id="45" dur="2000"/>
                                        <p:tgtEl>
                                          <p:spTgt spid="3">
                                            <p:txEl>
                                              <p:pRg st="15" end="15"/>
                                            </p:txEl>
                                          </p:spTgt>
                                        </p:tgtEl>
                                      </p:cBhvr>
                                    </p:animEffect>
                                  </p:childTnLst>
                                </p:cTn>
                              </p:par>
                              <p:par>
                                <p:cTn id="46" presetID="8" presetClass="entr" presetSubtype="16" fill="hold" nodeType="withEffect">
                                  <p:stCondLst>
                                    <p:cond delay="0"/>
                                  </p:stCondLst>
                                  <p:childTnLst>
                                    <p:set>
                                      <p:cBhvr>
                                        <p:cTn id="47" dur="1" fill="hold">
                                          <p:stCondLst>
                                            <p:cond delay="0"/>
                                          </p:stCondLst>
                                        </p:cTn>
                                        <p:tgtEl>
                                          <p:spTgt spid="3">
                                            <p:txEl>
                                              <p:pRg st="16" end="16"/>
                                            </p:txEl>
                                          </p:spTgt>
                                        </p:tgtEl>
                                        <p:attrNameLst>
                                          <p:attrName>style.visibility</p:attrName>
                                        </p:attrNameLst>
                                      </p:cBhvr>
                                      <p:to>
                                        <p:strVal val="visible"/>
                                      </p:to>
                                    </p:set>
                                    <p:animEffect transition="in" filter="diamond(in)">
                                      <p:cBhvr>
                                        <p:cTn id="48" dur="2000"/>
                                        <p:tgtEl>
                                          <p:spTgt spid="3">
                                            <p:txEl>
                                              <p:pRg st="16" end="16"/>
                                            </p:txEl>
                                          </p:spTgt>
                                        </p:tgtEl>
                                      </p:cBhvr>
                                    </p:animEffect>
                                  </p:childTnLst>
                                </p:cTn>
                              </p:par>
                              <p:par>
                                <p:cTn id="49" presetID="8" presetClass="entr" presetSubtype="16" fill="hold" nodeType="withEffect">
                                  <p:stCondLst>
                                    <p:cond delay="0"/>
                                  </p:stCondLst>
                                  <p:childTnLst>
                                    <p:set>
                                      <p:cBhvr>
                                        <p:cTn id="50" dur="1" fill="hold">
                                          <p:stCondLst>
                                            <p:cond delay="0"/>
                                          </p:stCondLst>
                                        </p:cTn>
                                        <p:tgtEl>
                                          <p:spTgt spid="3">
                                            <p:txEl>
                                              <p:pRg st="17" end="17"/>
                                            </p:txEl>
                                          </p:spTgt>
                                        </p:tgtEl>
                                        <p:attrNameLst>
                                          <p:attrName>style.visibility</p:attrName>
                                        </p:attrNameLst>
                                      </p:cBhvr>
                                      <p:to>
                                        <p:strVal val="visible"/>
                                      </p:to>
                                    </p:set>
                                    <p:animEffect transition="in" filter="diamond(in)">
                                      <p:cBhvr>
                                        <p:cTn id="51" dur="2000"/>
                                        <p:tgtEl>
                                          <p:spTgt spid="3">
                                            <p:txEl>
                                              <p:pRg st="17" end="17"/>
                                            </p:txEl>
                                          </p:spTgt>
                                        </p:tgtEl>
                                      </p:cBhvr>
                                    </p:animEffect>
                                  </p:childTnLst>
                                </p:cTn>
                              </p:par>
                              <p:par>
                                <p:cTn id="52" presetID="8" presetClass="entr" presetSubtype="16" fill="hold" nodeType="withEffect">
                                  <p:stCondLst>
                                    <p:cond delay="0"/>
                                  </p:stCondLst>
                                  <p:childTnLst>
                                    <p:set>
                                      <p:cBhvr>
                                        <p:cTn id="53" dur="1" fill="hold">
                                          <p:stCondLst>
                                            <p:cond delay="0"/>
                                          </p:stCondLst>
                                        </p:cTn>
                                        <p:tgtEl>
                                          <p:spTgt spid="3">
                                            <p:txEl>
                                              <p:pRg st="18" end="18"/>
                                            </p:txEl>
                                          </p:spTgt>
                                        </p:tgtEl>
                                        <p:attrNameLst>
                                          <p:attrName>style.visibility</p:attrName>
                                        </p:attrNameLst>
                                      </p:cBhvr>
                                      <p:to>
                                        <p:strVal val="visible"/>
                                      </p:to>
                                    </p:set>
                                    <p:animEffect transition="in" filter="diamond(in)">
                                      <p:cBhvr>
                                        <p:cTn id="54" dur="2000"/>
                                        <p:tgtEl>
                                          <p:spTgt spid="3">
                                            <p:txEl>
                                              <p:pRg st="18" end="18"/>
                                            </p:txEl>
                                          </p:spTgt>
                                        </p:tgtEl>
                                      </p:cBhvr>
                                    </p:animEffect>
                                  </p:childTnLst>
                                </p:cTn>
                              </p:par>
                              <p:par>
                                <p:cTn id="55" presetID="8" presetClass="entr" presetSubtype="16" fill="hold" nodeType="withEffect">
                                  <p:stCondLst>
                                    <p:cond delay="0"/>
                                  </p:stCondLst>
                                  <p:childTnLst>
                                    <p:set>
                                      <p:cBhvr>
                                        <p:cTn id="56" dur="1" fill="hold">
                                          <p:stCondLst>
                                            <p:cond delay="0"/>
                                          </p:stCondLst>
                                        </p:cTn>
                                        <p:tgtEl>
                                          <p:spTgt spid="3">
                                            <p:txEl>
                                              <p:pRg st="19" end="19"/>
                                            </p:txEl>
                                          </p:spTgt>
                                        </p:tgtEl>
                                        <p:attrNameLst>
                                          <p:attrName>style.visibility</p:attrName>
                                        </p:attrNameLst>
                                      </p:cBhvr>
                                      <p:to>
                                        <p:strVal val="visible"/>
                                      </p:to>
                                    </p:set>
                                    <p:animEffect transition="in" filter="diamond(in)">
                                      <p:cBhvr>
                                        <p:cTn id="57" dur="2000"/>
                                        <p:tgtEl>
                                          <p:spTgt spid="3">
                                            <p:txEl>
                                              <p:pRg st="19" end="19"/>
                                            </p:txEl>
                                          </p:spTgt>
                                        </p:tgtEl>
                                      </p:cBhvr>
                                    </p:animEffect>
                                  </p:childTnLst>
                                </p:cTn>
                              </p:par>
                              <p:par>
                                <p:cTn id="58" presetID="8" presetClass="entr" presetSubtype="16" fill="hold" nodeType="withEffect">
                                  <p:stCondLst>
                                    <p:cond delay="0"/>
                                  </p:stCondLst>
                                  <p:childTnLst>
                                    <p:set>
                                      <p:cBhvr>
                                        <p:cTn id="59" dur="1" fill="hold">
                                          <p:stCondLst>
                                            <p:cond delay="0"/>
                                          </p:stCondLst>
                                        </p:cTn>
                                        <p:tgtEl>
                                          <p:spTgt spid="3">
                                            <p:txEl>
                                              <p:pRg st="20" end="20"/>
                                            </p:txEl>
                                          </p:spTgt>
                                        </p:tgtEl>
                                        <p:attrNameLst>
                                          <p:attrName>style.visibility</p:attrName>
                                        </p:attrNameLst>
                                      </p:cBhvr>
                                      <p:to>
                                        <p:strVal val="visible"/>
                                      </p:to>
                                    </p:set>
                                    <p:animEffect transition="in" filter="diamond(in)">
                                      <p:cBhvr>
                                        <p:cTn id="60" dur="2000"/>
                                        <p:tgtEl>
                                          <p:spTgt spid="3">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Bul bakalım kaç tuttum?</a:t>
            </a:r>
            <a:endParaRPr lang="tr-TR" dirty="0"/>
          </a:p>
        </p:txBody>
      </p:sp>
      <p:sp>
        <p:nvSpPr>
          <p:cNvPr id="3" name="2 İçerik Yer Tutucusu"/>
          <p:cNvSpPr>
            <a:spLocks noGrp="1"/>
          </p:cNvSpPr>
          <p:nvPr>
            <p:ph sz="quarter" idx="1"/>
          </p:nvPr>
        </p:nvSpPr>
        <p:spPr/>
        <p:txBody>
          <a:bodyPr/>
          <a:lstStyle/>
          <a:p>
            <a:r>
              <a:rPr lang="tr-TR" dirty="0" smtClean="0"/>
              <a:t>Aşağıdaki tablodaki boş kısımları </a:t>
            </a:r>
            <a:r>
              <a:rPr lang="tr-TR" b="1" u="sng" dirty="0" smtClean="0"/>
              <a:t>dolduralım. (Az önce gördüğümüz algoritmayı kullanarak)</a:t>
            </a:r>
            <a:endParaRPr lang="tr-TR" dirty="0"/>
          </a:p>
        </p:txBody>
      </p:sp>
      <p:graphicFrame>
        <p:nvGraphicFramePr>
          <p:cNvPr id="5" name="4 Tablo"/>
          <p:cNvGraphicFramePr>
            <a:graphicFrameLocks noGrp="1"/>
          </p:cNvGraphicFramePr>
          <p:nvPr/>
        </p:nvGraphicFramePr>
        <p:xfrm>
          <a:off x="1480458" y="2467429"/>
          <a:ext cx="4484914" cy="3216365"/>
        </p:xfrm>
        <a:graphic>
          <a:graphicData uri="http://schemas.openxmlformats.org/drawingml/2006/table">
            <a:tbl>
              <a:tblPr firstRow="1" bandRow="1" bandCol="1">
                <a:tableStyleId>{7E9639D4-E3E2-4D34-9284-5A2195B3D0D7}</a:tableStyleId>
              </a:tblPr>
              <a:tblGrid>
                <a:gridCol w="1166077"/>
                <a:gridCol w="3318837"/>
              </a:tblGrid>
              <a:tr h="515257">
                <a:tc>
                  <a:txBody>
                    <a:bodyPr/>
                    <a:lstStyle/>
                    <a:p>
                      <a:pPr algn="ctr"/>
                      <a:r>
                        <a:rPr lang="tr-TR" dirty="0" smtClean="0"/>
                        <a:t>Tahmin sayısı</a:t>
                      </a:r>
                      <a:endParaRPr lang="tr-TR" dirty="0"/>
                    </a:p>
                  </a:txBody>
                  <a:tcPr/>
                </a:tc>
                <a:tc>
                  <a:txBody>
                    <a:bodyPr/>
                    <a:lstStyle/>
                    <a:p>
                      <a:pPr algn="ctr"/>
                      <a:r>
                        <a:rPr lang="tr-TR" dirty="0" smtClean="0"/>
                        <a:t>1 ila maksimum kaç arasındaki aralıktaki</a:t>
                      </a:r>
                      <a:r>
                        <a:rPr lang="tr-TR" baseline="0" dirty="0" smtClean="0"/>
                        <a:t> sayıyı bulabiliriz?</a:t>
                      </a:r>
                      <a:endParaRPr lang="tr-TR" dirty="0"/>
                    </a:p>
                  </a:txBody>
                  <a:tcPr/>
                </a:tc>
              </a:tr>
              <a:tr h="515257">
                <a:tc>
                  <a:txBody>
                    <a:bodyPr/>
                    <a:lstStyle/>
                    <a:p>
                      <a:pPr algn="ctr"/>
                      <a:r>
                        <a:rPr lang="tr-TR" dirty="0" smtClean="0"/>
                        <a:t>1</a:t>
                      </a:r>
                      <a:endParaRPr lang="tr-TR" dirty="0"/>
                    </a:p>
                  </a:txBody>
                  <a:tcPr/>
                </a:tc>
                <a:tc>
                  <a:txBody>
                    <a:bodyPr/>
                    <a:lstStyle/>
                    <a:p>
                      <a:pPr algn="ctr"/>
                      <a:endParaRPr lang="tr-TR" dirty="0"/>
                    </a:p>
                  </a:txBody>
                  <a:tcPr/>
                </a:tc>
              </a:tr>
              <a:tr h="515257">
                <a:tc>
                  <a:txBody>
                    <a:bodyPr/>
                    <a:lstStyle/>
                    <a:p>
                      <a:pPr algn="ctr"/>
                      <a:r>
                        <a:rPr lang="tr-TR" dirty="0" smtClean="0"/>
                        <a:t>2</a:t>
                      </a:r>
                      <a:endParaRPr lang="tr-TR" dirty="0"/>
                    </a:p>
                  </a:txBody>
                  <a:tcPr/>
                </a:tc>
                <a:tc>
                  <a:txBody>
                    <a:bodyPr/>
                    <a:lstStyle/>
                    <a:p>
                      <a:pPr algn="ctr"/>
                      <a:endParaRPr lang="tr-TR" dirty="0"/>
                    </a:p>
                  </a:txBody>
                  <a:tcPr/>
                </a:tc>
              </a:tr>
              <a:tr h="515257">
                <a:tc>
                  <a:txBody>
                    <a:bodyPr/>
                    <a:lstStyle/>
                    <a:p>
                      <a:pPr algn="ctr"/>
                      <a:r>
                        <a:rPr lang="tr-TR" dirty="0" smtClean="0"/>
                        <a:t>3</a:t>
                      </a:r>
                      <a:endParaRPr lang="tr-TR" dirty="0"/>
                    </a:p>
                  </a:txBody>
                  <a:tcPr/>
                </a:tc>
                <a:tc>
                  <a:txBody>
                    <a:bodyPr/>
                    <a:lstStyle/>
                    <a:p>
                      <a:pPr algn="ctr"/>
                      <a:endParaRPr lang="tr-TR" dirty="0"/>
                    </a:p>
                  </a:txBody>
                  <a:tcPr/>
                </a:tc>
              </a:tr>
              <a:tr h="515257">
                <a:tc>
                  <a:txBody>
                    <a:bodyPr/>
                    <a:lstStyle/>
                    <a:p>
                      <a:pPr algn="ctr"/>
                      <a:r>
                        <a:rPr lang="tr-TR" dirty="0" smtClean="0"/>
                        <a:t>4</a:t>
                      </a:r>
                      <a:endParaRPr lang="tr-TR" dirty="0"/>
                    </a:p>
                  </a:txBody>
                  <a:tcPr/>
                </a:tc>
                <a:tc>
                  <a:txBody>
                    <a:bodyPr/>
                    <a:lstStyle/>
                    <a:p>
                      <a:pPr algn="ctr"/>
                      <a:endParaRPr lang="tr-TR" dirty="0"/>
                    </a:p>
                  </a:txBody>
                  <a:tcPr/>
                </a:tc>
              </a:tr>
              <a:tr h="515257">
                <a:tc>
                  <a:txBody>
                    <a:bodyPr/>
                    <a:lstStyle/>
                    <a:p>
                      <a:pPr algn="ctr"/>
                      <a:r>
                        <a:rPr lang="tr-TR" dirty="0" smtClean="0"/>
                        <a:t>5</a:t>
                      </a:r>
                      <a:endParaRPr lang="tr-TR" dirty="0"/>
                    </a:p>
                  </a:txBody>
                  <a:tcPr/>
                </a:tc>
                <a:tc>
                  <a:txBody>
                    <a:bodyPr/>
                    <a:lstStyle/>
                    <a:p>
                      <a:pPr algn="ctr"/>
                      <a:endParaRPr lang="tr-TR" dirty="0"/>
                    </a:p>
                  </a:txBody>
                  <a:tcPr/>
                </a:tc>
              </a:tr>
            </a:tbl>
          </a:graphicData>
        </a:graphic>
      </p:graphicFrame>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SINAVLARLA İLGİLİ OLMAYAN BİLGİLER</a:t>
            </a:r>
            <a:endParaRPr lang="tr-TR" dirty="0"/>
          </a:p>
        </p:txBody>
      </p:sp>
      <p:sp>
        <p:nvSpPr>
          <p:cNvPr id="3" name="2 İçerik Yer Tutucusu"/>
          <p:cNvSpPr>
            <a:spLocks noGrp="1"/>
          </p:cNvSpPr>
          <p:nvPr>
            <p:ph sz="quarter" idx="1"/>
          </p:nvPr>
        </p:nvSpPr>
        <p:spPr/>
        <p:txBody>
          <a:bodyPr/>
          <a:lstStyle/>
          <a:p>
            <a:r>
              <a:rPr lang="tr-TR" dirty="0" smtClean="0"/>
              <a:t>Bu slaytlardan sınavda sorumlu olmazsınız.</a:t>
            </a:r>
          </a:p>
          <a:p>
            <a:pPr lvl="1"/>
            <a:r>
              <a:rPr lang="tr-TR" dirty="0" smtClean="0"/>
              <a:t>Ödevlerinizde vs. kullanma isteyebileceğiniz bilgiler olabilir.</a:t>
            </a:r>
          </a:p>
          <a:p>
            <a:pPr lvl="1"/>
            <a:r>
              <a:rPr lang="tr-TR" dirty="0" err="1" smtClean="0"/>
              <a:t>Piazza’nın</a:t>
            </a:r>
            <a:r>
              <a:rPr lang="tr-TR" dirty="0" smtClean="0"/>
              <a:t> kullanımıyla ilgili basit bilgiler olabilir.</a:t>
            </a:r>
            <a:endParaRPr lang="tr-TR" dirty="0"/>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lvl="0"/>
            <a:r>
              <a:rPr lang="tr-TR" b="1" smtClean="0"/>
              <a:t>Dersin amacı</a:t>
            </a:r>
            <a:endParaRPr lang="en-US"/>
          </a:p>
        </p:txBody>
      </p:sp>
      <p:sp>
        <p:nvSpPr>
          <p:cNvPr id="3" name="2 İçerik Yer Tutucusu"/>
          <p:cNvSpPr>
            <a:spLocks noGrp="1"/>
          </p:cNvSpPr>
          <p:nvPr>
            <p:ph sz="quarter" idx="1"/>
          </p:nvPr>
        </p:nvSpPr>
        <p:spPr/>
        <p:txBody>
          <a:bodyPr/>
          <a:lstStyle/>
          <a:p>
            <a:pPr marL="731520" lvl="1" indent="-457200">
              <a:buFont typeface="+mj-lt"/>
              <a:buAutoNum type="arabicPeriod"/>
            </a:pPr>
            <a:r>
              <a:rPr lang="tr-TR" sz="2400" smtClean="0"/>
              <a:t>Öğrencilerin, bilgisayar programlamanın gerektirdiği </a:t>
            </a:r>
            <a:r>
              <a:rPr lang="tr-TR" sz="2400" b="1" smtClean="0"/>
              <a:t>düşünce yapısı</a:t>
            </a:r>
            <a:r>
              <a:rPr lang="tr-TR" sz="2400" smtClean="0"/>
              <a:t>nı, </a:t>
            </a:r>
            <a:r>
              <a:rPr lang="tr-TR" sz="2400" b="1" smtClean="0"/>
              <a:t>yetenekler</a:t>
            </a:r>
            <a:r>
              <a:rPr lang="tr-TR" sz="2400" smtClean="0"/>
              <a:t>ini ve </a:t>
            </a:r>
            <a:r>
              <a:rPr lang="tr-TR" sz="2400" b="1" smtClean="0"/>
              <a:t>alışkanlıkla</a:t>
            </a:r>
            <a:r>
              <a:rPr lang="tr-TR" sz="2400" smtClean="0"/>
              <a:t>rını edinmesi</a:t>
            </a:r>
            <a:endParaRPr lang="en-US" sz="2400" smtClean="0"/>
          </a:p>
          <a:p>
            <a:pPr marL="731520" lvl="1" indent="-457200">
              <a:buFont typeface="+mj-lt"/>
              <a:buAutoNum type="arabicPeriod"/>
            </a:pPr>
            <a:r>
              <a:rPr lang="tr-TR" sz="2400" smtClean="0"/>
              <a:t>Öğrencilerin  </a:t>
            </a:r>
            <a:r>
              <a:rPr lang="tr-TR" sz="2400" b="1" smtClean="0"/>
              <a:t>programlamayı sevmesi</a:t>
            </a:r>
            <a:r>
              <a:rPr lang="tr-TR" sz="2400" smtClean="0"/>
              <a:t> ve </a:t>
            </a:r>
            <a:r>
              <a:rPr lang="tr-TR" sz="2400" b="1" smtClean="0"/>
              <a:t>öğrenmesi</a:t>
            </a:r>
            <a:endParaRPr lang="en-US" sz="2400" smtClean="0"/>
          </a:p>
          <a:p>
            <a:endParaRPr lang="en-US"/>
          </a:p>
        </p:txBody>
      </p:sp>
      <p:pic>
        <p:nvPicPr>
          <p:cNvPr id="67586" name="Picture 2" descr="Image result for coding baby"/>
          <p:cNvPicPr>
            <a:picLocks noChangeAspect="1" noChangeArrowheads="1"/>
          </p:cNvPicPr>
          <p:nvPr/>
        </p:nvPicPr>
        <p:blipFill>
          <a:blip r:embed="rId3"/>
          <a:srcRect b="12125"/>
          <a:stretch>
            <a:fillRect/>
          </a:stretch>
        </p:blipFill>
        <p:spPr bwMode="auto">
          <a:xfrm>
            <a:off x="1928794" y="3071810"/>
            <a:ext cx="5238750" cy="3071834"/>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Düzenli çalışan öğrenci ne yapar?</a:t>
            </a:r>
            <a:endParaRPr lang="tr-TR" dirty="0"/>
          </a:p>
        </p:txBody>
      </p:sp>
      <p:sp>
        <p:nvSpPr>
          <p:cNvPr id="3" name="2 İçerik Yer Tutucusu"/>
          <p:cNvSpPr>
            <a:spLocks noGrp="1"/>
          </p:cNvSpPr>
          <p:nvPr>
            <p:ph sz="quarter" idx="1"/>
          </p:nvPr>
        </p:nvSpPr>
        <p:spPr>
          <a:xfrm>
            <a:off x="457200" y="1428736"/>
            <a:ext cx="5543560" cy="2566990"/>
          </a:xfrm>
        </p:spPr>
        <p:txBody>
          <a:bodyPr>
            <a:normAutofit fontScale="70000" lnSpcReduction="20000"/>
          </a:bodyPr>
          <a:lstStyle/>
          <a:p>
            <a:r>
              <a:rPr lang="tr-TR" i="1" dirty="0" smtClean="0"/>
              <a:t>Bugün </a:t>
            </a:r>
            <a:r>
              <a:rPr lang="tr-TR" b="1" i="1" dirty="0" err="1" smtClean="0">
                <a:solidFill>
                  <a:srgbClr val="00B0F0"/>
                </a:solidFill>
              </a:rPr>
              <a:t>Blockly</a:t>
            </a:r>
            <a:r>
              <a:rPr lang="tr-TR" i="1" dirty="0" err="1" smtClean="0"/>
              <a:t>’de</a:t>
            </a:r>
            <a:r>
              <a:rPr lang="tr-TR" i="1" dirty="0" smtClean="0"/>
              <a:t> ilerlemeye başlar, </a:t>
            </a:r>
            <a:r>
              <a:rPr lang="tr-TR" b="1" i="1" dirty="0" err="1" smtClean="0">
                <a:solidFill>
                  <a:srgbClr val="C00000"/>
                </a:solidFill>
              </a:rPr>
              <a:t>Scratch</a:t>
            </a:r>
            <a:r>
              <a:rPr lang="tr-TR" i="1" dirty="0" smtClean="0"/>
              <a:t> ile saçma sapan bir şeyler yapar, </a:t>
            </a:r>
            <a:r>
              <a:rPr lang="tr-TR" b="1" i="1" dirty="0" err="1" smtClean="0">
                <a:solidFill>
                  <a:schemeClr val="accent1">
                    <a:lumMod val="75000"/>
                  </a:schemeClr>
                </a:solidFill>
              </a:rPr>
              <a:t>DevCpp</a:t>
            </a:r>
            <a:r>
              <a:rPr lang="tr-TR" i="1" dirty="0" smtClean="0"/>
              <a:t> ile “</a:t>
            </a:r>
            <a:r>
              <a:rPr lang="tr-TR" i="1" dirty="0" err="1" smtClean="0"/>
              <a:t>Hello</a:t>
            </a:r>
            <a:r>
              <a:rPr lang="tr-TR" i="1" dirty="0" smtClean="0"/>
              <a:t> </a:t>
            </a:r>
            <a:r>
              <a:rPr lang="tr-TR" i="1" dirty="0" err="1" smtClean="0"/>
              <a:t>World</a:t>
            </a:r>
            <a:r>
              <a:rPr lang="tr-TR" i="1" dirty="0" smtClean="0"/>
              <a:t>” der, bugün </a:t>
            </a:r>
            <a:r>
              <a:rPr lang="tr-TR" b="1" i="1" dirty="0" err="1" smtClean="0">
                <a:solidFill>
                  <a:schemeClr val="accent3">
                    <a:lumMod val="50000"/>
                  </a:schemeClr>
                </a:solidFill>
              </a:rPr>
              <a:t>Piazza</a:t>
            </a:r>
            <a:r>
              <a:rPr lang="tr-TR" i="1" dirty="0" err="1" smtClean="0"/>
              <a:t>’ya</a:t>
            </a:r>
            <a:r>
              <a:rPr lang="tr-TR" i="1" dirty="0" smtClean="0"/>
              <a:t> kaydolur ve göz atar…</a:t>
            </a:r>
          </a:p>
          <a:p>
            <a:pPr lvl="0"/>
            <a:r>
              <a:rPr lang="tr-TR" sz="2400" i="1" dirty="0" smtClean="0"/>
              <a:t>Takıldığı yerleri not alır, gelir, dersin hocasına sorar.</a:t>
            </a:r>
            <a:endParaRPr lang="tr-TR" i="1" dirty="0" smtClean="0"/>
          </a:p>
          <a:p>
            <a:r>
              <a:rPr lang="tr-TR" i="1" dirty="0" smtClean="0"/>
              <a:t>BU HAFTA SONU </a:t>
            </a:r>
            <a:r>
              <a:rPr lang="tr-TR" i="1" dirty="0" smtClean="0">
                <a:solidFill>
                  <a:srgbClr val="C00000"/>
                </a:solidFill>
              </a:rPr>
              <a:t>(hem de daha okulun ilk haftasıyken) bu sununun ÜZERİNDEN GEÇER! </a:t>
            </a:r>
            <a:r>
              <a:rPr lang="tr-TR" i="1" dirty="0" smtClean="0"/>
              <a:t>SYÇS1’i bitirir. Ödev1A ve 1B’i bitirir. Ödev1C,D,</a:t>
            </a:r>
            <a:r>
              <a:rPr lang="tr-TR" i="1" dirty="0" err="1" smtClean="0"/>
              <a:t>E’e</a:t>
            </a:r>
            <a:r>
              <a:rPr lang="tr-TR" i="1" dirty="0" smtClean="0"/>
              <a:t> başlar.</a:t>
            </a:r>
          </a:p>
          <a:p>
            <a:pPr lvl="0"/>
            <a:r>
              <a:rPr lang="tr-TR" sz="2400" i="1" dirty="0" smtClean="0"/>
              <a:t>Takıldığı yerleri not alır, gelir, dersin hocasına sorar.</a:t>
            </a:r>
          </a:p>
        </p:txBody>
      </p:sp>
      <p:pic>
        <p:nvPicPr>
          <p:cNvPr id="251906" name="Picture 2" descr="Image result for coding study"/>
          <p:cNvPicPr>
            <a:picLocks noChangeAspect="1" noChangeArrowheads="1"/>
          </p:cNvPicPr>
          <p:nvPr/>
        </p:nvPicPr>
        <p:blipFill>
          <a:blip r:embed="rId3" cstate="print"/>
          <a:srcRect/>
          <a:stretch>
            <a:fillRect/>
          </a:stretch>
        </p:blipFill>
        <p:spPr bwMode="auto">
          <a:xfrm>
            <a:off x="6215074" y="1571612"/>
            <a:ext cx="2680601" cy="1785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2 İçerik Yer Tutucusu"/>
          <p:cNvSpPr txBox="1">
            <a:spLocks/>
          </p:cNvSpPr>
          <p:nvPr/>
        </p:nvSpPr>
        <p:spPr>
          <a:xfrm>
            <a:off x="214282" y="3929066"/>
            <a:ext cx="8715436" cy="1928826"/>
          </a:xfrm>
          <a:prstGeom prst="rect">
            <a:avLst/>
          </a:prstGeom>
        </p:spPr>
        <p:style>
          <a:lnRef idx="1">
            <a:schemeClr val="accent3"/>
          </a:lnRef>
          <a:fillRef idx="2">
            <a:schemeClr val="accent3"/>
          </a:fillRef>
          <a:effectRef idx="1">
            <a:schemeClr val="accent3"/>
          </a:effectRef>
          <a:fontRef idx="minor">
            <a:schemeClr val="dk1"/>
          </a:fontRef>
        </p:style>
        <p:txBody>
          <a:bodyPr vert="horz">
            <a:normAutofit fontScale="92500"/>
          </a:bodyPr>
          <a:lstStyle/>
          <a:p>
            <a:pPr marL="274320" lvl="0" indent="-274320" eaLnBrk="1" fontAlgn="auto" hangingPunct="1">
              <a:spcBef>
                <a:spcPts val="600"/>
              </a:spcBef>
              <a:spcAft>
                <a:spcPts val="0"/>
              </a:spcAft>
              <a:buClr>
                <a:schemeClr val="accent1"/>
              </a:buClr>
              <a:buSzPct val="76000"/>
              <a:buFont typeface="Wingdings 3"/>
              <a:buChar char=""/>
            </a:pPr>
            <a:r>
              <a:rPr lang="tr-TR" sz="2000" i="1" dirty="0" smtClean="0">
                <a:latin typeface="+mn-lt"/>
              </a:rPr>
              <a:t>Neden </a:t>
            </a:r>
            <a:r>
              <a:rPr lang="tr-TR" sz="2000" b="1" i="1" dirty="0" smtClean="0">
                <a:solidFill>
                  <a:srgbClr val="C00000"/>
                </a:solidFill>
                <a:latin typeface="+mn-lt"/>
              </a:rPr>
              <a:t>HEMEN</a:t>
            </a:r>
            <a:r>
              <a:rPr lang="tr-TR" sz="2000" i="1" dirty="0" smtClean="0">
                <a:latin typeface="+mn-lt"/>
              </a:rPr>
              <a:t> yapmaya başlar?</a:t>
            </a:r>
          </a:p>
          <a:p>
            <a:pPr marL="731520" lvl="1" indent="-274320" eaLnBrk="1" fontAlgn="auto" hangingPunct="1">
              <a:spcBef>
                <a:spcPts val="600"/>
              </a:spcBef>
              <a:spcAft>
                <a:spcPts val="0"/>
              </a:spcAft>
              <a:buClr>
                <a:schemeClr val="accent1"/>
              </a:buClr>
              <a:buSzPct val="76000"/>
              <a:buFont typeface="Wingdings 3"/>
              <a:buChar char=""/>
            </a:pPr>
            <a:r>
              <a:rPr lang="tr-TR" sz="2000" i="1" dirty="0" smtClean="0">
                <a:latin typeface="+mn-lt"/>
              </a:rPr>
              <a:t>236+1602 öğrenciden gelen geçmiş </a:t>
            </a:r>
            <a:r>
              <a:rPr lang="tr-TR" sz="2000" b="1" i="1" dirty="0" smtClean="0">
                <a:latin typeface="+mn-lt"/>
              </a:rPr>
              <a:t>deneyimden</a:t>
            </a:r>
            <a:r>
              <a:rPr lang="tr-TR" sz="2000" i="1" dirty="0" smtClean="0">
                <a:latin typeface="+mn-lt"/>
              </a:rPr>
              <a:t> faydalanmasını bildiği için</a:t>
            </a:r>
          </a:p>
          <a:p>
            <a:pPr marL="731520" lvl="1" indent="-274320" eaLnBrk="1" fontAlgn="auto" hangingPunct="1">
              <a:spcBef>
                <a:spcPts val="600"/>
              </a:spcBef>
              <a:spcAft>
                <a:spcPts val="0"/>
              </a:spcAft>
              <a:buClr>
                <a:schemeClr val="accent1"/>
              </a:buClr>
              <a:buSzPct val="76000"/>
              <a:buFont typeface="Wingdings 3"/>
              <a:buChar char=""/>
            </a:pPr>
            <a:r>
              <a:rPr lang="tr-TR" sz="2000" i="1" dirty="0" smtClean="0">
                <a:latin typeface="+mn-lt"/>
              </a:rPr>
              <a:t>İsteyen her öğrencinin AA alması için tasarlı bu dersten AA almak </a:t>
            </a:r>
            <a:r>
              <a:rPr lang="tr-TR" sz="2000" b="1" i="1" dirty="0" smtClean="0">
                <a:latin typeface="+mn-lt"/>
              </a:rPr>
              <a:t>istediği için</a:t>
            </a:r>
          </a:p>
          <a:p>
            <a:pPr marL="731520" lvl="1" indent="-274320" eaLnBrk="1" fontAlgn="auto" hangingPunct="1">
              <a:spcBef>
                <a:spcPts val="600"/>
              </a:spcBef>
              <a:spcAft>
                <a:spcPts val="0"/>
              </a:spcAft>
              <a:buClr>
                <a:schemeClr val="accent1"/>
              </a:buClr>
              <a:buSzPct val="76000"/>
              <a:buFont typeface="Wingdings 3"/>
              <a:buChar char=""/>
            </a:pPr>
            <a:r>
              <a:rPr lang="tr-TR" sz="2000" b="1" i="1" dirty="0" smtClean="0">
                <a:latin typeface="+mn-lt"/>
              </a:rPr>
              <a:t>Düşünmeyi öğrenme </a:t>
            </a:r>
            <a:r>
              <a:rPr lang="tr-TR" sz="2000" i="1" dirty="0" smtClean="0">
                <a:latin typeface="+mn-lt"/>
              </a:rPr>
              <a:t>fırsatı sunan programlama becerisini edinmek </a:t>
            </a:r>
            <a:r>
              <a:rPr lang="tr-TR" sz="2000" b="1" i="1" dirty="0" smtClean="0">
                <a:latin typeface="+mn-lt"/>
              </a:rPr>
              <a:t>istediği için</a:t>
            </a:r>
          </a:p>
          <a:p>
            <a:pPr marL="731520" lvl="1" indent="-274320" eaLnBrk="1" fontAlgn="auto" hangingPunct="1">
              <a:spcBef>
                <a:spcPts val="600"/>
              </a:spcBef>
              <a:spcAft>
                <a:spcPts val="0"/>
              </a:spcAft>
              <a:buClr>
                <a:schemeClr val="accent1"/>
              </a:buClr>
              <a:buSzPct val="76000"/>
              <a:buFont typeface="Wingdings 3"/>
              <a:buChar char=""/>
            </a:pPr>
            <a:r>
              <a:rPr lang="tr-TR" sz="2000" i="1" dirty="0" smtClean="0"/>
              <a:t>Şu an TOBB </a:t>
            </a:r>
            <a:r>
              <a:rPr lang="tr-TR" sz="2000" i="1" dirty="0" err="1" smtClean="0"/>
              <a:t>ETÜ’de</a:t>
            </a:r>
            <a:r>
              <a:rPr lang="tr-TR" sz="2000" i="1" dirty="0" smtClean="0"/>
              <a:t>, bu sıralarda, </a:t>
            </a:r>
            <a:r>
              <a:rPr lang="tr-TR" sz="2000" b="1" i="1" dirty="0" smtClean="0"/>
              <a:t>bulunma amacını</a:t>
            </a:r>
            <a:r>
              <a:rPr lang="tr-TR" sz="2000" i="1" dirty="0" smtClean="0"/>
              <a:t> bilen bir birey olduğu için</a:t>
            </a:r>
            <a:endParaRPr lang="tr-TR" sz="2000" i="1" dirty="0" smtClean="0">
              <a:latin typeface="+mn-lt"/>
            </a:endParaRPr>
          </a:p>
          <a:p>
            <a:pPr marL="731520" lvl="1" indent="-274320" eaLnBrk="1" fontAlgn="auto" hangingPunct="1">
              <a:spcBef>
                <a:spcPts val="600"/>
              </a:spcBef>
              <a:spcAft>
                <a:spcPts val="0"/>
              </a:spcAft>
              <a:buClr>
                <a:schemeClr val="accent1"/>
              </a:buClr>
              <a:buSzPct val="76000"/>
              <a:buFont typeface="Wingdings 3"/>
              <a:buChar char=""/>
            </a:pPr>
            <a:endParaRPr lang="tr-TR" sz="2000" i="1" dirty="0" smtClean="0">
              <a:latin typeface="+mn-lt"/>
            </a:endParaRPr>
          </a:p>
          <a:p>
            <a:pPr marL="731520" lvl="1" indent="-274320" eaLnBrk="1" fontAlgn="auto" hangingPunct="1">
              <a:spcBef>
                <a:spcPts val="600"/>
              </a:spcBef>
              <a:spcAft>
                <a:spcPts val="0"/>
              </a:spcAft>
              <a:buClr>
                <a:schemeClr val="accent1"/>
              </a:buClr>
              <a:buSzPct val="76000"/>
              <a:buFont typeface="Wingdings 3"/>
              <a:buChar char=""/>
            </a:pPr>
            <a:endParaRPr lang="tr-TR" sz="2400" i="1" dirty="0" smtClean="0">
              <a:latin typeface="+mn-lt"/>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ox(in)">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diamond(in)">
                                      <p:cBhvr>
                                        <p:cTn id="32" dur="20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diamond(in)">
                                      <p:cBhvr>
                                        <p:cTn id="37" dur="20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diamond(in)">
                                      <p:cBhvr>
                                        <p:cTn id="42" dur="20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diamond(in)">
                                      <p:cBhvr>
                                        <p:cTn id="47"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SUNU01 bilgilendirmesi</a:t>
            </a:r>
            <a:endParaRPr lang="tr-TR" dirty="0"/>
          </a:p>
        </p:txBody>
      </p:sp>
      <p:sp>
        <p:nvSpPr>
          <p:cNvPr id="3" name="2 İçerik Yer Tutucusu"/>
          <p:cNvSpPr>
            <a:spLocks noGrp="1"/>
          </p:cNvSpPr>
          <p:nvPr>
            <p:ph sz="quarter" idx="1"/>
          </p:nvPr>
        </p:nvSpPr>
        <p:spPr/>
        <p:txBody>
          <a:bodyPr/>
          <a:lstStyle/>
          <a:p>
            <a:r>
              <a:rPr lang="tr-TR" dirty="0" smtClean="0"/>
              <a:t>SUNU01’e Piazza’dan erişebilirsiniz.</a:t>
            </a:r>
          </a:p>
          <a:p>
            <a:r>
              <a:rPr lang="tr-TR" dirty="0" smtClean="0"/>
              <a:t>Yaklaşık  30-35 slaydına derste değinildi.</a:t>
            </a:r>
          </a:p>
          <a:p>
            <a:r>
              <a:rPr lang="tr-TR" dirty="0" smtClean="0"/>
              <a:t>Yaklaşık 110 slayt toplamı!</a:t>
            </a:r>
          </a:p>
          <a:p>
            <a:r>
              <a:rPr lang="tr-TR" dirty="0" smtClean="0"/>
              <a:t>Bu hafta sadece 2 kuramsal ders yaptık. Önümüzdeki hafta </a:t>
            </a:r>
            <a:r>
              <a:rPr lang="tr-TR" b="1" dirty="0" smtClean="0"/>
              <a:t>6 saat kuramsal ders </a:t>
            </a:r>
            <a:r>
              <a:rPr lang="tr-TR" dirty="0" smtClean="0"/>
              <a:t>var!</a:t>
            </a:r>
          </a:p>
          <a:p>
            <a:r>
              <a:rPr lang="tr-TR" dirty="0" smtClean="0"/>
              <a:t>SONUÇ: ?</a:t>
            </a:r>
          </a:p>
          <a:p>
            <a:pPr algn="ctr"/>
            <a:r>
              <a:rPr lang="tr-TR" dirty="0" err="1" smtClean="0">
                <a:solidFill>
                  <a:srgbClr val="FF0000"/>
                </a:solidFill>
              </a:rPr>
              <a:t>printf</a:t>
            </a:r>
            <a:r>
              <a:rPr lang="tr-TR" dirty="0" smtClean="0">
                <a:solidFill>
                  <a:srgbClr val="FF0000"/>
                </a:solidFill>
              </a:rPr>
              <a:t>(“Gecikmeden </a:t>
            </a:r>
            <a:r>
              <a:rPr lang="tr-TR" dirty="0" err="1" smtClean="0">
                <a:solidFill>
                  <a:srgbClr val="FF0000"/>
                </a:solidFill>
              </a:rPr>
              <a:t>calismaya</a:t>
            </a:r>
            <a:r>
              <a:rPr lang="tr-TR" dirty="0" smtClean="0">
                <a:solidFill>
                  <a:srgbClr val="FF0000"/>
                </a:solidFill>
              </a:rPr>
              <a:t> </a:t>
            </a:r>
            <a:r>
              <a:rPr lang="tr-TR" dirty="0" err="1" smtClean="0">
                <a:solidFill>
                  <a:srgbClr val="FF0000"/>
                </a:solidFill>
              </a:rPr>
              <a:t>baslamali</a:t>
            </a:r>
            <a:r>
              <a:rPr lang="tr-TR" dirty="0" smtClean="0">
                <a:solidFill>
                  <a:srgbClr val="FF0000"/>
                </a:solidFill>
              </a:rPr>
              <a:t>.”);</a:t>
            </a:r>
          </a:p>
          <a:p>
            <a:endParaRPr lang="tr-TR"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Ödev1 duyuruldu – Hemen başlayın…</a:t>
            </a:r>
            <a:endParaRPr lang="tr-TR" dirty="0"/>
          </a:p>
        </p:txBody>
      </p:sp>
      <p:sp>
        <p:nvSpPr>
          <p:cNvPr id="3" name="2 İçerik Yer Tutucusu"/>
          <p:cNvSpPr>
            <a:spLocks noGrp="1"/>
          </p:cNvSpPr>
          <p:nvPr>
            <p:ph sz="quarter" idx="1"/>
          </p:nvPr>
        </p:nvSpPr>
        <p:spPr>
          <a:xfrm>
            <a:off x="428596" y="1428736"/>
            <a:ext cx="8229600" cy="4937760"/>
          </a:xfrm>
        </p:spPr>
        <p:txBody>
          <a:bodyPr>
            <a:normAutofit/>
          </a:bodyPr>
          <a:lstStyle/>
          <a:p>
            <a:pPr marL="274320" lvl="1">
              <a:spcBef>
                <a:spcPts val="600"/>
              </a:spcBef>
              <a:buClr>
                <a:schemeClr val="accent1"/>
              </a:buClr>
              <a:buNone/>
            </a:pPr>
            <a:r>
              <a:rPr lang="tr-TR" dirty="0" smtClean="0">
                <a:solidFill>
                  <a:schemeClr val="tx1"/>
                </a:solidFill>
              </a:rPr>
              <a:t>  1-Daha önce programlama deneyiminiz oldu mu? (Dersi daha önce aldınızsa neden başarılı olamadığınızı düşünüyorsunuz)</a:t>
            </a:r>
          </a:p>
          <a:p>
            <a:pPr marL="274320" lvl="1">
              <a:spcBef>
                <a:spcPts val="600"/>
              </a:spcBef>
              <a:buClr>
                <a:schemeClr val="accent1"/>
              </a:buClr>
              <a:buNone/>
            </a:pPr>
            <a:endParaRPr lang="tr-TR" dirty="0" smtClean="0">
              <a:solidFill>
                <a:schemeClr val="tx1"/>
              </a:solidFill>
            </a:endParaRPr>
          </a:p>
          <a:p>
            <a:pPr marL="548640" lvl="2">
              <a:spcBef>
                <a:spcPts val="600"/>
              </a:spcBef>
              <a:buClr>
                <a:schemeClr val="accent1"/>
              </a:buClr>
              <a:buNone/>
            </a:pPr>
            <a:r>
              <a:rPr lang="tr-TR" sz="1700" dirty="0" smtClean="0">
                <a:solidFill>
                  <a:srgbClr val="000066"/>
                </a:solidFill>
              </a:rPr>
              <a:t>Hocam bu dersi defalarca aldım defalarca </a:t>
            </a:r>
            <a:r>
              <a:rPr lang="tr-TR" sz="1700" dirty="0" err="1" smtClean="0">
                <a:solidFill>
                  <a:srgbClr val="000066"/>
                </a:solidFill>
              </a:rPr>
              <a:t>geçememin</a:t>
            </a:r>
            <a:r>
              <a:rPr lang="tr-TR" sz="1700" dirty="0" smtClean="0">
                <a:solidFill>
                  <a:srgbClr val="000066"/>
                </a:solidFill>
              </a:rPr>
              <a:t> sebebi de çok klasik ki derslere girmemek sunumlardan hallederim diye düşünerek sınavlara çalışma işini </a:t>
            </a:r>
            <a:r>
              <a:rPr lang="tr-TR" sz="1700" b="1" dirty="0" smtClean="0">
                <a:solidFill>
                  <a:srgbClr val="000066"/>
                </a:solidFill>
              </a:rPr>
              <a:t>son günlere bırakmak </a:t>
            </a:r>
            <a:r>
              <a:rPr lang="tr-TR" sz="1700" dirty="0" smtClean="0">
                <a:solidFill>
                  <a:srgbClr val="000066"/>
                </a:solidFill>
              </a:rPr>
              <a:t>oldu. Bu sebepten dolayı ilk vizeden sonra dersi bıraktım. </a:t>
            </a:r>
          </a:p>
          <a:p>
            <a:pPr marL="548640" lvl="2">
              <a:spcBef>
                <a:spcPts val="600"/>
              </a:spcBef>
              <a:buClr>
                <a:schemeClr val="accent1"/>
              </a:buClr>
              <a:buNone/>
            </a:pPr>
            <a:r>
              <a:rPr lang="tr-TR" sz="1700" dirty="0" smtClean="0">
                <a:solidFill>
                  <a:srgbClr val="000066"/>
                </a:solidFill>
              </a:rPr>
              <a:t>Tabi ki dersi defalarca kez aldığım için programlama deneyimim oldu ama bu aslında deneyim değil ezberlemekti hiçbir zaman </a:t>
            </a:r>
            <a:r>
              <a:rPr lang="tr-TR" sz="1700" b="1" dirty="0" smtClean="0">
                <a:solidFill>
                  <a:srgbClr val="000066"/>
                </a:solidFill>
              </a:rPr>
              <a:t>mantığını oturtmaya çalışmadım </a:t>
            </a:r>
            <a:r>
              <a:rPr lang="tr-TR" sz="1700" dirty="0" smtClean="0">
                <a:solidFill>
                  <a:srgbClr val="000066"/>
                </a:solidFill>
              </a:rPr>
              <a:t>bu sebepten de hiç programlamadan zevk almadım.</a:t>
            </a:r>
          </a:p>
          <a:p>
            <a:pPr>
              <a:buNone/>
            </a:pPr>
            <a:r>
              <a:rPr lang="tr-TR" dirty="0" smtClean="0"/>
              <a:t> </a:t>
            </a:r>
            <a:endParaRPr lang="tr-TR" dirty="0"/>
          </a:p>
        </p:txBody>
      </p:sp>
      <p:grpSp>
        <p:nvGrpSpPr>
          <p:cNvPr id="4" name="6 Grup"/>
          <p:cNvGrpSpPr/>
          <p:nvPr/>
        </p:nvGrpSpPr>
        <p:grpSpPr>
          <a:xfrm>
            <a:off x="1928794" y="4500570"/>
            <a:ext cx="3357586" cy="1083712"/>
            <a:chOff x="1928794" y="4500570"/>
            <a:chExt cx="3357586" cy="1083712"/>
          </a:xfrm>
        </p:grpSpPr>
        <p:cxnSp>
          <p:nvCxnSpPr>
            <p:cNvPr id="5" name="4 Düz Ok Bağlayıcısı"/>
            <p:cNvCxnSpPr/>
            <p:nvPr/>
          </p:nvCxnSpPr>
          <p:spPr>
            <a:xfrm rot="5400000" flipH="1" flipV="1">
              <a:off x="2964645" y="4607727"/>
              <a:ext cx="642942" cy="42862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 name="5 Metin kutusu"/>
            <p:cNvSpPr txBox="1"/>
            <p:nvPr/>
          </p:nvSpPr>
          <p:spPr>
            <a:xfrm>
              <a:off x="1928794" y="5214950"/>
              <a:ext cx="3357586" cy="369332"/>
            </a:xfrm>
            <a:prstGeom prst="rect">
              <a:avLst/>
            </a:prstGeom>
            <a:noFill/>
          </p:spPr>
          <p:txBody>
            <a:bodyPr wrap="square" rtlCol="0">
              <a:spAutoFit/>
            </a:bodyPr>
            <a:lstStyle/>
            <a:p>
              <a:r>
                <a:rPr lang="tr-TR" dirty="0" smtClean="0"/>
                <a:t>Bir ödevden alıntı</a:t>
              </a:r>
              <a:endParaRPr lang="tr-TR" dirty="0"/>
            </a:p>
          </p:txBody>
        </p:sp>
      </p:gr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heckerboard(across)">
                                      <p:cBhvr>
                                        <p:cTn id="10" dur="500"/>
                                        <p:tgtEl>
                                          <p:spTgt spid="3">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Sınava Yönelik Çalışma Soruları duyuruldu</a:t>
            </a:r>
            <a:endParaRPr lang="tr-TR" dirty="0"/>
          </a:p>
        </p:txBody>
      </p:sp>
      <p:sp>
        <p:nvSpPr>
          <p:cNvPr id="3" name="2 İçerik Yer Tutucusu"/>
          <p:cNvSpPr>
            <a:spLocks noGrp="1"/>
          </p:cNvSpPr>
          <p:nvPr>
            <p:ph sz="quarter" idx="1"/>
          </p:nvPr>
        </p:nvSpPr>
        <p:spPr/>
        <p:txBody>
          <a:bodyPr>
            <a:normAutofit/>
          </a:bodyPr>
          <a:lstStyle/>
          <a:p>
            <a:r>
              <a:rPr lang="tr-TR" dirty="0" smtClean="0"/>
              <a:t>SYÇS1’i çözmeye başlayınız.</a:t>
            </a:r>
          </a:p>
          <a:p>
            <a:r>
              <a:rPr lang="tr-TR" dirty="0" smtClean="0"/>
              <a:t>Bu sorular notlandırmaya dahil edilmez. Ancak sınavlarda benzer sorular çıkabilir. </a:t>
            </a:r>
            <a:r>
              <a:rPr lang="tr-TR" i="1" dirty="0" smtClean="0"/>
              <a:t>(bkz. 2018 Güz Ara Sınav I – </a:t>
            </a:r>
            <a:r>
              <a:rPr lang="tr-TR" i="1" dirty="0" err="1" smtClean="0"/>
              <a:t>SYÇS’deki</a:t>
            </a:r>
            <a:r>
              <a:rPr lang="tr-TR" i="1" dirty="0" smtClean="0"/>
              <a:t> </a:t>
            </a:r>
            <a:r>
              <a:rPr lang="tr-TR" i="1" dirty="0" err="1" smtClean="0"/>
              <a:t>switch</a:t>
            </a:r>
            <a:r>
              <a:rPr lang="tr-TR" i="1" dirty="0" smtClean="0"/>
              <a:t> 13 sorusu)</a:t>
            </a:r>
          </a:p>
          <a:p>
            <a:r>
              <a:rPr lang="tr-TR" dirty="0" smtClean="0"/>
              <a:t>Sizi sınavlara hazırlamayı hedefler ve sınavlarda benzer sorular çıkabilir.</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Öğrencilerden beklentilerimiz</a:t>
            </a:r>
            <a:endParaRPr lang="en-US"/>
          </a:p>
        </p:txBody>
      </p:sp>
      <p:sp>
        <p:nvSpPr>
          <p:cNvPr id="3" name="2 İçerik Yer Tutucusu"/>
          <p:cNvSpPr>
            <a:spLocks noGrp="1"/>
          </p:cNvSpPr>
          <p:nvPr>
            <p:ph sz="quarter" idx="1"/>
          </p:nvPr>
        </p:nvSpPr>
        <p:spPr>
          <a:xfrm>
            <a:off x="457200" y="1219200"/>
            <a:ext cx="8229600" cy="3361928"/>
          </a:xfrm>
        </p:spPr>
        <p:txBody>
          <a:bodyPr>
            <a:normAutofit/>
          </a:bodyPr>
          <a:lstStyle/>
          <a:p>
            <a:pPr marL="731520" lvl="1" indent="-457200">
              <a:buFont typeface="+mj-lt"/>
              <a:buAutoNum type="arabicPeriod"/>
            </a:pPr>
            <a:r>
              <a:rPr lang="tr-TR" dirty="0" smtClean="0">
                <a:cs typeface="Arial" pitchFamily="34" charset="0"/>
              </a:rPr>
              <a:t>Öğrenciler bu dersi en verimli şekilde değerlendirmeyi </a:t>
            </a:r>
            <a:r>
              <a:rPr lang="tr-TR" b="1" dirty="0" smtClean="0">
                <a:cs typeface="Arial" pitchFamily="34" charset="0"/>
              </a:rPr>
              <a:t>hedef</a:t>
            </a:r>
            <a:r>
              <a:rPr lang="tr-TR" dirty="0" smtClean="0">
                <a:cs typeface="Arial" pitchFamily="34" charset="0"/>
              </a:rPr>
              <a:t>lemeli</a:t>
            </a:r>
          </a:p>
          <a:p>
            <a:pPr marL="1051560" lvl="2" indent="-457200"/>
            <a:r>
              <a:rPr lang="tr-TR" sz="2300" dirty="0" smtClean="0">
                <a:cs typeface="Arial" pitchFamily="34" charset="0"/>
              </a:rPr>
              <a:t>Bu dersin size katacaklarının bilincinde olunuz.</a:t>
            </a:r>
            <a:endParaRPr lang="en-US" sz="2300" dirty="0" smtClean="0">
              <a:cs typeface="Arial" pitchFamily="34" charset="0"/>
            </a:endParaRPr>
          </a:p>
          <a:p>
            <a:pPr marL="731520" lvl="1" indent="-457200">
              <a:buFont typeface="+mj-lt"/>
              <a:buAutoNum type="arabicPeriod"/>
            </a:pPr>
            <a:r>
              <a:rPr lang="tr-TR" dirty="0" smtClean="0">
                <a:cs typeface="Arial" pitchFamily="34" charset="0"/>
              </a:rPr>
              <a:t>Öğrenciler ders ile ilgili bir talepleri olduğunda bekletmeden öğretim görevlisiyle </a:t>
            </a:r>
            <a:r>
              <a:rPr lang="tr-TR" b="1" dirty="0" smtClean="0">
                <a:cs typeface="Arial" pitchFamily="34" charset="0"/>
              </a:rPr>
              <a:t>iletişim</a:t>
            </a:r>
            <a:r>
              <a:rPr lang="tr-TR" dirty="0" smtClean="0">
                <a:cs typeface="Arial" pitchFamily="34" charset="0"/>
              </a:rPr>
              <a:t>e geçmeli</a:t>
            </a:r>
          </a:p>
          <a:p>
            <a:pPr marL="1051560" lvl="2" indent="-457200"/>
            <a:r>
              <a:rPr lang="tr-TR" sz="2300" dirty="0" smtClean="0">
                <a:cs typeface="Arial" pitchFamily="34" charset="0"/>
              </a:rPr>
              <a:t>Sizden gelen geri bildirimler bizim için </a:t>
            </a:r>
            <a:r>
              <a:rPr lang="tr-TR" sz="2300" b="1" dirty="0" smtClean="0">
                <a:cs typeface="Arial" pitchFamily="34" charset="0"/>
              </a:rPr>
              <a:t>değerlidir</a:t>
            </a:r>
            <a:r>
              <a:rPr lang="tr-TR" sz="2300" dirty="0" smtClean="0">
                <a:cs typeface="Arial" pitchFamily="34" charset="0"/>
              </a:rPr>
              <a:t>.</a:t>
            </a:r>
          </a:p>
          <a:p>
            <a:pPr marL="1325880" lvl="3" indent="-457200"/>
            <a:r>
              <a:rPr lang="tr-TR" sz="2100" dirty="0" smtClean="0">
                <a:cs typeface="Arial" pitchFamily="34" charset="0"/>
              </a:rPr>
              <a:t>Sizden önceki öğrencilerin geri bildirimleriyle şekillenmiş bir ders alacaksanız.</a:t>
            </a:r>
            <a:endParaRPr lang="en-US" sz="2100" dirty="0" smtClean="0">
              <a:cs typeface="Arial" pitchFamily="34" charset="0"/>
            </a:endParaRPr>
          </a:p>
          <a:p>
            <a:pPr marL="514350" indent="-514350">
              <a:buFont typeface="+mj-lt"/>
              <a:buAutoNum type="arabicPeriod"/>
            </a:pPr>
            <a:endParaRPr lang="en-US" dirty="0"/>
          </a:p>
        </p:txBody>
      </p:sp>
    </p:spTree>
    <p:extLst>
      <p:ext uri="{BB962C8B-B14F-4D97-AF65-F5344CB8AC3E}">
        <p14:creationId xmlns:p14="http://schemas.microsoft.com/office/powerpoint/2010/main" xmlns="" val="22453578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Öğrencilerden beklentilerimiz</a:t>
            </a:r>
            <a:endParaRPr lang="en-US"/>
          </a:p>
        </p:txBody>
      </p:sp>
      <p:sp>
        <p:nvSpPr>
          <p:cNvPr id="3" name="2 İçerik Yer Tutucusu"/>
          <p:cNvSpPr>
            <a:spLocks noGrp="1"/>
          </p:cNvSpPr>
          <p:nvPr>
            <p:ph sz="quarter" idx="1"/>
          </p:nvPr>
        </p:nvSpPr>
        <p:spPr/>
        <p:txBody>
          <a:bodyPr>
            <a:normAutofit/>
          </a:bodyPr>
          <a:lstStyle/>
          <a:p>
            <a:pPr marL="731520" lvl="1" indent="-457200">
              <a:buFont typeface="+mj-lt"/>
              <a:buAutoNum type="arabicPeriod" startAt="3"/>
            </a:pPr>
            <a:r>
              <a:rPr lang="tr-TR" dirty="0" smtClean="0">
                <a:cs typeface="Arial" pitchFamily="34" charset="0"/>
              </a:rPr>
              <a:t>Öğrenciler </a:t>
            </a:r>
            <a:r>
              <a:rPr lang="tr-TR" b="1" dirty="0" smtClean="0">
                <a:cs typeface="Arial" pitchFamily="34" charset="0"/>
              </a:rPr>
              <a:t>dersler</a:t>
            </a:r>
            <a:r>
              <a:rPr lang="tr-TR" dirty="0" smtClean="0">
                <a:cs typeface="Arial" pitchFamily="34" charset="0"/>
              </a:rPr>
              <a:t>i aksatmadan takip etmeli, kaçırılan dersler olursa eksikleri telafi etmeli</a:t>
            </a:r>
          </a:p>
          <a:p>
            <a:pPr marL="1051560" lvl="2" indent="-457200"/>
            <a:r>
              <a:rPr lang="tr-TR" sz="2300" dirty="0" smtClean="0">
                <a:cs typeface="Arial" pitchFamily="34" charset="0"/>
              </a:rPr>
              <a:t>Dersin düzenli çalışma gerektirdiğini (özellikle 6.haftadan sonra sınavlarınız yoğunlaştığında) unutmayınız.</a:t>
            </a:r>
          </a:p>
          <a:p>
            <a:pPr marL="834390" lvl="1" indent="-514350">
              <a:buFont typeface="+mj-lt"/>
              <a:buAutoNum type="arabicPeriod" startAt="4"/>
            </a:pPr>
            <a:r>
              <a:rPr lang="tr-TR" dirty="0" smtClean="0">
                <a:cs typeface="Arial" pitchFamily="34" charset="0"/>
              </a:rPr>
              <a:t>Öğrenciler </a:t>
            </a:r>
            <a:r>
              <a:rPr lang="tr-TR" b="1" dirty="0" smtClean="0">
                <a:cs typeface="Arial" pitchFamily="34" charset="0"/>
              </a:rPr>
              <a:t>etik değerlere</a:t>
            </a:r>
            <a:r>
              <a:rPr lang="tr-TR" dirty="0" smtClean="0">
                <a:cs typeface="Arial" pitchFamily="34" charset="0"/>
              </a:rPr>
              <a:t> sahip olmalı</a:t>
            </a:r>
          </a:p>
          <a:p>
            <a:pPr marL="1051560" lvl="2" indent="-457200"/>
            <a:r>
              <a:rPr lang="tr-TR" sz="2300" dirty="0" smtClean="0">
                <a:cs typeface="Arial" pitchFamily="34" charset="0"/>
              </a:rPr>
              <a:t>Öğrencilerin hak etmedikleri şekilde not alma girişiminde bulunmamalarını ve şahit oldukları bu tür girişimleri bize rapor etmelerini bekliyoruz.</a:t>
            </a:r>
            <a:endParaRPr lang="en-US" sz="2300" dirty="0" smtClean="0">
              <a:cs typeface="Arial" pitchFamily="34" charset="0"/>
            </a:endParaRPr>
          </a:p>
          <a:p>
            <a:pPr marL="514350" indent="-514350">
              <a:buFont typeface="+mj-lt"/>
              <a:buAutoNum type="arabicPeriod"/>
            </a:pPr>
            <a:endParaRPr lang="en-US" dirty="0"/>
          </a:p>
        </p:txBody>
      </p:sp>
    </p:spTree>
    <p:extLst>
      <p:ext uri="{BB962C8B-B14F-4D97-AF65-F5344CB8AC3E}">
        <p14:creationId xmlns:p14="http://schemas.microsoft.com/office/powerpoint/2010/main" xmlns="" val="277059651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İletişim</a:t>
            </a:r>
            <a:endParaRPr lang="tr-TR" dirty="0"/>
          </a:p>
        </p:txBody>
      </p:sp>
      <p:sp>
        <p:nvSpPr>
          <p:cNvPr id="3" name="2 İçerik Yer Tutucusu"/>
          <p:cNvSpPr>
            <a:spLocks noGrp="1"/>
          </p:cNvSpPr>
          <p:nvPr>
            <p:ph sz="quarter" idx="1"/>
          </p:nvPr>
        </p:nvSpPr>
        <p:spPr>
          <a:xfrm>
            <a:off x="457200" y="1219200"/>
            <a:ext cx="7543824" cy="4937760"/>
          </a:xfrm>
        </p:spPr>
        <p:txBody>
          <a:bodyPr>
            <a:normAutofit/>
          </a:bodyPr>
          <a:lstStyle/>
          <a:p>
            <a:r>
              <a:rPr lang="tr-TR" b="1" dirty="0" smtClean="0"/>
              <a:t>Dersin Hocası</a:t>
            </a:r>
            <a:r>
              <a:rPr lang="tr-TR" dirty="0" smtClean="0"/>
              <a:t>: Oğuz </a:t>
            </a:r>
            <a:r>
              <a:rPr lang="tr-TR" dirty="0" err="1" smtClean="0"/>
              <a:t>Hanoğlu</a:t>
            </a:r>
            <a:r>
              <a:rPr lang="tr-TR" dirty="0" smtClean="0"/>
              <a:t>, oda: 175-6</a:t>
            </a:r>
          </a:p>
          <a:p>
            <a:pPr lvl="1" algn="ctr">
              <a:buNone/>
            </a:pPr>
            <a:r>
              <a:rPr lang="tr-TR" sz="2600" dirty="0" err="1" smtClean="0">
                <a:solidFill>
                  <a:schemeClr val="tx1"/>
                </a:solidFill>
              </a:rPr>
              <a:t>ohanoglu</a:t>
            </a:r>
            <a:r>
              <a:rPr lang="tr-TR" sz="2600" dirty="0" smtClean="0">
                <a:solidFill>
                  <a:schemeClr val="tx1"/>
                </a:solidFill>
              </a:rPr>
              <a:t>@</a:t>
            </a:r>
            <a:r>
              <a:rPr lang="tr-TR" sz="2600" dirty="0" err="1" smtClean="0">
                <a:solidFill>
                  <a:schemeClr val="tx1"/>
                </a:solidFill>
              </a:rPr>
              <a:t>etu</a:t>
            </a:r>
            <a:r>
              <a:rPr lang="tr-TR" sz="2600" dirty="0" smtClean="0">
                <a:solidFill>
                  <a:schemeClr val="tx1"/>
                </a:solidFill>
              </a:rPr>
              <a:t>.edu.tr</a:t>
            </a:r>
          </a:p>
          <a:p>
            <a:pPr>
              <a:buNone/>
            </a:pPr>
            <a:endParaRPr lang="tr-TR" dirty="0" smtClean="0"/>
          </a:p>
          <a:p>
            <a:r>
              <a:rPr lang="tr-TR" b="1" dirty="0" smtClean="0"/>
              <a:t>Asistanlar</a:t>
            </a:r>
            <a:r>
              <a:rPr lang="tr-TR" dirty="0" smtClean="0"/>
              <a:t>:        bil141asistan@</a:t>
            </a:r>
            <a:r>
              <a:rPr lang="tr-TR" dirty="0" err="1" smtClean="0"/>
              <a:t>gmail</a:t>
            </a:r>
            <a:r>
              <a:rPr lang="tr-TR" dirty="0" smtClean="0"/>
              <a:t>.com</a:t>
            </a:r>
          </a:p>
          <a:p>
            <a:pPr lvl="1">
              <a:buNone/>
            </a:pPr>
            <a:endParaRPr lang="tr-TR" dirty="0" smtClean="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heckerboard(across)">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İletişim</a:t>
            </a:r>
            <a:endParaRPr lang="tr-TR" dirty="0"/>
          </a:p>
        </p:txBody>
      </p:sp>
      <p:sp>
        <p:nvSpPr>
          <p:cNvPr id="3" name="2 İçerik Yer Tutucusu"/>
          <p:cNvSpPr>
            <a:spLocks noGrp="1"/>
          </p:cNvSpPr>
          <p:nvPr>
            <p:ph sz="quarter" idx="1"/>
          </p:nvPr>
        </p:nvSpPr>
        <p:spPr>
          <a:xfrm>
            <a:off x="457200" y="1219200"/>
            <a:ext cx="7543824" cy="4937760"/>
          </a:xfrm>
        </p:spPr>
        <p:txBody>
          <a:bodyPr>
            <a:normAutofit/>
          </a:bodyPr>
          <a:lstStyle/>
          <a:p>
            <a:r>
              <a:rPr lang="tr-TR" b="1" dirty="0" err="1" smtClean="0"/>
              <a:t>Piazza</a:t>
            </a:r>
            <a:r>
              <a:rPr lang="tr-TR" b="1" dirty="0" smtClean="0"/>
              <a:t> -&gt; Bil141 Bilgisayar Programlama</a:t>
            </a:r>
          </a:p>
          <a:p>
            <a:pPr lvl="1"/>
            <a:r>
              <a:rPr lang="tr-TR" dirty="0" smtClean="0"/>
              <a:t>Kayıt olunuz.</a:t>
            </a:r>
          </a:p>
          <a:p>
            <a:pPr lvl="1"/>
            <a:r>
              <a:rPr lang="tr-TR" dirty="0" err="1" smtClean="0"/>
              <a:t>Piazza</a:t>
            </a:r>
            <a:r>
              <a:rPr lang="tr-TR" dirty="0"/>
              <a:t> </a:t>
            </a:r>
            <a:r>
              <a:rPr lang="tr-TR" dirty="0" smtClean="0"/>
              <a:t>ile </a:t>
            </a:r>
            <a:r>
              <a:rPr lang="tr-TR" dirty="0"/>
              <a:t>ders </a:t>
            </a:r>
            <a:r>
              <a:rPr lang="tr-TR" dirty="0" smtClean="0"/>
              <a:t>kaynaklarına ve duyurularına </a:t>
            </a:r>
            <a:r>
              <a:rPr lang="tr-TR" dirty="0"/>
              <a:t>erişim </a:t>
            </a:r>
            <a:r>
              <a:rPr lang="tr-TR" dirty="0" smtClean="0"/>
              <a:t>sağlayabilirsiniz.</a:t>
            </a:r>
          </a:p>
          <a:p>
            <a:pPr lvl="2"/>
            <a:r>
              <a:rPr lang="tr-TR" dirty="0" smtClean="0"/>
              <a:t>Piazza kullanımı </a:t>
            </a:r>
            <a:r>
              <a:rPr lang="tr-TR" dirty="0" err="1" smtClean="0"/>
              <a:t>hk</a:t>
            </a:r>
            <a:r>
              <a:rPr lang="tr-TR" dirty="0" smtClean="0"/>
              <a:t>. önemli uyarı: Ödevler hakkında </a:t>
            </a:r>
            <a:r>
              <a:rPr lang="tr-TR" dirty="0"/>
              <a:t>d</a:t>
            </a:r>
            <a:r>
              <a:rPr lang="tr-TR" dirty="0" smtClean="0"/>
              <a:t>iğer arkadaşlarınıza ipucu verecek şekilde Piazza’dan sorular yöneltmeyin. </a:t>
            </a:r>
          </a:p>
          <a:p>
            <a:pPr lvl="3"/>
            <a:r>
              <a:rPr lang="tr-TR" dirty="0" smtClean="0"/>
              <a:t>Sorularınızı e-posta aracılığıyla bize ulaştırabilirsiniz.</a:t>
            </a:r>
          </a:p>
          <a:p>
            <a:pPr lvl="3"/>
            <a:endParaRPr lang="tr-TR" dirty="0" smtClean="0"/>
          </a:p>
          <a:p>
            <a:pPr lvl="1"/>
            <a:r>
              <a:rPr lang="tr-TR" dirty="0" smtClean="0"/>
              <a:t>Geçmiş dönem </a:t>
            </a:r>
            <a:r>
              <a:rPr lang="tr-TR" dirty="0" err="1" smtClean="0"/>
              <a:t>Piazza’sına</a:t>
            </a:r>
            <a:r>
              <a:rPr lang="tr-TR" dirty="0" smtClean="0"/>
              <a:t> da erişiminiz vardır. </a:t>
            </a:r>
            <a:endParaRPr lang="tr-TR" dirty="0"/>
          </a:p>
          <a:p>
            <a:pPr lvl="1"/>
            <a:endParaRPr lang="tr-TR" dirty="0" smtClean="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Dersin Kaynakları</a:t>
            </a:r>
            <a:endParaRPr lang="tr-TR" dirty="0"/>
          </a:p>
        </p:txBody>
      </p:sp>
      <p:sp>
        <p:nvSpPr>
          <p:cNvPr id="3" name="2 İçerik Yer Tutucusu"/>
          <p:cNvSpPr>
            <a:spLocks noGrp="1"/>
          </p:cNvSpPr>
          <p:nvPr>
            <p:ph sz="quarter" idx="1"/>
          </p:nvPr>
        </p:nvSpPr>
        <p:spPr/>
        <p:txBody>
          <a:bodyPr>
            <a:normAutofit/>
          </a:bodyPr>
          <a:lstStyle/>
          <a:p>
            <a:r>
              <a:rPr lang="tr-TR" dirty="0" err="1" smtClean="0"/>
              <a:t>Piazza’daki</a:t>
            </a:r>
            <a:r>
              <a:rPr lang="tr-TR" dirty="0" smtClean="0"/>
              <a:t> materyaller</a:t>
            </a:r>
          </a:p>
          <a:p>
            <a:pPr lvl="1"/>
            <a:r>
              <a:rPr lang="tr-TR" dirty="0" smtClean="0"/>
              <a:t>Ders slaytları</a:t>
            </a:r>
          </a:p>
          <a:p>
            <a:pPr lvl="1"/>
            <a:r>
              <a:rPr lang="tr-TR" dirty="0" smtClean="0"/>
              <a:t>Derste yazılan kodlar</a:t>
            </a:r>
          </a:p>
          <a:p>
            <a:pPr lvl="1"/>
            <a:endParaRPr lang="tr-TR" dirty="0" smtClean="0"/>
          </a:p>
          <a:p>
            <a:r>
              <a:rPr lang="tr-TR" dirty="0" smtClean="0"/>
              <a:t>Kitaplar</a:t>
            </a:r>
          </a:p>
          <a:p>
            <a:pPr lvl="1"/>
            <a:r>
              <a:rPr lang="tr-TR" dirty="0" smtClean="0"/>
              <a:t>Kütüphanedeki ve kitapçılardaki “C ile programlama” kitapları</a:t>
            </a:r>
          </a:p>
          <a:p>
            <a:pPr>
              <a:buNone/>
            </a:pPr>
            <a:endParaRPr lang="tr-TR" dirty="0" smtClean="0"/>
          </a:p>
          <a:p>
            <a:endParaRPr lang="tr-TR" dirty="0" smtClean="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ox(in)">
                                      <p:cBhvr>
                                        <p:cTn id="18" dur="500"/>
                                        <p:tgtEl>
                                          <p:spTgt spid="3">
                                            <p:txEl>
                                              <p:pRg st="4" end="4"/>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ox(in)">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Dersin Kaynakları</a:t>
            </a:r>
            <a:endParaRPr lang="tr-TR" dirty="0"/>
          </a:p>
        </p:txBody>
      </p:sp>
      <p:sp>
        <p:nvSpPr>
          <p:cNvPr id="3" name="2 İçerik Yer Tutucusu"/>
          <p:cNvSpPr>
            <a:spLocks noGrp="1"/>
          </p:cNvSpPr>
          <p:nvPr>
            <p:ph sz="quarter" idx="1"/>
          </p:nvPr>
        </p:nvSpPr>
        <p:spPr/>
        <p:txBody>
          <a:bodyPr>
            <a:normAutofit/>
          </a:bodyPr>
          <a:lstStyle/>
          <a:p>
            <a:r>
              <a:rPr lang="tr-TR" dirty="0" smtClean="0"/>
              <a:t>İnternet</a:t>
            </a:r>
          </a:p>
          <a:p>
            <a:pPr lvl="1"/>
            <a:r>
              <a:rPr lang="tr-TR" dirty="0" smtClean="0"/>
              <a:t>Çağatay </a:t>
            </a:r>
            <a:r>
              <a:rPr lang="tr-TR" dirty="0" err="1" smtClean="0"/>
              <a:t>Çebi</a:t>
            </a:r>
            <a:r>
              <a:rPr lang="tr-TR" dirty="0" smtClean="0"/>
              <a:t> internet sitesi 	</a:t>
            </a:r>
            <a:r>
              <a:rPr lang="tr-TR" sz="2000" dirty="0" smtClean="0">
                <a:solidFill>
                  <a:schemeClr val="tx1"/>
                </a:solidFill>
              </a:rPr>
              <a:t>http://www.</a:t>
            </a:r>
            <a:r>
              <a:rPr lang="tr-TR" sz="2000" dirty="0" err="1" smtClean="0">
                <a:solidFill>
                  <a:schemeClr val="tx1"/>
                </a:solidFill>
              </a:rPr>
              <a:t>cagataycebi</a:t>
            </a:r>
            <a:r>
              <a:rPr lang="tr-TR" sz="2000" dirty="0" smtClean="0">
                <a:solidFill>
                  <a:schemeClr val="tx1"/>
                </a:solidFill>
              </a:rPr>
              <a:t>.com/</a:t>
            </a:r>
            <a:r>
              <a:rPr lang="tr-TR" sz="2000" dirty="0" err="1" smtClean="0">
                <a:solidFill>
                  <a:schemeClr val="tx1"/>
                </a:solidFill>
              </a:rPr>
              <a:t>programming</a:t>
            </a:r>
            <a:r>
              <a:rPr lang="tr-TR" sz="2000" dirty="0" smtClean="0">
                <a:solidFill>
                  <a:schemeClr val="tx1"/>
                </a:solidFill>
              </a:rPr>
              <a:t>/</a:t>
            </a:r>
            <a:r>
              <a:rPr lang="tr-TR" sz="2000" dirty="0" err="1" smtClean="0">
                <a:solidFill>
                  <a:schemeClr val="tx1"/>
                </a:solidFill>
              </a:rPr>
              <a:t>index</a:t>
            </a:r>
            <a:r>
              <a:rPr lang="tr-TR" sz="2000" dirty="0" smtClean="0">
                <a:solidFill>
                  <a:schemeClr val="tx1"/>
                </a:solidFill>
              </a:rPr>
              <a:t>.html</a:t>
            </a:r>
          </a:p>
          <a:p>
            <a:pPr lvl="1"/>
            <a:r>
              <a:rPr lang="tr-TR" dirty="0" smtClean="0"/>
              <a:t>Volkan Kılıç </a:t>
            </a:r>
            <a:r>
              <a:rPr lang="tr-TR" dirty="0" err="1" smtClean="0"/>
              <a:t>youtube</a:t>
            </a:r>
            <a:r>
              <a:rPr lang="tr-TR" dirty="0" smtClean="0"/>
              <a:t> kanalı</a:t>
            </a:r>
          </a:p>
          <a:p>
            <a:pPr lvl="2"/>
            <a:r>
              <a:rPr lang="tr-TR" dirty="0" smtClean="0"/>
              <a:t>https://www.youtube.com/user/Cgorseldersler</a:t>
            </a:r>
          </a:p>
          <a:p>
            <a:endParaRPr lang="tr-TR" dirty="0" smtClean="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ox(i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Nasıl çalışma</a:t>
            </a:r>
            <a:r>
              <a:rPr lang="tr-TR" b="1" u="sng" dirty="0" smtClean="0"/>
              <a:t>ma</a:t>
            </a:r>
            <a:r>
              <a:rPr lang="tr-TR" dirty="0" smtClean="0"/>
              <a:t>lı?</a:t>
            </a:r>
            <a:endParaRPr lang="tr-TR" dirty="0"/>
          </a:p>
        </p:txBody>
      </p:sp>
      <p:pic>
        <p:nvPicPr>
          <p:cNvPr id="189441" name="Picture 1"/>
          <p:cNvPicPr>
            <a:picLocks noGrp="1" noChangeAspect="1" noChangeArrowheads="1"/>
          </p:cNvPicPr>
          <p:nvPr>
            <p:ph sz="quarter" idx="1"/>
          </p:nvPr>
        </p:nvPicPr>
        <p:blipFill>
          <a:blip r:embed="rId2">
            <a:lum bright="30000" contrast="30000"/>
          </a:blip>
          <a:srcRect/>
          <a:stretch>
            <a:fillRect/>
          </a:stretch>
        </p:blipFill>
        <p:spPr bwMode="auto">
          <a:xfrm>
            <a:off x="428596" y="1571612"/>
            <a:ext cx="8229600" cy="2452926"/>
          </a:xfrm>
          <a:prstGeom prst="rect">
            <a:avLst/>
          </a:prstGeom>
          <a:noFill/>
          <a:ln w="9525">
            <a:solidFill>
              <a:srgbClr val="C00000"/>
            </a:solidFill>
            <a:miter lim="800000"/>
            <a:headEnd/>
            <a:tailEnd/>
          </a:ln>
          <a:effectLst/>
        </p:spPr>
      </p:pic>
      <p:sp>
        <p:nvSpPr>
          <p:cNvPr id="5" name="4 Akış Çizelgesi: Birleştir"/>
          <p:cNvSpPr/>
          <p:nvPr/>
        </p:nvSpPr>
        <p:spPr>
          <a:xfrm>
            <a:off x="714348" y="4286256"/>
            <a:ext cx="7429552" cy="928694"/>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Yuvarlatılmış Dikdörtgen"/>
          <p:cNvSpPr/>
          <p:nvPr/>
        </p:nvSpPr>
        <p:spPr>
          <a:xfrm>
            <a:off x="1571604" y="5357826"/>
            <a:ext cx="5857916" cy="8572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Yaşanan deneyimlere kulak verelim, dersler çıkaralım.</a:t>
            </a:r>
            <a:endParaRPr lang="tr-TR" dirty="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Kitap Önerisi</a:t>
            </a:r>
            <a:endParaRPr lang="tr-TR" dirty="0"/>
          </a:p>
        </p:txBody>
      </p:sp>
      <p:sp>
        <p:nvSpPr>
          <p:cNvPr id="3" name="2 İçerik Yer Tutucusu"/>
          <p:cNvSpPr>
            <a:spLocks noGrp="1"/>
          </p:cNvSpPr>
          <p:nvPr>
            <p:ph sz="quarter" idx="1"/>
          </p:nvPr>
        </p:nvSpPr>
        <p:spPr/>
        <p:txBody>
          <a:bodyPr>
            <a:normAutofit/>
          </a:bodyPr>
          <a:lstStyle/>
          <a:p>
            <a:r>
              <a:rPr lang="tr-TR" sz="2400" dirty="0" smtClean="0"/>
              <a:t>C </a:t>
            </a:r>
            <a:r>
              <a:rPr lang="tr-TR" sz="2400" dirty="0" err="1" smtClean="0"/>
              <a:t>How</a:t>
            </a:r>
            <a:r>
              <a:rPr lang="tr-TR" sz="2400" dirty="0" smtClean="0"/>
              <a:t> </a:t>
            </a:r>
            <a:r>
              <a:rPr lang="tr-TR" sz="2400" dirty="0" err="1" smtClean="0"/>
              <a:t>to</a:t>
            </a:r>
            <a:r>
              <a:rPr lang="tr-TR" sz="2400" dirty="0" smtClean="0"/>
              <a:t> Program (Türkçesi de var.)</a:t>
            </a:r>
            <a:br>
              <a:rPr lang="tr-TR" sz="2400" dirty="0" smtClean="0"/>
            </a:br>
            <a:r>
              <a:rPr lang="tr-TR" sz="2400" dirty="0" smtClean="0"/>
              <a:t>Yazarlar: </a:t>
            </a:r>
            <a:r>
              <a:rPr lang="tr-TR" sz="2400" dirty="0" err="1" smtClean="0"/>
              <a:t>Deitel</a:t>
            </a:r>
            <a:r>
              <a:rPr lang="tr-TR" sz="2400" dirty="0" smtClean="0"/>
              <a:t>&amp;</a:t>
            </a:r>
            <a:r>
              <a:rPr lang="tr-TR" sz="2400" dirty="0" err="1" smtClean="0"/>
              <a:t>Deitel</a:t>
            </a:r>
            <a:endParaRPr lang="tr-TR" sz="2400" dirty="0" smtClean="0"/>
          </a:p>
          <a:p>
            <a:endParaRPr lang="tr-TR" sz="2400" dirty="0" smtClean="0"/>
          </a:p>
          <a:p>
            <a:r>
              <a:rPr lang="tr-TR" sz="2400" dirty="0" smtClean="0"/>
              <a:t>Problem </a:t>
            </a:r>
            <a:r>
              <a:rPr lang="tr-TR" sz="2400" dirty="0" err="1" smtClean="0"/>
              <a:t>Solving</a:t>
            </a:r>
            <a:r>
              <a:rPr lang="tr-TR" sz="2400" dirty="0" smtClean="0"/>
              <a:t> </a:t>
            </a:r>
            <a:r>
              <a:rPr lang="tr-TR" sz="2400" dirty="0" err="1" smtClean="0"/>
              <a:t>and</a:t>
            </a:r>
            <a:r>
              <a:rPr lang="tr-TR" sz="2400" dirty="0" smtClean="0"/>
              <a:t> Program </a:t>
            </a:r>
            <a:r>
              <a:rPr lang="tr-TR" sz="2400" dirty="0" err="1" smtClean="0"/>
              <a:t>Design</a:t>
            </a:r>
            <a:r>
              <a:rPr lang="tr-TR" sz="2400" dirty="0" smtClean="0"/>
              <a:t> in C</a:t>
            </a:r>
            <a:br>
              <a:rPr lang="tr-TR" sz="2400" dirty="0" smtClean="0"/>
            </a:br>
            <a:r>
              <a:rPr lang="tr-TR" sz="2400" dirty="0" smtClean="0"/>
              <a:t>Yazarlar: </a:t>
            </a:r>
            <a:r>
              <a:rPr lang="tr-TR" sz="2400" dirty="0" err="1" smtClean="0"/>
              <a:t>Hanly</a:t>
            </a:r>
            <a:r>
              <a:rPr lang="tr-TR" sz="2400" dirty="0" smtClean="0"/>
              <a:t>, J.R., </a:t>
            </a:r>
            <a:r>
              <a:rPr lang="tr-TR" sz="2400" dirty="0" err="1" smtClean="0"/>
              <a:t>Koffman</a:t>
            </a:r>
            <a:r>
              <a:rPr lang="tr-TR" sz="2400" dirty="0" smtClean="0"/>
              <a:t>, E.B. </a:t>
            </a:r>
            <a:r>
              <a:rPr lang="tr-TR" sz="2400" dirty="0" err="1" smtClean="0"/>
              <a:t>and</a:t>
            </a:r>
            <a:r>
              <a:rPr lang="tr-TR" sz="2400" dirty="0" smtClean="0"/>
              <a:t> </a:t>
            </a:r>
            <a:r>
              <a:rPr lang="tr-TR" sz="2400" dirty="0" err="1" smtClean="0"/>
              <a:t>Friedman</a:t>
            </a:r>
            <a:r>
              <a:rPr lang="tr-TR" sz="2400" dirty="0" smtClean="0"/>
              <a:t>, F.L.</a:t>
            </a:r>
          </a:p>
          <a:p>
            <a:endParaRPr lang="tr-TR" sz="2400" dirty="0" smtClean="0"/>
          </a:p>
          <a:p>
            <a:r>
              <a:rPr lang="tr-TR" sz="2400" dirty="0" smtClean="0"/>
              <a:t>Bazı öğrenciler dersi kitaptan takip etmeyi sever. Bunun için odama uğrarsanız tarzınıza göre kitap bulma konusunda sohbet edebiliriz.</a:t>
            </a:r>
            <a:endParaRPr lang="tr-TR" sz="2400"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Sunular</a:t>
            </a:r>
            <a:endParaRPr lang="tr-TR" dirty="0"/>
          </a:p>
        </p:txBody>
      </p:sp>
      <p:sp>
        <p:nvSpPr>
          <p:cNvPr id="3" name="2 İçerik Yer Tutucusu"/>
          <p:cNvSpPr>
            <a:spLocks noGrp="1"/>
          </p:cNvSpPr>
          <p:nvPr>
            <p:ph sz="quarter" idx="1"/>
          </p:nvPr>
        </p:nvSpPr>
        <p:spPr/>
        <p:txBody>
          <a:bodyPr/>
          <a:lstStyle/>
          <a:p>
            <a:r>
              <a:rPr lang="tr-TR" dirty="0" err="1" smtClean="0"/>
              <a:t>Piazza</a:t>
            </a:r>
            <a:r>
              <a:rPr lang="tr-TR" dirty="0" smtClean="0"/>
              <a:t> -&gt; </a:t>
            </a:r>
            <a:r>
              <a:rPr lang="tr-TR" dirty="0" err="1" smtClean="0"/>
              <a:t>Resources</a:t>
            </a:r>
            <a:endParaRPr lang="tr-TR" dirty="0" smtClean="0"/>
          </a:p>
          <a:p>
            <a:endParaRPr lang="tr-TR" dirty="0" smtClean="0"/>
          </a:p>
          <a:p>
            <a:endParaRPr lang="tr-TR" dirty="0" smtClean="0"/>
          </a:p>
          <a:p>
            <a:endParaRPr lang="tr-TR" dirty="0" smtClean="0"/>
          </a:p>
          <a:p>
            <a:endParaRPr lang="tr-TR" dirty="0" smtClean="0"/>
          </a:p>
          <a:p>
            <a:r>
              <a:rPr lang="tr-TR" dirty="0" smtClean="0"/>
              <a:t>Slaytların kimisi İngilizce. Böylece kavramların İngilizce karşılıklarını da (örn. dizi -&gt; </a:t>
            </a:r>
            <a:r>
              <a:rPr lang="tr-TR" dirty="0" err="1" smtClean="0"/>
              <a:t>array</a:t>
            </a:r>
            <a:r>
              <a:rPr lang="tr-TR" dirty="0" smtClean="0"/>
              <a:t>) öğrenmeniz beklenmektedir.</a:t>
            </a:r>
          </a:p>
        </p:txBody>
      </p:sp>
      <p:pic>
        <p:nvPicPr>
          <p:cNvPr id="1026" name="Picture 2"/>
          <p:cNvPicPr>
            <a:picLocks noChangeAspect="1" noChangeArrowheads="1"/>
          </p:cNvPicPr>
          <p:nvPr/>
        </p:nvPicPr>
        <p:blipFill>
          <a:blip r:embed="rId3"/>
          <a:srcRect l="1" t="10833" r="44425" b="75833"/>
          <a:stretch>
            <a:fillRect/>
          </a:stretch>
        </p:blipFill>
        <p:spPr bwMode="auto">
          <a:xfrm>
            <a:off x="642942" y="2071678"/>
            <a:ext cx="7643834" cy="1143008"/>
          </a:xfrm>
          <a:prstGeom prst="rect">
            <a:avLst/>
          </a:prstGeom>
          <a:noFill/>
          <a:ln w="9525">
            <a:solidFill>
              <a:schemeClr val="tx1"/>
            </a:solidFill>
            <a:miter lim="800000"/>
            <a:headEnd/>
            <a:tailEnd/>
          </a:ln>
          <a:effectLst/>
        </p:spPr>
      </p:pic>
      <p:sp>
        <p:nvSpPr>
          <p:cNvPr id="6" name="5 Oval"/>
          <p:cNvSpPr/>
          <p:nvPr/>
        </p:nvSpPr>
        <p:spPr>
          <a:xfrm>
            <a:off x="4500562" y="1857364"/>
            <a:ext cx="857256" cy="71438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cxnSp>
        <p:nvCxnSpPr>
          <p:cNvPr id="8" name="7 Düz Ok Bağlayıcısı"/>
          <p:cNvCxnSpPr/>
          <p:nvPr/>
        </p:nvCxnSpPr>
        <p:spPr>
          <a:xfrm rot="5400000">
            <a:off x="5143504" y="1071546"/>
            <a:ext cx="714380" cy="71438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9176009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1800" dirty="0" smtClean="0"/>
              <a:t>Kimi derslerde klima/cam açmak gerekebilir. Klimanın/camın yakına oturmayın.</a:t>
            </a:r>
            <a:endParaRPr lang="tr-TR" sz="1800" dirty="0"/>
          </a:p>
        </p:txBody>
      </p:sp>
      <p:pic>
        <p:nvPicPr>
          <p:cNvPr id="1026" name="Picture 2"/>
          <p:cNvPicPr>
            <a:picLocks noGrp="1" noChangeAspect="1" noChangeArrowheads="1"/>
          </p:cNvPicPr>
          <p:nvPr>
            <p:ph sz="quarter" idx="1"/>
          </p:nvPr>
        </p:nvPicPr>
        <p:blipFill>
          <a:blip r:embed="rId3">
            <a:lum bright="40000" contrast="20000"/>
          </a:blip>
          <a:srcRect l="5543" t="11479" r="30483" b="40772"/>
          <a:stretch>
            <a:fillRect/>
          </a:stretch>
        </p:blipFill>
        <p:spPr bwMode="auto">
          <a:xfrm>
            <a:off x="928662" y="1714488"/>
            <a:ext cx="7024737" cy="39290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5 Yuvarlatılmış Dikdörtgen"/>
          <p:cNvSpPr/>
          <p:nvPr/>
        </p:nvSpPr>
        <p:spPr>
          <a:xfrm>
            <a:off x="4214810" y="1714488"/>
            <a:ext cx="3786214"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Ders başladıktan sonra sınıf hızla ısınmakta!</a:t>
            </a:r>
            <a:endParaRPr lang="tr-TR" sz="2400" dirty="0"/>
          </a:p>
        </p:txBody>
      </p:sp>
      <p:cxnSp>
        <p:nvCxnSpPr>
          <p:cNvPr id="8" name="7 Düz Ok Bağlayıcısı"/>
          <p:cNvCxnSpPr/>
          <p:nvPr/>
        </p:nvCxnSpPr>
        <p:spPr>
          <a:xfrm rot="5400000">
            <a:off x="5750727" y="2536025"/>
            <a:ext cx="785818" cy="714380"/>
          </a:xfrm>
          <a:prstGeom prst="straightConnector1">
            <a:avLst/>
          </a:prstGeom>
          <a:ln w="57150">
            <a:tailEnd type="arrow"/>
          </a:ln>
        </p:spPr>
        <p:style>
          <a:lnRef idx="1">
            <a:schemeClr val="accent3"/>
          </a:lnRef>
          <a:fillRef idx="0">
            <a:schemeClr val="accent3"/>
          </a:fillRef>
          <a:effectRef idx="0">
            <a:schemeClr val="accent3"/>
          </a:effectRef>
          <a:fontRef idx="minor">
            <a:schemeClr val="tx1"/>
          </a:fontRef>
        </p:style>
      </p:cxnSp>
      <p:cxnSp>
        <p:nvCxnSpPr>
          <p:cNvPr id="13" name="12 Düz Ok Bağlayıcısı"/>
          <p:cNvCxnSpPr/>
          <p:nvPr/>
        </p:nvCxnSpPr>
        <p:spPr>
          <a:xfrm rot="5400000">
            <a:off x="6465107" y="2893215"/>
            <a:ext cx="1071570" cy="142876"/>
          </a:xfrm>
          <a:prstGeom prst="straightConnector1">
            <a:avLst/>
          </a:prstGeom>
          <a:ln w="57150">
            <a:tailEnd type="arrow"/>
          </a:ln>
        </p:spPr>
        <p:style>
          <a:lnRef idx="1">
            <a:schemeClr val="accent3"/>
          </a:lnRef>
          <a:fillRef idx="0">
            <a:schemeClr val="accent3"/>
          </a:fillRef>
          <a:effectRef idx="0">
            <a:schemeClr val="accent3"/>
          </a:effectRef>
          <a:fontRef idx="minor">
            <a:schemeClr val="tx1"/>
          </a:fontRef>
        </p:style>
      </p:cxnSp>
      <p:cxnSp>
        <p:nvCxnSpPr>
          <p:cNvPr id="10" name="9 Düz Ok Bağlayıcısı"/>
          <p:cNvCxnSpPr/>
          <p:nvPr/>
        </p:nvCxnSpPr>
        <p:spPr>
          <a:xfrm>
            <a:off x="7572396" y="3571876"/>
            <a:ext cx="714380" cy="21431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11 Metin kutusu"/>
          <p:cNvSpPr txBox="1"/>
          <p:nvPr/>
        </p:nvSpPr>
        <p:spPr>
          <a:xfrm>
            <a:off x="7929554" y="3786190"/>
            <a:ext cx="1214446" cy="646331"/>
          </a:xfrm>
          <a:prstGeom prst="rect">
            <a:avLst/>
          </a:prstGeom>
          <a:noFill/>
        </p:spPr>
        <p:txBody>
          <a:bodyPr wrap="square" rtlCol="0">
            <a:spAutoFit/>
          </a:bodyPr>
          <a:lstStyle/>
          <a:p>
            <a:pPr algn="ctr"/>
            <a:r>
              <a:rPr lang="tr-TR" sz="1200" dirty="0" smtClean="0"/>
              <a:t>bir camın kısmen açıldığı durum</a:t>
            </a:r>
            <a:endParaRPr lang="tr-TR" sz="1200" dirty="0"/>
          </a:p>
        </p:txBody>
      </p:sp>
      <p:pic>
        <p:nvPicPr>
          <p:cNvPr id="3" name="Picture 2" descr="Related image"/>
          <p:cNvPicPr>
            <a:picLocks noChangeAspect="1" noChangeArrowheads="1"/>
          </p:cNvPicPr>
          <p:nvPr/>
        </p:nvPicPr>
        <p:blipFill>
          <a:blip r:embed="rId4"/>
          <a:srcRect/>
          <a:stretch>
            <a:fillRect/>
          </a:stretch>
        </p:blipFill>
        <p:spPr bwMode="auto">
          <a:xfrm>
            <a:off x="2500298" y="2071678"/>
            <a:ext cx="1428727" cy="2475772"/>
          </a:xfrm>
          <a:prstGeom prst="rect">
            <a:avLst/>
          </a:prstGeom>
          <a:noFill/>
        </p:spPr>
      </p:pic>
      <p:cxnSp>
        <p:nvCxnSpPr>
          <p:cNvPr id="15" name="14 Düz Ok Bağlayıcısı"/>
          <p:cNvCxnSpPr/>
          <p:nvPr/>
        </p:nvCxnSpPr>
        <p:spPr>
          <a:xfrm rot="10800000" flipV="1">
            <a:off x="2428860" y="2285992"/>
            <a:ext cx="642942" cy="571504"/>
          </a:xfrm>
          <a:prstGeom prst="straightConnector1">
            <a:avLst/>
          </a:prstGeom>
          <a:ln w="57150">
            <a:solidFill>
              <a:srgbClr val="C00000"/>
            </a:solidFill>
            <a:tailEnd type="arrow"/>
          </a:ln>
        </p:spPr>
        <p:style>
          <a:lnRef idx="1">
            <a:schemeClr val="accent3"/>
          </a:lnRef>
          <a:fillRef idx="0">
            <a:schemeClr val="accent3"/>
          </a:fillRef>
          <a:effectRef idx="0">
            <a:schemeClr val="accent3"/>
          </a:effectRef>
          <a:fontRef idx="minor">
            <a:schemeClr val="tx1"/>
          </a:fontRef>
        </p:style>
      </p:cxnSp>
      <p:sp>
        <p:nvSpPr>
          <p:cNvPr id="14" name="13 Metin kutusu"/>
          <p:cNvSpPr txBox="1"/>
          <p:nvPr/>
        </p:nvSpPr>
        <p:spPr>
          <a:xfrm>
            <a:off x="4714876" y="5786454"/>
            <a:ext cx="3571900" cy="261610"/>
          </a:xfrm>
          <a:prstGeom prst="rect">
            <a:avLst/>
          </a:prstGeom>
          <a:noFill/>
        </p:spPr>
        <p:txBody>
          <a:bodyPr wrap="square" rtlCol="0">
            <a:spAutoFit/>
          </a:bodyPr>
          <a:lstStyle/>
          <a:p>
            <a:r>
              <a:rPr lang="tr-TR" sz="1100" dirty="0" smtClean="0"/>
              <a:t>1 Şubat 2017 Çarşamba– B69 sınıfında toplanan verilerdir.</a:t>
            </a:r>
            <a:endParaRPr lang="tr-TR" sz="1100" dirty="0"/>
          </a:p>
        </p:txBody>
      </p:sp>
    </p:spTree>
    <p:extLst>
      <p:ext uri="{BB962C8B-B14F-4D97-AF65-F5344CB8AC3E}">
        <p14:creationId xmlns:p14="http://schemas.microsoft.com/office/powerpoint/2010/main" xmlns="" val="90918426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14290"/>
            <a:ext cx="8229600" cy="990600"/>
          </a:xfrm>
        </p:spPr>
        <p:txBody>
          <a:bodyPr>
            <a:normAutofit/>
          </a:bodyPr>
          <a:lstStyle/>
          <a:p>
            <a:r>
              <a:rPr lang="tr-TR" sz="2400" i="1" dirty="0" smtClean="0"/>
              <a:t>Öğrencilerin önemli bir kısmı bu derse düzenli çalışmazlar.</a:t>
            </a:r>
            <a:endParaRPr lang="tr-TR" sz="2400" i="1" dirty="0"/>
          </a:p>
        </p:txBody>
      </p:sp>
      <p:pic>
        <p:nvPicPr>
          <p:cNvPr id="1026" name="Picture 2"/>
          <p:cNvPicPr>
            <a:picLocks noGrp="1" noChangeAspect="1" noChangeArrowheads="1"/>
          </p:cNvPicPr>
          <p:nvPr>
            <p:ph sz="quarter" idx="1"/>
          </p:nvPr>
        </p:nvPicPr>
        <p:blipFill>
          <a:blip r:embed="rId3"/>
          <a:srcRect t="15520"/>
          <a:stretch>
            <a:fillRect/>
          </a:stretch>
        </p:blipFill>
        <p:spPr bwMode="auto">
          <a:xfrm>
            <a:off x="428596" y="1785926"/>
            <a:ext cx="4009648" cy="2670956"/>
          </a:xfrm>
          <a:prstGeom prst="rect">
            <a:avLst/>
          </a:prstGeom>
          <a:noFill/>
          <a:ln w="9525">
            <a:solidFill>
              <a:srgbClr val="FFC000"/>
            </a:solidFill>
            <a:miter lim="800000"/>
            <a:headEnd/>
            <a:tailEnd/>
          </a:ln>
          <a:effectLst/>
        </p:spPr>
      </p:pic>
      <p:sp>
        <p:nvSpPr>
          <p:cNvPr id="6" name="5 Metin kutusu"/>
          <p:cNvSpPr txBox="1"/>
          <p:nvPr/>
        </p:nvSpPr>
        <p:spPr>
          <a:xfrm>
            <a:off x="152722" y="4594238"/>
            <a:ext cx="4285397" cy="830997"/>
          </a:xfrm>
          <a:prstGeom prst="rect">
            <a:avLst/>
          </a:prstGeom>
          <a:noFill/>
        </p:spPr>
        <p:txBody>
          <a:bodyPr wrap="square" rtlCol="0">
            <a:spAutoFit/>
          </a:bodyPr>
          <a:lstStyle/>
          <a:p>
            <a:pPr algn="ctr"/>
            <a:r>
              <a:rPr lang="tr-TR" sz="1600" i="1" dirty="0" smtClean="0"/>
              <a:t>2016-2017 Yaz Dönemi Bilgisayar Programlama Dersi Dönem Sonu Not Dağılımı</a:t>
            </a:r>
            <a:endParaRPr lang="tr-TR" sz="1600" i="1" dirty="0"/>
          </a:p>
        </p:txBody>
      </p:sp>
      <p:pic>
        <p:nvPicPr>
          <p:cNvPr id="3" name="Resim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643438" y="2285992"/>
            <a:ext cx="4032448" cy="2444412"/>
          </a:xfrm>
          <a:prstGeom prst="rect">
            <a:avLst/>
          </a:prstGeom>
        </p:spPr>
      </p:pic>
      <p:sp>
        <p:nvSpPr>
          <p:cNvPr id="7" name="5 Metin kutusu"/>
          <p:cNvSpPr txBox="1"/>
          <p:nvPr/>
        </p:nvSpPr>
        <p:spPr>
          <a:xfrm>
            <a:off x="4357686" y="4786322"/>
            <a:ext cx="4285397" cy="830997"/>
          </a:xfrm>
          <a:prstGeom prst="rect">
            <a:avLst/>
          </a:prstGeom>
          <a:noFill/>
        </p:spPr>
        <p:txBody>
          <a:bodyPr wrap="square" rtlCol="0">
            <a:spAutoFit/>
          </a:bodyPr>
          <a:lstStyle/>
          <a:p>
            <a:pPr algn="ctr"/>
            <a:r>
              <a:rPr lang="tr-TR" sz="1600" i="1" dirty="0" smtClean="0"/>
              <a:t>2017-2018 Güz Dönemi Bilgisayar Programlama Dersi Dönem Sonu Not Dağılımı</a:t>
            </a:r>
            <a:endParaRPr lang="tr-TR" sz="1600" i="1" dirty="0"/>
          </a:p>
        </p:txBody>
      </p:sp>
    </p:spTree>
    <p:extLst>
      <p:ext uri="{BB962C8B-B14F-4D97-AF65-F5344CB8AC3E}">
        <p14:creationId xmlns:p14="http://schemas.microsoft.com/office/powerpoint/2010/main" xmlns="" val="407220807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Derste başarının sırrı…</a:t>
            </a:r>
            <a:endParaRPr lang="tr-TR" dirty="0"/>
          </a:p>
        </p:txBody>
      </p:sp>
      <p:sp>
        <p:nvSpPr>
          <p:cNvPr id="3" name="İçerik Yer Tutucusu 2"/>
          <p:cNvSpPr>
            <a:spLocks noGrp="1"/>
          </p:cNvSpPr>
          <p:nvPr>
            <p:ph sz="quarter" idx="1"/>
          </p:nvPr>
        </p:nvSpPr>
        <p:spPr/>
        <p:txBody>
          <a:bodyPr>
            <a:normAutofit/>
          </a:bodyPr>
          <a:lstStyle/>
          <a:p>
            <a:r>
              <a:rPr lang="tr-TR" dirty="0" smtClean="0"/>
              <a:t>Ders kaçırmayın. (Kaçırdığınız dersleri telafi etmek zor.)</a:t>
            </a:r>
          </a:p>
          <a:p>
            <a:endParaRPr lang="tr-TR" dirty="0"/>
          </a:p>
          <a:p>
            <a:endParaRPr lang="tr-TR" dirty="0" smtClean="0"/>
          </a:p>
          <a:p>
            <a:endParaRPr lang="tr-TR" dirty="0" smtClean="0"/>
          </a:p>
          <a:p>
            <a:r>
              <a:rPr lang="tr-TR" dirty="0" smtClean="0"/>
              <a:t>Ödevleri muhakkak yapın. </a:t>
            </a:r>
            <a:endParaRPr lang="tr-TR" dirty="0"/>
          </a:p>
          <a:p>
            <a:endParaRPr lang="tr-TR" dirty="0" smtClean="0"/>
          </a:p>
          <a:p>
            <a:endParaRPr lang="tr-TR" dirty="0" smtClean="0"/>
          </a:p>
          <a:p>
            <a:endParaRPr lang="tr-TR" dirty="0"/>
          </a:p>
        </p:txBody>
      </p:sp>
      <p:grpSp>
        <p:nvGrpSpPr>
          <p:cNvPr id="4" name="Grup 8"/>
          <p:cNvGrpSpPr/>
          <p:nvPr/>
        </p:nvGrpSpPr>
        <p:grpSpPr>
          <a:xfrm>
            <a:off x="1186023" y="1694175"/>
            <a:ext cx="6386373" cy="1176411"/>
            <a:chOff x="2050119" y="1772816"/>
            <a:chExt cx="6386373" cy="1176411"/>
          </a:xfrm>
        </p:grpSpPr>
        <p:cxnSp>
          <p:nvCxnSpPr>
            <p:cNvPr id="5" name="Düz Ok Bağlayıcısı 4"/>
            <p:cNvCxnSpPr/>
            <p:nvPr/>
          </p:nvCxnSpPr>
          <p:spPr>
            <a:xfrm flipH="1">
              <a:off x="3671900" y="1772816"/>
              <a:ext cx="252028" cy="3146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Metin kutusu 5"/>
            <p:cNvSpPr txBox="1"/>
            <p:nvPr/>
          </p:nvSpPr>
          <p:spPr>
            <a:xfrm>
              <a:off x="2050119" y="2087453"/>
              <a:ext cx="6386373" cy="861774"/>
            </a:xfrm>
            <a:prstGeom prst="rect">
              <a:avLst/>
            </a:prstGeom>
            <a:noFill/>
          </p:spPr>
          <p:txBody>
            <a:bodyPr wrap="square" rtlCol="0">
              <a:spAutoFit/>
            </a:bodyPr>
            <a:lstStyle/>
            <a:p>
              <a:r>
                <a:rPr lang="tr-TR" dirty="0" smtClean="0"/>
                <a:t>Bu gerekli ama yeterli değil. </a:t>
              </a:r>
            </a:p>
            <a:p>
              <a:r>
                <a:rPr lang="tr-TR" sz="1600" i="1" dirty="0" smtClean="0">
                  <a:solidFill>
                    <a:srgbClr val="C00000"/>
                  </a:solidFill>
                </a:rPr>
                <a:t>Başarılı öğrencilerin çoğunun devamsızlık notu tam oluyor ama tam devamsızlığa sahip olup da başarısız olan birçok öğrenci oldu.</a:t>
              </a:r>
              <a:endParaRPr lang="tr-TR" sz="1600" i="1" dirty="0">
                <a:solidFill>
                  <a:srgbClr val="C00000"/>
                </a:solidFill>
              </a:endParaRPr>
            </a:p>
          </p:txBody>
        </p:sp>
      </p:grpSp>
      <p:grpSp>
        <p:nvGrpSpPr>
          <p:cNvPr id="9" name="Grup 9"/>
          <p:cNvGrpSpPr/>
          <p:nvPr/>
        </p:nvGrpSpPr>
        <p:grpSpPr>
          <a:xfrm>
            <a:off x="2214547" y="3857628"/>
            <a:ext cx="5929353" cy="1077798"/>
            <a:chOff x="3895203" y="3119048"/>
            <a:chExt cx="10797857" cy="1077798"/>
          </a:xfrm>
        </p:grpSpPr>
        <p:cxnSp>
          <p:nvCxnSpPr>
            <p:cNvPr id="7" name="Düz Ok Bağlayıcısı 6"/>
            <p:cNvCxnSpPr/>
            <p:nvPr/>
          </p:nvCxnSpPr>
          <p:spPr>
            <a:xfrm>
              <a:off x="3895203" y="3119048"/>
              <a:ext cx="1080120"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Metin kutusu 7"/>
            <p:cNvSpPr txBox="1"/>
            <p:nvPr/>
          </p:nvSpPr>
          <p:spPr>
            <a:xfrm>
              <a:off x="4067944" y="3335072"/>
              <a:ext cx="10625116" cy="861774"/>
            </a:xfrm>
            <a:prstGeom prst="rect">
              <a:avLst/>
            </a:prstGeom>
            <a:noFill/>
          </p:spPr>
          <p:txBody>
            <a:bodyPr wrap="square" rtlCol="0">
              <a:spAutoFit/>
            </a:bodyPr>
            <a:lstStyle/>
            <a:p>
              <a:r>
                <a:rPr lang="tr-TR" dirty="0" smtClean="0"/>
                <a:t>Bu çok önemli ama işin sırrı değilmiş.</a:t>
              </a:r>
            </a:p>
            <a:p>
              <a:r>
                <a:rPr lang="tr-TR" sz="1600" i="1" dirty="0" smtClean="0">
                  <a:solidFill>
                    <a:srgbClr val="C00000"/>
                  </a:solidFill>
                </a:rPr>
                <a:t>Başarılı öğrenciler ödevlerin katkısına atıf yapıyorlar ama ödev yapıp da başarısız olan da birçok öğrenci oldu.</a:t>
              </a:r>
              <a:endParaRPr lang="tr-TR" sz="1600" i="1" dirty="0">
                <a:solidFill>
                  <a:srgbClr val="C00000"/>
                </a:solidFill>
              </a:endParaRPr>
            </a:p>
          </p:txBody>
        </p:sp>
      </p:grpSp>
    </p:spTree>
    <p:extLst>
      <p:ext uri="{BB962C8B-B14F-4D97-AF65-F5344CB8AC3E}">
        <p14:creationId xmlns:p14="http://schemas.microsoft.com/office/powerpoint/2010/main" xmlns="" val="62918888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Derste başarının sırrı…</a:t>
            </a:r>
            <a:endParaRPr lang="tr-TR" dirty="0"/>
          </a:p>
        </p:txBody>
      </p:sp>
      <p:sp>
        <p:nvSpPr>
          <p:cNvPr id="3" name="İçerik Yer Tutucusu 2"/>
          <p:cNvSpPr>
            <a:spLocks noGrp="1"/>
          </p:cNvSpPr>
          <p:nvPr>
            <p:ph sz="quarter" idx="1"/>
          </p:nvPr>
        </p:nvSpPr>
        <p:spPr/>
        <p:txBody>
          <a:bodyPr>
            <a:normAutofit/>
          </a:bodyPr>
          <a:lstStyle/>
          <a:p>
            <a:endParaRPr lang="tr-TR" dirty="0" smtClean="0"/>
          </a:p>
          <a:p>
            <a:r>
              <a:rPr lang="tr-TR" dirty="0" smtClean="0"/>
              <a:t>TOBB </a:t>
            </a:r>
            <a:r>
              <a:rPr lang="tr-TR" dirty="0" err="1" smtClean="0"/>
              <a:t>ETÜ’de</a:t>
            </a:r>
            <a:r>
              <a:rPr lang="tr-TR" dirty="0" smtClean="0"/>
              <a:t> şimdiye kadar bilgisayar programlama dersini benden almış 1602 öğrencinin ardından gözlemim odur ki: </a:t>
            </a:r>
            <a:r>
              <a:rPr lang="tr-TR" b="1" dirty="0" smtClean="0">
                <a:solidFill>
                  <a:srgbClr val="FF0000"/>
                </a:solidFill>
              </a:rPr>
              <a:t>başarılı olmanın sırrı</a:t>
            </a:r>
            <a:r>
              <a:rPr lang="tr-TR" dirty="0" smtClean="0"/>
              <a:t>:</a:t>
            </a:r>
          </a:p>
          <a:p>
            <a:pPr lvl="1" algn="ctr"/>
            <a:r>
              <a:rPr lang="tr-TR" sz="3600" b="1" u="sng" dirty="0" smtClean="0"/>
              <a:t>Bol bol </a:t>
            </a:r>
            <a:r>
              <a:rPr lang="tr-TR" sz="3600" b="1" dirty="0" smtClean="0"/>
              <a:t>kod yazın.</a:t>
            </a:r>
          </a:p>
          <a:p>
            <a:endParaRPr lang="tr-TR" dirty="0"/>
          </a:p>
        </p:txBody>
      </p:sp>
      <p:sp>
        <p:nvSpPr>
          <p:cNvPr id="4" name="3 Dikdörtgen"/>
          <p:cNvSpPr/>
          <p:nvPr/>
        </p:nvSpPr>
        <p:spPr>
          <a:xfrm>
            <a:off x="785786" y="4572008"/>
            <a:ext cx="7572428" cy="861774"/>
          </a:xfrm>
          <a:prstGeom prst="rect">
            <a:avLst/>
          </a:prstGeom>
        </p:spPr>
        <p:txBody>
          <a:bodyPr wrap="square">
            <a:spAutoFit/>
          </a:bodyPr>
          <a:lstStyle/>
          <a:p>
            <a:pPr algn="r"/>
            <a:r>
              <a:rPr lang="tr-TR" i="1" dirty="0" smtClean="0"/>
              <a:t>Ders gerçekten çok keyifli ama </a:t>
            </a:r>
            <a:r>
              <a:rPr lang="tr-TR" b="1" i="1" dirty="0" smtClean="0"/>
              <a:t>günü gününe tekrar </a:t>
            </a:r>
            <a:r>
              <a:rPr lang="tr-TR" i="1" dirty="0" smtClean="0"/>
              <a:t>yapmayınca ne kadar keyifli olursa olsun ipin ucu kaçıyor.</a:t>
            </a:r>
            <a:br>
              <a:rPr lang="tr-TR" i="1" dirty="0" smtClean="0"/>
            </a:br>
            <a:r>
              <a:rPr lang="tr-TR" sz="1400" i="1" dirty="0" smtClean="0"/>
              <a:t>2017-2018 Bahar Döneminde bir öğrencinin final sınavı geri bildirimi (FF)</a:t>
            </a:r>
            <a:endParaRPr lang="tr-TR" sz="1400" i="1" dirty="0"/>
          </a:p>
        </p:txBody>
      </p:sp>
    </p:spTree>
    <p:extLst>
      <p:ext uri="{BB962C8B-B14F-4D97-AF65-F5344CB8AC3E}">
        <p14:creationId xmlns:p14="http://schemas.microsoft.com/office/powerpoint/2010/main" xmlns="" val="62918888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smtClean="0"/>
              <a:t>Günü </a:t>
            </a:r>
            <a:r>
              <a:rPr lang="tr-TR" b="1" dirty="0"/>
              <a:t>gününe çalışmamın </a:t>
            </a:r>
            <a:r>
              <a:rPr lang="tr-TR" b="1" dirty="0" smtClean="0"/>
              <a:t>gerekliliği…</a:t>
            </a:r>
            <a:endParaRPr lang="tr-TR" dirty="0"/>
          </a:p>
        </p:txBody>
      </p:sp>
      <p:sp>
        <p:nvSpPr>
          <p:cNvPr id="3" name="İçerik Yer Tutucusu 2"/>
          <p:cNvSpPr>
            <a:spLocks noGrp="1"/>
          </p:cNvSpPr>
          <p:nvPr>
            <p:ph sz="quarter" idx="1"/>
          </p:nvPr>
        </p:nvSpPr>
        <p:spPr>
          <a:xfrm>
            <a:off x="457200" y="1219200"/>
            <a:ext cx="8329642" cy="3424246"/>
          </a:xfrm>
        </p:spPr>
        <p:txBody>
          <a:bodyPr>
            <a:normAutofit/>
          </a:bodyPr>
          <a:lstStyle/>
          <a:p>
            <a:r>
              <a:rPr lang="tr-TR" sz="2000" dirty="0"/>
              <a:t>Ehliyet almadan önce herkes bana araba sürmeye başladığımda rüyalarımda hep araba süreceğimi söylerdi. Fakat ben o </a:t>
            </a:r>
            <a:r>
              <a:rPr lang="tr-TR" sz="2000" dirty="0" smtClean="0"/>
              <a:t>sıralarda </a:t>
            </a:r>
            <a:r>
              <a:rPr lang="tr-TR" sz="2000" dirty="0"/>
              <a:t>rüyamda araba kullandığımı görmüyordum. Galiba onu fazla önemsemiyordum. C benim </a:t>
            </a:r>
            <a:r>
              <a:rPr lang="tr-TR" sz="2000" dirty="0" smtClean="0"/>
              <a:t>için </a:t>
            </a:r>
            <a:r>
              <a:rPr lang="tr-TR" sz="2000" dirty="0"/>
              <a:t>ilk günden beri korkutucuydu. Ama korkmamın sebebi farkında olmamdı</a:t>
            </a:r>
            <a:r>
              <a:rPr lang="tr-TR" sz="2000" dirty="0" smtClean="0"/>
              <a:t>. </a:t>
            </a:r>
            <a:r>
              <a:rPr lang="tr-TR" sz="2000" b="1" dirty="0" smtClean="0"/>
              <a:t>Günü </a:t>
            </a:r>
            <a:r>
              <a:rPr lang="tr-TR" sz="2000" b="1" dirty="0"/>
              <a:t>gününe çalışmamın gerekliliği</a:t>
            </a:r>
            <a:r>
              <a:rPr lang="tr-TR" sz="2000" dirty="0"/>
              <a:t> ve benden istediği pek çok sorumluluk vardı. Korkum beni daha çok sevdirdi C'yi, </a:t>
            </a:r>
            <a:r>
              <a:rPr lang="tr-TR" sz="2000" dirty="0" smtClean="0"/>
              <a:t>tabii ki hatalarım </a:t>
            </a:r>
            <a:r>
              <a:rPr lang="tr-TR" sz="2000" dirty="0"/>
              <a:t>oldu ve </a:t>
            </a:r>
            <a:r>
              <a:rPr lang="tr-TR" sz="2000" dirty="0" smtClean="0"/>
              <a:t>bazı </a:t>
            </a:r>
            <a:r>
              <a:rPr lang="tr-TR" sz="2000" dirty="0"/>
              <a:t>zamanlarda yeterli çalışmayı gösteremedim. Ama ben en büyük dersi alıp C </a:t>
            </a:r>
            <a:r>
              <a:rPr lang="tr-TR" sz="2000" dirty="0" err="1"/>
              <a:t>yi</a:t>
            </a:r>
            <a:r>
              <a:rPr lang="tr-TR" sz="2000" dirty="0"/>
              <a:t> kendime bir ders olarak </a:t>
            </a:r>
            <a:r>
              <a:rPr lang="tr-TR" sz="2000" dirty="0" smtClean="0"/>
              <a:t>değil, </a:t>
            </a:r>
            <a:r>
              <a:rPr lang="tr-TR" sz="2000" dirty="0"/>
              <a:t>kariyer hayatımın bir parçası olarak görmeye başladım. Ve yaklaşık 2 </a:t>
            </a:r>
            <a:r>
              <a:rPr lang="tr-TR" sz="2000" dirty="0" smtClean="0"/>
              <a:t>aydır </a:t>
            </a:r>
            <a:r>
              <a:rPr lang="tr-TR" sz="2000" b="1" dirty="0"/>
              <a:t>her gece rüyamda </a:t>
            </a:r>
            <a:r>
              <a:rPr lang="tr-TR" sz="2000" dirty="0"/>
              <a:t>sabaha kadar kod </a:t>
            </a:r>
            <a:r>
              <a:rPr lang="tr-TR" sz="2000" dirty="0" smtClean="0"/>
              <a:t>yazıyorum… ödevlerin çoğunu </a:t>
            </a:r>
            <a:r>
              <a:rPr lang="tr-TR" sz="2000" dirty="0"/>
              <a:t>orda bitirip sabah koda döküyorum</a:t>
            </a:r>
            <a:r>
              <a:rPr lang="tr-TR" sz="2000" dirty="0" smtClean="0"/>
              <a:t>.</a:t>
            </a:r>
          </a:p>
          <a:p>
            <a:endParaRPr lang="tr-TR" sz="2000" dirty="0"/>
          </a:p>
        </p:txBody>
      </p:sp>
      <p:pic>
        <p:nvPicPr>
          <p:cNvPr id="4" name="3 Resim" descr="Code-Baby.jpg"/>
          <p:cNvPicPr>
            <a:picLocks noChangeAspect="1"/>
          </p:cNvPicPr>
          <p:nvPr/>
        </p:nvPicPr>
        <p:blipFill>
          <a:blip r:embed="rId3"/>
          <a:stretch>
            <a:fillRect/>
          </a:stretch>
        </p:blipFill>
        <p:spPr>
          <a:xfrm>
            <a:off x="6143636" y="4198824"/>
            <a:ext cx="2571768" cy="21221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Dikdörtgen"/>
          <p:cNvSpPr/>
          <p:nvPr/>
        </p:nvSpPr>
        <p:spPr>
          <a:xfrm>
            <a:off x="928662" y="4500570"/>
            <a:ext cx="4572000" cy="646331"/>
          </a:xfrm>
          <a:prstGeom prst="rect">
            <a:avLst/>
          </a:prstGeom>
        </p:spPr>
        <p:txBody>
          <a:bodyPr>
            <a:spAutoFit/>
          </a:bodyPr>
          <a:lstStyle/>
          <a:p>
            <a:r>
              <a:rPr lang="tr-TR" dirty="0" smtClean="0"/>
              <a:t>2017-2018 Güz Döneminde dersten AA ile geçen bir öğrencinin ödev3 geri bildirimi</a:t>
            </a:r>
            <a:endParaRPr lang="tr-TR" dirty="0"/>
          </a:p>
        </p:txBody>
      </p:sp>
      <p:cxnSp>
        <p:nvCxnSpPr>
          <p:cNvPr id="7" name="6 Düz Ok Bağlayıcısı"/>
          <p:cNvCxnSpPr/>
          <p:nvPr/>
        </p:nvCxnSpPr>
        <p:spPr>
          <a:xfrm rot="5400000">
            <a:off x="2607455" y="5179231"/>
            <a:ext cx="357190"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Metin kutusu"/>
          <p:cNvSpPr txBox="1"/>
          <p:nvPr/>
        </p:nvSpPr>
        <p:spPr>
          <a:xfrm>
            <a:off x="785786" y="5429264"/>
            <a:ext cx="4714908" cy="923330"/>
          </a:xfrm>
          <a:prstGeom prst="rect">
            <a:avLst/>
          </a:prstGeom>
          <a:noFill/>
        </p:spPr>
        <p:txBody>
          <a:bodyPr wrap="square" rtlCol="0">
            <a:spAutoFit/>
          </a:bodyPr>
          <a:lstStyle/>
          <a:p>
            <a:r>
              <a:rPr lang="tr-TR" dirty="0" smtClean="0"/>
              <a:t>END öğrencisi, Bil141 dersini aldıktan sonra Bilgisayar </a:t>
            </a:r>
            <a:r>
              <a:rPr lang="tr-TR" dirty="0" err="1" smtClean="0"/>
              <a:t>Müh.’de</a:t>
            </a:r>
            <a:r>
              <a:rPr lang="tr-TR" dirty="0" smtClean="0"/>
              <a:t> yan dal</a:t>
            </a:r>
            <a:r>
              <a:rPr lang="tr-TR" sz="1400" dirty="0" smtClean="0"/>
              <a:t>(ya da çift ana dal)</a:t>
            </a:r>
            <a:r>
              <a:rPr lang="tr-TR" dirty="0" smtClean="0"/>
              <a:t> yapmaya başladı.</a:t>
            </a:r>
            <a:endParaRPr lang="tr-TR" dirty="0"/>
          </a:p>
        </p:txBody>
      </p:sp>
    </p:spTree>
    <p:extLst>
      <p:ext uri="{BB962C8B-B14F-4D97-AF65-F5344CB8AC3E}">
        <p14:creationId xmlns:p14="http://schemas.microsoft.com/office/powerpoint/2010/main" xmlns="" val="307960734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2016-2017 </a:t>
            </a:r>
            <a:r>
              <a:rPr lang="tr-TR" dirty="0" smtClean="0"/>
              <a:t>yaz dönemine dair…</a:t>
            </a:r>
            <a:endParaRPr lang="tr-TR" dirty="0"/>
          </a:p>
        </p:txBody>
      </p:sp>
      <p:sp>
        <p:nvSpPr>
          <p:cNvPr id="3" name="2 İçerik Yer Tutucusu"/>
          <p:cNvSpPr>
            <a:spLocks noGrp="1"/>
          </p:cNvSpPr>
          <p:nvPr>
            <p:ph sz="quarter" idx="1"/>
          </p:nvPr>
        </p:nvSpPr>
        <p:spPr>
          <a:xfrm>
            <a:off x="457200" y="1219200"/>
            <a:ext cx="8229600" cy="5281634"/>
          </a:xfrm>
        </p:spPr>
        <p:txBody>
          <a:bodyPr>
            <a:normAutofit/>
          </a:bodyPr>
          <a:lstStyle/>
          <a:p>
            <a:pPr>
              <a:buNone/>
            </a:pPr>
            <a:r>
              <a:rPr lang="tr-TR" dirty="0" smtClean="0"/>
              <a:t>BİR ÖĞRENCİNİN GERİ BİLDİRİMİ</a:t>
            </a:r>
          </a:p>
          <a:p>
            <a:pPr>
              <a:buNone/>
            </a:pPr>
            <a:r>
              <a:rPr lang="tr-TR" sz="2000" i="1" dirty="0" smtClean="0">
                <a:solidFill>
                  <a:srgbClr val="FF0000"/>
                </a:solidFill>
              </a:rPr>
              <a:t>(%88,37 puan toplayarak dersten BA harf notu ile geçti.)</a:t>
            </a:r>
            <a:endParaRPr lang="tr-TR" sz="2000" dirty="0" smtClean="0"/>
          </a:p>
          <a:p>
            <a:r>
              <a:rPr lang="tr-TR" sz="2400" i="1" dirty="0" smtClean="0"/>
              <a:t>Geri bildirimde bulunmak istediğiniz diğer konular nelerdir?</a:t>
            </a:r>
          </a:p>
          <a:p>
            <a:pPr lvl="1">
              <a:buNone/>
            </a:pPr>
            <a:r>
              <a:rPr lang="tr-TR" sz="2000" dirty="0" smtClean="0">
                <a:solidFill>
                  <a:srgbClr val="000066"/>
                </a:solidFill>
              </a:rPr>
              <a:t>Dönem başında derslere düzenli geliyordum ve lab ödevleri/ödevleri yapıyordum. O zaman çok zevk aldığım bir dersti. Bu </a:t>
            </a:r>
            <a:r>
              <a:rPr lang="tr-TR" sz="2000" b="1" dirty="0" smtClean="0">
                <a:solidFill>
                  <a:srgbClr val="000066"/>
                </a:solidFill>
              </a:rPr>
              <a:t>dönemim çok yoğun olduğu için </a:t>
            </a:r>
            <a:r>
              <a:rPr lang="tr-TR" sz="2000" dirty="0" smtClean="0">
                <a:solidFill>
                  <a:srgbClr val="000066"/>
                </a:solidFill>
              </a:rPr>
              <a:t>ve diğer derslere çalışmak için sonlara doğru (konuların belki de en önemli olduğu zamanlar) gelmemeye ve ödevleri konu eksiklerimden dolayı yapamamaya başladım. O zaman da ödevler zor ve anlaşılmaz gelmeye başladı. Hatamı anladım ama geç oldu. </a:t>
            </a:r>
          </a:p>
          <a:p>
            <a:pPr lvl="2" algn="just">
              <a:buNone/>
            </a:pPr>
            <a:endParaRPr lang="tr-TR" i="1" dirty="0" smtClean="0">
              <a:solidFill>
                <a:srgbClr val="FF0000"/>
              </a:solidFill>
            </a:endParaRPr>
          </a:p>
        </p:txBody>
      </p:sp>
    </p:spTree>
    <p:extLst>
      <p:ext uri="{BB962C8B-B14F-4D97-AF65-F5344CB8AC3E}">
        <p14:creationId xmlns:p14="http://schemas.microsoft.com/office/powerpoint/2010/main" xmlns="" val="48602717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Etik ilkeler</a:t>
            </a:r>
            <a:endParaRPr lang="tr-TR" dirty="0"/>
          </a:p>
        </p:txBody>
      </p:sp>
      <p:sp>
        <p:nvSpPr>
          <p:cNvPr id="3" name="2 İçerik Yer Tutucusu"/>
          <p:cNvSpPr>
            <a:spLocks noGrp="1"/>
          </p:cNvSpPr>
          <p:nvPr>
            <p:ph sz="quarter" idx="1"/>
          </p:nvPr>
        </p:nvSpPr>
        <p:spPr/>
        <p:txBody>
          <a:bodyPr>
            <a:normAutofit/>
          </a:bodyPr>
          <a:lstStyle/>
          <a:p>
            <a:r>
              <a:rPr lang="tr-TR" dirty="0" smtClean="0"/>
              <a:t>Piazza’da </a:t>
            </a:r>
            <a:r>
              <a:rPr lang="tr-TR" dirty="0" smtClean="0">
                <a:solidFill>
                  <a:srgbClr val="FF0000"/>
                </a:solidFill>
              </a:rPr>
              <a:t>“</a:t>
            </a:r>
            <a:r>
              <a:rPr lang="tr-TR" dirty="0" err="1" smtClean="0">
                <a:solidFill>
                  <a:srgbClr val="FF0000"/>
                </a:solidFill>
              </a:rPr>
              <a:t>Odevlerdeki</a:t>
            </a:r>
            <a:r>
              <a:rPr lang="tr-TR" dirty="0" smtClean="0">
                <a:solidFill>
                  <a:srgbClr val="FF0000"/>
                </a:solidFill>
              </a:rPr>
              <a:t>_Etik_</a:t>
            </a:r>
            <a:r>
              <a:rPr lang="tr-TR" dirty="0" err="1" smtClean="0">
                <a:solidFill>
                  <a:srgbClr val="FF0000"/>
                </a:solidFill>
              </a:rPr>
              <a:t>Ilkelerimiz</a:t>
            </a:r>
            <a:r>
              <a:rPr lang="tr-TR" dirty="0" smtClean="0">
                <a:solidFill>
                  <a:srgbClr val="FF0000"/>
                </a:solidFill>
              </a:rPr>
              <a:t>” </a:t>
            </a:r>
            <a:r>
              <a:rPr lang="tr-TR" dirty="0" smtClean="0"/>
              <a:t>dosyasında detaylıca değinildi.</a:t>
            </a:r>
          </a:p>
          <a:p>
            <a:r>
              <a:rPr lang="tr-TR" dirty="0" smtClean="0"/>
              <a:t>Dönem başında </a:t>
            </a:r>
            <a:r>
              <a:rPr lang="tr-TR" dirty="0" smtClean="0">
                <a:solidFill>
                  <a:srgbClr val="FF0000"/>
                </a:solidFill>
              </a:rPr>
              <a:t>derste</a:t>
            </a:r>
            <a:r>
              <a:rPr lang="tr-TR" dirty="0" smtClean="0"/>
              <a:t> değiniliyor</a:t>
            </a:r>
          </a:p>
          <a:p>
            <a:r>
              <a:rPr lang="tr-TR" dirty="0" smtClean="0">
                <a:solidFill>
                  <a:srgbClr val="FF0000"/>
                </a:solidFill>
              </a:rPr>
              <a:t>Ödev1B</a:t>
            </a:r>
            <a:r>
              <a:rPr lang="tr-TR" dirty="0" smtClean="0"/>
              <a:t>’de üzerinden kapsamlı şekilde geçiliyor.</a:t>
            </a:r>
          </a:p>
          <a:p>
            <a:r>
              <a:rPr lang="tr-TR" dirty="0" smtClean="0"/>
              <a:t>Neden bu kadar çok vurgulandı?</a:t>
            </a:r>
          </a:p>
          <a:p>
            <a:pPr marL="731520" lvl="1" indent="-457200"/>
            <a:r>
              <a:rPr lang="tr-TR" dirty="0" smtClean="0"/>
              <a:t>Öğrenciler, etik ilke ihlal etmek yerine kendilerini etik ilke ihlallerine iten durumla (konu eksikleri) yüzleşsin ve ihlal yerine çözüm (daha çok ve daha etkin çalışmak) üretsin istiyoruz. Böylece dersten kalanların oranı düşsün istiyoruz.</a:t>
            </a:r>
          </a:p>
          <a:p>
            <a:pPr marL="731520" lvl="1" indent="-457200"/>
            <a:r>
              <a:rPr lang="tr-TR" dirty="0" smtClean="0"/>
              <a:t>Etik ilke ara ödevleri albümlerimiz ne yazık ki kabarık. Etik ilke ihlalleri dersin kalitesini artırmaya ayırdığımız vakitten çalan ve böylece dersin kalitesini etkileyebilen durumlardır.</a:t>
            </a:r>
          </a:p>
          <a:p>
            <a:pPr lvl="1"/>
            <a:endParaRPr lang="tr-TR" dirty="0" smtClean="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heckerboard(across)">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Programlama niçin gerekli?</a:t>
            </a:r>
            <a:endParaRPr lang="tr-TR" dirty="0"/>
          </a:p>
        </p:txBody>
      </p:sp>
      <p:sp>
        <p:nvSpPr>
          <p:cNvPr id="3" name="2 İçerik Yer Tutucusu"/>
          <p:cNvSpPr>
            <a:spLocks noGrp="1"/>
          </p:cNvSpPr>
          <p:nvPr>
            <p:ph sz="quarter" idx="1"/>
          </p:nvPr>
        </p:nvSpPr>
        <p:spPr/>
        <p:txBody>
          <a:bodyPr>
            <a:normAutofit/>
          </a:bodyPr>
          <a:lstStyle/>
          <a:p>
            <a:r>
              <a:rPr lang="tr-TR" sz="3600" dirty="0" smtClean="0"/>
              <a:t>BÖLÜM BAŞKAN/ BAŞKAN YARDIMCILARIMIZIN GÖRÜŞLERİ</a:t>
            </a:r>
            <a:endParaRPr lang="tr-TR" sz="3600" dirty="0"/>
          </a:p>
        </p:txBody>
      </p:sp>
      <p:pic>
        <p:nvPicPr>
          <p:cNvPr id="4" name="3 Resim" descr="tobb_etu_ilk_100u_hedefliyor_h4789_a52c3.png"/>
          <p:cNvPicPr>
            <a:picLocks noChangeAspect="1"/>
          </p:cNvPicPr>
          <p:nvPr/>
        </p:nvPicPr>
        <p:blipFill>
          <a:blip r:embed="rId3"/>
          <a:stretch>
            <a:fillRect/>
          </a:stretch>
        </p:blipFill>
        <p:spPr>
          <a:xfrm>
            <a:off x="428596" y="2571744"/>
            <a:ext cx="8143932" cy="2981325"/>
          </a:xfrm>
          <a:prstGeom prst="rect">
            <a:avLst/>
          </a:prstGeom>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Bir öğrencinin deneyimi</a:t>
            </a:r>
            <a:endParaRPr lang="tr-TR" dirty="0"/>
          </a:p>
        </p:txBody>
      </p:sp>
      <p:sp>
        <p:nvSpPr>
          <p:cNvPr id="3" name="2 İçerik Yer Tutucusu"/>
          <p:cNvSpPr>
            <a:spLocks noGrp="1"/>
          </p:cNvSpPr>
          <p:nvPr>
            <p:ph sz="quarter" idx="1"/>
          </p:nvPr>
        </p:nvSpPr>
        <p:spPr/>
        <p:txBody>
          <a:bodyPr>
            <a:normAutofit fontScale="85000" lnSpcReduction="20000"/>
          </a:bodyPr>
          <a:lstStyle/>
          <a:p>
            <a:r>
              <a:rPr lang="tr-TR" dirty="0" smtClean="0"/>
              <a:t>Dersten kalacağımı bildiğim için sınava (dönem sonu sınavı) çalışmadım. </a:t>
            </a:r>
            <a:r>
              <a:rPr lang="tr-TR" sz="2400" i="1" dirty="0" smtClean="0"/>
              <a:t>(1.Ara sınav: 27, 2.Ara sınav: 1, Dönem sonu sınavı: 17)</a:t>
            </a:r>
            <a:endParaRPr lang="tr-TR" i="1" dirty="0" smtClean="0"/>
          </a:p>
          <a:p>
            <a:r>
              <a:rPr lang="tr-TR" b="1" dirty="0" smtClean="0"/>
              <a:t>Derslere katılmanın ve dersi derste anlamanın </a:t>
            </a:r>
            <a:r>
              <a:rPr lang="tr-TR" dirty="0" smtClean="0"/>
              <a:t>çok önemli olduğunu düşünüyorum. Dersten kalacağımı bildiğim halde derslere gelmeye çalıştım. Bir sonraki dönem derslerde daha dikkatli olacağım. </a:t>
            </a:r>
          </a:p>
          <a:p>
            <a:r>
              <a:rPr lang="tr-TR" b="1" dirty="0" smtClean="0"/>
              <a:t>Kısa sınavlar </a:t>
            </a:r>
            <a:r>
              <a:rPr lang="tr-TR" dirty="0" smtClean="0"/>
              <a:t>için ayrı bir hazırlık yapmadım fakat yapmış olsaydım düzenli çalışmış olurdum.</a:t>
            </a:r>
          </a:p>
          <a:p>
            <a:r>
              <a:rPr lang="tr-TR" b="1" dirty="0" smtClean="0"/>
              <a:t>Ödevleri</a:t>
            </a:r>
            <a:r>
              <a:rPr lang="tr-TR" dirty="0" smtClean="0"/>
              <a:t> çok yararlı buluyorum (son güne bırakılmadığı takdirde) Benim gibi düzenli kod yazmayan birisi için kod yazma imkanı ödevler sayesinde doğmuş oldu.</a:t>
            </a:r>
          </a:p>
          <a:p>
            <a:r>
              <a:rPr lang="tr-TR" dirty="0" smtClean="0"/>
              <a:t>Bu dönem dersin ciddiyetini baştan kavrayamadığım için ve sizin uyarılarınızı yeterince dinlemediğim için dersten kalıyorum. Bir sonraki dönem en baştan hatalarımın farkına varmış olarak başlayacağım.	</a:t>
            </a:r>
          </a:p>
          <a:p>
            <a:pPr algn="ctr">
              <a:buNone/>
            </a:pPr>
            <a:r>
              <a:rPr lang="tr-TR" i="1" dirty="0" smtClean="0"/>
              <a:t>2018-2019 Güz Dönemi</a:t>
            </a:r>
          </a:p>
          <a:p>
            <a:endParaRPr lang="tr-TR" dirty="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sz="2700" b="1" dirty="0" smtClean="0"/>
              <a:t>Dr. Tolga Girici</a:t>
            </a:r>
            <a:r>
              <a:rPr lang="tr-TR" sz="2200" b="1" dirty="0" smtClean="0"/>
              <a:t/>
            </a:r>
            <a:br>
              <a:rPr lang="tr-TR" sz="2200" b="1" dirty="0" smtClean="0"/>
            </a:br>
            <a:r>
              <a:rPr lang="tr-TR" sz="2200" b="1" dirty="0" smtClean="0"/>
              <a:t>TOBB ETÜ Elektrik Elektronik Mühendisliği Bölüm Başkanı</a:t>
            </a:r>
            <a:endParaRPr lang="tr-TR" b="1" dirty="0" smtClean="0"/>
          </a:p>
        </p:txBody>
      </p:sp>
      <p:pic>
        <p:nvPicPr>
          <p:cNvPr id="5123" name="Picture 3"/>
          <p:cNvPicPr>
            <a:picLocks noGrp="1" noChangeAspect="1" noChangeArrowheads="1"/>
          </p:cNvPicPr>
          <p:nvPr>
            <p:ph sz="quarter" idx="1"/>
          </p:nvPr>
        </p:nvPicPr>
        <p:blipFill>
          <a:blip r:embed="rId3"/>
          <a:stretch>
            <a:fillRect/>
          </a:stretch>
        </p:blipFill>
        <p:spPr bwMode="auto">
          <a:xfrm>
            <a:off x="174171" y="1531571"/>
            <a:ext cx="2528889" cy="2528889"/>
          </a:xfrm>
          <a:prstGeom prst="rect">
            <a:avLst/>
          </a:prstGeom>
          <a:noFill/>
          <a:ln w="9525">
            <a:noFill/>
            <a:miter lim="800000"/>
            <a:headEnd/>
            <a:tailEnd/>
          </a:ln>
          <a:effectLst/>
        </p:spPr>
      </p:pic>
      <p:sp>
        <p:nvSpPr>
          <p:cNvPr id="7" name="6 Dikdörtgen"/>
          <p:cNvSpPr/>
          <p:nvPr/>
        </p:nvSpPr>
        <p:spPr>
          <a:xfrm>
            <a:off x="2902857" y="1196021"/>
            <a:ext cx="5979885" cy="4770537"/>
          </a:xfrm>
          <a:prstGeom prst="rect">
            <a:avLst/>
          </a:prstGeom>
        </p:spPr>
        <p:txBody>
          <a:bodyPr wrap="square">
            <a:spAutoFit/>
          </a:bodyPr>
          <a:lstStyle/>
          <a:p>
            <a:r>
              <a:rPr lang="tr-TR" sz="1600" dirty="0" smtClean="0"/>
              <a:t>Eskiden elektrik/elektronik mühendisleri sadece donanım ile ilgilenirdi ve geliştirilen donanımın güncellenmesi zor, hatta imkansızdı. Günümüzde ise geliştirilen donanımlar </a:t>
            </a:r>
            <a:r>
              <a:rPr lang="tr-TR" sz="1600" b="1" dirty="0" smtClean="0">
                <a:solidFill>
                  <a:srgbClr val="0070C0"/>
                </a:solidFill>
              </a:rPr>
              <a:t>"programlanabilir" </a:t>
            </a:r>
            <a:r>
              <a:rPr lang="tr-TR" sz="1600" dirty="0" smtClean="0"/>
              <a:t>olmaktadır. Donanımın içindeki yazılım güncellenerek donanımın işlevleri geliştirilebilir, hatta yeni işlevler kazandırılabilir. Bu sistemlere </a:t>
            </a:r>
            <a:r>
              <a:rPr lang="tr-TR" sz="1600" b="1" dirty="0" smtClean="0">
                <a:solidFill>
                  <a:srgbClr val="0070C0"/>
                </a:solidFill>
              </a:rPr>
              <a:t>"gömülü sistemler" </a:t>
            </a:r>
            <a:r>
              <a:rPr lang="tr-TR" sz="1600" dirty="0" smtClean="0"/>
              <a:t>diyoruz. Akıllı telefonlar, yazılım tabanlı radyolar, insansız hava araçlarının uçuş bilgisayarları, güdümlü füzeler, en gelişmiş gömülü sistemlere verilebilecek örneklerdir.  5G ve ötesi haberleşme sistemlerinin yazılım tabanlı olarak tasarlanması ve bu sayede sistemin dinamik, </a:t>
            </a:r>
            <a:r>
              <a:rPr lang="tr-TR" sz="1600" dirty="0" err="1" smtClean="0"/>
              <a:t>adaptif</a:t>
            </a:r>
            <a:r>
              <a:rPr lang="tr-TR" sz="1600" dirty="0" smtClean="0"/>
              <a:t> ve verimli olması amaçlanmaktadır. Bütün bu yeni gelişmeler bilgisayar programlama bilgisini öğrencilerimiz için olmazsa olmaz kılmaktadır. </a:t>
            </a:r>
          </a:p>
          <a:p>
            <a:endParaRPr lang="tr-TR" sz="1600" b="1" dirty="0" smtClean="0">
              <a:solidFill>
                <a:srgbClr val="0070C0"/>
              </a:solidFill>
            </a:endParaRPr>
          </a:p>
          <a:p>
            <a:r>
              <a:rPr lang="tr-TR" sz="1600" b="1" dirty="0" smtClean="0">
                <a:solidFill>
                  <a:srgbClr val="0070C0"/>
                </a:solidFill>
              </a:rPr>
              <a:t>Özellikle C/C++ programlama dillerinin </a:t>
            </a:r>
            <a:r>
              <a:rPr lang="tr-TR" sz="1600" dirty="0" smtClean="0"/>
              <a:t>elektrik/elektronik sektöründe yoğun olarak kullanıldığını görüyoruz. Bölümümüz müfredatında bu iki programlama dili de iyi bir şekilde öğretilmektedir. Mezunlarımızın yaklaşık %20'sinin de bilişim/yazılım sektöründe çalıştığı düşünüldüğünde öğrencilerimizin kazandığı programlama bilgisinin onlara yeni fırsatlar açtığı görülmektedir.</a:t>
            </a:r>
          </a:p>
        </p:txBody>
      </p:sp>
      <p:sp>
        <p:nvSpPr>
          <p:cNvPr id="5" name="4 Dikdörtgen"/>
          <p:cNvSpPr/>
          <p:nvPr/>
        </p:nvSpPr>
        <p:spPr>
          <a:xfrm>
            <a:off x="174171" y="4060460"/>
            <a:ext cx="2728686" cy="646331"/>
          </a:xfrm>
          <a:prstGeom prst="rect">
            <a:avLst/>
          </a:prstGeom>
        </p:spPr>
        <p:txBody>
          <a:bodyPr wrap="square">
            <a:spAutoFit/>
          </a:bodyPr>
          <a:lstStyle/>
          <a:p>
            <a:pPr algn="ctr"/>
            <a:r>
              <a:rPr lang="tr-TR" b="1" dirty="0" smtClean="0">
                <a:solidFill>
                  <a:srgbClr val="0070C0"/>
                </a:solidFill>
              </a:rPr>
              <a:t>Tolga Girici </a:t>
            </a:r>
            <a:r>
              <a:rPr lang="tr-TR" b="1" dirty="0" smtClean="0"/>
              <a:t>Doç. Dr.</a:t>
            </a:r>
          </a:p>
          <a:p>
            <a:pPr algn="ctr"/>
            <a:r>
              <a:rPr lang="tr-TR" dirty="0" smtClean="0"/>
              <a:t>Bölüm Başkanı</a:t>
            </a:r>
            <a:endParaRPr lang="tr-TR"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checkerboard(across)">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sz="2700" b="1" dirty="0" smtClean="0"/>
              <a:t>Dr. Salih Tekin</a:t>
            </a:r>
            <a:r>
              <a:rPr lang="tr-TR" sz="2200" b="1" dirty="0" smtClean="0"/>
              <a:t/>
            </a:r>
            <a:br>
              <a:rPr lang="tr-TR" sz="2200" b="1" dirty="0" smtClean="0"/>
            </a:br>
            <a:r>
              <a:rPr lang="tr-TR" sz="2200" b="1" dirty="0" smtClean="0"/>
              <a:t>TOBB ETÜ Endüstri Mühendisliği Bölüm Başkan Yardımcısı</a:t>
            </a:r>
            <a:endParaRPr lang="tr-TR" b="1" dirty="0" smtClean="0"/>
          </a:p>
        </p:txBody>
      </p:sp>
      <p:pic>
        <p:nvPicPr>
          <p:cNvPr id="5123" name="Picture 3"/>
          <p:cNvPicPr>
            <a:picLocks noGrp="1" noChangeAspect="1" noChangeArrowheads="1"/>
          </p:cNvPicPr>
          <p:nvPr>
            <p:ph sz="quarter" idx="1"/>
          </p:nvPr>
        </p:nvPicPr>
        <p:blipFill>
          <a:blip r:embed="rId3"/>
          <a:stretch>
            <a:fillRect/>
          </a:stretch>
        </p:blipFill>
        <p:spPr bwMode="auto">
          <a:xfrm>
            <a:off x="174171" y="1531571"/>
            <a:ext cx="2528889" cy="2528889"/>
          </a:xfrm>
          <a:prstGeom prst="rect">
            <a:avLst/>
          </a:prstGeom>
          <a:noFill/>
          <a:ln w="9525">
            <a:noFill/>
            <a:miter lim="800000"/>
            <a:headEnd/>
            <a:tailEnd/>
          </a:ln>
          <a:effectLst/>
        </p:spPr>
      </p:pic>
      <p:sp>
        <p:nvSpPr>
          <p:cNvPr id="7" name="6 Dikdörtgen"/>
          <p:cNvSpPr/>
          <p:nvPr/>
        </p:nvSpPr>
        <p:spPr>
          <a:xfrm>
            <a:off x="2902857" y="1166993"/>
            <a:ext cx="5979885" cy="5355312"/>
          </a:xfrm>
          <a:prstGeom prst="rect">
            <a:avLst/>
          </a:prstGeom>
        </p:spPr>
        <p:txBody>
          <a:bodyPr wrap="square">
            <a:spAutoFit/>
          </a:bodyPr>
          <a:lstStyle/>
          <a:p>
            <a:r>
              <a:rPr lang="tr-TR" dirty="0" smtClean="0"/>
              <a:t>Endüstri Mühendisleri, </a:t>
            </a:r>
            <a:r>
              <a:rPr lang="tr-TR" b="1" dirty="0" smtClean="0">
                <a:solidFill>
                  <a:srgbClr val="0070C0"/>
                </a:solidFill>
              </a:rPr>
              <a:t>üretim ve servis sistemlerinin </a:t>
            </a:r>
            <a:r>
              <a:rPr lang="tr-TR" dirty="0" smtClean="0"/>
              <a:t>daha verimli, düşük maliyetli ve daha az hatalı çalışmaları için çeşitli bilimsel yöntemler geliştirir ve uygularlar.</a:t>
            </a:r>
          </a:p>
          <a:p>
            <a:r>
              <a:rPr lang="tr-TR" dirty="0" smtClean="0"/>
              <a:t> </a:t>
            </a:r>
          </a:p>
          <a:p>
            <a:r>
              <a:rPr lang="tr-TR" dirty="0" smtClean="0"/>
              <a:t>Bunu yaparken Matematik, Fizik ve Sosyal bilimlerdeki özel bilgi ve becerileri mühendislik, analiz ve tasarım ilke ve yöntemleriyle birleştirirler. Günümüzde sistemler o kadar kompleks bir hal almıştır ki, gerek sistemlerde oluşan problemlerin çözümünde, gerekse de sonuçta ortaya çıkarılacak karar destek sistemlerinin geliştirilmesinde, </a:t>
            </a:r>
            <a:r>
              <a:rPr lang="tr-TR" b="1" dirty="0" smtClean="0">
                <a:solidFill>
                  <a:srgbClr val="0070C0"/>
                </a:solidFill>
              </a:rPr>
              <a:t>yüksek programlama ve kodlama yeteneği </a:t>
            </a:r>
            <a:r>
              <a:rPr lang="tr-TR" dirty="0" smtClean="0"/>
              <a:t>gerekmektedir. </a:t>
            </a:r>
          </a:p>
          <a:p>
            <a:r>
              <a:rPr lang="tr-TR" dirty="0" smtClean="0"/>
              <a:t> </a:t>
            </a:r>
          </a:p>
          <a:p>
            <a:r>
              <a:rPr lang="tr-TR" dirty="0" smtClean="0"/>
              <a:t>Endüstri Mühendisliği öğrencilerimiz son sınıflarında aldığı Bitirme Projesi dersi kapsamında gördükleri gibi firmaların gerçek yaşam problemlerini  çözmek için programlama kaçınılmaz bir araçtır. Dolayısıyla her Endüstri Mühendisinin aynı zamanda </a:t>
            </a:r>
            <a:r>
              <a:rPr lang="tr-TR" b="1" dirty="0" smtClean="0">
                <a:solidFill>
                  <a:srgbClr val="0070C0"/>
                </a:solidFill>
              </a:rPr>
              <a:t>iyi bir programcı olması gerektiğini </a:t>
            </a:r>
            <a:r>
              <a:rPr lang="tr-TR" dirty="0" smtClean="0"/>
              <a:t>söyleyebiliriz.</a:t>
            </a:r>
          </a:p>
          <a:p>
            <a:endParaRPr lang="tr-TR" dirty="0" smtClean="0"/>
          </a:p>
        </p:txBody>
      </p:sp>
      <p:sp>
        <p:nvSpPr>
          <p:cNvPr id="5" name="4 Dikdörtgen"/>
          <p:cNvSpPr/>
          <p:nvPr/>
        </p:nvSpPr>
        <p:spPr>
          <a:xfrm>
            <a:off x="174171" y="4060460"/>
            <a:ext cx="2728686" cy="646331"/>
          </a:xfrm>
          <a:prstGeom prst="rect">
            <a:avLst/>
          </a:prstGeom>
        </p:spPr>
        <p:txBody>
          <a:bodyPr wrap="square">
            <a:spAutoFit/>
          </a:bodyPr>
          <a:lstStyle/>
          <a:p>
            <a:pPr algn="ctr"/>
            <a:r>
              <a:rPr lang="tr-TR" b="1" dirty="0" smtClean="0">
                <a:solidFill>
                  <a:srgbClr val="0070C0"/>
                </a:solidFill>
              </a:rPr>
              <a:t>Salih Tekin </a:t>
            </a:r>
            <a:r>
              <a:rPr lang="tr-TR" b="1" dirty="0" smtClean="0"/>
              <a:t>Yrd. Doç. Dr.</a:t>
            </a:r>
          </a:p>
          <a:p>
            <a:pPr algn="ctr"/>
            <a:r>
              <a:rPr lang="tr-TR" dirty="0" smtClean="0"/>
              <a:t>Bölüm Başkan Yardımcısı</a:t>
            </a:r>
            <a:endParaRPr lang="tr-TR"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checkerboard(across)">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checkerboard(across)">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checkerboard(across)">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checkerboard(across)">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smtClean="0"/>
              <a:t>Türkçeye özgü karakterlerin ekrana düzgün yazdırılması</a:t>
            </a:r>
            <a:endParaRPr lang="tr-TR" sz="2800" dirty="0"/>
          </a:p>
        </p:txBody>
      </p:sp>
      <p:sp>
        <p:nvSpPr>
          <p:cNvPr id="3" name="2 İçerik Yer Tutucusu"/>
          <p:cNvSpPr>
            <a:spLocks noGrp="1"/>
          </p:cNvSpPr>
          <p:nvPr>
            <p:ph sz="quarter" idx="1"/>
          </p:nvPr>
        </p:nvSpPr>
        <p:spPr>
          <a:xfrm>
            <a:off x="457200" y="1219200"/>
            <a:ext cx="5043494" cy="3209932"/>
          </a:xfrm>
        </p:spPr>
        <p:txBody>
          <a:bodyPr>
            <a:normAutofit/>
          </a:bodyPr>
          <a:lstStyle/>
          <a:p>
            <a:pPr>
              <a:buNone/>
            </a:pPr>
            <a:r>
              <a:rPr lang="tr-TR" sz="1600" dirty="0" smtClean="0"/>
              <a:t>Normalde Türkçeye özgü ç, ğ, ü gibi karakterler ekranda düzgün çıkmamaktadır.</a:t>
            </a:r>
          </a:p>
          <a:p>
            <a:r>
              <a:rPr lang="tr-TR" sz="1600" dirty="0" smtClean="0"/>
              <a:t>#</a:t>
            </a:r>
            <a:r>
              <a:rPr lang="tr-TR" sz="1600" dirty="0" err="1" smtClean="0"/>
              <a:t>include</a:t>
            </a:r>
            <a:r>
              <a:rPr lang="tr-TR" sz="1600" dirty="0" smtClean="0"/>
              <a:t> &lt;</a:t>
            </a:r>
            <a:r>
              <a:rPr lang="tr-TR" sz="1600" dirty="0" err="1" smtClean="0"/>
              <a:t>locale</a:t>
            </a:r>
            <a:r>
              <a:rPr lang="tr-TR" sz="1600" dirty="0" smtClean="0"/>
              <a:t>.h&gt; </a:t>
            </a:r>
          </a:p>
          <a:p>
            <a:pPr>
              <a:buNone/>
            </a:pPr>
            <a:r>
              <a:rPr lang="tr-TR" sz="1600" dirty="0" smtClean="0"/>
              <a:t>Şeklinde </a:t>
            </a:r>
            <a:r>
              <a:rPr lang="tr-TR" sz="1600" dirty="0" err="1" smtClean="0"/>
              <a:t>locale</a:t>
            </a:r>
            <a:r>
              <a:rPr lang="tr-TR" sz="1600" dirty="0" smtClean="0"/>
              <a:t> kütüphanesini ekleyip </a:t>
            </a:r>
            <a:r>
              <a:rPr lang="tr-TR" sz="1600" dirty="0" err="1" smtClean="0"/>
              <a:t>main’in</a:t>
            </a:r>
            <a:r>
              <a:rPr lang="tr-TR" sz="1600" dirty="0" smtClean="0"/>
              <a:t> içinde</a:t>
            </a:r>
          </a:p>
          <a:p>
            <a:r>
              <a:rPr lang="tr-TR" sz="1600" dirty="0" smtClean="0"/>
              <a:t>   </a:t>
            </a:r>
            <a:r>
              <a:rPr lang="tr-TR" sz="1600" dirty="0" err="1" smtClean="0"/>
              <a:t>setlocale</a:t>
            </a:r>
            <a:r>
              <a:rPr lang="tr-TR" sz="1600" dirty="0" smtClean="0"/>
              <a:t>(LC_ALL,"</a:t>
            </a:r>
            <a:r>
              <a:rPr lang="tr-TR" sz="1600" dirty="0" err="1" smtClean="0"/>
              <a:t>Turkish</a:t>
            </a:r>
            <a:r>
              <a:rPr lang="tr-TR" sz="1600" dirty="0" smtClean="0"/>
              <a:t>");</a:t>
            </a:r>
          </a:p>
          <a:p>
            <a:pPr>
              <a:buNone/>
            </a:pPr>
            <a:r>
              <a:rPr lang="tr-TR" sz="1600" dirty="0" smtClean="0"/>
              <a:t>Şeklinde bir komutla ayarlama yaparsanız,</a:t>
            </a:r>
          </a:p>
          <a:p>
            <a:pPr>
              <a:buNone/>
            </a:pPr>
            <a:r>
              <a:rPr lang="tr-TR" sz="1600" dirty="0" smtClean="0"/>
              <a:t>Türkçe karakterleri de ekrana yazdırabilirsiniz.</a:t>
            </a:r>
          </a:p>
          <a:p>
            <a:pPr>
              <a:buNone/>
            </a:pPr>
            <a:r>
              <a:rPr lang="tr-TR" sz="1400" dirty="0" smtClean="0"/>
              <a:t>ANCAK, bu durumda eğer kodunuz kullanıcıdan sayı istiyorsa, kullanıcı ondalık sayı girişlerini  5.2 yerine 5,2 gibi (Türkçedeki gibi) virgüllü şekilde yapmalıdır.</a:t>
            </a:r>
          </a:p>
        </p:txBody>
      </p:sp>
      <p:pic>
        <p:nvPicPr>
          <p:cNvPr id="1026" name="Picture 2"/>
          <p:cNvPicPr>
            <a:picLocks noChangeAspect="1" noChangeArrowheads="1"/>
          </p:cNvPicPr>
          <p:nvPr/>
        </p:nvPicPr>
        <p:blipFill>
          <a:blip r:embed="rId3"/>
          <a:srcRect/>
          <a:stretch>
            <a:fillRect/>
          </a:stretch>
        </p:blipFill>
        <p:spPr bwMode="auto">
          <a:xfrm>
            <a:off x="5143504" y="4429132"/>
            <a:ext cx="3209925" cy="1514475"/>
          </a:xfrm>
          <a:prstGeom prst="rect">
            <a:avLst/>
          </a:prstGeom>
          <a:noFill/>
          <a:ln w="9525">
            <a:noFill/>
            <a:miter lim="800000"/>
            <a:headEnd/>
            <a:tailEnd/>
          </a:ln>
          <a:effectLst/>
        </p:spPr>
      </p:pic>
      <p:sp>
        <p:nvSpPr>
          <p:cNvPr id="5" name="4 Dikdörtgen"/>
          <p:cNvSpPr/>
          <p:nvPr/>
        </p:nvSpPr>
        <p:spPr>
          <a:xfrm>
            <a:off x="428596" y="4071942"/>
            <a:ext cx="4572000" cy="212365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tr-TR" sz="1600" i="1" dirty="0" smtClean="0"/>
              <a:t>#</a:t>
            </a:r>
            <a:r>
              <a:rPr lang="tr-TR" sz="1600" i="1" dirty="0" err="1" smtClean="0"/>
              <a:t>include</a:t>
            </a:r>
            <a:r>
              <a:rPr lang="tr-TR" sz="1600" i="1" dirty="0" smtClean="0"/>
              <a:t> &lt;</a:t>
            </a:r>
            <a:r>
              <a:rPr lang="tr-TR" sz="1600" i="1" dirty="0" err="1" smtClean="0"/>
              <a:t>stdio</a:t>
            </a:r>
            <a:r>
              <a:rPr lang="tr-TR" sz="1600" i="1" dirty="0" smtClean="0"/>
              <a:t>.h&gt; </a:t>
            </a:r>
          </a:p>
          <a:p>
            <a:r>
              <a:rPr lang="tr-TR" sz="1600" i="1" dirty="0" smtClean="0"/>
              <a:t>#</a:t>
            </a:r>
            <a:r>
              <a:rPr lang="tr-TR" sz="1600" i="1" dirty="0" err="1" smtClean="0"/>
              <a:t>include</a:t>
            </a:r>
            <a:r>
              <a:rPr lang="tr-TR" sz="1600" i="1" dirty="0" smtClean="0"/>
              <a:t> &lt;</a:t>
            </a:r>
            <a:r>
              <a:rPr lang="tr-TR" sz="1600" i="1" dirty="0" err="1" smtClean="0"/>
              <a:t>locale</a:t>
            </a:r>
            <a:r>
              <a:rPr lang="tr-TR" sz="1600" i="1" dirty="0" smtClean="0"/>
              <a:t>.h&gt; </a:t>
            </a:r>
          </a:p>
          <a:p>
            <a:r>
              <a:rPr lang="tr-TR" sz="1600" i="1" dirty="0" err="1" smtClean="0"/>
              <a:t>int</a:t>
            </a:r>
            <a:r>
              <a:rPr lang="tr-TR" sz="1600" i="1" dirty="0" smtClean="0"/>
              <a:t> </a:t>
            </a:r>
            <a:r>
              <a:rPr lang="tr-TR" sz="1600" i="1" dirty="0" err="1" smtClean="0"/>
              <a:t>main</a:t>
            </a:r>
            <a:r>
              <a:rPr lang="tr-TR" sz="1600" i="1" dirty="0" smtClean="0"/>
              <a:t>()</a:t>
            </a:r>
          </a:p>
          <a:p>
            <a:r>
              <a:rPr lang="tr-TR" sz="1600" i="1" dirty="0" smtClean="0"/>
              <a:t>{</a:t>
            </a:r>
          </a:p>
          <a:p>
            <a:r>
              <a:rPr lang="tr-TR" sz="1600" i="1" dirty="0" smtClean="0"/>
              <a:t>	</a:t>
            </a:r>
            <a:r>
              <a:rPr lang="tr-TR" sz="1600" i="1" dirty="0" err="1" smtClean="0"/>
              <a:t>setlocale</a:t>
            </a:r>
            <a:r>
              <a:rPr lang="tr-TR" sz="1600" i="1" dirty="0" smtClean="0"/>
              <a:t>(LC_ALL,"</a:t>
            </a:r>
            <a:r>
              <a:rPr lang="tr-TR" sz="1600" i="1" dirty="0" err="1" smtClean="0"/>
              <a:t>Turkish</a:t>
            </a:r>
            <a:r>
              <a:rPr lang="tr-TR" sz="1600" i="1" dirty="0" smtClean="0"/>
              <a:t>");</a:t>
            </a:r>
          </a:p>
          <a:p>
            <a:r>
              <a:rPr lang="tr-TR" sz="1600" i="1" dirty="0" smtClean="0"/>
              <a:t>	</a:t>
            </a:r>
            <a:r>
              <a:rPr lang="tr-TR" sz="1600" i="1" dirty="0" err="1" smtClean="0"/>
              <a:t>printf</a:t>
            </a:r>
            <a:r>
              <a:rPr lang="tr-TR" sz="1600" i="1" dirty="0" smtClean="0"/>
              <a:t>("Çok olağan bir gün");</a:t>
            </a:r>
          </a:p>
          <a:p>
            <a:r>
              <a:rPr lang="tr-TR" sz="1600" i="1" dirty="0" smtClean="0"/>
              <a:t>	</a:t>
            </a:r>
            <a:r>
              <a:rPr lang="tr-TR" sz="1600" i="1" dirty="0" err="1" smtClean="0"/>
              <a:t>return</a:t>
            </a:r>
            <a:r>
              <a:rPr lang="tr-TR" sz="1600" i="1" dirty="0" smtClean="0"/>
              <a:t> 0;</a:t>
            </a:r>
          </a:p>
          <a:p>
            <a:r>
              <a:rPr lang="tr-TR" sz="1600" i="1" dirty="0" smtClean="0"/>
              <a:t>}</a:t>
            </a:r>
            <a:endParaRPr lang="tr-TR" sz="1600" i="1" dirty="0"/>
          </a:p>
        </p:txBody>
      </p:sp>
      <p:sp>
        <p:nvSpPr>
          <p:cNvPr id="6" name="5 Sağ Ok"/>
          <p:cNvSpPr/>
          <p:nvPr/>
        </p:nvSpPr>
        <p:spPr>
          <a:xfrm>
            <a:off x="4214810" y="5000636"/>
            <a:ext cx="85725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7" name="Picture 3"/>
          <p:cNvPicPr>
            <a:picLocks noChangeAspect="1" noChangeArrowheads="1"/>
          </p:cNvPicPr>
          <p:nvPr/>
        </p:nvPicPr>
        <p:blipFill>
          <a:blip r:embed="rId4"/>
          <a:srcRect/>
          <a:stretch>
            <a:fillRect/>
          </a:stretch>
        </p:blipFill>
        <p:spPr bwMode="auto">
          <a:xfrm>
            <a:off x="5643570" y="1785926"/>
            <a:ext cx="2714644" cy="1482180"/>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smtClean="0"/>
              <a:t>Türkçeye özgü karakterlerin ekrana düzgün yazdırılması</a:t>
            </a:r>
            <a:endParaRPr lang="tr-TR" sz="2800" dirty="0"/>
          </a:p>
        </p:txBody>
      </p:sp>
      <p:sp>
        <p:nvSpPr>
          <p:cNvPr id="3" name="2 İçerik Yer Tutucusu"/>
          <p:cNvSpPr>
            <a:spLocks noGrp="1"/>
          </p:cNvSpPr>
          <p:nvPr>
            <p:ph sz="quarter" idx="1"/>
          </p:nvPr>
        </p:nvSpPr>
        <p:spPr>
          <a:xfrm>
            <a:off x="457200" y="1219200"/>
            <a:ext cx="3900486" cy="3495684"/>
          </a:xfrm>
        </p:spPr>
        <p:txBody>
          <a:bodyPr>
            <a:normAutofit fontScale="92500" lnSpcReduction="10000"/>
          </a:bodyPr>
          <a:lstStyle/>
          <a:p>
            <a:r>
              <a:rPr lang="tr-TR" sz="1600" dirty="0" smtClean="0"/>
              <a:t>#</a:t>
            </a:r>
            <a:r>
              <a:rPr lang="tr-TR" sz="1600" dirty="0" err="1" smtClean="0"/>
              <a:t>include</a:t>
            </a:r>
            <a:r>
              <a:rPr lang="tr-TR" sz="1600" dirty="0" smtClean="0"/>
              <a:t> &lt;</a:t>
            </a:r>
            <a:r>
              <a:rPr lang="tr-TR" sz="1600" dirty="0" err="1" smtClean="0"/>
              <a:t>locale</a:t>
            </a:r>
            <a:r>
              <a:rPr lang="tr-TR" sz="1600" dirty="0" smtClean="0"/>
              <a:t>.h&gt; </a:t>
            </a:r>
          </a:p>
          <a:p>
            <a:pPr>
              <a:buNone/>
            </a:pPr>
            <a:r>
              <a:rPr lang="tr-TR" sz="1600" dirty="0" smtClean="0"/>
              <a:t>kütüphanesini ekleyip </a:t>
            </a:r>
            <a:r>
              <a:rPr lang="tr-TR" sz="1600" dirty="0" err="1" smtClean="0"/>
              <a:t>main’in</a:t>
            </a:r>
            <a:r>
              <a:rPr lang="tr-TR" sz="1600" dirty="0" smtClean="0"/>
              <a:t> içinde</a:t>
            </a:r>
          </a:p>
          <a:p>
            <a:r>
              <a:rPr lang="tr-TR" sz="1600" dirty="0" smtClean="0"/>
              <a:t>   </a:t>
            </a:r>
            <a:r>
              <a:rPr lang="tr-TR" sz="1600" dirty="0" err="1" smtClean="0"/>
              <a:t>setlocale</a:t>
            </a:r>
            <a:r>
              <a:rPr lang="tr-TR" sz="1600" dirty="0" smtClean="0"/>
              <a:t>(LC_ALL,"</a:t>
            </a:r>
            <a:r>
              <a:rPr lang="tr-TR" sz="1600" dirty="0" err="1" smtClean="0"/>
              <a:t>Turkish</a:t>
            </a:r>
            <a:r>
              <a:rPr lang="tr-TR" sz="1600" dirty="0" smtClean="0"/>
              <a:t>");</a:t>
            </a:r>
          </a:p>
          <a:p>
            <a:pPr>
              <a:buNone/>
            </a:pPr>
            <a:r>
              <a:rPr lang="tr-TR" sz="1600" dirty="0" smtClean="0"/>
              <a:t>şeklinde bir komutla ayarlama yaparsanız, ekrana Türkçe karakter yazdırabildiğiniz gibi  ondalıklı sayı giriş yönteminizi de değiştiriyorsunuz.</a:t>
            </a:r>
          </a:p>
          <a:p>
            <a:pPr>
              <a:buNone/>
            </a:pPr>
            <a:r>
              <a:rPr lang="tr-TR" sz="1600" dirty="0" smtClean="0"/>
              <a:t>Normalde ondalık sayı ayracı .(nokta) iken, Türkçedeki gibi ,(virgül) e dönüşüyor.</a:t>
            </a:r>
          </a:p>
          <a:p>
            <a:pPr>
              <a:buNone/>
            </a:pPr>
            <a:r>
              <a:rPr lang="tr-TR" sz="1600" dirty="0" smtClean="0"/>
              <a:t>Sadece metin gösterimi değişimi için</a:t>
            </a:r>
          </a:p>
          <a:p>
            <a:pPr algn="ctr">
              <a:buNone/>
            </a:pPr>
            <a:r>
              <a:rPr lang="tr-TR" sz="1600" dirty="0" smtClean="0"/>
              <a:t> </a:t>
            </a:r>
            <a:r>
              <a:rPr lang="tr-TR" sz="1600" dirty="0" err="1" smtClean="0"/>
              <a:t>setlocale</a:t>
            </a:r>
            <a:r>
              <a:rPr lang="tr-TR" sz="1600" dirty="0" smtClean="0"/>
              <a:t>(LC_CTYPE,"</a:t>
            </a:r>
            <a:r>
              <a:rPr lang="tr-TR" sz="1600" dirty="0" err="1" smtClean="0"/>
              <a:t>Turkish</a:t>
            </a:r>
            <a:r>
              <a:rPr lang="tr-TR" sz="1600" dirty="0" smtClean="0"/>
              <a:t>");</a:t>
            </a:r>
          </a:p>
          <a:p>
            <a:pPr>
              <a:buNone/>
            </a:pPr>
            <a:r>
              <a:rPr lang="tr-TR" sz="1600" dirty="0" smtClean="0"/>
              <a:t>Zaten Türkçe ortamlı bir bilgisayarda iseniz, “</a:t>
            </a:r>
            <a:r>
              <a:rPr lang="tr-TR" sz="1600" dirty="0" err="1" smtClean="0"/>
              <a:t>Turkish</a:t>
            </a:r>
            <a:r>
              <a:rPr lang="tr-TR" sz="1600" dirty="0" smtClean="0"/>
              <a:t>” yerine “” yazmanız yeterlidir.</a:t>
            </a:r>
          </a:p>
        </p:txBody>
      </p:sp>
      <p:sp>
        <p:nvSpPr>
          <p:cNvPr id="5" name="4 Dikdörtgen"/>
          <p:cNvSpPr/>
          <p:nvPr/>
        </p:nvSpPr>
        <p:spPr>
          <a:xfrm>
            <a:off x="4572000" y="1500174"/>
            <a:ext cx="4572000" cy="255454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tr-TR" sz="1600" i="1" dirty="0" smtClean="0"/>
              <a:t>#</a:t>
            </a:r>
            <a:r>
              <a:rPr lang="tr-TR" sz="1600" i="1" dirty="0" err="1" smtClean="0"/>
              <a:t>include</a:t>
            </a:r>
            <a:r>
              <a:rPr lang="tr-TR" sz="1600" i="1" dirty="0" smtClean="0"/>
              <a:t>&lt;</a:t>
            </a:r>
            <a:r>
              <a:rPr lang="tr-TR" sz="1600" i="1" dirty="0" err="1" smtClean="0"/>
              <a:t>stdio</a:t>
            </a:r>
            <a:r>
              <a:rPr lang="tr-TR" sz="1600" i="1" dirty="0" smtClean="0"/>
              <a:t>.h&gt;</a:t>
            </a:r>
          </a:p>
          <a:p>
            <a:r>
              <a:rPr lang="tr-TR" sz="1600" i="1" dirty="0" smtClean="0"/>
              <a:t>#</a:t>
            </a:r>
            <a:r>
              <a:rPr lang="tr-TR" sz="1600" i="1" dirty="0" err="1" smtClean="0"/>
              <a:t>include</a:t>
            </a:r>
            <a:r>
              <a:rPr lang="tr-TR" sz="1600" i="1" dirty="0" smtClean="0"/>
              <a:t>&lt;</a:t>
            </a:r>
            <a:r>
              <a:rPr lang="tr-TR" sz="1600" i="1" dirty="0" err="1" smtClean="0"/>
              <a:t>locale</a:t>
            </a:r>
            <a:r>
              <a:rPr lang="tr-TR" sz="1600" i="1" dirty="0" smtClean="0"/>
              <a:t>.h&gt;</a:t>
            </a:r>
          </a:p>
          <a:p>
            <a:r>
              <a:rPr lang="tr-TR" sz="1600" i="1" dirty="0" err="1" smtClean="0"/>
              <a:t>int</a:t>
            </a:r>
            <a:r>
              <a:rPr lang="tr-TR" sz="1600" i="1" dirty="0" smtClean="0"/>
              <a:t> </a:t>
            </a:r>
            <a:r>
              <a:rPr lang="tr-TR" sz="1600" i="1" dirty="0" err="1" smtClean="0"/>
              <a:t>main</a:t>
            </a:r>
            <a:r>
              <a:rPr lang="tr-TR" sz="1600" i="1" dirty="0" smtClean="0"/>
              <a:t>(){</a:t>
            </a:r>
          </a:p>
          <a:p>
            <a:r>
              <a:rPr lang="tr-TR" sz="1600" i="1" dirty="0" smtClean="0"/>
              <a:t>	</a:t>
            </a:r>
            <a:r>
              <a:rPr lang="tr-TR" sz="1600" i="1" dirty="0" err="1" smtClean="0"/>
              <a:t>setlocale</a:t>
            </a:r>
            <a:r>
              <a:rPr lang="tr-TR" sz="1600" i="1" dirty="0" smtClean="0"/>
              <a:t>(LC_ALL,"</a:t>
            </a:r>
            <a:r>
              <a:rPr lang="tr-TR" sz="1600" i="1" dirty="0" err="1" smtClean="0"/>
              <a:t>Turkish</a:t>
            </a:r>
            <a:r>
              <a:rPr lang="tr-TR" sz="1600" i="1" dirty="0" smtClean="0"/>
              <a:t>");	</a:t>
            </a:r>
          </a:p>
          <a:p>
            <a:r>
              <a:rPr lang="tr-TR" sz="1600" i="1" dirty="0" smtClean="0"/>
              <a:t>	</a:t>
            </a:r>
            <a:r>
              <a:rPr lang="tr-TR" sz="1600" i="1" dirty="0" err="1" smtClean="0"/>
              <a:t>double</a:t>
            </a:r>
            <a:r>
              <a:rPr lang="tr-TR" sz="1600" i="1" dirty="0" smtClean="0"/>
              <a:t> c;</a:t>
            </a:r>
          </a:p>
          <a:p>
            <a:r>
              <a:rPr lang="tr-TR" sz="1600" i="1" dirty="0" smtClean="0"/>
              <a:t>	</a:t>
            </a:r>
            <a:r>
              <a:rPr lang="tr-TR" sz="1600" i="1" dirty="0" err="1" smtClean="0"/>
              <a:t>printf</a:t>
            </a:r>
            <a:r>
              <a:rPr lang="tr-TR" sz="1600" i="1" dirty="0" smtClean="0"/>
              <a:t>("Bir </a:t>
            </a:r>
            <a:r>
              <a:rPr lang="tr-TR" sz="1600" i="1" dirty="0" err="1" smtClean="0"/>
              <a:t>sayi</a:t>
            </a:r>
            <a:r>
              <a:rPr lang="tr-TR" sz="1600" i="1" dirty="0" smtClean="0"/>
              <a:t> giriniz:");</a:t>
            </a:r>
          </a:p>
          <a:p>
            <a:r>
              <a:rPr lang="tr-TR" sz="1600" i="1" dirty="0" smtClean="0"/>
              <a:t>	scanf("%</a:t>
            </a:r>
            <a:r>
              <a:rPr lang="tr-TR" sz="1600" i="1" dirty="0" err="1" smtClean="0"/>
              <a:t>lf</a:t>
            </a:r>
            <a:r>
              <a:rPr lang="tr-TR" sz="1600" i="1" dirty="0" smtClean="0"/>
              <a:t>", &amp;c);</a:t>
            </a:r>
          </a:p>
          <a:p>
            <a:r>
              <a:rPr lang="tr-TR" sz="1600" i="1" dirty="0" smtClean="0"/>
              <a:t>	</a:t>
            </a:r>
            <a:r>
              <a:rPr lang="tr-TR" sz="1600" i="1" dirty="0" err="1" smtClean="0"/>
              <a:t>printf</a:t>
            </a:r>
            <a:r>
              <a:rPr lang="tr-TR" sz="1600" i="1" dirty="0" smtClean="0"/>
              <a:t>("%</a:t>
            </a:r>
            <a:r>
              <a:rPr lang="tr-TR" sz="1600" i="1" dirty="0" err="1" smtClean="0"/>
              <a:t>lf</a:t>
            </a:r>
            <a:r>
              <a:rPr lang="tr-TR" sz="1600" i="1" dirty="0" smtClean="0"/>
              <a:t> girdiniz", c);</a:t>
            </a:r>
          </a:p>
          <a:p>
            <a:r>
              <a:rPr lang="tr-TR" sz="1600" i="1" dirty="0" smtClean="0"/>
              <a:t>	</a:t>
            </a:r>
            <a:r>
              <a:rPr lang="tr-TR" sz="1600" i="1" dirty="0" err="1" smtClean="0"/>
              <a:t>return</a:t>
            </a:r>
            <a:r>
              <a:rPr lang="tr-TR" sz="1600" i="1" dirty="0" smtClean="0"/>
              <a:t> 0;</a:t>
            </a:r>
          </a:p>
          <a:p>
            <a:r>
              <a:rPr lang="tr-TR" sz="1600" i="1" dirty="0" smtClean="0"/>
              <a:t>}</a:t>
            </a:r>
            <a:endParaRPr lang="tr-TR" sz="1600" i="1" dirty="0"/>
          </a:p>
        </p:txBody>
      </p:sp>
      <p:sp>
        <p:nvSpPr>
          <p:cNvPr id="6" name="5 Sağ Ok"/>
          <p:cNvSpPr/>
          <p:nvPr/>
        </p:nvSpPr>
        <p:spPr>
          <a:xfrm rot="7830881">
            <a:off x="4941946" y="4036964"/>
            <a:ext cx="85725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Picture 2"/>
          <p:cNvPicPr>
            <a:picLocks noChangeAspect="1" noChangeArrowheads="1"/>
          </p:cNvPicPr>
          <p:nvPr/>
        </p:nvPicPr>
        <p:blipFill>
          <a:blip r:embed="rId3"/>
          <a:srcRect/>
          <a:stretch>
            <a:fillRect/>
          </a:stretch>
        </p:blipFill>
        <p:spPr bwMode="auto">
          <a:xfrm>
            <a:off x="2357422" y="4786322"/>
            <a:ext cx="6467475" cy="1666875"/>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marL="274320" lvl="0" indent="-274320">
              <a:spcBef>
                <a:spcPts val="600"/>
              </a:spcBef>
            </a:pPr>
            <a:r>
              <a:rPr lang="tr-TR" sz="4800" dirty="0" smtClean="0">
                <a:solidFill>
                  <a:prstClr val="black"/>
                </a:solidFill>
                <a:ea typeface="+mn-ea"/>
                <a:cs typeface="+mn-cs"/>
              </a:rPr>
              <a:t>ÖĞRENCİ GÖRÜŞLERİ</a:t>
            </a:r>
            <a:endParaRPr lang="tr-TR" sz="1100" dirty="0"/>
          </a:p>
        </p:txBody>
      </p:sp>
      <p:sp>
        <p:nvSpPr>
          <p:cNvPr id="3" name="2 İçerik Yer Tutucusu"/>
          <p:cNvSpPr>
            <a:spLocks noGrp="1"/>
          </p:cNvSpPr>
          <p:nvPr>
            <p:ph sz="quarter" idx="1"/>
          </p:nvPr>
        </p:nvSpPr>
        <p:spPr/>
        <p:txBody>
          <a:bodyPr>
            <a:normAutofit/>
          </a:bodyPr>
          <a:lstStyle/>
          <a:p>
            <a:r>
              <a:rPr lang="tr-TR" sz="2400" dirty="0" smtClean="0"/>
              <a:t>Dersi alan öğrencilerin paylaştığı deneyimler…</a:t>
            </a:r>
            <a:endParaRPr lang="tr-TR" sz="2400" dirty="0"/>
          </a:p>
        </p:txBody>
      </p:sp>
      <p:pic>
        <p:nvPicPr>
          <p:cNvPr id="4" name="3 Resim" descr="TN_young-singer-holding-microphone-performing-clipart.jpg"/>
          <p:cNvPicPr>
            <a:picLocks noChangeAspect="1"/>
          </p:cNvPicPr>
          <p:nvPr/>
        </p:nvPicPr>
        <p:blipFill>
          <a:blip r:embed="rId3"/>
          <a:stretch>
            <a:fillRect/>
          </a:stretch>
        </p:blipFill>
        <p:spPr>
          <a:xfrm>
            <a:off x="3143240" y="2071678"/>
            <a:ext cx="2926116" cy="4069434"/>
          </a:xfrm>
          <a:prstGeom prst="rect">
            <a:avLst/>
          </a:prstGeom>
        </p:spPr>
      </p:pic>
    </p:spTree>
  </p:cSld>
  <p:clrMapOvr>
    <a:overrideClrMapping bg1="lt1" tx1="dk1" bg2="lt2" tx2="dk2" accent1="accent1" accent2="accent2" accent3="accent3" accent4="accent4" accent5="accent5" accent6="accent6" hlink="hlink" folHlink="folHlink"/>
  </p:clrMapOvr>
  <p:transition/>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Yorumlar</a:t>
            </a:r>
            <a:endParaRPr lang="tr-TR" dirty="0"/>
          </a:p>
        </p:txBody>
      </p:sp>
      <p:sp>
        <p:nvSpPr>
          <p:cNvPr id="3" name="2 İçerik Yer Tutucusu"/>
          <p:cNvSpPr>
            <a:spLocks noGrp="1"/>
          </p:cNvSpPr>
          <p:nvPr>
            <p:ph sz="quarter" idx="1"/>
          </p:nvPr>
        </p:nvSpPr>
        <p:spPr>
          <a:xfrm>
            <a:off x="457200" y="1219200"/>
            <a:ext cx="4775200" cy="4937760"/>
          </a:xfrm>
        </p:spPr>
        <p:txBody>
          <a:bodyPr>
            <a:normAutofit/>
          </a:bodyPr>
          <a:lstStyle/>
          <a:p>
            <a:pPr algn="just"/>
            <a:r>
              <a:rPr lang="tr-TR" sz="2000" dirty="0" smtClean="0"/>
              <a:t>C dersini ilk yılım ilk dönem aldım ve ne gereksiz bir ders deyip CC ile geçtim. ... </a:t>
            </a:r>
            <a:r>
              <a:rPr lang="tr-TR" sz="2000" i="1" dirty="0" err="1" smtClean="0"/>
              <a:t>Mathcad</a:t>
            </a:r>
            <a:r>
              <a:rPr lang="tr-TR" sz="2000" dirty="0" smtClean="0"/>
              <a:t> dersi aldım ve bölümümde </a:t>
            </a:r>
            <a:r>
              <a:rPr lang="tr-TR" sz="2000" b="1" dirty="0" smtClean="0"/>
              <a:t>programlama dersinin ne kadar önemli </a:t>
            </a:r>
            <a:r>
              <a:rPr lang="tr-TR" sz="2000" dirty="0" smtClean="0"/>
              <a:t>olduğunu gördüm. Şu an MBN 309 numaralı laboratuarda Linux tabanlı </a:t>
            </a:r>
            <a:r>
              <a:rPr lang="tr-TR" sz="2000" dirty="0" err="1" smtClean="0"/>
              <a:t>Suse</a:t>
            </a:r>
            <a:r>
              <a:rPr lang="tr-TR" sz="2000" dirty="0" smtClean="0"/>
              <a:t> işletim sisteminde </a:t>
            </a:r>
            <a:r>
              <a:rPr lang="tr-TR" sz="2000" i="1" dirty="0" err="1" smtClean="0"/>
              <a:t>Pmf</a:t>
            </a:r>
            <a:r>
              <a:rPr lang="tr-TR" sz="2000" dirty="0" smtClean="0"/>
              <a:t> ve </a:t>
            </a:r>
            <a:r>
              <a:rPr lang="tr-TR" sz="2000" i="1" dirty="0" err="1" smtClean="0"/>
              <a:t>Python</a:t>
            </a:r>
            <a:r>
              <a:rPr lang="tr-TR" sz="2000" i="1" dirty="0" smtClean="0"/>
              <a:t> 3 </a:t>
            </a:r>
            <a:r>
              <a:rPr lang="tr-TR" sz="2000" dirty="0" smtClean="0"/>
              <a:t>öğreniyorum.</a:t>
            </a:r>
          </a:p>
          <a:p>
            <a:pPr algn="ctr">
              <a:buNone/>
            </a:pPr>
            <a:r>
              <a:rPr lang="tr-TR" sz="1800" i="1" dirty="0" smtClean="0"/>
              <a:t>Malzeme Bilimi ve </a:t>
            </a:r>
            <a:r>
              <a:rPr lang="tr-TR" sz="1800" i="1" dirty="0" err="1" smtClean="0"/>
              <a:t>Nanoteknoloji</a:t>
            </a:r>
            <a:r>
              <a:rPr lang="tr-TR" sz="1800" i="1" dirty="0" smtClean="0"/>
              <a:t> Bölümü 4. Sınıf Öğrencisi</a:t>
            </a:r>
          </a:p>
          <a:p>
            <a:pPr algn="ctr">
              <a:buNone/>
            </a:pPr>
            <a:r>
              <a:rPr lang="tr-TR" sz="1800" dirty="0" smtClean="0"/>
              <a:t>(2016-2017 Yaz Dönemi)</a:t>
            </a:r>
            <a:endParaRPr lang="tr-TR" sz="1800" i="1" dirty="0"/>
          </a:p>
        </p:txBody>
      </p:sp>
      <p:pic>
        <p:nvPicPr>
          <p:cNvPr id="4" name="3 Resim" descr="helios copy.jpg"/>
          <p:cNvPicPr>
            <a:picLocks noChangeAspect="1"/>
          </p:cNvPicPr>
          <p:nvPr/>
        </p:nvPicPr>
        <p:blipFill>
          <a:blip r:embed="rId3"/>
          <a:stretch>
            <a:fillRect/>
          </a:stretch>
        </p:blipFill>
        <p:spPr>
          <a:xfrm>
            <a:off x="5664200" y="1396999"/>
            <a:ext cx="3060527" cy="21542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Metin kutusu"/>
          <p:cNvSpPr txBox="1"/>
          <p:nvPr/>
        </p:nvSpPr>
        <p:spPr>
          <a:xfrm>
            <a:off x="5803900" y="3599934"/>
            <a:ext cx="2839688" cy="923330"/>
          </a:xfrm>
          <a:prstGeom prst="rect">
            <a:avLst/>
          </a:prstGeom>
          <a:noFill/>
        </p:spPr>
        <p:txBody>
          <a:bodyPr wrap="none" rtlCol="0">
            <a:spAutoFit/>
          </a:bodyPr>
          <a:lstStyle/>
          <a:p>
            <a:pPr algn="ctr"/>
            <a:r>
              <a:rPr lang="tr-TR" i="1" dirty="0" smtClean="0"/>
              <a:t>Nanometre ölçekli malzeme </a:t>
            </a:r>
          </a:p>
          <a:p>
            <a:pPr algn="ctr"/>
            <a:r>
              <a:rPr lang="tr-TR" i="1" dirty="0" smtClean="0"/>
              <a:t>analizlerinde kullanılan </a:t>
            </a:r>
          </a:p>
          <a:p>
            <a:pPr algn="ctr"/>
            <a:r>
              <a:rPr lang="tr-TR" i="1" dirty="0" smtClean="0"/>
              <a:t>“</a:t>
            </a:r>
            <a:r>
              <a:rPr lang="tr-TR" i="1" dirty="0" err="1" smtClean="0"/>
              <a:t>Dual</a:t>
            </a:r>
            <a:r>
              <a:rPr lang="tr-TR" i="1" dirty="0" smtClean="0"/>
              <a:t> </a:t>
            </a:r>
            <a:r>
              <a:rPr lang="tr-TR" i="1" dirty="0" err="1" smtClean="0"/>
              <a:t>Beam</a:t>
            </a:r>
            <a:r>
              <a:rPr lang="tr-TR" i="1" dirty="0" smtClean="0"/>
              <a:t> FIB” cihazı</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Bir özeleştiri (Ödev1A’dan – 2016-2017 Yaz Döneminden)</a:t>
            </a:r>
            <a:endParaRPr lang="tr-TR" sz="2400" dirty="0"/>
          </a:p>
        </p:txBody>
      </p:sp>
      <p:sp>
        <p:nvSpPr>
          <p:cNvPr id="3" name="2 İçerik Yer Tutucusu"/>
          <p:cNvSpPr>
            <a:spLocks noGrp="1"/>
          </p:cNvSpPr>
          <p:nvPr>
            <p:ph sz="quarter" idx="1"/>
          </p:nvPr>
        </p:nvSpPr>
        <p:spPr/>
        <p:txBody>
          <a:bodyPr>
            <a:normAutofit fontScale="85000" lnSpcReduction="20000"/>
          </a:bodyPr>
          <a:lstStyle/>
          <a:p>
            <a:r>
              <a:rPr lang="tr-TR" dirty="0" smtClean="0"/>
              <a:t>1) Oldu,dersi ilk alışım olmamakla beraber kendi hatalarımdan dolayı bir türlü dersi geçemedim.Bu dersi aldığı tüm dönemler boyunca bu dersi 4 kredilik bir görev olarak düşünüp,programlamayı öğrenmek yerine,sadece dersi ucundan da olsa geçmeye odaklandım.3 yıllık üniversite hayatımda kaldığım dersler arasında,kaldığım için belki de kendime çok fazla kızdığım tek ders olabilir.Bu hataya bir kez daha düşmemek için </a:t>
            </a:r>
            <a:r>
              <a:rPr lang="tr-TR" b="1" dirty="0" smtClean="0"/>
              <a:t>özveri ile çalışıp,programlamayı öğrenip,keyif almaya </a:t>
            </a:r>
            <a:r>
              <a:rPr lang="tr-TR" dirty="0" smtClean="0"/>
              <a:t>çalışacağım.</a:t>
            </a:r>
          </a:p>
          <a:p>
            <a:endParaRPr lang="tr-TR" dirty="0" smtClean="0"/>
          </a:p>
          <a:p>
            <a:r>
              <a:rPr lang="tr-TR" dirty="0" smtClean="0"/>
              <a:t>2) Bu dönem,bu ders için hem kendi adıma beklentilerim hem de ders adına beklentilerim var. Kendi adıma bu dersi iyi bir harf notuyla tamamlamak istiyorum.Ders adına beklentim ise en başından beri Oğuz Hoca'nın amacı olan, </a:t>
            </a:r>
            <a:r>
              <a:rPr lang="tr-TR" b="1" u="sng" dirty="0" smtClean="0"/>
              <a:t>bu dersi öğrenirken programlama adı altında sadece ders olarak değil, düşünme kapasitemizi ve yeteneğimizi arttırmak</a:t>
            </a:r>
            <a:r>
              <a:rPr lang="tr-TR" dirty="0" smtClean="0"/>
              <a:t>. … Benim bu üç dönem boyunca en büyük hatam bu dersten </a:t>
            </a:r>
            <a:r>
              <a:rPr lang="tr-TR" b="1" dirty="0" smtClean="0"/>
              <a:t>böyle bir beklentimin olmamasıydı.</a:t>
            </a:r>
            <a:endParaRPr lang="tr-TR" b="1"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000" smtClean="0"/>
              <a:t>Bir </a:t>
            </a:r>
            <a:r>
              <a:rPr lang="tr-TR" sz="2000" dirty="0" smtClean="0"/>
              <a:t>öğrencinin Ödev1A’sından… (2016-2017 Yaz Dönemi)</a:t>
            </a:r>
            <a:endParaRPr lang="tr-TR" sz="2000" dirty="0"/>
          </a:p>
        </p:txBody>
      </p:sp>
      <p:sp>
        <p:nvSpPr>
          <p:cNvPr id="3" name="2 İçerik Yer Tutucusu"/>
          <p:cNvSpPr>
            <a:spLocks noGrp="1"/>
          </p:cNvSpPr>
          <p:nvPr>
            <p:ph sz="quarter" idx="1"/>
          </p:nvPr>
        </p:nvSpPr>
        <p:spPr>
          <a:xfrm>
            <a:off x="1787857" y="1241943"/>
            <a:ext cx="5437192" cy="4981433"/>
          </a:xfrm>
        </p:spPr>
        <p:txBody>
          <a:bodyPr>
            <a:normAutofit fontScale="55000" lnSpcReduction="20000"/>
          </a:bodyPr>
          <a:lstStyle/>
          <a:p>
            <a:pPr algn="just">
              <a:lnSpc>
                <a:spcPct val="170000"/>
              </a:lnSpc>
              <a:buNone/>
            </a:pPr>
            <a:r>
              <a:rPr lang="tr-TR" dirty="0" smtClean="0"/>
              <a:t>Slaytlarda gösterdiğiniz birçok öğrenci gibi ben de </a:t>
            </a:r>
            <a:r>
              <a:rPr lang="tr-TR" b="1" dirty="0" smtClean="0">
                <a:effectLst>
                  <a:outerShdw blurRad="38100" dist="38100" dir="2700000" algn="tl">
                    <a:srgbClr val="000000">
                      <a:alpha val="43137"/>
                    </a:srgbClr>
                  </a:outerShdw>
                </a:effectLst>
              </a:rPr>
              <a:t>sadece dersi ucundan da olsa geçme </a:t>
            </a:r>
            <a:r>
              <a:rPr lang="tr-TR" dirty="0" smtClean="0"/>
              <a:t>peşindeydim. Biraz da ön yargı yüzünden böyle oldu bence, çünkü ders hakkında en ufak bir bilgim yoktu. Bu kadar eğlenceli olabileceğini düşünmemiştim </a:t>
            </a:r>
            <a:r>
              <a:rPr lang="tr-TR" dirty="0" err="1" smtClean="0"/>
              <a:t>açıkcası</a:t>
            </a:r>
            <a:r>
              <a:rPr lang="tr-TR" dirty="0" smtClean="0"/>
              <a:t>. </a:t>
            </a:r>
            <a:r>
              <a:rPr lang="tr-TR" b="1" dirty="0" smtClean="0">
                <a:effectLst>
                  <a:outerShdw blurRad="38100" dist="38100" dir="2700000" algn="tl">
                    <a:srgbClr val="000000">
                      <a:alpha val="43137"/>
                    </a:srgbClr>
                  </a:outerShdw>
                </a:effectLst>
              </a:rPr>
              <a:t>Analitik düşünme bir mühendis için çok önemli</a:t>
            </a:r>
            <a:r>
              <a:rPr lang="tr-TR" dirty="0" smtClean="0"/>
              <a:t> ve ben bu dersin bana bu konuda yardımcı olacağını düşünüyorum. </a:t>
            </a:r>
          </a:p>
          <a:p>
            <a:pPr algn="just">
              <a:lnSpc>
                <a:spcPct val="170000"/>
              </a:lnSpc>
              <a:buNone/>
            </a:pPr>
            <a:r>
              <a:rPr lang="tr-TR" dirty="0" smtClean="0"/>
              <a:t>Dersi ilk aldığım zamanlar ödev ve yoklama almanın gereksiz olduğunu düşünüyordum. Çünkü "üniversitede yoklama mı olur ya, kaç yaşında insanlarız, ödev ne </a:t>
            </a:r>
            <a:r>
              <a:rPr lang="tr-TR" dirty="0" err="1" smtClean="0"/>
              <a:t>abi</a:t>
            </a:r>
            <a:r>
              <a:rPr lang="tr-TR" dirty="0" smtClean="0"/>
              <a:t>, derse ilgisi olan her türlü çalışır zaten"di mantığım. Ama artık neden bunu yaptığınızı anlıyorum. </a:t>
            </a:r>
            <a:r>
              <a:rPr lang="tr-TR" b="1" dirty="0" smtClean="0">
                <a:effectLst>
                  <a:outerShdw blurRad="38100" dist="38100" dir="2700000" algn="tl">
                    <a:srgbClr val="000000">
                      <a:alpha val="43137"/>
                    </a:srgbClr>
                  </a:outerShdw>
                </a:effectLst>
              </a:rPr>
              <a:t>Gerçekten de derse gelmeden ve </a:t>
            </a:r>
            <a:r>
              <a:rPr lang="tr-TR" b="1" dirty="0" err="1" smtClean="0">
                <a:effectLst>
                  <a:outerShdw blurRad="38100" dist="38100" dir="2700000" algn="tl">
                    <a:srgbClr val="000000">
                      <a:alpha val="43137"/>
                    </a:srgbClr>
                  </a:outerShdw>
                </a:effectLst>
              </a:rPr>
              <a:t>interaktif</a:t>
            </a:r>
            <a:r>
              <a:rPr lang="tr-TR" b="1" dirty="0" smtClean="0">
                <a:effectLst>
                  <a:outerShdw blurRad="38100" dist="38100" dir="2700000" algn="tl">
                    <a:srgbClr val="000000">
                      <a:alpha val="43137"/>
                    </a:srgbClr>
                  </a:outerShdw>
                </a:effectLst>
              </a:rPr>
              <a:t> bir şekilde dersi dinleyip, anlayıp, pratik yapmadan öğrenilecek şey değil programlama. </a:t>
            </a:r>
            <a:r>
              <a:rPr lang="tr-TR" dirty="0" smtClean="0"/>
              <a:t>Yani belki dersi geçersin bir şekilde ama ne bir şey öğrenirsin ne de dersi geçmek sana bir şey katar. Bunu bu dönem gerçekten anladım. </a:t>
            </a:r>
            <a:endParaRPr lang="tr-TR" dirty="0"/>
          </a:p>
        </p:txBody>
      </p:sp>
      <p:pic>
        <p:nvPicPr>
          <p:cNvPr id="4" name="3 Resim" descr="20d91f868ab79d149b71632d1f34ff2f_girl-studying-college-girl-studying-clipart_150-138.jpeg"/>
          <p:cNvPicPr>
            <a:picLocks noChangeAspect="1"/>
          </p:cNvPicPr>
          <p:nvPr/>
        </p:nvPicPr>
        <p:blipFill>
          <a:blip r:embed="rId3"/>
          <a:stretch>
            <a:fillRect/>
          </a:stretch>
        </p:blipFill>
        <p:spPr>
          <a:xfrm>
            <a:off x="75804" y="2715905"/>
            <a:ext cx="1712052" cy="1575088"/>
          </a:xfrm>
          <a:prstGeom prst="rect">
            <a:avLst/>
          </a:prstGeom>
        </p:spPr>
      </p:pic>
      <p:pic>
        <p:nvPicPr>
          <p:cNvPr id="6" name="5 Resim" descr="lablar.jpg"/>
          <p:cNvPicPr>
            <a:picLocks noChangeAspect="1"/>
          </p:cNvPicPr>
          <p:nvPr/>
        </p:nvPicPr>
        <p:blipFill>
          <a:blip r:embed="rId4" cstate="print"/>
          <a:stretch>
            <a:fillRect/>
          </a:stretch>
        </p:blipFill>
        <p:spPr>
          <a:xfrm>
            <a:off x="7527057" y="1241943"/>
            <a:ext cx="1159743" cy="17055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6 Metin kutusu"/>
          <p:cNvSpPr txBox="1"/>
          <p:nvPr/>
        </p:nvSpPr>
        <p:spPr>
          <a:xfrm rot="502624">
            <a:off x="7700530" y="3326971"/>
            <a:ext cx="1038552" cy="1720349"/>
          </a:xfrm>
          <a:prstGeom prst="ellipse">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tr-TR" sz="1050" i="1" dirty="0" smtClean="0"/>
              <a:t>Bol bol pratik yapın. Ödevleri erkenden ve detaylı yapın.</a:t>
            </a:r>
          </a:p>
        </p:txBody>
      </p:sp>
      <p:sp>
        <p:nvSpPr>
          <p:cNvPr id="8" name="7 Oval"/>
          <p:cNvSpPr/>
          <p:nvPr/>
        </p:nvSpPr>
        <p:spPr>
          <a:xfrm>
            <a:off x="7628121" y="5187135"/>
            <a:ext cx="720000" cy="720000"/>
          </a:xfrm>
          <a:prstGeom prst="ellipse">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endParaRPr lang="tr-TR" sz="1050" i="1" dirty="0" smtClean="0">
              <a:solidFill>
                <a:schemeClr val="dk1"/>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Yorumlar</a:t>
            </a:r>
            <a:endParaRPr lang="tr-TR" dirty="0"/>
          </a:p>
        </p:txBody>
      </p:sp>
      <p:sp>
        <p:nvSpPr>
          <p:cNvPr id="3" name="2 İçerik Yer Tutucusu"/>
          <p:cNvSpPr>
            <a:spLocks noGrp="1"/>
          </p:cNvSpPr>
          <p:nvPr>
            <p:ph sz="quarter" idx="1"/>
          </p:nvPr>
        </p:nvSpPr>
        <p:spPr/>
        <p:txBody>
          <a:bodyPr>
            <a:normAutofit/>
          </a:bodyPr>
          <a:lstStyle/>
          <a:p>
            <a:r>
              <a:rPr lang="tr-TR" dirty="0" smtClean="0"/>
              <a:t>Bölüm derslerimde </a:t>
            </a:r>
            <a:r>
              <a:rPr lang="tr-TR" i="1" dirty="0" err="1" smtClean="0">
                <a:solidFill>
                  <a:srgbClr val="FF0000"/>
                </a:solidFill>
              </a:rPr>
              <a:t>Cplex</a:t>
            </a:r>
            <a:r>
              <a:rPr lang="tr-TR" dirty="0" smtClean="0"/>
              <a:t> ile optimizasyon yapma, </a:t>
            </a:r>
            <a:r>
              <a:rPr lang="tr-TR" i="1" dirty="0" smtClean="0">
                <a:solidFill>
                  <a:srgbClr val="FF0000"/>
                </a:solidFill>
              </a:rPr>
              <a:t>Arena</a:t>
            </a:r>
            <a:r>
              <a:rPr lang="tr-TR" dirty="0" smtClean="0"/>
              <a:t> ile simülasyon oluşturma, </a:t>
            </a:r>
            <a:r>
              <a:rPr lang="tr-TR" i="1" dirty="0" smtClean="0">
                <a:solidFill>
                  <a:srgbClr val="FF0000"/>
                </a:solidFill>
              </a:rPr>
              <a:t>Access</a:t>
            </a:r>
            <a:r>
              <a:rPr lang="tr-TR" dirty="0" smtClean="0"/>
              <a:t>'te veritabanı oluşturma gibi pek çok proje hazırladım. </a:t>
            </a:r>
            <a:r>
              <a:rPr lang="tr-TR" b="1" dirty="0" smtClean="0"/>
              <a:t>Hepsi de algoritma mantığı içermekteydi</a:t>
            </a:r>
            <a:r>
              <a:rPr lang="tr-TR" dirty="0" smtClean="0"/>
              <a:t>. Bu dersleri almış bir Endüstri Mühendisliği öğrencisi olarak [bu ders] ile bu mantığı daha iyi oturtmanın alanımda bana katkı sağlayacağının farkındayım.</a:t>
            </a:r>
            <a:br>
              <a:rPr lang="tr-TR" dirty="0" smtClean="0"/>
            </a:br>
            <a:endParaRPr lang="tr-TR" dirty="0" smtClean="0"/>
          </a:p>
          <a:p>
            <a:pPr algn="ctr">
              <a:buNone/>
            </a:pPr>
            <a:r>
              <a:rPr lang="tr-TR" sz="2400" i="1" dirty="0" smtClean="0"/>
              <a:t>Endüstri Mühendisliği Bölümü 4.sınıf öğrencisi</a:t>
            </a:r>
          </a:p>
          <a:p>
            <a:endParaRPr lang="tr-TR"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a:t>
            </a:r>
            <a:endParaRPr lang="tr-TR" dirty="0"/>
          </a:p>
        </p:txBody>
      </p:sp>
      <p:sp>
        <p:nvSpPr>
          <p:cNvPr id="3" name="2 İçerik Yer Tutucusu"/>
          <p:cNvSpPr>
            <a:spLocks noGrp="1"/>
          </p:cNvSpPr>
          <p:nvPr>
            <p:ph sz="quarter" idx="1"/>
          </p:nvPr>
        </p:nvSpPr>
        <p:spPr/>
        <p:txBody>
          <a:bodyPr/>
          <a:lstStyle/>
          <a:p>
            <a:r>
              <a:rPr lang="tr-TR" dirty="0" smtClean="0"/>
              <a:t>.</a:t>
            </a:r>
            <a:r>
              <a:rPr lang="tr-TR" dirty="0" err="1" smtClean="0"/>
              <a:t>exe</a:t>
            </a:r>
            <a:r>
              <a:rPr lang="tr-TR" dirty="0" smtClean="0"/>
              <a:t> dosyalarının genişliği, renkleri vs. .</a:t>
            </a:r>
            <a:r>
              <a:rPr lang="tr-TR" dirty="0" err="1" smtClean="0"/>
              <a:t>exe</a:t>
            </a:r>
            <a:r>
              <a:rPr lang="tr-TR" dirty="0" smtClean="0"/>
              <a:t> açıldıktan sonra</a:t>
            </a:r>
            <a:r>
              <a:rPr lang="tr-TR" dirty="0"/>
              <a:t> </a:t>
            </a:r>
            <a:r>
              <a:rPr lang="tr-TR" dirty="0" smtClean="0"/>
              <a:t>sağ tık-&gt;özellikler menüsünden değiştirilir.</a:t>
            </a:r>
          </a:p>
        </p:txBody>
      </p:sp>
      <p:pic>
        <p:nvPicPr>
          <p:cNvPr id="61441" name="Picture 1"/>
          <p:cNvPicPr>
            <a:picLocks noChangeAspect="1" noChangeArrowheads="1"/>
          </p:cNvPicPr>
          <p:nvPr/>
        </p:nvPicPr>
        <p:blipFill>
          <a:blip r:embed="rId3" cstate="print"/>
          <a:srcRect/>
          <a:stretch>
            <a:fillRect/>
          </a:stretch>
        </p:blipFill>
        <p:spPr bwMode="auto">
          <a:xfrm>
            <a:off x="571472" y="2500306"/>
            <a:ext cx="3724527" cy="1214446"/>
          </a:xfrm>
          <a:prstGeom prst="rect">
            <a:avLst/>
          </a:prstGeom>
          <a:noFill/>
          <a:ln w="9525">
            <a:noFill/>
            <a:miter lim="800000"/>
            <a:headEnd/>
            <a:tailEnd/>
          </a:ln>
          <a:effectLst/>
        </p:spPr>
      </p:pic>
      <p:pic>
        <p:nvPicPr>
          <p:cNvPr id="61444" name="Picture 4"/>
          <p:cNvPicPr>
            <a:picLocks noChangeAspect="1" noChangeArrowheads="1"/>
          </p:cNvPicPr>
          <p:nvPr/>
        </p:nvPicPr>
        <p:blipFill>
          <a:blip r:embed="rId4"/>
          <a:srcRect/>
          <a:stretch>
            <a:fillRect/>
          </a:stretch>
        </p:blipFill>
        <p:spPr bwMode="auto">
          <a:xfrm>
            <a:off x="5000628" y="2428868"/>
            <a:ext cx="3263273" cy="3800470"/>
          </a:xfrm>
          <a:prstGeom prst="rect">
            <a:avLst/>
          </a:prstGeom>
          <a:noFill/>
          <a:ln w="9525">
            <a:noFill/>
            <a:miter lim="800000"/>
            <a:headEnd/>
            <a:tailEnd/>
          </a:ln>
          <a:effectLst/>
        </p:spPr>
      </p:pic>
      <p:pic>
        <p:nvPicPr>
          <p:cNvPr id="61446" name="Picture 6"/>
          <p:cNvPicPr>
            <a:picLocks noChangeAspect="1" noChangeArrowheads="1"/>
          </p:cNvPicPr>
          <p:nvPr/>
        </p:nvPicPr>
        <p:blipFill>
          <a:blip r:embed="rId5"/>
          <a:srcRect/>
          <a:stretch>
            <a:fillRect/>
          </a:stretch>
        </p:blipFill>
        <p:spPr bwMode="auto">
          <a:xfrm>
            <a:off x="1643042" y="4000504"/>
            <a:ext cx="2065895" cy="2314567"/>
          </a:xfrm>
          <a:prstGeom prst="rect">
            <a:avLst/>
          </a:prstGeom>
          <a:noFill/>
          <a:ln w="9525">
            <a:noFill/>
            <a:miter lim="800000"/>
            <a:headEnd/>
            <a:tailEnd/>
          </a:ln>
          <a:effectLst/>
        </p:spPr>
      </p:pic>
      <p:sp>
        <p:nvSpPr>
          <p:cNvPr id="10" name="9 Sağ Ok"/>
          <p:cNvSpPr/>
          <p:nvPr/>
        </p:nvSpPr>
        <p:spPr>
          <a:xfrm>
            <a:off x="3786182" y="4143380"/>
            <a:ext cx="1071570" cy="12144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2" name="11 Düz Ok Bağlayıcısı"/>
          <p:cNvCxnSpPr/>
          <p:nvPr/>
        </p:nvCxnSpPr>
        <p:spPr>
          <a:xfrm rot="10800000">
            <a:off x="500034" y="2357430"/>
            <a:ext cx="17145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Düz Ok Bağlayıcısı"/>
          <p:cNvCxnSpPr/>
          <p:nvPr/>
        </p:nvCxnSpPr>
        <p:spPr>
          <a:xfrm>
            <a:off x="2357422" y="2357430"/>
            <a:ext cx="18573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0.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is Klasi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1_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1_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6.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6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19203</TotalTime>
  <Words>5761</Words>
  <Application>Microsoft Office PowerPoint</Application>
  <PresentationFormat>Ekran Gösterisi (4:3)</PresentationFormat>
  <Paragraphs>746</Paragraphs>
  <Slides>111</Slides>
  <Notes>3</Notes>
  <HiddenSlides>14</HiddenSlides>
  <MMClips>0</MMClips>
  <ScaleCrop>false</ScaleCrop>
  <HeadingPairs>
    <vt:vector size="6" baseType="variant">
      <vt:variant>
        <vt:lpstr>Tema</vt:lpstr>
      </vt:variant>
      <vt:variant>
        <vt:i4>5</vt:i4>
      </vt:variant>
      <vt:variant>
        <vt:lpstr>Slayt Başlıkları</vt:lpstr>
      </vt:variant>
      <vt:variant>
        <vt:i4>111</vt:i4>
      </vt:variant>
      <vt:variant>
        <vt:lpstr>Özel Gösteriler</vt:lpstr>
      </vt:variant>
      <vt:variant>
        <vt:i4>1</vt:i4>
      </vt:variant>
    </vt:vector>
  </HeadingPairs>
  <TitlesOfParts>
    <vt:vector size="117" baseType="lpstr">
      <vt:lpstr>Kaynak</vt:lpstr>
      <vt:lpstr>1_Kaynak</vt:lpstr>
      <vt:lpstr>Geçmişe bakış</vt:lpstr>
      <vt:lpstr>Akış</vt:lpstr>
      <vt:lpstr>1_Geçmişe bakış</vt:lpstr>
      <vt:lpstr>BİLGİSAYAR PROGRAMLAMA</vt:lpstr>
      <vt:lpstr>Slayt Düzeni Bilgilendirmesi</vt:lpstr>
      <vt:lpstr>Bilgilendirme</vt:lpstr>
      <vt:lpstr>Teşekkürler…</vt:lpstr>
      <vt:lpstr>Dersin hocası kimdir?</vt:lpstr>
      <vt:lpstr>Neden Programlama?</vt:lpstr>
      <vt:lpstr>Dersin amacı</vt:lpstr>
      <vt:lpstr>Nasıl çalışmamalı?</vt:lpstr>
      <vt:lpstr>Bir öğrencinin deneyimi</vt:lpstr>
      <vt:lpstr>Ders türleri</vt:lpstr>
      <vt:lpstr>Uygulamalı Dersler</vt:lpstr>
      <vt:lpstr>Haftalık Ders Programı</vt:lpstr>
      <vt:lpstr>Derse devam koşulu</vt:lpstr>
      <vt:lpstr>Derse devam koşulu</vt:lpstr>
      <vt:lpstr>Piazza’nın incelenmesi</vt:lpstr>
      <vt:lpstr>Dersteki ufak yüzdelerin bile önemli olduğunun incelenmesi</vt:lpstr>
      <vt:lpstr>Bil141 dersi “kendin çalış kendin not al” dersidir.</vt:lpstr>
      <vt:lpstr>Ödevlerimizdeki Etik İlkelerimiz Hk.</vt:lpstr>
      <vt:lpstr>Programlama niçin gerekli?</vt:lpstr>
      <vt:lpstr> Dr. Murat Aktaş TOBB ETÜ Makine Mühendisliği Bölüm Başkanı</vt:lpstr>
      <vt:lpstr> Dr. Ersin Emre Ören TOBB ETÜ Biyomedikal Mühendisliği Bölüm Başkan Yardımcısı</vt:lpstr>
      <vt:lpstr> Dr. Hamza Kurt TOBB ETÜ Malzeme Bilimi ve Nanoteknoloji Müh. Bölüm Başkanı</vt:lpstr>
      <vt:lpstr>Kullanacağımız Programlama Dili</vt:lpstr>
      <vt:lpstr>Anlayamadığınız yerleri bizlere sorunuz.</vt:lpstr>
      <vt:lpstr>Yazılım</vt:lpstr>
      <vt:lpstr>Kullanılan Yazılım</vt:lpstr>
      <vt:lpstr>Yol Haritası</vt:lpstr>
      <vt:lpstr>Bilgisayarlarla konuşabilmek…</vt:lpstr>
      <vt:lpstr>Bunu biliyor musunuz?</vt:lpstr>
      <vt:lpstr>“Slayt Gizle” Bilgilendirmesi</vt:lpstr>
      <vt:lpstr>Giriş</vt:lpstr>
      <vt:lpstr>Giriş</vt:lpstr>
      <vt:lpstr>Programlama Dilleri Sınıflaması</vt:lpstr>
      <vt:lpstr>Programlama Dilleri Sınıflaması</vt:lpstr>
      <vt:lpstr>Programlama Dilleri</vt:lpstr>
      <vt:lpstr>Algoritma Hazırlama </vt:lpstr>
      <vt:lpstr>Bilgisayarın yaptığı işlemler</vt:lpstr>
      <vt:lpstr>Algoritma kavramı</vt:lpstr>
      <vt:lpstr>Sözde kod</vt:lpstr>
      <vt:lpstr>Blockly ve Scratch</vt:lpstr>
      <vt:lpstr>Bu algoritmanın ekran çıktısı nedir?</vt:lpstr>
      <vt:lpstr>Bunu biliyor muydunuz?</vt:lpstr>
      <vt:lpstr>“Merhaba dunya!” – ilk programımız</vt:lpstr>
      <vt:lpstr>Derste yazılan kodlara erişim</vt:lpstr>
      <vt:lpstr>Anlayamadığınız yerleri bizlere sorunuz.</vt:lpstr>
      <vt:lpstr>EK SLAYTLAR</vt:lpstr>
      <vt:lpstr>Derse geliş zamanlama algoritması</vt:lpstr>
      <vt:lpstr>Derse geliş zamanlama algoritması</vt:lpstr>
      <vt:lpstr>Ağaca çarpan öğrenci</vt:lpstr>
      <vt:lpstr>EK SLAYTLAR</vt:lpstr>
      <vt:lpstr>Çözüm algoritmasını bulalım.</vt:lpstr>
      <vt:lpstr>Alıştırma</vt:lpstr>
      <vt:lpstr>Algoritma incelemesi</vt:lpstr>
      <vt:lpstr>Alıştırma - Girilen bir sayıyı parçalarına ayırmak</vt:lpstr>
      <vt:lpstr>Sayıyı parçalara ayırmak (Cevabı)</vt:lpstr>
      <vt:lpstr>Aşağıdaki algoritma ne iş yapmaktadır?</vt:lpstr>
      <vt:lpstr>Alıştırma</vt:lpstr>
      <vt:lpstr>Aşağıdaki algoritma ne iş yapmaktadır?</vt:lpstr>
      <vt:lpstr>Aşağıdaki algoritma nasıl bir çıktı verir?</vt:lpstr>
      <vt:lpstr>Blockly ile alıştırmalar</vt:lpstr>
      <vt:lpstr>Scratch hakkında…</vt:lpstr>
      <vt:lpstr>Bir algoritma ve Scratch ile kodlanması</vt:lpstr>
      <vt:lpstr>Sayı tutma oyunu…</vt:lpstr>
      <vt:lpstr>Algoritma – Kabaca ifade edilmiş</vt:lpstr>
      <vt:lpstr>Algoritma</vt:lpstr>
      <vt:lpstr>Algoritma – Sayı Tahmin Oyunu Optimal Çözüm</vt:lpstr>
      <vt:lpstr>Algoritma – Sayı Tahmin Oyunu Optimal Çözüm</vt:lpstr>
      <vt:lpstr>Bul bakalım kaç tuttum?</vt:lpstr>
      <vt:lpstr>SINAVLARLA İLGİLİ OLMAYAN BİLGİLER</vt:lpstr>
      <vt:lpstr>Düzenli çalışan öğrenci ne yapar?</vt:lpstr>
      <vt:lpstr>SUNU01 bilgilendirmesi</vt:lpstr>
      <vt:lpstr>Ödev1 duyuruldu – Hemen başlayın…</vt:lpstr>
      <vt:lpstr>Sınava Yönelik Çalışma Soruları duyuruldu</vt:lpstr>
      <vt:lpstr>Öğrencilerden beklentilerimiz</vt:lpstr>
      <vt:lpstr>Öğrencilerden beklentilerimiz</vt:lpstr>
      <vt:lpstr>İletişim</vt:lpstr>
      <vt:lpstr>İletişim</vt:lpstr>
      <vt:lpstr>Dersin Kaynakları</vt:lpstr>
      <vt:lpstr>Dersin Kaynakları</vt:lpstr>
      <vt:lpstr>Kitap Önerisi</vt:lpstr>
      <vt:lpstr>Sunular</vt:lpstr>
      <vt:lpstr>Kimi derslerde klima/cam açmak gerekebilir. Klimanın/camın yakına oturmayın.</vt:lpstr>
      <vt:lpstr>Öğrencilerin önemli bir kısmı bu derse düzenli çalışmazlar.</vt:lpstr>
      <vt:lpstr>Derste başarının sırrı…</vt:lpstr>
      <vt:lpstr>Derste başarının sırrı…</vt:lpstr>
      <vt:lpstr>Günü gününe çalışmamın gerekliliği…</vt:lpstr>
      <vt:lpstr>2016-2017 yaz dönemine dair…</vt:lpstr>
      <vt:lpstr>Etik ilkeler</vt:lpstr>
      <vt:lpstr>Programlama niçin gerekli?</vt:lpstr>
      <vt:lpstr> Dr. Tolga Girici TOBB ETÜ Elektrik Elektronik Mühendisliği Bölüm Başkanı</vt:lpstr>
      <vt:lpstr> Dr. Salih Tekin TOBB ETÜ Endüstri Mühendisliği Bölüm Başkan Yardımcısı</vt:lpstr>
      <vt:lpstr>Türkçeye özgü karakterlerin ekrana düzgün yazdırılması</vt:lpstr>
      <vt:lpstr>Türkçeye özgü karakterlerin ekrana düzgün yazdırılması</vt:lpstr>
      <vt:lpstr>ÖĞRENCİ GÖRÜŞLERİ</vt:lpstr>
      <vt:lpstr>Yorumlar</vt:lpstr>
      <vt:lpstr>Bir özeleştiri (Ödev1A’dan – 2016-2017 Yaz Döneminden)</vt:lpstr>
      <vt:lpstr>Bir öğrencinin Ödev1A’sından… (2016-2017 Yaz Dönemi)</vt:lpstr>
      <vt:lpstr>Yorumlar</vt:lpstr>
      <vt:lpstr>Bunu biliyor musunuz?</vt:lpstr>
      <vt:lpstr>SINAVLARLA İLGİLİ OLMAYAN BİLGİLER</vt:lpstr>
      <vt:lpstr>Alternatif derleyiciler</vt:lpstr>
      <vt:lpstr>Dev Cpp ve Mac Hk.</vt:lpstr>
      <vt:lpstr>Dev Cpp ve Mac Hk.</vt:lpstr>
      <vt:lpstr>“…Permission denied” hatası</vt:lpstr>
      <vt:lpstr>“…Permission denied” hatası</vt:lpstr>
      <vt:lpstr>.exe’lerinin açılamamasının bir nedeni: antivirüs programları</vt:lpstr>
      <vt:lpstr>Dev-Cpp – Kaydederken doğru dosya uzantısı seçmek</vt:lpstr>
      <vt:lpstr>Dev Cpp – Uzantılar</vt:lpstr>
      <vt:lpstr>Dev Cpp – Derleyici Ayarları</vt:lpstr>
      <vt:lpstr>DevCpp’a kulak verin…</vt:lpstr>
      <vt:lpstr>DevCpp Uyarıları Gösterme Ayarı</vt:lpstr>
      <vt:lpstr>Özel Gösteri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 Programlama Sunu01</dc:title>
  <dc:creator>Oguz Hanoglu</dc:creator>
  <cp:lastModifiedBy>User</cp:lastModifiedBy>
  <cp:revision>692</cp:revision>
  <dcterms:created xsi:type="dcterms:W3CDTF">2005-02-28T17:56:04Z</dcterms:created>
  <dcterms:modified xsi:type="dcterms:W3CDTF">2019-01-04T16:25:42Z</dcterms:modified>
</cp:coreProperties>
</file>