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theme/themeOverride12.xml" ContentType="application/vnd.openxmlformats-officedocument.themeOverr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18.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s/slide207.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s/slide169.xml" ContentType="application/vnd.openxmlformats-officedocument.presentationml.slide+xml"/>
  <Override PartName="/ppt/slides/slide221.xml" ContentType="application/vnd.openxmlformats-officedocument.presentationml.slide+xml"/>
  <Override PartName="/ppt/tableStyles.xml" ContentType="application/vnd.openxmlformats-officedocument.presentationml.tableStyles+xml"/>
  <Override PartName="/ppt/theme/themeOverride39.xml" ContentType="application/vnd.openxmlformats-officedocument.themeOverride+xml"/>
  <Override PartName="/ppt/slides/slide147.xml" ContentType="application/vnd.openxmlformats-officedocument.presentationml.slide+xml"/>
  <Override PartName="/ppt/slides/slide158.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theme/themeOverride17.xml" ContentType="application/vnd.openxmlformats-officedocument.themeOverride+xml"/>
  <Override PartName="/ppt/theme/themeOverride28.xml" ContentType="application/vnd.openxmlformats-officedocument.themeOverr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theme/themeOverride53.xml" ContentType="application/vnd.openxmlformats-officedocument.themeOverr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theme/themeOverride42.xml" ContentType="application/vnd.openxmlformats-officedocument.themeOverr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Override20.xml" ContentType="application/vnd.openxmlformats-officedocument.themeOverride+xml"/>
  <Override PartName="/ppt/theme/themeOverride31.xml" ContentType="application/vnd.openxmlformats-officedocument.themeOverride+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theme/themeOverride6.xml" ContentType="application/vnd.openxmlformats-officedocument.themeOverr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199.xml" ContentType="application/vnd.openxmlformats-officedocument.presentationml.slide+xml"/>
  <Override PartName="/ppt/slides/slide204.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Layouts/slideLayout21.xml" ContentType="application/vnd.openxmlformats-officedocument.presentationml.slideLayout+xml"/>
  <Override PartName="/ppt/theme/themeOverride47.xml" ContentType="application/vnd.openxmlformats-officedocument.themeOverride+xml"/>
  <Override PartName="/ppt/theme/themeOverride58.xml" ContentType="application/vnd.openxmlformats-officedocument.themeOverride+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Override PartName="/ppt/theme/themeOverride36.xml" ContentType="application/vnd.openxmlformats-officedocument.themeOverride+xml"/>
  <Override PartName="/ppt/slides/slide108.xml" ContentType="application/vnd.openxmlformats-officedocument.presentationml.slide+xml"/>
  <Override PartName="/ppt/slides/slide155.xml" ContentType="application/vnd.openxmlformats-officedocument.presentationml.slide+xml"/>
  <Override PartName="/ppt/theme/themeOverride25.xml" ContentType="application/vnd.openxmlformats-officedocument.themeOverr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notesSlides/notesSlide4.xml" ContentType="application/vnd.openxmlformats-officedocument.presentationml.notesSlide+xml"/>
  <Override PartName="/ppt/theme/themeOverride14.xml" ContentType="application/vnd.openxmlformats-officedocument.themeOverr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theme/themeOverride50.xml" ContentType="application/vnd.openxmlformats-officedocument.themeOverr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s/slide209.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Default Extension="wmf" ContentType="image/x-wmf"/>
  <Override PartName="/ppt/theme/themeOverride3.xml" ContentType="application/vnd.openxmlformats-officedocument.themeOverride+xml"/>
  <Override PartName="/ppt/slides/slide41.xml" ContentType="application/vnd.openxmlformats-officedocument.presentationml.slide+xml"/>
  <Override PartName="/ppt/slides/slide223.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theme/themeOverride19.xml" ContentType="application/vnd.openxmlformats-officedocument.themeOverride+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notesSlides/notesSlide9.xml" ContentType="application/vnd.openxmlformats-officedocument.presentationml.notesSlide+xml"/>
  <Override PartName="/ppt/theme/themeOverride55.xml" ContentType="application/vnd.openxmlformats-officedocument.themeOverr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theme/themeOverride44.xml" ContentType="application/vnd.openxmlformats-officedocument.themeOverr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theme/themeOverride22.xml" ContentType="application/vnd.openxmlformats-officedocument.themeOverride+xml"/>
  <Override PartName="/ppt/theme/themeOverride33.xml" ContentType="application/vnd.openxmlformats-officedocument.themeOverr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notesSlides/notesSlide1.xml" ContentType="application/vnd.openxmlformats-officedocument.presentationml.notesSlide+xml"/>
  <Override PartName="/ppt/theme/themeOverride8.xml" ContentType="application/vnd.openxmlformats-officedocument.themeOverride+xml"/>
  <Override PartName="/ppt/theme/themeOverride11.xml" ContentType="application/vnd.openxmlformats-officedocument.themeOverride+xml"/>
  <Override PartName="/ppt/theme/themeOverride40.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s/slide217.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Default Extension="jpeg" ContentType="image/jpeg"/>
  <Override PartName="/ppt/slideLayouts/slideLayout16.xml" ContentType="application/vnd.openxmlformats-officedocument.presentationml.slideLayout+xml"/>
  <Override PartName="/ppt/theme/themeOverride4.xml" ContentType="application/vnd.openxmlformats-officedocument.themeOverr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slideLayouts/slideLayout12.xml" ContentType="application/vnd.openxmlformats-officedocument.presentationml.slideLayout+xml"/>
  <Override PartName="/ppt/theme/themeOverride38.xml" ContentType="application/vnd.openxmlformats-officedocument.themeOverride+xml"/>
  <Override PartName="/ppt/theme/themeOverride49.xml" ContentType="application/vnd.openxmlformats-officedocument.themeOverride+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slides/slide220.xml" ContentType="application/vnd.openxmlformats-officedocument.presentationml.slide+xml"/>
  <Override PartName="/ppt/notesSlides/notesSlide11.xml" ContentType="application/vnd.openxmlformats-officedocument.presentationml.notesSlide+xml"/>
  <Override PartName="/ppt/theme/themeOverride27.xml" ContentType="application/vnd.openxmlformats-officedocument.themeOverride+xml"/>
  <Override PartName="/ppt/theme/themeOverride45.xml" ContentType="application/vnd.openxmlformats-officedocument.themeOverride+xml"/>
  <Override PartName="/ppt/theme/themeOverride56.xml" ContentType="application/vnd.openxmlformats-officedocument.themeOverr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193.xml" ContentType="application/vnd.openxmlformats-officedocument.presentationml.slide+xml"/>
  <Override PartName="/ppt/notesSlides/notesSlide6.xml" ContentType="application/vnd.openxmlformats-officedocument.presentationml.notesSlide+xml"/>
  <Override PartName="/ppt/theme/themeOverride16.xml" ContentType="application/vnd.openxmlformats-officedocument.themeOverride+xml"/>
  <Override PartName="/ppt/theme/themeOverride34.xml" ContentType="application/vnd.openxmlformats-officedocument.themeOverr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theme/themeOverride9.xml" ContentType="application/vnd.openxmlformats-officedocument.themeOverride+xml"/>
  <Override PartName="/ppt/theme/themeOverride23.xml" ContentType="application/vnd.openxmlformats-officedocument.themeOverride+xml"/>
  <Override PartName="/ppt/theme/themeOverride41.xml" ContentType="application/vnd.openxmlformats-officedocument.themeOverride+xml"/>
  <Override PartName="/ppt/theme/themeOverride52.xml" ContentType="application/vnd.openxmlformats-officedocument.themeOverr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theme/themeOverride30.xml" ContentType="application/vnd.openxmlformats-officedocument.themeOverr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Override5.xml" ContentType="application/vnd.openxmlformats-officedocument.themeOverr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214.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slideLayouts/slideLayout20.xml" ContentType="application/vnd.openxmlformats-officedocument.presentationml.slideLayout+xml"/>
  <Override PartName="/ppt/theme/themeOverride57.xml" ContentType="application/vnd.openxmlformats-officedocument.themeOverride+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theme/themeOverride46.xml" ContentType="application/vnd.openxmlformats-officedocument.themeOverride+xml"/>
  <Override PartName="/ppt/slides/slide118.xml" ContentType="application/vnd.openxmlformats-officedocument.presentationml.slide+xml"/>
  <Override PartName="/ppt/slides/slide165.xml" ContentType="application/vnd.openxmlformats-officedocument.presentationml.slide+xml"/>
  <Override PartName="/ppt/theme/themeOverride24.xml" ContentType="application/vnd.openxmlformats-officedocument.themeOverride+xml"/>
  <Override PartName="/ppt/theme/themeOverride35.xml" ContentType="application/vnd.openxmlformats-officedocument.themeOverr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theme/themeOverride13.xml" ContentType="application/vnd.openxmlformats-officedocument.themeOverr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s/slide51.xml" ContentType="application/vnd.openxmlformats-officedocument.presentationml.slide+xml"/>
  <Override PartName="/ppt/slideLayouts/slideLayout14.xml" ContentType="application/vnd.openxmlformats-officedocument.presentationml.slideLayout+xml"/>
  <Override PartName="/ppt/theme/themeOverride2.xml" ContentType="application/vnd.openxmlformats-officedocument.themeOverride+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theme/themeOverride29.xml" ContentType="application/vnd.openxmlformats-officedocument.themeOverride+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Default Extension="gif" ContentType="image/gif"/>
  <Override PartName="/ppt/notesSlides/notesSlide8.xml" ContentType="application/vnd.openxmlformats-officedocument.presentationml.notesSlide+xml"/>
  <Override PartName="/ppt/theme/themeOverride18.xml" ContentType="application/vnd.openxmlformats-officedocument.themeOverr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theme/themeOverride43.xml" ContentType="application/vnd.openxmlformats-officedocument.themeOverride+xml"/>
  <Override PartName="/ppt/theme/themeOverride54.xml" ContentType="application/vnd.openxmlformats-officedocument.themeOverr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theme/themeOverride32.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Override7.xml" ContentType="application/vnd.openxmlformats-officedocument.themeOverride+xml"/>
  <Override PartName="/ppt/theme/themeOverride21.xml" ContentType="application/vnd.openxmlformats-officedocument.themeOverr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theme/theme3.xml" ContentType="application/vnd.openxmlformats-officedocument.theme+xml"/>
  <Override PartName="/ppt/theme/themeOverride10.xml" ContentType="application/vnd.openxmlformats-officedocument.themeOverride+xml"/>
  <Override PartName="/ppt/slides/slide34.xml" ContentType="application/vnd.openxmlformats-officedocument.presentationml.slide+xml"/>
  <Override PartName="/ppt/slides/slide81.xml" ContentType="application/vnd.openxmlformats-officedocument.presentationml.slide+xml"/>
  <Override PartName="/ppt/slides/slide216.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Layouts/slideLayout22.xml" ContentType="application/vnd.openxmlformats-officedocument.presentationml.slideLayout+xml"/>
  <Override PartName="/ppt/theme/themeOverride59.xml" ContentType="application/vnd.openxmlformats-officedocument.themeOverride+xml"/>
  <Override PartName="/ppt/slides/slide12.xml" ContentType="application/vnd.openxmlformats-officedocument.presentationml.slide+xml"/>
  <Override PartName="/ppt/slides/slide178.xml" ContentType="application/vnd.openxmlformats-officedocument.presentationml.slide+xml"/>
  <Override PartName="/ppt/slideLayouts/slideLayout11.xml" ContentType="application/vnd.openxmlformats-officedocument.presentationml.slideLayout+xml"/>
  <Override PartName="/ppt/theme/themeOverride48.xml" ContentType="application/vnd.openxmlformats-officedocument.themeOverride+xml"/>
  <Override PartName="/ppt/slides/slide167.xml" ContentType="application/vnd.openxmlformats-officedocument.presentationml.slide+xml"/>
  <Override PartName="/ppt/theme/themeOverride37.xml" ContentType="application/vnd.openxmlformats-officedocument.themeOverr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92.xml" ContentType="application/vnd.openxmlformats-officedocument.presentationml.slide+xml"/>
  <Override PartName="/ppt/theme/themeOverride15.xml" ContentType="application/vnd.openxmlformats-officedocument.themeOverride+xml"/>
  <Override PartName="/ppt/theme/themeOverride26.xml" ContentType="application/vnd.openxmlformats-officedocument.themeOverr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notesSlides/notesSlide5.xml" ContentType="application/vnd.openxmlformats-officedocument.presentationml.notesSlide+xml"/>
  <Override PartName="/ppt/theme/themeOverride51.xml" ContentType="application/vnd.openxmlformats-officedocument.themeOverr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 id="2147483672" r:id="rId2"/>
  </p:sldMasterIdLst>
  <p:notesMasterIdLst>
    <p:notesMasterId r:id="rId227"/>
  </p:notesMasterIdLst>
  <p:sldIdLst>
    <p:sldId id="256" r:id="rId3"/>
    <p:sldId id="1420" r:id="rId4"/>
    <p:sldId id="1349" r:id="rId5"/>
    <p:sldId id="1345" r:id="rId6"/>
    <p:sldId id="1359" r:id="rId7"/>
    <p:sldId id="1360" r:id="rId8"/>
    <p:sldId id="1361" r:id="rId9"/>
    <p:sldId id="1367" r:id="rId10"/>
    <p:sldId id="1144" r:id="rId11"/>
    <p:sldId id="1364" r:id="rId12"/>
    <p:sldId id="1365" r:id="rId13"/>
    <p:sldId id="1379" r:id="rId14"/>
    <p:sldId id="752" r:id="rId15"/>
    <p:sldId id="1366" r:id="rId16"/>
    <p:sldId id="1368" r:id="rId17"/>
    <p:sldId id="1369" r:id="rId18"/>
    <p:sldId id="1370" r:id="rId19"/>
    <p:sldId id="1371" r:id="rId20"/>
    <p:sldId id="1372" r:id="rId21"/>
    <p:sldId id="1374" r:id="rId22"/>
    <p:sldId id="1375" r:id="rId23"/>
    <p:sldId id="1376" r:id="rId24"/>
    <p:sldId id="1377" r:id="rId25"/>
    <p:sldId id="1378" r:id="rId26"/>
    <p:sldId id="1017" r:id="rId27"/>
    <p:sldId id="1021" r:id="rId28"/>
    <p:sldId id="1018" r:id="rId29"/>
    <p:sldId id="1026" r:id="rId30"/>
    <p:sldId id="1427" r:id="rId31"/>
    <p:sldId id="1028" r:id="rId32"/>
    <p:sldId id="956" r:id="rId33"/>
    <p:sldId id="1421" r:id="rId34"/>
    <p:sldId id="1424" r:id="rId35"/>
    <p:sldId id="1020" r:id="rId36"/>
    <p:sldId id="1025" r:id="rId37"/>
    <p:sldId id="1027" r:id="rId38"/>
    <p:sldId id="1029" r:id="rId39"/>
    <p:sldId id="1039" r:id="rId40"/>
    <p:sldId id="933" r:id="rId41"/>
    <p:sldId id="741" r:id="rId42"/>
    <p:sldId id="733" r:id="rId43"/>
    <p:sldId id="787" r:id="rId44"/>
    <p:sldId id="742" r:id="rId45"/>
    <p:sldId id="743" r:id="rId46"/>
    <p:sldId id="734" r:id="rId47"/>
    <p:sldId id="1302" r:id="rId48"/>
    <p:sldId id="1098" r:id="rId49"/>
    <p:sldId id="1437" r:id="rId50"/>
    <p:sldId id="736" r:id="rId51"/>
    <p:sldId id="739" r:id="rId52"/>
    <p:sldId id="738" r:id="rId53"/>
    <p:sldId id="934" r:id="rId54"/>
    <p:sldId id="1171" r:id="rId55"/>
    <p:sldId id="737" r:id="rId56"/>
    <p:sldId id="1118" r:id="rId57"/>
    <p:sldId id="730" r:id="rId58"/>
    <p:sldId id="731" r:id="rId59"/>
    <p:sldId id="732" r:id="rId60"/>
    <p:sldId id="1304" r:id="rId61"/>
    <p:sldId id="1425" r:id="rId62"/>
    <p:sldId id="1117" r:id="rId63"/>
    <p:sldId id="748" r:id="rId64"/>
    <p:sldId id="745" r:id="rId65"/>
    <p:sldId id="746" r:id="rId66"/>
    <p:sldId id="747" r:id="rId67"/>
    <p:sldId id="1159" r:id="rId68"/>
    <p:sldId id="1160" r:id="rId69"/>
    <p:sldId id="1161" r:id="rId70"/>
    <p:sldId id="1162" r:id="rId71"/>
    <p:sldId id="1163" r:id="rId72"/>
    <p:sldId id="1164" r:id="rId73"/>
    <p:sldId id="1428" r:id="rId74"/>
    <p:sldId id="1201" r:id="rId75"/>
    <p:sldId id="1422" r:id="rId76"/>
    <p:sldId id="1435" r:id="rId77"/>
    <p:sldId id="1305" r:id="rId78"/>
    <p:sldId id="1275" r:id="rId79"/>
    <p:sldId id="1434" r:id="rId80"/>
    <p:sldId id="1158" r:id="rId81"/>
    <p:sldId id="1165" r:id="rId82"/>
    <p:sldId id="1166" r:id="rId83"/>
    <p:sldId id="1167" r:id="rId84"/>
    <p:sldId id="1168" r:id="rId85"/>
    <p:sldId id="1169" r:id="rId86"/>
    <p:sldId id="1170" r:id="rId87"/>
    <p:sldId id="1172" r:id="rId88"/>
    <p:sldId id="1173" r:id="rId89"/>
    <p:sldId id="1174" r:id="rId90"/>
    <p:sldId id="1175" r:id="rId91"/>
    <p:sldId id="1176" r:id="rId92"/>
    <p:sldId id="1177" r:id="rId93"/>
    <p:sldId id="1178" r:id="rId94"/>
    <p:sldId id="1179" r:id="rId95"/>
    <p:sldId id="1180" r:id="rId96"/>
    <p:sldId id="1181" r:id="rId97"/>
    <p:sldId id="1317" r:id="rId98"/>
    <p:sldId id="1182" r:id="rId99"/>
    <p:sldId id="1183" r:id="rId100"/>
    <p:sldId id="1222" r:id="rId101"/>
    <p:sldId id="1189" r:id="rId102"/>
    <p:sldId id="1190" r:id="rId103"/>
    <p:sldId id="1191" r:id="rId104"/>
    <p:sldId id="1192" r:id="rId105"/>
    <p:sldId id="1193" r:id="rId106"/>
    <p:sldId id="1194" r:id="rId107"/>
    <p:sldId id="1196" r:id="rId108"/>
    <p:sldId id="1197" r:id="rId109"/>
    <p:sldId id="1195" r:id="rId110"/>
    <p:sldId id="1198" r:id="rId111"/>
    <p:sldId id="1199" r:id="rId112"/>
    <p:sldId id="1200" r:id="rId113"/>
    <p:sldId id="1203" r:id="rId114"/>
    <p:sldId id="1204" r:id="rId115"/>
    <p:sldId id="1205" r:id="rId116"/>
    <p:sldId id="1206" r:id="rId117"/>
    <p:sldId id="1207" r:id="rId118"/>
    <p:sldId id="1208" r:id="rId119"/>
    <p:sldId id="1209" r:id="rId120"/>
    <p:sldId id="1210" r:id="rId121"/>
    <p:sldId id="1211" r:id="rId122"/>
    <p:sldId id="1212" r:id="rId123"/>
    <p:sldId id="1213" r:id="rId124"/>
    <p:sldId id="1214" r:id="rId125"/>
    <p:sldId id="1215" r:id="rId126"/>
    <p:sldId id="1187" r:id="rId127"/>
    <p:sldId id="1442" r:id="rId128"/>
    <p:sldId id="1188" r:id="rId129"/>
    <p:sldId id="1324" r:id="rId130"/>
    <p:sldId id="1325" r:id="rId131"/>
    <p:sldId id="1326" r:id="rId132"/>
    <p:sldId id="1429" r:id="rId133"/>
    <p:sldId id="1431" r:id="rId134"/>
    <p:sldId id="1432" r:id="rId135"/>
    <p:sldId id="1430" r:id="rId136"/>
    <p:sldId id="1444" r:id="rId137"/>
    <p:sldId id="1426" r:id="rId138"/>
    <p:sldId id="1216" r:id="rId139"/>
    <p:sldId id="1440" r:id="rId140"/>
    <p:sldId id="1433" r:id="rId141"/>
    <p:sldId id="1438" r:id="rId142"/>
    <p:sldId id="1301" r:id="rId143"/>
    <p:sldId id="1069" r:id="rId144"/>
    <p:sldId id="1443" r:id="rId145"/>
    <p:sldId id="1436" r:id="rId146"/>
    <p:sldId id="1380" r:id="rId147"/>
    <p:sldId id="1381" r:id="rId148"/>
    <p:sldId id="1382" r:id="rId149"/>
    <p:sldId id="1383" r:id="rId150"/>
    <p:sldId id="1384" r:id="rId151"/>
    <p:sldId id="1385" r:id="rId152"/>
    <p:sldId id="1386" r:id="rId153"/>
    <p:sldId id="1387" r:id="rId154"/>
    <p:sldId id="1388" r:id="rId155"/>
    <p:sldId id="1389" r:id="rId156"/>
    <p:sldId id="1390" r:id="rId157"/>
    <p:sldId id="1391" r:id="rId158"/>
    <p:sldId id="1392" r:id="rId159"/>
    <p:sldId id="1393" r:id="rId160"/>
    <p:sldId id="1394" r:id="rId161"/>
    <p:sldId id="1395" r:id="rId162"/>
    <p:sldId id="1396" r:id="rId163"/>
    <p:sldId id="1397" r:id="rId164"/>
    <p:sldId id="1398" r:id="rId165"/>
    <p:sldId id="1399" r:id="rId166"/>
    <p:sldId id="1400" r:id="rId167"/>
    <p:sldId id="1401" r:id="rId168"/>
    <p:sldId id="1402" r:id="rId169"/>
    <p:sldId id="1403" r:id="rId170"/>
    <p:sldId id="1404" r:id="rId171"/>
    <p:sldId id="1405" r:id="rId172"/>
    <p:sldId id="1406" r:id="rId173"/>
    <p:sldId id="1407" r:id="rId174"/>
    <p:sldId id="1408" r:id="rId175"/>
    <p:sldId id="1409" r:id="rId176"/>
    <p:sldId id="1410" r:id="rId177"/>
    <p:sldId id="1411" r:id="rId178"/>
    <p:sldId id="1412" r:id="rId179"/>
    <p:sldId id="1413" r:id="rId180"/>
    <p:sldId id="1414" r:id="rId181"/>
    <p:sldId id="1415" r:id="rId182"/>
    <p:sldId id="1416" r:id="rId183"/>
    <p:sldId id="1417" r:id="rId184"/>
    <p:sldId id="1418" r:id="rId185"/>
    <p:sldId id="1419" r:id="rId186"/>
    <p:sldId id="1336" r:id="rId187"/>
    <p:sldId id="1070" r:id="rId188"/>
    <p:sldId id="1064" r:id="rId189"/>
    <p:sldId id="1065" r:id="rId190"/>
    <p:sldId id="1066" r:id="rId191"/>
    <p:sldId id="1067" r:id="rId192"/>
    <p:sldId id="1068" r:id="rId193"/>
    <p:sldId id="1111" r:id="rId194"/>
    <p:sldId id="1337" r:id="rId195"/>
    <p:sldId id="1339" r:id="rId196"/>
    <p:sldId id="1338" r:id="rId197"/>
    <p:sldId id="1112" r:id="rId198"/>
    <p:sldId id="1109" r:id="rId199"/>
    <p:sldId id="1110" r:id="rId200"/>
    <p:sldId id="1128" r:id="rId201"/>
    <p:sldId id="1320" r:id="rId202"/>
    <p:sldId id="1321" r:id="rId203"/>
    <p:sldId id="1322" r:id="rId204"/>
    <p:sldId id="1323" r:id="rId205"/>
    <p:sldId id="1335" r:id="rId206"/>
    <p:sldId id="1441" r:id="rId207"/>
    <p:sldId id="1445" r:id="rId208"/>
    <p:sldId id="1446" r:id="rId209"/>
    <p:sldId id="1119" r:id="rId210"/>
    <p:sldId id="1439" r:id="rId211"/>
    <p:sldId id="1423" r:id="rId212"/>
    <p:sldId id="1120" r:id="rId213"/>
    <p:sldId id="1260" r:id="rId214"/>
    <p:sldId id="1121" r:id="rId215"/>
    <p:sldId id="1122" r:id="rId216"/>
    <p:sldId id="1123" r:id="rId217"/>
    <p:sldId id="1124" r:id="rId218"/>
    <p:sldId id="1125" r:id="rId219"/>
    <p:sldId id="1126" r:id="rId220"/>
    <p:sldId id="1340" r:id="rId221"/>
    <p:sldId id="1266" r:id="rId222"/>
    <p:sldId id="1267" r:id="rId223"/>
    <p:sldId id="1268" r:id="rId224"/>
    <p:sldId id="1269" r:id="rId225"/>
    <p:sldId id="1333" r:id="rId2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FF"/>
    <a:srgbClr val="FFCDCD"/>
    <a:srgbClr val="F9F9F9"/>
    <a:srgbClr val="FFFF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vertBarState="maximized">
    <p:restoredLeft sz="19174" autoAdjust="0"/>
    <p:restoredTop sz="94660"/>
  </p:normalViewPr>
  <p:slideViewPr>
    <p:cSldViewPr snapToGrid="0" snapToObjects="1">
      <p:cViewPr varScale="1">
        <p:scale>
          <a:sx n="91" d="100"/>
          <a:sy n="91" d="100"/>
        </p:scale>
        <p:origin x="-750" y="-114"/>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73736200" cy="7373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slide" Target="slides/slide168.xml"/><Relationship Id="rId191" Type="http://schemas.openxmlformats.org/officeDocument/2006/relationships/slide" Target="slides/slide189.xml"/><Relationship Id="rId205" Type="http://schemas.openxmlformats.org/officeDocument/2006/relationships/slide" Target="slides/slide203.xml"/><Relationship Id="rId226" Type="http://schemas.openxmlformats.org/officeDocument/2006/relationships/slide" Target="slides/slide22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181" Type="http://schemas.openxmlformats.org/officeDocument/2006/relationships/slide" Target="slides/slide179.xml"/><Relationship Id="rId216" Type="http://schemas.openxmlformats.org/officeDocument/2006/relationships/slide" Target="slides/slide214.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slide" Target="slides/slide153.xml"/><Relationship Id="rId171" Type="http://schemas.openxmlformats.org/officeDocument/2006/relationships/slide" Target="slides/slide169.xml"/><Relationship Id="rId176" Type="http://schemas.openxmlformats.org/officeDocument/2006/relationships/slide" Target="slides/slide174.xml"/><Relationship Id="rId192" Type="http://schemas.openxmlformats.org/officeDocument/2006/relationships/slide" Target="slides/slide190.xml"/><Relationship Id="rId197" Type="http://schemas.openxmlformats.org/officeDocument/2006/relationships/slide" Target="slides/slide195.xml"/><Relationship Id="rId206" Type="http://schemas.openxmlformats.org/officeDocument/2006/relationships/slide" Target="slides/slide204.xml"/><Relationship Id="rId227" Type="http://schemas.openxmlformats.org/officeDocument/2006/relationships/notesMaster" Target="notesMasters/notesMaster1.xml"/><Relationship Id="rId201" Type="http://schemas.openxmlformats.org/officeDocument/2006/relationships/slide" Target="slides/slide199.xml"/><Relationship Id="rId222" Type="http://schemas.openxmlformats.org/officeDocument/2006/relationships/slide" Target="slides/slide220.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slide" Target="slides/slide159.xml"/><Relationship Id="rId166" Type="http://schemas.openxmlformats.org/officeDocument/2006/relationships/slide" Target="slides/slide164.xml"/><Relationship Id="rId182" Type="http://schemas.openxmlformats.org/officeDocument/2006/relationships/slide" Target="slides/slide180.xml"/><Relationship Id="rId187" Type="http://schemas.openxmlformats.org/officeDocument/2006/relationships/slide" Target="slides/slide185.xml"/><Relationship Id="rId217" Type="http://schemas.openxmlformats.org/officeDocument/2006/relationships/slide" Target="slides/slide215.xml"/><Relationship Id="rId1" Type="http://schemas.openxmlformats.org/officeDocument/2006/relationships/slideMaster" Target="slideMasters/slideMaster1.xml"/><Relationship Id="rId6" Type="http://schemas.openxmlformats.org/officeDocument/2006/relationships/slide" Target="slides/slide4.xml"/><Relationship Id="rId212" Type="http://schemas.openxmlformats.org/officeDocument/2006/relationships/slide" Target="slides/slide210.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172" Type="http://schemas.openxmlformats.org/officeDocument/2006/relationships/slide" Target="slides/slide170.xml"/><Relationship Id="rId193" Type="http://schemas.openxmlformats.org/officeDocument/2006/relationships/slide" Target="slides/slide191.xml"/><Relationship Id="rId202" Type="http://schemas.openxmlformats.org/officeDocument/2006/relationships/slide" Target="slides/slide200.xml"/><Relationship Id="rId207" Type="http://schemas.openxmlformats.org/officeDocument/2006/relationships/slide" Target="slides/slide205.xml"/><Relationship Id="rId223" Type="http://schemas.openxmlformats.org/officeDocument/2006/relationships/slide" Target="slides/slide221.xml"/><Relationship Id="rId228" Type="http://schemas.openxmlformats.org/officeDocument/2006/relationships/presProps" Target="presProps.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183" Type="http://schemas.openxmlformats.org/officeDocument/2006/relationships/slide" Target="slides/slide181.xml"/><Relationship Id="rId213" Type="http://schemas.openxmlformats.org/officeDocument/2006/relationships/slide" Target="slides/slide211.xml"/><Relationship Id="rId218" Type="http://schemas.openxmlformats.org/officeDocument/2006/relationships/slide" Target="slides/slide216.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199" Type="http://schemas.openxmlformats.org/officeDocument/2006/relationships/slide" Target="slides/slide197.xml"/><Relationship Id="rId203" Type="http://schemas.openxmlformats.org/officeDocument/2006/relationships/slide" Target="slides/slide201.xml"/><Relationship Id="rId208" Type="http://schemas.openxmlformats.org/officeDocument/2006/relationships/slide" Target="slides/slide206.xml"/><Relationship Id="rId229" Type="http://schemas.openxmlformats.org/officeDocument/2006/relationships/viewProps" Target="viewProps.xml"/><Relationship Id="rId19" Type="http://schemas.openxmlformats.org/officeDocument/2006/relationships/slide" Target="slides/slide17.xml"/><Relationship Id="rId224" Type="http://schemas.openxmlformats.org/officeDocument/2006/relationships/slide" Target="slides/slide222.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189" Type="http://schemas.openxmlformats.org/officeDocument/2006/relationships/slide" Target="slides/slide187.xml"/><Relationship Id="rId219" Type="http://schemas.openxmlformats.org/officeDocument/2006/relationships/slide" Target="slides/slide217.xml"/><Relationship Id="rId3" Type="http://schemas.openxmlformats.org/officeDocument/2006/relationships/slide" Target="slides/slide1.xml"/><Relationship Id="rId214" Type="http://schemas.openxmlformats.org/officeDocument/2006/relationships/slide" Target="slides/slide212.xml"/><Relationship Id="rId230" Type="http://schemas.openxmlformats.org/officeDocument/2006/relationships/theme" Target="theme/them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slide" Target="slides/slide177.xml"/><Relationship Id="rId195" Type="http://schemas.openxmlformats.org/officeDocument/2006/relationships/slide" Target="slides/slide193.xml"/><Relationship Id="rId209" Type="http://schemas.openxmlformats.org/officeDocument/2006/relationships/slide" Target="slides/slide207.xml"/><Relationship Id="rId190" Type="http://schemas.openxmlformats.org/officeDocument/2006/relationships/slide" Target="slides/slide188.xml"/><Relationship Id="rId204" Type="http://schemas.openxmlformats.org/officeDocument/2006/relationships/slide" Target="slides/slide202.xml"/><Relationship Id="rId220" Type="http://schemas.openxmlformats.org/officeDocument/2006/relationships/slide" Target="slides/slide218.xml"/><Relationship Id="rId225" Type="http://schemas.openxmlformats.org/officeDocument/2006/relationships/slide" Target="slides/slide223.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slide" Target="slides/slide183.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 Id="rId210" Type="http://schemas.openxmlformats.org/officeDocument/2006/relationships/slide" Target="slides/slide208.xml"/><Relationship Id="rId215" Type="http://schemas.openxmlformats.org/officeDocument/2006/relationships/slide" Target="slides/slide213.xml"/><Relationship Id="rId26" Type="http://schemas.openxmlformats.org/officeDocument/2006/relationships/slide" Target="slides/slide24.xml"/><Relationship Id="rId231" Type="http://schemas.openxmlformats.org/officeDocument/2006/relationships/tableStyles" Target="tableStyles.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96" Type="http://schemas.openxmlformats.org/officeDocument/2006/relationships/slide" Target="slides/slide194.xml"/><Relationship Id="rId200" Type="http://schemas.openxmlformats.org/officeDocument/2006/relationships/slide" Target="slides/slide198.xml"/><Relationship Id="rId16" Type="http://schemas.openxmlformats.org/officeDocument/2006/relationships/slide" Target="slides/slide14.xml"/><Relationship Id="rId221" Type="http://schemas.openxmlformats.org/officeDocument/2006/relationships/slide" Target="slides/slide219.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slide" Target="slides/slide184.xml"/><Relationship Id="rId211" Type="http://schemas.openxmlformats.org/officeDocument/2006/relationships/slide" Target="slides/slide20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326FC4-F161-9B45-AFC3-FF50C859FF7D}" type="datetimeFigureOut">
              <a:rPr lang="en-US" smtClean="0"/>
              <a:pPr/>
              <a:t>1/11/2019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DC0D41-1AA1-964D-88D9-39F1A360240F}" type="slidenum">
              <a:rPr lang="en-US" smtClean="0"/>
              <a:pPr/>
              <a:t>‹#›</a:t>
            </a:fld>
            <a:endParaRPr lang="en-US"/>
          </a:p>
        </p:txBody>
      </p:sp>
    </p:spTree>
    <p:extLst>
      <p:ext uri="{BB962C8B-B14F-4D97-AF65-F5344CB8AC3E}">
        <p14:creationId xmlns="" xmlns:p14="http://schemas.microsoft.com/office/powerpoint/2010/main" val="53862587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9F31D0BE-2059-4C0E-922E-4E35BBE6A325}" type="slidenum">
              <a:rPr lang="en-US" smtClean="0"/>
              <a:pPr>
                <a:defRPr/>
              </a:pPr>
              <a:t>4</a:t>
            </a:fld>
            <a:endParaRPr lang="en-US" dirty="0"/>
          </a:p>
        </p:txBody>
      </p:sp>
    </p:spTree>
    <p:extLst>
      <p:ext uri="{BB962C8B-B14F-4D97-AF65-F5344CB8AC3E}">
        <p14:creationId xmlns="" xmlns:p14="http://schemas.microsoft.com/office/powerpoint/2010/main" val="3977140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#include &lt;</a:t>
            </a:r>
            <a:r>
              <a:rPr lang="en-US" dirty="0" err="1" smtClean="0"/>
              <a:t>stdio.h</a:t>
            </a:r>
            <a:r>
              <a:rPr lang="en-US" dirty="0" smtClean="0"/>
              <a:t>&gt;</a:t>
            </a:r>
          </a:p>
          <a:p>
            <a:endParaRPr lang="en-US" dirty="0" smtClean="0"/>
          </a:p>
          <a:p>
            <a:r>
              <a:rPr lang="en-US" dirty="0" smtClean="0"/>
              <a:t>#define NAME "</a:t>
            </a:r>
            <a:r>
              <a:rPr lang="en-US" dirty="0" err="1" smtClean="0"/>
              <a:t>TechOnTheNet.com</a:t>
            </a:r>
            <a:r>
              <a:rPr lang="en-US" dirty="0" smtClean="0"/>
              <a:t>"</a:t>
            </a:r>
          </a:p>
          <a:p>
            <a:r>
              <a:rPr lang="it-IT" dirty="0" smtClean="0"/>
              <a:t>#</a:t>
            </a:r>
            <a:r>
              <a:rPr lang="it-IT" dirty="0" err="1" smtClean="0"/>
              <a:t>define</a:t>
            </a:r>
            <a:r>
              <a:rPr lang="it-IT" dirty="0" smtClean="0"/>
              <a:t> AGE 10</a:t>
            </a:r>
          </a:p>
          <a:p>
            <a:endParaRPr lang="en-US" dirty="0" smtClean="0"/>
          </a:p>
          <a:p>
            <a:r>
              <a:rPr lang="fr-FR" dirty="0" err="1" smtClean="0"/>
              <a:t>int</a:t>
            </a:r>
            <a:r>
              <a:rPr lang="fr-FR" dirty="0" smtClean="0"/>
              <a:t> main()</a:t>
            </a:r>
          </a:p>
          <a:p>
            <a:r>
              <a:rPr lang="en-US" dirty="0" smtClean="0"/>
              <a:t>{</a:t>
            </a:r>
          </a:p>
          <a:p>
            <a:r>
              <a:rPr lang="en-US" dirty="0" smtClean="0"/>
              <a:t>   </a:t>
            </a:r>
            <a:r>
              <a:rPr lang="en-US" dirty="0" err="1" smtClean="0"/>
              <a:t>printf</a:t>
            </a:r>
            <a:r>
              <a:rPr lang="en-US" dirty="0" smtClean="0"/>
              <a:t>("%s is over %d years old.\n", NAME, AGE);</a:t>
            </a:r>
          </a:p>
          <a:p>
            <a:r>
              <a:rPr lang="is-IS" dirty="0" smtClean="0"/>
              <a:t>   return 0;</a:t>
            </a:r>
          </a:p>
          <a:p>
            <a:r>
              <a:rPr lang="en-US" dirty="0" smtClean="0"/>
              <a:t>}</a:t>
            </a:r>
          </a:p>
          <a:p>
            <a:r>
              <a:rPr lang="en-US" dirty="0" smtClean="0"/>
              <a:t>http://</a:t>
            </a:r>
            <a:r>
              <a:rPr lang="en-US" dirty="0" err="1" smtClean="0"/>
              <a:t>www.techonthenet.com</a:t>
            </a:r>
            <a:r>
              <a:rPr lang="en-US" dirty="0" smtClean="0"/>
              <a:t>/</a:t>
            </a:r>
            <a:r>
              <a:rPr lang="en-US" dirty="0" err="1" smtClean="0"/>
              <a:t>c_language</a:t>
            </a:r>
            <a:r>
              <a:rPr lang="en-US" dirty="0" smtClean="0"/>
              <a:t>/constants/</a:t>
            </a:r>
            <a:r>
              <a:rPr lang="en-US" dirty="0" err="1" smtClean="0"/>
              <a:t>create_define.php</a:t>
            </a:r>
            <a:endParaRPr lang="en-US" dirty="0"/>
          </a:p>
        </p:txBody>
      </p:sp>
      <p:sp>
        <p:nvSpPr>
          <p:cNvPr id="4" name="Slide Number Placeholder 3"/>
          <p:cNvSpPr>
            <a:spLocks noGrp="1"/>
          </p:cNvSpPr>
          <p:nvPr>
            <p:ph type="sldNum" sz="quarter" idx="10"/>
          </p:nvPr>
        </p:nvSpPr>
        <p:spPr/>
        <p:txBody>
          <a:bodyPr/>
          <a:lstStyle/>
          <a:p>
            <a:fld id="{99D2ED92-E131-7F48-84FE-E497E9D3FF7D}" type="slidenum">
              <a:rPr lang="en-US" smtClean="0"/>
              <a:pPr/>
              <a:t>162</a:t>
            </a:fld>
            <a:endParaRPr lang="en-US"/>
          </a:p>
        </p:txBody>
      </p:sp>
    </p:spTree>
    <p:extLst>
      <p:ext uri="{BB962C8B-B14F-4D97-AF65-F5344CB8AC3E}">
        <p14:creationId xmlns="" xmlns:p14="http://schemas.microsoft.com/office/powerpoint/2010/main" val="2627603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75">
              <a:defRPr/>
            </a:pPr>
            <a:r>
              <a:rPr lang="en-US" dirty="0" smtClean="0"/>
              <a:t> _</a:t>
            </a:r>
            <a:r>
              <a:rPr lang="en-US" dirty="0" err="1" smtClean="0"/>
              <a:t>ty</a:t>
            </a:r>
            <a:r>
              <a:rPr lang="en-US" baseline="0" dirty="0" smtClean="0"/>
              <a:t> is legal but not encouraged. It can conflict with system identifiers and the compiler will complain. </a:t>
            </a:r>
            <a:endParaRPr lang="en-US" dirty="0" smtClean="0"/>
          </a:p>
        </p:txBody>
      </p:sp>
      <p:sp>
        <p:nvSpPr>
          <p:cNvPr id="4" name="Slide Number Placeholder 3"/>
          <p:cNvSpPr>
            <a:spLocks noGrp="1"/>
          </p:cNvSpPr>
          <p:nvPr>
            <p:ph type="sldNum" sz="quarter" idx="10"/>
          </p:nvPr>
        </p:nvSpPr>
        <p:spPr/>
        <p:txBody>
          <a:bodyPr/>
          <a:lstStyle/>
          <a:p>
            <a:fld id="{99D2ED92-E131-7F48-84FE-E497E9D3FF7D}" type="slidenum">
              <a:rPr lang="en-US" smtClean="0"/>
              <a:pPr/>
              <a:t>170</a:t>
            </a:fld>
            <a:endParaRPr lang="en-US"/>
          </a:p>
        </p:txBody>
      </p:sp>
    </p:spTree>
    <p:extLst>
      <p:ext uri="{BB962C8B-B14F-4D97-AF65-F5344CB8AC3E}">
        <p14:creationId xmlns="" xmlns:p14="http://schemas.microsoft.com/office/powerpoint/2010/main" val="2724676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75">
              <a:defRPr/>
            </a:pPr>
            <a:r>
              <a:rPr lang="en-US" dirty="0" smtClean="0"/>
              <a:t> _</a:t>
            </a:r>
            <a:r>
              <a:rPr lang="en-US" dirty="0" err="1" smtClean="0"/>
              <a:t>ty</a:t>
            </a:r>
            <a:r>
              <a:rPr lang="en-US" baseline="0" dirty="0" smtClean="0"/>
              <a:t> is legal but not encouraged. It can conflict with system identifiers and the compiler will complain. </a:t>
            </a:r>
            <a:endParaRPr lang="en-US" dirty="0" smtClean="0"/>
          </a:p>
        </p:txBody>
      </p:sp>
      <p:sp>
        <p:nvSpPr>
          <p:cNvPr id="4" name="Slide Number Placeholder 3"/>
          <p:cNvSpPr>
            <a:spLocks noGrp="1"/>
          </p:cNvSpPr>
          <p:nvPr>
            <p:ph type="sldNum" sz="quarter" idx="10"/>
          </p:nvPr>
        </p:nvSpPr>
        <p:spPr/>
        <p:txBody>
          <a:bodyPr/>
          <a:lstStyle/>
          <a:p>
            <a:fld id="{99D2ED92-E131-7F48-84FE-E497E9D3FF7D}" type="slidenum">
              <a:rPr lang="en-US" smtClean="0"/>
              <a:pPr/>
              <a:t>171</a:t>
            </a:fld>
            <a:endParaRPr lang="en-US"/>
          </a:p>
        </p:txBody>
      </p:sp>
    </p:spTree>
    <p:extLst>
      <p:ext uri="{BB962C8B-B14F-4D97-AF65-F5344CB8AC3E}">
        <p14:creationId xmlns="" xmlns:p14="http://schemas.microsoft.com/office/powerpoint/2010/main" val="2724676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70D9323C-5732-FC45-A03B-496B45936E7C}" type="slidenum">
              <a:rPr lang="en-US"/>
              <a:pPr/>
              <a:t>14</a:t>
            </a:fld>
            <a:endParaRPr lang="en-US"/>
          </a:p>
        </p:txBody>
      </p:sp>
      <p:sp>
        <p:nvSpPr>
          <p:cNvPr id="21507" name="Rectangle 2"/>
          <p:cNvSpPr>
            <a:spLocks noGrp="1" noRot="1" noChangeAspect="1" noChangeArrowheads="1"/>
          </p:cNvSpPr>
          <p:nvPr>
            <p:ph type="sldImg"/>
          </p:nvPr>
        </p:nvSpPr>
        <p:spPr>
          <a:solidFill>
            <a:srgbClr val="FFFFFF"/>
          </a:solidFill>
          <a:ln/>
        </p:spPr>
      </p:sp>
      <p:sp>
        <p:nvSpPr>
          <p:cNvPr id="215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xmlns="" val="1804595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7geçe</a:t>
            </a:r>
            <a:endParaRPr lang="tr-TR" dirty="0"/>
          </a:p>
        </p:txBody>
      </p:sp>
      <p:sp>
        <p:nvSpPr>
          <p:cNvPr id="4" name="3 Slayt Numarası Yer Tutucusu"/>
          <p:cNvSpPr>
            <a:spLocks noGrp="1"/>
          </p:cNvSpPr>
          <p:nvPr>
            <p:ph type="sldNum" sz="quarter" idx="10"/>
          </p:nvPr>
        </p:nvSpPr>
        <p:spPr/>
        <p:txBody>
          <a:bodyPr/>
          <a:lstStyle/>
          <a:p>
            <a:fld id="{7BDC0D41-1AA1-964D-88D9-39F1A360240F}" type="slidenum">
              <a:rPr lang="en-US" smtClean="0"/>
              <a:pPr/>
              <a:t>30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9F31D0BE-2059-4C0E-922E-4E35BBE6A325}" type="slidenum">
              <a:rPr lang="en-US" smtClean="0"/>
              <a:pPr>
                <a:defRPr/>
              </a:pPr>
              <a:t>79</a:t>
            </a:fld>
            <a:endParaRPr lang="en-US" dirty="0"/>
          </a:p>
        </p:txBody>
      </p:sp>
    </p:spTree>
    <p:extLst>
      <p:ext uri="{BB962C8B-B14F-4D97-AF65-F5344CB8AC3E}">
        <p14:creationId xmlns="" xmlns:p14="http://schemas.microsoft.com/office/powerpoint/2010/main" val="3977140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589D9F7F-94A2-7743-8525-BDF9D0FFDCDF}" type="slidenum">
              <a:rPr lang="en-US"/>
              <a:pPr/>
              <a:t>109</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xmlns="" val="1375434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3AEDFE13-8A8D-4C5C-8CE0-CAD69FC14885}" type="slidenum">
              <a:rPr lang="tr-TR" smtClean="0"/>
              <a:pPr/>
              <a:t>135</a:t>
            </a:fld>
            <a:endParaRPr 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Stido.h</a:t>
            </a:r>
            <a:r>
              <a:rPr lang="en-US" dirty="0" smtClean="0"/>
              <a:t> in UNIX is in /</a:t>
            </a:r>
            <a:r>
              <a:rPr lang="en-US" dirty="0" err="1" smtClean="0"/>
              <a:t>usr</a:t>
            </a:r>
            <a:r>
              <a:rPr lang="en-US" dirty="0" smtClean="0"/>
              <a:t>/include</a:t>
            </a:r>
          </a:p>
          <a:p>
            <a:r>
              <a:rPr lang="en-US" dirty="0"/>
              <a:t>C:\Program Files\ </a:t>
            </a:r>
            <a:r>
              <a:rPr lang="en-US" dirty="0" err="1"/>
              <a:t>CodeBlocks</a:t>
            </a:r>
            <a:r>
              <a:rPr lang="en-US" dirty="0"/>
              <a:t>\include\</a:t>
            </a:r>
            <a:r>
              <a:rPr lang="en-US" dirty="0" err="1"/>
              <a:t>stdio</a:t>
            </a:r>
            <a:endParaRPr lang="en-US" dirty="0"/>
          </a:p>
          <a:p>
            <a:r>
              <a:rPr lang="en-US" dirty="0"/>
              <a:t>/Applications/</a:t>
            </a:r>
            <a:r>
              <a:rPr lang="en-US" dirty="0" err="1"/>
              <a:t>Xcode.app</a:t>
            </a:r>
            <a:r>
              <a:rPr lang="en-US" dirty="0"/>
              <a:t>/Contents/Developer/Platforms/</a:t>
            </a:r>
            <a:r>
              <a:rPr lang="en-US" dirty="0" err="1"/>
              <a:t>MacOSX.platform</a:t>
            </a:r>
            <a:r>
              <a:rPr lang="en-US" dirty="0"/>
              <a:t>/Developer/SDKs/</a:t>
            </a:r>
            <a:endParaRPr lang="en-US" dirty="0" smtClean="0"/>
          </a:p>
        </p:txBody>
      </p:sp>
      <p:sp>
        <p:nvSpPr>
          <p:cNvPr id="4" name="Slide Number Placeholder 3"/>
          <p:cNvSpPr>
            <a:spLocks noGrp="1"/>
          </p:cNvSpPr>
          <p:nvPr>
            <p:ph type="sldNum" sz="quarter" idx="10"/>
          </p:nvPr>
        </p:nvSpPr>
        <p:spPr/>
        <p:txBody>
          <a:bodyPr/>
          <a:lstStyle/>
          <a:p>
            <a:fld id="{99D2ED92-E131-7F48-84FE-E497E9D3FF7D}" type="slidenum">
              <a:rPr lang="en-US" smtClean="0"/>
              <a:pPr/>
              <a:t>151</a:t>
            </a:fld>
            <a:endParaRPr lang="en-US"/>
          </a:p>
        </p:txBody>
      </p:sp>
    </p:spTree>
    <p:extLst>
      <p:ext uri="{BB962C8B-B14F-4D97-AF65-F5344CB8AC3E}">
        <p14:creationId xmlns:p14="http://schemas.microsoft.com/office/powerpoint/2010/main" xmlns="" val="3098414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Double quotes “ “</a:t>
            </a:r>
            <a:endParaRPr lang="en-US" dirty="0"/>
          </a:p>
        </p:txBody>
      </p:sp>
      <p:sp>
        <p:nvSpPr>
          <p:cNvPr id="4" name="Slide Number Placeholder 3"/>
          <p:cNvSpPr>
            <a:spLocks noGrp="1"/>
          </p:cNvSpPr>
          <p:nvPr>
            <p:ph type="sldNum" sz="quarter" idx="10"/>
          </p:nvPr>
        </p:nvSpPr>
        <p:spPr/>
        <p:txBody>
          <a:bodyPr/>
          <a:lstStyle/>
          <a:p>
            <a:fld id="{99D2ED92-E131-7F48-84FE-E497E9D3FF7D}" type="slidenum">
              <a:rPr lang="en-US" smtClean="0"/>
              <a:pPr/>
              <a:t>156</a:t>
            </a:fld>
            <a:endParaRPr lang="en-US"/>
          </a:p>
        </p:txBody>
      </p:sp>
    </p:spTree>
    <p:extLst>
      <p:ext uri="{BB962C8B-B14F-4D97-AF65-F5344CB8AC3E}">
        <p14:creationId xmlns:p14="http://schemas.microsoft.com/office/powerpoint/2010/main" xmlns="" val="546138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2</a:t>
            </a:r>
            <a:r>
              <a:rPr lang="tr-TR" baseline="0" dirty="0" smtClean="0"/>
              <a:t> saatin sonu</a:t>
            </a:r>
            <a:endParaRPr lang="en-US" dirty="0"/>
          </a:p>
        </p:txBody>
      </p:sp>
      <p:sp>
        <p:nvSpPr>
          <p:cNvPr id="4" name="Slide Number Placeholder 3"/>
          <p:cNvSpPr>
            <a:spLocks noGrp="1"/>
          </p:cNvSpPr>
          <p:nvPr>
            <p:ph type="sldNum" sz="quarter" idx="10"/>
          </p:nvPr>
        </p:nvSpPr>
        <p:spPr/>
        <p:txBody>
          <a:bodyPr/>
          <a:lstStyle/>
          <a:p>
            <a:fld id="{99D2ED92-E131-7F48-84FE-E497E9D3FF7D}" type="slidenum">
              <a:rPr lang="en-US" smtClean="0"/>
              <a:pPr/>
              <a:t>158</a:t>
            </a:fld>
            <a:endParaRPr lang="en-US"/>
          </a:p>
        </p:txBody>
      </p:sp>
    </p:spTree>
    <p:extLst>
      <p:ext uri="{BB962C8B-B14F-4D97-AF65-F5344CB8AC3E}">
        <p14:creationId xmlns:p14="http://schemas.microsoft.com/office/powerpoint/2010/main" xmlns="" val="546138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7 Başlık"/>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a:xfrm>
            <a:off x="6400800" y="6355080"/>
            <a:ext cx="2286000" cy="365760"/>
          </a:xfrm>
        </p:spPr>
        <p:txBody>
          <a:bodyPr/>
          <a:lstStyle>
            <a:lvl1pPr>
              <a:defRPr sz="1400"/>
            </a:lvl1pPr>
          </a:lstStyle>
          <a:p>
            <a:fld id="{52E17392-9618-514E-B7EF-EE7C4014954D}" type="datetimeFigureOut">
              <a:rPr lang="en-US" smtClean="0"/>
              <a:pPr/>
              <a:t>1/11/2019</a:t>
            </a:fld>
            <a:endParaRPr lang="en-US"/>
          </a:p>
        </p:txBody>
      </p:sp>
      <p:sp>
        <p:nvSpPr>
          <p:cNvPr id="17" name="16 Altbilgi Yer Tutucusu"/>
          <p:cNvSpPr>
            <a:spLocks noGrp="1"/>
          </p:cNvSpPr>
          <p:nvPr>
            <p:ph type="ftr" sz="quarter" idx="11"/>
          </p:nvPr>
        </p:nvSpPr>
        <p:spPr>
          <a:xfrm>
            <a:off x="2898648" y="6355080"/>
            <a:ext cx="3474720" cy="365760"/>
          </a:xfrm>
        </p:spPr>
        <p:txBody>
          <a:bodyPr/>
          <a:lstStyle/>
          <a:p>
            <a:endParaRPr lang="en-US"/>
          </a:p>
        </p:txBody>
      </p:sp>
      <p:sp>
        <p:nvSpPr>
          <p:cNvPr id="29" name="28 Slayt Numarası Yer Tutucusu"/>
          <p:cNvSpPr>
            <a:spLocks noGrp="1"/>
          </p:cNvSpPr>
          <p:nvPr>
            <p:ph type="sldNum" sz="quarter" idx="12"/>
          </p:nvPr>
        </p:nvSpPr>
        <p:spPr>
          <a:xfrm>
            <a:off x="1216152" y="6355080"/>
            <a:ext cx="1219200" cy="365760"/>
          </a:xfrm>
        </p:spPr>
        <p:txBody>
          <a:bodyPr/>
          <a:lstStyle/>
          <a:p>
            <a:fld id="{9780DC49-8D76-104F-8598-E5B37BCC55C4}" type="slidenum">
              <a:rPr lang="en-US" smtClean="0"/>
              <a:pPr/>
              <a:t>‹#›</a:t>
            </a:fld>
            <a:endParaRPr lang="en-US"/>
          </a:p>
        </p:txBody>
      </p:sp>
      <p:sp>
        <p:nvSpPr>
          <p:cNvPr id="21" name="20 Dikdörtgen"/>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32 Dikdörtgen"/>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21 Dikdörtgen"/>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Dikdörtgen"/>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52E17392-9618-514E-B7EF-EE7C4014954D}" type="datetimeFigureOut">
              <a:rPr lang="en-US" smtClean="0"/>
              <a:pPr/>
              <a:t>1/11/2019</a:t>
            </a:fld>
            <a:endParaRPr lang="en-US"/>
          </a:p>
        </p:txBody>
      </p:sp>
      <p:sp>
        <p:nvSpPr>
          <p:cNvPr id="5" name="4 Altbilgi Yer Tutucusu"/>
          <p:cNvSpPr>
            <a:spLocks noGrp="1"/>
          </p:cNvSpPr>
          <p:nvPr>
            <p:ph type="ftr" sz="quarter" idx="11"/>
          </p:nvPr>
        </p:nvSpPr>
        <p:spPr/>
        <p:txBody>
          <a:bodyPr/>
          <a:lstStyle/>
          <a:p>
            <a:endParaRPr lang="en-US"/>
          </a:p>
        </p:txBody>
      </p:sp>
      <p:sp>
        <p:nvSpPr>
          <p:cNvPr id="6" name="5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52E17392-9618-514E-B7EF-EE7C4014954D}" type="datetimeFigureOut">
              <a:rPr lang="en-US" smtClean="0"/>
              <a:pPr/>
              <a:t>1/11/2019</a:t>
            </a:fld>
            <a:endParaRPr lang="en-US"/>
          </a:p>
        </p:txBody>
      </p:sp>
      <p:sp>
        <p:nvSpPr>
          <p:cNvPr id="5" name="4 Altbilgi Yer Tutucusu"/>
          <p:cNvSpPr>
            <a:spLocks noGrp="1"/>
          </p:cNvSpPr>
          <p:nvPr>
            <p:ph type="ftr" sz="quarter" idx="11"/>
          </p:nvPr>
        </p:nvSpPr>
        <p:spPr/>
        <p:txBody>
          <a:bodyPr/>
          <a:lstStyle/>
          <a:p>
            <a:endParaRPr lang="en-US"/>
          </a:p>
        </p:txBody>
      </p:sp>
      <p:sp>
        <p:nvSpPr>
          <p:cNvPr id="6" name="5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7" name="6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7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Düz Bağlayıcı"/>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7 Başlık"/>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a:xfrm>
            <a:off x="6400800" y="6355080"/>
            <a:ext cx="2286000" cy="365760"/>
          </a:xfrm>
        </p:spPr>
        <p:txBody>
          <a:bodyPr/>
          <a:lstStyle>
            <a:lvl1pPr>
              <a:defRPr sz="1400"/>
            </a:lvl1pPr>
          </a:lstStyle>
          <a:p>
            <a:pPr>
              <a:defRPr/>
            </a:pPr>
            <a:endParaRPr lang="tr-TR"/>
          </a:p>
        </p:txBody>
      </p:sp>
      <p:sp>
        <p:nvSpPr>
          <p:cNvPr id="17" name="16 Altbilgi Yer Tutucusu"/>
          <p:cNvSpPr>
            <a:spLocks noGrp="1"/>
          </p:cNvSpPr>
          <p:nvPr>
            <p:ph type="ftr" sz="quarter" idx="11"/>
          </p:nvPr>
        </p:nvSpPr>
        <p:spPr>
          <a:xfrm>
            <a:off x="2898648" y="6355080"/>
            <a:ext cx="3474720" cy="365760"/>
          </a:xfrm>
        </p:spPr>
        <p:txBody>
          <a:bodyPr/>
          <a:lstStyle/>
          <a:p>
            <a:pPr>
              <a:defRPr/>
            </a:pPr>
            <a:endParaRPr lang="tr-TR"/>
          </a:p>
        </p:txBody>
      </p:sp>
      <p:sp>
        <p:nvSpPr>
          <p:cNvPr id="29" name="28 Slayt Numarası Yer Tutucusu"/>
          <p:cNvSpPr>
            <a:spLocks noGrp="1"/>
          </p:cNvSpPr>
          <p:nvPr>
            <p:ph type="sldNum" sz="quarter" idx="12"/>
          </p:nvPr>
        </p:nvSpPr>
        <p:spPr>
          <a:xfrm>
            <a:off x="1216152" y="6355080"/>
            <a:ext cx="1219200" cy="365760"/>
          </a:xfrm>
        </p:spPr>
        <p:txBody>
          <a:bodyPr/>
          <a:lstStyle/>
          <a:p>
            <a:pPr>
              <a:defRPr/>
            </a:pPr>
            <a:fld id="{CA3D205B-A15B-4508-BDBE-0C0AC4A1FAF6}" type="slidenum">
              <a:rPr lang="tr-TR" smtClean="0"/>
              <a:pPr>
                <a:defRPr/>
              </a:pPr>
              <a:t>‹#›</a:t>
            </a:fld>
            <a:endParaRPr lang="tr-TR"/>
          </a:p>
        </p:txBody>
      </p:sp>
      <p:sp>
        <p:nvSpPr>
          <p:cNvPr id="21" name="20 Dikdörtgen"/>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32 Dikdörtgen"/>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21 Dikdörtgen"/>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Dikdörtgen"/>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4" name="3 Veri Yer Tutucusu"/>
          <p:cNvSpPr>
            <a:spLocks noGrp="1"/>
          </p:cNvSpPr>
          <p:nvPr>
            <p:ph type="dt" sz="half" idx="10"/>
          </p:nvPr>
        </p:nvSpPr>
        <p:spPr/>
        <p:txBody>
          <a:bodyPr/>
          <a:lstStyle/>
          <a:p>
            <a:pPr>
              <a:defRPr/>
            </a:pPr>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CA3D205B-A15B-4508-BDBE-0C0AC4A1FAF6}" type="slidenum">
              <a:rPr lang="tr-TR" smtClean="0"/>
              <a:pPr>
                <a:defRPr/>
              </a:pPr>
              <a:t>‹#›</a:t>
            </a:fld>
            <a:endParaRPr lang="tr-TR"/>
          </a:p>
        </p:txBody>
      </p:sp>
      <p:sp>
        <p:nvSpPr>
          <p:cNvPr id="8" name="7 İçerik Yer Tutucusu"/>
          <p:cNvSpPr>
            <a:spLocks noGrp="1"/>
          </p:cNvSpPr>
          <p:nvPr>
            <p:ph sz="quarter" idx="1"/>
          </p:nvPr>
        </p:nvSpPr>
        <p:spPr>
          <a:xfrm>
            <a:off x="457200" y="1219200"/>
            <a:ext cx="8229600" cy="493776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a:xfrm>
            <a:off x="6400800" y="6355080"/>
            <a:ext cx="2286000" cy="365760"/>
          </a:xfrm>
        </p:spPr>
        <p:txBody>
          <a:bodyPr/>
          <a:lstStyle/>
          <a:p>
            <a:pPr>
              <a:defRPr/>
            </a:pPr>
            <a:endParaRPr lang="tr-TR"/>
          </a:p>
        </p:txBody>
      </p:sp>
      <p:sp>
        <p:nvSpPr>
          <p:cNvPr id="5" name="4 Altbilgi Yer Tutucusu"/>
          <p:cNvSpPr>
            <a:spLocks noGrp="1"/>
          </p:cNvSpPr>
          <p:nvPr>
            <p:ph type="ftr" sz="quarter" idx="11"/>
          </p:nvPr>
        </p:nvSpPr>
        <p:spPr>
          <a:xfrm>
            <a:off x="2898648" y="6355080"/>
            <a:ext cx="3474720" cy="365760"/>
          </a:xfrm>
        </p:spPr>
        <p:txBody>
          <a:bodyPr/>
          <a:lstStyle/>
          <a:p>
            <a:pPr>
              <a:defRPr/>
            </a:pPr>
            <a:endParaRPr lang="tr-TR"/>
          </a:p>
        </p:txBody>
      </p:sp>
      <p:sp>
        <p:nvSpPr>
          <p:cNvPr id="6" name="5 Slayt Numarası Yer Tutucusu"/>
          <p:cNvSpPr>
            <a:spLocks noGrp="1"/>
          </p:cNvSpPr>
          <p:nvPr>
            <p:ph type="sldNum" sz="quarter" idx="12"/>
          </p:nvPr>
        </p:nvSpPr>
        <p:spPr>
          <a:xfrm>
            <a:off x="1069848" y="6355080"/>
            <a:ext cx="1520952" cy="365760"/>
          </a:xfrm>
        </p:spPr>
        <p:txBody>
          <a:bodyPr/>
          <a:lstStyle/>
          <a:p>
            <a:pPr>
              <a:defRPr/>
            </a:pPr>
            <a:fld id="{CA3D205B-A15B-4508-BDBE-0C0AC4A1FAF6}" type="slidenum">
              <a:rPr lang="tr-TR" smtClean="0"/>
              <a:pPr>
                <a:defRPr/>
              </a:pPr>
              <a:t>‹#›</a:t>
            </a:fld>
            <a:endParaRPr lang="tr-TR"/>
          </a:p>
        </p:txBody>
      </p:sp>
      <p:sp>
        <p:nvSpPr>
          <p:cNvPr id="7" name="6 Dikdörtgen"/>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Dikdörtgen"/>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8229600" cy="914400"/>
          </a:xfrm>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pPr>
              <a:defRPr/>
            </a:pPr>
            <a:endParaRPr lang="tr-TR"/>
          </a:p>
        </p:txBody>
      </p:sp>
      <p:sp>
        <p:nvSpPr>
          <p:cNvPr id="6" name="5 Altbilgi Yer Tutucusu"/>
          <p:cNvSpPr>
            <a:spLocks noGrp="1"/>
          </p:cNvSpPr>
          <p:nvPr>
            <p:ph type="ftr" sz="quarter" idx="11"/>
          </p:nvPr>
        </p:nvSpPr>
        <p:spPr/>
        <p:txBody>
          <a:bodyPr/>
          <a:lstStyle/>
          <a:p>
            <a:pPr>
              <a:defRPr/>
            </a:pPr>
            <a:endParaRPr lang="tr-TR"/>
          </a:p>
        </p:txBody>
      </p:sp>
      <p:sp>
        <p:nvSpPr>
          <p:cNvPr id="7" name="6 Slayt Numarası Yer Tutucusu"/>
          <p:cNvSpPr>
            <a:spLocks noGrp="1"/>
          </p:cNvSpPr>
          <p:nvPr>
            <p:ph type="sldNum" sz="quarter" idx="12"/>
          </p:nvPr>
        </p:nvSpPr>
        <p:spPr/>
        <p:txBody>
          <a:bodyPr/>
          <a:lstStyle/>
          <a:p>
            <a:pPr>
              <a:defRPr/>
            </a:pPr>
            <a:fld id="{CA3D205B-A15B-4508-BDBE-0C0AC4A1FAF6}" type="slidenum">
              <a:rPr lang="tr-TR" smtClean="0"/>
              <a:pPr>
                <a:defRPr/>
              </a:pPr>
              <a:t>‹#›</a:t>
            </a:fld>
            <a:endParaRPr lang="tr-TR"/>
          </a:p>
        </p:txBody>
      </p:sp>
      <p:sp>
        <p:nvSpPr>
          <p:cNvPr id="9" name="8 İçerik Yer Tutucusu"/>
          <p:cNvSpPr>
            <a:spLocks noGrp="1"/>
          </p:cNvSpPr>
          <p:nvPr>
            <p:ph sz="quarter" idx="1"/>
          </p:nvPr>
        </p:nvSpPr>
        <p:spPr>
          <a:xfrm>
            <a:off x="457200" y="1219200"/>
            <a:ext cx="4041648" cy="493776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632198" y="1216152"/>
            <a:ext cx="4041648" cy="493776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8229600" cy="914400"/>
          </a:xfrm>
        </p:spPr>
        <p:txBody>
          <a:bodyPr anchor="ctr"/>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6 Veri Yer Tutucusu"/>
          <p:cNvSpPr>
            <a:spLocks noGrp="1"/>
          </p:cNvSpPr>
          <p:nvPr>
            <p:ph type="dt" sz="half" idx="10"/>
          </p:nvPr>
        </p:nvSpPr>
        <p:spPr/>
        <p:txBody>
          <a:bodyPr/>
          <a:lstStyle/>
          <a:p>
            <a:pPr>
              <a:defRPr/>
            </a:pPr>
            <a:endParaRPr lang="tr-TR"/>
          </a:p>
        </p:txBody>
      </p:sp>
      <p:sp>
        <p:nvSpPr>
          <p:cNvPr id="8" name="7 Altbilgi Yer Tutucusu"/>
          <p:cNvSpPr>
            <a:spLocks noGrp="1"/>
          </p:cNvSpPr>
          <p:nvPr>
            <p:ph type="ftr" sz="quarter" idx="11"/>
          </p:nvPr>
        </p:nvSpPr>
        <p:spPr/>
        <p:txBody>
          <a:bodyPr/>
          <a:lstStyle/>
          <a:p>
            <a:pPr>
              <a:defRPr/>
            </a:pPr>
            <a:endParaRPr lang="tr-TR"/>
          </a:p>
        </p:txBody>
      </p:sp>
      <p:sp>
        <p:nvSpPr>
          <p:cNvPr id="9" name="8 Slayt Numarası Yer Tutucusu"/>
          <p:cNvSpPr>
            <a:spLocks noGrp="1"/>
          </p:cNvSpPr>
          <p:nvPr>
            <p:ph type="sldNum" sz="quarter" idx="12"/>
          </p:nvPr>
        </p:nvSpPr>
        <p:spPr/>
        <p:txBody>
          <a:bodyPr/>
          <a:lstStyle/>
          <a:p>
            <a:pPr>
              <a:defRPr/>
            </a:pPr>
            <a:fld id="{CA3D205B-A15B-4508-BDBE-0C0AC4A1FAF6}" type="slidenum">
              <a:rPr lang="tr-TR" smtClean="0"/>
              <a:pPr>
                <a:defRPr/>
              </a:pPr>
              <a:t>‹#›</a:t>
            </a:fld>
            <a:endParaRPr lang="tr-TR"/>
          </a:p>
        </p:txBody>
      </p:sp>
      <p:sp>
        <p:nvSpPr>
          <p:cNvPr id="11" name="10 İçerik Yer Tutucusu"/>
          <p:cNvSpPr>
            <a:spLocks noGrp="1"/>
          </p:cNvSpPr>
          <p:nvPr>
            <p:ph sz="quarter" idx="2"/>
          </p:nvPr>
        </p:nvSpPr>
        <p:spPr>
          <a:xfrm>
            <a:off x="457200" y="2133600"/>
            <a:ext cx="4038600" cy="40386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quarter" idx="4"/>
          </p:nvPr>
        </p:nvSpPr>
        <p:spPr>
          <a:xfrm>
            <a:off x="4648200" y="2133600"/>
            <a:ext cx="4038600" cy="40386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8229600" cy="914400"/>
          </a:xfrm>
        </p:spPr>
        <p:txBody>
          <a:body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pPr>
              <a:defRPr/>
            </a:pPr>
            <a:endParaRPr lang="tr-TR"/>
          </a:p>
        </p:txBody>
      </p:sp>
      <p:sp>
        <p:nvSpPr>
          <p:cNvPr id="4" name="3 Altbilgi Yer Tutucusu"/>
          <p:cNvSpPr>
            <a:spLocks noGrp="1"/>
          </p:cNvSpPr>
          <p:nvPr>
            <p:ph type="ftr" sz="quarter" idx="11"/>
          </p:nvPr>
        </p:nvSpPr>
        <p:spPr/>
        <p:txBody>
          <a:bodyPr/>
          <a:lstStyle/>
          <a:p>
            <a:pPr>
              <a:defRPr/>
            </a:pPr>
            <a:endParaRPr lang="tr-TR"/>
          </a:p>
        </p:txBody>
      </p:sp>
      <p:sp>
        <p:nvSpPr>
          <p:cNvPr id="5" name="4 Slayt Numarası Yer Tutucusu"/>
          <p:cNvSpPr>
            <a:spLocks noGrp="1"/>
          </p:cNvSpPr>
          <p:nvPr>
            <p:ph type="sldNum" sz="quarter" idx="12"/>
          </p:nvPr>
        </p:nvSpPr>
        <p:spPr/>
        <p:txBody>
          <a:bodyPr/>
          <a:lstStyle/>
          <a:p>
            <a:pPr>
              <a:defRPr/>
            </a:pPr>
            <a:fld id="{CA3D205B-A15B-4508-BDBE-0C0AC4A1FAF6}" type="slidenum">
              <a:rPr lang="tr-TR" smtClean="0"/>
              <a:pPr>
                <a:defRPr/>
              </a:pPr>
              <a:t>‹#›</a:t>
            </a:fld>
            <a:endParaRPr lang="tr-TR"/>
          </a:p>
        </p:txBody>
      </p:sp>
      <p:sp>
        <p:nvSpPr>
          <p:cNvPr id="6" name="5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endParaRPr lang="tr-TR"/>
          </a:p>
        </p:txBody>
      </p:sp>
      <p:sp>
        <p:nvSpPr>
          <p:cNvPr id="3" name="2 Altbilgi Yer Tutucusu"/>
          <p:cNvSpPr>
            <a:spLocks noGrp="1"/>
          </p:cNvSpPr>
          <p:nvPr>
            <p:ph type="ftr" sz="quarter" idx="11"/>
          </p:nvPr>
        </p:nvSpPr>
        <p:spPr/>
        <p:txBody>
          <a:bodyPr/>
          <a:lstStyle/>
          <a:p>
            <a:pPr>
              <a:defRPr/>
            </a:pPr>
            <a:endParaRPr lang="tr-TR"/>
          </a:p>
        </p:txBody>
      </p:sp>
      <p:sp>
        <p:nvSpPr>
          <p:cNvPr id="4" name="3 Slayt Numarası Yer Tutucusu"/>
          <p:cNvSpPr>
            <a:spLocks noGrp="1"/>
          </p:cNvSpPr>
          <p:nvPr>
            <p:ph type="sldNum" sz="quarter" idx="12"/>
          </p:nvPr>
        </p:nvSpPr>
        <p:spPr/>
        <p:txBody>
          <a:bodyPr/>
          <a:lstStyle/>
          <a:p>
            <a:pPr>
              <a:defRPr/>
            </a:pPr>
            <a:fld id="{CA3D205B-A15B-4508-BDBE-0C0AC4A1FAF6}" type="slidenum">
              <a:rPr lang="tr-TR" smtClean="0"/>
              <a:pPr>
                <a:defRPr/>
              </a:pPr>
              <a:t>‹#›</a:t>
            </a:fld>
            <a:endParaRPr lang="tr-TR"/>
          </a:p>
        </p:txBody>
      </p:sp>
      <p:sp>
        <p:nvSpPr>
          <p:cNvPr id="5" name="4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5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pPr>
              <a:defRPr/>
            </a:pPr>
            <a:endParaRPr lang="tr-TR"/>
          </a:p>
        </p:txBody>
      </p:sp>
      <p:sp>
        <p:nvSpPr>
          <p:cNvPr id="6" name="5 Altbilgi Yer Tutucusu"/>
          <p:cNvSpPr>
            <a:spLocks noGrp="1"/>
          </p:cNvSpPr>
          <p:nvPr>
            <p:ph type="ftr" sz="quarter" idx="11"/>
          </p:nvPr>
        </p:nvSpPr>
        <p:spPr/>
        <p:txBody>
          <a:bodyPr/>
          <a:lstStyle/>
          <a:p>
            <a:pPr>
              <a:defRPr/>
            </a:pPr>
            <a:endParaRPr lang="tr-TR"/>
          </a:p>
        </p:txBody>
      </p:sp>
      <p:sp>
        <p:nvSpPr>
          <p:cNvPr id="7" name="6 Slayt Numarası Yer Tutucusu"/>
          <p:cNvSpPr>
            <a:spLocks noGrp="1"/>
          </p:cNvSpPr>
          <p:nvPr>
            <p:ph type="sldNum" sz="quarter" idx="12"/>
          </p:nvPr>
        </p:nvSpPr>
        <p:spPr/>
        <p:txBody>
          <a:bodyPr/>
          <a:lstStyle/>
          <a:p>
            <a:pPr>
              <a:defRPr/>
            </a:pPr>
            <a:fld id="{CA3D205B-A15B-4508-BDBE-0C0AC4A1FAF6}" type="slidenum">
              <a:rPr lang="tr-TR" smtClean="0"/>
              <a:pPr>
                <a:defRPr/>
              </a:pPr>
              <a:t>‹#›</a:t>
            </a:fld>
            <a:endParaRPr lang="tr-TR"/>
          </a:p>
        </p:txBody>
      </p:sp>
      <p:sp>
        <p:nvSpPr>
          <p:cNvPr id="8" name="7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Düz Bağlayıcı"/>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İçerik Yer Tutucusu"/>
          <p:cNvSpPr>
            <a:spLocks noGrp="1"/>
          </p:cNvSpPr>
          <p:nvPr>
            <p:ph sz="quarter" idx="1"/>
          </p:nvPr>
        </p:nvSpPr>
        <p:spPr>
          <a:xfrm>
            <a:off x="304800" y="304800"/>
            <a:ext cx="5715000" cy="5715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4" name="3 Veri Yer Tutucusu"/>
          <p:cNvSpPr>
            <a:spLocks noGrp="1"/>
          </p:cNvSpPr>
          <p:nvPr>
            <p:ph type="dt" sz="half" idx="10"/>
          </p:nvPr>
        </p:nvSpPr>
        <p:spPr/>
        <p:txBody>
          <a:bodyPr/>
          <a:lstStyle/>
          <a:p>
            <a:fld id="{52E17392-9618-514E-B7EF-EE7C4014954D}" type="datetimeFigureOut">
              <a:rPr lang="en-US" smtClean="0"/>
              <a:pPr/>
              <a:t>1/11/2019</a:t>
            </a:fld>
            <a:endParaRPr lang="en-US"/>
          </a:p>
        </p:txBody>
      </p:sp>
      <p:sp>
        <p:nvSpPr>
          <p:cNvPr id="5" name="4 Altbilgi Yer Tutucusu"/>
          <p:cNvSpPr>
            <a:spLocks noGrp="1"/>
          </p:cNvSpPr>
          <p:nvPr>
            <p:ph type="ftr" sz="quarter" idx="11"/>
          </p:nvPr>
        </p:nvSpPr>
        <p:spPr/>
        <p:txBody>
          <a:bodyPr/>
          <a:lstStyle/>
          <a:p>
            <a:endParaRPr lang="en-US"/>
          </a:p>
        </p:txBody>
      </p:sp>
      <p:sp>
        <p:nvSpPr>
          <p:cNvPr id="6" name="5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8" name="7 İçerik Yer Tutucusu"/>
          <p:cNvSpPr>
            <a:spLocks noGrp="1"/>
          </p:cNvSpPr>
          <p:nvPr>
            <p:ph sz="quarter" idx="1"/>
          </p:nvPr>
        </p:nvSpPr>
        <p:spPr>
          <a:xfrm>
            <a:off x="457200" y="1219200"/>
            <a:ext cx="8229600" cy="493776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transition>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pPr>
              <a:defRPr/>
            </a:pPr>
            <a:endParaRPr lang="tr-TR"/>
          </a:p>
        </p:txBody>
      </p:sp>
      <p:sp>
        <p:nvSpPr>
          <p:cNvPr id="6" name="5 Altbilgi Yer Tutucusu"/>
          <p:cNvSpPr>
            <a:spLocks noGrp="1"/>
          </p:cNvSpPr>
          <p:nvPr>
            <p:ph type="ftr" sz="quarter" idx="11"/>
          </p:nvPr>
        </p:nvSpPr>
        <p:spPr/>
        <p:txBody>
          <a:bodyPr/>
          <a:lstStyle/>
          <a:p>
            <a:pPr>
              <a:defRPr/>
            </a:pPr>
            <a:endParaRPr lang="tr-TR"/>
          </a:p>
        </p:txBody>
      </p:sp>
      <p:sp>
        <p:nvSpPr>
          <p:cNvPr id="7" name="6 Slayt Numarası Yer Tutucusu"/>
          <p:cNvSpPr>
            <a:spLocks noGrp="1"/>
          </p:cNvSpPr>
          <p:nvPr>
            <p:ph type="sldNum" sz="quarter" idx="12"/>
          </p:nvPr>
        </p:nvSpPr>
        <p:spPr/>
        <p:txBody>
          <a:bodyPr/>
          <a:lstStyle/>
          <a:p>
            <a:pPr>
              <a:defRPr/>
            </a:pPr>
            <a:fld id="{CA3D205B-A15B-4508-BDBE-0C0AC4A1FAF6}" type="slidenum">
              <a:rPr lang="tr-TR" smtClean="0"/>
              <a:pPr>
                <a:defRPr/>
              </a:pPr>
              <a:t>‹#›</a:t>
            </a:fld>
            <a:endParaRPr lang="tr-TR"/>
          </a:p>
        </p:txBody>
      </p:sp>
      <p:sp>
        <p:nvSpPr>
          <p:cNvPr id="8" name="7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8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pPr>
              <a:defRPr/>
            </a:pPr>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CA3D205B-A15B-4508-BDBE-0C0AC4A1FAF6}" type="slidenum">
              <a:rPr lang="tr-TR" smtClean="0"/>
              <a:pPr>
                <a:defRPr/>
              </a:pPr>
              <a:t>‹#›</a:t>
            </a:fld>
            <a:endParaRPr lang="tr-T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pPr>
              <a:defRPr/>
            </a:pPr>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CA3D205B-A15B-4508-BDBE-0C0AC4A1FAF6}" type="slidenum">
              <a:rPr lang="tr-TR" smtClean="0"/>
              <a:pPr>
                <a:defRPr/>
              </a:pPr>
              <a:t>‹#›</a:t>
            </a:fld>
            <a:endParaRPr lang="tr-TR"/>
          </a:p>
        </p:txBody>
      </p:sp>
      <p:sp>
        <p:nvSpPr>
          <p:cNvPr id="7" name="6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7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Düz Bağlayıcı"/>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a:xfrm>
            <a:off x="6400800" y="6355080"/>
            <a:ext cx="2286000" cy="365760"/>
          </a:xfrm>
        </p:spPr>
        <p:txBody>
          <a:bodyPr/>
          <a:lstStyle/>
          <a:p>
            <a:fld id="{52E17392-9618-514E-B7EF-EE7C4014954D}" type="datetimeFigureOut">
              <a:rPr lang="en-US" smtClean="0"/>
              <a:pPr/>
              <a:t>1/11/2019</a:t>
            </a:fld>
            <a:endParaRPr lang="en-US"/>
          </a:p>
        </p:txBody>
      </p:sp>
      <p:sp>
        <p:nvSpPr>
          <p:cNvPr id="5" name="4 Altbilgi Yer Tutucusu"/>
          <p:cNvSpPr>
            <a:spLocks noGrp="1"/>
          </p:cNvSpPr>
          <p:nvPr>
            <p:ph type="ftr" sz="quarter" idx="11"/>
          </p:nvPr>
        </p:nvSpPr>
        <p:spPr>
          <a:xfrm>
            <a:off x="2898648" y="6355080"/>
            <a:ext cx="3474720" cy="365760"/>
          </a:xfrm>
        </p:spPr>
        <p:txBody>
          <a:bodyPr/>
          <a:lstStyle/>
          <a:p>
            <a:endParaRPr lang="en-US"/>
          </a:p>
        </p:txBody>
      </p:sp>
      <p:sp>
        <p:nvSpPr>
          <p:cNvPr id="6" name="5 Slayt Numarası Yer Tutucusu"/>
          <p:cNvSpPr>
            <a:spLocks noGrp="1"/>
          </p:cNvSpPr>
          <p:nvPr>
            <p:ph type="sldNum" sz="quarter" idx="12"/>
          </p:nvPr>
        </p:nvSpPr>
        <p:spPr>
          <a:xfrm>
            <a:off x="1069848" y="6355080"/>
            <a:ext cx="1520952" cy="365760"/>
          </a:xfrm>
        </p:spPr>
        <p:txBody>
          <a:bodyPr/>
          <a:lstStyle/>
          <a:p>
            <a:fld id="{9780DC49-8D76-104F-8598-E5B37BCC55C4}" type="slidenum">
              <a:rPr lang="en-US" smtClean="0"/>
              <a:pPr/>
              <a:t>‹#›</a:t>
            </a:fld>
            <a:endParaRPr lang="en-US"/>
          </a:p>
        </p:txBody>
      </p:sp>
      <p:sp>
        <p:nvSpPr>
          <p:cNvPr id="7" name="6 Dikdörtgen"/>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Dikdörtgen"/>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8229600" cy="914400"/>
          </a:xfrm>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52E17392-9618-514E-B7EF-EE7C4014954D}" type="datetimeFigureOut">
              <a:rPr lang="en-US" smtClean="0"/>
              <a:pPr/>
              <a:t>1/11/2019</a:t>
            </a:fld>
            <a:endParaRPr lang="en-US"/>
          </a:p>
        </p:txBody>
      </p:sp>
      <p:sp>
        <p:nvSpPr>
          <p:cNvPr id="6" name="5 Altbilgi Yer Tutucusu"/>
          <p:cNvSpPr>
            <a:spLocks noGrp="1"/>
          </p:cNvSpPr>
          <p:nvPr>
            <p:ph type="ftr" sz="quarter" idx="11"/>
          </p:nvPr>
        </p:nvSpPr>
        <p:spPr/>
        <p:txBody>
          <a:bodyPr/>
          <a:lstStyle/>
          <a:p>
            <a:endParaRPr lang="en-US"/>
          </a:p>
        </p:txBody>
      </p:sp>
      <p:sp>
        <p:nvSpPr>
          <p:cNvPr id="7" name="6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9" name="8 İçerik Yer Tutucusu"/>
          <p:cNvSpPr>
            <a:spLocks noGrp="1"/>
          </p:cNvSpPr>
          <p:nvPr>
            <p:ph sz="quarter" idx="1"/>
          </p:nvPr>
        </p:nvSpPr>
        <p:spPr>
          <a:xfrm>
            <a:off x="457200" y="1219200"/>
            <a:ext cx="4041648" cy="493776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632198" y="1216152"/>
            <a:ext cx="4041648" cy="493776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8229600" cy="914400"/>
          </a:xfrm>
        </p:spPr>
        <p:txBody>
          <a:bodyPr anchor="ctr"/>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6 Veri Yer Tutucusu"/>
          <p:cNvSpPr>
            <a:spLocks noGrp="1"/>
          </p:cNvSpPr>
          <p:nvPr>
            <p:ph type="dt" sz="half" idx="10"/>
          </p:nvPr>
        </p:nvSpPr>
        <p:spPr/>
        <p:txBody>
          <a:bodyPr/>
          <a:lstStyle/>
          <a:p>
            <a:fld id="{52E17392-9618-514E-B7EF-EE7C4014954D}" type="datetimeFigureOut">
              <a:rPr lang="en-US" smtClean="0"/>
              <a:pPr/>
              <a:t>1/11/2019</a:t>
            </a:fld>
            <a:endParaRPr lang="en-US"/>
          </a:p>
        </p:txBody>
      </p:sp>
      <p:sp>
        <p:nvSpPr>
          <p:cNvPr id="8" name="7 Altbilgi Yer Tutucusu"/>
          <p:cNvSpPr>
            <a:spLocks noGrp="1"/>
          </p:cNvSpPr>
          <p:nvPr>
            <p:ph type="ftr" sz="quarter" idx="11"/>
          </p:nvPr>
        </p:nvSpPr>
        <p:spPr/>
        <p:txBody>
          <a:bodyPr/>
          <a:lstStyle/>
          <a:p>
            <a:endParaRPr lang="en-US"/>
          </a:p>
        </p:txBody>
      </p:sp>
      <p:sp>
        <p:nvSpPr>
          <p:cNvPr id="9" name="8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11" name="10 İçerik Yer Tutucusu"/>
          <p:cNvSpPr>
            <a:spLocks noGrp="1"/>
          </p:cNvSpPr>
          <p:nvPr>
            <p:ph sz="quarter" idx="2"/>
          </p:nvPr>
        </p:nvSpPr>
        <p:spPr>
          <a:xfrm>
            <a:off x="457200" y="2133600"/>
            <a:ext cx="4038600" cy="40386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quarter" idx="4"/>
          </p:nvPr>
        </p:nvSpPr>
        <p:spPr>
          <a:xfrm>
            <a:off x="4648200" y="2133600"/>
            <a:ext cx="4038600" cy="40386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8229600" cy="914400"/>
          </a:xfrm>
        </p:spPr>
        <p:txBody>
          <a:body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52E17392-9618-514E-B7EF-EE7C4014954D}" type="datetimeFigureOut">
              <a:rPr lang="en-US" smtClean="0"/>
              <a:pPr/>
              <a:t>1/11/2019</a:t>
            </a:fld>
            <a:endParaRPr lang="en-US"/>
          </a:p>
        </p:txBody>
      </p:sp>
      <p:sp>
        <p:nvSpPr>
          <p:cNvPr id="4" name="3 Altbilgi Yer Tutucusu"/>
          <p:cNvSpPr>
            <a:spLocks noGrp="1"/>
          </p:cNvSpPr>
          <p:nvPr>
            <p:ph type="ftr" sz="quarter" idx="11"/>
          </p:nvPr>
        </p:nvSpPr>
        <p:spPr/>
        <p:txBody>
          <a:bodyPr/>
          <a:lstStyle/>
          <a:p>
            <a:endParaRPr lang="en-US"/>
          </a:p>
        </p:txBody>
      </p:sp>
      <p:sp>
        <p:nvSpPr>
          <p:cNvPr id="5" name="4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6" name="5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52E17392-9618-514E-B7EF-EE7C4014954D}" type="datetimeFigureOut">
              <a:rPr lang="en-US" smtClean="0"/>
              <a:pPr/>
              <a:t>1/11/2019</a:t>
            </a:fld>
            <a:endParaRPr lang="en-US"/>
          </a:p>
        </p:txBody>
      </p:sp>
      <p:sp>
        <p:nvSpPr>
          <p:cNvPr id="3" name="2 Altbilgi Yer Tutucusu"/>
          <p:cNvSpPr>
            <a:spLocks noGrp="1"/>
          </p:cNvSpPr>
          <p:nvPr>
            <p:ph type="ftr" sz="quarter" idx="11"/>
          </p:nvPr>
        </p:nvSpPr>
        <p:spPr/>
        <p:txBody>
          <a:bodyPr/>
          <a:lstStyle/>
          <a:p>
            <a:endParaRPr lang="en-US"/>
          </a:p>
        </p:txBody>
      </p:sp>
      <p:sp>
        <p:nvSpPr>
          <p:cNvPr id="4" name="3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5" name="4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5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52E17392-9618-514E-B7EF-EE7C4014954D}" type="datetimeFigureOut">
              <a:rPr lang="en-US" smtClean="0"/>
              <a:pPr/>
              <a:t>1/11/2019</a:t>
            </a:fld>
            <a:endParaRPr lang="en-US"/>
          </a:p>
        </p:txBody>
      </p:sp>
      <p:sp>
        <p:nvSpPr>
          <p:cNvPr id="6" name="5 Altbilgi Yer Tutucusu"/>
          <p:cNvSpPr>
            <a:spLocks noGrp="1"/>
          </p:cNvSpPr>
          <p:nvPr>
            <p:ph type="ftr" sz="quarter" idx="11"/>
          </p:nvPr>
        </p:nvSpPr>
        <p:spPr/>
        <p:txBody>
          <a:bodyPr/>
          <a:lstStyle/>
          <a:p>
            <a:endParaRPr lang="en-US"/>
          </a:p>
        </p:txBody>
      </p:sp>
      <p:sp>
        <p:nvSpPr>
          <p:cNvPr id="7" name="6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8" name="7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Düz Bağlayıcı"/>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İçerik Yer Tutucusu"/>
          <p:cNvSpPr>
            <a:spLocks noGrp="1"/>
          </p:cNvSpPr>
          <p:nvPr>
            <p:ph sz="quarter" idx="1"/>
          </p:nvPr>
        </p:nvSpPr>
        <p:spPr>
          <a:xfrm>
            <a:off x="304800" y="304800"/>
            <a:ext cx="5715000" cy="5715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52E17392-9618-514E-B7EF-EE7C4014954D}" type="datetimeFigureOut">
              <a:rPr lang="en-US" smtClean="0"/>
              <a:pPr/>
              <a:t>1/11/2019</a:t>
            </a:fld>
            <a:endParaRPr lang="en-US"/>
          </a:p>
        </p:txBody>
      </p:sp>
      <p:sp>
        <p:nvSpPr>
          <p:cNvPr id="6" name="5 Altbilgi Yer Tutucusu"/>
          <p:cNvSpPr>
            <a:spLocks noGrp="1"/>
          </p:cNvSpPr>
          <p:nvPr>
            <p:ph type="ftr" sz="quarter" idx="11"/>
          </p:nvPr>
        </p:nvSpPr>
        <p:spPr/>
        <p:txBody>
          <a:bodyPr/>
          <a:lstStyle/>
          <a:p>
            <a:endParaRPr lang="en-US"/>
          </a:p>
        </p:txBody>
      </p:sp>
      <p:sp>
        <p:nvSpPr>
          <p:cNvPr id="7" name="6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8" name="7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8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Başlık Yer Tutucusu"/>
          <p:cNvSpPr>
            <a:spLocks noGrp="1"/>
          </p:cNvSpPr>
          <p:nvPr>
            <p:ph type="title"/>
          </p:nvPr>
        </p:nvSpPr>
        <p:spPr>
          <a:xfrm>
            <a:off x="457200" y="152400"/>
            <a:ext cx="8229600" cy="990600"/>
          </a:xfrm>
          <a:prstGeom prst="rect">
            <a:avLst/>
          </a:prstGeom>
        </p:spPr>
        <p:txBody>
          <a:bodyPr vert="horz" anchor="b" anchorCtr="0">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52E17392-9618-514E-B7EF-EE7C4014954D}" type="datetimeFigureOut">
              <a:rPr lang="en-US" smtClean="0"/>
              <a:pPr/>
              <a:t>1/11/2019</a:t>
            </a:fld>
            <a:endParaRPr lang="en-US"/>
          </a:p>
        </p:txBody>
      </p:sp>
      <p:sp>
        <p:nvSpPr>
          <p:cNvPr id="3" name="2 Altbilgi Yer Tutucusu"/>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22 Slayt Numarası Yer Tutucusu"/>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9780DC49-8D76-104F-8598-E5B37BCC55C4}" type="slidenum">
              <a:rPr lang="en-US" smtClean="0"/>
              <a:pPr/>
              <a:t>‹#›</a:t>
            </a:fld>
            <a:endParaRPr lang="en-US"/>
          </a:p>
        </p:txBody>
      </p:sp>
      <p:sp>
        <p:nvSpPr>
          <p:cNvPr id="28" name="27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28 Düz Bağlayıcı"/>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random/>
  </p:transition>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Başlık Yer Tutucusu"/>
          <p:cNvSpPr>
            <a:spLocks noGrp="1"/>
          </p:cNvSpPr>
          <p:nvPr>
            <p:ph type="title"/>
          </p:nvPr>
        </p:nvSpPr>
        <p:spPr>
          <a:xfrm>
            <a:off x="457200" y="152400"/>
            <a:ext cx="8229600" cy="990600"/>
          </a:xfrm>
          <a:prstGeom prst="rect">
            <a:avLst/>
          </a:prstGeom>
        </p:spPr>
        <p:txBody>
          <a:bodyPr vert="horz" anchor="b" anchorCtr="0">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pPr>
              <a:defRPr/>
            </a:pPr>
            <a:endParaRPr lang="tr-TR"/>
          </a:p>
        </p:txBody>
      </p:sp>
      <p:sp>
        <p:nvSpPr>
          <p:cNvPr id="3" name="2 Altbilgi Yer Tutucusu"/>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pPr>
              <a:defRPr/>
            </a:pPr>
            <a:endParaRPr lang="tr-TR"/>
          </a:p>
        </p:txBody>
      </p:sp>
      <p:sp>
        <p:nvSpPr>
          <p:cNvPr id="23" name="22 Slayt Numarası Yer Tutucusu"/>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pPr>
              <a:defRPr/>
            </a:pPr>
            <a:fld id="{CA3D205B-A15B-4508-BDBE-0C0AC4A1FAF6}" type="slidenum">
              <a:rPr lang="tr-TR" smtClean="0"/>
              <a:pPr>
                <a:defRPr/>
              </a:pPr>
              <a:t>‹#›</a:t>
            </a:fld>
            <a:endParaRPr lang="tr-TR"/>
          </a:p>
        </p:txBody>
      </p:sp>
      <p:sp>
        <p:nvSpPr>
          <p:cNvPr id="28" name="27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28 Düz Bağlayıcı"/>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0.jpeg"/><Relationship Id="rId4" Type="http://schemas.openxmlformats.org/officeDocument/2006/relationships/image" Target="../media/image7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emf"/><Relationship Id="rId1" Type="http://schemas.openxmlformats.org/officeDocument/2006/relationships/slideLayout" Target="../slideLayouts/slideLayout2.xml"/><Relationship Id="rId4" Type="http://schemas.openxmlformats.org/officeDocument/2006/relationships/hyperlink" Target="https://scratch.mit.edu/projects/277506708/editor" TargetMode="External"/></Relationships>
</file>

<file path=ppt/slides/_rels/slide120.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hyperlink" Target="https://www.tutorialspoint.com/c_standard_library/math_h.htm" TargetMode="External"/><Relationship Id="rId1" Type="http://schemas.openxmlformats.org/officeDocument/2006/relationships/slideLayout" Target="../slideLayouts/slideLayout2.xml"/><Relationship Id="rId4" Type="http://schemas.openxmlformats.org/officeDocument/2006/relationships/image" Target="../media/image87.png"/></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88.gif"/><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png"/><Relationship Id="rId1" Type="http://schemas.openxmlformats.org/officeDocument/2006/relationships/slideLayout" Target="../slideLayouts/slideLayout2.xml"/><Relationship Id="rId4" Type="http://schemas.openxmlformats.org/officeDocument/2006/relationships/image" Target="../media/image92.jpeg"/></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96.png"/><Relationship Id="rId7" Type="http://schemas.openxmlformats.org/officeDocument/2006/relationships/image" Target="../media/image99.png"/><Relationship Id="rId2" Type="http://schemas.openxmlformats.org/officeDocument/2006/relationships/image" Target="../media/image95.jpeg"/><Relationship Id="rId1" Type="http://schemas.openxmlformats.org/officeDocument/2006/relationships/slideLayout" Target="../slideLayouts/slideLayout2.xml"/><Relationship Id="rId6" Type="http://schemas.openxmlformats.org/officeDocument/2006/relationships/image" Target="../media/image89.png"/><Relationship Id="rId5" Type="http://schemas.openxmlformats.org/officeDocument/2006/relationships/image" Target="../media/image98.jpeg"/><Relationship Id="rId4" Type="http://schemas.openxmlformats.org/officeDocument/2006/relationships/image" Target="../media/image97.jpeg"/></Relationships>
</file>

<file path=ppt/slides/_rels/slide134.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image" Target="../media/image100.jpeg"/><Relationship Id="rId1" Type="http://schemas.openxmlformats.org/officeDocument/2006/relationships/slideLayout" Target="../slideLayouts/slideLayout2.xml"/><Relationship Id="rId4" Type="http://schemas.openxmlformats.org/officeDocument/2006/relationships/image" Target="../media/image102.jpeg"/></Relationships>
</file>

<file path=ppt/slides/_rels/slide135.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4.jpeg"/></Relationships>
</file>

<file path=ppt/slides/_rels/slide136.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image" Target="../media/image105.jpe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image" Target="../media/image107.jpeg"/><Relationship Id="rId1" Type="http://schemas.openxmlformats.org/officeDocument/2006/relationships/slideLayout" Target="../slideLayouts/slideLayout2.xml"/><Relationship Id="rId4" Type="http://schemas.openxmlformats.org/officeDocument/2006/relationships/image" Target="../media/image109.png"/></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hyperlink" Target="https://scratch.mit.edu/projects/277187477/" TargetMode="Externa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144.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14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4.xml"/></Relationships>
</file>

<file path=ppt/slides/_rels/slide14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5.xml"/></Relationships>
</file>

<file path=ppt/slides/_rels/slide147.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slideLayout" Target="../slideLayouts/slideLayout13.xml"/><Relationship Id="rId1" Type="http://schemas.openxmlformats.org/officeDocument/2006/relationships/themeOverride" Target="../theme/themeOverride6.xml"/></Relationships>
</file>

<file path=ppt/slides/_rels/slide148.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slideLayout" Target="../slideLayouts/slideLayout13.xml"/><Relationship Id="rId1" Type="http://schemas.openxmlformats.org/officeDocument/2006/relationships/themeOverride" Target="../theme/themeOverride7.xml"/></Relationships>
</file>

<file path=ppt/slides/_rels/slide149.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slideLayout" Target="../slideLayouts/slideLayout13.xml"/><Relationship Id="rId1" Type="http://schemas.openxmlformats.org/officeDocument/2006/relationships/themeOverride" Target="../theme/themeOverride8.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9.xml"/></Relationships>
</file>

<file path=ppt/slides/_rels/slide15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hemeOverride" Target="../theme/themeOverride10.xml"/><Relationship Id="rId4" Type="http://schemas.openxmlformats.org/officeDocument/2006/relationships/image" Target="../media/image115.png"/></Relationships>
</file>

<file path=ppt/slides/_rels/slide152.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slideLayout" Target="../slideLayouts/slideLayout13.xml"/><Relationship Id="rId1" Type="http://schemas.openxmlformats.org/officeDocument/2006/relationships/themeOverride" Target="../theme/themeOverride11.xml"/></Relationships>
</file>

<file path=ppt/slides/_rels/slide153.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slideLayout" Target="../slideLayouts/slideLayout13.xml"/><Relationship Id="rId1" Type="http://schemas.openxmlformats.org/officeDocument/2006/relationships/themeOverride" Target="../theme/themeOverride12.xml"/></Relationships>
</file>

<file path=ppt/slides/_rels/slide154.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slideLayout" Target="../slideLayouts/slideLayout13.xml"/><Relationship Id="rId1" Type="http://schemas.openxmlformats.org/officeDocument/2006/relationships/themeOverride" Target="../theme/themeOverride13.xml"/><Relationship Id="rId4" Type="http://schemas.openxmlformats.org/officeDocument/2006/relationships/image" Target="../media/image118.png"/></Relationships>
</file>

<file path=ppt/slides/_rels/slide15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14.xml"/></Relationships>
</file>

<file path=ppt/slides/_rels/slide15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hemeOverride" Target="../theme/themeOverride15.xml"/><Relationship Id="rId4" Type="http://schemas.openxmlformats.org/officeDocument/2006/relationships/image" Target="../media/image119.png"/></Relationships>
</file>

<file path=ppt/slides/_rels/slide15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16.xml"/></Relationships>
</file>

<file path=ppt/slides/_rels/slide15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hemeOverride" Target="../theme/themeOverride17.xml"/></Relationships>
</file>

<file path=ppt/slides/_rels/slide15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19.xml"/></Relationships>
</file>

<file path=ppt/slides/_rels/slide161.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slideLayout" Target="../slideLayouts/slideLayout17.xml"/><Relationship Id="rId1" Type="http://schemas.openxmlformats.org/officeDocument/2006/relationships/themeOverride" Target="../theme/themeOverride20.xml"/><Relationship Id="rId4" Type="http://schemas.openxmlformats.org/officeDocument/2006/relationships/image" Target="../media/image121.png"/></Relationships>
</file>

<file path=ppt/slides/_rels/slide16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7.xml"/><Relationship Id="rId1" Type="http://schemas.openxmlformats.org/officeDocument/2006/relationships/themeOverride" Target="../theme/themeOverride21.xml"/></Relationships>
</file>

<file path=ppt/slides/_rels/slide16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22.xml"/></Relationships>
</file>

<file path=ppt/slides/_rels/slide16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23.xml"/></Relationships>
</file>

<file path=ppt/slides/_rels/slide16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24.xml"/></Relationships>
</file>

<file path=ppt/slides/_rels/slide16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25.xml"/></Relationships>
</file>

<file path=ppt/slides/_rels/slide167.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13.xml"/></Relationships>
</file>

<file path=ppt/slides/_rels/slide16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26.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7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4.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13.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8.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13.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5.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slideLayout" Target="../slideLayouts/slideLayout2.xml"/><Relationship Id="rId1" Type="http://schemas.openxmlformats.org/officeDocument/2006/relationships/themeOverride" Target="../theme/themeOverride27.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slideLayout" Target="../slideLayouts/slideLayout2.xml"/><Relationship Id="rId1" Type="http://schemas.openxmlformats.org/officeDocument/2006/relationships/themeOverride" Target="../theme/themeOverride28.xml"/></Relationships>
</file>

<file path=ppt/slides/_rels/slide193.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slideLayout" Target="../slideLayouts/slideLayout2.xml"/><Relationship Id="rId1" Type="http://schemas.openxmlformats.org/officeDocument/2006/relationships/themeOverride" Target="../theme/themeOverride29.xml"/></Relationships>
</file>

<file path=ppt/slides/_rels/slide19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0.xml"/></Relationships>
</file>

<file path=ppt/slides/_rels/slide19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1.xml"/></Relationships>
</file>

<file path=ppt/slides/_rels/slide19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2.xml"/></Relationships>
</file>

<file path=ppt/slides/_rels/slide197.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slideLayout" Target="../slideLayouts/slideLayout2.xml"/><Relationship Id="rId1" Type="http://schemas.openxmlformats.org/officeDocument/2006/relationships/themeOverride" Target="../theme/themeOverride33.xml"/></Relationships>
</file>

<file path=ppt/slides/_rels/slide198.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slideLayout" Target="../slideLayouts/slideLayout2.xml"/><Relationship Id="rId1" Type="http://schemas.openxmlformats.org/officeDocument/2006/relationships/themeOverride" Target="../theme/themeOverride34.xml"/></Relationships>
</file>

<file path=ppt/slides/_rels/slide19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slideLayout" Target="../slideLayouts/slideLayout2.xml"/><Relationship Id="rId1" Type="http://schemas.openxmlformats.org/officeDocument/2006/relationships/themeOverride" Target="../theme/themeOverride36.xml"/></Relationships>
</file>

<file path=ppt/slides/_rels/slide201.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slideLayout" Target="../slideLayouts/slideLayout2.xml"/><Relationship Id="rId1" Type="http://schemas.openxmlformats.org/officeDocument/2006/relationships/themeOverride" Target="../theme/themeOverride37.xml"/></Relationships>
</file>

<file path=ppt/slides/_rels/slide20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8.xml"/></Relationships>
</file>

<file path=ppt/slides/_rels/slide203.xml.rels><?xml version="1.0" encoding="UTF-8" standalone="yes"?>
<Relationships xmlns="http://schemas.openxmlformats.org/package/2006/relationships"><Relationship Id="rId3" Type="http://schemas.openxmlformats.org/officeDocument/2006/relationships/image" Target="../media/image131.jpeg"/><Relationship Id="rId2" Type="http://schemas.openxmlformats.org/officeDocument/2006/relationships/slideLayout" Target="../slideLayouts/slideLayout2.xml"/><Relationship Id="rId1" Type="http://schemas.openxmlformats.org/officeDocument/2006/relationships/themeOverride" Target="../theme/themeOverride39.xml"/></Relationships>
</file>

<file path=ppt/slides/_rels/slide204.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slideLayout" Target="../slideLayouts/slideLayout2.xml"/><Relationship Id="rId1" Type="http://schemas.openxmlformats.org/officeDocument/2006/relationships/themeOverride" Target="../theme/themeOverride40.xml"/></Relationships>
</file>

<file path=ppt/slides/_rels/slide205.xml.rels><?xml version="1.0" encoding="UTF-8" standalone="yes"?>
<Relationships xmlns="http://schemas.openxmlformats.org/package/2006/relationships"><Relationship Id="rId3" Type="http://schemas.openxmlformats.org/officeDocument/2006/relationships/hyperlink" Target="http://www.pudinglipastatarifi.com/wp-content/uploads/2016/01/Pratik-Ya&#351;-Pasta.jpg" TargetMode="External"/><Relationship Id="rId2" Type="http://schemas.openxmlformats.org/officeDocument/2006/relationships/slideLayout" Target="../slideLayouts/slideLayout2.xml"/><Relationship Id="rId1" Type="http://schemas.openxmlformats.org/officeDocument/2006/relationships/themeOverride" Target="../theme/themeOverride41.xml"/><Relationship Id="rId5" Type="http://schemas.openxmlformats.org/officeDocument/2006/relationships/image" Target="../media/image39.wmf"/><Relationship Id="rId4" Type="http://schemas.openxmlformats.org/officeDocument/2006/relationships/image" Target="../media/image132.jpeg"/></Relationships>
</file>

<file path=ppt/slides/_rels/slide20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2.xml"/></Relationships>
</file>

<file path=ppt/slides/_rels/slide20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3.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slideLayout" Target="../slideLayouts/slideLayout2.xml"/><Relationship Id="rId1" Type="http://schemas.openxmlformats.org/officeDocument/2006/relationships/themeOverride" Target="../theme/themeOverride4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3" Type="http://schemas.openxmlformats.org/officeDocument/2006/relationships/image" Target="../media/image134.jpeg"/><Relationship Id="rId2" Type="http://schemas.openxmlformats.org/officeDocument/2006/relationships/slideLayout" Target="../slideLayouts/slideLayout2.xml"/><Relationship Id="rId1" Type="http://schemas.openxmlformats.org/officeDocument/2006/relationships/themeOverride" Target="../theme/themeOverride45.xml"/></Relationships>
</file>

<file path=ppt/slides/_rels/slide2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6.xml"/></Relationships>
</file>

<file path=ppt/slides/_rels/slide2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7.xml"/></Relationships>
</file>

<file path=ppt/slides/_rels/slide213.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slideLayout" Target="../slideLayouts/slideLayout2.xml"/><Relationship Id="rId1" Type="http://schemas.openxmlformats.org/officeDocument/2006/relationships/themeOverride" Target="../theme/themeOverride48.xml"/><Relationship Id="rId5" Type="http://schemas.openxmlformats.org/officeDocument/2006/relationships/image" Target="../media/image136.png"/><Relationship Id="rId4" Type="http://schemas.openxmlformats.org/officeDocument/2006/relationships/hyperlink" Target="https://twistedwave.com/online/" TargetMode="External"/></Relationships>
</file>

<file path=ppt/slides/_rels/slide214.xml.rels><?xml version="1.0" encoding="UTF-8" standalone="yes"?>
<Relationships xmlns="http://schemas.openxmlformats.org/package/2006/relationships"><Relationship Id="rId3" Type="http://schemas.openxmlformats.org/officeDocument/2006/relationships/image" Target="../media/image137.jpeg"/><Relationship Id="rId2" Type="http://schemas.openxmlformats.org/officeDocument/2006/relationships/slideLayout" Target="../slideLayouts/slideLayout2.xml"/><Relationship Id="rId1" Type="http://schemas.openxmlformats.org/officeDocument/2006/relationships/themeOverride" Target="../theme/themeOverride49.xml"/><Relationship Id="rId4" Type="http://schemas.openxmlformats.org/officeDocument/2006/relationships/image" Target="../media/image138.png"/></Relationships>
</file>

<file path=ppt/slides/_rels/slide215.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slideLayout" Target="../slideLayouts/slideLayout2.xml"/><Relationship Id="rId1" Type="http://schemas.openxmlformats.org/officeDocument/2006/relationships/themeOverride" Target="../theme/themeOverride50.xml"/></Relationships>
</file>

<file path=ppt/slides/_rels/slide216.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slideLayout" Target="../slideLayouts/slideLayout2.xml"/><Relationship Id="rId1" Type="http://schemas.openxmlformats.org/officeDocument/2006/relationships/themeOverride" Target="../theme/themeOverride51.xml"/><Relationship Id="rId4" Type="http://schemas.openxmlformats.org/officeDocument/2006/relationships/image" Target="../media/image139.png"/></Relationships>
</file>

<file path=ppt/slides/_rels/slide217.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slideLayout" Target="../slideLayouts/slideLayout2.xml"/><Relationship Id="rId1" Type="http://schemas.openxmlformats.org/officeDocument/2006/relationships/themeOverride" Target="../theme/themeOverride52.xml"/></Relationships>
</file>

<file path=ppt/slides/_rels/slide218.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slideLayout" Target="../slideLayouts/slideLayout2.xml"/><Relationship Id="rId1" Type="http://schemas.openxmlformats.org/officeDocument/2006/relationships/themeOverride" Target="../theme/themeOverride53.xml"/><Relationship Id="rId5" Type="http://schemas.openxmlformats.org/officeDocument/2006/relationships/image" Target="../media/image143.jpeg"/><Relationship Id="rId4" Type="http://schemas.openxmlformats.org/officeDocument/2006/relationships/image" Target="../media/image142.png"/></Relationships>
</file>

<file path=ppt/slides/_rels/slide219.xml.rels><?xml version="1.0" encoding="UTF-8" standalone="yes"?>
<Relationships xmlns="http://schemas.openxmlformats.org/package/2006/relationships"><Relationship Id="rId3" Type="http://schemas.openxmlformats.org/officeDocument/2006/relationships/hyperlink" Target="https://www.text-image.com/" TargetMode="External"/><Relationship Id="rId2" Type="http://schemas.openxmlformats.org/officeDocument/2006/relationships/slideLayout" Target="../slideLayouts/slideLayout2.xml"/><Relationship Id="rId1" Type="http://schemas.openxmlformats.org/officeDocument/2006/relationships/themeOverride" Target="../theme/themeOverride54.xml"/><Relationship Id="rId4" Type="http://schemas.openxmlformats.org/officeDocument/2006/relationships/image" Target="../media/image14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3" Type="http://schemas.openxmlformats.org/officeDocument/2006/relationships/image" Target="../media/image145.jpeg"/><Relationship Id="rId2" Type="http://schemas.openxmlformats.org/officeDocument/2006/relationships/slideLayout" Target="../slideLayouts/slideLayout2.xml"/><Relationship Id="rId1" Type="http://schemas.openxmlformats.org/officeDocument/2006/relationships/themeOverride" Target="../theme/themeOverride55.xml"/></Relationships>
</file>

<file path=ppt/slides/_rels/slide221.xml.rels><?xml version="1.0" encoding="UTF-8" standalone="yes"?>
<Relationships xmlns="http://schemas.openxmlformats.org/package/2006/relationships"><Relationship Id="rId3" Type="http://schemas.openxmlformats.org/officeDocument/2006/relationships/image" Target="../media/image146.jpeg"/><Relationship Id="rId2" Type="http://schemas.openxmlformats.org/officeDocument/2006/relationships/slideLayout" Target="../slideLayouts/slideLayout2.xml"/><Relationship Id="rId1" Type="http://schemas.openxmlformats.org/officeDocument/2006/relationships/themeOverride" Target="../theme/themeOverride56.xml"/></Relationships>
</file>

<file path=ppt/slides/_rels/slide222.xml.rels><?xml version="1.0" encoding="UTF-8" standalone="yes"?>
<Relationships xmlns="http://schemas.openxmlformats.org/package/2006/relationships"><Relationship Id="rId3" Type="http://schemas.openxmlformats.org/officeDocument/2006/relationships/image" Target="../media/image147.jpeg"/><Relationship Id="rId2" Type="http://schemas.openxmlformats.org/officeDocument/2006/relationships/slideLayout" Target="../slideLayouts/slideLayout2.xml"/><Relationship Id="rId1" Type="http://schemas.openxmlformats.org/officeDocument/2006/relationships/themeOverride" Target="../theme/themeOverride57.xml"/></Relationships>
</file>

<file path=ppt/slides/_rels/slide22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slideLayout" Target="../slideLayouts/slideLayout2.xml"/><Relationship Id="rId1" Type="http://schemas.openxmlformats.org/officeDocument/2006/relationships/themeOverride" Target="../theme/themeOverride58.xml"/></Relationships>
</file>

<file path=ppt/slides/_rels/slide224.xml.rels><?xml version="1.0" encoding="UTF-8" standalone="yes"?>
<Relationships xmlns="http://schemas.openxmlformats.org/package/2006/relationships"><Relationship Id="rId3" Type="http://schemas.openxmlformats.org/officeDocument/2006/relationships/image" Target="../media/image148.jpeg"/><Relationship Id="rId2" Type="http://schemas.openxmlformats.org/officeDocument/2006/relationships/slideLayout" Target="../slideLayouts/slideLayout2.xml"/><Relationship Id="rId1" Type="http://schemas.openxmlformats.org/officeDocument/2006/relationships/themeOverride" Target="../theme/themeOverride59.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jpeg"/><Relationship Id="rId3" Type="http://schemas.openxmlformats.org/officeDocument/2006/relationships/image" Target="../media/image5.png"/><Relationship Id="rId7" Type="http://schemas.openxmlformats.org/officeDocument/2006/relationships/image" Target="../media/image9.gif"/><Relationship Id="rId12"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jpeg"/><Relationship Id="rId5" Type="http://schemas.openxmlformats.org/officeDocument/2006/relationships/image" Target="../media/image7.gif"/><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4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5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gi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jpeg"/><Relationship Id="rId3" Type="http://schemas.openxmlformats.org/officeDocument/2006/relationships/image" Target="../media/image5.png"/><Relationship Id="rId7" Type="http://schemas.openxmlformats.org/officeDocument/2006/relationships/image" Target="../media/image9.gif"/><Relationship Id="rId12"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jpeg"/><Relationship Id="rId5" Type="http://schemas.openxmlformats.org/officeDocument/2006/relationships/image" Target="../media/image7.gif"/><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 Id="rId4" Type="http://schemas.openxmlformats.org/officeDocument/2006/relationships/image" Target="../media/image71.jpe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tr-TR" smtClean="0"/>
              <a:t>BİLGİSAYAR PROGRAMLAMA</a:t>
            </a:r>
            <a:endParaRPr lang="en-US" dirty="0"/>
          </a:p>
        </p:txBody>
      </p:sp>
      <p:sp>
        <p:nvSpPr>
          <p:cNvPr id="3" name="Subtitle 2"/>
          <p:cNvSpPr>
            <a:spLocks noGrp="1"/>
          </p:cNvSpPr>
          <p:nvPr>
            <p:ph type="subTitle" idx="1"/>
          </p:nvPr>
        </p:nvSpPr>
        <p:spPr/>
        <p:txBody>
          <a:bodyPr/>
          <a:lstStyle/>
          <a:p>
            <a:r>
              <a:rPr lang="tr-TR" smtClean="0"/>
              <a:t>OĞUZ HANOĞLU</a:t>
            </a:r>
            <a:endParaRPr lang="en-US" dirty="0"/>
          </a:p>
        </p:txBody>
      </p:sp>
      <p:pic>
        <p:nvPicPr>
          <p:cNvPr id="4" name="Picture 7" descr="http://www.hindscc.edu/Assets/images/computer-programming-tech.jpg"/>
          <p:cNvPicPr>
            <a:picLocks noChangeAspect="1" noChangeArrowheads="1"/>
          </p:cNvPicPr>
          <p:nvPr/>
        </p:nvPicPr>
        <p:blipFill>
          <a:blip r:embed="rId2"/>
          <a:srcRect/>
          <a:stretch>
            <a:fillRect/>
          </a:stretch>
        </p:blipFill>
        <p:spPr bwMode="auto">
          <a:xfrm>
            <a:off x="642910" y="714356"/>
            <a:ext cx="4000496" cy="26697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91693031"/>
      </p:ext>
    </p:extLst>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b="1" dirty="0" smtClean="0">
                <a:solidFill>
                  <a:schemeClr val="tx2">
                    <a:lumMod val="60000"/>
                    <a:lumOff val="40000"/>
                  </a:schemeClr>
                </a:solidFill>
              </a:rPr>
              <a:t>Bilgisayarlarda Veriler ve Veri Türleri</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a:bodyPr>
          <a:lstStyle/>
          <a:p>
            <a:pPr algn="l">
              <a:spcBef>
                <a:spcPts val="0"/>
              </a:spcBef>
              <a:buFontTx/>
              <a:buChar char="-"/>
            </a:pPr>
            <a:r>
              <a:rPr lang="tr-TR" sz="2400" b="1" dirty="0" smtClean="0">
                <a:solidFill>
                  <a:schemeClr val="tx1"/>
                </a:solidFill>
              </a:rPr>
              <a:t> Bit/Bayt Kavramı</a:t>
            </a:r>
          </a:p>
          <a:p>
            <a:pPr algn="l">
              <a:spcBef>
                <a:spcPts val="0"/>
              </a:spcBef>
              <a:buFont typeface="Wingdings" pitchFamily="2" charset="2"/>
              <a:buChar char="§"/>
            </a:pPr>
            <a:r>
              <a:rPr lang="tr-TR" sz="2400" b="1" dirty="0" smtClean="0">
                <a:solidFill>
                  <a:schemeClr val="tx1"/>
                </a:solidFill>
              </a:rPr>
              <a:t> </a:t>
            </a:r>
            <a:r>
              <a:rPr lang="tr-TR" sz="2400" dirty="0" smtClean="0">
                <a:solidFill>
                  <a:schemeClr val="tx1"/>
                </a:solidFill>
              </a:rPr>
              <a:t>Bit, bir bilgisayarın hangi tabanda çalışıyorsa o tabana ait bir basamağını ifade eder. </a:t>
            </a:r>
          </a:p>
          <a:p>
            <a:pPr algn="l">
              <a:spcBef>
                <a:spcPts val="0"/>
              </a:spcBef>
              <a:buFont typeface="Wingdings" pitchFamily="2" charset="2"/>
              <a:buChar char="§"/>
            </a:pPr>
            <a:r>
              <a:rPr lang="tr-TR" sz="2400" dirty="0" smtClean="0">
                <a:solidFill>
                  <a:schemeClr val="tx1"/>
                </a:solidFill>
              </a:rPr>
              <a:t>Günümüz bilgisayarları ikilik tabanda çalışmaktadır ve bir bit yalnızca iki değer alabilir: 0 ve 1. </a:t>
            </a:r>
          </a:p>
          <a:p>
            <a:pPr algn="l">
              <a:spcBef>
                <a:spcPts val="0"/>
              </a:spcBef>
              <a:buFont typeface="Wingdings" pitchFamily="2" charset="2"/>
              <a:buChar char="§"/>
            </a:pPr>
            <a:r>
              <a:rPr lang="tr-TR" sz="2400" dirty="0" smtClean="0">
                <a:solidFill>
                  <a:schemeClr val="tx1"/>
                </a:solidFill>
              </a:rPr>
              <a:t>Bayt ise 8 bitten oluşmaktadır (8-bit). </a:t>
            </a:r>
          </a:p>
          <a:p>
            <a:pPr algn="l">
              <a:spcBef>
                <a:spcPts val="0"/>
              </a:spcBef>
              <a:buNone/>
            </a:pPr>
            <a:endParaRPr lang="tr-TR" sz="2400" b="1" dirty="0" smtClean="0">
              <a:solidFill>
                <a:schemeClr val="tx1"/>
              </a:solidFill>
            </a:endParaRPr>
          </a:p>
          <a:p>
            <a:pPr algn="l">
              <a:spcBef>
                <a:spcPts val="0"/>
              </a:spcBef>
            </a:pPr>
            <a:endParaRPr lang="tr-TR" sz="1800" dirty="0" smtClean="0">
              <a:solidFill>
                <a:schemeClr val="tx1"/>
              </a:solidFill>
            </a:endParaRPr>
          </a:p>
          <a:p>
            <a:pPr algn="l">
              <a:spcBef>
                <a:spcPts val="0"/>
              </a:spcBef>
            </a:pPr>
            <a:endParaRPr lang="tr-TR" sz="2000" dirty="0" smtClean="0">
              <a:solidFill>
                <a:schemeClr val="tx1"/>
              </a:solidFill>
            </a:endParaRPr>
          </a:p>
          <a:p>
            <a:pPr algn="l">
              <a:spcBef>
                <a:spcPts val="0"/>
              </a:spcBef>
            </a:pPr>
            <a:endParaRPr lang="tr-TR" sz="2400" dirty="0" smtClean="0">
              <a:solidFill>
                <a:schemeClr val="tx1"/>
              </a:solidFill>
            </a:endParaRPr>
          </a:p>
        </p:txBody>
      </p:sp>
    </p:spTree>
  </p:cSld>
  <p:clrMapOvr>
    <a:masterClrMapping/>
  </p:clrMapOvr>
  <p:transition>
    <p:random/>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5800" y="1919347"/>
            <a:ext cx="7948802" cy="3702789"/>
          </a:xfrm>
          <a:prstGeom prst="rect">
            <a:avLst/>
          </a:prstGeom>
        </p:spPr>
      </p:pic>
      <p:sp>
        <p:nvSpPr>
          <p:cNvPr id="15362" name="Rectangle 2"/>
          <p:cNvSpPr>
            <a:spLocks noGrp="1" noChangeArrowheads="1"/>
          </p:cNvSpPr>
          <p:nvPr>
            <p:ph type="title"/>
          </p:nvPr>
        </p:nvSpPr>
        <p:spPr>
          <a:xfrm>
            <a:off x="685800" y="736676"/>
            <a:ext cx="7772400" cy="533400"/>
          </a:xfrm>
          <a:noFill/>
          <a:ln/>
        </p:spPr>
        <p:txBody>
          <a:bodyPr>
            <a:noAutofit/>
          </a:bodyPr>
          <a:lstStyle/>
          <a:p>
            <a:r>
              <a:rPr lang="tr-TR" dirty="0" smtClean="0"/>
              <a:t>C’de 5 işlem</a:t>
            </a:r>
            <a:endParaRPr lang="en-US" dirty="0"/>
          </a:p>
        </p:txBody>
      </p:sp>
      <p:sp>
        <p:nvSpPr>
          <p:cNvPr id="26" name="Rectangle 3"/>
          <p:cNvSpPr txBox="1">
            <a:spLocks noChangeArrowheads="1"/>
          </p:cNvSpPr>
          <p:nvPr/>
        </p:nvSpPr>
        <p:spPr>
          <a:xfrm>
            <a:off x="228600" y="1417638"/>
            <a:ext cx="8915400" cy="173196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t>Binary arithmetic operators: +   -   *   /   %  </a:t>
            </a:r>
          </a:p>
          <a:p>
            <a:pPr>
              <a:buFont typeface="Arial"/>
              <a:buNone/>
            </a:pPr>
            <a:endParaRPr lang="en-US" sz="1800" b="1" dirty="0" smtClean="0"/>
          </a:p>
          <a:p>
            <a:pPr>
              <a:buFontTx/>
              <a:buNone/>
            </a:pPr>
            <a:endParaRPr lang="en-US" sz="1800" dirty="0"/>
          </a:p>
        </p:txBody>
      </p:sp>
      <p:sp>
        <p:nvSpPr>
          <p:cNvPr id="3" name="Donut 2"/>
          <p:cNvSpPr/>
          <p:nvPr/>
        </p:nvSpPr>
        <p:spPr>
          <a:xfrm>
            <a:off x="3116227" y="4913196"/>
            <a:ext cx="1654191" cy="534769"/>
          </a:xfrm>
          <a:prstGeom prst="donut">
            <a:avLst>
              <a:gd name="adj" fmla="val 0"/>
            </a:avLst>
          </a:prstGeom>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5" name="Straight Arrow Connector 4"/>
          <p:cNvCxnSpPr/>
          <p:nvPr/>
        </p:nvCxnSpPr>
        <p:spPr>
          <a:xfrm flipH="1">
            <a:off x="3416989" y="5447965"/>
            <a:ext cx="350889" cy="33423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1762797" y="5782195"/>
            <a:ext cx="3258255" cy="369332"/>
          </a:xfrm>
          <a:prstGeom prst="rect">
            <a:avLst/>
          </a:prstGeom>
          <a:noFill/>
        </p:spPr>
        <p:txBody>
          <a:bodyPr wrap="square" rtlCol="0">
            <a:spAutoFit/>
          </a:bodyPr>
          <a:lstStyle/>
          <a:p>
            <a:r>
              <a:rPr lang="en-US" dirty="0" smtClean="0"/>
              <a:t>Also known as modulo</a:t>
            </a:r>
            <a:endParaRPr lang="en-US" dirty="0"/>
          </a:p>
        </p:txBody>
      </p:sp>
    </p:spTree>
    <p:extLst>
      <p:ext uri="{BB962C8B-B14F-4D97-AF65-F5344CB8AC3E}">
        <p14:creationId xmlns:p14="http://schemas.microsoft.com/office/powerpoint/2010/main" xmlns="" val="3904964880"/>
      </p:ext>
    </p:extLst>
  </p:cSld>
  <p:clrMapOvr>
    <a:masterClrMapping/>
  </p:clrMapOvr>
  <p:transition>
    <p:random/>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noFill/>
          <a:ln/>
        </p:spPr>
        <p:txBody>
          <a:bodyPr/>
          <a:lstStyle/>
          <a:p>
            <a:r>
              <a:rPr lang="tr-TR" dirty="0"/>
              <a:t>C’de 5 işlem: </a:t>
            </a:r>
            <a:r>
              <a:rPr lang="tr-TR" dirty="0" err="1" smtClean="0"/>
              <a:t>Mod</a:t>
            </a:r>
            <a:r>
              <a:rPr lang="tr-TR" dirty="0" smtClean="0"/>
              <a:t> alma işlemi</a:t>
            </a:r>
            <a:endParaRPr lang="en-US" dirty="0"/>
          </a:p>
        </p:txBody>
      </p:sp>
      <p:sp>
        <p:nvSpPr>
          <p:cNvPr id="17411" name="Rectangle 3"/>
          <p:cNvSpPr>
            <a:spLocks noGrp="1" noChangeArrowheads="1"/>
          </p:cNvSpPr>
          <p:nvPr>
            <p:ph idx="1"/>
          </p:nvPr>
        </p:nvSpPr>
        <p:spPr>
          <a:noFill/>
          <a:ln/>
        </p:spPr>
        <p:txBody>
          <a:bodyPr>
            <a:normAutofit/>
          </a:bodyPr>
          <a:lstStyle/>
          <a:p>
            <a:r>
              <a:rPr lang="en-US" sz="2000" dirty="0"/>
              <a:t>The expression  </a:t>
            </a:r>
            <a:r>
              <a:rPr lang="en-US" sz="2000" b="1" dirty="0"/>
              <a:t>m % n </a:t>
            </a:r>
            <a:r>
              <a:rPr lang="en-US" sz="2000" dirty="0"/>
              <a:t>yields the integer remainder after </a:t>
            </a:r>
            <a:r>
              <a:rPr lang="en-US" sz="2000" b="1" dirty="0"/>
              <a:t>m</a:t>
            </a:r>
            <a:r>
              <a:rPr lang="en-US" sz="2000" dirty="0"/>
              <a:t> is divided by </a:t>
            </a:r>
            <a:r>
              <a:rPr lang="en-US" sz="2000" b="1" dirty="0"/>
              <a:t>n</a:t>
            </a:r>
            <a:r>
              <a:rPr lang="en-US" sz="2000" dirty="0"/>
              <a:t>.</a:t>
            </a:r>
          </a:p>
          <a:p>
            <a:r>
              <a:rPr lang="en-US" sz="2000" dirty="0"/>
              <a:t>Modulus is an integer operation -- both operands MUST be </a:t>
            </a:r>
            <a:r>
              <a:rPr lang="en-US" sz="2000" u="sng" dirty="0"/>
              <a:t>integers</a:t>
            </a:r>
            <a:r>
              <a:rPr lang="en-US" sz="2000" dirty="0"/>
              <a:t>.</a:t>
            </a:r>
          </a:p>
          <a:p>
            <a:r>
              <a:rPr lang="en-US" sz="2000" dirty="0"/>
              <a:t>Examples :	17 % 5  =  2</a:t>
            </a:r>
          </a:p>
          <a:p>
            <a:pPr>
              <a:buFont typeface="Monotype Sorts" charset="0"/>
              <a:buChar char=" "/>
            </a:pPr>
            <a:r>
              <a:rPr lang="en-US" sz="2000" dirty="0"/>
              <a:t> 			  6 % 3  =  </a:t>
            </a:r>
            <a:r>
              <a:rPr lang="en-US" sz="2000" dirty="0" smtClean="0"/>
              <a:t>0                  </a:t>
            </a:r>
            <a:r>
              <a:rPr lang="tr-TR" sz="2000" dirty="0" smtClean="0"/>
              <a:t>p</a:t>
            </a:r>
            <a:r>
              <a:rPr lang="en-US" sz="2000" dirty="0" smtClean="0"/>
              <a:t> = m – (m/n)</a:t>
            </a:r>
            <a:r>
              <a:rPr lang="tr-TR" sz="2000" dirty="0" smtClean="0"/>
              <a:t>*</a:t>
            </a:r>
            <a:r>
              <a:rPr lang="en-US" sz="2000" dirty="0" smtClean="0"/>
              <a:t>n</a:t>
            </a:r>
            <a:endParaRPr lang="en-US" sz="2000" dirty="0"/>
          </a:p>
          <a:p>
            <a:pPr>
              <a:buFont typeface="Monotype Sorts" charset="0"/>
              <a:buChar char=" "/>
            </a:pPr>
            <a:r>
              <a:rPr lang="en-US" sz="2000" dirty="0"/>
              <a:t> 			  9 % 2  =  1</a:t>
            </a:r>
          </a:p>
          <a:p>
            <a:pPr>
              <a:buFont typeface="Monotype Sorts" charset="0"/>
              <a:buChar char=" "/>
            </a:pPr>
            <a:r>
              <a:rPr lang="en-US" sz="2000" dirty="0"/>
              <a:t> 			  5 % 8  =  </a:t>
            </a:r>
            <a:r>
              <a:rPr lang="en-US" sz="2000" dirty="0" smtClean="0"/>
              <a:t>5</a:t>
            </a:r>
          </a:p>
          <a:p>
            <a:pPr lvl="2">
              <a:buFont typeface="Monotype Sorts" charset="0"/>
              <a:buChar char=" "/>
            </a:pPr>
            <a:endParaRPr lang="en-US" dirty="0"/>
          </a:p>
        </p:txBody>
      </p:sp>
    </p:spTree>
    <p:extLst>
      <p:ext uri="{BB962C8B-B14F-4D97-AF65-F5344CB8AC3E}">
        <p14:creationId xmlns:p14="http://schemas.microsoft.com/office/powerpoint/2010/main" xmlns="" val="3457377438"/>
      </p:ext>
    </p:extLst>
  </p:cSld>
  <p:clrMapOvr>
    <a:masterClrMapping/>
  </p:clrMapOvr>
  <p:transition>
    <p:random/>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762000" y="0"/>
            <a:ext cx="7772400" cy="990600"/>
          </a:xfrm>
          <a:noFill/>
          <a:ln/>
        </p:spPr>
        <p:txBody>
          <a:bodyPr>
            <a:normAutofit/>
          </a:bodyPr>
          <a:lstStyle/>
          <a:p>
            <a:r>
              <a:rPr lang="tr-TR" sz="2800" dirty="0" smtClean="0">
                <a:latin typeface="Arial" panose="020B0604020202020204" pitchFamily="34" charset="0"/>
                <a:cs typeface="Arial" panose="020B0604020202020204" pitchFamily="34" charset="0"/>
              </a:rPr>
              <a:t>İşleme girme öncelikleri</a:t>
            </a:r>
            <a:endParaRPr lang="en-US" sz="2400" dirty="0">
              <a:latin typeface="Arial" panose="020B0604020202020204" pitchFamily="34" charset="0"/>
              <a:cs typeface="Arial" panose="020B0604020202020204" pitchFamily="34" charset="0"/>
            </a:endParaRPr>
          </a:p>
        </p:txBody>
      </p:sp>
      <p:sp>
        <p:nvSpPr>
          <p:cNvPr id="10243" name="Rectangle 3"/>
          <p:cNvSpPr>
            <a:spLocks noGrp="1" noChangeArrowheads="1"/>
          </p:cNvSpPr>
          <p:nvPr>
            <p:ph idx="1"/>
          </p:nvPr>
        </p:nvSpPr>
        <p:spPr>
          <a:xfrm>
            <a:off x="533400" y="1191491"/>
            <a:ext cx="8077200" cy="5204178"/>
          </a:xfrm>
          <a:noFill/>
          <a:ln/>
        </p:spPr>
        <p:txBody>
          <a:bodyPr>
            <a:noAutofit/>
          </a:bodyPr>
          <a:lstStyle/>
          <a:p>
            <a:pPr>
              <a:buFont typeface="Monotype Sorts" charset="0"/>
              <a:buChar char=" "/>
            </a:pPr>
            <a:r>
              <a:rPr lang="en-US" sz="1800" b="0" u="sng" dirty="0">
                <a:latin typeface="Arial" panose="020B0604020202020204" pitchFamily="34" charset="0"/>
                <a:cs typeface="Arial" panose="020B0604020202020204" pitchFamily="34" charset="0"/>
              </a:rPr>
              <a:t>Operator(s)</a:t>
            </a:r>
            <a:r>
              <a:rPr lang="en-US" sz="1800" b="0" dirty="0">
                <a:latin typeface="Arial" panose="020B0604020202020204" pitchFamily="34" charset="0"/>
                <a:cs typeface="Arial" panose="020B0604020202020204" pitchFamily="34" charset="0"/>
              </a:rPr>
              <a:t>	  </a:t>
            </a:r>
            <a:r>
              <a:rPr lang="en-US" sz="1800" b="0" u="sng" dirty="0">
                <a:latin typeface="Arial" panose="020B0604020202020204" pitchFamily="34" charset="0"/>
                <a:cs typeface="Arial" panose="020B0604020202020204" pitchFamily="34" charset="0"/>
              </a:rPr>
              <a:t>Precedence &amp; Associativity</a:t>
            </a:r>
            <a:endParaRPr lang="en-US" sz="1800" b="0" dirty="0">
              <a:latin typeface="Arial" panose="020B0604020202020204" pitchFamily="34" charset="0"/>
              <a:cs typeface="Arial" panose="020B0604020202020204" pitchFamily="34" charset="0"/>
            </a:endParaRPr>
          </a:p>
          <a:p>
            <a:pPr>
              <a:spcBef>
                <a:spcPct val="40000"/>
              </a:spcBef>
              <a:buFont typeface="Monotype Sorts" charset="0"/>
              <a:buChar char=" "/>
            </a:pPr>
            <a:r>
              <a:rPr lang="en-US" sz="1800" b="0" dirty="0" smtClean="0">
                <a:latin typeface="Arial" panose="020B0604020202020204" pitchFamily="34" charset="0"/>
                <a:cs typeface="Arial" panose="020B0604020202020204" pitchFamily="34" charset="0"/>
              </a:rPr>
              <a:t>( </a:t>
            </a:r>
            <a:r>
              <a:rPr lang="en-US" sz="1800" b="0" dirty="0">
                <a:latin typeface="Arial" panose="020B0604020202020204" pitchFamily="34" charset="0"/>
                <a:cs typeface="Arial" panose="020B0604020202020204" pitchFamily="34" charset="0"/>
              </a:rPr>
              <a:t>)		Evaluated first. If nested  				</a:t>
            </a:r>
            <a:r>
              <a:rPr lang="tr-TR" sz="1800" b="0" dirty="0" smtClean="0">
                <a:latin typeface="Arial" panose="020B0604020202020204" pitchFamily="34" charset="0"/>
                <a:cs typeface="Arial" panose="020B0604020202020204" pitchFamily="34" charset="0"/>
              </a:rPr>
              <a:t>		</a:t>
            </a:r>
            <a:r>
              <a:rPr lang="en-US" sz="1800" b="0" dirty="0" smtClean="0">
                <a:latin typeface="Arial" panose="020B0604020202020204" pitchFamily="34" charset="0"/>
                <a:cs typeface="Arial" panose="020B0604020202020204" pitchFamily="34" charset="0"/>
              </a:rPr>
              <a:t>(</a:t>
            </a:r>
            <a:r>
              <a:rPr lang="en-US" sz="1800" b="0" dirty="0">
                <a:latin typeface="Arial" panose="020B0604020202020204" pitchFamily="34" charset="0"/>
                <a:cs typeface="Arial" panose="020B0604020202020204" pitchFamily="34" charset="0"/>
              </a:rPr>
              <a:t>embedded), innermost first.  If </a:t>
            </a:r>
            <a:r>
              <a:rPr lang="en-US" sz="1800" b="0" dirty="0" smtClean="0">
                <a:latin typeface="Arial" panose="020B0604020202020204" pitchFamily="34" charset="0"/>
                <a:cs typeface="Arial" panose="020B0604020202020204" pitchFamily="34" charset="0"/>
              </a:rPr>
              <a:t>on </a:t>
            </a:r>
            <a:r>
              <a:rPr lang="en-US" sz="1800" b="0" dirty="0">
                <a:latin typeface="Arial" panose="020B0604020202020204" pitchFamily="34" charset="0"/>
                <a:cs typeface="Arial" panose="020B0604020202020204" pitchFamily="34" charset="0"/>
              </a:rPr>
              <a:t>same level, left to right</a:t>
            </a:r>
            <a:r>
              <a:rPr lang="en-US" sz="1800" b="0" dirty="0" smtClean="0">
                <a:latin typeface="Arial" panose="020B0604020202020204" pitchFamily="34" charset="0"/>
                <a:cs typeface="Arial" panose="020B0604020202020204" pitchFamily="34" charset="0"/>
              </a:rPr>
              <a:t>.</a:t>
            </a:r>
          </a:p>
          <a:p>
            <a:pPr>
              <a:spcBef>
                <a:spcPct val="40000"/>
              </a:spcBef>
              <a:buFont typeface="Monotype Sorts" charset="0"/>
              <a:buChar char=" "/>
            </a:pPr>
            <a:r>
              <a:rPr lang="en-US" sz="1800" b="0" dirty="0" smtClean="0">
                <a:latin typeface="Arial" panose="020B0604020202020204" pitchFamily="34" charset="0"/>
                <a:cs typeface="Arial" panose="020B0604020202020204" pitchFamily="34" charset="0"/>
              </a:rPr>
              <a:t>+ - </a:t>
            </a:r>
            <a:r>
              <a:rPr lang="tr-TR" sz="1800" b="0" dirty="0" smtClean="0">
                <a:latin typeface="Arial" panose="020B0604020202020204" pitchFamily="34" charset="0"/>
                <a:cs typeface="Arial" panose="020B0604020202020204" pitchFamily="34" charset="0"/>
              </a:rPr>
              <a:t>		</a:t>
            </a:r>
            <a:r>
              <a:rPr lang="en-US" sz="1800" b="0" dirty="0" smtClean="0">
                <a:latin typeface="Arial" panose="020B0604020202020204" pitchFamily="34" charset="0"/>
                <a:cs typeface="Arial" panose="020B0604020202020204" pitchFamily="34" charset="0"/>
              </a:rPr>
              <a:t>Unary operators second (e.g. -5, +7)</a:t>
            </a:r>
            <a:endParaRPr lang="en-US" sz="1800" b="0" dirty="0">
              <a:latin typeface="Arial" panose="020B0604020202020204" pitchFamily="34" charset="0"/>
              <a:cs typeface="Arial" panose="020B0604020202020204" pitchFamily="34" charset="0"/>
            </a:endParaRPr>
          </a:p>
          <a:p>
            <a:pPr>
              <a:spcBef>
                <a:spcPct val="40000"/>
              </a:spcBef>
              <a:buFont typeface="Monotype Sorts" charset="0"/>
              <a:buChar char=" "/>
            </a:pPr>
            <a:r>
              <a:rPr lang="en-US" sz="1800" b="0" dirty="0">
                <a:latin typeface="Arial" panose="020B0604020202020204" pitchFamily="34" charset="0"/>
                <a:cs typeface="Arial" panose="020B0604020202020204" pitchFamily="34" charset="0"/>
              </a:rPr>
              <a:t>*   /   %	</a:t>
            </a:r>
            <a:r>
              <a:rPr lang="en-US" sz="1800" b="0" dirty="0" smtClean="0">
                <a:latin typeface="Arial" panose="020B0604020202020204" pitchFamily="34" charset="0"/>
                <a:cs typeface="Arial" panose="020B0604020202020204" pitchFamily="34" charset="0"/>
              </a:rPr>
              <a:t>Evaluated third.  </a:t>
            </a:r>
            <a:r>
              <a:rPr lang="en-US" sz="1800" b="0" dirty="0">
                <a:latin typeface="Arial" panose="020B0604020202020204" pitchFamily="34" charset="0"/>
                <a:cs typeface="Arial" panose="020B0604020202020204" pitchFamily="34" charset="0"/>
              </a:rPr>
              <a:t>If there </a:t>
            </a:r>
            <a:r>
              <a:rPr lang="en-US" sz="1800" b="0" dirty="0" smtClean="0">
                <a:latin typeface="Arial" panose="020B0604020202020204" pitchFamily="34" charset="0"/>
                <a:cs typeface="Arial" panose="020B0604020202020204" pitchFamily="34" charset="0"/>
              </a:rPr>
              <a:t>are several</a:t>
            </a:r>
            <a:r>
              <a:rPr lang="en-US" sz="1800" b="0" dirty="0">
                <a:latin typeface="Arial" panose="020B0604020202020204" pitchFamily="34" charset="0"/>
                <a:cs typeface="Arial" panose="020B0604020202020204" pitchFamily="34" charset="0"/>
              </a:rPr>
              <a:t>, evaluated left to right.</a:t>
            </a:r>
          </a:p>
          <a:p>
            <a:pPr>
              <a:spcBef>
                <a:spcPct val="40000"/>
              </a:spcBef>
              <a:buFont typeface="Monotype Sorts" charset="0"/>
              <a:buChar char=" "/>
            </a:pPr>
            <a:r>
              <a:rPr lang="en-US" sz="1800" b="0" dirty="0">
                <a:latin typeface="Arial" panose="020B0604020202020204" pitchFamily="34" charset="0"/>
                <a:cs typeface="Arial" panose="020B0604020202020204" pitchFamily="34" charset="0"/>
              </a:rPr>
              <a:t>  +   -		</a:t>
            </a:r>
            <a:r>
              <a:rPr lang="en-US" sz="1800" b="0" dirty="0" smtClean="0">
                <a:latin typeface="Arial" panose="020B0604020202020204" pitchFamily="34" charset="0"/>
                <a:cs typeface="Arial" panose="020B0604020202020204" pitchFamily="34" charset="0"/>
              </a:rPr>
              <a:t>Binary operators last.  </a:t>
            </a:r>
            <a:r>
              <a:rPr lang="en-US" sz="1800" b="0" dirty="0">
                <a:latin typeface="Arial" panose="020B0604020202020204" pitchFamily="34" charset="0"/>
                <a:cs typeface="Arial" panose="020B0604020202020204" pitchFamily="34" charset="0"/>
              </a:rPr>
              <a:t>If there are  </a:t>
            </a:r>
            <a:r>
              <a:rPr lang="en-US" sz="1800" b="0" dirty="0" smtClean="0">
                <a:latin typeface="Arial" panose="020B0604020202020204" pitchFamily="34" charset="0"/>
                <a:cs typeface="Arial" panose="020B0604020202020204" pitchFamily="34" charset="0"/>
              </a:rPr>
              <a:t>several</a:t>
            </a:r>
            <a:r>
              <a:rPr lang="en-US" sz="1800" b="0" dirty="0">
                <a:latin typeface="Arial" panose="020B0604020202020204" pitchFamily="34" charset="0"/>
                <a:cs typeface="Arial" panose="020B0604020202020204" pitchFamily="34" charset="0"/>
              </a:rPr>
              <a:t>, evaluated left to right</a:t>
            </a:r>
            <a:r>
              <a:rPr lang="en-US" sz="1800" b="0" dirty="0" smtClean="0">
                <a:latin typeface="Arial" panose="020B0604020202020204" pitchFamily="34" charset="0"/>
                <a:cs typeface="Arial" panose="020B0604020202020204" pitchFamily="34" charset="0"/>
              </a:rPr>
              <a:t>.</a:t>
            </a:r>
          </a:p>
          <a:p>
            <a:pPr>
              <a:spcBef>
                <a:spcPct val="40000"/>
              </a:spcBef>
              <a:buFont typeface="Monotype Sorts" charset="0"/>
              <a:buChar char=" "/>
            </a:pPr>
            <a:r>
              <a:rPr lang="en-US" sz="1800" b="0" dirty="0" smtClean="0">
                <a:latin typeface="Arial" panose="020B0604020202020204" pitchFamily="34" charset="0"/>
                <a:cs typeface="Arial" panose="020B0604020202020204" pitchFamily="34" charset="0"/>
              </a:rPr>
              <a:t>Example: 1+2*3 is equivalent to 1+(2*3) = 7</a:t>
            </a:r>
          </a:p>
          <a:p>
            <a:pPr>
              <a:spcBef>
                <a:spcPct val="40000"/>
              </a:spcBef>
              <a:buFont typeface="Monotype Sorts" charset="0"/>
              <a:buChar char=" "/>
            </a:pPr>
            <a:r>
              <a:rPr lang="en-US" sz="1800" b="0" dirty="0">
                <a:latin typeface="Arial" panose="020B0604020202020204" pitchFamily="34" charset="0"/>
                <a:cs typeface="Arial" panose="020B0604020202020204" pitchFamily="34" charset="0"/>
              </a:rPr>
              <a:t> </a:t>
            </a:r>
            <a:r>
              <a:rPr lang="en-US" sz="1800" b="0" dirty="0" smtClean="0">
                <a:latin typeface="Arial" panose="020B0604020202020204" pitchFamily="34" charset="0"/>
                <a:cs typeface="Arial" panose="020B0604020202020204" pitchFamily="34" charset="0"/>
              </a:rPr>
              <a:t>                 (1+2)*3 is different and has value 9</a:t>
            </a:r>
          </a:p>
          <a:p>
            <a:pPr>
              <a:spcBef>
                <a:spcPct val="40000"/>
              </a:spcBef>
              <a:buFont typeface="Monotype Sorts" charset="0"/>
              <a:buChar char=" "/>
            </a:pPr>
            <a:r>
              <a:rPr lang="en-US" sz="1800" b="0" dirty="0" smtClean="0">
                <a:latin typeface="Arial" panose="020B0604020202020204" pitchFamily="34" charset="0"/>
                <a:cs typeface="Arial" panose="020B0604020202020204" pitchFamily="34" charset="0"/>
              </a:rPr>
              <a:t>Example: -a*b-c is equivalent to ((-a)*b)-c</a:t>
            </a:r>
            <a:endParaRPr lang="en-US" sz="18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861718450"/>
      </p:ext>
    </p:extLst>
  </p:cSld>
  <p:clrMapOvr>
    <a:masterClrMapping/>
  </p:clrMapOvr>
  <p:transition>
    <p:random/>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b="40"/>
          <a:stretch/>
        </p:blipFill>
        <p:spPr>
          <a:xfrm>
            <a:off x="1270000" y="1987549"/>
            <a:ext cx="6591300" cy="1434523"/>
          </a:xfrm>
          <a:prstGeom prst="rect">
            <a:avLst/>
          </a:prstGeom>
        </p:spPr>
      </p:pic>
      <p:pic>
        <p:nvPicPr>
          <p:cNvPr id="3074" name="Picture 2" descr="https://i.ytimg.com/vi/5HS163wuRLc/hqdefault.jpg"/>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3095334" y="3811780"/>
            <a:ext cx="2668157" cy="2001118"/>
          </a:xfrm>
          <a:prstGeom prst="rect">
            <a:avLst/>
          </a:prstGeom>
          <a:noFill/>
          <a:extLst>
            <a:ext uri="{909E8E84-426E-40DD-AFC4-6F175D3DCCD1}">
              <a14:hiddenFill xmlns:a14="http://schemas.microsoft.com/office/drawing/2010/main" xmlns="">
                <a:solidFill>
                  <a:srgbClr val="FFFFFF"/>
                </a:solidFill>
              </a14:hiddenFill>
            </a:ext>
          </a:extLst>
        </p:spPr>
      </p:pic>
      <p:sp>
        <p:nvSpPr>
          <p:cNvPr id="5" name="Küp 4"/>
          <p:cNvSpPr/>
          <p:nvPr/>
        </p:nvSpPr>
        <p:spPr>
          <a:xfrm>
            <a:off x="6215074" y="2786058"/>
            <a:ext cx="1806864" cy="872836"/>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Rectangle 2"/>
          <p:cNvSpPr>
            <a:spLocks noGrp="1" noChangeArrowheads="1"/>
          </p:cNvSpPr>
          <p:nvPr>
            <p:ph type="title"/>
          </p:nvPr>
        </p:nvSpPr>
        <p:spPr>
          <a:xfrm>
            <a:off x="762000" y="0"/>
            <a:ext cx="7772400" cy="990600"/>
          </a:xfrm>
          <a:noFill/>
          <a:ln/>
        </p:spPr>
        <p:txBody>
          <a:bodyPr>
            <a:normAutofit/>
          </a:bodyPr>
          <a:lstStyle/>
          <a:p>
            <a:r>
              <a:rPr lang="tr-TR" sz="3200" dirty="0" smtClean="0"/>
              <a:t>İşlem öncelikleri</a:t>
            </a:r>
            <a:endParaRPr lang="en-US" dirty="0"/>
          </a:p>
        </p:txBody>
      </p:sp>
    </p:spTree>
    <p:extLst>
      <p:ext uri="{BB962C8B-B14F-4D97-AF65-F5344CB8AC3E}">
        <p14:creationId xmlns:p14="http://schemas.microsoft.com/office/powerpoint/2010/main" xmlns="" val="112755356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Alt Başlık 2"/>
          <p:cNvSpPr>
            <a:spLocks noGrp="1"/>
          </p:cNvSpPr>
          <p:nvPr>
            <p:ph sz="quarter" idx="1"/>
          </p:nvPr>
        </p:nvSpPr>
        <p:spPr/>
        <p:txBody>
          <a:bodyPr>
            <a:normAutofit/>
          </a:bodyPr>
          <a:lstStyle/>
          <a:p>
            <a:pPr algn="l">
              <a:spcBef>
                <a:spcPts val="0"/>
              </a:spcBef>
              <a:buFont typeface="Wingdings" pitchFamily="2" charset="2"/>
              <a:buChar char="§"/>
            </a:pPr>
            <a:r>
              <a:rPr lang="tr-TR" sz="2400" b="1" dirty="0" smtClean="0">
                <a:solidFill>
                  <a:schemeClr val="tx1"/>
                </a:solidFill>
              </a:rPr>
              <a:t> Örnek:</a:t>
            </a:r>
          </a:p>
          <a:p>
            <a:pPr algn="l">
              <a:spcBef>
                <a:spcPts val="0"/>
              </a:spcBef>
              <a:buFont typeface="Wingdings" pitchFamily="2" charset="2"/>
              <a:buChar char="q"/>
            </a:pPr>
            <a:r>
              <a:rPr lang="tr-TR" sz="2400" dirty="0" smtClean="0">
                <a:solidFill>
                  <a:schemeClr val="tx1"/>
                </a:solidFill>
              </a:rPr>
              <a:t> </a:t>
            </a:r>
            <a:r>
              <a:rPr lang="tr-TR" sz="2400" dirty="0" err="1" smtClean="0">
                <a:solidFill>
                  <a:schemeClr val="tx1"/>
                </a:solidFill>
              </a:rPr>
              <a:t>int</a:t>
            </a:r>
            <a:r>
              <a:rPr lang="tr-TR" sz="2400" dirty="0" smtClean="0">
                <a:solidFill>
                  <a:schemeClr val="tx1"/>
                </a:solidFill>
              </a:rPr>
              <a:t> x = 7 + 4;    //x değişkeni 11 değerini alır</a:t>
            </a:r>
          </a:p>
          <a:p>
            <a:pPr algn="l">
              <a:spcBef>
                <a:spcPts val="0"/>
              </a:spcBef>
              <a:buFont typeface="Wingdings" pitchFamily="2" charset="2"/>
              <a:buChar char="q"/>
            </a:pPr>
            <a:r>
              <a:rPr lang="tr-TR" sz="2400" dirty="0" smtClean="0">
                <a:solidFill>
                  <a:schemeClr val="tx1"/>
                </a:solidFill>
              </a:rPr>
              <a:t> </a:t>
            </a:r>
            <a:r>
              <a:rPr lang="tr-TR" sz="2400" dirty="0" err="1" smtClean="0">
                <a:solidFill>
                  <a:schemeClr val="tx1"/>
                </a:solidFill>
              </a:rPr>
              <a:t>int</a:t>
            </a:r>
            <a:r>
              <a:rPr lang="tr-TR" sz="2400" dirty="0" smtClean="0">
                <a:solidFill>
                  <a:schemeClr val="tx1"/>
                </a:solidFill>
              </a:rPr>
              <a:t> x = 11 – 5;    //x değişkeni 6 değerini alır</a:t>
            </a:r>
          </a:p>
          <a:p>
            <a:pPr algn="l">
              <a:spcBef>
                <a:spcPts val="0"/>
              </a:spcBef>
              <a:buFont typeface="Wingdings" pitchFamily="2" charset="2"/>
              <a:buChar char="q"/>
            </a:pPr>
            <a:r>
              <a:rPr lang="tr-TR" sz="2400" dirty="0" err="1" smtClean="0">
                <a:solidFill>
                  <a:schemeClr val="tx1"/>
                </a:solidFill>
              </a:rPr>
              <a:t>double</a:t>
            </a:r>
            <a:r>
              <a:rPr lang="tr-TR" sz="2400" dirty="0" smtClean="0">
                <a:solidFill>
                  <a:schemeClr val="tx1"/>
                </a:solidFill>
              </a:rPr>
              <a:t> x = 11.0/4.0;  </a:t>
            </a:r>
            <a:br>
              <a:rPr lang="tr-TR" sz="2400" dirty="0" smtClean="0">
                <a:solidFill>
                  <a:schemeClr val="tx1"/>
                </a:solidFill>
              </a:rPr>
            </a:br>
            <a:r>
              <a:rPr lang="tr-TR" sz="2400" dirty="0" smtClean="0">
                <a:solidFill>
                  <a:schemeClr val="tx1"/>
                </a:solidFill>
              </a:rPr>
              <a:t>//x değişkeni bu sefer 2.75 değerini alır.</a:t>
            </a:r>
          </a:p>
          <a:p>
            <a:pPr algn="l">
              <a:spcBef>
                <a:spcPts val="0"/>
              </a:spcBef>
              <a:buFont typeface="Wingdings" pitchFamily="2" charset="2"/>
              <a:buChar char="q"/>
            </a:pPr>
            <a:r>
              <a:rPr lang="tr-TR" sz="2400" dirty="0" smtClean="0">
                <a:solidFill>
                  <a:schemeClr val="tx1"/>
                </a:solidFill>
              </a:rPr>
              <a:t> </a:t>
            </a:r>
            <a:r>
              <a:rPr lang="tr-TR" sz="2400" dirty="0" err="1" smtClean="0">
                <a:solidFill>
                  <a:schemeClr val="tx1"/>
                </a:solidFill>
              </a:rPr>
              <a:t>int</a:t>
            </a:r>
            <a:r>
              <a:rPr lang="tr-TR" sz="2400" dirty="0" smtClean="0">
                <a:solidFill>
                  <a:schemeClr val="tx1"/>
                </a:solidFill>
              </a:rPr>
              <a:t> x = 3*6;    //x değişkeni 18 değerini alır.</a:t>
            </a:r>
          </a:p>
          <a:p>
            <a:pPr algn="l">
              <a:spcBef>
                <a:spcPts val="0"/>
              </a:spcBef>
              <a:buFont typeface="Wingdings" pitchFamily="2" charset="2"/>
              <a:buChar char="q"/>
            </a:pPr>
            <a:r>
              <a:rPr lang="tr-TR" sz="2400" dirty="0" smtClean="0">
                <a:solidFill>
                  <a:schemeClr val="tx1"/>
                </a:solidFill>
              </a:rPr>
              <a:t> </a:t>
            </a:r>
            <a:r>
              <a:rPr lang="tr-TR" sz="2400" dirty="0" err="1" smtClean="0">
                <a:solidFill>
                  <a:schemeClr val="tx1"/>
                </a:solidFill>
              </a:rPr>
              <a:t>int</a:t>
            </a:r>
            <a:r>
              <a:rPr lang="tr-TR" sz="2400" dirty="0" smtClean="0">
                <a:solidFill>
                  <a:schemeClr val="tx1"/>
                </a:solidFill>
              </a:rPr>
              <a:t> x = 11 % 3;    //x değişkeni 2 değerini alır.</a:t>
            </a:r>
          </a:p>
          <a:p>
            <a:pPr algn="l">
              <a:spcBef>
                <a:spcPts val="0"/>
              </a:spcBef>
            </a:pPr>
            <a:endParaRPr lang="tr-TR" sz="1800" dirty="0" smtClean="0">
              <a:solidFill>
                <a:schemeClr val="tx1"/>
              </a:solidFill>
            </a:endParaRPr>
          </a:p>
          <a:p>
            <a:pPr algn="l">
              <a:spcBef>
                <a:spcPts val="0"/>
              </a:spcBef>
            </a:pPr>
            <a:endParaRPr lang="tr-TR" sz="2000" dirty="0" smtClean="0">
              <a:solidFill>
                <a:schemeClr val="tx1"/>
              </a:solidFill>
            </a:endParaRPr>
          </a:p>
          <a:p>
            <a:pPr algn="l">
              <a:spcBef>
                <a:spcPts val="0"/>
              </a:spcBef>
            </a:pPr>
            <a:endParaRPr lang="tr-TR" sz="2400" dirty="0" smtClean="0">
              <a:solidFill>
                <a:schemeClr val="tx1"/>
              </a:solidFill>
            </a:endParaRPr>
          </a:p>
        </p:txBody>
      </p:sp>
      <p:sp>
        <p:nvSpPr>
          <p:cNvPr id="7" name="1 Başlık"/>
          <p:cNvSpPr>
            <a:spLocks noGrp="1"/>
          </p:cNvSpPr>
          <p:nvPr>
            <p:ph type="title"/>
          </p:nvPr>
        </p:nvSpPr>
        <p:spPr>
          <a:xfrm>
            <a:off x="457200" y="152400"/>
            <a:ext cx="8229600" cy="990600"/>
          </a:xfrm>
        </p:spPr>
        <p:txBody>
          <a:bodyPr/>
          <a:lstStyle/>
          <a:p>
            <a:r>
              <a:rPr lang="tr-TR" b="1" dirty="0" err="1" smtClean="0">
                <a:solidFill>
                  <a:schemeClr val="tx2">
                    <a:lumMod val="60000"/>
                    <a:lumOff val="40000"/>
                  </a:schemeClr>
                </a:solidFill>
              </a:rPr>
              <a:t>C'de</a:t>
            </a:r>
            <a:r>
              <a:rPr lang="tr-TR" b="1" dirty="0" smtClean="0">
                <a:solidFill>
                  <a:schemeClr val="tx2">
                    <a:lumMod val="60000"/>
                    <a:lumOff val="40000"/>
                  </a:schemeClr>
                </a:solidFill>
              </a:rPr>
              <a:t> İşlemler</a:t>
            </a:r>
            <a:endParaRPr lang="tr-TR" dirty="0"/>
          </a:p>
        </p:txBody>
      </p:sp>
    </p:spTree>
    <p:extLst>
      <p:ext uri="{BB962C8B-B14F-4D97-AF65-F5344CB8AC3E}">
        <p14:creationId xmlns:p14="http://schemas.microsoft.com/office/powerpoint/2010/main" xmlns="" val="2363919202"/>
      </p:ext>
    </p:extLst>
  </p:cSld>
  <p:clrMapOvr>
    <a:masterClrMapping/>
  </p:clrMapOvr>
  <p:transition>
    <p:random/>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Dikdörtgen"/>
          <p:cNvSpPr/>
          <p:nvPr/>
        </p:nvSpPr>
        <p:spPr>
          <a:xfrm>
            <a:off x="285720" y="1558296"/>
            <a:ext cx="8643998" cy="71438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tr-TR"/>
          </a:p>
        </p:txBody>
      </p:sp>
      <p:sp>
        <p:nvSpPr>
          <p:cNvPr id="2" name="Başlık 1"/>
          <p:cNvSpPr>
            <a:spLocks noGrp="1"/>
          </p:cNvSpPr>
          <p:nvPr>
            <p:ph type="title"/>
          </p:nvPr>
        </p:nvSpPr>
        <p:spPr/>
        <p:txBody>
          <a:bodyPr anchor="ctr">
            <a:normAutofit/>
          </a:bodyPr>
          <a:lstStyle/>
          <a:p>
            <a:r>
              <a:rPr lang="tr-TR" sz="4000" b="1" dirty="0" err="1" smtClean="0">
                <a:solidFill>
                  <a:schemeClr val="tx2">
                    <a:lumMod val="60000"/>
                    <a:lumOff val="40000"/>
                  </a:schemeClr>
                </a:solidFill>
              </a:rPr>
              <a:t>C'de</a:t>
            </a:r>
            <a:r>
              <a:rPr lang="tr-TR" sz="4000" b="1" dirty="0" smtClean="0">
                <a:solidFill>
                  <a:schemeClr val="tx2">
                    <a:lumMod val="60000"/>
                    <a:lumOff val="40000"/>
                  </a:schemeClr>
                </a:solidFill>
              </a:rPr>
              <a:t> İşlemler</a:t>
            </a:r>
            <a:endParaRPr lang="tr-TR" sz="4000" b="1" dirty="0">
              <a:solidFill>
                <a:schemeClr val="tx2">
                  <a:lumMod val="60000"/>
                  <a:lumOff val="40000"/>
                </a:schemeClr>
              </a:solidFill>
            </a:endParaRPr>
          </a:p>
        </p:txBody>
      </p:sp>
      <p:sp>
        <p:nvSpPr>
          <p:cNvPr id="3" name="Alt Başlık 2"/>
          <p:cNvSpPr>
            <a:spLocks noGrp="1"/>
          </p:cNvSpPr>
          <p:nvPr>
            <p:ph sz="quarter" idx="1"/>
          </p:nvPr>
        </p:nvSpPr>
        <p:spPr>
          <a:xfrm>
            <a:off x="457200" y="1486858"/>
            <a:ext cx="8229600" cy="4391428"/>
          </a:xfrm>
        </p:spPr>
        <p:txBody>
          <a:bodyPr>
            <a:normAutofit/>
          </a:bodyPr>
          <a:lstStyle/>
          <a:p>
            <a:pPr algn="l">
              <a:spcBef>
                <a:spcPts val="0"/>
              </a:spcBef>
              <a:buFontTx/>
              <a:buChar char="-"/>
            </a:pPr>
            <a:r>
              <a:rPr lang="tr-TR" sz="2400" b="1" u="sng" dirty="0" smtClean="0">
                <a:solidFill>
                  <a:srgbClr val="FF0000"/>
                </a:solidFill>
              </a:rPr>
              <a:t>Eğer bölme işleminde işleme giren değişkenlerin ikisi de tam sayı değişken ise, sonuç da tam sayı olur.</a:t>
            </a:r>
          </a:p>
          <a:p>
            <a:pPr algn="l">
              <a:spcBef>
                <a:spcPts val="0"/>
              </a:spcBef>
              <a:buNone/>
            </a:pPr>
            <a:r>
              <a:rPr lang="tr-TR" sz="2400" dirty="0" smtClean="0">
                <a:solidFill>
                  <a:schemeClr val="tx1"/>
                </a:solidFill>
              </a:rPr>
              <a:t> </a:t>
            </a:r>
          </a:p>
          <a:p>
            <a:pPr algn="l">
              <a:spcBef>
                <a:spcPts val="0"/>
              </a:spcBef>
              <a:buFont typeface="Wingdings" pitchFamily="2" charset="2"/>
              <a:buChar char="§"/>
            </a:pPr>
            <a:endParaRPr lang="tr-TR" sz="2400" dirty="0" smtClean="0"/>
          </a:p>
          <a:p>
            <a:pPr algn="l">
              <a:spcBef>
                <a:spcPts val="0"/>
              </a:spcBef>
              <a:buFont typeface="Wingdings" pitchFamily="2" charset="2"/>
              <a:buChar char="§"/>
            </a:pPr>
            <a:r>
              <a:rPr lang="tr-TR" sz="2400" dirty="0" err="1" smtClean="0">
                <a:solidFill>
                  <a:schemeClr val="tx1"/>
                </a:solidFill>
              </a:rPr>
              <a:t>double</a:t>
            </a:r>
            <a:r>
              <a:rPr lang="tr-TR" sz="2400" dirty="0" smtClean="0">
                <a:solidFill>
                  <a:schemeClr val="tx1"/>
                </a:solidFill>
              </a:rPr>
              <a:t> x = 7 / 4;  </a:t>
            </a:r>
          </a:p>
          <a:p>
            <a:pPr lvl="1">
              <a:spcBef>
                <a:spcPts val="0"/>
              </a:spcBef>
              <a:buFont typeface="Wingdings" pitchFamily="2" charset="2"/>
              <a:buChar char="§"/>
            </a:pPr>
            <a:r>
              <a:rPr lang="tr-TR" sz="1800" dirty="0" smtClean="0">
                <a:solidFill>
                  <a:schemeClr val="tx1"/>
                </a:solidFill>
              </a:rPr>
              <a:t>//burada x değişkeni </a:t>
            </a:r>
            <a:r>
              <a:rPr lang="tr-TR" sz="1800" dirty="0" err="1" smtClean="0">
                <a:solidFill>
                  <a:schemeClr val="tx1"/>
                </a:solidFill>
              </a:rPr>
              <a:t>double</a:t>
            </a:r>
            <a:r>
              <a:rPr lang="tr-TR" sz="1800" dirty="0" smtClean="0">
                <a:solidFill>
                  <a:schemeClr val="tx1"/>
                </a:solidFill>
              </a:rPr>
              <a:t> olmasına rağmen (7 / 4) işlemindeki değişkenler tam sayı olduğundan tam sayı bölmesi gerçekleşir ve x değişkeninin değeri 1.0 olur (1.75 değil). </a:t>
            </a:r>
          </a:p>
          <a:p>
            <a:pPr lvl="1">
              <a:spcBef>
                <a:spcPts val="0"/>
              </a:spcBef>
              <a:buFont typeface="Wingdings" pitchFamily="2" charset="2"/>
              <a:buChar char="§"/>
            </a:pPr>
            <a:r>
              <a:rPr lang="tr-TR" sz="1800" b="1" dirty="0" smtClean="0">
                <a:solidFill>
                  <a:schemeClr val="tx1"/>
                </a:solidFill>
              </a:rPr>
              <a:t>// Kod kendisi, sağdaki </a:t>
            </a:r>
            <a:r>
              <a:rPr lang="tr-TR" sz="1800" b="1" dirty="0" err="1" smtClean="0">
                <a:solidFill>
                  <a:schemeClr val="tx1"/>
                </a:solidFill>
              </a:rPr>
              <a:t>int</a:t>
            </a:r>
            <a:r>
              <a:rPr lang="tr-TR" sz="1800" b="1" dirty="0" smtClean="0">
                <a:solidFill>
                  <a:schemeClr val="tx1"/>
                </a:solidFill>
              </a:rPr>
              <a:t> değeri </a:t>
            </a:r>
            <a:r>
              <a:rPr lang="tr-TR" sz="1800" b="1" dirty="0" err="1" smtClean="0">
                <a:solidFill>
                  <a:schemeClr val="tx1"/>
                </a:solidFill>
              </a:rPr>
              <a:t>double’a</a:t>
            </a:r>
            <a:r>
              <a:rPr lang="tr-TR" sz="1800" b="1" dirty="0" smtClean="0">
                <a:solidFill>
                  <a:schemeClr val="tx1"/>
                </a:solidFill>
              </a:rPr>
              <a:t> çevirebilmiştir. Ama her zaman bu konuda koda güven duyamayız. </a:t>
            </a:r>
            <a:r>
              <a:rPr lang="tr-TR" sz="1800" dirty="0" smtClean="0"/>
              <a:t>İyi bir alışkanlık sağdaki ve soldaki türlerin </a:t>
            </a:r>
            <a:r>
              <a:rPr lang="tr-TR" sz="1800" b="1" dirty="0" smtClean="0"/>
              <a:t>aynı olmasına özen göstermektir</a:t>
            </a:r>
            <a:r>
              <a:rPr lang="tr-TR" sz="1800" dirty="0" smtClean="0"/>
              <a:t>. Bu açıdan yukarıdaki kullanım yerine ileride göreceğimiz tür dönüşümlü kullanım daha uygundur.</a:t>
            </a:r>
          </a:p>
          <a:p>
            <a:pPr lvl="1">
              <a:spcBef>
                <a:spcPts val="0"/>
              </a:spcBef>
              <a:buFont typeface="Wingdings" pitchFamily="2" charset="2"/>
              <a:buChar char="§"/>
            </a:pPr>
            <a:endParaRPr lang="tr-TR" sz="1500" b="1" dirty="0" smtClean="0">
              <a:solidFill>
                <a:schemeClr val="tx1"/>
              </a:solidFill>
            </a:endParaRPr>
          </a:p>
          <a:p>
            <a:pPr algn="l">
              <a:spcBef>
                <a:spcPts val="0"/>
              </a:spcBef>
              <a:buFont typeface="Wingdings" pitchFamily="2" charset="2"/>
              <a:buChar char="§"/>
            </a:pPr>
            <a:endParaRPr lang="tr-TR" sz="2400" b="1" dirty="0" smtClean="0">
              <a:solidFill>
                <a:schemeClr val="tx1"/>
              </a:solidFill>
            </a:endParaRPr>
          </a:p>
          <a:p>
            <a:pPr algn="l">
              <a:spcBef>
                <a:spcPts val="0"/>
              </a:spcBef>
              <a:buFontTx/>
              <a:buChar char="-"/>
            </a:pPr>
            <a:endParaRPr lang="tr-TR" sz="2400" dirty="0" smtClean="0">
              <a:solidFill>
                <a:schemeClr val="tx1"/>
              </a:solidFill>
            </a:endParaRPr>
          </a:p>
          <a:p>
            <a:pPr algn="l">
              <a:spcBef>
                <a:spcPts val="0"/>
              </a:spcBef>
            </a:pPr>
            <a:endParaRPr lang="tr-TR" sz="1800" dirty="0" smtClean="0">
              <a:solidFill>
                <a:schemeClr val="tx1"/>
              </a:solidFill>
            </a:endParaRPr>
          </a:p>
          <a:p>
            <a:pPr algn="l">
              <a:spcBef>
                <a:spcPts val="0"/>
              </a:spcBef>
            </a:pPr>
            <a:endParaRPr lang="tr-TR" sz="2000" dirty="0" smtClean="0">
              <a:solidFill>
                <a:schemeClr val="tx1"/>
              </a:solidFill>
            </a:endParaRPr>
          </a:p>
          <a:p>
            <a:pPr algn="l">
              <a:spcBef>
                <a:spcPts val="0"/>
              </a:spcBef>
            </a:pPr>
            <a:endParaRPr lang="tr-TR" sz="2400" dirty="0" smtClean="0">
              <a:solidFill>
                <a:schemeClr val="tx1"/>
              </a:solidFill>
            </a:endParaRPr>
          </a:p>
        </p:txBody>
      </p:sp>
      <p:sp>
        <p:nvSpPr>
          <p:cNvPr id="5" name="4 5-Nokta Yıldız"/>
          <p:cNvSpPr/>
          <p:nvPr/>
        </p:nvSpPr>
        <p:spPr>
          <a:xfrm>
            <a:off x="6215074" y="1058230"/>
            <a:ext cx="500066" cy="42862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5 5-Nokta Yıldız"/>
          <p:cNvSpPr/>
          <p:nvPr/>
        </p:nvSpPr>
        <p:spPr>
          <a:xfrm>
            <a:off x="5500694" y="2129800"/>
            <a:ext cx="500066" cy="42862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6 5-Nokta Yıldız"/>
          <p:cNvSpPr/>
          <p:nvPr/>
        </p:nvSpPr>
        <p:spPr>
          <a:xfrm>
            <a:off x="285720" y="1701172"/>
            <a:ext cx="500066" cy="42862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7 5-Nokta Yıldız"/>
          <p:cNvSpPr/>
          <p:nvPr/>
        </p:nvSpPr>
        <p:spPr>
          <a:xfrm>
            <a:off x="7572396" y="2058362"/>
            <a:ext cx="500066" cy="42862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8 5-Nokta Yıldız"/>
          <p:cNvSpPr/>
          <p:nvPr/>
        </p:nvSpPr>
        <p:spPr>
          <a:xfrm>
            <a:off x="3857620" y="1201106"/>
            <a:ext cx="500066" cy="42862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9 5-Nokta Yıldız"/>
          <p:cNvSpPr/>
          <p:nvPr/>
        </p:nvSpPr>
        <p:spPr>
          <a:xfrm>
            <a:off x="8429652" y="1201106"/>
            <a:ext cx="500066" cy="42862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11 Yuvarlatılmış Dikdörtgen"/>
          <p:cNvSpPr/>
          <p:nvPr/>
        </p:nvSpPr>
        <p:spPr>
          <a:xfrm>
            <a:off x="1741714" y="5428343"/>
            <a:ext cx="6945086" cy="87085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Derleyici ilk önce </a:t>
            </a:r>
            <a:r>
              <a:rPr lang="tr-TR" b="1" dirty="0" err="1" smtClean="0"/>
              <a:t>eşittirin</a:t>
            </a:r>
            <a:r>
              <a:rPr lang="tr-TR" b="1" dirty="0" smtClean="0"/>
              <a:t> sağındaki </a:t>
            </a:r>
            <a:r>
              <a:rPr lang="tr-TR" dirty="0" smtClean="0"/>
              <a:t>işlemi yapar, ardından </a:t>
            </a:r>
            <a:r>
              <a:rPr lang="tr-TR" i="1" dirty="0" err="1" smtClean="0"/>
              <a:t>eşittir</a:t>
            </a:r>
            <a:r>
              <a:rPr lang="tr-TR" dirty="0" err="1" smtClean="0"/>
              <a:t>in</a:t>
            </a:r>
            <a:r>
              <a:rPr lang="tr-TR" dirty="0" smtClean="0"/>
              <a:t> solundaki değişkene atama yapar.</a:t>
            </a:r>
            <a:endParaRPr lang="tr-TR" dirty="0"/>
          </a:p>
        </p:txBody>
      </p:sp>
    </p:spTree>
    <p:extLst>
      <p:ext uri="{BB962C8B-B14F-4D97-AF65-F5344CB8AC3E}">
        <p14:creationId xmlns:p14="http://schemas.microsoft.com/office/powerpoint/2010/main" xmlns="" val="358823902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heckerboard(across)">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checkerboard(across)">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smtClean="0">
                <a:solidFill>
                  <a:schemeClr val="tx2">
                    <a:lumMod val="60000"/>
                    <a:lumOff val="40000"/>
                  </a:schemeClr>
                </a:solidFill>
              </a:rPr>
              <a:t>Tür Dönüşümü</a:t>
            </a:r>
            <a:endParaRPr lang="en-US" dirty="0"/>
          </a:p>
        </p:txBody>
      </p:sp>
      <p:sp>
        <p:nvSpPr>
          <p:cNvPr id="4" name="Rectangle 3"/>
          <p:cNvSpPr txBox="1">
            <a:spLocks noChangeArrowheads="1"/>
          </p:cNvSpPr>
          <p:nvPr/>
        </p:nvSpPr>
        <p:spPr>
          <a:xfrm>
            <a:off x="174625" y="1219200"/>
            <a:ext cx="8512175" cy="4856102"/>
          </a:xfrm>
          <a:prstGeom prst="rect">
            <a:avLst/>
          </a:prstGeom>
          <a:noFill/>
          <a:ln/>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C allows to convert the type of an expression by placing the desired type in parentheses before the expression </a:t>
            </a:r>
          </a:p>
          <a:p>
            <a:r>
              <a:rPr lang="en-US" sz="3000" dirty="0"/>
              <a:t> </a:t>
            </a:r>
            <a:r>
              <a:rPr lang="en-US" sz="3000" dirty="0" smtClean="0"/>
              <a:t>This practice is called a type cast</a:t>
            </a:r>
          </a:p>
          <a:p>
            <a:r>
              <a:rPr lang="en-US" sz="3000" dirty="0"/>
              <a:t> </a:t>
            </a:r>
            <a:r>
              <a:rPr lang="en-US" sz="3000" dirty="0" smtClean="0"/>
              <a:t>Example: n = (</a:t>
            </a:r>
            <a:r>
              <a:rPr lang="en-US" sz="3000" dirty="0" err="1" smtClean="0"/>
              <a:t>int</a:t>
            </a:r>
            <a:r>
              <a:rPr lang="en-US" sz="3000" dirty="0" smtClean="0"/>
              <a:t>) (9</a:t>
            </a:r>
            <a:r>
              <a:rPr lang="tr-TR" sz="3000" dirty="0" smtClean="0"/>
              <a:t>.0</a:t>
            </a:r>
            <a:r>
              <a:rPr lang="en-US" sz="3000" dirty="0" smtClean="0"/>
              <a:t>*4.5)</a:t>
            </a:r>
          </a:p>
          <a:p>
            <a:pPr marL="0" indent="0">
              <a:buNone/>
            </a:pPr>
            <a:endParaRPr lang="en-US" sz="3000" dirty="0" smtClean="0"/>
          </a:p>
        </p:txBody>
      </p:sp>
    </p:spTree>
    <p:extLst>
      <p:ext uri="{BB962C8B-B14F-4D97-AF65-F5344CB8AC3E}">
        <p14:creationId xmlns:p14="http://schemas.microsoft.com/office/powerpoint/2010/main" xmlns="" val="1724558792"/>
      </p:ext>
    </p:extLst>
  </p:cSld>
  <p:clrMapOvr>
    <a:masterClrMapping/>
  </p:clrMapOvr>
  <p:transition>
    <p:random/>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tx2">
                    <a:lumMod val="60000"/>
                    <a:lumOff val="40000"/>
                  </a:schemeClr>
                </a:solidFill>
              </a:rPr>
              <a:t>Tür Dönüşümü</a:t>
            </a:r>
            <a:endParaRPr lang="tr-TR" dirty="0"/>
          </a:p>
        </p:txBody>
      </p:sp>
      <p:sp>
        <p:nvSpPr>
          <p:cNvPr id="3" name="2 İçerik Yer Tutucusu"/>
          <p:cNvSpPr>
            <a:spLocks noGrp="1"/>
          </p:cNvSpPr>
          <p:nvPr>
            <p:ph sz="quarter" idx="1"/>
          </p:nvPr>
        </p:nvSpPr>
        <p:spPr/>
        <p:txBody>
          <a:bodyPr/>
          <a:lstStyle/>
          <a:p>
            <a:r>
              <a:rPr lang="tr-TR" dirty="0" smtClean="0"/>
              <a:t>Bir değerin başına (</a:t>
            </a:r>
            <a:r>
              <a:rPr lang="tr-TR" dirty="0" err="1" smtClean="0"/>
              <a:t>int</a:t>
            </a:r>
            <a:r>
              <a:rPr lang="tr-TR" dirty="0" smtClean="0"/>
              <a:t>) gibi bir ekleme yaparak onu istediğiniz türe dönüştürebilirsiniz.</a:t>
            </a:r>
          </a:p>
          <a:p>
            <a:pPr lvl="1"/>
            <a:r>
              <a:rPr lang="tr-TR" dirty="0" smtClean="0"/>
              <a:t>(</a:t>
            </a:r>
            <a:r>
              <a:rPr lang="tr-TR" dirty="0" err="1" smtClean="0"/>
              <a:t>double</a:t>
            </a:r>
            <a:r>
              <a:rPr lang="tr-TR" dirty="0" smtClean="0"/>
              <a:t>)4 aslında 4.0’a denktir.</a:t>
            </a:r>
          </a:p>
          <a:p>
            <a:pPr lvl="1"/>
            <a:r>
              <a:rPr lang="tr-TR" dirty="0" smtClean="0"/>
              <a:t>(</a:t>
            </a:r>
            <a:r>
              <a:rPr lang="tr-TR" dirty="0" err="1" smtClean="0"/>
              <a:t>int</a:t>
            </a:r>
            <a:r>
              <a:rPr lang="tr-TR" dirty="0" smtClean="0"/>
              <a:t>)3.9 aslında 3’e denktir. </a:t>
            </a:r>
            <a:r>
              <a:rPr lang="tr-TR" sz="1800" dirty="0" smtClean="0"/>
              <a:t>(yuvarlama değil, küsurat atma işlemi yapılır.)</a:t>
            </a:r>
            <a:endParaRPr lang="tr-TR" dirty="0"/>
          </a:p>
        </p:txBody>
      </p:sp>
      <p:sp>
        <p:nvSpPr>
          <p:cNvPr id="4" name="3 Yuvarlatılmış Dikdörtgen"/>
          <p:cNvSpPr/>
          <p:nvPr/>
        </p:nvSpPr>
        <p:spPr>
          <a:xfrm>
            <a:off x="2380343" y="2960914"/>
            <a:ext cx="4978400" cy="300445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2400" dirty="0" smtClean="0"/>
              <a:t>(</a:t>
            </a:r>
            <a:r>
              <a:rPr lang="tr-TR" sz="2400" dirty="0" err="1" smtClean="0"/>
              <a:t>int</a:t>
            </a:r>
            <a:r>
              <a:rPr lang="tr-TR" sz="2400" dirty="0" smtClean="0"/>
              <a:t>) şeklindeki tür dönüşüm kullanımı yüksek önceliğe sahiptir.</a:t>
            </a:r>
          </a:p>
          <a:p>
            <a:pPr algn="ctr"/>
            <a:endParaRPr lang="tr-TR" sz="2400" dirty="0" smtClean="0"/>
          </a:p>
          <a:p>
            <a:pPr algn="ctr"/>
            <a:r>
              <a:rPr lang="tr-TR" sz="2400" dirty="0" smtClean="0"/>
              <a:t>Örneğin x = (</a:t>
            </a:r>
            <a:r>
              <a:rPr lang="tr-TR" sz="2400" dirty="0" err="1" smtClean="0"/>
              <a:t>double</a:t>
            </a:r>
            <a:r>
              <a:rPr lang="tr-TR" sz="2400" dirty="0" smtClean="0"/>
              <a:t>)7 / 4;</a:t>
            </a:r>
          </a:p>
          <a:p>
            <a:pPr algn="ctr"/>
            <a:r>
              <a:rPr lang="tr-TR" sz="2400" dirty="0" smtClean="0"/>
              <a:t>İşleminde ilk önce (</a:t>
            </a:r>
            <a:r>
              <a:rPr lang="tr-TR" sz="2400" dirty="0" err="1" smtClean="0"/>
              <a:t>double</a:t>
            </a:r>
            <a:r>
              <a:rPr lang="tr-TR" sz="2400" dirty="0" smtClean="0"/>
              <a:t>)7 işlemi yapar ve </a:t>
            </a:r>
          </a:p>
          <a:p>
            <a:pPr algn="ctr"/>
            <a:r>
              <a:rPr lang="tr-TR" sz="2400" dirty="0" smtClean="0"/>
              <a:t>işlem x = 7.0 / 4; haline dönüşür</a:t>
            </a:r>
            <a:endParaRPr lang="tr-TR" sz="2400"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Tür Dönüşümü</a:t>
            </a:r>
            <a:endParaRPr lang="tr-TR" dirty="0"/>
          </a:p>
        </p:txBody>
      </p:sp>
      <p:sp>
        <p:nvSpPr>
          <p:cNvPr id="4" name="3 Dikdörtgen"/>
          <p:cNvSpPr/>
          <p:nvPr/>
        </p:nvSpPr>
        <p:spPr>
          <a:xfrm>
            <a:off x="357158" y="1357298"/>
            <a:ext cx="4572000" cy="1754326"/>
          </a:xfrm>
          <a:prstGeom prst="rect">
            <a:avLst/>
          </a:prstGeom>
        </p:spPr>
        <p:txBody>
          <a:bodyPr>
            <a:spAutoFit/>
          </a:bodyPr>
          <a:lstStyle/>
          <a:p>
            <a:r>
              <a:rPr lang="en-US" dirty="0" smtClean="0"/>
              <a:t>#include &lt;</a:t>
            </a:r>
            <a:r>
              <a:rPr lang="en-US" dirty="0" err="1" smtClean="0"/>
              <a:t>stdio.h</a:t>
            </a:r>
            <a:r>
              <a:rPr lang="en-US" dirty="0" smtClean="0"/>
              <a:t>&gt;</a:t>
            </a:r>
          </a:p>
          <a:p>
            <a:r>
              <a:rPr lang="en-US" dirty="0" err="1" smtClean="0"/>
              <a:t>int</a:t>
            </a:r>
            <a:r>
              <a:rPr lang="en-US" dirty="0" smtClean="0"/>
              <a:t> main()</a:t>
            </a:r>
          </a:p>
          <a:p>
            <a:r>
              <a:rPr lang="en-US" dirty="0" smtClean="0"/>
              <a:t>{   </a:t>
            </a:r>
          </a:p>
          <a:p>
            <a:r>
              <a:rPr lang="en-US" dirty="0" err="1" smtClean="0"/>
              <a:t>printf</a:t>
            </a:r>
            <a:r>
              <a:rPr lang="en-US" dirty="0" smtClean="0"/>
              <a:t>("%</a:t>
            </a:r>
            <a:r>
              <a:rPr lang="tr-TR" dirty="0" smtClean="0"/>
              <a:t>l</a:t>
            </a:r>
            <a:r>
              <a:rPr lang="en-US" dirty="0" smtClean="0"/>
              <a:t>f", 5);</a:t>
            </a:r>
          </a:p>
          <a:p>
            <a:r>
              <a:rPr lang="en-US" dirty="0" smtClean="0"/>
              <a:t>return 0;</a:t>
            </a:r>
          </a:p>
          <a:p>
            <a:r>
              <a:rPr lang="en-US" dirty="0" smtClean="0"/>
              <a:t>}</a:t>
            </a:r>
            <a:endParaRPr lang="tr-TR" dirty="0"/>
          </a:p>
        </p:txBody>
      </p:sp>
      <p:sp>
        <p:nvSpPr>
          <p:cNvPr id="5" name="4 Sağ Ok"/>
          <p:cNvSpPr/>
          <p:nvPr/>
        </p:nvSpPr>
        <p:spPr>
          <a:xfrm>
            <a:off x="2428860" y="1785926"/>
            <a:ext cx="1714512" cy="7858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050" name="Picture 2"/>
          <p:cNvPicPr>
            <a:picLocks noChangeAspect="1" noChangeArrowheads="1"/>
          </p:cNvPicPr>
          <p:nvPr/>
        </p:nvPicPr>
        <p:blipFill>
          <a:blip r:embed="rId2"/>
          <a:srcRect/>
          <a:stretch>
            <a:fillRect/>
          </a:stretch>
        </p:blipFill>
        <p:spPr bwMode="auto">
          <a:xfrm>
            <a:off x="4929190" y="1285860"/>
            <a:ext cx="3124200" cy="1971675"/>
          </a:xfrm>
          <a:prstGeom prst="rect">
            <a:avLst/>
          </a:prstGeom>
          <a:noFill/>
          <a:ln w="9525">
            <a:noFill/>
            <a:miter lim="800000"/>
            <a:headEnd/>
            <a:tailEnd/>
          </a:ln>
          <a:effectLst/>
        </p:spPr>
      </p:pic>
      <p:sp>
        <p:nvSpPr>
          <p:cNvPr id="7" name="6 Metin kutusu"/>
          <p:cNvSpPr txBox="1"/>
          <p:nvPr/>
        </p:nvSpPr>
        <p:spPr>
          <a:xfrm>
            <a:off x="500034" y="3786190"/>
            <a:ext cx="8001056" cy="1323439"/>
          </a:xfrm>
          <a:prstGeom prst="rect">
            <a:avLst/>
          </a:prstGeom>
          <a:noFill/>
        </p:spPr>
        <p:txBody>
          <a:bodyPr wrap="square" rtlCol="0">
            <a:spAutoFit/>
          </a:bodyPr>
          <a:lstStyle/>
          <a:p>
            <a:r>
              <a:rPr lang="tr-TR" sz="2000" dirty="0" smtClean="0"/>
              <a:t>Bu örnekte, 5 </a:t>
            </a:r>
            <a:r>
              <a:rPr lang="tr-TR" sz="2000" dirty="0" err="1" smtClean="0"/>
              <a:t>int</a:t>
            </a:r>
            <a:r>
              <a:rPr lang="tr-TR" sz="2000" dirty="0" smtClean="0"/>
              <a:t> değeri, başına (</a:t>
            </a:r>
            <a:r>
              <a:rPr lang="tr-TR" sz="2000" dirty="0" err="1" smtClean="0"/>
              <a:t>double</a:t>
            </a:r>
            <a:r>
              <a:rPr lang="tr-TR" sz="2000" dirty="0" smtClean="0"/>
              <a:t>) yazılmaksızın dönüşüme uğrayamıyor.</a:t>
            </a:r>
          </a:p>
          <a:p>
            <a:endParaRPr lang="tr-TR" sz="2000" dirty="0" smtClean="0"/>
          </a:p>
          <a:p>
            <a:r>
              <a:rPr lang="tr-TR" sz="2000" dirty="0" smtClean="0">
                <a:sym typeface="Wingdings" pitchFamily="2" charset="2"/>
              </a:rPr>
              <a:t> Sonuç: Tür dönüşümü gerekliliğine kod yazarken dikkat etmeliyiz!</a:t>
            </a:r>
            <a:endParaRPr lang="tr-TR" sz="2000"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heckerboard(across)">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5 Grup"/>
          <p:cNvGrpSpPr/>
          <p:nvPr/>
        </p:nvGrpSpPr>
        <p:grpSpPr>
          <a:xfrm>
            <a:off x="4286248" y="1785926"/>
            <a:ext cx="4148519" cy="2071702"/>
            <a:chOff x="4066819" y="1657349"/>
            <a:chExt cx="5077181" cy="2843221"/>
          </a:xfrm>
        </p:grpSpPr>
        <p:pic>
          <p:nvPicPr>
            <p:cNvPr id="13" name="12 Resim" descr="içerik.jpeg"/>
            <p:cNvPicPr>
              <a:picLocks noChangeAspect="1"/>
            </p:cNvPicPr>
            <p:nvPr/>
          </p:nvPicPr>
          <p:blipFill>
            <a:blip r:embed="rId3"/>
            <a:stretch>
              <a:fillRect/>
            </a:stretch>
          </p:blipFill>
          <p:spPr>
            <a:xfrm>
              <a:off x="4066819" y="1657349"/>
              <a:ext cx="5077181" cy="28432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13 Metin kutusu"/>
            <p:cNvSpPr txBox="1"/>
            <p:nvPr/>
          </p:nvSpPr>
          <p:spPr>
            <a:xfrm>
              <a:off x="8143900" y="4000504"/>
              <a:ext cx="652743" cy="369332"/>
            </a:xfrm>
            <a:prstGeom prst="rect">
              <a:avLst/>
            </a:prstGeom>
            <a:noFill/>
          </p:spPr>
          <p:txBody>
            <a:bodyPr wrap="none" rtlCol="0">
              <a:spAutoFit/>
            </a:bodyPr>
            <a:lstStyle/>
            <a:p>
              <a:r>
                <a:rPr lang="tr-TR" dirty="0" smtClean="0"/>
                <a:t>1996</a:t>
              </a:r>
              <a:endParaRPr lang="tr-TR" dirty="0"/>
            </a:p>
          </p:txBody>
        </p:sp>
      </p:grpSp>
      <p:sp>
        <p:nvSpPr>
          <p:cNvPr id="15" name="14 Metin kutusu"/>
          <p:cNvSpPr txBox="1"/>
          <p:nvPr/>
        </p:nvSpPr>
        <p:spPr>
          <a:xfrm>
            <a:off x="4214810" y="5929330"/>
            <a:ext cx="4643470" cy="369332"/>
          </a:xfrm>
          <a:prstGeom prst="rect">
            <a:avLst/>
          </a:prstGeom>
          <a:noFill/>
        </p:spPr>
        <p:txBody>
          <a:bodyPr wrap="square" rtlCol="0">
            <a:spAutoFit/>
          </a:bodyPr>
          <a:lstStyle/>
          <a:p>
            <a:pPr algn="ctr"/>
            <a:r>
              <a:rPr lang="tr-TR" i="1" dirty="0" smtClean="0">
                <a:ln>
                  <a:solidFill>
                    <a:srgbClr val="FF0000"/>
                  </a:solidFill>
                </a:ln>
              </a:rPr>
              <a:t>Video için https://youtu.be/EMVBLg2MrLs</a:t>
            </a:r>
            <a:endParaRPr lang="tr-TR" i="1" dirty="0">
              <a:ln>
                <a:solidFill>
                  <a:srgbClr val="FF0000"/>
                </a:solidFill>
              </a:ln>
            </a:endParaRPr>
          </a:p>
        </p:txBody>
      </p:sp>
      <p:sp>
        <p:nvSpPr>
          <p:cNvPr id="55299" name="Rectangle 2"/>
          <p:cNvSpPr>
            <a:spLocks noGrp="1" noChangeArrowheads="1"/>
          </p:cNvSpPr>
          <p:nvPr>
            <p:ph type="title"/>
          </p:nvPr>
        </p:nvSpPr>
        <p:spPr/>
        <p:txBody>
          <a:bodyPr/>
          <a:lstStyle/>
          <a:p>
            <a:r>
              <a:rPr lang="tr-TR" dirty="0" smtClean="0"/>
              <a:t>Bunu biliyor musunuz? </a:t>
            </a:r>
            <a:endParaRPr lang="en-US" dirty="0"/>
          </a:p>
        </p:txBody>
      </p:sp>
      <p:pic>
        <p:nvPicPr>
          <p:cNvPr id="11" name="10 Resim" descr="139216-11104-pristine.jpg"/>
          <p:cNvPicPr>
            <a:picLocks noChangeAspect="1"/>
          </p:cNvPicPr>
          <p:nvPr/>
        </p:nvPicPr>
        <p:blipFill>
          <a:blip r:embed="rId4"/>
          <a:stretch>
            <a:fillRect/>
          </a:stretch>
        </p:blipFill>
        <p:spPr>
          <a:xfrm>
            <a:off x="642910" y="1500174"/>
            <a:ext cx="1928826" cy="28842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2" name="11 Resim" descr="ariane 5.jpg"/>
          <p:cNvPicPr>
            <a:picLocks noChangeAspect="1"/>
          </p:cNvPicPr>
          <p:nvPr/>
        </p:nvPicPr>
        <p:blipFill>
          <a:blip r:embed="rId5" cstate="print">
            <a:clrChange>
              <a:clrFrom>
                <a:srgbClr val="F7F7F7"/>
              </a:clrFrom>
              <a:clrTo>
                <a:srgbClr val="F7F7F7">
                  <a:alpha val="0"/>
                </a:srgbClr>
              </a:clrTo>
            </a:clrChange>
          </a:blip>
          <a:stretch>
            <a:fillRect/>
          </a:stretch>
        </p:blipFill>
        <p:spPr>
          <a:xfrm>
            <a:off x="3357554" y="1857364"/>
            <a:ext cx="2400304" cy="2400304"/>
          </a:xfrm>
          <a:prstGeom prst="rect">
            <a:avLst/>
          </a:prstGeom>
        </p:spPr>
      </p:pic>
      <p:sp>
        <p:nvSpPr>
          <p:cNvPr id="17" name="16 Metin kutusu"/>
          <p:cNvSpPr txBox="1"/>
          <p:nvPr/>
        </p:nvSpPr>
        <p:spPr>
          <a:xfrm>
            <a:off x="142561" y="4643446"/>
            <a:ext cx="8071312" cy="1077218"/>
          </a:xfrm>
          <a:prstGeom prst="rect">
            <a:avLst/>
          </a:prstGeom>
          <a:noFill/>
        </p:spPr>
        <p:txBody>
          <a:bodyPr wrap="none" rtlCol="0">
            <a:spAutoFit/>
          </a:bodyPr>
          <a:lstStyle/>
          <a:p>
            <a:pPr>
              <a:buFont typeface="Arial" pitchFamily="34" charset="0"/>
              <a:buChar char="•"/>
            </a:pPr>
            <a:r>
              <a:rPr lang="tr-TR" sz="1600" dirty="0" smtClean="0"/>
              <a:t>Başarılı sonuç veren Ariane4’ün yazılımını, ivmesi daha yüksek olan </a:t>
            </a:r>
            <a:r>
              <a:rPr lang="tr-TR" sz="1600" dirty="0" err="1" smtClean="0"/>
              <a:t>Ariane</a:t>
            </a:r>
            <a:r>
              <a:rPr lang="tr-TR" sz="1600" dirty="0" smtClean="0"/>
              <a:t> 5’te kullanma niyeti</a:t>
            </a:r>
          </a:p>
          <a:p>
            <a:pPr>
              <a:buFont typeface="Arial" pitchFamily="34" charset="0"/>
              <a:buChar char="•"/>
            </a:pPr>
            <a:r>
              <a:rPr lang="tr-TR" sz="1600" dirty="0" smtClean="0"/>
              <a:t>Ariane4’teki 64 bitlik değişkeni (israf olmasın diye?) 16 bit’e TÜR DÖNÜŞÜMÜ yapma planı</a:t>
            </a:r>
          </a:p>
          <a:p>
            <a:pPr>
              <a:buFont typeface="Arial" pitchFamily="34" charset="0"/>
              <a:buChar char="•"/>
            </a:pPr>
            <a:r>
              <a:rPr lang="tr-TR" sz="1600" dirty="0" smtClean="0"/>
              <a:t>Oysa ivmelenmesi daha hızlı olan Ariane5’e 16bit yetmiyor.</a:t>
            </a:r>
          </a:p>
          <a:p>
            <a:pPr>
              <a:buFont typeface="Arial" pitchFamily="34" charset="0"/>
              <a:buChar char="•"/>
            </a:pPr>
            <a:r>
              <a:rPr lang="tr-TR" sz="1600" dirty="0" smtClean="0"/>
              <a:t>10 yıllık çaba, 7 milyar dolar… (</a:t>
            </a:r>
            <a:r>
              <a:rPr lang="tr-TR" sz="1600" dirty="0" err="1" smtClean="0"/>
              <a:t>European</a:t>
            </a:r>
            <a:r>
              <a:rPr lang="tr-TR" sz="1600" dirty="0" smtClean="0"/>
              <a:t> </a:t>
            </a:r>
            <a:r>
              <a:rPr lang="tr-TR" sz="1600" dirty="0" err="1" smtClean="0"/>
              <a:t>Space</a:t>
            </a:r>
            <a:r>
              <a:rPr lang="tr-TR" sz="1600" dirty="0" smtClean="0"/>
              <a:t> </a:t>
            </a:r>
            <a:r>
              <a:rPr lang="tr-TR" sz="1600" dirty="0" err="1" smtClean="0"/>
              <a:t>Agency</a:t>
            </a:r>
            <a:r>
              <a:rPr lang="tr-TR" sz="1600" dirty="0" smtClean="0"/>
              <a:t> projesi)</a:t>
            </a:r>
            <a:endParaRPr lang="tr-TR" sz="1600"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checkerboard(across)">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checkerboard(across)">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checkerboard(across)">
                                      <p:cBhvr>
                                        <p:cTn id="17" dur="500"/>
                                        <p:tgtEl>
                                          <p:spTgt spid="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7">
                                            <p:txEl>
                                              <p:pRg st="3" end="3"/>
                                            </p:txEl>
                                          </p:spTgt>
                                        </p:tgtEl>
                                        <p:attrNameLst>
                                          <p:attrName>style.visibility</p:attrName>
                                        </p:attrNameLst>
                                      </p:cBhvr>
                                      <p:to>
                                        <p:strVal val="visible"/>
                                      </p:to>
                                    </p:set>
                                    <p:animEffect transition="in" filter="checkerboard(across)">
                                      <p:cBhvr>
                                        <p:cTn id="22" dur="500"/>
                                        <p:tgtEl>
                                          <p:spTgt spid="1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xit" presetSubtype="4" fill="hold" nodeType="clickEffect">
                                  <p:stCondLst>
                                    <p:cond delay="0"/>
                                  </p:stCondLst>
                                  <p:childTnLst>
                                    <p:anim calcmode="lin" valueType="num">
                                      <p:cBhvr additive="base">
                                        <p:cTn id="26" dur="1000"/>
                                        <p:tgtEl>
                                          <p:spTgt spid="12"/>
                                        </p:tgtEl>
                                        <p:attrNameLst>
                                          <p:attrName>ppt_x</p:attrName>
                                        </p:attrNameLst>
                                      </p:cBhvr>
                                      <p:tavLst>
                                        <p:tav tm="0">
                                          <p:val>
                                            <p:strVal val="ppt_x"/>
                                          </p:val>
                                        </p:tav>
                                        <p:tav tm="100000">
                                          <p:val>
                                            <p:strVal val="ppt_x"/>
                                          </p:val>
                                        </p:tav>
                                      </p:tavLst>
                                    </p:anim>
                                    <p:anim calcmode="lin" valueType="num">
                                      <p:cBhvr additive="base">
                                        <p:cTn id="27" dur="1000"/>
                                        <p:tgtEl>
                                          <p:spTgt spid="12"/>
                                        </p:tgtEl>
                                        <p:attrNameLst>
                                          <p:attrName>ppt_y</p:attrName>
                                        </p:attrNameLst>
                                      </p:cBhvr>
                                      <p:tavLst>
                                        <p:tav tm="0">
                                          <p:val>
                                            <p:strVal val="ppt_y"/>
                                          </p:val>
                                        </p:tav>
                                        <p:tav tm="100000">
                                          <p:val>
                                            <p:strVal val="1+ppt_h/2"/>
                                          </p:val>
                                        </p:tav>
                                      </p:tavLst>
                                    </p:anim>
                                    <p:set>
                                      <p:cBhvr>
                                        <p:cTn id="28" dur="1" fill="hold">
                                          <p:stCondLst>
                                            <p:cond delay="999"/>
                                          </p:stCondLst>
                                        </p:cTn>
                                        <p:tgtEl>
                                          <p:spTgt spid="12"/>
                                        </p:tgtEl>
                                        <p:attrNameLst>
                                          <p:attrName>style.visibility</p:attrName>
                                        </p:attrNameLst>
                                      </p:cBhvr>
                                      <p:to>
                                        <p:strVal val="hidden"/>
                                      </p:to>
                                    </p:set>
                                  </p:childTnLst>
                                </p:cTn>
                              </p:par>
                              <p:par>
                                <p:cTn id="29" presetID="8" presetClass="emph" presetSubtype="0" fill="hold" nodeType="withEffect">
                                  <p:stCondLst>
                                    <p:cond delay="0"/>
                                  </p:stCondLst>
                                  <p:childTnLst>
                                    <p:animRot by="-10800000">
                                      <p:cBhvr>
                                        <p:cTn id="30" dur="2000" fill="hold"/>
                                        <p:tgtEl>
                                          <p:spTgt spid="12"/>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checkerboard(across)">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noFill/>
          <a:ln/>
        </p:spPr>
        <p:txBody>
          <a:bodyPr>
            <a:normAutofit/>
          </a:bodyPr>
          <a:lstStyle/>
          <a:p>
            <a:r>
              <a:rPr lang="tr-TR" dirty="0" smtClean="0"/>
              <a:t>Değişkenleri tanımlamak ve değer atamak</a:t>
            </a:r>
            <a:endParaRPr lang="en-US" dirty="0"/>
          </a:p>
        </p:txBody>
      </p:sp>
      <p:sp>
        <p:nvSpPr>
          <p:cNvPr id="12291" name="Rectangle 3"/>
          <p:cNvSpPr>
            <a:spLocks noGrp="1" noChangeArrowheads="1"/>
          </p:cNvSpPr>
          <p:nvPr>
            <p:ph idx="1"/>
          </p:nvPr>
        </p:nvSpPr>
        <p:spPr>
          <a:xfrm>
            <a:off x="228600" y="1143000"/>
            <a:ext cx="8610600" cy="5181600"/>
          </a:xfrm>
          <a:noFill/>
          <a:ln/>
        </p:spPr>
        <p:txBody>
          <a:bodyPr/>
          <a:lstStyle/>
          <a:p>
            <a:r>
              <a:rPr lang="en-US" dirty="0" smtClean="0"/>
              <a:t>Initialization: Variables </a:t>
            </a:r>
            <a:r>
              <a:rPr lang="en-US" dirty="0"/>
              <a:t>may </a:t>
            </a:r>
            <a:r>
              <a:rPr lang="en-US" dirty="0" smtClean="0"/>
              <a:t>be </a:t>
            </a:r>
            <a:r>
              <a:rPr lang="en-US" dirty="0"/>
              <a:t>given initial values, or </a:t>
            </a:r>
            <a:r>
              <a:rPr lang="en-US" b="1" dirty="0"/>
              <a:t>initialized</a:t>
            </a:r>
            <a:r>
              <a:rPr lang="en-US" dirty="0"/>
              <a:t>, when declared.  Examples:</a:t>
            </a:r>
          </a:p>
          <a:p>
            <a:pPr>
              <a:buFontTx/>
              <a:buNone/>
            </a:pPr>
            <a:endParaRPr lang="en-US" sz="2800" dirty="0" smtClean="0"/>
          </a:p>
          <a:p>
            <a:pPr>
              <a:buFontTx/>
              <a:buNone/>
            </a:pPr>
            <a:r>
              <a:rPr lang="en-US" sz="2800" dirty="0"/>
              <a:t>		int length = 7 ;</a:t>
            </a:r>
          </a:p>
          <a:p>
            <a:pPr>
              <a:buFontTx/>
              <a:buNone/>
            </a:pPr>
            <a:endParaRPr lang="en-US" sz="2800" dirty="0"/>
          </a:p>
          <a:p>
            <a:pPr>
              <a:buFontTx/>
              <a:buNone/>
            </a:pPr>
            <a:r>
              <a:rPr lang="en-US" sz="2800" dirty="0"/>
              <a:t>		</a:t>
            </a:r>
            <a:r>
              <a:rPr lang="tr-TR" sz="2800" dirty="0" err="1" smtClean="0"/>
              <a:t>double</a:t>
            </a:r>
            <a:r>
              <a:rPr lang="tr-TR" sz="2800" dirty="0" smtClean="0"/>
              <a:t> </a:t>
            </a:r>
            <a:r>
              <a:rPr lang="en-US" sz="2800" dirty="0" smtClean="0"/>
              <a:t>diameter </a:t>
            </a:r>
            <a:r>
              <a:rPr lang="en-US" sz="2800" dirty="0"/>
              <a:t>= 5.9 ;</a:t>
            </a:r>
          </a:p>
          <a:p>
            <a:pPr>
              <a:buFontTx/>
              <a:buNone/>
            </a:pPr>
            <a:endParaRPr lang="en-US" sz="2800" dirty="0"/>
          </a:p>
          <a:p>
            <a:pPr>
              <a:buFontTx/>
              <a:buNone/>
            </a:pPr>
            <a:r>
              <a:rPr lang="en-US" sz="2800" dirty="0"/>
              <a:t>		char initial = </a:t>
            </a:r>
            <a:r>
              <a:rPr lang="en-US" sz="2800" dirty="0" smtClean="0"/>
              <a:t>'A' </a:t>
            </a:r>
            <a:r>
              <a:rPr lang="en-US" sz="2800" dirty="0"/>
              <a:t>;</a:t>
            </a:r>
            <a:endParaRPr lang="en-US" dirty="0"/>
          </a:p>
        </p:txBody>
      </p:sp>
      <p:grpSp>
        <p:nvGrpSpPr>
          <p:cNvPr id="2" name="Group 1"/>
          <p:cNvGrpSpPr/>
          <p:nvPr/>
        </p:nvGrpSpPr>
        <p:grpSpPr>
          <a:xfrm>
            <a:off x="5432394" y="1959575"/>
            <a:ext cx="2590800" cy="2847975"/>
            <a:chOff x="4724400" y="2438400"/>
            <a:chExt cx="2590800" cy="2847975"/>
          </a:xfrm>
        </p:grpSpPr>
        <p:sp>
          <p:nvSpPr>
            <p:cNvPr id="12293" name="Rectangle 5"/>
            <p:cNvSpPr>
              <a:spLocks noChangeArrowheads="1"/>
            </p:cNvSpPr>
            <p:nvPr/>
          </p:nvSpPr>
          <p:spPr bwMode="auto">
            <a:xfrm>
              <a:off x="5715000" y="2743200"/>
              <a:ext cx="1447800" cy="457200"/>
            </a:xfrm>
            <a:prstGeom prst="rect">
              <a:avLst/>
            </a:prstGeom>
            <a:solidFill>
              <a:schemeClr val="accent1">
                <a:lumMod val="20000"/>
                <a:lumOff val="80000"/>
              </a:schemeClr>
            </a:soli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a:t>7</a:t>
              </a:r>
            </a:p>
          </p:txBody>
        </p:sp>
        <p:sp>
          <p:nvSpPr>
            <p:cNvPr id="12295" name="Rectangle 7"/>
            <p:cNvSpPr>
              <a:spLocks noChangeArrowheads="1"/>
            </p:cNvSpPr>
            <p:nvPr/>
          </p:nvSpPr>
          <p:spPr bwMode="auto">
            <a:xfrm>
              <a:off x="5715000" y="3733800"/>
              <a:ext cx="1600200" cy="457200"/>
            </a:xfrm>
            <a:prstGeom prst="rect">
              <a:avLst/>
            </a:prstGeom>
            <a:solidFill>
              <a:schemeClr val="accent1">
                <a:lumMod val="20000"/>
                <a:lumOff val="80000"/>
              </a:schemeClr>
            </a:soli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a:t>5.9</a:t>
              </a:r>
            </a:p>
          </p:txBody>
        </p:sp>
        <p:sp>
          <p:nvSpPr>
            <p:cNvPr id="12296" name="Rectangle 8"/>
            <p:cNvSpPr>
              <a:spLocks noChangeArrowheads="1"/>
            </p:cNvSpPr>
            <p:nvPr/>
          </p:nvSpPr>
          <p:spPr bwMode="auto">
            <a:xfrm>
              <a:off x="5791200" y="4800600"/>
              <a:ext cx="1524000" cy="457200"/>
            </a:xfrm>
            <a:prstGeom prst="rect">
              <a:avLst/>
            </a:prstGeom>
            <a:solidFill>
              <a:schemeClr val="accent1">
                <a:lumMod val="20000"/>
                <a:lumOff val="80000"/>
              </a:schemeClr>
            </a:soli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altLang="ja-JP" dirty="0" smtClean="0"/>
                <a:t>'</a:t>
              </a:r>
              <a:r>
                <a:rPr lang="en-US" dirty="0" smtClean="0"/>
                <a:t>A</a:t>
              </a:r>
              <a:r>
                <a:rPr lang="en-US" altLang="ja-JP" dirty="0" smtClean="0"/>
                <a:t>'</a:t>
              </a:r>
              <a:endParaRPr lang="en-US" dirty="0"/>
            </a:p>
          </p:txBody>
        </p:sp>
        <p:sp>
          <p:nvSpPr>
            <p:cNvPr id="12297" name="Text Box 9"/>
            <p:cNvSpPr txBox="1">
              <a:spLocks noChangeArrowheads="1"/>
            </p:cNvSpPr>
            <p:nvPr/>
          </p:nvSpPr>
          <p:spPr bwMode="auto">
            <a:xfrm>
              <a:off x="5638800" y="2438400"/>
              <a:ext cx="11430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800"/>
                <a:t>length</a:t>
              </a:r>
              <a:endParaRPr lang="en-US"/>
            </a:p>
          </p:txBody>
        </p:sp>
        <p:sp>
          <p:nvSpPr>
            <p:cNvPr id="12298" name="Text Box 10"/>
            <p:cNvSpPr txBox="1">
              <a:spLocks noChangeArrowheads="1"/>
            </p:cNvSpPr>
            <p:nvPr/>
          </p:nvSpPr>
          <p:spPr bwMode="auto">
            <a:xfrm>
              <a:off x="5638800" y="3429000"/>
              <a:ext cx="12192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800"/>
                <a:t>diameter</a:t>
              </a:r>
              <a:endParaRPr lang="en-US"/>
            </a:p>
          </p:txBody>
        </p:sp>
        <p:sp>
          <p:nvSpPr>
            <p:cNvPr id="12299" name="Text Box 11"/>
            <p:cNvSpPr txBox="1">
              <a:spLocks noChangeArrowheads="1"/>
            </p:cNvSpPr>
            <p:nvPr/>
          </p:nvSpPr>
          <p:spPr bwMode="auto">
            <a:xfrm>
              <a:off x="5715000" y="4495800"/>
              <a:ext cx="12954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800"/>
                <a:t>initial</a:t>
              </a:r>
              <a:endParaRPr lang="en-US"/>
            </a:p>
          </p:txBody>
        </p:sp>
        <p:sp>
          <p:nvSpPr>
            <p:cNvPr id="12300" name="AutoShape 12"/>
            <p:cNvSpPr>
              <a:spLocks noChangeArrowheads="1"/>
            </p:cNvSpPr>
            <p:nvPr/>
          </p:nvSpPr>
          <p:spPr bwMode="auto">
            <a:xfrm>
              <a:off x="4724400" y="2743200"/>
              <a:ext cx="609600" cy="409575"/>
            </a:xfrm>
            <a:prstGeom prst="rightArrow">
              <a:avLst>
                <a:gd name="adj1" fmla="val 50000"/>
                <a:gd name="adj2" fmla="val 37209"/>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301" name="AutoShape 13"/>
            <p:cNvSpPr>
              <a:spLocks noChangeArrowheads="1"/>
            </p:cNvSpPr>
            <p:nvPr/>
          </p:nvSpPr>
          <p:spPr bwMode="auto">
            <a:xfrm>
              <a:off x="4724400" y="3810000"/>
              <a:ext cx="685800" cy="409575"/>
            </a:xfrm>
            <a:prstGeom prst="rightArrow">
              <a:avLst>
                <a:gd name="adj1" fmla="val 50000"/>
                <a:gd name="adj2" fmla="val 41860"/>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302" name="AutoShape 14"/>
            <p:cNvSpPr>
              <a:spLocks noChangeArrowheads="1"/>
            </p:cNvSpPr>
            <p:nvPr/>
          </p:nvSpPr>
          <p:spPr bwMode="auto">
            <a:xfrm>
              <a:off x="4724400" y="4876800"/>
              <a:ext cx="671513" cy="409575"/>
            </a:xfrm>
            <a:prstGeom prst="rightArrow">
              <a:avLst>
                <a:gd name="adj1" fmla="val 50000"/>
                <a:gd name="adj2" fmla="val 40988"/>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cxnSp>
        <p:nvCxnSpPr>
          <p:cNvPr id="15" name="14 Düz Ok Bağlayıcısı"/>
          <p:cNvCxnSpPr/>
          <p:nvPr/>
        </p:nvCxnSpPr>
        <p:spPr>
          <a:xfrm rot="5400000" flipH="1" flipV="1">
            <a:off x="2359659" y="4830893"/>
            <a:ext cx="799166" cy="5775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15 Dikdörtgen"/>
          <p:cNvSpPr/>
          <p:nvPr/>
        </p:nvSpPr>
        <p:spPr>
          <a:xfrm>
            <a:off x="2180526" y="5170451"/>
            <a:ext cx="3648774" cy="1354217"/>
          </a:xfrm>
          <a:prstGeom prst="rect">
            <a:avLst/>
          </a:prstGeom>
          <a:noFill/>
        </p:spPr>
        <p:txBody>
          <a:bodyPr wrap="square" lIns="91440" tIns="45720" rIns="91440" bIns="45720">
            <a:spAutoFit/>
          </a:bodyPr>
          <a:lstStyle/>
          <a:p>
            <a:r>
              <a:rPr lang="tr-TR"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t>
            </a:r>
            <a:r>
              <a:rPr lang="tr-TR" sz="28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t>
            </a:r>
            <a:r>
              <a:rPr lang="tr-TR" sz="2800"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ları</a:t>
            </a:r>
            <a:r>
              <a:rPr lang="tr-TR" sz="28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t>
            </a:r>
            <a:r>
              <a:rPr lang="tr-TR" sz="28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unutmayalım</a:t>
            </a:r>
            <a:endParaRPr lang="tr-TR" sz="28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xmlns="" val="2786664970"/>
      </p:ext>
    </p:extLst>
  </p:cSld>
  <p:clrMapOvr>
    <a:masterClrMapping/>
  </p:clrMapOvr>
  <p:transition>
    <p:random/>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3 Yuvarlatılmış Dikdörtgen"/>
          <p:cNvSpPr/>
          <p:nvPr/>
        </p:nvSpPr>
        <p:spPr>
          <a:xfrm>
            <a:off x="285720" y="2928934"/>
            <a:ext cx="8643998" cy="100013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tr-TR"/>
          </a:p>
        </p:txBody>
      </p:sp>
      <p:sp>
        <p:nvSpPr>
          <p:cNvPr id="2" name="Başlık 1"/>
          <p:cNvSpPr>
            <a:spLocks noGrp="1"/>
          </p:cNvSpPr>
          <p:nvPr>
            <p:ph type="title"/>
          </p:nvPr>
        </p:nvSpPr>
        <p:spPr/>
        <p:txBody>
          <a:bodyPr anchor="ctr">
            <a:normAutofit/>
          </a:bodyPr>
          <a:lstStyle/>
          <a:p>
            <a:pPr algn="l"/>
            <a:r>
              <a:rPr lang="tr-TR" sz="4000" b="1" dirty="0" smtClean="0">
                <a:solidFill>
                  <a:schemeClr val="tx2">
                    <a:lumMod val="60000"/>
                    <a:lumOff val="40000"/>
                  </a:schemeClr>
                </a:solidFill>
              </a:rPr>
              <a:t>Tür Dönüşümü</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a:bodyPr>
          <a:lstStyle/>
          <a:p>
            <a:pPr algn="l">
              <a:spcBef>
                <a:spcPts val="0"/>
              </a:spcBef>
              <a:buFontTx/>
              <a:buChar char="-"/>
            </a:pPr>
            <a:r>
              <a:rPr lang="tr-TR" sz="2400" dirty="0" err="1" smtClean="0">
                <a:solidFill>
                  <a:schemeClr val="tx1"/>
                </a:solidFill>
              </a:rPr>
              <a:t>double</a:t>
            </a:r>
            <a:r>
              <a:rPr lang="tr-TR" sz="2400" dirty="0" smtClean="0">
                <a:solidFill>
                  <a:schemeClr val="tx1"/>
                </a:solidFill>
              </a:rPr>
              <a:t> x = 3.94;</a:t>
            </a:r>
          </a:p>
          <a:p>
            <a:pPr algn="l">
              <a:spcBef>
                <a:spcPts val="0"/>
              </a:spcBef>
            </a:pPr>
            <a:r>
              <a:rPr lang="tr-TR" sz="2000" dirty="0" smtClean="0">
                <a:solidFill>
                  <a:schemeClr val="tx1"/>
                </a:solidFill>
              </a:rPr>
              <a:t>   </a:t>
            </a:r>
            <a:r>
              <a:rPr lang="tr-TR" sz="2000" dirty="0" err="1" smtClean="0">
                <a:solidFill>
                  <a:schemeClr val="tx1"/>
                </a:solidFill>
              </a:rPr>
              <a:t>int</a:t>
            </a:r>
            <a:r>
              <a:rPr lang="tr-TR" sz="2000" dirty="0" smtClean="0">
                <a:solidFill>
                  <a:schemeClr val="tx1"/>
                </a:solidFill>
              </a:rPr>
              <a:t> y = (</a:t>
            </a:r>
            <a:r>
              <a:rPr lang="tr-TR" sz="2000" dirty="0" err="1" smtClean="0">
                <a:solidFill>
                  <a:schemeClr val="tx1"/>
                </a:solidFill>
              </a:rPr>
              <a:t>int</a:t>
            </a:r>
            <a:r>
              <a:rPr lang="tr-TR" sz="2000" dirty="0" smtClean="0">
                <a:solidFill>
                  <a:schemeClr val="tx1"/>
                </a:solidFill>
              </a:rPr>
              <a:t>) x;  //Bu işlem </a:t>
            </a:r>
            <a:r>
              <a:rPr lang="tr-TR" sz="2000" dirty="0" err="1" smtClean="0">
                <a:solidFill>
                  <a:schemeClr val="tx1"/>
                </a:solidFill>
              </a:rPr>
              <a:t>double</a:t>
            </a:r>
            <a:r>
              <a:rPr lang="tr-TR" sz="2000" dirty="0" smtClean="0">
                <a:solidFill>
                  <a:schemeClr val="tx1"/>
                </a:solidFill>
              </a:rPr>
              <a:t> değişkeni </a:t>
            </a:r>
            <a:r>
              <a:rPr lang="tr-TR" sz="2000" dirty="0" err="1" smtClean="0">
                <a:solidFill>
                  <a:schemeClr val="tx1"/>
                </a:solidFill>
              </a:rPr>
              <a:t>int</a:t>
            </a:r>
            <a:r>
              <a:rPr lang="tr-TR" sz="2000" dirty="0" smtClean="0">
                <a:solidFill>
                  <a:schemeClr val="tx1"/>
                </a:solidFill>
              </a:rPr>
              <a:t> değişkene dönüştürür. Ancak dönüşüm esnasında veri kaybı olur. </a:t>
            </a:r>
            <a:r>
              <a:rPr lang="tr-TR" sz="2000" dirty="0" err="1" smtClean="0">
                <a:solidFill>
                  <a:schemeClr val="tx1"/>
                </a:solidFill>
              </a:rPr>
              <a:t>int</a:t>
            </a:r>
            <a:r>
              <a:rPr lang="tr-TR" sz="2000" dirty="0" smtClean="0">
                <a:solidFill>
                  <a:schemeClr val="tx1"/>
                </a:solidFill>
              </a:rPr>
              <a:t> türündeki y değişkeninin değeri 3 olacaktır (yuvarlama yapılmaz, yapılan işlem küsuratın atılmasıdır.)</a:t>
            </a:r>
          </a:p>
          <a:p>
            <a:pPr algn="l">
              <a:spcBef>
                <a:spcPts val="0"/>
              </a:spcBef>
            </a:pPr>
            <a:endParaRPr lang="tr-TR" sz="2400" dirty="0" smtClean="0">
              <a:solidFill>
                <a:schemeClr val="tx1"/>
              </a:solidFill>
            </a:endParaRPr>
          </a:p>
          <a:p>
            <a:pPr algn="l">
              <a:spcBef>
                <a:spcPts val="0"/>
              </a:spcBef>
              <a:buFontTx/>
              <a:buChar char="-"/>
            </a:pPr>
            <a:r>
              <a:rPr lang="tr-TR" sz="2400" b="1" u="sng" dirty="0" smtClean="0">
                <a:solidFill>
                  <a:srgbClr val="FF0000"/>
                </a:solidFill>
              </a:rPr>
              <a:t>Eğer bölme işleminde işleme giren değişkenlerin ikisi de tam sayı değişken ise, sonuç da tam sayı olur.</a:t>
            </a:r>
          </a:p>
          <a:p>
            <a:pPr algn="l">
              <a:spcBef>
                <a:spcPts val="0"/>
              </a:spcBef>
              <a:buFont typeface="Wingdings" pitchFamily="2" charset="2"/>
              <a:buChar char="§"/>
            </a:pPr>
            <a:endParaRPr lang="tr-TR" sz="2400" dirty="0" smtClean="0">
              <a:solidFill>
                <a:schemeClr val="tx1"/>
              </a:solidFill>
            </a:endParaRPr>
          </a:p>
          <a:p>
            <a:pPr algn="l">
              <a:spcBef>
                <a:spcPts val="0"/>
              </a:spcBef>
              <a:buFont typeface="Wingdings" pitchFamily="2" charset="2"/>
              <a:buChar char="§"/>
            </a:pPr>
            <a:endParaRPr lang="tr-TR" sz="2400" dirty="0" smtClean="0"/>
          </a:p>
          <a:p>
            <a:pPr algn="l">
              <a:spcBef>
                <a:spcPts val="0"/>
              </a:spcBef>
              <a:buFont typeface="Wingdings" pitchFamily="2" charset="2"/>
              <a:buChar char="§"/>
            </a:pPr>
            <a:r>
              <a:rPr lang="tr-TR" sz="2400" dirty="0" err="1" smtClean="0">
                <a:solidFill>
                  <a:schemeClr val="tx1"/>
                </a:solidFill>
              </a:rPr>
              <a:t>double</a:t>
            </a:r>
            <a:r>
              <a:rPr lang="tr-TR" sz="2400" dirty="0" smtClean="0">
                <a:solidFill>
                  <a:schemeClr val="tx1"/>
                </a:solidFill>
              </a:rPr>
              <a:t> x = (</a:t>
            </a:r>
            <a:r>
              <a:rPr lang="tr-TR" sz="2400" dirty="0" err="1" smtClean="0">
                <a:solidFill>
                  <a:schemeClr val="tx1"/>
                </a:solidFill>
              </a:rPr>
              <a:t>double</a:t>
            </a:r>
            <a:r>
              <a:rPr lang="tr-TR" sz="2400" dirty="0" smtClean="0">
                <a:solidFill>
                  <a:schemeClr val="tx1"/>
                </a:solidFill>
              </a:rPr>
              <a:t>) 7 / 4;  </a:t>
            </a:r>
            <a:br>
              <a:rPr lang="tr-TR" sz="2400" dirty="0" smtClean="0">
                <a:solidFill>
                  <a:schemeClr val="tx1"/>
                </a:solidFill>
              </a:rPr>
            </a:br>
            <a:r>
              <a:rPr lang="tr-TR" sz="1800" dirty="0" smtClean="0">
                <a:solidFill>
                  <a:schemeClr val="tx1"/>
                </a:solidFill>
              </a:rPr>
              <a:t>//bu işlem sonucu x değişkeni </a:t>
            </a:r>
            <a:r>
              <a:rPr lang="tr-TR" sz="1800" dirty="0" smtClean="0"/>
              <a:t>1</a:t>
            </a:r>
            <a:r>
              <a:rPr lang="tr-TR" sz="1800" dirty="0" smtClean="0">
                <a:solidFill>
                  <a:schemeClr val="tx1"/>
                </a:solidFill>
              </a:rPr>
              <a:t>.75 değerini alır.</a:t>
            </a:r>
            <a:br>
              <a:rPr lang="tr-TR" sz="1800" dirty="0" smtClean="0">
                <a:solidFill>
                  <a:schemeClr val="tx1"/>
                </a:solidFill>
              </a:rPr>
            </a:br>
            <a:r>
              <a:rPr lang="tr-TR" sz="1800" dirty="0" smtClean="0">
                <a:solidFill>
                  <a:schemeClr val="tx1"/>
                </a:solidFill>
              </a:rPr>
              <a:t>// </a:t>
            </a:r>
            <a:r>
              <a:rPr lang="tr-TR" sz="1800" dirty="0" err="1" smtClean="0">
                <a:solidFill>
                  <a:schemeClr val="tx1"/>
                </a:solidFill>
              </a:rPr>
              <a:t>double</a:t>
            </a:r>
            <a:r>
              <a:rPr lang="tr-TR" sz="1800" dirty="0" smtClean="0">
                <a:solidFill>
                  <a:schemeClr val="tx1"/>
                </a:solidFill>
              </a:rPr>
              <a:t> x = (</a:t>
            </a:r>
            <a:r>
              <a:rPr lang="tr-TR" sz="1800" dirty="0" err="1" smtClean="0">
                <a:solidFill>
                  <a:schemeClr val="tx1"/>
                </a:solidFill>
              </a:rPr>
              <a:t>double</a:t>
            </a:r>
            <a:r>
              <a:rPr lang="tr-TR" sz="1800" dirty="0" smtClean="0">
                <a:solidFill>
                  <a:schemeClr val="tx1"/>
                </a:solidFill>
              </a:rPr>
              <a:t>)(7/4) olsaydı önce 1 hesaplanır ve 1.00 değeri </a:t>
            </a:r>
            <a:r>
              <a:rPr lang="tr-TR" sz="1800" dirty="0" err="1" smtClean="0">
                <a:solidFill>
                  <a:schemeClr val="tx1"/>
                </a:solidFill>
              </a:rPr>
              <a:t>x’e</a:t>
            </a:r>
            <a:r>
              <a:rPr lang="tr-TR" sz="1800" dirty="0" smtClean="0">
                <a:solidFill>
                  <a:schemeClr val="tx1"/>
                </a:solidFill>
              </a:rPr>
              <a:t> atanırdı.</a:t>
            </a:r>
            <a:endParaRPr lang="tr-TR" sz="2400" dirty="0" smtClean="0">
              <a:solidFill>
                <a:schemeClr val="tx1"/>
              </a:solidFill>
            </a:endParaRPr>
          </a:p>
          <a:p>
            <a:pPr algn="l">
              <a:spcBef>
                <a:spcPts val="0"/>
              </a:spcBef>
              <a:buFont typeface="Wingdings" pitchFamily="2" charset="2"/>
              <a:buChar char="§"/>
            </a:pPr>
            <a:endParaRPr lang="tr-TR" sz="2400" b="1" dirty="0" smtClean="0">
              <a:solidFill>
                <a:schemeClr val="tx1"/>
              </a:solidFill>
            </a:endParaRPr>
          </a:p>
          <a:p>
            <a:pPr algn="l">
              <a:spcBef>
                <a:spcPts val="0"/>
              </a:spcBef>
              <a:buFont typeface="Wingdings" pitchFamily="2" charset="2"/>
              <a:buChar char="§"/>
            </a:pPr>
            <a:endParaRPr lang="tr-TR" sz="2400" b="1" dirty="0" smtClean="0">
              <a:solidFill>
                <a:schemeClr val="tx1"/>
              </a:solidFill>
            </a:endParaRPr>
          </a:p>
          <a:p>
            <a:pPr algn="l">
              <a:spcBef>
                <a:spcPts val="0"/>
              </a:spcBef>
              <a:buFontTx/>
              <a:buChar char="-"/>
            </a:pPr>
            <a:endParaRPr lang="tr-TR" sz="2400" dirty="0" smtClean="0">
              <a:solidFill>
                <a:schemeClr val="tx1"/>
              </a:solidFill>
            </a:endParaRPr>
          </a:p>
          <a:p>
            <a:pPr algn="l">
              <a:spcBef>
                <a:spcPts val="0"/>
              </a:spcBef>
            </a:pPr>
            <a:endParaRPr lang="tr-TR" sz="1800" dirty="0" smtClean="0">
              <a:solidFill>
                <a:schemeClr val="tx1"/>
              </a:solidFill>
            </a:endParaRPr>
          </a:p>
          <a:p>
            <a:pPr algn="l">
              <a:spcBef>
                <a:spcPts val="0"/>
              </a:spcBef>
            </a:pPr>
            <a:endParaRPr lang="tr-TR" sz="2000" dirty="0" smtClean="0">
              <a:solidFill>
                <a:schemeClr val="tx1"/>
              </a:solidFill>
            </a:endParaRPr>
          </a:p>
          <a:p>
            <a:pPr algn="l">
              <a:spcBef>
                <a:spcPts val="0"/>
              </a:spcBef>
            </a:pPr>
            <a:endParaRPr lang="tr-TR" sz="2400" dirty="0" smtClean="0">
              <a:solidFill>
                <a:schemeClr val="tx1"/>
              </a:solidFill>
            </a:endParaRPr>
          </a:p>
        </p:txBody>
      </p:sp>
      <p:sp>
        <p:nvSpPr>
          <p:cNvPr id="5" name="4 5-Nokta Yıldız"/>
          <p:cNvSpPr/>
          <p:nvPr/>
        </p:nvSpPr>
        <p:spPr>
          <a:xfrm>
            <a:off x="6215074" y="2428868"/>
            <a:ext cx="500066" cy="42862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5 5-Nokta Yıldız"/>
          <p:cNvSpPr/>
          <p:nvPr/>
        </p:nvSpPr>
        <p:spPr>
          <a:xfrm>
            <a:off x="5000628" y="3857628"/>
            <a:ext cx="500066" cy="42862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6 5-Nokta Yıldız"/>
          <p:cNvSpPr/>
          <p:nvPr/>
        </p:nvSpPr>
        <p:spPr>
          <a:xfrm>
            <a:off x="285720" y="3071810"/>
            <a:ext cx="500066" cy="42862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7 5-Nokta Yıldız"/>
          <p:cNvSpPr/>
          <p:nvPr/>
        </p:nvSpPr>
        <p:spPr>
          <a:xfrm>
            <a:off x="7572396" y="3429000"/>
            <a:ext cx="500066" cy="42862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8 5-Nokta Yıldız"/>
          <p:cNvSpPr/>
          <p:nvPr/>
        </p:nvSpPr>
        <p:spPr>
          <a:xfrm>
            <a:off x="3857620" y="2571744"/>
            <a:ext cx="500066" cy="42862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9 5-Nokta Yıldız"/>
          <p:cNvSpPr/>
          <p:nvPr/>
        </p:nvSpPr>
        <p:spPr>
          <a:xfrm>
            <a:off x="8429652" y="2571744"/>
            <a:ext cx="500066" cy="42862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3588239026"/>
      </p:ext>
    </p:extLst>
  </p:cSld>
  <p:clrMapOvr>
    <a:masterClrMapping/>
  </p:clrMapOvr>
  <p:transition>
    <p:random/>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Tür dönüşümünün uygulama alanları</a:t>
            </a:r>
            <a:endParaRPr lang="tr-TR" dirty="0"/>
          </a:p>
        </p:txBody>
      </p:sp>
      <p:pic>
        <p:nvPicPr>
          <p:cNvPr id="4" name="Picture 4"/>
          <p:cNvPicPr>
            <a:picLocks noGrp="1" noChangeAspect="1"/>
          </p:cNvPicPr>
          <p:nvPr>
            <p:ph sz="quarter" idx="1"/>
          </p:nvPr>
        </p:nvPicPr>
        <p:blipFill>
          <a:blip r:embed="rId2"/>
          <a:stretch>
            <a:fillRect/>
          </a:stretch>
        </p:blipFill>
        <p:spPr>
          <a:xfrm>
            <a:off x="642910" y="1428736"/>
            <a:ext cx="8193857" cy="4337068"/>
          </a:xfrm>
          <a:prstGeom prst="rect">
            <a:avLst/>
          </a:prstGeom>
        </p:spPr>
      </p:pic>
    </p:spTree>
  </p:cSld>
  <p:clrMapOvr>
    <a:masterClrMapping/>
  </p:clrMapOvr>
  <p:transition>
    <p:random/>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dirty="0" err="1" smtClean="0">
                <a:solidFill>
                  <a:schemeClr val="tx2">
                    <a:lumMod val="60000"/>
                    <a:lumOff val="40000"/>
                  </a:schemeClr>
                </a:solidFill>
              </a:rPr>
              <a:t>C'de</a:t>
            </a:r>
            <a:r>
              <a:rPr lang="tr-TR" sz="4000" b="1" dirty="0" smtClean="0">
                <a:solidFill>
                  <a:schemeClr val="tx2">
                    <a:lumMod val="60000"/>
                    <a:lumOff val="40000"/>
                  </a:schemeClr>
                </a:solidFill>
              </a:rPr>
              <a:t> İşleçler</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a:bodyPr>
          <a:lstStyle/>
          <a:p>
            <a:pPr>
              <a:spcBef>
                <a:spcPts val="0"/>
              </a:spcBef>
              <a:buFont typeface="Wingdings" pitchFamily="2" charset="2"/>
              <a:buChar char="§"/>
            </a:pPr>
            <a:r>
              <a:rPr lang="tr-TR" b="1" dirty="0" smtClean="0">
                <a:solidFill>
                  <a:schemeClr val="tx1"/>
                </a:solidFill>
              </a:rPr>
              <a:t>=</a:t>
            </a:r>
            <a:r>
              <a:rPr lang="tr-TR" dirty="0" smtClean="0">
                <a:solidFill>
                  <a:schemeClr val="tx1"/>
                </a:solidFill>
              </a:rPr>
              <a:t> atama işleci, değişkenlere </a:t>
            </a:r>
            <a:r>
              <a:rPr lang="tr-TR" dirty="0">
                <a:solidFill>
                  <a:schemeClr val="tx1"/>
                </a:solidFill>
              </a:rPr>
              <a:t>değer atamak için kullanılır. Sağ taraftaki değeri sol taraftaki değişkene </a:t>
            </a:r>
            <a:r>
              <a:rPr lang="tr-TR" dirty="0" smtClean="0">
                <a:solidFill>
                  <a:schemeClr val="tx1"/>
                </a:solidFill>
              </a:rPr>
              <a:t>atar. </a:t>
            </a:r>
          </a:p>
          <a:p>
            <a:pPr>
              <a:spcBef>
                <a:spcPts val="0"/>
              </a:spcBef>
              <a:buFont typeface="Wingdings" pitchFamily="2" charset="2"/>
              <a:buChar char="§"/>
            </a:pPr>
            <a:r>
              <a:rPr lang="tr-TR" dirty="0" smtClean="0">
                <a:solidFill>
                  <a:schemeClr val="tx1"/>
                </a:solidFill>
              </a:rPr>
              <a:t>(örn</a:t>
            </a:r>
            <a:r>
              <a:rPr lang="tr-TR" dirty="0" smtClean="0"/>
              <a:t>. </a:t>
            </a:r>
            <a:r>
              <a:rPr lang="tr-TR" dirty="0" err="1" smtClean="0"/>
              <a:t>char</a:t>
            </a:r>
            <a:r>
              <a:rPr lang="tr-TR" dirty="0" smtClean="0"/>
              <a:t> c = 'a';)</a:t>
            </a:r>
            <a:endParaRPr lang="tr-TR" sz="3200" b="1" dirty="0" smtClean="0">
              <a:solidFill>
                <a:schemeClr val="tx1"/>
              </a:solidFill>
            </a:endParaRPr>
          </a:p>
          <a:p>
            <a:pPr algn="l">
              <a:spcBef>
                <a:spcPts val="0"/>
              </a:spcBef>
              <a:buFont typeface="Wingdings" pitchFamily="2" charset="2"/>
              <a:buChar char="§"/>
            </a:pPr>
            <a:r>
              <a:rPr lang="tr-TR" dirty="0" smtClean="0">
                <a:solidFill>
                  <a:schemeClr val="tx1"/>
                </a:solidFill>
              </a:rPr>
              <a:t> </a:t>
            </a:r>
            <a:r>
              <a:rPr lang="tr-TR" b="1" dirty="0">
                <a:solidFill>
                  <a:schemeClr val="tx1"/>
                </a:solidFill>
              </a:rPr>
              <a:t>+</a:t>
            </a:r>
            <a:r>
              <a:rPr lang="tr-TR" dirty="0">
                <a:solidFill>
                  <a:schemeClr val="tx1"/>
                </a:solidFill>
              </a:rPr>
              <a:t> </a:t>
            </a:r>
            <a:r>
              <a:rPr lang="tr-TR" dirty="0" smtClean="0">
                <a:solidFill>
                  <a:schemeClr val="tx1"/>
                </a:solidFill>
              </a:rPr>
              <a:t>işleci bir </a:t>
            </a:r>
            <a:r>
              <a:rPr lang="tr-TR" dirty="0">
                <a:solidFill>
                  <a:schemeClr val="tx1"/>
                </a:solidFill>
              </a:rPr>
              <a:t>değerin pozitif olduğunu belirtir. Ancak bu </a:t>
            </a:r>
            <a:r>
              <a:rPr lang="tr-TR" dirty="0" smtClean="0">
                <a:solidFill>
                  <a:schemeClr val="tx1"/>
                </a:solidFill>
              </a:rPr>
              <a:t>işleç kullanılmadığı </a:t>
            </a:r>
            <a:r>
              <a:rPr lang="tr-TR" dirty="0">
                <a:solidFill>
                  <a:schemeClr val="tx1"/>
                </a:solidFill>
              </a:rPr>
              <a:t>durumlarda da değer pozitif kabul edilir.</a:t>
            </a:r>
          </a:p>
          <a:p>
            <a:pPr>
              <a:spcBef>
                <a:spcPts val="0"/>
              </a:spcBef>
              <a:buFont typeface="Wingdings" pitchFamily="2" charset="2"/>
              <a:buChar char="§"/>
            </a:pPr>
            <a:r>
              <a:rPr lang="tr-TR" dirty="0">
                <a:solidFill>
                  <a:schemeClr val="tx1"/>
                </a:solidFill>
              </a:rPr>
              <a:t> </a:t>
            </a:r>
            <a:r>
              <a:rPr lang="tr-TR" b="1" dirty="0">
                <a:solidFill>
                  <a:schemeClr val="tx1"/>
                </a:solidFill>
              </a:rPr>
              <a:t>-</a:t>
            </a:r>
            <a:r>
              <a:rPr lang="tr-TR" dirty="0">
                <a:solidFill>
                  <a:schemeClr val="tx1"/>
                </a:solidFill>
              </a:rPr>
              <a:t> </a:t>
            </a:r>
            <a:r>
              <a:rPr lang="tr-TR" dirty="0" smtClean="0"/>
              <a:t>işleci bir </a:t>
            </a:r>
            <a:r>
              <a:rPr lang="tr-TR" dirty="0">
                <a:solidFill>
                  <a:schemeClr val="tx1"/>
                </a:solidFill>
              </a:rPr>
              <a:t>değerin negatifini alır.</a:t>
            </a:r>
          </a:p>
          <a:p>
            <a:pPr>
              <a:spcBef>
                <a:spcPts val="0"/>
              </a:spcBef>
              <a:buFont typeface="Wingdings" pitchFamily="2" charset="2"/>
              <a:buChar char="§"/>
            </a:pPr>
            <a:r>
              <a:rPr lang="tr-TR" dirty="0">
                <a:solidFill>
                  <a:schemeClr val="tx1"/>
                </a:solidFill>
              </a:rPr>
              <a:t> </a:t>
            </a:r>
            <a:r>
              <a:rPr lang="tr-TR" b="1" dirty="0">
                <a:solidFill>
                  <a:schemeClr val="tx1"/>
                </a:solidFill>
              </a:rPr>
              <a:t>! </a:t>
            </a:r>
            <a:r>
              <a:rPr lang="tr-TR" dirty="0" smtClean="0"/>
              <a:t>işleci mantıksal </a:t>
            </a:r>
            <a:r>
              <a:rPr lang="tr-TR" dirty="0">
                <a:solidFill>
                  <a:schemeClr val="tx1"/>
                </a:solidFill>
              </a:rPr>
              <a:t>bir operatördür ve “değil” anlamına gelir. </a:t>
            </a:r>
            <a:r>
              <a:rPr lang="tr-TR" dirty="0" err="1">
                <a:solidFill>
                  <a:schemeClr val="tx1"/>
                </a:solidFill>
              </a:rPr>
              <a:t>true</a:t>
            </a:r>
            <a:r>
              <a:rPr lang="tr-TR" dirty="0">
                <a:solidFill>
                  <a:schemeClr val="tx1"/>
                </a:solidFill>
              </a:rPr>
              <a:t> bir değeri </a:t>
            </a:r>
            <a:r>
              <a:rPr lang="tr-TR" dirty="0" err="1">
                <a:solidFill>
                  <a:schemeClr val="tx1"/>
                </a:solidFill>
              </a:rPr>
              <a:t>false</a:t>
            </a:r>
            <a:r>
              <a:rPr lang="tr-TR" dirty="0">
                <a:solidFill>
                  <a:schemeClr val="tx1"/>
                </a:solidFill>
              </a:rPr>
              <a:t>, </a:t>
            </a:r>
            <a:r>
              <a:rPr lang="tr-TR" dirty="0" err="1">
                <a:solidFill>
                  <a:schemeClr val="tx1"/>
                </a:solidFill>
              </a:rPr>
              <a:t>false</a:t>
            </a:r>
            <a:r>
              <a:rPr lang="tr-TR" dirty="0">
                <a:solidFill>
                  <a:schemeClr val="tx1"/>
                </a:solidFill>
              </a:rPr>
              <a:t> bir değeri </a:t>
            </a:r>
            <a:r>
              <a:rPr lang="tr-TR" dirty="0" err="1">
                <a:solidFill>
                  <a:schemeClr val="tx1"/>
                </a:solidFill>
              </a:rPr>
              <a:t>true</a:t>
            </a:r>
            <a:r>
              <a:rPr lang="tr-TR" dirty="0">
                <a:solidFill>
                  <a:schemeClr val="tx1"/>
                </a:solidFill>
              </a:rPr>
              <a:t> yapar.</a:t>
            </a:r>
          </a:p>
          <a:p>
            <a:pPr>
              <a:spcBef>
                <a:spcPts val="0"/>
              </a:spcBef>
              <a:buFont typeface="Wingdings" pitchFamily="2" charset="2"/>
              <a:buChar char="§"/>
            </a:pPr>
            <a:r>
              <a:rPr lang="tr-TR" sz="2800" dirty="0">
                <a:solidFill>
                  <a:srgbClr val="FF0000"/>
                </a:solidFill>
              </a:rPr>
              <a:t> </a:t>
            </a:r>
            <a:r>
              <a:rPr lang="tr-TR" sz="2800" b="1" dirty="0">
                <a:solidFill>
                  <a:srgbClr val="FF0000"/>
                </a:solidFill>
              </a:rPr>
              <a:t>++</a:t>
            </a:r>
            <a:r>
              <a:rPr lang="tr-TR" sz="2800" dirty="0">
                <a:solidFill>
                  <a:srgbClr val="FF0000"/>
                </a:solidFill>
              </a:rPr>
              <a:t> </a:t>
            </a:r>
            <a:r>
              <a:rPr lang="tr-TR" sz="2800" dirty="0" smtClean="0">
                <a:solidFill>
                  <a:srgbClr val="FF0000"/>
                </a:solidFill>
              </a:rPr>
              <a:t>işleci bir </a:t>
            </a:r>
            <a:r>
              <a:rPr lang="tr-TR" sz="2800" dirty="0">
                <a:solidFill>
                  <a:srgbClr val="FF0000"/>
                </a:solidFill>
              </a:rPr>
              <a:t>sayının değerini 1 artırmaya yarar.</a:t>
            </a:r>
          </a:p>
          <a:p>
            <a:pPr>
              <a:spcBef>
                <a:spcPts val="0"/>
              </a:spcBef>
              <a:buFont typeface="Wingdings" pitchFamily="2" charset="2"/>
              <a:buChar char="§"/>
            </a:pPr>
            <a:r>
              <a:rPr lang="tr-TR" sz="2800" dirty="0">
                <a:solidFill>
                  <a:srgbClr val="FF0000"/>
                </a:solidFill>
              </a:rPr>
              <a:t> </a:t>
            </a:r>
            <a:r>
              <a:rPr lang="tr-TR" sz="2800" b="1" dirty="0">
                <a:solidFill>
                  <a:srgbClr val="FF0000"/>
                </a:solidFill>
              </a:rPr>
              <a:t>--</a:t>
            </a:r>
            <a:r>
              <a:rPr lang="tr-TR" sz="2800" dirty="0">
                <a:solidFill>
                  <a:srgbClr val="FF0000"/>
                </a:solidFill>
              </a:rPr>
              <a:t> </a:t>
            </a:r>
            <a:r>
              <a:rPr lang="tr-TR" sz="2800" dirty="0" smtClean="0">
                <a:solidFill>
                  <a:srgbClr val="FF0000"/>
                </a:solidFill>
              </a:rPr>
              <a:t>işleci bir </a:t>
            </a:r>
            <a:r>
              <a:rPr lang="tr-TR" sz="2800" dirty="0">
                <a:solidFill>
                  <a:srgbClr val="FF0000"/>
                </a:solidFill>
              </a:rPr>
              <a:t>sayının değerini 1 azaltmaya yarar.</a:t>
            </a:r>
          </a:p>
          <a:p>
            <a:pPr algn="l">
              <a:spcBef>
                <a:spcPts val="0"/>
              </a:spcBef>
            </a:pPr>
            <a:endParaRPr lang="tr-TR" sz="2400" b="1" dirty="0" smtClean="0">
              <a:solidFill>
                <a:schemeClr val="tx1"/>
              </a:solidFill>
            </a:endParaRPr>
          </a:p>
          <a:p>
            <a:pPr algn="l">
              <a:spcBef>
                <a:spcPts val="0"/>
              </a:spcBef>
            </a:pPr>
            <a:endParaRPr lang="tr-TR" sz="2400" b="1" dirty="0" smtClean="0">
              <a:solidFill>
                <a:schemeClr val="tx1"/>
              </a:solidFill>
            </a:endParaRPr>
          </a:p>
          <a:p>
            <a:pPr algn="l">
              <a:spcBef>
                <a:spcPts val="0"/>
              </a:spcBef>
            </a:pPr>
            <a:endParaRPr lang="tr-TR" sz="1800" dirty="0" smtClean="0">
              <a:solidFill>
                <a:schemeClr val="tx1"/>
              </a:solidFill>
            </a:endParaRPr>
          </a:p>
          <a:p>
            <a:pPr algn="l">
              <a:spcBef>
                <a:spcPts val="0"/>
              </a:spcBef>
            </a:pPr>
            <a:endParaRPr lang="tr-TR" sz="2000" dirty="0" smtClean="0">
              <a:solidFill>
                <a:schemeClr val="tx1"/>
              </a:solidFill>
            </a:endParaRPr>
          </a:p>
          <a:p>
            <a:pPr algn="l">
              <a:spcBef>
                <a:spcPts val="0"/>
              </a:spcBef>
            </a:pPr>
            <a:endParaRPr lang="tr-TR" sz="2400" dirty="0" smtClean="0">
              <a:solidFill>
                <a:schemeClr val="tx1"/>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heckerboard(across)">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heckerboard(across)">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dirty="0" err="1" smtClean="0">
                <a:solidFill>
                  <a:schemeClr val="tx2">
                    <a:lumMod val="60000"/>
                    <a:lumOff val="40000"/>
                  </a:schemeClr>
                </a:solidFill>
              </a:rPr>
              <a:t>C'de</a:t>
            </a:r>
            <a:r>
              <a:rPr lang="tr-TR" sz="4000" b="1" dirty="0" smtClean="0">
                <a:solidFill>
                  <a:schemeClr val="tx2">
                    <a:lumMod val="60000"/>
                    <a:lumOff val="40000"/>
                  </a:schemeClr>
                </a:solidFill>
              </a:rPr>
              <a:t> ++ ve -- işleçleri</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lnSpcReduction="10000"/>
          </a:bodyPr>
          <a:lstStyle/>
          <a:p>
            <a:pPr algn="l">
              <a:spcBef>
                <a:spcPts val="0"/>
              </a:spcBef>
            </a:pPr>
            <a:r>
              <a:rPr lang="tr-TR" sz="2400" dirty="0" smtClean="0">
                <a:solidFill>
                  <a:schemeClr val="tx1"/>
                </a:solidFill>
              </a:rPr>
              <a:t>++ ve -- operatörlerinin iki farklı kullanımı vardır. Bu operatörlerin anlamı, değişkenlerin veya değerlerin sağına veya soluna gelmesine göre değişmektedir.</a:t>
            </a:r>
          </a:p>
          <a:p>
            <a:pPr algn="l">
              <a:spcBef>
                <a:spcPts val="0"/>
              </a:spcBef>
              <a:buFont typeface="Wingdings" pitchFamily="2" charset="2"/>
              <a:buChar char="§"/>
            </a:pPr>
            <a:r>
              <a:rPr lang="tr-TR" sz="2400" dirty="0" smtClean="0">
                <a:solidFill>
                  <a:schemeClr val="tx1"/>
                </a:solidFill>
              </a:rPr>
              <a:t>Örnek:</a:t>
            </a:r>
          </a:p>
          <a:p>
            <a:pPr algn="l">
              <a:spcBef>
                <a:spcPts val="0"/>
              </a:spcBef>
              <a:buFont typeface="Wingdings" pitchFamily="2" charset="2"/>
              <a:buChar char="q"/>
            </a:pPr>
            <a:r>
              <a:rPr lang="tr-TR" sz="2400" dirty="0" smtClean="0">
                <a:solidFill>
                  <a:schemeClr val="tx1"/>
                </a:solidFill>
              </a:rPr>
              <a:t>  </a:t>
            </a:r>
            <a:r>
              <a:rPr lang="tr-TR" sz="2400" dirty="0" err="1" smtClean="0">
                <a:solidFill>
                  <a:schemeClr val="tx1"/>
                </a:solidFill>
              </a:rPr>
              <a:t>int</a:t>
            </a:r>
            <a:r>
              <a:rPr lang="tr-TR" sz="2400" dirty="0" smtClean="0">
                <a:solidFill>
                  <a:schemeClr val="tx1"/>
                </a:solidFill>
              </a:rPr>
              <a:t> x = 4;</a:t>
            </a:r>
          </a:p>
          <a:p>
            <a:pPr algn="l">
              <a:spcBef>
                <a:spcPts val="0"/>
              </a:spcBef>
            </a:pPr>
            <a:r>
              <a:rPr lang="tr-TR" sz="2400" dirty="0" smtClean="0">
                <a:solidFill>
                  <a:schemeClr val="tx1"/>
                </a:solidFill>
              </a:rPr>
              <a:t>     </a:t>
            </a:r>
            <a:r>
              <a:rPr lang="tr-TR" sz="2400" dirty="0" err="1" smtClean="0">
                <a:solidFill>
                  <a:schemeClr val="tx1"/>
                </a:solidFill>
              </a:rPr>
              <a:t>printf</a:t>
            </a:r>
            <a:r>
              <a:rPr lang="tr-TR" sz="2400" dirty="0" smtClean="0">
                <a:solidFill>
                  <a:schemeClr val="tx1"/>
                </a:solidFill>
              </a:rPr>
              <a:t>("%d", x++);   //ekrana 4 yazar</a:t>
            </a:r>
          </a:p>
          <a:p>
            <a:pPr algn="l">
              <a:spcBef>
                <a:spcPts val="0"/>
              </a:spcBef>
            </a:pPr>
            <a:r>
              <a:rPr lang="tr-TR" sz="2400" dirty="0" smtClean="0">
                <a:solidFill>
                  <a:schemeClr val="tx1"/>
                </a:solidFill>
              </a:rPr>
              <a:t>     </a:t>
            </a:r>
            <a:r>
              <a:rPr lang="tr-TR" dirty="0" err="1" smtClean="0">
                <a:solidFill>
                  <a:schemeClr val="tx1"/>
                </a:solidFill>
              </a:rPr>
              <a:t>printf</a:t>
            </a:r>
            <a:r>
              <a:rPr lang="tr-TR" dirty="0">
                <a:solidFill>
                  <a:schemeClr val="tx1"/>
                </a:solidFill>
              </a:rPr>
              <a:t>("%d", x</a:t>
            </a:r>
            <a:r>
              <a:rPr lang="tr-TR" dirty="0" smtClean="0">
                <a:solidFill>
                  <a:schemeClr val="tx1"/>
                </a:solidFill>
              </a:rPr>
              <a:t>++);   </a:t>
            </a:r>
            <a:r>
              <a:rPr lang="tr-TR" sz="2400" dirty="0" smtClean="0">
                <a:solidFill>
                  <a:schemeClr val="tx1"/>
                </a:solidFill>
              </a:rPr>
              <a:t>//ekrana 5 yazar</a:t>
            </a:r>
          </a:p>
          <a:p>
            <a:pPr algn="l">
              <a:spcBef>
                <a:spcPts val="0"/>
              </a:spcBef>
              <a:buFont typeface="Wingdings" pitchFamily="2" charset="2"/>
              <a:buChar char="q"/>
            </a:pPr>
            <a:r>
              <a:rPr lang="tr-TR" sz="2400" dirty="0" smtClean="0">
                <a:solidFill>
                  <a:schemeClr val="tx1"/>
                </a:solidFill>
              </a:rPr>
              <a:t>  </a:t>
            </a:r>
            <a:r>
              <a:rPr lang="tr-TR" sz="2400" dirty="0" err="1" smtClean="0">
                <a:solidFill>
                  <a:schemeClr val="tx1"/>
                </a:solidFill>
              </a:rPr>
              <a:t>int</a:t>
            </a:r>
            <a:r>
              <a:rPr lang="tr-TR" sz="2400" dirty="0" smtClean="0">
                <a:solidFill>
                  <a:schemeClr val="tx1"/>
                </a:solidFill>
              </a:rPr>
              <a:t> x = 4;</a:t>
            </a:r>
          </a:p>
          <a:p>
            <a:pPr algn="l">
              <a:spcBef>
                <a:spcPts val="0"/>
              </a:spcBef>
            </a:pPr>
            <a:r>
              <a:rPr lang="tr-TR" sz="2400" dirty="0" smtClean="0">
                <a:solidFill>
                  <a:schemeClr val="tx1"/>
                </a:solidFill>
              </a:rPr>
              <a:t>     </a:t>
            </a:r>
            <a:r>
              <a:rPr lang="tr-TR" dirty="0" err="1" smtClean="0">
                <a:solidFill>
                  <a:schemeClr val="tx1"/>
                </a:solidFill>
              </a:rPr>
              <a:t>printf</a:t>
            </a:r>
            <a:r>
              <a:rPr lang="tr-TR" dirty="0">
                <a:solidFill>
                  <a:schemeClr val="tx1"/>
                </a:solidFill>
              </a:rPr>
              <a:t>("%d", </a:t>
            </a:r>
            <a:r>
              <a:rPr lang="tr-TR" dirty="0" smtClean="0">
                <a:solidFill>
                  <a:schemeClr val="tx1"/>
                </a:solidFill>
              </a:rPr>
              <a:t>++x);   //</a:t>
            </a:r>
            <a:r>
              <a:rPr lang="tr-TR" sz="2400" dirty="0" smtClean="0">
                <a:solidFill>
                  <a:schemeClr val="tx1"/>
                </a:solidFill>
              </a:rPr>
              <a:t>ekrana 5 yazar</a:t>
            </a:r>
          </a:p>
          <a:p>
            <a:pPr algn="l">
              <a:spcBef>
                <a:spcPts val="0"/>
              </a:spcBef>
            </a:pPr>
            <a:r>
              <a:rPr lang="tr-TR" sz="2400" dirty="0" smtClean="0">
                <a:solidFill>
                  <a:schemeClr val="tx1"/>
                </a:solidFill>
              </a:rPr>
              <a:t>     </a:t>
            </a:r>
            <a:r>
              <a:rPr lang="tr-TR" dirty="0" err="1" smtClean="0">
                <a:solidFill>
                  <a:schemeClr val="tx1"/>
                </a:solidFill>
              </a:rPr>
              <a:t>printf</a:t>
            </a:r>
            <a:r>
              <a:rPr lang="tr-TR" dirty="0">
                <a:solidFill>
                  <a:schemeClr val="tx1"/>
                </a:solidFill>
              </a:rPr>
              <a:t>("%d", </a:t>
            </a:r>
            <a:r>
              <a:rPr lang="tr-TR" dirty="0" smtClean="0">
                <a:solidFill>
                  <a:schemeClr val="tx1"/>
                </a:solidFill>
              </a:rPr>
              <a:t>++x);   //</a:t>
            </a:r>
            <a:r>
              <a:rPr lang="tr-TR" sz="2400" dirty="0" smtClean="0">
                <a:solidFill>
                  <a:schemeClr val="tx1"/>
                </a:solidFill>
              </a:rPr>
              <a:t>ekrana 6 yazar</a:t>
            </a:r>
          </a:p>
          <a:p>
            <a:pPr algn="l">
              <a:spcBef>
                <a:spcPts val="0"/>
              </a:spcBef>
              <a:buFont typeface="Wingdings" pitchFamily="2" charset="2"/>
              <a:buChar char="q"/>
            </a:pPr>
            <a:r>
              <a:rPr lang="tr-TR" sz="2400" dirty="0" smtClean="0">
                <a:solidFill>
                  <a:schemeClr val="tx1"/>
                </a:solidFill>
              </a:rPr>
              <a:t>  </a:t>
            </a:r>
            <a:r>
              <a:rPr lang="tr-TR" sz="2400" dirty="0" err="1" smtClean="0">
                <a:solidFill>
                  <a:schemeClr val="tx1"/>
                </a:solidFill>
              </a:rPr>
              <a:t>int</a:t>
            </a:r>
            <a:r>
              <a:rPr lang="tr-TR" sz="2400" dirty="0" smtClean="0">
                <a:solidFill>
                  <a:schemeClr val="tx1"/>
                </a:solidFill>
              </a:rPr>
              <a:t> x = 4;</a:t>
            </a:r>
          </a:p>
          <a:p>
            <a:pPr algn="l">
              <a:spcBef>
                <a:spcPts val="0"/>
              </a:spcBef>
            </a:pPr>
            <a:r>
              <a:rPr lang="tr-TR" sz="2400" dirty="0" smtClean="0">
                <a:solidFill>
                  <a:schemeClr val="tx1"/>
                </a:solidFill>
              </a:rPr>
              <a:t>     </a:t>
            </a:r>
            <a:r>
              <a:rPr lang="tr-TR" dirty="0" err="1" smtClean="0">
                <a:solidFill>
                  <a:schemeClr val="tx1"/>
                </a:solidFill>
              </a:rPr>
              <a:t>printf</a:t>
            </a:r>
            <a:r>
              <a:rPr lang="tr-TR" dirty="0">
                <a:solidFill>
                  <a:schemeClr val="tx1"/>
                </a:solidFill>
              </a:rPr>
              <a:t>("%d", x++);   </a:t>
            </a:r>
            <a:r>
              <a:rPr lang="tr-TR" sz="2400" dirty="0" smtClean="0">
                <a:solidFill>
                  <a:schemeClr val="tx1"/>
                </a:solidFill>
              </a:rPr>
              <a:t>// ?</a:t>
            </a:r>
          </a:p>
          <a:p>
            <a:pPr algn="l">
              <a:spcBef>
                <a:spcPts val="0"/>
              </a:spcBef>
            </a:pPr>
            <a:r>
              <a:rPr lang="tr-TR" sz="2400" dirty="0" smtClean="0">
                <a:solidFill>
                  <a:schemeClr val="tx1"/>
                </a:solidFill>
              </a:rPr>
              <a:t>     </a:t>
            </a:r>
            <a:r>
              <a:rPr lang="tr-TR" dirty="0" err="1" smtClean="0">
                <a:solidFill>
                  <a:schemeClr val="tx1"/>
                </a:solidFill>
              </a:rPr>
              <a:t>printf</a:t>
            </a:r>
            <a:r>
              <a:rPr lang="tr-TR" dirty="0">
                <a:solidFill>
                  <a:schemeClr val="tx1"/>
                </a:solidFill>
              </a:rPr>
              <a:t>("%d", </a:t>
            </a:r>
            <a:r>
              <a:rPr lang="tr-TR" dirty="0" smtClean="0">
                <a:solidFill>
                  <a:schemeClr val="tx1"/>
                </a:solidFill>
              </a:rPr>
              <a:t>++x);   // </a:t>
            </a:r>
            <a:r>
              <a:rPr lang="tr-TR" sz="2400" dirty="0" smtClean="0">
                <a:solidFill>
                  <a:schemeClr val="tx1"/>
                </a:solidFill>
              </a:rPr>
              <a:t>?</a:t>
            </a:r>
          </a:p>
          <a:p>
            <a:pPr algn="l">
              <a:spcBef>
                <a:spcPts val="0"/>
              </a:spcBef>
            </a:pPr>
            <a:endParaRPr lang="tr-TR" sz="2400" b="1" dirty="0" smtClean="0">
              <a:solidFill>
                <a:schemeClr val="tx1"/>
              </a:solidFill>
            </a:endParaRPr>
          </a:p>
          <a:p>
            <a:pPr algn="l">
              <a:spcBef>
                <a:spcPts val="0"/>
              </a:spcBef>
            </a:pPr>
            <a:endParaRPr lang="tr-TR" sz="1800" dirty="0" smtClean="0">
              <a:solidFill>
                <a:schemeClr val="tx1"/>
              </a:solidFill>
            </a:endParaRPr>
          </a:p>
          <a:p>
            <a:pPr algn="l">
              <a:spcBef>
                <a:spcPts val="0"/>
              </a:spcBef>
            </a:pPr>
            <a:endParaRPr lang="tr-TR" sz="2000" dirty="0" smtClean="0">
              <a:solidFill>
                <a:schemeClr val="tx1"/>
              </a:solidFill>
            </a:endParaRPr>
          </a:p>
          <a:p>
            <a:pPr algn="l">
              <a:spcBef>
                <a:spcPts val="0"/>
              </a:spcBef>
            </a:pPr>
            <a:endParaRPr lang="tr-TR" sz="2400" dirty="0" smtClean="0">
              <a:solidFill>
                <a:schemeClr val="tx1"/>
              </a:solidFill>
            </a:endParaRPr>
          </a:p>
        </p:txBody>
      </p:sp>
      <p:pic>
        <p:nvPicPr>
          <p:cNvPr id="4" name="Picture 4" descr="http://cdn.xl.thumbs.canstockphoto.com/canstock13881423.jpg"/>
          <p:cNvPicPr>
            <a:picLocks noChangeAspect="1" noChangeArrowheads="1"/>
          </p:cNvPicPr>
          <p:nvPr/>
        </p:nvPicPr>
        <p:blipFill rotWithShape="1">
          <a:blip r:embed="rId2" cstate="email">
            <a:extLst>
              <a:ext uri="{28A0092B-C50C-407E-A947-70E740481C1C}">
                <a14:useLocalDpi xmlns:a14="http://schemas.microsoft.com/office/drawing/2010/main" xmlns="" val="0"/>
              </a:ext>
            </a:extLst>
          </a:blip>
          <a:srcRect b="11026"/>
          <a:stretch/>
        </p:blipFill>
        <p:spPr bwMode="auto">
          <a:xfrm>
            <a:off x="6572264" y="2071678"/>
            <a:ext cx="2102940" cy="152025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grpSp>
        <p:nvGrpSpPr>
          <p:cNvPr id="7" name="6 Grup"/>
          <p:cNvGrpSpPr/>
          <p:nvPr/>
        </p:nvGrpSpPr>
        <p:grpSpPr>
          <a:xfrm>
            <a:off x="5143504" y="4054882"/>
            <a:ext cx="3321357" cy="2141498"/>
            <a:chOff x="5143504" y="4054882"/>
            <a:chExt cx="3321357" cy="2141498"/>
          </a:xfrm>
        </p:grpSpPr>
        <p:pic>
          <p:nvPicPr>
            <p:cNvPr id="5" name="Picture 2" descr="https://encrypted-tbn2.gstatic.com/images?q=tbn:ANd9GcQJhOJNQL_0SXJrVNnjLIW6ZrfTvIuA9QL4vE1OWbfbr9kK2iJw"/>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5143504" y="4714884"/>
              <a:ext cx="1481496" cy="1481496"/>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ounded Rectangular Callout 4"/>
            <p:cNvSpPr/>
            <p:nvPr/>
          </p:nvSpPr>
          <p:spPr>
            <a:xfrm>
              <a:off x="6503800" y="4054882"/>
              <a:ext cx="1961061" cy="1058209"/>
            </a:xfrm>
            <a:prstGeom prst="wedgeRoundRectCallout">
              <a:avLst>
                <a:gd name="adj1" fmla="val -58508"/>
                <a:gd name="adj2" fmla="val 77315"/>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tr-TR" dirty="0" smtClean="0">
                  <a:solidFill>
                    <a:schemeClr val="tx1"/>
                  </a:solidFill>
                </a:rPr>
                <a:t>Artırma işlemi </a:t>
              </a:r>
              <a:r>
                <a:rPr lang="tr-TR" dirty="0" err="1" smtClean="0">
                  <a:solidFill>
                    <a:schemeClr val="tx1"/>
                  </a:solidFill>
                </a:rPr>
                <a:t>ÖNCElikli</a:t>
              </a:r>
              <a:r>
                <a:rPr lang="tr-TR" dirty="0" smtClean="0">
                  <a:solidFill>
                    <a:schemeClr val="tx1"/>
                  </a:solidFill>
                </a:rPr>
                <a:t> ise </a:t>
              </a:r>
              <a:r>
                <a:rPr lang="tr-TR" dirty="0" err="1" smtClean="0">
                  <a:solidFill>
                    <a:schemeClr val="tx1"/>
                  </a:solidFill>
                </a:rPr>
                <a:t>ÖNCEsine</a:t>
              </a:r>
              <a:r>
                <a:rPr lang="tr-TR" dirty="0" smtClean="0">
                  <a:solidFill>
                    <a:schemeClr val="tx1"/>
                  </a:solidFill>
                </a:rPr>
                <a:t> konur.</a:t>
              </a:r>
              <a:endParaRPr lang="tr-TR" dirty="0">
                <a:solidFill>
                  <a:schemeClr val="tx1"/>
                </a:solidFill>
              </a:endParaRPr>
            </a:p>
          </p:txBody>
        </p:sp>
      </p:grpSp>
    </p:spTree>
    <p:extLst>
      <p:ext uri="{BB962C8B-B14F-4D97-AF65-F5344CB8AC3E}">
        <p14:creationId xmlns:p14="http://schemas.microsoft.com/office/powerpoint/2010/main" xmlns="" val="279379786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noFill/>
          <a:ln/>
        </p:spPr>
        <p:txBody>
          <a:bodyPr>
            <a:normAutofit/>
          </a:bodyPr>
          <a:lstStyle/>
          <a:p>
            <a:r>
              <a:rPr lang="tr-TR" dirty="0" smtClean="0"/>
              <a:t>Artırma ve Azaltma İşleçleri</a:t>
            </a:r>
            <a:endParaRPr lang="en-US" dirty="0"/>
          </a:p>
        </p:txBody>
      </p:sp>
      <p:sp>
        <p:nvSpPr>
          <p:cNvPr id="5123" name="Rectangle 3"/>
          <p:cNvSpPr>
            <a:spLocks noGrp="1" noChangeArrowheads="1"/>
          </p:cNvSpPr>
          <p:nvPr>
            <p:ph sz="quarter" idx="1"/>
          </p:nvPr>
        </p:nvSpPr>
        <p:spPr>
          <a:xfrm>
            <a:off x="457200" y="1600200"/>
            <a:ext cx="8229600" cy="4830547"/>
          </a:xfrm>
          <a:noFill/>
          <a:ln/>
        </p:spPr>
        <p:txBody>
          <a:bodyPr>
            <a:normAutofit/>
          </a:bodyPr>
          <a:lstStyle/>
          <a:p>
            <a:r>
              <a:rPr lang="en-US" sz="2400" b="0" dirty="0"/>
              <a:t>The increment operator  ++</a:t>
            </a:r>
          </a:p>
          <a:p>
            <a:r>
              <a:rPr lang="en-US" sz="2400" b="0" dirty="0"/>
              <a:t>The decrement operator   </a:t>
            </a:r>
            <a:r>
              <a:rPr lang="en-US" sz="2800" b="0" dirty="0">
                <a:latin typeface="Arial" panose="020B0604020202020204" pitchFamily="34" charset="0"/>
                <a:cs typeface="Arial" panose="020B0604020202020204" pitchFamily="34" charset="0"/>
              </a:rPr>
              <a:t>--</a:t>
            </a:r>
          </a:p>
          <a:p>
            <a:r>
              <a:rPr lang="en-US" sz="2400" b="0" dirty="0"/>
              <a:t>Precedence:  lower than (), but higher than *  /  and  %</a:t>
            </a:r>
          </a:p>
          <a:p>
            <a:endParaRPr lang="en-US" sz="2400" b="0" dirty="0" smtClean="0"/>
          </a:p>
          <a:p>
            <a:r>
              <a:rPr lang="en-US" sz="2400" b="0" dirty="0" smtClean="0"/>
              <a:t>Increment and decrement operators can only be applied to variables (++value), </a:t>
            </a:r>
            <a:r>
              <a:rPr lang="en-US" sz="2400" b="0" u="sng" dirty="0" smtClean="0"/>
              <a:t>not to constants </a:t>
            </a:r>
            <a:r>
              <a:rPr lang="en-US" sz="2400" b="0" dirty="0" smtClean="0"/>
              <a:t>or </a:t>
            </a:r>
            <a:r>
              <a:rPr lang="en-US" sz="2400" b="0" u="sng" dirty="0" smtClean="0"/>
              <a:t>expressions </a:t>
            </a:r>
          </a:p>
          <a:p>
            <a:pPr marL="0" indent="0">
              <a:buNone/>
            </a:pPr>
            <a:r>
              <a:rPr lang="en-US" sz="2400" b="0" dirty="0"/>
              <a:t> </a:t>
            </a:r>
            <a:r>
              <a:rPr lang="en-US" sz="2400" b="0" dirty="0" smtClean="0"/>
              <a:t>   (WRONG: 78++, ++(a*b))</a:t>
            </a:r>
            <a:endParaRPr lang="en-US" sz="2400" b="0" dirty="0"/>
          </a:p>
        </p:txBody>
      </p:sp>
    </p:spTree>
    <p:extLst>
      <p:ext uri="{BB962C8B-B14F-4D97-AF65-F5344CB8AC3E}">
        <p14:creationId xmlns:p14="http://schemas.microsoft.com/office/powerpoint/2010/main" xmlns="" val="48510587"/>
      </p:ext>
    </p:extLst>
  </p:cSld>
  <p:clrMapOvr>
    <a:masterClrMapping/>
  </p:clrMapOvr>
  <p:transition>
    <p:random/>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noFill/>
          <a:ln/>
        </p:spPr>
        <p:txBody>
          <a:bodyPr/>
          <a:lstStyle/>
          <a:p>
            <a:r>
              <a:rPr lang="tr-TR" dirty="0" err="1" smtClean="0"/>
              <a:t>Increment</a:t>
            </a:r>
            <a:r>
              <a:rPr lang="tr-TR" dirty="0" smtClean="0"/>
              <a:t> </a:t>
            </a:r>
            <a:r>
              <a:rPr lang="tr-TR" dirty="0" err="1" smtClean="0"/>
              <a:t>and</a:t>
            </a:r>
            <a:r>
              <a:rPr lang="tr-TR" dirty="0" smtClean="0"/>
              <a:t> </a:t>
            </a:r>
            <a:r>
              <a:rPr lang="tr-TR" dirty="0" err="1" smtClean="0"/>
              <a:t>Decrement</a:t>
            </a:r>
            <a:r>
              <a:rPr lang="tr-TR" dirty="0" smtClean="0"/>
              <a:t> </a:t>
            </a:r>
            <a:r>
              <a:rPr lang="tr-TR" dirty="0" err="1" smtClean="0"/>
              <a:t>Operators</a:t>
            </a:r>
            <a:r>
              <a:rPr lang="tr-TR" dirty="0" smtClean="0"/>
              <a:t> in C</a:t>
            </a:r>
            <a:endParaRPr lang="en-US" dirty="0"/>
          </a:p>
        </p:txBody>
      </p:sp>
      <p:sp>
        <p:nvSpPr>
          <p:cNvPr id="8195" name="Rectangle 3"/>
          <p:cNvSpPr>
            <a:spLocks noGrp="1" noChangeArrowheads="1"/>
          </p:cNvSpPr>
          <p:nvPr>
            <p:ph idx="1"/>
          </p:nvPr>
        </p:nvSpPr>
        <p:spPr>
          <a:xfrm>
            <a:off x="304800" y="1295400"/>
            <a:ext cx="8534400" cy="5105400"/>
          </a:xfrm>
          <a:noFill/>
          <a:ln/>
        </p:spPr>
        <p:txBody>
          <a:bodyPr>
            <a:normAutofit/>
          </a:bodyPr>
          <a:lstStyle/>
          <a:p>
            <a:r>
              <a:rPr lang="en-US" sz="2400" b="0" dirty="0"/>
              <a:t>The position of the ++ determines when the value is incremented.  If the ++ is after the </a:t>
            </a:r>
            <a:r>
              <a:rPr lang="en-US" sz="2400" b="0" dirty="0" smtClean="0"/>
              <a:t>variable </a:t>
            </a:r>
            <a:r>
              <a:rPr lang="en-US" sz="2400" b="0" dirty="0" smtClean="0">
                <a:solidFill>
                  <a:srgbClr val="FF0000"/>
                </a:solidFill>
              </a:rPr>
              <a:t>(postfix)</a:t>
            </a:r>
            <a:r>
              <a:rPr lang="en-US" sz="2400" b="0" dirty="0" smtClean="0"/>
              <a:t>, the current value is used first and then increment </a:t>
            </a:r>
            <a:r>
              <a:rPr lang="en-US" sz="2400" b="0" dirty="0"/>
              <a:t>is done </a:t>
            </a:r>
            <a:r>
              <a:rPr lang="en-US" sz="2400" b="0" dirty="0" smtClean="0"/>
              <a:t>(</a:t>
            </a:r>
            <a:r>
              <a:rPr lang="en-US" sz="2400" b="0" dirty="0"/>
              <a:t>a </a:t>
            </a:r>
            <a:r>
              <a:rPr lang="en-US" sz="2400" b="0" dirty="0" err="1"/>
              <a:t>postincrement</a:t>
            </a:r>
            <a:r>
              <a:rPr lang="en-US" sz="2400" b="0" dirty="0"/>
              <a:t>).</a:t>
            </a:r>
          </a:p>
          <a:p>
            <a:pPr>
              <a:spcBef>
                <a:spcPct val="50000"/>
              </a:spcBef>
              <a:buFont typeface="Monotype Sorts" charset="0"/>
              <a:buChar char=" "/>
            </a:pPr>
            <a:r>
              <a:rPr lang="en-US" sz="2400" b="0" dirty="0"/>
              <a:t> 	</a:t>
            </a:r>
            <a:r>
              <a:rPr lang="en-US" sz="2400" b="0" dirty="0" err="1"/>
              <a:t>int</a:t>
            </a:r>
            <a:r>
              <a:rPr lang="en-US" sz="2400" b="0" dirty="0"/>
              <a:t> amount, count ;</a:t>
            </a:r>
          </a:p>
          <a:p>
            <a:pPr>
              <a:lnSpc>
                <a:spcPct val="125000"/>
              </a:lnSpc>
              <a:buFont typeface="Monotype Sorts" charset="0"/>
              <a:buChar char=" "/>
            </a:pPr>
            <a:r>
              <a:rPr lang="en-US" sz="2400" b="0" dirty="0"/>
              <a:t> 	count = 3 ;</a:t>
            </a:r>
          </a:p>
          <a:p>
            <a:pPr>
              <a:lnSpc>
                <a:spcPct val="75000"/>
              </a:lnSpc>
              <a:buFont typeface="Monotype Sorts" charset="0"/>
              <a:buChar char=" "/>
            </a:pPr>
            <a:r>
              <a:rPr lang="en-US" sz="2400" b="0" dirty="0"/>
              <a:t> 	amount = 2 * count++ ;</a:t>
            </a:r>
          </a:p>
          <a:p>
            <a:pPr>
              <a:spcBef>
                <a:spcPct val="75000"/>
              </a:spcBef>
            </a:pPr>
            <a:r>
              <a:rPr lang="en-US" sz="2400" b="0" dirty="0"/>
              <a:t>amount gets the value of 2 * 3, which is 6, and then 1 gets added to count.</a:t>
            </a:r>
          </a:p>
          <a:p>
            <a:r>
              <a:rPr lang="en-US" sz="2400" b="0" dirty="0"/>
              <a:t>So, after executing the last line, amount is 6 and count is 4.</a:t>
            </a:r>
          </a:p>
        </p:txBody>
      </p:sp>
    </p:spTree>
    <p:extLst>
      <p:ext uri="{BB962C8B-B14F-4D97-AF65-F5344CB8AC3E}">
        <p14:creationId xmlns:p14="http://schemas.microsoft.com/office/powerpoint/2010/main" xmlns="" val="1638990602"/>
      </p:ext>
    </p:extLst>
  </p:cSld>
  <p:clrMapOvr>
    <a:masterClrMapping/>
  </p:clrMapOvr>
  <p:transition>
    <p:random/>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noFill/>
          <a:ln/>
        </p:spPr>
        <p:txBody>
          <a:bodyPr/>
          <a:lstStyle/>
          <a:p>
            <a:r>
              <a:rPr lang="tr-TR" dirty="0" err="1" smtClean="0"/>
              <a:t>Increment</a:t>
            </a:r>
            <a:r>
              <a:rPr lang="tr-TR" dirty="0" smtClean="0"/>
              <a:t> </a:t>
            </a:r>
            <a:r>
              <a:rPr lang="tr-TR" dirty="0" err="1" smtClean="0"/>
              <a:t>and</a:t>
            </a:r>
            <a:r>
              <a:rPr lang="tr-TR" dirty="0" smtClean="0"/>
              <a:t> </a:t>
            </a:r>
            <a:r>
              <a:rPr lang="tr-TR" dirty="0" err="1" smtClean="0"/>
              <a:t>Decrement</a:t>
            </a:r>
            <a:r>
              <a:rPr lang="tr-TR" dirty="0" smtClean="0"/>
              <a:t> </a:t>
            </a:r>
            <a:r>
              <a:rPr lang="tr-TR" dirty="0" err="1" smtClean="0"/>
              <a:t>Operators</a:t>
            </a:r>
            <a:r>
              <a:rPr lang="tr-TR" dirty="0" smtClean="0"/>
              <a:t> in C</a:t>
            </a:r>
            <a:endParaRPr lang="en-US" dirty="0"/>
          </a:p>
        </p:txBody>
      </p:sp>
      <p:sp>
        <p:nvSpPr>
          <p:cNvPr id="9219" name="Rectangle 3"/>
          <p:cNvSpPr>
            <a:spLocks noGrp="1" noChangeArrowheads="1"/>
          </p:cNvSpPr>
          <p:nvPr>
            <p:ph idx="1"/>
          </p:nvPr>
        </p:nvSpPr>
        <p:spPr>
          <a:xfrm>
            <a:off x="381000" y="1295400"/>
            <a:ext cx="8458200" cy="4724400"/>
          </a:xfrm>
          <a:noFill/>
          <a:ln/>
        </p:spPr>
        <p:txBody>
          <a:bodyPr>
            <a:normAutofit/>
          </a:bodyPr>
          <a:lstStyle/>
          <a:p>
            <a:r>
              <a:rPr lang="en-US" sz="2400" b="0" dirty="0"/>
              <a:t>If the ++ is before the </a:t>
            </a:r>
            <a:r>
              <a:rPr lang="en-US" sz="2400" b="0" dirty="0" smtClean="0"/>
              <a:t>variable </a:t>
            </a:r>
            <a:r>
              <a:rPr lang="en-US" sz="2400" b="0" dirty="0" smtClean="0">
                <a:solidFill>
                  <a:srgbClr val="FF0000"/>
                </a:solidFill>
              </a:rPr>
              <a:t>(prefix)</a:t>
            </a:r>
            <a:r>
              <a:rPr lang="en-US" sz="2400" b="0" dirty="0" smtClean="0"/>
              <a:t>, increment first and then </a:t>
            </a:r>
            <a:r>
              <a:rPr lang="en-US" sz="2400" b="0" dirty="0"/>
              <a:t>the </a:t>
            </a:r>
            <a:r>
              <a:rPr lang="en-US" sz="2400" b="0" dirty="0" smtClean="0"/>
              <a:t>value is used (</a:t>
            </a:r>
            <a:r>
              <a:rPr lang="en-US" sz="2400" b="0" dirty="0"/>
              <a:t>a </a:t>
            </a:r>
            <a:r>
              <a:rPr lang="en-US" sz="2400" b="0" dirty="0" err="1"/>
              <a:t>preincrement</a:t>
            </a:r>
            <a:r>
              <a:rPr lang="en-US" sz="2400" b="0" dirty="0"/>
              <a:t>).</a:t>
            </a:r>
          </a:p>
          <a:p>
            <a:pPr>
              <a:spcBef>
                <a:spcPct val="50000"/>
              </a:spcBef>
              <a:buFont typeface="Monotype Sorts" charset="0"/>
              <a:buChar char=" "/>
            </a:pPr>
            <a:r>
              <a:rPr lang="en-US" sz="2400" b="0" dirty="0"/>
              <a:t> 	</a:t>
            </a:r>
            <a:r>
              <a:rPr lang="en-US" sz="2400" b="0" dirty="0" err="1"/>
              <a:t>int</a:t>
            </a:r>
            <a:r>
              <a:rPr lang="en-US" sz="2400" b="0" dirty="0"/>
              <a:t> amount, count ;</a:t>
            </a:r>
          </a:p>
          <a:p>
            <a:pPr>
              <a:lnSpc>
                <a:spcPct val="125000"/>
              </a:lnSpc>
              <a:buFont typeface="Monotype Sorts" charset="0"/>
              <a:buChar char=" "/>
            </a:pPr>
            <a:r>
              <a:rPr lang="en-US" sz="2400" b="0" dirty="0"/>
              <a:t> 	count = 3 ;</a:t>
            </a:r>
          </a:p>
          <a:p>
            <a:pPr>
              <a:lnSpc>
                <a:spcPct val="75000"/>
              </a:lnSpc>
              <a:buFont typeface="Monotype Sorts" charset="0"/>
              <a:buChar char=" "/>
            </a:pPr>
            <a:r>
              <a:rPr lang="en-US" sz="2400" b="0" dirty="0"/>
              <a:t> 	amount = 2 * ++count ;</a:t>
            </a:r>
          </a:p>
          <a:p>
            <a:pPr>
              <a:spcBef>
                <a:spcPct val="75000"/>
              </a:spcBef>
            </a:pPr>
            <a:r>
              <a:rPr lang="en-US" sz="2400" b="0" dirty="0"/>
              <a:t>1 gets added to count first, then amount gets the value of 2 * 4, which is 8.</a:t>
            </a:r>
          </a:p>
          <a:p>
            <a:r>
              <a:rPr lang="en-US" sz="2400" b="0" dirty="0"/>
              <a:t>So, after executing the last line, amount is 8 and count is 4.</a:t>
            </a:r>
          </a:p>
        </p:txBody>
      </p:sp>
    </p:spTree>
    <p:extLst>
      <p:ext uri="{BB962C8B-B14F-4D97-AF65-F5344CB8AC3E}">
        <p14:creationId xmlns:p14="http://schemas.microsoft.com/office/powerpoint/2010/main" xmlns="" val="3216914130"/>
      </p:ext>
    </p:extLst>
  </p:cSld>
  <p:clrMapOvr>
    <a:masterClrMapping/>
  </p:clrMapOvr>
  <p:transition>
    <p:random/>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143381" y="914400"/>
            <a:ext cx="6730158" cy="41896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4338" name="Rectangle 2"/>
          <p:cNvSpPr>
            <a:spLocks noGrp="1" noChangeArrowheads="1"/>
          </p:cNvSpPr>
          <p:nvPr>
            <p:ph type="title"/>
          </p:nvPr>
        </p:nvSpPr>
        <p:spPr>
          <a:xfrm>
            <a:off x="457200" y="-76200"/>
            <a:ext cx="8229600" cy="990600"/>
          </a:xfrm>
          <a:noFill/>
          <a:ln/>
        </p:spPr>
        <p:txBody>
          <a:bodyPr/>
          <a:lstStyle/>
          <a:p>
            <a:r>
              <a:rPr lang="tr-TR" dirty="0" smtClean="0"/>
              <a:t>Örnek</a:t>
            </a:r>
            <a:endParaRPr lang="en-US" dirty="0"/>
          </a:p>
        </p:txBody>
      </p:sp>
      <p:cxnSp>
        <p:nvCxnSpPr>
          <p:cNvPr id="3" name="Straight Arrow Connector 2"/>
          <p:cNvCxnSpPr/>
          <p:nvPr/>
        </p:nvCxnSpPr>
        <p:spPr>
          <a:xfrm>
            <a:off x="1149416" y="1256107"/>
            <a:ext cx="0" cy="290300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 name="4 Gülen Yüz"/>
          <p:cNvSpPr/>
          <p:nvPr/>
        </p:nvSpPr>
        <p:spPr>
          <a:xfrm>
            <a:off x="3746500" y="2037106"/>
            <a:ext cx="3111500" cy="3028812"/>
          </a:xfrm>
          <a:prstGeom prst="smileyFac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spTree>
    <p:extLst>
      <p:ext uri="{BB962C8B-B14F-4D97-AF65-F5344CB8AC3E}">
        <p14:creationId xmlns:p14="http://schemas.microsoft.com/office/powerpoint/2010/main" xmlns="" val="147283268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11111E-6 -4.07407E-6 L -1.11111E-6 0.03959 " pathEditMode="relative" rAng="0" ptsTypes="AA">
                                      <p:cBhvr>
                                        <p:cTn id="6" dur="1000" fill="hold"/>
                                        <p:tgtEl>
                                          <p:spTgt spid="5"/>
                                        </p:tgtEl>
                                        <p:attrNameLst>
                                          <p:attrName>ppt_x</p:attrName>
                                          <p:attrName>ppt_y</p:attrName>
                                        </p:attrNameLst>
                                      </p:cBhvr>
                                      <p:rCtr x="0" y="20"/>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1" nodeType="clickEffect">
                                  <p:stCondLst>
                                    <p:cond delay="0"/>
                                  </p:stCondLst>
                                  <p:childTnLst>
                                    <p:animMotion origin="layout" path="M -1.11111E-6 0.03958 L -1.11111E-6 0.07917 " pathEditMode="relative" rAng="0" ptsTypes="AA">
                                      <p:cBhvr>
                                        <p:cTn id="10" dur="1000" fill="hold"/>
                                        <p:tgtEl>
                                          <p:spTgt spid="5"/>
                                        </p:tgtEl>
                                        <p:attrNameLst>
                                          <p:attrName>ppt_x</p:attrName>
                                          <p:attrName>ppt_y</p:attrName>
                                        </p:attrNameLst>
                                      </p:cBhvr>
                                      <p:rCtr x="0" y="20"/>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2" nodeType="clickEffect">
                                  <p:stCondLst>
                                    <p:cond delay="0"/>
                                  </p:stCondLst>
                                  <p:childTnLst>
                                    <p:animMotion origin="layout" path="M -1.11111E-6 0.07917 L -1.11111E-6 0.12917 " pathEditMode="relative" rAng="0" ptsTypes="AA">
                                      <p:cBhvr>
                                        <p:cTn id="14" dur="1000" fill="hold"/>
                                        <p:tgtEl>
                                          <p:spTgt spid="5"/>
                                        </p:tgtEl>
                                        <p:attrNameLst>
                                          <p:attrName>ppt_x</p:attrName>
                                          <p:attrName>ppt_y</p:attrName>
                                        </p:attrNameLst>
                                      </p:cBhvr>
                                      <p:rCtr x="0" y="25"/>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3" nodeType="clickEffect">
                                  <p:stCondLst>
                                    <p:cond delay="0"/>
                                  </p:stCondLst>
                                  <p:childTnLst>
                                    <p:animMotion origin="layout" path="M -1.11111E-6 0.12917 L -1.11111E-6 0.15834 " pathEditMode="relative" rAng="0" ptsTypes="AA">
                                      <p:cBhvr>
                                        <p:cTn id="18" dur="1000" fill="hold"/>
                                        <p:tgtEl>
                                          <p:spTgt spid="5"/>
                                        </p:tgtEl>
                                        <p:attrNameLst>
                                          <p:attrName>ppt_x</p:attrName>
                                          <p:attrName>ppt_y</p:attrName>
                                        </p:attrNameLst>
                                      </p:cBhvr>
                                      <p:rCtr x="0" y="15"/>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4" nodeType="clickEffect">
                                  <p:stCondLst>
                                    <p:cond delay="0"/>
                                  </p:stCondLst>
                                  <p:childTnLst>
                                    <p:animMotion origin="layout" path="M -1.11111E-6 0.15834 L -1.11111E-6 0.19399 " pathEditMode="relative" rAng="0" ptsTypes="AA">
                                      <p:cBhvr>
                                        <p:cTn id="22" dur="1000" fill="hold"/>
                                        <p:tgtEl>
                                          <p:spTgt spid="5"/>
                                        </p:tgtEl>
                                        <p:attrNameLst>
                                          <p:attrName>ppt_x</p:attrName>
                                          <p:attrName>ppt_y</p:attrName>
                                        </p:attrNameLst>
                                      </p:cBhvr>
                                      <p:rCtr x="0" y="18"/>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5" nodeType="clickEffect">
                                  <p:stCondLst>
                                    <p:cond delay="0"/>
                                  </p:stCondLst>
                                  <p:childTnLst>
                                    <p:animMotion origin="layout" path="M -1.11111E-6 0.19399 L -1.11111E-6 0.21621 " pathEditMode="relative" rAng="0" ptsTypes="AA">
                                      <p:cBhvr>
                                        <p:cTn id="26" dur="1000" fill="hold"/>
                                        <p:tgtEl>
                                          <p:spTgt spid="5"/>
                                        </p:tgtEl>
                                        <p:attrNameLst>
                                          <p:attrName>ppt_x</p:attrName>
                                          <p:attrName>ppt_y</p:attrName>
                                        </p:attrNameLst>
                                      </p:cBhvr>
                                      <p:rCtr x="0" y="11"/>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6" nodeType="clickEffect">
                                  <p:stCondLst>
                                    <p:cond delay="0"/>
                                  </p:stCondLst>
                                  <p:childTnLst>
                                    <p:animMotion origin="layout" path="M -1.11111E-6 0.21621 L -1.11111E-6 0.2632 " pathEditMode="relative" rAng="0" ptsTypes="AA">
                                      <p:cBhvr>
                                        <p:cTn id="30" dur="1000" fill="hold"/>
                                        <p:tgtEl>
                                          <p:spTgt spid="5"/>
                                        </p:tgtEl>
                                        <p:attrNameLst>
                                          <p:attrName>ppt_x</p:attrName>
                                          <p:attrName>ppt_y</p:attrName>
                                        </p:attrNameLst>
                                      </p:cBhvr>
                                      <p:rCtr x="0" y="23"/>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7" nodeType="clickEffect">
                                  <p:stCondLst>
                                    <p:cond delay="0"/>
                                  </p:stCondLst>
                                  <p:childTnLst>
                                    <p:animMotion origin="layout" path="M -1.11111E-6 0.26314 L -1.11111E-6 0.30896 " pathEditMode="relative" rAng="0" ptsTypes="AA">
                                      <p:cBhvr>
                                        <p:cTn id="34" dur="1000" fill="hold"/>
                                        <p:tgtEl>
                                          <p:spTgt spid="5"/>
                                        </p:tgtEl>
                                        <p:attrNameLst>
                                          <p:attrName>ppt_x</p:attrName>
                                          <p:attrName>ppt_y</p:attrName>
                                        </p:attrNameLst>
                                      </p:cBhvr>
                                      <p:rCtr x="0" y="23"/>
                                    </p:animMotion>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grpId="8" nodeType="clickEffect">
                                  <p:stCondLst>
                                    <p:cond delay="0"/>
                                  </p:stCondLst>
                                  <p:childTnLst>
                                    <p:animMotion origin="layout" path="M -1.11111E-6 0.29908 L -1.11111E-6 0.34676 " pathEditMode="relative" rAng="0" ptsTypes="AA">
                                      <p:cBhvr>
                                        <p:cTn id="38" dur="1000" fill="hold"/>
                                        <p:tgtEl>
                                          <p:spTgt spid="5"/>
                                        </p:tgtEl>
                                        <p:attrNameLst>
                                          <p:attrName>ppt_x</p:attrName>
                                          <p:attrName>ppt_y</p:attrName>
                                        </p:attrNameLst>
                                      </p:cBhvr>
                                      <p:rCtr x="0" y="24"/>
                                    </p:animMotion>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9" nodeType="clickEffect">
                                  <p:stCondLst>
                                    <p:cond delay="0"/>
                                  </p:stCondLst>
                                  <p:childTnLst>
                                    <p:anim calcmode="lin" valueType="num">
                                      <p:cBhvr additive="base">
                                        <p:cTn id="42" dur="500"/>
                                        <p:tgtEl>
                                          <p:spTgt spid="5"/>
                                        </p:tgtEl>
                                        <p:attrNameLst>
                                          <p:attrName>ppt_x</p:attrName>
                                        </p:attrNameLst>
                                      </p:cBhvr>
                                      <p:tavLst>
                                        <p:tav tm="0">
                                          <p:val>
                                            <p:strVal val="ppt_x"/>
                                          </p:val>
                                        </p:tav>
                                        <p:tav tm="100000">
                                          <p:val>
                                            <p:strVal val="ppt_x"/>
                                          </p:val>
                                        </p:tav>
                                      </p:tavLst>
                                    </p:anim>
                                    <p:anim calcmode="lin" valueType="num">
                                      <p:cBhvr additive="base">
                                        <p:cTn id="43" dur="500"/>
                                        <p:tgtEl>
                                          <p:spTgt spid="5"/>
                                        </p:tgtEl>
                                        <p:attrNameLst>
                                          <p:attrName>ppt_y</p:attrName>
                                        </p:attrNameLst>
                                      </p:cBhvr>
                                      <p:tavLst>
                                        <p:tav tm="0">
                                          <p:val>
                                            <p:strVal val="ppt_y"/>
                                          </p:val>
                                        </p:tav>
                                        <p:tav tm="100000">
                                          <p:val>
                                            <p:strVal val="1+ppt_h/2"/>
                                          </p:val>
                                        </p:tav>
                                      </p:tavLst>
                                    </p:anim>
                                    <p:set>
                                      <p:cBhvr>
                                        <p:cTn id="4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P spid="5" grpId="3" animBg="1"/>
      <p:bldP spid="5" grpId="4" animBg="1"/>
      <p:bldP spid="5" grpId="5" animBg="1"/>
      <p:bldP spid="5" grpId="6" animBg="1"/>
      <p:bldP spid="5" grpId="7" animBg="1"/>
      <p:bldP spid="5" grpId="8" animBg="1"/>
      <p:bldP spid="5" grpId="9" animBg="1"/>
    </p:bldLst>
  </p:timing>
</p:sld>
</file>

<file path=ppt/slides/slide1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42900" y="990600"/>
            <a:ext cx="8456613" cy="53038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7410" name="Rectangle 2"/>
          <p:cNvSpPr>
            <a:spLocks noGrp="1" noChangeArrowheads="1"/>
          </p:cNvSpPr>
          <p:nvPr>
            <p:ph type="title"/>
          </p:nvPr>
        </p:nvSpPr>
        <p:spPr>
          <a:xfrm>
            <a:off x="457200" y="0"/>
            <a:ext cx="8229600" cy="990600"/>
          </a:xfrm>
          <a:noFill/>
          <a:ln/>
        </p:spPr>
        <p:txBody>
          <a:bodyPr/>
          <a:lstStyle/>
          <a:p>
            <a:r>
              <a:rPr lang="tr-TR" dirty="0" smtClean="0"/>
              <a:t>Atama İşleçleri</a:t>
            </a:r>
            <a:endParaRPr lang="en-US" dirty="0"/>
          </a:p>
        </p:txBody>
      </p:sp>
    </p:spTree>
    <p:extLst>
      <p:ext uri="{BB962C8B-B14F-4D97-AF65-F5344CB8AC3E}">
        <p14:creationId xmlns:p14="http://schemas.microsoft.com/office/powerpoint/2010/main" xmlns="" val="9906159"/>
      </p:ext>
    </p:extLst>
  </p:cSld>
  <p:clrMapOvr>
    <a:masterClrMapping/>
  </p:clrMapOvr>
  <p:transition>
    <p:random/>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noFill/>
          <a:ln/>
        </p:spPr>
        <p:txBody>
          <a:bodyPr>
            <a:normAutofit/>
          </a:bodyPr>
          <a:lstStyle/>
          <a:p>
            <a:r>
              <a:rPr lang="tr-TR" dirty="0" smtClean="0"/>
              <a:t>Örnek</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xmlns="" val="2503466307"/>
              </p:ext>
            </p:extLst>
          </p:nvPr>
        </p:nvGraphicFramePr>
        <p:xfrm>
          <a:off x="304800" y="3294529"/>
          <a:ext cx="8256496" cy="1830294"/>
        </p:xfrm>
        <a:graphic>
          <a:graphicData uri="http://schemas.openxmlformats.org/drawingml/2006/table">
            <a:tbl>
              <a:tblPr firstRow="1" bandRow="1">
                <a:tableStyleId>{2D5ABB26-0587-4C30-8999-92F81FD0307C}</a:tableStyleId>
              </a:tblPr>
              <a:tblGrid>
                <a:gridCol w="2064124"/>
                <a:gridCol w="2064124"/>
                <a:gridCol w="2064124"/>
                <a:gridCol w="2064124"/>
              </a:tblGrid>
              <a:tr h="610098">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r>
              <a:tr h="610098">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r>
              <a:tr h="610098">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xmlns="" val="632113984"/>
              </p:ext>
            </p:extLst>
          </p:nvPr>
        </p:nvGraphicFramePr>
        <p:xfrm>
          <a:off x="304799" y="2777394"/>
          <a:ext cx="8500792" cy="1855566"/>
        </p:xfrm>
        <a:graphic>
          <a:graphicData uri="http://schemas.openxmlformats.org/drawingml/2006/table">
            <a:tbl>
              <a:tblPr firstRow="1" bandRow="1">
                <a:tableStyleId>{2D5ABB26-0587-4C30-8999-92F81FD0307C}</a:tableStyleId>
              </a:tblPr>
              <a:tblGrid>
                <a:gridCol w="2125198"/>
                <a:gridCol w="2125198"/>
                <a:gridCol w="2516700"/>
                <a:gridCol w="1733696"/>
              </a:tblGrid>
              <a:tr h="677685">
                <a:tc>
                  <a:txBody>
                    <a:bodyPr/>
                    <a:lstStyle/>
                    <a:p>
                      <a:r>
                        <a:rPr lang="en-US" b="1" dirty="0" smtClean="0"/>
                        <a:t>Expression</a:t>
                      </a:r>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smtClean="0"/>
                        <a:t>Equivalent </a:t>
                      </a:r>
                      <a:r>
                        <a:rPr lang="en-US" b="1" dirty="0" err="1" smtClean="0"/>
                        <a:t>expr</a:t>
                      </a:r>
                      <a:r>
                        <a:rPr lang="en-US" b="1" dirty="0" smtClean="0"/>
                        <a:t>.</a:t>
                      </a:r>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Equivalent </a:t>
                      </a:r>
                      <a:r>
                        <a:rPr lang="en-US" b="1" dirty="0" err="1" smtClean="0"/>
                        <a:t>expr</a:t>
                      </a:r>
                      <a:r>
                        <a:rPr lang="en-US" b="1" dirty="0" smtClean="0"/>
                        <a:t>.</a:t>
                      </a:r>
                    </a:p>
                    <a:p>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smtClean="0"/>
                        <a:t>value</a:t>
                      </a:r>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92627">
                <a:tc>
                  <a:txBody>
                    <a:bodyPr/>
                    <a:lstStyle/>
                    <a:p>
                      <a:r>
                        <a:rPr lang="en-US" b="1" dirty="0" err="1" smtClean="0"/>
                        <a:t>i</a:t>
                      </a:r>
                      <a:r>
                        <a:rPr lang="en-US" b="1" dirty="0" smtClean="0"/>
                        <a:t>+=</a:t>
                      </a:r>
                      <a:r>
                        <a:rPr lang="en-US" b="1" dirty="0" err="1" smtClean="0"/>
                        <a:t>j+k</a:t>
                      </a:r>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err="1" smtClean="0"/>
                        <a:t>i</a:t>
                      </a:r>
                      <a:r>
                        <a:rPr lang="en-US" b="1" baseline="0" dirty="0" smtClean="0"/>
                        <a:t> += (</a:t>
                      </a:r>
                      <a:r>
                        <a:rPr lang="en-US" b="1" baseline="0" dirty="0" err="1" smtClean="0"/>
                        <a:t>j+k</a:t>
                      </a:r>
                      <a:r>
                        <a:rPr lang="en-US" b="1" baseline="0" dirty="0" smtClean="0"/>
                        <a:t>)</a:t>
                      </a:r>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err="1" smtClean="0"/>
                        <a:t>i</a:t>
                      </a:r>
                      <a:r>
                        <a:rPr lang="en-US" b="1" baseline="0" dirty="0" smtClean="0"/>
                        <a:t> = </a:t>
                      </a:r>
                      <a:r>
                        <a:rPr lang="en-US" b="1" baseline="0" dirty="0" err="1" smtClean="0"/>
                        <a:t>i</a:t>
                      </a:r>
                      <a:r>
                        <a:rPr lang="en-US" b="1" baseline="0" dirty="0" smtClean="0"/>
                        <a:t> + (</a:t>
                      </a:r>
                      <a:r>
                        <a:rPr lang="en-US" b="1" baseline="0" dirty="0" err="1" smtClean="0"/>
                        <a:t>j+k</a:t>
                      </a:r>
                      <a:r>
                        <a:rPr lang="en-US" b="1" baseline="0" dirty="0" smtClean="0"/>
                        <a:t>)</a:t>
                      </a:r>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smtClean="0"/>
                        <a:t>6</a:t>
                      </a:r>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92627">
                <a:tc>
                  <a:txBody>
                    <a:bodyPr/>
                    <a:lstStyle/>
                    <a:p>
                      <a:r>
                        <a:rPr lang="en-US" b="1" dirty="0" smtClean="0"/>
                        <a:t>j*=k=m+5</a:t>
                      </a:r>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j*=(k=(m+5))</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j</a:t>
                      </a:r>
                      <a:r>
                        <a:rPr lang="en-US" b="1" baseline="0" dirty="0" smtClean="0"/>
                        <a:t> = j * </a:t>
                      </a:r>
                      <a:r>
                        <a:rPr lang="en-US" b="1" dirty="0" smtClean="0"/>
                        <a:t>(k=(m+5))</a:t>
                      </a:r>
                      <a:r>
                        <a:rPr lang="en-US" b="1" baseline="0" dirty="0" smtClean="0"/>
                        <a:t> </a:t>
                      </a:r>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smtClean="0"/>
                        <a:t>18</a:t>
                      </a:r>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9262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k -= m /= j * 2</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k -= (m /= (j * 2))</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k</a:t>
                      </a:r>
                      <a:r>
                        <a:rPr lang="en-US" b="1" baseline="0" dirty="0" smtClean="0"/>
                        <a:t> = k - </a:t>
                      </a:r>
                      <a:r>
                        <a:rPr lang="en-US" b="1" dirty="0" smtClean="0"/>
                        <a:t>(m =m/ (j * 2))</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smtClean="0"/>
                        <a:t>2</a:t>
                      </a:r>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7" name="Rectangle 6"/>
          <p:cNvSpPr/>
          <p:nvPr/>
        </p:nvSpPr>
        <p:spPr>
          <a:xfrm>
            <a:off x="304800" y="1848659"/>
            <a:ext cx="3965424" cy="400110"/>
          </a:xfrm>
          <a:prstGeom prst="rect">
            <a:avLst/>
          </a:prstGeom>
        </p:spPr>
        <p:txBody>
          <a:bodyPr wrap="square">
            <a:spAutoFit/>
          </a:bodyPr>
          <a:lstStyle/>
          <a:p>
            <a:pPr>
              <a:buFont typeface="Monotype Sorts" charset="0"/>
              <a:buChar char=" "/>
            </a:pPr>
            <a:r>
              <a:rPr lang="en-US" sz="2000" b="1" dirty="0" err="1"/>
              <a:t>int</a:t>
            </a:r>
            <a:r>
              <a:rPr lang="en-US" sz="2000" b="1" dirty="0"/>
              <a:t> </a:t>
            </a:r>
            <a:r>
              <a:rPr lang="en-US" sz="2000" b="1" dirty="0" err="1"/>
              <a:t>i</a:t>
            </a:r>
            <a:r>
              <a:rPr lang="en-US" sz="2000" b="1" dirty="0"/>
              <a:t> = 1, j = 2, k = 3, m = 4 ;</a:t>
            </a:r>
          </a:p>
        </p:txBody>
      </p:sp>
      <p:sp>
        <p:nvSpPr>
          <p:cNvPr id="4" name="Cube 3"/>
          <p:cNvSpPr/>
          <p:nvPr/>
        </p:nvSpPr>
        <p:spPr>
          <a:xfrm>
            <a:off x="2403421" y="3401964"/>
            <a:ext cx="6518079" cy="43691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Cube 3"/>
          <p:cNvSpPr/>
          <p:nvPr/>
        </p:nvSpPr>
        <p:spPr>
          <a:xfrm>
            <a:off x="2403421" y="3838874"/>
            <a:ext cx="6518079" cy="43691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Cube 3"/>
          <p:cNvSpPr/>
          <p:nvPr/>
        </p:nvSpPr>
        <p:spPr>
          <a:xfrm>
            <a:off x="2403421" y="4196050"/>
            <a:ext cx="6518079" cy="43691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9" name="8 Resim" descr="soru.jpg"/>
          <p:cNvPicPr>
            <a:picLocks noChangeAspect="1"/>
          </p:cNvPicPr>
          <p:nvPr/>
        </p:nvPicPr>
        <p:blipFill>
          <a:blip r:embed="rId2"/>
          <a:stretch>
            <a:fillRect/>
          </a:stretch>
        </p:blipFill>
        <p:spPr>
          <a:xfrm>
            <a:off x="6305284" y="1285860"/>
            <a:ext cx="1301667" cy="1328928"/>
          </a:xfrm>
          <a:prstGeom prst="rect">
            <a:avLst/>
          </a:prstGeom>
        </p:spPr>
      </p:pic>
    </p:spTree>
    <p:extLst>
      <p:ext uri="{BB962C8B-B14F-4D97-AF65-F5344CB8AC3E}">
        <p14:creationId xmlns:p14="http://schemas.microsoft.com/office/powerpoint/2010/main" xmlns="" val="319099785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8.33333E-7 4.53284E-7 L 0.23004 4.53284E-7 " pathEditMode="relative" rAng="0" ptsTypes="AA">
                                      <p:cBhvr>
                                        <p:cTn id="6" dur="2000" fill="hold"/>
                                        <p:tgtEl>
                                          <p:spTgt spid="4"/>
                                        </p:tgtEl>
                                        <p:attrNameLst>
                                          <p:attrName>ppt_x</p:attrName>
                                          <p:attrName>ppt_y</p:attrName>
                                        </p:attrNameLst>
                                      </p:cBhvr>
                                      <p:rCtr x="115"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grpId="1" nodeType="clickEffect">
                                  <p:stCondLst>
                                    <p:cond delay="0"/>
                                  </p:stCondLst>
                                  <p:childTnLst>
                                    <p:animMotion origin="layout" path="M 0.23004 4.53284E-7 L 0.50886 4.53284E-7 " pathEditMode="relative" rAng="0" ptsTypes="AA">
                                      <p:cBhvr>
                                        <p:cTn id="10" dur="2000" fill="hold"/>
                                        <p:tgtEl>
                                          <p:spTgt spid="4"/>
                                        </p:tgtEl>
                                        <p:attrNameLst>
                                          <p:attrName>ppt_x</p:attrName>
                                          <p:attrName>ppt_y</p:attrName>
                                        </p:attrNameLst>
                                      </p:cBhvr>
                                      <p:rCtr x="139" y="0"/>
                                    </p:animMotion>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grpId="2" nodeType="clickEffect">
                                  <p:stCondLst>
                                    <p:cond delay="0"/>
                                  </p:stCondLst>
                                  <p:childTnLst>
                                    <p:animMotion origin="layout" path="M 0.50885 2.22222E-6 L 0.75885 2.22222E-6 " pathEditMode="relative" rAng="0" ptsTypes="AA">
                                      <p:cBhvr>
                                        <p:cTn id="14" dur="2000" fill="hold"/>
                                        <p:tgtEl>
                                          <p:spTgt spid="4"/>
                                        </p:tgtEl>
                                        <p:attrNameLst>
                                          <p:attrName>ppt_x</p:attrName>
                                          <p:attrName>ppt_y</p:attrName>
                                        </p:attrNameLst>
                                      </p:cBhvr>
                                      <p:rCtr x="125" y="0"/>
                                    </p:animMotion>
                                  </p:childTnLst>
                                </p:cTn>
                              </p:par>
                            </p:childTnLst>
                          </p:cTn>
                        </p:par>
                      </p:childTnLst>
                    </p:cTn>
                  </p:par>
                  <p:par>
                    <p:cTn id="15" fill="hold">
                      <p:stCondLst>
                        <p:cond delay="indefinite"/>
                      </p:stCondLst>
                      <p:childTnLst>
                        <p:par>
                          <p:cTn id="16" fill="hold">
                            <p:stCondLst>
                              <p:cond delay="0"/>
                            </p:stCondLst>
                            <p:childTnLst>
                              <p:par>
                                <p:cTn id="17" presetID="63" presetClass="path" presetSubtype="0" accel="50000" decel="50000" fill="hold" grpId="0" nodeType="clickEffect">
                                  <p:stCondLst>
                                    <p:cond delay="0"/>
                                  </p:stCondLst>
                                  <p:childTnLst>
                                    <p:animMotion origin="layout" path="M -8.33333E-7 4.53284E-7 L 0.23004 4.53284E-7 " pathEditMode="relative" rAng="0" ptsTypes="AA">
                                      <p:cBhvr>
                                        <p:cTn id="18" dur="2000" fill="hold"/>
                                        <p:tgtEl>
                                          <p:spTgt spid="12"/>
                                        </p:tgtEl>
                                        <p:attrNameLst>
                                          <p:attrName>ppt_x</p:attrName>
                                          <p:attrName>ppt_y</p:attrName>
                                        </p:attrNameLst>
                                      </p:cBhvr>
                                      <p:rCtr x="115" y="0"/>
                                    </p:animMotion>
                                  </p:childTnLst>
                                </p:cTn>
                              </p:par>
                            </p:childTnLst>
                          </p:cTn>
                        </p:par>
                      </p:childTnLst>
                    </p:cTn>
                  </p:par>
                  <p:par>
                    <p:cTn id="19" fill="hold">
                      <p:stCondLst>
                        <p:cond delay="indefinite"/>
                      </p:stCondLst>
                      <p:childTnLst>
                        <p:par>
                          <p:cTn id="20" fill="hold">
                            <p:stCondLst>
                              <p:cond delay="0"/>
                            </p:stCondLst>
                            <p:childTnLst>
                              <p:par>
                                <p:cTn id="21" presetID="63" presetClass="path" presetSubtype="0" accel="50000" decel="50000" fill="hold" grpId="1" nodeType="clickEffect">
                                  <p:stCondLst>
                                    <p:cond delay="0"/>
                                  </p:stCondLst>
                                  <p:childTnLst>
                                    <p:animMotion origin="layout" path="M 0.23004 4.53284E-7 L 0.50886 4.53284E-7 " pathEditMode="relative" rAng="0" ptsTypes="AA">
                                      <p:cBhvr>
                                        <p:cTn id="22" dur="2000" fill="hold"/>
                                        <p:tgtEl>
                                          <p:spTgt spid="12"/>
                                        </p:tgtEl>
                                        <p:attrNameLst>
                                          <p:attrName>ppt_x</p:attrName>
                                          <p:attrName>ppt_y</p:attrName>
                                        </p:attrNameLst>
                                      </p:cBhvr>
                                      <p:rCtr x="139" y="0"/>
                                    </p:animMotion>
                                  </p:childTnLst>
                                </p:cTn>
                              </p:par>
                            </p:childTnLst>
                          </p:cTn>
                        </p:par>
                      </p:childTnLst>
                    </p:cTn>
                  </p:par>
                  <p:par>
                    <p:cTn id="23" fill="hold">
                      <p:stCondLst>
                        <p:cond delay="indefinite"/>
                      </p:stCondLst>
                      <p:childTnLst>
                        <p:par>
                          <p:cTn id="24" fill="hold">
                            <p:stCondLst>
                              <p:cond delay="0"/>
                            </p:stCondLst>
                            <p:childTnLst>
                              <p:par>
                                <p:cTn id="25" presetID="63" presetClass="path" presetSubtype="0" accel="50000" decel="50000" fill="hold" grpId="2" nodeType="clickEffect">
                                  <p:stCondLst>
                                    <p:cond delay="0"/>
                                  </p:stCondLst>
                                  <p:childTnLst>
                                    <p:animMotion origin="layout" path="M 0.50885 2.22222E-6 L 0.75885 2.22222E-6 " pathEditMode="relative" rAng="0" ptsTypes="AA">
                                      <p:cBhvr>
                                        <p:cTn id="26" dur="2000" fill="hold"/>
                                        <p:tgtEl>
                                          <p:spTgt spid="12"/>
                                        </p:tgtEl>
                                        <p:attrNameLst>
                                          <p:attrName>ppt_x</p:attrName>
                                          <p:attrName>ppt_y</p:attrName>
                                        </p:attrNameLst>
                                      </p:cBhvr>
                                      <p:rCtr x="125" y="0"/>
                                    </p:animMotion>
                                  </p:childTnLst>
                                </p:cTn>
                              </p:par>
                            </p:childTnLst>
                          </p:cTn>
                        </p:par>
                      </p:childTnLst>
                    </p:cTn>
                  </p:par>
                  <p:par>
                    <p:cTn id="27" fill="hold">
                      <p:stCondLst>
                        <p:cond delay="indefinite"/>
                      </p:stCondLst>
                      <p:childTnLst>
                        <p:par>
                          <p:cTn id="28" fill="hold">
                            <p:stCondLst>
                              <p:cond delay="0"/>
                            </p:stCondLst>
                            <p:childTnLst>
                              <p:par>
                                <p:cTn id="29" presetID="63" presetClass="path" presetSubtype="0" accel="50000" decel="50000" fill="hold" grpId="0" nodeType="clickEffect">
                                  <p:stCondLst>
                                    <p:cond delay="0"/>
                                  </p:stCondLst>
                                  <p:childTnLst>
                                    <p:animMotion origin="layout" path="M -8.33333E-7 4.53284E-7 L 0.23004 4.53284E-7 " pathEditMode="relative" rAng="0" ptsTypes="AA">
                                      <p:cBhvr>
                                        <p:cTn id="30" dur="2000" fill="hold"/>
                                        <p:tgtEl>
                                          <p:spTgt spid="13"/>
                                        </p:tgtEl>
                                        <p:attrNameLst>
                                          <p:attrName>ppt_x</p:attrName>
                                          <p:attrName>ppt_y</p:attrName>
                                        </p:attrNameLst>
                                      </p:cBhvr>
                                      <p:rCtr x="115" y="0"/>
                                    </p:animMotion>
                                  </p:childTnLst>
                                </p:cTn>
                              </p:par>
                            </p:childTnLst>
                          </p:cTn>
                        </p:par>
                      </p:childTnLst>
                    </p:cTn>
                  </p:par>
                  <p:par>
                    <p:cTn id="31" fill="hold">
                      <p:stCondLst>
                        <p:cond delay="indefinite"/>
                      </p:stCondLst>
                      <p:childTnLst>
                        <p:par>
                          <p:cTn id="32" fill="hold">
                            <p:stCondLst>
                              <p:cond delay="0"/>
                            </p:stCondLst>
                            <p:childTnLst>
                              <p:par>
                                <p:cTn id="33" presetID="63" presetClass="path" presetSubtype="0" accel="50000" decel="50000" fill="hold" grpId="1" nodeType="clickEffect">
                                  <p:stCondLst>
                                    <p:cond delay="0"/>
                                  </p:stCondLst>
                                  <p:childTnLst>
                                    <p:animMotion origin="layout" path="M 0.23004 4.53284E-7 L 0.50886 4.53284E-7 " pathEditMode="relative" rAng="0" ptsTypes="AA">
                                      <p:cBhvr>
                                        <p:cTn id="34" dur="2000" fill="hold"/>
                                        <p:tgtEl>
                                          <p:spTgt spid="13"/>
                                        </p:tgtEl>
                                        <p:attrNameLst>
                                          <p:attrName>ppt_x</p:attrName>
                                          <p:attrName>ppt_y</p:attrName>
                                        </p:attrNameLst>
                                      </p:cBhvr>
                                      <p:rCtr x="139" y="0"/>
                                    </p:animMotion>
                                  </p:childTnLst>
                                </p:cTn>
                              </p:par>
                            </p:childTnLst>
                          </p:cTn>
                        </p:par>
                      </p:childTnLst>
                    </p:cTn>
                  </p:par>
                  <p:par>
                    <p:cTn id="35" fill="hold">
                      <p:stCondLst>
                        <p:cond delay="indefinite"/>
                      </p:stCondLst>
                      <p:childTnLst>
                        <p:par>
                          <p:cTn id="36" fill="hold">
                            <p:stCondLst>
                              <p:cond delay="0"/>
                            </p:stCondLst>
                            <p:childTnLst>
                              <p:par>
                                <p:cTn id="37" presetID="63" presetClass="path" presetSubtype="0" accel="50000" decel="50000" fill="hold" grpId="2" nodeType="clickEffect">
                                  <p:stCondLst>
                                    <p:cond delay="0"/>
                                  </p:stCondLst>
                                  <p:childTnLst>
                                    <p:animMotion origin="layout" path="M 0.50885 2.22222E-6 L 0.75885 2.22222E-6 " pathEditMode="relative" rAng="0" ptsTypes="AA">
                                      <p:cBhvr>
                                        <p:cTn id="38" dur="2000" fill="hold"/>
                                        <p:tgtEl>
                                          <p:spTgt spid="13"/>
                                        </p:tgtEl>
                                        <p:attrNameLst>
                                          <p:attrName>ppt_x</p:attrName>
                                          <p:attrName>ppt_y</p:attrName>
                                        </p:attrNameLst>
                                      </p:cBhvr>
                                      <p:rCtr x="12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12" grpId="0" animBg="1"/>
      <p:bldP spid="12" grpId="1" animBg="1"/>
      <p:bldP spid="12" grpId="2" animBg="1"/>
      <p:bldP spid="13" grpId="0" animBg="1"/>
      <p:bldP spid="13" grpId="1" animBg="1"/>
      <p:bldP spid="13" grpId="2"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Autofit/>
          </a:bodyPr>
          <a:lstStyle/>
          <a:p>
            <a:pPr eaLnBrk="1" hangingPunct="1"/>
            <a:r>
              <a:rPr lang="tr-TR" sz="2400" dirty="0" smtClean="0"/>
              <a:t>Bu algoritmanın ekran çıktısı nedir?</a:t>
            </a:r>
          </a:p>
        </p:txBody>
      </p:sp>
      <p:sp>
        <p:nvSpPr>
          <p:cNvPr id="38915" name="Rectangle 3"/>
          <p:cNvSpPr>
            <a:spLocks noGrp="1" noChangeArrowheads="1"/>
          </p:cNvSpPr>
          <p:nvPr>
            <p:ph sz="quarter" idx="1"/>
          </p:nvPr>
        </p:nvSpPr>
        <p:spPr/>
        <p:txBody>
          <a:bodyPr>
            <a:normAutofit/>
          </a:bodyPr>
          <a:lstStyle/>
          <a:p>
            <a:pPr marL="533400" indent="-533400" eaLnBrk="1" hangingPunct="1">
              <a:lnSpc>
                <a:spcPct val="90000"/>
              </a:lnSpc>
              <a:buFont typeface="Wingdings" pitchFamily="2" charset="2"/>
              <a:buAutoNum type="arabicPeriod"/>
            </a:pPr>
            <a:r>
              <a:rPr lang="tr-TR" sz="2000" dirty="0" smtClean="0"/>
              <a:t>başla</a:t>
            </a:r>
          </a:p>
          <a:p>
            <a:pPr marL="533400" indent="-533400" eaLnBrk="1" hangingPunct="1">
              <a:lnSpc>
                <a:spcPct val="90000"/>
              </a:lnSpc>
              <a:buFont typeface="Wingdings" pitchFamily="2" charset="2"/>
              <a:buAutoNum type="arabicPeriod"/>
            </a:pPr>
            <a:r>
              <a:rPr lang="tr-TR" sz="2000" dirty="0" err="1" smtClean="0"/>
              <a:t>sayac</a:t>
            </a:r>
            <a:r>
              <a:rPr lang="tr-TR" sz="2000" dirty="0" smtClean="0"/>
              <a:t>=0</a:t>
            </a:r>
          </a:p>
          <a:p>
            <a:pPr marL="533400" indent="-533400" eaLnBrk="1" hangingPunct="1">
              <a:lnSpc>
                <a:spcPct val="90000"/>
              </a:lnSpc>
              <a:buFont typeface="Wingdings" pitchFamily="2" charset="2"/>
              <a:buAutoNum type="arabicPeriod"/>
            </a:pPr>
            <a:r>
              <a:rPr lang="tr-TR" sz="2000" dirty="0" err="1" smtClean="0"/>
              <a:t>sayi</a:t>
            </a:r>
            <a:r>
              <a:rPr lang="tr-TR" sz="2000" dirty="0" smtClean="0"/>
              <a:t>=0</a:t>
            </a:r>
          </a:p>
          <a:p>
            <a:pPr marL="533400" indent="-533400" eaLnBrk="1" hangingPunct="1">
              <a:lnSpc>
                <a:spcPct val="90000"/>
              </a:lnSpc>
              <a:buFont typeface="Wingdings" pitchFamily="2" charset="2"/>
              <a:buAutoNum type="arabicPeriod"/>
            </a:pPr>
            <a:r>
              <a:rPr lang="tr-TR" sz="2000" dirty="0" smtClean="0"/>
              <a:t>Eğer </a:t>
            </a:r>
            <a:r>
              <a:rPr lang="tr-TR" sz="2000" dirty="0" err="1" smtClean="0"/>
              <a:t>sayi</a:t>
            </a:r>
            <a:r>
              <a:rPr lang="tr-TR" sz="2000" dirty="0" smtClean="0"/>
              <a:t> &gt; 50 ise git 8</a:t>
            </a:r>
          </a:p>
          <a:p>
            <a:pPr marL="533400" indent="-533400" eaLnBrk="1" hangingPunct="1">
              <a:lnSpc>
                <a:spcPct val="90000"/>
              </a:lnSpc>
              <a:buFont typeface="Wingdings" pitchFamily="2" charset="2"/>
              <a:buAutoNum type="arabicPeriod"/>
            </a:pPr>
            <a:r>
              <a:rPr lang="tr-TR" sz="2000" dirty="0" smtClean="0"/>
              <a:t>Eğer </a:t>
            </a:r>
            <a:r>
              <a:rPr lang="tr-TR" sz="2000" dirty="0" err="1" smtClean="0"/>
              <a:t>sayi</a:t>
            </a:r>
            <a:r>
              <a:rPr lang="tr-TR" sz="2000" dirty="0" smtClean="0"/>
              <a:t> </a:t>
            </a:r>
            <a:r>
              <a:rPr lang="tr-TR" sz="2000" dirty="0" err="1" smtClean="0"/>
              <a:t>mod</a:t>
            </a:r>
            <a:r>
              <a:rPr lang="tr-TR" sz="2000" dirty="0" smtClean="0"/>
              <a:t> 6 = 0 ise </a:t>
            </a:r>
            <a:r>
              <a:rPr lang="tr-TR" sz="2000" dirty="0" err="1" smtClean="0"/>
              <a:t>sayac</a:t>
            </a:r>
            <a:r>
              <a:rPr lang="tr-TR" sz="2000" dirty="0" smtClean="0"/>
              <a:t>=</a:t>
            </a:r>
            <a:r>
              <a:rPr lang="tr-TR" sz="2000" dirty="0" err="1" smtClean="0"/>
              <a:t>sayac</a:t>
            </a:r>
            <a:r>
              <a:rPr lang="tr-TR" sz="2000" dirty="0" smtClean="0"/>
              <a:t>+1</a:t>
            </a:r>
          </a:p>
          <a:p>
            <a:pPr marL="533400" indent="-533400" eaLnBrk="1" hangingPunct="1">
              <a:lnSpc>
                <a:spcPct val="90000"/>
              </a:lnSpc>
              <a:buFont typeface="Wingdings" pitchFamily="2" charset="2"/>
              <a:buAutoNum type="arabicPeriod"/>
            </a:pPr>
            <a:r>
              <a:rPr lang="tr-TR" sz="2000" dirty="0" err="1" smtClean="0"/>
              <a:t>sayi</a:t>
            </a:r>
            <a:r>
              <a:rPr lang="tr-TR" sz="2000" dirty="0" smtClean="0"/>
              <a:t>=</a:t>
            </a:r>
            <a:r>
              <a:rPr lang="tr-TR" sz="2000" dirty="0" err="1" smtClean="0"/>
              <a:t>sayi</a:t>
            </a:r>
            <a:r>
              <a:rPr lang="tr-TR" sz="2000" dirty="0" smtClean="0"/>
              <a:t>+1</a:t>
            </a:r>
          </a:p>
          <a:p>
            <a:pPr marL="533400" indent="-533400" eaLnBrk="1" hangingPunct="1">
              <a:lnSpc>
                <a:spcPct val="90000"/>
              </a:lnSpc>
              <a:buFont typeface="Wingdings" pitchFamily="2" charset="2"/>
              <a:buAutoNum type="arabicPeriod"/>
            </a:pPr>
            <a:r>
              <a:rPr lang="tr-TR" sz="2000" dirty="0" smtClean="0"/>
              <a:t>Git 4</a:t>
            </a:r>
          </a:p>
          <a:p>
            <a:pPr marL="533400" indent="-533400" eaLnBrk="1" hangingPunct="1">
              <a:lnSpc>
                <a:spcPct val="90000"/>
              </a:lnSpc>
              <a:buFont typeface="Wingdings" pitchFamily="2" charset="2"/>
              <a:buAutoNum type="arabicPeriod"/>
            </a:pPr>
            <a:r>
              <a:rPr lang="tr-TR" sz="2000" dirty="0" smtClean="0"/>
              <a:t>Yaz </a:t>
            </a:r>
            <a:r>
              <a:rPr lang="tr-TR" sz="2000" dirty="0" err="1" smtClean="0"/>
              <a:t>sayac</a:t>
            </a:r>
            <a:r>
              <a:rPr lang="tr-TR" sz="2000" dirty="0" smtClean="0"/>
              <a:t> </a:t>
            </a:r>
          </a:p>
          <a:p>
            <a:pPr marL="533400" indent="-533400" eaLnBrk="1" hangingPunct="1">
              <a:lnSpc>
                <a:spcPct val="90000"/>
              </a:lnSpc>
              <a:buFont typeface="Wingdings" pitchFamily="2" charset="2"/>
              <a:buAutoNum type="arabicPeriod"/>
            </a:pPr>
            <a:r>
              <a:rPr lang="tr-TR" sz="2000" dirty="0" smtClean="0"/>
              <a:t>Dur</a:t>
            </a:r>
          </a:p>
        </p:txBody>
      </p:sp>
      <p:sp>
        <p:nvSpPr>
          <p:cNvPr id="4" name="3 Dikdörtgen"/>
          <p:cNvSpPr/>
          <p:nvPr/>
        </p:nvSpPr>
        <p:spPr>
          <a:xfrm>
            <a:off x="4357686" y="3643314"/>
            <a:ext cx="4143404" cy="646331"/>
          </a:xfrm>
          <a:prstGeom prst="rect">
            <a:avLst/>
          </a:prstGeom>
        </p:spPr>
        <p:txBody>
          <a:bodyPr wrap="square">
            <a:spAutoFit/>
          </a:bodyPr>
          <a:lstStyle/>
          <a:p>
            <a:r>
              <a:rPr lang="tr-TR" dirty="0" smtClean="0"/>
              <a:t>Bu algoritma [0-50] aralığında 6 in katı olan  sayıların adedini sayar.</a:t>
            </a:r>
            <a:endParaRPr lang="tr-TR" dirty="0"/>
          </a:p>
        </p:txBody>
      </p:sp>
      <mc:AlternateContent xmlns:mc="http://schemas.openxmlformats.org/markup-compatibility/2006">
        <mc:Choice xmlns:p14="http://schemas.microsoft.com/office/powerpoint/2010/main" xmlns="" Requires="p14">
          <p:contentPart p14:bwMode="auto" r:id="">
            <p14:nvContentPartPr>
              <p14:cNvPr id="1026" name="Ink 2"/>
              <p14:cNvContentPartPr>
                <a14:cpLocks xmlns:a14="http://schemas.microsoft.com/office/drawing/2010/main" noRot="1" noChangeAspect="1" noEditPoints="1" noChangeArrowheads="1" noChangeShapeType="1"/>
              </p14:cNvContentPartPr>
              <p14:nvPr/>
            </p14:nvContentPartPr>
            <p14:xfrm>
              <a:off x="8594725" y="14098588"/>
              <a:ext cx="0" cy="0"/>
            </p14:xfrm>
          </p:contentPart>
        </mc:Choice>
        <mc:Fallback>
          <p:pic>
            <p:nvPicPr>
              <p:cNvPr id="1026" name="Ink 2"/>
              <p:cNvPicPr>
                <a:picLocks noRot="1" noChangeAspect="1" noEditPoints="1" noChangeArrowheads="1" noChangeShapeType="1"/>
              </p:cNvPicPr>
              <p:nvPr/>
            </p:nvPicPr>
            <p:blipFill>
              <a:blip r:embed="rId2"/>
              <a:stretch>
                <a:fillRect/>
              </a:stretch>
            </p:blipFill>
            <p:spPr>
              <a:xfrm>
                <a:off x="8594725" y="14098588"/>
                <a:ext cx="0" cy="0"/>
              </a:xfrm>
              <a:prstGeom prst="rect">
                <a:avLst/>
              </a:prstGeom>
            </p:spPr>
          </p:pic>
        </mc:Fallback>
      </mc:AlternateContent>
      <p:pic>
        <p:nvPicPr>
          <p:cNvPr id="6" name="Picture 2" descr="C:\Documents and Settings\OguzH\Local Settings\Temporary Internet Files\Content.IE5\WO8I3UPU\question-marks[1].jpg"/>
          <p:cNvPicPr>
            <a:picLocks noChangeAspect="1" noChangeArrowheads="1"/>
          </p:cNvPicPr>
          <p:nvPr/>
        </p:nvPicPr>
        <p:blipFill>
          <a:blip r:embed="rId3"/>
          <a:srcRect/>
          <a:stretch>
            <a:fillRect/>
          </a:stretch>
        </p:blipFill>
        <p:spPr bwMode="auto">
          <a:xfrm>
            <a:off x="6215074" y="1571612"/>
            <a:ext cx="2357434" cy="1770695"/>
          </a:xfrm>
          <a:prstGeom prst="rect">
            <a:avLst/>
          </a:prstGeom>
          <a:noFill/>
        </p:spPr>
      </p:pic>
      <p:graphicFrame>
        <p:nvGraphicFramePr>
          <p:cNvPr id="7" name="6 Tablo"/>
          <p:cNvGraphicFramePr>
            <a:graphicFrameLocks noGrp="1"/>
          </p:cNvGraphicFramePr>
          <p:nvPr/>
        </p:nvGraphicFramePr>
        <p:xfrm>
          <a:off x="857224" y="4572009"/>
          <a:ext cx="4071970" cy="1285884"/>
        </p:xfrm>
        <a:graphic>
          <a:graphicData uri="http://schemas.openxmlformats.org/drawingml/2006/table">
            <a:tbl>
              <a:tblPr/>
              <a:tblGrid>
                <a:gridCol w="407197"/>
                <a:gridCol w="407197"/>
                <a:gridCol w="407197"/>
                <a:gridCol w="407197"/>
                <a:gridCol w="407197"/>
                <a:gridCol w="407197"/>
                <a:gridCol w="407197"/>
                <a:gridCol w="407197"/>
                <a:gridCol w="407197"/>
                <a:gridCol w="407197"/>
              </a:tblGrid>
              <a:tr h="428628">
                <a:tc>
                  <a:txBody>
                    <a:bodyPr/>
                    <a:lstStyle/>
                    <a:p>
                      <a:pPr algn="ctr">
                        <a:lnSpc>
                          <a:spcPct val="115000"/>
                        </a:lnSpc>
                        <a:spcAft>
                          <a:spcPts val="0"/>
                        </a:spcAft>
                        <a:tabLst>
                          <a:tab pos="397510" algn="l"/>
                        </a:tabLst>
                      </a:pPr>
                      <a:r>
                        <a:rPr lang="tr-TR" sz="1800" b="1" dirty="0" smtClean="0">
                          <a:latin typeface="Arial"/>
                          <a:ea typeface="Times New Roman"/>
                          <a:cs typeface="Times New Roman"/>
                        </a:rPr>
                        <a:t>9</a:t>
                      </a:r>
                      <a:endParaRPr lang="tr-TR" sz="1800" b="1"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endParaRPr lang="tr-TR" sz="1800" b="1"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endParaRPr lang="tr-TR" sz="1800" b="1"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endParaRPr lang="tr-TR" sz="1800" b="1"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endParaRPr lang="tr-TR" sz="1800" b="1"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endParaRPr lang="tr-TR" sz="1800" b="1"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endParaRPr lang="tr-TR" sz="1800" b="1"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endParaRPr lang="tr-TR" sz="1800" b="1"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endParaRPr lang="tr-TR" sz="1800" b="1"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endParaRPr lang="tr-TR" sz="1800" b="1"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r>
              <a:tr h="428628">
                <a:tc>
                  <a:txBody>
                    <a:bodyPr/>
                    <a:lstStyle/>
                    <a:p>
                      <a:pPr algn="ctr">
                        <a:lnSpc>
                          <a:spcPct val="115000"/>
                        </a:lnSpc>
                        <a:spcAft>
                          <a:spcPts val="0"/>
                        </a:spcAft>
                        <a:tabLst>
                          <a:tab pos="397510" algn="l"/>
                        </a:tabLst>
                      </a:pPr>
                      <a:endParaRPr lang="tr-TR" sz="1800" b="1">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endParaRPr lang="tr-TR" sz="1800" b="1">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endParaRPr lang="tr-TR" sz="1800" b="1">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endParaRPr lang="tr-TR" sz="1800" b="1">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endParaRPr lang="tr-TR" sz="1800" b="1">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endParaRPr lang="tr-TR" sz="1800" b="1">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endParaRPr lang="tr-TR" sz="1800" b="1">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endParaRPr lang="tr-TR" sz="1800" b="1">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endParaRPr lang="tr-TR" sz="1800" b="1">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endParaRPr lang="tr-TR" sz="1800" b="1">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r h="428628">
                <a:tc>
                  <a:txBody>
                    <a:bodyPr/>
                    <a:lstStyle/>
                    <a:p>
                      <a:pPr algn="ctr">
                        <a:lnSpc>
                          <a:spcPct val="115000"/>
                        </a:lnSpc>
                        <a:spcAft>
                          <a:spcPts val="0"/>
                        </a:spcAft>
                        <a:tabLst>
                          <a:tab pos="397510" algn="l"/>
                        </a:tabLst>
                      </a:pPr>
                      <a:endParaRPr lang="tr-TR" sz="1800" b="1">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97510" algn="l"/>
                        </a:tabLst>
                      </a:pPr>
                      <a:endParaRPr lang="tr-TR" sz="1800" b="1"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97510" algn="l"/>
                        </a:tabLst>
                      </a:pPr>
                      <a:endParaRPr lang="tr-TR" sz="1800" b="1">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97510" algn="l"/>
                        </a:tabLst>
                      </a:pPr>
                      <a:endParaRPr lang="tr-TR" sz="1800" b="1">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97510" algn="l"/>
                        </a:tabLst>
                      </a:pPr>
                      <a:endParaRPr lang="tr-TR" sz="1800" b="1">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97510" algn="l"/>
                        </a:tabLst>
                      </a:pPr>
                      <a:endParaRPr lang="tr-TR" sz="1800" b="1"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97510" algn="l"/>
                        </a:tabLst>
                      </a:pPr>
                      <a:endParaRPr lang="tr-TR" sz="1800" b="1">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97510" algn="l"/>
                        </a:tabLst>
                      </a:pPr>
                      <a:endParaRPr lang="tr-TR" sz="1800" b="1">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97510" algn="l"/>
                        </a:tabLst>
                      </a:pPr>
                      <a:endParaRPr lang="tr-TR" sz="1800" b="1">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97510" algn="l"/>
                        </a:tabLst>
                      </a:pPr>
                      <a:endParaRPr lang="tr-TR" sz="1800" b="1"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7 Yuvarlatılmış Dikdörtgen"/>
          <p:cNvSpPr/>
          <p:nvPr/>
        </p:nvSpPr>
        <p:spPr>
          <a:xfrm>
            <a:off x="5314950" y="4772025"/>
            <a:ext cx="3581400" cy="82867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tr-TR" dirty="0" smtClean="0">
                <a:hlinkClick r:id="rId4"/>
              </a:rPr>
              <a:t>https://scratch.mit.edu/projects/277506708/editor</a:t>
            </a:r>
            <a:endParaRPr lang="tr-TR" dirty="0"/>
          </a:p>
        </p:txBody>
      </p:sp>
    </p:spTree>
    <p:extLst>
      <p:ext uri="{BB962C8B-B14F-4D97-AF65-F5344CB8AC3E}">
        <p14:creationId xmlns:p14="http://schemas.microsoft.com/office/powerpoint/2010/main" xmlns="" val="5233615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500"/>
                                        <p:tgtEl>
                                          <p:spTgt spid="4"/>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amond(in)">
                                      <p:cBhvr>
                                        <p:cTn id="1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Alıştırma</a:t>
            </a:r>
            <a:endParaRPr lang="tr-TR" dirty="0"/>
          </a:p>
        </p:txBody>
      </p:sp>
      <p:pic>
        <p:nvPicPr>
          <p:cNvPr id="4" name="3 İçerik Yer Tutucusu" descr="soru.jpg"/>
          <p:cNvPicPr>
            <a:picLocks noGrp="1" noChangeAspect="1"/>
          </p:cNvPicPr>
          <p:nvPr>
            <p:ph sz="quarter" idx="1"/>
          </p:nvPr>
        </p:nvPicPr>
        <p:blipFill>
          <a:blip r:embed="rId2"/>
          <a:stretch>
            <a:fillRect/>
          </a:stretch>
        </p:blipFill>
        <p:spPr>
          <a:xfrm>
            <a:off x="5561492" y="1384583"/>
            <a:ext cx="2371344" cy="1780032"/>
          </a:xfrm>
        </p:spPr>
      </p:pic>
      <p:graphicFrame>
        <p:nvGraphicFramePr>
          <p:cNvPr id="5" name="4 Tablo"/>
          <p:cNvGraphicFramePr>
            <a:graphicFrameLocks noGrp="1"/>
          </p:cNvGraphicFramePr>
          <p:nvPr/>
        </p:nvGraphicFramePr>
        <p:xfrm>
          <a:off x="3517186" y="4426857"/>
          <a:ext cx="4951900" cy="1470891"/>
        </p:xfrm>
        <a:graphic>
          <a:graphicData uri="http://schemas.openxmlformats.org/drawingml/2006/table">
            <a:tbl>
              <a:tblPr firstRow="1" bandRow="1">
                <a:tableStyleId>{5940675A-B579-460E-94D1-54222C63F5DA}</a:tableStyleId>
              </a:tblPr>
              <a:tblGrid>
                <a:gridCol w="495190"/>
                <a:gridCol w="495190"/>
                <a:gridCol w="495190"/>
                <a:gridCol w="495190"/>
                <a:gridCol w="495190"/>
                <a:gridCol w="495190"/>
                <a:gridCol w="495190"/>
                <a:gridCol w="495190"/>
                <a:gridCol w="495190"/>
                <a:gridCol w="495190"/>
              </a:tblGrid>
              <a:tr h="490297">
                <a:tc>
                  <a:txBody>
                    <a:bodyPr/>
                    <a:lstStyle/>
                    <a:p>
                      <a:pPr algn="ctr"/>
                      <a:r>
                        <a:rPr lang="tr-TR" sz="2400" b="1" dirty="0" smtClean="0"/>
                        <a:t>3</a:t>
                      </a:r>
                      <a:endParaRPr lang="tr-TR" sz="2400" b="1" dirty="0"/>
                    </a:p>
                  </a:txBody>
                  <a:tcPr/>
                </a:tc>
                <a:tc>
                  <a:txBody>
                    <a:bodyPr/>
                    <a:lstStyle/>
                    <a:p>
                      <a:pPr algn="ctr"/>
                      <a:r>
                        <a:rPr lang="tr-TR" sz="2400" b="1" dirty="0" smtClean="0"/>
                        <a:t>.</a:t>
                      </a:r>
                      <a:endParaRPr lang="tr-TR" sz="2400" b="1" dirty="0"/>
                    </a:p>
                  </a:txBody>
                  <a:tcPr/>
                </a:tc>
                <a:tc>
                  <a:txBody>
                    <a:bodyPr/>
                    <a:lstStyle/>
                    <a:p>
                      <a:pPr algn="ctr"/>
                      <a:r>
                        <a:rPr lang="tr-TR" sz="2400" b="1" dirty="0" smtClean="0"/>
                        <a:t>0</a:t>
                      </a:r>
                      <a:endParaRPr lang="tr-TR" sz="2400" b="1" dirty="0"/>
                    </a:p>
                  </a:txBody>
                  <a:tcPr/>
                </a:tc>
                <a:tc>
                  <a:txBody>
                    <a:bodyPr/>
                    <a:lstStyle/>
                    <a:p>
                      <a:pPr algn="ctr"/>
                      <a:r>
                        <a:rPr lang="tr-TR" sz="2400" b="1" dirty="0" smtClean="0"/>
                        <a:t>0</a:t>
                      </a:r>
                      <a:endParaRPr lang="tr-TR" sz="2400" b="1" dirty="0"/>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r>
              <a:tr h="490297">
                <a:tc>
                  <a:txBody>
                    <a:bodyPr/>
                    <a:lstStyle/>
                    <a:p>
                      <a:endParaRPr lang="tr-TR" dirty="0"/>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r>
              <a:tr h="490297">
                <a:tc>
                  <a:txBody>
                    <a:bodyPr/>
                    <a:lstStyle/>
                    <a:p>
                      <a:endParaRPr lang="tr-TR"/>
                    </a:p>
                  </a:txBody>
                  <a:tcPr/>
                </a:tc>
                <a:tc>
                  <a:txBody>
                    <a:bodyPr/>
                    <a:lstStyle/>
                    <a:p>
                      <a:endParaRPr lang="tr-TR"/>
                    </a:p>
                  </a:txBody>
                  <a:tcPr/>
                </a:tc>
                <a:tc>
                  <a:txBody>
                    <a:bodyPr/>
                    <a:lstStyle/>
                    <a:p>
                      <a:endParaRPr lang="tr-TR" dirty="0"/>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dirty="0"/>
                    </a:p>
                  </a:txBody>
                  <a:tcPr/>
                </a:tc>
              </a:tr>
            </a:tbl>
          </a:graphicData>
        </a:graphic>
      </p:graphicFrame>
      <p:sp>
        <p:nvSpPr>
          <p:cNvPr id="143362" name="Rectangle 2"/>
          <p:cNvSpPr>
            <a:spLocks noChangeArrowheads="1"/>
          </p:cNvSpPr>
          <p:nvPr/>
        </p:nvSpPr>
        <p:spPr bwMode="auto">
          <a:xfrm>
            <a:off x="457200" y="1384583"/>
            <a:ext cx="91440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defTabSz="914400" fontAlgn="base">
              <a:spcBef>
                <a:spcPct val="0"/>
              </a:spcBef>
              <a:spcAft>
                <a:spcPct val="0"/>
              </a:spcAft>
              <a:tabLst>
                <a:tab pos="396875" algn="l"/>
              </a:tabLst>
            </a:pPr>
            <a:r>
              <a:rPr lang="en-US" sz="2800" dirty="0" smtClean="0">
                <a:latin typeface="Arial" pitchFamily="34" charset="0"/>
                <a:ea typeface="Times New Roman" pitchFamily="18" charset="0"/>
                <a:cs typeface="Arial" pitchFamily="34" charset="0"/>
              </a:rPr>
              <a:t>#include &lt;</a:t>
            </a:r>
            <a:r>
              <a:rPr lang="en-US" sz="2800" dirty="0" err="1" smtClean="0">
                <a:latin typeface="Arial" pitchFamily="34" charset="0"/>
                <a:ea typeface="Times New Roman" pitchFamily="18" charset="0"/>
                <a:cs typeface="Arial" pitchFamily="34" charset="0"/>
              </a:rPr>
              <a:t>stdio.h</a:t>
            </a:r>
            <a:r>
              <a:rPr lang="en-US" sz="2800" dirty="0" smtClean="0">
                <a:latin typeface="Arial" pitchFamily="34" charset="0"/>
                <a:ea typeface="Times New Roman" pitchFamily="18" charset="0"/>
                <a:cs typeface="Arial" pitchFamily="34" charset="0"/>
              </a:rPr>
              <a:t>&gt;</a:t>
            </a:r>
          </a:p>
          <a:p>
            <a:pPr lvl="0" defTabSz="914400" fontAlgn="base">
              <a:spcBef>
                <a:spcPct val="0"/>
              </a:spcBef>
              <a:spcAft>
                <a:spcPct val="0"/>
              </a:spcAft>
              <a:tabLst>
                <a:tab pos="396875" algn="l"/>
              </a:tabLst>
            </a:pPr>
            <a:r>
              <a:rPr lang="en-US" sz="2800" dirty="0" err="1" smtClean="0">
                <a:latin typeface="Arial" pitchFamily="34" charset="0"/>
                <a:ea typeface="Times New Roman" pitchFamily="18" charset="0"/>
                <a:cs typeface="Arial" pitchFamily="34" charset="0"/>
              </a:rPr>
              <a:t>int</a:t>
            </a:r>
            <a:r>
              <a:rPr lang="en-US" sz="2800" dirty="0" smtClean="0">
                <a:latin typeface="Arial" pitchFamily="34" charset="0"/>
                <a:ea typeface="Times New Roman" pitchFamily="18" charset="0"/>
                <a:cs typeface="Arial" pitchFamily="34" charset="0"/>
              </a:rPr>
              <a:t> main()</a:t>
            </a:r>
          </a:p>
          <a:p>
            <a:pPr lvl="0" defTabSz="914400" fontAlgn="base">
              <a:spcBef>
                <a:spcPct val="0"/>
              </a:spcBef>
              <a:spcAft>
                <a:spcPct val="0"/>
              </a:spcAft>
              <a:tabLst>
                <a:tab pos="396875" algn="l"/>
              </a:tabLst>
            </a:pPr>
            <a:r>
              <a:rPr lang="en-US" sz="2800" dirty="0" smtClean="0">
                <a:latin typeface="Arial" pitchFamily="34" charset="0"/>
                <a:ea typeface="Times New Roman" pitchFamily="18" charset="0"/>
                <a:cs typeface="Arial" pitchFamily="34" charset="0"/>
              </a:rPr>
              <a:t>{</a:t>
            </a:r>
          </a:p>
          <a:p>
            <a:pPr lvl="0" defTabSz="914400" fontAlgn="base">
              <a:spcBef>
                <a:spcPct val="0"/>
              </a:spcBef>
              <a:spcAft>
                <a:spcPct val="0"/>
              </a:spcAft>
              <a:tabLst>
                <a:tab pos="396875" algn="l"/>
              </a:tabLst>
            </a:pPr>
            <a:r>
              <a:rPr lang="en-US" sz="2800" dirty="0" smtClean="0">
                <a:latin typeface="Arial" pitchFamily="34" charset="0"/>
                <a:ea typeface="Times New Roman" pitchFamily="18" charset="0"/>
                <a:cs typeface="Arial" pitchFamily="34" charset="0"/>
              </a:rPr>
              <a:t>	</a:t>
            </a:r>
            <a:r>
              <a:rPr lang="en-US" sz="2800" dirty="0" err="1" smtClean="0">
                <a:latin typeface="Arial" pitchFamily="34" charset="0"/>
                <a:ea typeface="Times New Roman" pitchFamily="18" charset="0"/>
                <a:cs typeface="Arial" pitchFamily="34" charset="0"/>
              </a:rPr>
              <a:t>int</a:t>
            </a:r>
            <a:r>
              <a:rPr lang="en-US" sz="2800" dirty="0" smtClean="0">
                <a:latin typeface="Arial" pitchFamily="34" charset="0"/>
                <a:ea typeface="Times New Roman" pitchFamily="18" charset="0"/>
                <a:cs typeface="Arial" pitchFamily="34" charset="0"/>
              </a:rPr>
              <a:t> a=102, b=10, c=4;</a:t>
            </a:r>
          </a:p>
          <a:p>
            <a:pPr lvl="0" defTabSz="914400" fontAlgn="base">
              <a:spcBef>
                <a:spcPct val="0"/>
              </a:spcBef>
              <a:spcAft>
                <a:spcPct val="0"/>
              </a:spcAft>
              <a:tabLst>
                <a:tab pos="396875" algn="l"/>
              </a:tabLst>
            </a:pPr>
            <a:r>
              <a:rPr lang="en-US" sz="2800" dirty="0" smtClean="0">
                <a:latin typeface="Arial" pitchFamily="34" charset="0"/>
                <a:ea typeface="Times New Roman" pitchFamily="18" charset="0"/>
                <a:cs typeface="Arial" pitchFamily="34" charset="0"/>
              </a:rPr>
              <a:t>	double d = </a:t>
            </a:r>
            <a:r>
              <a:rPr lang="tr-TR" sz="2800" dirty="0" smtClean="0">
                <a:latin typeface="Arial" pitchFamily="34" charset="0"/>
                <a:ea typeface="Times New Roman" pitchFamily="18" charset="0"/>
                <a:cs typeface="Arial" pitchFamily="34" charset="0"/>
              </a:rPr>
              <a:t>(</a:t>
            </a:r>
            <a:r>
              <a:rPr lang="tr-TR" sz="2800" dirty="0" err="1" smtClean="0">
                <a:latin typeface="Arial" pitchFamily="34" charset="0"/>
                <a:ea typeface="Times New Roman" pitchFamily="18" charset="0"/>
                <a:cs typeface="Arial" pitchFamily="34" charset="0"/>
              </a:rPr>
              <a:t>double</a:t>
            </a:r>
            <a:r>
              <a:rPr lang="tr-TR" sz="2800" dirty="0" smtClean="0">
                <a:latin typeface="Arial" pitchFamily="34" charset="0"/>
                <a:ea typeface="Times New Roman" pitchFamily="18" charset="0"/>
                <a:cs typeface="Arial" pitchFamily="34" charset="0"/>
              </a:rPr>
              <a:t>) (</a:t>
            </a:r>
            <a:r>
              <a:rPr lang="en-US" sz="2800" dirty="0" smtClean="0">
                <a:latin typeface="Arial" pitchFamily="34" charset="0"/>
                <a:ea typeface="Times New Roman" pitchFamily="18" charset="0"/>
                <a:cs typeface="Arial" pitchFamily="34" charset="0"/>
              </a:rPr>
              <a:t>a/b/(--c)</a:t>
            </a:r>
            <a:r>
              <a:rPr lang="tr-TR" sz="2800" dirty="0" smtClean="0">
                <a:latin typeface="Arial" pitchFamily="34" charset="0"/>
                <a:ea typeface="Times New Roman" pitchFamily="18" charset="0"/>
                <a:cs typeface="Arial" pitchFamily="34" charset="0"/>
              </a:rPr>
              <a:t>)</a:t>
            </a:r>
            <a:r>
              <a:rPr lang="en-US" sz="2800" dirty="0" smtClean="0">
                <a:latin typeface="Arial" pitchFamily="34" charset="0"/>
                <a:ea typeface="Times New Roman" pitchFamily="18" charset="0"/>
                <a:cs typeface="Arial" pitchFamily="34" charset="0"/>
              </a:rPr>
              <a:t>;</a:t>
            </a:r>
          </a:p>
          <a:p>
            <a:pPr lvl="0" defTabSz="914400" fontAlgn="base">
              <a:spcBef>
                <a:spcPct val="0"/>
              </a:spcBef>
              <a:spcAft>
                <a:spcPct val="0"/>
              </a:spcAft>
              <a:tabLst>
                <a:tab pos="396875" algn="l"/>
              </a:tabLst>
            </a:pPr>
            <a:r>
              <a:rPr lang="en-US" sz="2800" dirty="0" smtClean="0">
                <a:latin typeface="Arial" pitchFamily="34" charset="0"/>
                <a:ea typeface="Times New Roman" pitchFamily="18" charset="0"/>
                <a:cs typeface="Arial" pitchFamily="34" charset="0"/>
              </a:rPr>
              <a:t>	</a:t>
            </a:r>
            <a:r>
              <a:rPr lang="en-US" sz="2800" dirty="0" err="1" smtClean="0">
                <a:latin typeface="Arial" pitchFamily="34" charset="0"/>
                <a:ea typeface="Times New Roman" pitchFamily="18" charset="0"/>
                <a:cs typeface="Arial" pitchFamily="34" charset="0"/>
              </a:rPr>
              <a:t>printf</a:t>
            </a:r>
            <a:r>
              <a:rPr lang="en-US" sz="2800" dirty="0" smtClean="0">
                <a:latin typeface="Arial" pitchFamily="34" charset="0"/>
                <a:ea typeface="Times New Roman" pitchFamily="18" charset="0"/>
                <a:cs typeface="Arial" pitchFamily="34" charset="0"/>
              </a:rPr>
              <a:t>("%.2</a:t>
            </a:r>
            <a:r>
              <a:rPr lang="tr-TR" sz="2800" dirty="0" smtClean="0">
                <a:latin typeface="Arial" pitchFamily="34" charset="0"/>
                <a:ea typeface="Times New Roman" pitchFamily="18" charset="0"/>
                <a:cs typeface="Arial" pitchFamily="34" charset="0"/>
              </a:rPr>
              <a:t>l</a:t>
            </a:r>
            <a:r>
              <a:rPr lang="en-US" sz="2800" dirty="0" err="1" smtClean="0">
                <a:latin typeface="Arial" pitchFamily="34" charset="0"/>
                <a:ea typeface="Times New Roman" pitchFamily="18" charset="0"/>
                <a:cs typeface="Arial" pitchFamily="34" charset="0"/>
              </a:rPr>
              <a:t>f",d</a:t>
            </a:r>
            <a:r>
              <a:rPr lang="en-US" sz="2800" dirty="0" smtClean="0">
                <a:latin typeface="Arial" pitchFamily="34" charset="0"/>
                <a:ea typeface="Times New Roman" pitchFamily="18" charset="0"/>
                <a:cs typeface="Arial" pitchFamily="34" charset="0"/>
              </a:rPr>
              <a:t>);</a:t>
            </a:r>
          </a:p>
          <a:p>
            <a:pPr lvl="0" defTabSz="914400" fontAlgn="base">
              <a:spcBef>
                <a:spcPct val="0"/>
              </a:spcBef>
              <a:spcAft>
                <a:spcPct val="0"/>
              </a:spcAft>
              <a:tabLst>
                <a:tab pos="396875" algn="l"/>
              </a:tabLst>
            </a:pPr>
            <a:r>
              <a:rPr lang="en-US" sz="2800" dirty="0" smtClean="0">
                <a:latin typeface="Arial" pitchFamily="34" charset="0"/>
                <a:ea typeface="Times New Roman" pitchFamily="18" charset="0"/>
                <a:cs typeface="Arial" pitchFamily="34" charset="0"/>
              </a:rPr>
              <a:t>	return 0;</a:t>
            </a:r>
          </a:p>
          <a:p>
            <a:pPr lvl="0" defTabSz="914400" fontAlgn="base">
              <a:spcBef>
                <a:spcPct val="0"/>
              </a:spcBef>
              <a:spcAft>
                <a:spcPct val="0"/>
              </a:spcAft>
              <a:tabLst>
                <a:tab pos="396875" algn="l"/>
              </a:tabLst>
            </a:pPr>
            <a:r>
              <a:rPr lang="en-US" sz="2800" dirty="0" smtClean="0">
                <a:latin typeface="Arial" pitchFamily="34" charset="0"/>
                <a:ea typeface="Times New Roman" pitchFamily="18" charset="0"/>
                <a:cs typeface="Arial" pitchFamily="34" charset="0"/>
              </a:rPr>
              <a:t>}</a:t>
            </a:r>
            <a:endParaRPr kumimoji="0" lang="tr-TR" sz="54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6 Metin kutusu"/>
          <p:cNvSpPr txBox="1"/>
          <p:nvPr/>
        </p:nvSpPr>
        <p:spPr>
          <a:xfrm>
            <a:off x="4676121" y="2032000"/>
            <a:ext cx="885371" cy="584775"/>
          </a:xfrm>
          <a:prstGeom prst="rect">
            <a:avLst/>
          </a:prstGeom>
          <a:noFill/>
        </p:spPr>
        <p:txBody>
          <a:bodyPr wrap="square" rtlCol="0">
            <a:spAutoFit/>
          </a:bodyPr>
          <a:lstStyle/>
          <a:p>
            <a:r>
              <a:rPr lang="tr-TR" sz="3200" b="1" dirty="0" smtClean="0"/>
              <a:t>- - c</a:t>
            </a:r>
            <a:endParaRPr lang="tr-TR" sz="3200" b="1" dirty="0"/>
          </a:p>
        </p:txBody>
      </p:sp>
      <p:cxnSp>
        <p:nvCxnSpPr>
          <p:cNvPr id="9" name="8 Düz Ok Bağlayıcısı"/>
          <p:cNvCxnSpPr/>
          <p:nvPr/>
        </p:nvCxnSpPr>
        <p:spPr>
          <a:xfrm rot="16200000" flipV="1">
            <a:off x="4777052" y="2876180"/>
            <a:ext cx="547840" cy="29029"/>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Math</a:t>
            </a:r>
            <a:r>
              <a:rPr lang="tr-TR" dirty="0" smtClean="0"/>
              <a:t> kütüphanesini kullanmak</a:t>
            </a:r>
            <a:endParaRPr lang="tr-TR" dirty="0"/>
          </a:p>
        </p:txBody>
      </p:sp>
      <p:sp>
        <p:nvSpPr>
          <p:cNvPr id="4" name="3 Metin kutusu"/>
          <p:cNvSpPr txBox="1"/>
          <p:nvPr/>
        </p:nvSpPr>
        <p:spPr>
          <a:xfrm>
            <a:off x="428596" y="5211561"/>
            <a:ext cx="7215238" cy="646331"/>
          </a:xfrm>
          <a:prstGeom prst="rect">
            <a:avLst/>
          </a:prstGeom>
          <a:noFill/>
        </p:spPr>
        <p:txBody>
          <a:bodyPr wrap="square" rtlCol="0">
            <a:spAutoFit/>
          </a:bodyPr>
          <a:lstStyle/>
          <a:p>
            <a:r>
              <a:rPr lang="tr-TR" dirty="0" smtClean="0"/>
              <a:t>Detaylı liste için </a:t>
            </a:r>
            <a:r>
              <a:rPr lang="tr-TR" dirty="0" smtClean="0">
                <a:hlinkClick r:id="rId2"/>
              </a:rPr>
              <a:t>https://www.tutorialspoint.com/c_standard_library/math_h.htm</a:t>
            </a:r>
            <a:endParaRPr lang="tr-TR" dirty="0"/>
          </a:p>
        </p:txBody>
      </p:sp>
      <p:sp>
        <p:nvSpPr>
          <p:cNvPr id="7" name="6 Metin kutusu"/>
          <p:cNvSpPr txBox="1"/>
          <p:nvPr/>
        </p:nvSpPr>
        <p:spPr>
          <a:xfrm>
            <a:off x="428596" y="1428736"/>
            <a:ext cx="6072230" cy="707886"/>
          </a:xfrm>
          <a:prstGeom prst="rect">
            <a:avLst/>
          </a:prstGeom>
          <a:noFill/>
        </p:spPr>
        <p:txBody>
          <a:bodyPr wrap="square" rtlCol="0">
            <a:spAutoFit/>
          </a:bodyPr>
          <a:lstStyle/>
          <a:p>
            <a:r>
              <a:rPr lang="tr-TR" sz="2000" dirty="0" err="1" smtClean="0"/>
              <a:t>math</a:t>
            </a:r>
            <a:r>
              <a:rPr lang="tr-TR" sz="2000" dirty="0" smtClean="0"/>
              <a:t>.h kütüphanesini ekleyerek içerisindeki </a:t>
            </a:r>
            <a:r>
              <a:rPr lang="tr-TR" sz="2000" dirty="0" err="1" smtClean="0"/>
              <a:t>pow</a:t>
            </a:r>
            <a:r>
              <a:rPr lang="tr-TR" sz="2000" dirty="0" smtClean="0"/>
              <a:t>, </a:t>
            </a:r>
            <a:r>
              <a:rPr lang="tr-TR" sz="2000" dirty="0" err="1" smtClean="0"/>
              <a:t>sqrt</a:t>
            </a:r>
            <a:r>
              <a:rPr lang="tr-TR" sz="2000" dirty="0" smtClean="0"/>
              <a:t> gibi fonksiyonlardan yararlanabilirsiniz. </a:t>
            </a:r>
          </a:p>
        </p:txBody>
      </p:sp>
      <p:sp>
        <p:nvSpPr>
          <p:cNvPr id="8" name="7 Dikdörtgen"/>
          <p:cNvSpPr/>
          <p:nvPr/>
        </p:nvSpPr>
        <p:spPr>
          <a:xfrm>
            <a:off x="428596" y="2136339"/>
            <a:ext cx="8358246" cy="258532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tr-TR" dirty="0" smtClean="0"/>
              <a:t>#</a:t>
            </a:r>
            <a:r>
              <a:rPr lang="tr-TR" dirty="0" err="1" smtClean="0"/>
              <a:t>include</a:t>
            </a:r>
            <a:r>
              <a:rPr lang="tr-TR" dirty="0" smtClean="0"/>
              <a:t> &lt;</a:t>
            </a:r>
            <a:r>
              <a:rPr lang="tr-TR" dirty="0" err="1" smtClean="0"/>
              <a:t>stdio</a:t>
            </a:r>
            <a:r>
              <a:rPr lang="tr-TR" dirty="0" smtClean="0"/>
              <a:t>.h&gt;</a:t>
            </a:r>
          </a:p>
          <a:p>
            <a:r>
              <a:rPr lang="tr-TR" dirty="0" smtClean="0">
                <a:solidFill>
                  <a:srgbClr val="C00000"/>
                </a:solidFill>
              </a:rPr>
              <a:t>#</a:t>
            </a:r>
            <a:r>
              <a:rPr lang="tr-TR" dirty="0" err="1" smtClean="0">
                <a:solidFill>
                  <a:srgbClr val="C00000"/>
                </a:solidFill>
              </a:rPr>
              <a:t>include</a:t>
            </a:r>
            <a:r>
              <a:rPr lang="tr-TR" dirty="0" smtClean="0">
                <a:solidFill>
                  <a:srgbClr val="C00000"/>
                </a:solidFill>
              </a:rPr>
              <a:t> &lt;</a:t>
            </a:r>
            <a:r>
              <a:rPr lang="tr-TR" dirty="0" err="1" smtClean="0">
                <a:solidFill>
                  <a:srgbClr val="C00000"/>
                </a:solidFill>
              </a:rPr>
              <a:t>math</a:t>
            </a:r>
            <a:r>
              <a:rPr lang="tr-TR" dirty="0" smtClean="0">
                <a:solidFill>
                  <a:srgbClr val="C00000"/>
                </a:solidFill>
              </a:rPr>
              <a:t>.h&gt;</a:t>
            </a:r>
          </a:p>
          <a:p>
            <a:r>
              <a:rPr lang="tr-TR" dirty="0" err="1" smtClean="0"/>
              <a:t>int</a:t>
            </a:r>
            <a:r>
              <a:rPr lang="tr-TR" dirty="0" smtClean="0"/>
              <a:t> </a:t>
            </a:r>
            <a:r>
              <a:rPr lang="tr-TR" dirty="0" err="1" smtClean="0"/>
              <a:t>main</a:t>
            </a:r>
            <a:r>
              <a:rPr lang="tr-TR" dirty="0" smtClean="0"/>
              <a:t>()</a:t>
            </a:r>
          </a:p>
          <a:p>
            <a:r>
              <a:rPr lang="tr-TR" dirty="0" smtClean="0"/>
              <a:t>{</a:t>
            </a:r>
          </a:p>
          <a:p>
            <a:pPr lvl="1"/>
            <a:r>
              <a:rPr lang="tr-TR" dirty="0" err="1" smtClean="0"/>
              <a:t>double</a:t>
            </a:r>
            <a:r>
              <a:rPr lang="tr-TR" dirty="0" smtClean="0"/>
              <a:t> x = 6.0;</a:t>
            </a:r>
          </a:p>
          <a:p>
            <a:pPr lvl="1"/>
            <a:r>
              <a:rPr lang="tr-TR" dirty="0" err="1" smtClean="0"/>
              <a:t>printf</a:t>
            </a:r>
            <a:r>
              <a:rPr lang="tr-TR" dirty="0" smtClean="0"/>
              <a:t>("%.0lf kere %.0lf -&gt;  %.0lf\n", x, </a:t>
            </a:r>
            <a:r>
              <a:rPr lang="tr-TR" dirty="0" err="1" smtClean="0">
                <a:solidFill>
                  <a:srgbClr val="C00000"/>
                </a:solidFill>
              </a:rPr>
              <a:t>sqrt</a:t>
            </a:r>
            <a:r>
              <a:rPr lang="tr-TR" dirty="0" smtClean="0">
                <a:solidFill>
                  <a:srgbClr val="C00000"/>
                </a:solidFill>
              </a:rPr>
              <a:t>(36.0)</a:t>
            </a:r>
            <a:r>
              <a:rPr lang="tr-TR" dirty="0" smtClean="0"/>
              <a:t>, </a:t>
            </a:r>
            <a:r>
              <a:rPr lang="tr-TR" dirty="0" err="1" smtClean="0">
                <a:solidFill>
                  <a:srgbClr val="C00000"/>
                </a:solidFill>
              </a:rPr>
              <a:t>pow</a:t>
            </a:r>
            <a:r>
              <a:rPr lang="tr-TR" dirty="0" smtClean="0">
                <a:solidFill>
                  <a:srgbClr val="C00000"/>
                </a:solidFill>
              </a:rPr>
              <a:t>(x,2.0)</a:t>
            </a:r>
            <a:r>
              <a:rPr lang="tr-TR" dirty="0" smtClean="0"/>
              <a:t>);</a:t>
            </a:r>
          </a:p>
          <a:p>
            <a:pPr lvl="1"/>
            <a:r>
              <a:rPr lang="tr-TR" dirty="0" err="1" smtClean="0"/>
              <a:t>printf</a:t>
            </a:r>
            <a:r>
              <a:rPr lang="tr-TR" dirty="0" smtClean="0"/>
              <a:t>("Dedemin </a:t>
            </a:r>
            <a:r>
              <a:rPr lang="tr-TR" dirty="0" err="1" smtClean="0"/>
              <a:t>biyigi</a:t>
            </a:r>
            <a:r>
              <a:rPr lang="tr-TR" dirty="0" smtClean="0"/>
              <a:t> yolda </a:t>
            </a:r>
            <a:r>
              <a:rPr lang="tr-TR" dirty="0" err="1" smtClean="0"/>
              <a:t>kaldi</a:t>
            </a:r>
            <a:r>
              <a:rPr lang="tr-TR" dirty="0" smtClean="0"/>
              <a:t>. ");</a:t>
            </a:r>
          </a:p>
          <a:p>
            <a:pPr lvl="1"/>
            <a:r>
              <a:rPr lang="tr-TR" dirty="0" err="1" smtClean="0"/>
              <a:t>return</a:t>
            </a:r>
            <a:r>
              <a:rPr lang="tr-TR" dirty="0" smtClean="0"/>
              <a:t> 0;</a:t>
            </a:r>
          </a:p>
          <a:p>
            <a:r>
              <a:rPr lang="tr-TR" dirty="0" smtClean="0"/>
              <a:t>}</a:t>
            </a:r>
            <a:endParaRPr lang="tr-TR" dirty="0"/>
          </a:p>
        </p:txBody>
      </p:sp>
      <p:sp>
        <p:nvSpPr>
          <p:cNvPr id="6" name="5 Metin kutusu"/>
          <p:cNvSpPr txBox="1"/>
          <p:nvPr/>
        </p:nvSpPr>
        <p:spPr>
          <a:xfrm>
            <a:off x="7000892" y="5429264"/>
            <a:ext cx="1857388"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tr-TR" sz="1600" dirty="0" smtClean="0"/>
              <a:t>1992</a:t>
            </a:r>
          </a:p>
          <a:p>
            <a:pPr algn="ctr"/>
            <a:r>
              <a:rPr lang="tr-TR" sz="1600" dirty="0" smtClean="0"/>
              <a:t>Türkiye’de bir reklamdan</a:t>
            </a:r>
            <a:endParaRPr lang="tr-TR" sz="1600" dirty="0"/>
          </a:p>
        </p:txBody>
      </p:sp>
      <p:pic>
        <p:nvPicPr>
          <p:cNvPr id="5" name="4 İçerik Yer Tutucusu" descr="190612-1720.jpg"/>
          <p:cNvPicPr>
            <a:picLocks noGrp="1" noChangeAspect="1"/>
          </p:cNvPicPr>
          <p:nvPr>
            <p:ph sz="quarter" idx="1"/>
          </p:nvPr>
        </p:nvPicPr>
        <p:blipFill>
          <a:blip r:embed="rId3"/>
          <a:srcRect r="2362"/>
          <a:stretch>
            <a:fillRect/>
          </a:stretch>
        </p:blipFill>
        <p:spPr>
          <a:xfrm>
            <a:off x="7004617" y="4143380"/>
            <a:ext cx="1925101" cy="1314440"/>
          </a:xfrm>
        </p:spPr>
      </p:pic>
      <p:pic>
        <p:nvPicPr>
          <p:cNvPr id="3074" name="Picture 2"/>
          <p:cNvPicPr>
            <a:picLocks noChangeAspect="1" noChangeArrowheads="1"/>
          </p:cNvPicPr>
          <p:nvPr/>
        </p:nvPicPr>
        <p:blipFill>
          <a:blip r:embed="rId4"/>
          <a:srcRect/>
          <a:stretch>
            <a:fillRect/>
          </a:stretch>
        </p:blipFill>
        <p:spPr bwMode="auto">
          <a:xfrm>
            <a:off x="4786314" y="2071678"/>
            <a:ext cx="3929090" cy="1394476"/>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checkerboard(across)">
                                      <p:cBhvr>
                                        <p:cTn id="1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Math</a:t>
            </a:r>
            <a:r>
              <a:rPr lang="tr-TR" dirty="0" smtClean="0"/>
              <a:t> kütüphanesini kullanmak</a:t>
            </a:r>
            <a:endParaRPr lang="tr-TR" dirty="0"/>
          </a:p>
        </p:txBody>
      </p:sp>
      <p:sp>
        <p:nvSpPr>
          <p:cNvPr id="3" name="2 İçerik Yer Tutucusu"/>
          <p:cNvSpPr>
            <a:spLocks noGrp="1"/>
          </p:cNvSpPr>
          <p:nvPr>
            <p:ph sz="quarter" idx="1"/>
          </p:nvPr>
        </p:nvSpPr>
        <p:spPr/>
        <p:txBody>
          <a:bodyPr/>
          <a:lstStyle/>
          <a:p>
            <a:r>
              <a:rPr lang="tr-TR" dirty="0" err="1" smtClean="0"/>
              <a:t>math</a:t>
            </a:r>
            <a:r>
              <a:rPr lang="tr-TR" dirty="0" smtClean="0"/>
              <a:t>.h kütüphanesinin içinde M_PI gibi sabitler de tanımlıdır. M_PI için kütüphaneyi ekledikten sonra</a:t>
            </a:r>
          </a:p>
          <a:p>
            <a:pPr lvl="1"/>
            <a:r>
              <a:rPr lang="tr-TR" dirty="0" smtClean="0"/>
              <a:t>#define M_PI 3.141592653589793</a:t>
            </a:r>
          </a:p>
          <a:p>
            <a:pPr lvl="1">
              <a:buNone/>
            </a:pPr>
            <a:r>
              <a:rPr lang="tr-TR" sz="2600" dirty="0" smtClean="0">
                <a:solidFill>
                  <a:schemeClr val="tx1"/>
                </a:solidFill>
              </a:rPr>
              <a:t>yazmışız gibi kullanabiliriz.</a:t>
            </a:r>
          </a:p>
          <a:p>
            <a:r>
              <a:rPr lang="tr-TR" dirty="0" smtClean="0"/>
              <a:t>Bu sabitlerden bazıları… </a:t>
            </a:r>
            <a:endParaRPr lang="tr-TR" dirty="0"/>
          </a:p>
        </p:txBody>
      </p:sp>
      <p:sp>
        <p:nvSpPr>
          <p:cNvPr id="1025" name="Rectangle 1"/>
          <p:cNvSpPr>
            <a:spLocks noChangeArrowheads="1"/>
          </p:cNvSpPr>
          <p:nvPr/>
        </p:nvSpPr>
        <p:spPr bwMode="auto">
          <a:xfrm>
            <a:off x="857224" y="3214686"/>
            <a:ext cx="6372664"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b="1" i="0" u="none" strike="noStrike" cap="none" normalizeH="0" baseline="0" dirty="0" smtClean="0">
                <a:ln>
                  <a:noFill/>
                </a:ln>
                <a:solidFill>
                  <a:srgbClr val="FF0000"/>
                </a:solidFill>
                <a:effectLst/>
                <a:latin typeface="Arial Unicode MS" pitchFamily="34" charset="-128"/>
                <a:cs typeface="Arial" pitchFamily="34" charset="0"/>
              </a:rPr>
              <a:t>M_E</a:t>
            </a:r>
            <a:r>
              <a:rPr kumimoji="0" lang="tr-TR" sz="1400" b="1" i="0" u="none" strike="noStrike" cap="none" normalizeH="0" baseline="0" dirty="0" smtClean="0">
                <a:ln>
                  <a:noFill/>
                </a:ln>
                <a:solidFill>
                  <a:srgbClr val="FF0000"/>
                </a:solidFill>
                <a:effectLst/>
                <a:latin typeface="Arial" pitchFamily="34" charset="0"/>
                <a:cs typeface="Arial" pitchFamily="34" charset="0"/>
              </a:rPr>
              <a:t> </a:t>
            </a:r>
            <a:endParaRPr kumimoji="0" lang="tr-TR" sz="4000" b="1" i="0" u="none" strike="noStrike" cap="none" normalizeH="0" baseline="0" dirty="0" smtClean="0">
              <a:ln>
                <a:noFill/>
              </a:ln>
              <a:solidFill>
                <a:srgbClr val="FF0000"/>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dirty="0" err="1" smtClean="0">
                <a:ln>
                  <a:noFill/>
                </a:ln>
                <a:solidFill>
                  <a:schemeClr val="tx1"/>
                </a:solidFill>
                <a:effectLst/>
                <a:latin typeface="Arial" pitchFamily="34" charset="0"/>
                <a:cs typeface="Arial" pitchFamily="34" charset="0"/>
              </a:rPr>
              <a:t>The</a:t>
            </a:r>
            <a:r>
              <a:rPr kumimoji="0" lang="tr-TR" sz="1800" b="0" i="0" u="none" strike="noStrike" cap="none" normalizeH="0" baseline="0" dirty="0" smtClean="0">
                <a:ln>
                  <a:noFill/>
                </a:ln>
                <a:solidFill>
                  <a:schemeClr val="tx1"/>
                </a:solidFill>
                <a:effectLst/>
                <a:latin typeface="Arial" pitchFamily="34" charset="0"/>
                <a:cs typeface="Arial" pitchFamily="34" charset="0"/>
              </a:rPr>
              <a:t> </a:t>
            </a:r>
            <a:r>
              <a:rPr kumimoji="0" lang="tr-TR" sz="1800" b="0" i="0" u="none" strike="noStrike" cap="none" normalizeH="0" baseline="0" dirty="0" err="1" smtClean="0">
                <a:ln>
                  <a:noFill/>
                </a:ln>
                <a:solidFill>
                  <a:schemeClr val="tx1"/>
                </a:solidFill>
                <a:effectLst/>
                <a:latin typeface="Arial" pitchFamily="34" charset="0"/>
                <a:cs typeface="Arial" pitchFamily="34" charset="0"/>
              </a:rPr>
              <a:t>base</a:t>
            </a:r>
            <a:r>
              <a:rPr kumimoji="0" lang="tr-TR" sz="1800" b="0" i="0" u="none" strike="noStrike" cap="none" normalizeH="0" baseline="0" dirty="0" smtClean="0">
                <a:ln>
                  <a:noFill/>
                </a:ln>
                <a:solidFill>
                  <a:schemeClr val="tx1"/>
                </a:solidFill>
                <a:effectLst/>
                <a:latin typeface="Arial" pitchFamily="34" charset="0"/>
                <a:cs typeface="Arial" pitchFamily="34" charset="0"/>
              </a:rPr>
              <a:t> of </a:t>
            </a:r>
            <a:r>
              <a:rPr kumimoji="0" lang="tr-TR" sz="1800" b="0" i="0" u="none" strike="noStrike" cap="none" normalizeH="0" baseline="0" dirty="0" err="1" smtClean="0">
                <a:ln>
                  <a:noFill/>
                </a:ln>
                <a:solidFill>
                  <a:schemeClr val="tx1"/>
                </a:solidFill>
                <a:effectLst/>
                <a:latin typeface="Arial" pitchFamily="34" charset="0"/>
                <a:cs typeface="Arial" pitchFamily="34" charset="0"/>
              </a:rPr>
              <a:t>natural</a:t>
            </a:r>
            <a:r>
              <a:rPr kumimoji="0" lang="tr-TR" sz="1800" b="0" i="0" u="none" strike="noStrike" cap="none" normalizeH="0" baseline="0" dirty="0" smtClean="0">
                <a:ln>
                  <a:noFill/>
                </a:ln>
                <a:solidFill>
                  <a:schemeClr val="tx1"/>
                </a:solidFill>
                <a:effectLst/>
                <a:latin typeface="Arial" pitchFamily="34" charset="0"/>
                <a:cs typeface="Arial" pitchFamily="34" charset="0"/>
              </a:rPr>
              <a:t> </a:t>
            </a:r>
            <a:r>
              <a:rPr kumimoji="0" lang="tr-TR" sz="1800" b="0" i="0" u="none" strike="noStrike" cap="none" normalizeH="0" baseline="0" dirty="0" err="1" smtClean="0">
                <a:ln>
                  <a:noFill/>
                </a:ln>
                <a:solidFill>
                  <a:schemeClr val="tx1"/>
                </a:solidFill>
                <a:effectLst/>
                <a:latin typeface="Arial" pitchFamily="34" charset="0"/>
                <a:cs typeface="Arial" pitchFamily="34" charset="0"/>
              </a:rPr>
              <a:t>logarithms</a:t>
            </a:r>
            <a:r>
              <a:rPr kumimoji="0" lang="tr-TR" sz="1800" b="0" i="0" u="none" strike="noStrike" cap="none" normalizeH="0" baseline="0" dirty="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tr-TR" b="1" dirty="0" smtClean="0">
                <a:solidFill>
                  <a:srgbClr val="FF0000"/>
                </a:solidFill>
                <a:latin typeface="Arial Unicode MS" pitchFamily="34" charset="-128"/>
                <a:cs typeface="Arial" pitchFamily="34" charset="0"/>
              </a:rPr>
              <a:t>M_LOG2E </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dirty="0" err="1" smtClean="0">
                <a:ln>
                  <a:noFill/>
                </a:ln>
                <a:solidFill>
                  <a:schemeClr val="tx1"/>
                </a:solidFill>
                <a:effectLst/>
                <a:latin typeface="Arial" pitchFamily="34" charset="0"/>
                <a:cs typeface="Arial" pitchFamily="34" charset="0"/>
              </a:rPr>
              <a:t>The</a:t>
            </a:r>
            <a:r>
              <a:rPr kumimoji="0" lang="tr-TR" sz="1800" b="0" i="0" u="none" strike="noStrike" cap="none" normalizeH="0" baseline="0" dirty="0" smtClean="0">
                <a:ln>
                  <a:noFill/>
                </a:ln>
                <a:solidFill>
                  <a:schemeClr val="tx1"/>
                </a:solidFill>
                <a:effectLst/>
                <a:latin typeface="Arial" pitchFamily="34" charset="0"/>
                <a:cs typeface="Arial" pitchFamily="34" charset="0"/>
              </a:rPr>
              <a:t> </a:t>
            </a:r>
            <a:r>
              <a:rPr kumimoji="0" lang="tr-TR" sz="1800" b="0" i="0" u="none" strike="noStrike" cap="none" normalizeH="0" baseline="0" dirty="0" err="1" smtClean="0">
                <a:ln>
                  <a:noFill/>
                </a:ln>
                <a:solidFill>
                  <a:schemeClr val="tx1"/>
                </a:solidFill>
                <a:effectLst/>
                <a:latin typeface="Arial" pitchFamily="34" charset="0"/>
                <a:cs typeface="Arial" pitchFamily="34" charset="0"/>
              </a:rPr>
              <a:t>logarithm</a:t>
            </a:r>
            <a:r>
              <a:rPr kumimoji="0" lang="tr-TR" sz="1800" b="0" i="0" u="none" strike="noStrike" cap="none" normalizeH="0" baseline="0" dirty="0" smtClean="0">
                <a:ln>
                  <a:noFill/>
                </a:ln>
                <a:solidFill>
                  <a:schemeClr val="tx1"/>
                </a:solidFill>
                <a:effectLst/>
                <a:latin typeface="Arial" pitchFamily="34" charset="0"/>
                <a:cs typeface="Arial" pitchFamily="34" charset="0"/>
              </a:rPr>
              <a:t> </a:t>
            </a:r>
            <a:r>
              <a:rPr kumimoji="0" lang="tr-TR" sz="1800" b="0" i="0" u="none" strike="noStrike" cap="none" normalizeH="0" baseline="0" dirty="0" err="1" smtClean="0">
                <a:ln>
                  <a:noFill/>
                </a:ln>
                <a:solidFill>
                  <a:schemeClr val="tx1"/>
                </a:solidFill>
                <a:effectLst/>
                <a:latin typeface="Arial" pitchFamily="34" charset="0"/>
                <a:cs typeface="Arial" pitchFamily="34" charset="0"/>
              </a:rPr>
              <a:t>to</a:t>
            </a:r>
            <a:r>
              <a:rPr kumimoji="0" lang="tr-TR" sz="1800" b="0" i="0" u="none" strike="noStrike" cap="none" normalizeH="0" baseline="0" dirty="0" smtClean="0">
                <a:ln>
                  <a:noFill/>
                </a:ln>
                <a:solidFill>
                  <a:schemeClr val="tx1"/>
                </a:solidFill>
                <a:effectLst/>
                <a:latin typeface="Arial" pitchFamily="34" charset="0"/>
                <a:cs typeface="Arial" pitchFamily="34" charset="0"/>
              </a:rPr>
              <a:t> </a:t>
            </a:r>
            <a:r>
              <a:rPr lang="tr-TR" dirty="0" err="1" smtClean="0">
                <a:latin typeface="Arial" pitchFamily="34" charset="0"/>
                <a:cs typeface="Arial" pitchFamily="34" charset="0"/>
              </a:rPr>
              <a:t>base</a:t>
            </a:r>
            <a:r>
              <a:rPr lang="tr-TR" dirty="0" smtClean="0">
                <a:latin typeface="Arial" pitchFamily="34" charset="0"/>
                <a:cs typeface="Arial" pitchFamily="34" charset="0"/>
              </a:rPr>
              <a:t> 2 of M_E. </a:t>
            </a:r>
          </a:p>
          <a:p>
            <a:pPr defTabSz="914400" eaLnBrk="0" fontAlgn="base" hangingPunct="0">
              <a:spcBef>
                <a:spcPct val="0"/>
              </a:spcBef>
              <a:spcAft>
                <a:spcPct val="0"/>
              </a:spcAft>
            </a:pPr>
            <a:r>
              <a:rPr lang="tr-TR" b="1" dirty="0" smtClean="0">
                <a:solidFill>
                  <a:srgbClr val="FF0000"/>
                </a:solidFill>
                <a:latin typeface="Arial Unicode MS" pitchFamily="34" charset="-128"/>
                <a:cs typeface="Arial" pitchFamily="34" charset="0"/>
              </a:rPr>
              <a:t>M_LOG10E </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dirty="0" err="1" smtClean="0">
                <a:ln>
                  <a:noFill/>
                </a:ln>
                <a:solidFill>
                  <a:schemeClr val="tx1"/>
                </a:solidFill>
                <a:effectLst/>
                <a:latin typeface="Arial" pitchFamily="34" charset="0"/>
                <a:cs typeface="Arial" pitchFamily="34" charset="0"/>
              </a:rPr>
              <a:t>The</a:t>
            </a:r>
            <a:r>
              <a:rPr kumimoji="0" lang="tr-TR" sz="1800" b="0" i="0" u="none" strike="noStrike" cap="none" normalizeH="0" baseline="0" dirty="0" smtClean="0">
                <a:ln>
                  <a:noFill/>
                </a:ln>
                <a:solidFill>
                  <a:schemeClr val="tx1"/>
                </a:solidFill>
                <a:effectLst/>
                <a:latin typeface="Arial" pitchFamily="34" charset="0"/>
                <a:cs typeface="Arial" pitchFamily="34" charset="0"/>
              </a:rPr>
              <a:t> </a:t>
            </a:r>
            <a:r>
              <a:rPr kumimoji="0" lang="tr-TR" sz="1800" b="0" i="0" u="none" strike="noStrike" cap="none" normalizeH="0" baseline="0" dirty="0" err="1" smtClean="0">
                <a:ln>
                  <a:noFill/>
                </a:ln>
                <a:solidFill>
                  <a:schemeClr val="tx1"/>
                </a:solidFill>
                <a:effectLst/>
                <a:latin typeface="Arial" pitchFamily="34" charset="0"/>
                <a:cs typeface="Arial" pitchFamily="34" charset="0"/>
              </a:rPr>
              <a:t>logarithm</a:t>
            </a:r>
            <a:r>
              <a:rPr kumimoji="0" lang="tr-TR" sz="1800" b="0" i="0" u="none" strike="noStrike" cap="none" normalizeH="0" baseline="0" dirty="0" smtClean="0">
                <a:ln>
                  <a:noFill/>
                </a:ln>
                <a:solidFill>
                  <a:schemeClr val="tx1"/>
                </a:solidFill>
                <a:effectLst/>
                <a:latin typeface="Arial" pitchFamily="34" charset="0"/>
                <a:cs typeface="Arial" pitchFamily="34" charset="0"/>
              </a:rPr>
              <a:t> </a:t>
            </a:r>
            <a:r>
              <a:rPr kumimoji="0" lang="tr-TR" sz="1800" b="0" i="0" u="none" strike="noStrike" cap="none" normalizeH="0" baseline="0" dirty="0" err="1" smtClean="0">
                <a:ln>
                  <a:noFill/>
                </a:ln>
                <a:solidFill>
                  <a:schemeClr val="tx1"/>
                </a:solidFill>
                <a:effectLst/>
                <a:latin typeface="Arial" pitchFamily="34" charset="0"/>
                <a:cs typeface="Arial" pitchFamily="34" charset="0"/>
              </a:rPr>
              <a:t>to</a:t>
            </a:r>
            <a:r>
              <a:rPr kumimoji="0" lang="tr-TR" sz="1800" b="0" i="0" u="none" strike="noStrike" cap="none" normalizeH="0" baseline="0" dirty="0" smtClean="0">
                <a:ln>
                  <a:noFill/>
                </a:ln>
                <a:solidFill>
                  <a:schemeClr val="tx1"/>
                </a:solidFill>
                <a:effectLst/>
                <a:latin typeface="Arial" pitchFamily="34" charset="0"/>
                <a:cs typeface="Arial" pitchFamily="34" charset="0"/>
              </a:rPr>
              <a:t> </a:t>
            </a:r>
            <a:r>
              <a:rPr lang="tr-TR" dirty="0" err="1" smtClean="0">
                <a:latin typeface="Arial" pitchFamily="34" charset="0"/>
                <a:cs typeface="Arial" pitchFamily="34" charset="0"/>
              </a:rPr>
              <a:t>base</a:t>
            </a:r>
            <a:r>
              <a:rPr lang="tr-TR" dirty="0" smtClean="0">
                <a:latin typeface="Arial" pitchFamily="34" charset="0"/>
                <a:cs typeface="Arial" pitchFamily="34" charset="0"/>
              </a:rPr>
              <a:t> 10 of M_E. </a:t>
            </a:r>
          </a:p>
          <a:p>
            <a:pPr marR="0" lvl="0" indent="0" defTabSz="914400" eaLnBrk="0" fontAlgn="base" hangingPunct="0">
              <a:lnSpc>
                <a:spcPct val="100000"/>
              </a:lnSpc>
              <a:spcBef>
                <a:spcPct val="0"/>
              </a:spcBef>
              <a:spcAft>
                <a:spcPct val="0"/>
              </a:spcAft>
              <a:buClrTx/>
              <a:buSzTx/>
              <a:buFontTx/>
              <a:buNone/>
              <a:tabLst/>
            </a:pPr>
            <a:r>
              <a:rPr lang="tr-TR" b="1" dirty="0" smtClean="0">
                <a:solidFill>
                  <a:srgbClr val="FF0000"/>
                </a:solidFill>
                <a:latin typeface="Arial Unicode MS" pitchFamily="34" charset="-128"/>
                <a:cs typeface="Arial" pitchFamily="34" charset="0"/>
              </a:rPr>
              <a:t>M_LN2 </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dirty="0" err="1" smtClean="0">
                <a:ln>
                  <a:noFill/>
                </a:ln>
                <a:solidFill>
                  <a:schemeClr val="tx1"/>
                </a:solidFill>
                <a:effectLst/>
                <a:latin typeface="Arial" pitchFamily="34" charset="0"/>
                <a:cs typeface="Arial" pitchFamily="34" charset="0"/>
              </a:rPr>
              <a:t>The</a:t>
            </a:r>
            <a:r>
              <a:rPr kumimoji="0" lang="tr-TR" sz="1800" b="0" i="0" u="none" strike="noStrike" cap="none" normalizeH="0" baseline="0" dirty="0" smtClean="0">
                <a:ln>
                  <a:noFill/>
                </a:ln>
                <a:solidFill>
                  <a:schemeClr val="tx1"/>
                </a:solidFill>
                <a:effectLst/>
                <a:latin typeface="Arial" pitchFamily="34" charset="0"/>
                <a:cs typeface="Arial" pitchFamily="34" charset="0"/>
              </a:rPr>
              <a:t> </a:t>
            </a:r>
            <a:r>
              <a:rPr kumimoji="0" lang="tr-TR" sz="1800" b="0" i="0" u="none" strike="noStrike" cap="none" normalizeH="0" baseline="0" dirty="0" err="1" smtClean="0">
                <a:ln>
                  <a:noFill/>
                </a:ln>
                <a:solidFill>
                  <a:schemeClr val="tx1"/>
                </a:solidFill>
                <a:effectLst/>
                <a:latin typeface="Arial" pitchFamily="34" charset="0"/>
                <a:cs typeface="Arial" pitchFamily="34" charset="0"/>
              </a:rPr>
              <a:t>natural</a:t>
            </a:r>
            <a:r>
              <a:rPr kumimoji="0" lang="tr-TR" sz="1800" b="0" i="0" u="none" strike="noStrike" cap="none" normalizeH="0" baseline="0" dirty="0" smtClean="0">
                <a:ln>
                  <a:noFill/>
                </a:ln>
                <a:solidFill>
                  <a:schemeClr val="tx1"/>
                </a:solidFill>
                <a:effectLst/>
                <a:latin typeface="Arial" pitchFamily="34" charset="0"/>
                <a:cs typeface="Arial" pitchFamily="34" charset="0"/>
              </a:rPr>
              <a:t> </a:t>
            </a:r>
            <a:r>
              <a:rPr kumimoji="0" lang="tr-TR" sz="1800" b="0" i="0" u="none" strike="noStrike" cap="none" normalizeH="0" baseline="0" dirty="0" err="1" smtClean="0">
                <a:ln>
                  <a:noFill/>
                </a:ln>
                <a:solidFill>
                  <a:schemeClr val="tx1"/>
                </a:solidFill>
                <a:effectLst/>
                <a:latin typeface="Arial" pitchFamily="34" charset="0"/>
                <a:cs typeface="Arial" pitchFamily="34" charset="0"/>
              </a:rPr>
              <a:t>logarithm</a:t>
            </a:r>
            <a:r>
              <a:rPr kumimoji="0" lang="tr-TR" sz="1800" b="0" i="0" u="none" strike="noStrike" cap="none" normalizeH="0" baseline="0" dirty="0" smtClean="0">
                <a:ln>
                  <a:noFill/>
                </a:ln>
                <a:solidFill>
                  <a:schemeClr val="tx1"/>
                </a:solidFill>
                <a:effectLst/>
                <a:latin typeface="Arial" pitchFamily="34" charset="0"/>
                <a:cs typeface="Arial" pitchFamily="34" charset="0"/>
              </a:rPr>
              <a:t> </a:t>
            </a:r>
            <a:r>
              <a:rPr lang="tr-TR" dirty="0" smtClean="0">
                <a:latin typeface="Arial" pitchFamily="34" charset="0"/>
                <a:cs typeface="Arial" pitchFamily="34" charset="0"/>
              </a:rPr>
              <a:t>of 2. </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dirty="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random/>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Kök bulan makine</a:t>
            </a:r>
            <a:endParaRPr lang="tr-TR" dirty="0"/>
          </a:p>
        </p:txBody>
      </p:sp>
      <p:sp>
        <p:nvSpPr>
          <p:cNvPr id="3" name="2 İçerik Yer Tutucusu"/>
          <p:cNvSpPr>
            <a:spLocks noGrp="1"/>
          </p:cNvSpPr>
          <p:nvPr>
            <p:ph sz="quarter" idx="1"/>
          </p:nvPr>
        </p:nvSpPr>
        <p:spPr/>
        <p:txBody>
          <a:bodyPr/>
          <a:lstStyle/>
          <a:p>
            <a:r>
              <a:rPr lang="tr-TR" dirty="0" smtClean="0"/>
              <a:t>a</a:t>
            </a:r>
            <a:r>
              <a:rPr lang="en-US" dirty="0" smtClean="0"/>
              <a:t>x</a:t>
            </a:r>
            <a:r>
              <a:rPr lang="en-US" baseline="30000" dirty="0" smtClean="0"/>
              <a:t>2</a:t>
            </a:r>
            <a:r>
              <a:rPr lang="en-US" dirty="0" smtClean="0"/>
              <a:t> + </a:t>
            </a:r>
            <a:r>
              <a:rPr lang="en-US" dirty="0" err="1" smtClean="0"/>
              <a:t>bx</a:t>
            </a:r>
            <a:r>
              <a:rPr lang="en-US" dirty="0" smtClean="0"/>
              <a:t> + c = 0.</a:t>
            </a:r>
            <a:endParaRPr lang="tr-TR" dirty="0" smtClean="0"/>
          </a:p>
          <a:p>
            <a:r>
              <a:rPr lang="tr-TR" dirty="0" smtClean="0"/>
              <a:t>Kodun içinde a, b ve c değerlerini 3*pi, 13*e ve 10 olarak tanımlayın.</a:t>
            </a:r>
          </a:p>
          <a:p>
            <a:r>
              <a:rPr lang="tr-TR" dirty="0" smtClean="0"/>
              <a:t>Kodunuz x sonuçlarını bulsun ve ekrana yazdırsın</a:t>
            </a:r>
          </a:p>
        </p:txBody>
      </p:sp>
      <p:grpSp>
        <p:nvGrpSpPr>
          <p:cNvPr id="4" name="8 Grup"/>
          <p:cNvGrpSpPr/>
          <p:nvPr/>
        </p:nvGrpSpPr>
        <p:grpSpPr>
          <a:xfrm>
            <a:off x="3500430" y="3429000"/>
            <a:ext cx="4572032" cy="2714644"/>
            <a:chOff x="3643306" y="2285992"/>
            <a:chExt cx="5286412" cy="3214710"/>
          </a:xfrm>
        </p:grpSpPr>
        <p:sp>
          <p:nvSpPr>
            <p:cNvPr id="8" name="7 Bulut Belirtme Çizgisi"/>
            <p:cNvSpPr/>
            <p:nvPr/>
          </p:nvSpPr>
          <p:spPr>
            <a:xfrm>
              <a:off x="3643306" y="2285992"/>
              <a:ext cx="5286412" cy="3214710"/>
            </a:xfrm>
            <a:prstGeom prst="cloudCallout">
              <a:avLst>
                <a:gd name="adj1" fmla="val -62251"/>
                <a:gd name="adj2" fmla="val 4405"/>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tr-TR"/>
            </a:p>
          </p:txBody>
        </p:sp>
        <p:pic>
          <p:nvPicPr>
            <p:cNvPr id="55298" name="Picture 2" descr="x =( -b + or - (square root (b^2 -4ac))/2a"/>
            <p:cNvPicPr>
              <a:picLocks noChangeAspect="1" noChangeArrowheads="1"/>
            </p:cNvPicPr>
            <p:nvPr/>
          </p:nvPicPr>
          <p:blipFill>
            <a:blip r:embed="rId2"/>
            <a:srcRect/>
            <a:stretch>
              <a:fillRect/>
            </a:stretch>
          </p:blipFill>
          <p:spPr bwMode="auto">
            <a:xfrm>
              <a:off x="4214810" y="3071810"/>
              <a:ext cx="4200355" cy="1357322"/>
            </a:xfrm>
            <a:prstGeom prst="rect">
              <a:avLst/>
            </a:prstGeom>
            <a:noFill/>
          </p:spPr>
        </p:pic>
      </p:grpSp>
      <p:pic>
        <p:nvPicPr>
          <p:cNvPr id="10" name="9 Resim" descr="soru.jpg"/>
          <p:cNvPicPr>
            <a:picLocks noChangeAspect="1"/>
          </p:cNvPicPr>
          <p:nvPr/>
        </p:nvPicPr>
        <p:blipFill>
          <a:blip r:embed="rId3"/>
          <a:stretch>
            <a:fillRect/>
          </a:stretch>
        </p:blipFill>
        <p:spPr>
          <a:xfrm>
            <a:off x="804628" y="3643314"/>
            <a:ext cx="1301527" cy="1328928"/>
          </a:xfrm>
          <a:prstGeom prst="rect">
            <a:avLst/>
          </a:prstGeom>
        </p:spPr>
      </p:pic>
      <p:sp>
        <p:nvSpPr>
          <p:cNvPr id="9" name="8 Yuvarlatılmış Dikdörtgen"/>
          <p:cNvSpPr/>
          <p:nvPr/>
        </p:nvSpPr>
        <p:spPr>
          <a:xfrm>
            <a:off x="4214810" y="857232"/>
            <a:ext cx="4500594" cy="78581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err="1" smtClean="0"/>
              <a:t>math</a:t>
            </a:r>
            <a:r>
              <a:rPr lang="tr-TR" dirty="0" smtClean="0"/>
              <a:t>.h içerisinde başka ne fonksiyonlar var? </a:t>
            </a:r>
            <a:r>
              <a:rPr lang="tr-TR" sz="1400" dirty="0" smtClean="0"/>
              <a:t>https://en.wikibooks.org/wiki/C_Programming/math.h</a:t>
            </a:r>
            <a:endParaRPr lang="tr-TR" dirty="0"/>
          </a:p>
        </p:txBody>
      </p:sp>
    </p:spTree>
  </p:cSld>
  <p:clrMapOvr>
    <a:masterClrMapping/>
  </p:clrMapOvr>
  <p:transition>
    <p:random/>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Bunu biliyor musunuz?</a:t>
            </a:r>
            <a:endParaRPr lang="tr-TR" dirty="0"/>
          </a:p>
        </p:txBody>
      </p:sp>
      <p:sp>
        <p:nvSpPr>
          <p:cNvPr id="3" name="2 İçerik Yer Tutucusu"/>
          <p:cNvSpPr>
            <a:spLocks noGrp="1"/>
          </p:cNvSpPr>
          <p:nvPr>
            <p:ph sz="quarter" idx="1"/>
          </p:nvPr>
        </p:nvSpPr>
        <p:spPr>
          <a:xfrm>
            <a:off x="457200" y="1219200"/>
            <a:ext cx="8229600" cy="1852610"/>
          </a:xfrm>
        </p:spPr>
        <p:txBody>
          <a:bodyPr>
            <a:normAutofit fontScale="92500" lnSpcReduction="20000"/>
          </a:bodyPr>
          <a:lstStyle/>
          <a:p>
            <a:r>
              <a:rPr lang="tr-TR" dirty="0" smtClean="0"/>
              <a:t>Sinüs fonksiyonun girişi radyan ya da derece alabilir.</a:t>
            </a:r>
          </a:p>
          <a:p>
            <a:pPr lvl="1"/>
            <a:r>
              <a:rPr lang="tr-TR" dirty="0" smtClean="0"/>
              <a:t>sin(30°) = 0.5 eder.</a:t>
            </a:r>
          </a:p>
          <a:p>
            <a:pPr lvl="1"/>
            <a:r>
              <a:rPr lang="tr-TR" dirty="0" smtClean="0"/>
              <a:t>sin(3.14) yaklaşık 0 eder. Çünkü aslında sin(180°) demektir.</a:t>
            </a:r>
          </a:p>
          <a:p>
            <a:r>
              <a:rPr lang="tr-TR" dirty="0" smtClean="0"/>
              <a:t>Matematiksel işlemleri bilgisayarda yaparken buna özellikle dikkat etmek ve dönüşüm gerekiyorsa bunu yapmak gerekir.</a:t>
            </a:r>
            <a:endParaRPr lang="tr-TR" dirty="0"/>
          </a:p>
        </p:txBody>
      </p:sp>
      <p:graphicFrame>
        <p:nvGraphicFramePr>
          <p:cNvPr id="4" name="3 Tablo"/>
          <p:cNvGraphicFramePr>
            <a:graphicFrameLocks noGrp="1"/>
          </p:cNvGraphicFramePr>
          <p:nvPr/>
        </p:nvGraphicFramePr>
        <p:xfrm>
          <a:off x="5715008" y="3643314"/>
          <a:ext cx="1435100" cy="200025"/>
        </p:xfrm>
        <a:graphic>
          <a:graphicData uri="http://schemas.openxmlformats.org/drawingml/2006/table">
            <a:tbl>
              <a:tblPr/>
              <a:tblGrid>
                <a:gridCol w="1435100"/>
              </a:tblGrid>
              <a:tr h="200025">
                <a:tc>
                  <a:txBody>
                    <a:bodyPr/>
                    <a:lstStyle/>
                    <a:p>
                      <a:pPr algn="l" fontAlgn="b"/>
                      <a:endParaRPr lang="tr-TR" sz="1000" b="0" i="0" u="none" strike="noStrike" dirty="0">
                        <a:solidFill>
                          <a:srgbClr val="000000"/>
                        </a:solidFill>
                        <a:latin typeface="Arial"/>
                      </a:endParaRPr>
                    </a:p>
                  </a:txBody>
                  <a:tcPr marL="9525" marR="9525" marT="9525" marB="0" anchor="b">
                    <a:lnL>
                      <a:noFill/>
                    </a:lnL>
                    <a:lnR>
                      <a:noFill/>
                    </a:lnR>
                    <a:lnT>
                      <a:noFill/>
                    </a:lnT>
                    <a:lnB>
                      <a:noFill/>
                    </a:lnB>
                  </a:tcPr>
                </a:tc>
              </a:tr>
            </a:tbl>
          </a:graphicData>
        </a:graphic>
      </p:graphicFrame>
      <p:sp>
        <p:nvSpPr>
          <p:cNvPr id="5" name="4 Dikdörtgen"/>
          <p:cNvSpPr/>
          <p:nvPr/>
        </p:nvSpPr>
        <p:spPr>
          <a:xfrm rot="973661">
            <a:off x="764227" y="3741618"/>
            <a:ext cx="4572000" cy="2031325"/>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r>
              <a:rPr lang="tr-TR" dirty="0" smtClean="0"/>
              <a:t>2.sorudaki işlemlerin hepsi yanlış hocanın attığı </a:t>
            </a:r>
            <a:r>
              <a:rPr lang="tr-TR" dirty="0" err="1" smtClean="0"/>
              <a:t>exedekiler</a:t>
            </a:r>
            <a:r>
              <a:rPr lang="tr-TR" dirty="0" smtClean="0"/>
              <a:t> de öyle ama aynı sonuçları almak için ben de yanlışı yapmak zorunda kaldım demek istediğim gerçekte o denklemleri yazarsak sonuçların farklı çıkacağı çünkü c de sin fonksiyonu radyan cinsinden dönüyor fakat biz oraya direk açı yazıyoruz.</a:t>
            </a:r>
            <a:endParaRPr lang="tr-TR" dirty="0"/>
          </a:p>
        </p:txBody>
      </p:sp>
      <p:grpSp>
        <p:nvGrpSpPr>
          <p:cNvPr id="8" name="7 Grup"/>
          <p:cNvGrpSpPr/>
          <p:nvPr/>
        </p:nvGrpSpPr>
        <p:grpSpPr>
          <a:xfrm>
            <a:off x="5214942" y="3329386"/>
            <a:ext cx="2660159" cy="2389019"/>
            <a:chOff x="5214942" y="3329386"/>
            <a:chExt cx="2660159" cy="2389019"/>
          </a:xfrm>
        </p:grpSpPr>
        <p:sp>
          <p:nvSpPr>
            <p:cNvPr id="6" name="5 Dikdörtgen"/>
            <p:cNvSpPr/>
            <p:nvPr/>
          </p:nvSpPr>
          <p:spPr>
            <a:xfrm rot="20594765">
              <a:off x="5374803" y="3329386"/>
              <a:ext cx="2500298" cy="147732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fontAlgn="b"/>
              <a:r>
                <a:rPr lang="tr-TR" dirty="0" smtClean="0">
                  <a:solidFill>
                    <a:srgbClr val="000000"/>
                  </a:solidFill>
                  <a:latin typeface="Arial"/>
                </a:rPr>
                <a:t>örnek verilen programın hatalı çıktı verdiği hesap makinesi aracılığıyla onaylandı </a:t>
              </a:r>
              <a:endParaRPr lang="tr-TR" dirty="0">
                <a:solidFill>
                  <a:srgbClr val="000000"/>
                </a:solidFill>
                <a:latin typeface="Arial"/>
              </a:endParaRPr>
            </a:p>
          </p:txBody>
        </p:sp>
        <p:sp>
          <p:nvSpPr>
            <p:cNvPr id="7" name="6 Metin kutusu"/>
            <p:cNvSpPr txBox="1"/>
            <p:nvPr/>
          </p:nvSpPr>
          <p:spPr>
            <a:xfrm>
              <a:off x="5214942" y="5072074"/>
              <a:ext cx="2643206" cy="646331"/>
            </a:xfrm>
            <a:prstGeom prst="rect">
              <a:avLst/>
            </a:prstGeom>
            <a:noFill/>
          </p:spPr>
          <p:txBody>
            <a:bodyPr wrap="square" rtlCol="0">
              <a:spAutoFit/>
            </a:bodyPr>
            <a:lstStyle/>
            <a:p>
              <a:pPr algn="ctr"/>
              <a:r>
                <a:rPr lang="tr-TR" i="1" dirty="0" smtClean="0"/>
                <a:t>Geçtiğimiz bir dönemi ödev geri bildirimlerinden </a:t>
              </a:r>
              <a:endParaRPr lang="tr-TR" i="1" dirty="0"/>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amond(in)">
                                      <p:cBhvr>
                                        <p:cTn id="27" dur="2000"/>
                                        <p:tgtEl>
                                          <p:spTgt spid="5"/>
                                        </p:tgtEl>
                                      </p:cBhvr>
                                    </p:animEffect>
                                  </p:childTnLst>
                                </p:cTn>
                              </p:par>
                            </p:childTnLst>
                          </p:cTn>
                        </p:par>
                        <p:par>
                          <p:cTn id="28" fill="hold">
                            <p:stCondLst>
                              <p:cond delay="2000"/>
                            </p:stCondLst>
                            <p:childTnLst>
                              <p:par>
                                <p:cTn id="29" presetID="8" presetClass="entr" presetSubtype="16"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diamond(in)">
                                      <p:cBhvr>
                                        <p:cTn id="3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1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Önemli bilgi: Blok kavramı üzerine…</a:t>
            </a:r>
            <a:endParaRPr lang="tr-TR" dirty="0"/>
          </a:p>
        </p:txBody>
      </p:sp>
      <p:sp>
        <p:nvSpPr>
          <p:cNvPr id="3" name="2 İçerik Yer Tutucusu"/>
          <p:cNvSpPr>
            <a:spLocks noGrp="1"/>
          </p:cNvSpPr>
          <p:nvPr>
            <p:ph sz="quarter" idx="1"/>
          </p:nvPr>
        </p:nvSpPr>
        <p:spPr/>
        <p:txBody>
          <a:bodyPr>
            <a:normAutofit fontScale="92500"/>
          </a:bodyPr>
          <a:lstStyle/>
          <a:p>
            <a:r>
              <a:rPr lang="tr-TR" dirty="0" smtClean="0"/>
              <a:t>C dilinde bloklar değişkenlerin tanım aralığı açısından çok önemli bir ayraç görevi görür.</a:t>
            </a:r>
          </a:p>
          <a:p>
            <a:r>
              <a:rPr lang="tr-TR" dirty="0" smtClean="0"/>
              <a:t>{ ile başlayıp,  } ile biten her kod kümesine bir blok diyoruz.</a:t>
            </a:r>
          </a:p>
          <a:p>
            <a:pPr lvl="1"/>
            <a:r>
              <a:rPr lang="tr-TR" dirty="0" err="1" smtClean="0"/>
              <a:t>main’in</a:t>
            </a:r>
            <a:r>
              <a:rPr lang="tr-TR" dirty="0" smtClean="0"/>
              <a:t> kendisine ait bir blok vardır.</a:t>
            </a:r>
          </a:p>
          <a:p>
            <a:pPr lvl="1"/>
            <a:r>
              <a:rPr lang="tr-TR" dirty="0" err="1" smtClean="0"/>
              <a:t>main</a:t>
            </a:r>
            <a:r>
              <a:rPr lang="tr-TR" dirty="0" smtClean="0"/>
              <a:t> içerisinde de istediğimiz kadar iç içe blok açabiliriz.</a:t>
            </a:r>
          </a:p>
          <a:p>
            <a:r>
              <a:rPr lang="tr-TR" dirty="0" smtClean="0"/>
              <a:t>Blok içerisinde tanımlanan blok içerisinde kalır.</a:t>
            </a:r>
          </a:p>
          <a:p>
            <a:pPr lvl="1"/>
            <a:r>
              <a:rPr lang="tr-TR" dirty="0" smtClean="0"/>
              <a:t>Bir değişken blok içerisinde tanımlanmışsa, tanımlandığı noktadan blok sonuna kadar geçerlidir. Bloğun sonuna gelindiğinde tanımını yitirir.</a:t>
            </a:r>
          </a:p>
          <a:p>
            <a:r>
              <a:rPr lang="tr-TR" dirty="0" smtClean="0"/>
              <a:t>Blok içerisinde kullanılan değişken o blokta tanımlanmamışsa, tanımı dışarıda aranır. (bkz. bir sonraki slayt) Orda da tanımlanmamışsa kod hata verir.</a:t>
            </a:r>
          </a:p>
        </p:txBody>
      </p:sp>
      <p:sp>
        <p:nvSpPr>
          <p:cNvPr id="4" name="3 5-Nokta Yıldız"/>
          <p:cNvSpPr/>
          <p:nvPr/>
        </p:nvSpPr>
        <p:spPr>
          <a:xfrm>
            <a:off x="7018986" y="152400"/>
            <a:ext cx="1506828" cy="1066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ransition>
    <p:random/>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Önemli bilgi: Blok kavramı üzerine…</a:t>
            </a:r>
            <a:endParaRPr lang="tr-TR" dirty="0"/>
          </a:p>
        </p:txBody>
      </p:sp>
      <p:sp>
        <p:nvSpPr>
          <p:cNvPr id="3" name="2 İçerik Yer Tutucusu"/>
          <p:cNvSpPr>
            <a:spLocks noGrp="1"/>
          </p:cNvSpPr>
          <p:nvPr>
            <p:ph sz="quarter" idx="1"/>
          </p:nvPr>
        </p:nvSpPr>
        <p:spPr/>
        <p:txBody>
          <a:bodyPr>
            <a:normAutofit fontScale="62500" lnSpcReduction="20000"/>
          </a:bodyPr>
          <a:lstStyle/>
          <a:p>
            <a:pPr marL="514350" indent="-514350">
              <a:lnSpc>
                <a:spcPct val="115000"/>
              </a:lnSpc>
              <a:spcAft>
                <a:spcPts val="0"/>
              </a:spcAft>
              <a:buFont typeface="+mj-lt"/>
              <a:buAutoNum type="arabicPeriod"/>
            </a:pPr>
            <a:r>
              <a:rPr lang="en-US" sz="2800" dirty="0" smtClean="0">
                <a:solidFill>
                  <a:srgbClr val="008000"/>
                </a:solidFill>
                <a:latin typeface="Consolas"/>
                <a:ea typeface="Times New Roman"/>
                <a:cs typeface="Times New Roman"/>
              </a:rPr>
              <a:t>#include &lt;</a:t>
            </a:r>
            <a:r>
              <a:rPr lang="en-US" sz="2800" dirty="0" err="1" smtClean="0">
                <a:solidFill>
                  <a:srgbClr val="008000"/>
                </a:solidFill>
                <a:latin typeface="Consolas"/>
                <a:ea typeface="Times New Roman"/>
                <a:cs typeface="Times New Roman"/>
              </a:rPr>
              <a:t>stdio.h</a:t>
            </a:r>
            <a:r>
              <a:rPr lang="en-US" sz="2800" dirty="0" smtClean="0">
                <a:solidFill>
                  <a:srgbClr val="008000"/>
                </a:solidFill>
                <a:latin typeface="Consolas"/>
                <a:ea typeface="Times New Roman"/>
                <a:cs typeface="Times New Roman"/>
              </a:rPr>
              <a:t>&gt;</a:t>
            </a:r>
            <a:endParaRPr lang="tr-TR" sz="1200" dirty="0" smtClean="0">
              <a:ea typeface="Times New Roman"/>
              <a:cs typeface="Times New Roman"/>
            </a:endParaRPr>
          </a:p>
          <a:p>
            <a:pPr marL="514350" indent="-514350">
              <a:lnSpc>
                <a:spcPct val="115000"/>
              </a:lnSpc>
              <a:spcAft>
                <a:spcPts val="0"/>
              </a:spcAft>
              <a:buFont typeface="+mj-lt"/>
              <a:buAutoNum type="arabicPeriod"/>
            </a:pPr>
            <a:r>
              <a:rPr lang="en-US" sz="2800" b="1" dirty="0" err="1" smtClean="0">
                <a:solidFill>
                  <a:srgbClr val="000000"/>
                </a:solidFill>
                <a:latin typeface="Consolas"/>
                <a:ea typeface="Times New Roman"/>
                <a:cs typeface="Times New Roman"/>
              </a:rPr>
              <a:t>int</a:t>
            </a:r>
            <a:r>
              <a:rPr lang="en-US" sz="2800" dirty="0" smtClean="0">
                <a:solidFill>
                  <a:srgbClr val="000000"/>
                </a:solidFill>
                <a:latin typeface="Consolas"/>
                <a:ea typeface="Times New Roman"/>
                <a:cs typeface="Times New Roman"/>
              </a:rPr>
              <a:t> main</a:t>
            </a:r>
            <a:r>
              <a:rPr lang="en-US" sz="2800" b="1" dirty="0" smtClean="0">
                <a:solidFill>
                  <a:srgbClr val="FF0000"/>
                </a:solidFill>
                <a:latin typeface="Consolas"/>
                <a:ea typeface="Times New Roman"/>
                <a:cs typeface="Times New Roman"/>
              </a:rPr>
              <a:t>()</a:t>
            </a:r>
            <a:endParaRPr lang="tr-TR" sz="1200" dirty="0" smtClean="0">
              <a:ea typeface="Times New Roman"/>
              <a:cs typeface="Times New Roman"/>
            </a:endParaRPr>
          </a:p>
          <a:p>
            <a:pPr marL="514350" indent="-514350">
              <a:lnSpc>
                <a:spcPct val="115000"/>
              </a:lnSpc>
              <a:spcAft>
                <a:spcPts val="0"/>
              </a:spcAft>
              <a:buFont typeface="+mj-lt"/>
              <a:buAutoNum type="arabicPeriod"/>
            </a:pPr>
            <a:r>
              <a:rPr lang="en-US" sz="2800" b="1" dirty="0" smtClean="0">
                <a:solidFill>
                  <a:srgbClr val="FF0000"/>
                </a:solidFill>
                <a:latin typeface="Consolas"/>
                <a:ea typeface="Times New Roman"/>
                <a:cs typeface="Times New Roman"/>
              </a:rPr>
              <a:t>{</a:t>
            </a:r>
            <a:endParaRPr lang="tr-TR" sz="1200" dirty="0" smtClean="0">
              <a:ea typeface="Times New Roman"/>
              <a:cs typeface="Times New Roman"/>
            </a:endParaRPr>
          </a:p>
          <a:p>
            <a:pPr marL="514350" indent="-514350">
              <a:lnSpc>
                <a:spcPct val="115000"/>
              </a:lnSpc>
              <a:spcAft>
                <a:spcPts val="0"/>
              </a:spcAft>
              <a:buFont typeface="+mj-lt"/>
              <a:buAutoNum type="arabicPeriod"/>
            </a:pPr>
            <a:r>
              <a:rPr lang="en-US" sz="2800" dirty="0" smtClean="0">
                <a:solidFill>
                  <a:srgbClr val="000000"/>
                </a:solidFill>
                <a:latin typeface="Consolas"/>
                <a:ea typeface="Times New Roman"/>
                <a:cs typeface="Times New Roman"/>
              </a:rPr>
              <a:t>	</a:t>
            </a:r>
            <a:r>
              <a:rPr lang="en-US" sz="2800" b="1" dirty="0" err="1" smtClean="0">
                <a:solidFill>
                  <a:srgbClr val="000000"/>
                </a:solidFill>
                <a:latin typeface="Consolas"/>
                <a:ea typeface="Times New Roman"/>
                <a:cs typeface="Times New Roman"/>
              </a:rPr>
              <a:t>int</a:t>
            </a:r>
            <a:r>
              <a:rPr lang="en-US" sz="2800" dirty="0" smtClean="0">
                <a:solidFill>
                  <a:srgbClr val="000000"/>
                </a:solidFill>
                <a:latin typeface="Consolas"/>
                <a:ea typeface="Times New Roman"/>
                <a:cs typeface="Times New Roman"/>
              </a:rPr>
              <a:t> x</a:t>
            </a:r>
            <a:r>
              <a:rPr lang="en-US" sz="2800" b="1" dirty="0" smtClean="0">
                <a:solidFill>
                  <a:srgbClr val="FF0000"/>
                </a:solidFill>
                <a:latin typeface="Consolas"/>
                <a:ea typeface="Times New Roman"/>
                <a:cs typeface="Times New Roman"/>
              </a:rPr>
              <a:t>;</a:t>
            </a:r>
            <a:endParaRPr lang="tr-TR" sz="1200" dirty="0" smtClean="0">
              <a:ea typeface="Times New Roman"/>
              <a:cs typeface="Times New Roman"/>
            </a:endParaRPr>
          </a:p>
          <a:p>
            <a:pPr marL="514350" indent="-514350">
              <a:lnSpc>
                <a:spcPct val="115000"/>
              </a:lnSpc>
              <a:spcAft>
                <a:spcPts val="0"/>
              </a:spcAft>
              <a:buFont typeface="+mj-lt"/>
              <a:buAutoNum type="arabicPeriod"/>
            </a:pPr>
            <a:r>
              <a:rPr lang="en-US" sz="2800" dirty="0" smtClean="0">
                <a:solidFill>
                  <a:srgbClr val="000000"/>
                </a:solidFill>
                <a:latin typeface="Consolas"/>
                <a:ea typeface="Times New Roman"/>
                <a:cs typeface="Times New Roman"/>
              </a:rPr>
              <a:t>	x </a:t>
            </a:r>
            <a:r>
              <a:rPr lang="en-US" sz="2800" b="1" dirty="0" smtClean="0">
                <a:solidFill>
                  <a:srgbClr val="FF0000"/>
                </a:solidFill>
                <a:latin typeface="Consolas"/>
                <a:ea typeface="Times New Roman"/>
                <a:cs typeface="Times New Roman"/>
              </a:rPr>
              <a:t>=</a:t>
            </a:r>
            <a:r>
              <a:rPr lang="en-US" sz="2800" dirty="0" smtClean="0">
                <a:solidFill>
                  <a:srgbClr val="000000"/>
                </a:solidFill>
                <a:latin typeface="Consolas"/>
                <a:ea typeface="Times New Roman"/>
                <a:cs typeface="Times New Roman"/>
              </a:rPr>
              <a:t> </a:t>
            </a:r>
            <a:r>
              <a:rPr lang="en-US" sz="2800" dirty="0" smtClean="0">
                <a:solidFill>
                  <a:srgbClr val="800080"/>
                </a:solidFill>
                <a:latin typeface="Consolas"/>
                <a:ea typeface="Times New Roman"/>
                <a:cs typeface="Times New Roman"/>
              </a:rPr>
              <a:t>5</a:t>
            </a:r>
            <a:r>
              <a:rPr lang="en-US" sz="2800" b="1" dirty="0" smtClean="0">
                <a:solidFill>
                  <a:srgbClr val="FF0000"/>
                </a:solidFill>
                <a:latin typeface="Consolas"/>
                <a:ea typeface="Times New Roman"/>
                <a:cs typeface="Times New Roman"/>
              </a:rPr>
              <a:t>;</a:t>
            </a:r>
            <a:endParaRPr lang="tr-TR" sz="1200" dirty="0" smtClean="0">
              <a:ea typeface="Times New Roman"/>
              <a:cs typeface="Times New Roman"/>
            </a:endParaRPr>
          </a:p>
          <a:p>
            <a:pPr marL="514350" indent="-514350">
              <a:lnSpc>
                <a:spcPct val="115000"/>
              </a:lnSpc>
              <a:spcAft>
                <a:spcPts val="0"/>
              </a:spcAft>
              <a:buFont typeface="+mj-lt"/>
              <a:buAutoNum type="arabicPeriod"/>
            </a:pPr>
            <a:r>
              <a:rPr lang="en-US" sz="2800" dirty="0" smtClean="0">
                <a:solidFill>
                  <a:srgbClr val="000000"/>
                </a:solidFill>
                <a:latin typeface="Consolas"/>
                <a:ea typeface="Times New Roman"/>
                <a:cs typeface="Times New Roman"/>
              </a:rPr>
              <a:t>	</a:t>
            </a:r>
            <a:r>
              <a:rPr lang="en-US" sz="2800" b="1" dirty="0" smtClean="0">
                <a:solidFill>
                  <a:srgbClr val="FF0000"/>
                </a:solidFill>
                <a:latin typeface="Consolas"/>
                <a:ea typeface="Times New Roman"/>
                <a:cs typeface="Times New Roman"/>
              </a:rPr>
              <a:t>{</a:t>
            </a:r>
            <a:endParaRPr lang="tr-TR" sz="1200" dirty="0" smtClean="0">
              <a:ea typeface="Times New Roman"/>
              <a:cs typeface="Times New Roman"/>
            </a:endParaRPr>
          </a:p>
          <a:p>
            <a:pPr marL="514350" indent="-514350">
              <a:lnSpc>
                <a:spcPct val="115000"/>
              </a:lnSpc>
              <a:spcAft>
                <a:spcPts val="0"/>
              </a:spcAft>
              <a:buFont typeface="+mj-lt"/>
              <a:buAutoNum type="arabicPeriod"/>
            </a:pPr>
            <a:r>
              <a:rPr lang="en-US" sz="2800" dirty="0" smtClean="0">
                <a:solidFill>
                  <a:srgbClr val="000000"/>
                </a:solidFill>
                <a:latin typeface="Consolas"/>
                <a:ea typeface="Times New Roman"/>
                <a:cs typeface="Times New Roman"/>
              </a:rPr>
              <a:t>		x </a:t>
            </a:r>
            <a:r>
              <a:rPr lang="en-US" sz="2800" b="1" dirty="0" smtClean="0">
                <a:solidFill>
                  <a:srgbClr val="FF0000"/>
                </a:solidFill>
                <a:latin typeface="Consolas"/>
                <a:ea typeface="Times New Roman"/>
                <a:cs typeface="Times New Roman"/>
              </a:rPr>
              <a:t>=</a:t>
            </a:r>
            <a:r>
              <a:rPr lang="en-US" sz="2800" dirty="0" smtClean="0">
                <a:solidFill>
                  <a:srgbClr val="000000"/>
                </a:solidFill>
                <a:latin typeface="Consolas"/>
                <a:ea typeface="Times New Roman"/>
                <a:cs typeface="Times New Roman"/>
              </a:rPr>
              <a:t> </a:t>
            </a:r>
            <a:r>
              <a:rPr lang="en-US" sz="2800" dirty="0" smtClean="0">
                <a:solidFill>
                  <a:srgbClr val="800080"/>
                </a:solidFill>
                <a:latin typeface="Consolas"/>
                <a:ea typeface="Times New Roman"/>
                <a:cs typeface="Times New Roman"/>
              </a:rPr>
              <a:t>9</a:t>
            </a:r>
            <a:r>
              <a:rPr lang="en-US" sz="2800" b="1" dirty="0" smtClean="0">
                <a:solidFill>
                  <a:srgbClr val="FF0000"/>
                </a:solidFill>
                <a:latin typeface="Consolas"/>
                <a:ea typeface="Times New Roman"/>
                <a:cs typeface="Times New Roman"/>
              </a:rPr>
              <a:t>;</a:t>
            </a:r>
            <a:endParaRPr lang="tr-TR" sz="1200" dirty="0" smtClean="0">
              <a:ea typeface="Times New Roman"/>
              <a:cs typeface="Times New Roman"/>
            </a:endParaRPr>
          </a:p>
          <a:p>
            <a:pPr marL="514350" indent="-514350">
              <a:lnSpc>
                <a:spcPct val="115000"/>
              </a:lnSpc>
              <a:spcAft>
                <a:spcPts val="0"/>
              </a:spcAft>
              <a:buFont typeface="+mj-lt"/>
              <a:buAutoNum type="arabicPeriod"/>
            </a:pPr>
            <a:r>
              <a:rPr lang="en-US" sz="2800" dirty="0" smtClean="0">
                <a:solidFill>
                  <a:srgbClr val="000000"/>
                </a:solidFill>
                <a:latin typeface="Consolas"/>
                <a:ea typeface="Times New Roman"/>
                <a:cs typeface="Times New Roman"/>
              </a:rPr>
              <a:t>		</a:t>
            </a:r>
            <a:r>
              <a:rPr lang="en-US" sz="2800" b="1" dirty="0" err="1" smtClean="0">
                <a:solidFill>
                  <a:srgbClr val="000000"/>
                </a:solidFill>
                <a:latin typeface="Consolas"/>
                <a:ea typeface="Times New Roman"/>
                <a:cs typeface="Times New Roman"/>
              </a:rPr>
              <a:t>int</a:t>
            </a:r>
            <a:r>
              <a:rPr lang="en-US" sz="2800" dirty="0" smtClean="0">
                <a:solidFill>
                  <a:srgbClr val="000000"/>
                </a:solidFill>
                <a:latin typeface="Consolas"/>
                <a:ea typeface="Times New Roman"/>
                <a:cs typeface="Times New Roman"/>
              </a:rPr>
              <a:t> x</a:t>
            </a:r>
            <a:r>
              <a:rPr lang="en-US" sz="2800" b="1" dirty="0" smtClean="0">
                <a:solidFill>
                  <a:srgbClr val="FF0000"/>
                </a:solidFill>
                <a:latin typeface="Consolas"/>
                <a:ea typeface="Times New Roman"/>
                <a:cs typeface="Times New Roman"/>
              </a:rPr>
              <a:t>;</a:t>
            </a:r>
            <a:endParaRPr lang="tr-TR" sz="1200" dirty="0" smtClean="0">
              <a:ea typeface="Times New Roman"/>
              <a:cs typeface="Times New Roman"/>
            </a:endParaRPr>
          </a:p>
          <a:p>
            <a:pPr marL="514350" indent="-514350">
              <a:lnSpc>
                <a:spcPct val="115000"/>
              </a:lnSpc>
              <a:spcAft>
                <a:spcPts val="0"/>
              </a:spcAft>
              <a:buFont typeface="+mj-lt"/>
              <a:buAutoNum type="arabicPeriod"/>
            </a:pPr>
            <a:r>
              <a:rPr lang="en-US" sz="2800" dirty="0" smtClean="0">
                <a:solidFill>
                  <a:srgbClr val="000000"/>
                </a:solidFill>
                <a:latin typeface="Consolas"/>
                <a:ea typeface="Times New Roman"/>
                <a:cs typeface="Times New Roman"/>
              </a:rPr>
              <a:t>		x </a:t>
            </a:r>
            <a:r>
              <a:rPr lang="en-US" sz="2800" b="1" dirty="0" smtClean="0">
                <a:solidFill>
                  <a:srgbClr val="FF0000"/>
                </a:solidFill>
                <a:latin typeface="Consolas"/>
                <a:ea typeface="Times New Roman"/>
                <a:cs typeface="Times New Roman"/>
              </a:rPr>
              <a:t>=</a:t>
            </a:r>
            <a:r>
              <a:rPr lang="en-US" sz="2800" dirty="0" smtClean="0">
                <a:solidFill>
                  <a:srgbClr val="000000"/>
                </a:solidFill>
                <a:latin typeface="Consolas"/>
                <a:ea typeface="Times New Roman"/>
                <a:cs typeface="Times New Roman"/>
              </a:rPr>
              <a:t> </a:t>
            </a:r>
            <a:r>
              <a:rPr lang="en-US" sz="2800" dirty="0" smtClean="0">
                <a:solidFill>
                  <a:srgbClr val="800080"/>
                </a:solidFill>
                <a:latin typeface="Consolas"/>
                <a:ea typeface="Times New Roman"/>
                <a:cs typeface="Times New Roman"/>
              </a:rPr>
              <a:t>7</a:t>
            </a:r>
            <a:r>
              <a:rPr lang="en-US" sz="2800" b="1" dirty="0" smtClean="0">
                <a:solidFill>
                  <a:srgbClr val="FF0000"/>
                </a:solidFill>
                <a:latin typeface="Consolas"/>
                <a:ea typeface="Times New Roman"/>
                <a:cs typeface="Times New Roman"/>
              </a:rPr>
              <a:t>;</a:t>
            </a:r>
            <a:endParaRPr lang="tr-TR" sz="1200" dirty="0" smtClean="0">
              <a:ea typeface="Times New Roman"/>
              <a:cs typeface="Times New Roman"/>
            </a:endParaRPr>
          </a:p>
          <a:p>
            <a:pPr marL="514350" indent="-514350">
              <a:lnSpc>
                <a:spcPct val="115000"/>
              </a:lnSpc>
              <a:spcAft>
                <a:spcPts val="0"/>
              </a:spcAft>
              <a:buFont typeface="+mj-lt"/>
              <a:buAutoNum type="arabicPeriod"/>
            </a:pPr>
            <a:r>
              <a:rPr lang="en-US" sz="2800" dirty="0" smtClean="0">
                <a:solidFill>
                  <a:srgbClr val="000000"/>
                </a:solidFill>
                <a:latin typeface="Consolas"/>
                <a:ea typeface="Times New Roman"/>
                <a:cs typeface="Times New Roman"/>
              </a:rPr>
              <a:t>	</a:t>
            </a:r>
            <a:r>
              <a:rPr lang="en-US" sz="2800" b="1" dirty="0" smtClean="0">
                <a:solidFill>
                  <a:srgbClr val="FF0000"/>
                </a:solidFill>
                <a:latin typeface="Consolas"/>
                <a:ea typeface="Times New Roman"/>
                <a:cs typeface="Times New Roman"/>
              </a:rPr>
              <a:t>}</a:t>
            </a:r>
            <a:endParaRPr lang="tr-TR" sz="1200" dirty="0" smtClean="0">
              <a:ea typeface="Times New Roman"/>
              <a:cs typeface="Times New Roman"/>
            </a:endParaRPr>
          </a:p>
          <a:p>
            <a:pPr marL="514350" indent="-514350">
              <a:lnSpc>
                <a:spcPct val="115000"/>
              </a:lnSpc>
              <a:spcAft>
                <a:spcPts val="0"/>
              </a:spcAft>
              <a:buFont typeface="+mj-lt"/>
              <a:buAutoNum type="arabicPeriod"/>
            </a:pPr>
            <a:r>
              <a:rPr lang="en-US" sz="2800" dirty="0" smtClean="0">
                <a:solidFill>
                  <a:srgbClr val="000000"/>
                </a:solidFill>
                <a:latin typeface="Consolas"/>
                <a:ea typeface="Times New Roman"/>
                <a:cs typeface="Times New Roman"/>
              </a:rPr>
              <a:t>	</a:t>
            </a:r>
            <a:r>
              <a:rPr lang="en-US" sz="2800" dirty="0" err="1" smtClean="0">
                <a:solidFill>
                  <a:srgbClr val="000000"/>
                </a:solidFill>
                <a:latin typeface="Consolas"/>
                <a:ea typeface="Times New Roman"/>
                <a:cs typeface="Times New Roman"/>
              </a:rPr>
              <a:t>printf</a:t>
            </a:r>
            <a:r>
              <a:rPr lang="en-US" sz="2800" b="1" dirty="0" smtClean="0">
                <a:solidFill>
                  <a:srgbClr val="FF0000"/>
                </a:solidFill>
                <a:latin typeface="Consolas"/>
                <a:ea typeface="Times New Roman"/>
                <a:cs typeface="Times New Roman"/>
              </a:rPr>
              <a:t>(</a:t>
            </a:r>
            <a:r>
              <a:rPr lang="en-US" sz="2800" b="1" dirty="0" smtClean="0">
                <a:solidFill>
                  <a:srgbClr val="0000FF"/>
                </a:solidFill>
                <a:latin typeface="Consolas"/>
                <a:ea typeface="Times New Roman"/>
                <a:cs typeface="Times New Roman"/>
              </a:rPr>
              <a:t>"%d"</a:t>
            </a:r>
            <a:r>
              <a:rPr lang="en-US" sz="2800" b="1" dirty="0" smtClean="0">
                <a:solidFill>
                  <a:srgbClr val="FF0000"/>
                </a:solidFill>
                <a:latin typeface="Consolas"/>
                <a:ea typeface="Times New Roman"/>
                <a:cs typeface="Times New Roman"/>
              </a:rPr>
              <a:t>,</a:t>
            </a:r>
            <a:r>
              <a:rPr lang="en-US" sz="2800" dirty="0" smtClean="0">
                <a:solidFill>
                  <a:srgbClr val="000000"/>
                </a:solidFill>
                <a:latin typeface="Consolas"/>
                <a:ea typeface="Times New Roman"/>
                <a:cs typeface="Times New Roman"/>
              </a:rPr>
              <a:t> x</a:t>
            </a:r>
            <a:r>
              <a:rPr lang="en-US" sz="2800" b="1" dirty="0" smtClean="0">
                <a:solidFill>
                  <a:srgbClr val="FF0000"/>
                </a:solidFill>
                <a:latin typeface="Consolas"/>
                <a:ea typeface="Times New Roman"/>
                <a:cs typeface="Times New Roman"/>
              </a:rPr>
              <a:t>);</a:t>
            </a:r>
            <a:endParaRPr lang="tr-TR" sz="1200" dirty="0" smtClean="0">
              <a:ea typeface="Times New Roman"/>
              <a:cs typeface="Times New Roman"/>
            </a:endParaRPr>
          </a:p>
          <a:p>
            <a:pPr marL="514350" indent="-514350">
              <a:lnSpc>
                <a:spcPct val="115000"/>
              </a:lnSpc>
              <a:spcAft>
                <a:spcPts val="0"/>
              </a:spcAft>
              <a:buFont typeface="+mj-lt"/>
              <a:buAutoNum type="arabicPeriod"/>
            </a:pPr>
            <a:r>
              <a:rPr lang="en-US" sz="2800" dirty="0" smtClean="0">
                <a:solidFill>
                  <a:srgbClr val="000000"/>
                </a:solidFill>
                <a:latin typeface="Consolas"/>
                <a:ea typeface="Times New Roman"/>
                <a:cs typeface="Times New Roman"/>
              </a:rPr>
              <a:t>	</a:t>
            </a:r>
            <a:r>
              <a:rPr lang="en-US" sz="2800" b="1" dirty="0" smtClean="0">
                <a:solidFill>
                  <a:srgbClr val="000000"/>
                </a:solidFill>
                <a:latin typeface="Consolas"/>
                <a:ea typeface="Times New Roman"/>
                <a:cs typeface="Times New Roman"/>
              </a:rPr>
              <a:t>return</a:t>
            </a:r>
            <a:r>
              <a:rPr lang="en-US" sz="2800" dirty="0" smtClean="0">
                <a:solidFill>
                  <a:srgbClr val="000000"/>
                </a:solidFill>
                <a:latin typeface="Consolas"/>
                <a:ea typeface="Times New Roman"/>
                <a:cs typeface="Times New Roman"/>
              </a:rPr>
              <a:t> </a:t>
            </a:r>
            <a:r>
              <a:rPr lang="en-US" sz="2800" dirty="0" smtClean="0">
                <a:solidFill>
                  <a:srgbClr val="800080"/>
                </a:solidFill>
                <a:latin typeface="Consolas"/>
                <a:ea typeface="Times New Roman"/>
                <a:cs typeface="Times New Roman"/>
              </a:rPr>
              <a:t>0</a:t>
            </a:r>
            <a:r>
              <a:rPr lang="en-US" sz="2800" b="1" dirty="0" smtClean="0">
                <a:solidFill>
                  <a:srgbClr val="FF0000"/>
                </a:solidFill>
                <a:latin typeface="Consolas"/>
                <a:ea typeface="Times New Roman"/>
                <a:cs typeface="Times New Roman"/>
              </a:rPr>
              <a:t>;</a:t>
            </a:r>
            <a:endParaRPr lang="tr-TR" sz="1200" dirty="0" smtClean="0">
              <a:ea typeface="Times New Roman"/>
              <a:cs typeface="Times New Roman"/>
            </a:endParaRPr>
          </a:p>
          <a:p>
            <a:pPr marL="514350" indent="-514350">
              <a:lnSpc>
                <a:spcPct val="115000"/>
              </a:lnSpc>
              <a:spcAft>
                <a:spcPts val="0"/>
              </a:spcAft>
              <a:buFont typeface="+mj-lt"/>
              <a:buAutoNum type="arabicPeriod"/>
            </a:pPr>
            <a:r>
              <a:rPr lang="en-US" sz="2800" b="1" dirty="0" smtClean="0">
                <a:solidFill>
                  <a:srgbClr val="FF0000"/>
                </a:solidFill>
                <a:latin typeface="Consolas"/>
                <a:ea typeface="Times New Roman"/>
                <a:cs typeface="Times New Roman"/>
              </a:rPr>
              <a:t>}</a:t>
            </a:r>
            <a:endParaRPr lang="tr-TR" sz="1200" dirty="0" smtClean="0">
              <a:ea typeface="Times New Roman"/>
              <a:cs typeface="Times New Roman"/>
            </a:endParaRPr>
          </a:p>
          <a:p>
            <a:pPr marL="514350" indent="-514350">
              <a:lnSpc>
                <a:spcPct val="115000"/>
              </a:lnSpc>
              <a:spcAft>
                <a:spcPts val="0"/>
              </a:spcAft>
              <a:buFont typeface="+mj-lt"/>
              <a:buAutoNum type="arabicPeriod"/>
            </a:pPr>
            <a:r>
              <a:rPr lang="en-US" sz="2800" b="1" dirty="0" smtClean="0">
                <a:solidFill>
                  <a:srgbClr val="FF0000"/>
                </a:solidFill>
                <a:latin typeface="Consolas"/>
                <a:ea typeface="Times New Roman"/>
                <a:cs typeface="Times New Roman"/>
              </a:rPr>
              <a:t> </a:t>
            </a:r>
            <a:endParaRPr lang="tr-TR" sz="1200" dirty="0" smtClean="0">
              <a:ea typeface="Times New Roman"/>
              <a:cs typeface="Times New Roman"/>
            </a:endParaRPr>
          </a:p>
          <a:p>
            <a:endParaRPr lang="tr-TR" dirty="0"/>
          </a:p>
        </p:txBody>
      </p:sp>
      <p:sp>
        <p:nvSpPr>
          <p:cNvPr id="4" name="3 5-Nokta Yıldız"/>
          <p:cNvSpPr/>
          <p:nvPr/>
        </p:nvSpPr>
        <p:spPr>
          <a:xfrm rot="942131">
            <a:off x="5286587" y="1196864"/>
            <a:ext cx="3699642" cy="1676070"/>
          </a:xfrm>
          <a:prstGeom prst="star5">
            <a:avLst>
              <a:gd name="adj" fmla="val 30442"/>
              <a:gd name="hf" fmla="val 105146"/>
              <a:gd name="vf" fmla="val 11055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dirty="0" smtClean="0">
                <a:solidFill>
                  <a:schemeClr val="bg1"/>
                </a:solidFill>
              </a:rPr>
              <a:t>Öğrencilerin en çok zorlandığı sınav konularından biri</a:t>
            </a:r>
            <a:endParaRPr lang="tr-TR" dirty="0">
              <a:solidFill>
                <a:schemeClr val="bg1"/>
              </a:solidFill>
            </a:endParaRPr>
          </a:p>
        </p:txBody>
      </p:sp>
      <p:sp>
        <p:nvSpPr>
          <p:cNvPr id="5" name="4 Metin kutusu"/>
          <p:cNvSpPr txBox="1"/>
          <p:nvPr/>
        </p:nvSpPr>
        <p:spPr>
          <a:xfrm>
            <a:off x="4319751" y="2819070"/>
            <a:ext cx="3179379" cy="523220"/>
          </a:xfrm>
          <a:prstGeom prst="rect">
            <a:avLst/>
          </a:prstGeom>
          <a:noFill/>
        </p:spPr>
        <p:txBody>
          <a:bodyPr wrap="square" rtlCol="0">
            <a:spAutoFit/>
          </a:bodyPr>
          <a:lstStyle/>
          <a:p>
            <a:r>
              <a:rPr lang="tr-TR" sz="2800" i="1" dirty="0" smtClean="0"/>
              <a:t>Ekrana ne yazdırır?</a:t>
            </a:r>
            <a:endParaRPr lang="tr-TR" sz="2800" i="1" dirty="0"/>
          </a:p>
        </p:txBody>
      </p:sp>
      <p:pic>
        <p:nvPicPr>
          <p:cNvPr id="6" name="Picture 4" descr="orwell devc++ ile ilgili görsel sonucu"/>
          <p:cNvPicPr>
            <a:picLocks noChangeAspect="1" noChangeArrowheads="1"/>
          </p:cNvPicPr>
          <p:nvPr/>
        </p:nvPicPr>
        <p:blipFill>
          <a:blip r:embed="rId2"/>
          <a:srcRect/>
          <a:stretch>
            <a:fillRect/>
          </a:stretch>
        </p:blipFill>
        <p:spPr bwMode="auto">
          <a:xfrm>
            <a:off x="7499130" y="5043848"/>
            <a:ext cx="1286830" cy="1286830"/>
          </a:xfrm>
          <a:prstGeom prst="rect">
            <a:avLst/>
          </a:prstGeom>
          <a:noFill/>
        </p:spPr>
      </p:pic>
      <p:sp>
        <p:nvSpPr>
          <p:cNvPr id="7" name="6 Köşeleri Yuvarlanmış Dikdörtgen Belirtme Çizgisi"/>
          <p:cNvSpPr/>
          <p:nvPr/>
        </p:nvSpPr>
        <p:spPr>
          <a:xfrm>
            <a:off x="4729654" y="3615559"/>
            <a:ext cx="2769475" cy="1534510"/>
          </a:xfrm>
          <a:prstGeom prst="wedgeRoundRectCallout">
            <a:avLst>
              <a:gd name="adj1" fmla="val 45479"/>
              <a:gd name="adj2" fmla="val 65988"/>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Kodu da al gel birlikte bakalım. Hem başka soruların varsa onlara da bakarız.</a:t>
            </a:r>
            <a:endParaRPr lang="tr-TR" dirty="0"/>
          </a:p>
        </p:txBody>
      </p:sp>
    </p:spTree>
  </p:cSld>
  <p:clrMapOvr>
    <a:masterClrMapping/>
  </p:clrMapOvr>
  <p:transition>
    <p:random/>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4 Tablo"/>
          <p:cNvGraphicFramePr>
            <a:graphicFrameLocks noGrp="1"/>
          </p:cNvGraphicFramePr>
          <p:nvPr/>
        </p:nvGraphicFramePr>
        <p:xfrm>
          <a:off x="5286378" y="3571876"/>
          <a:ext cx="3500460" cy="1097280"/>
        </p:xfrm>
        <a:graphic>
          <a:graphicData uri="http://schemas.openxmlformats.org/drawingml/2006/table">
            <a:tbl>
              <a:tblPr firstRow="1" bandRow="1">
                <a:tableStyleId>{5940675A-B579-460E-94D1-54222C63F5DA}</a:tableStyleId>
              </a:tblPr>
              <a:tblGrid>
                <a:gridCol w="350046"/>
                <a:gridCol w="350046"/>
                <a:gridCol w="350046"/>
                <a:gridCol w="350046"/>
                <a:gridCol w="350046"/>
                <a:gridCol w="350046"/>
                <a:gridCol w="350046"/>
                <a:gridCol w="350046"/>
                <a:gridCol w="350046"/>
                <a:gridCol w="350046"/>
              </a:tblGrid>
              <a:tr h="357190">
                <a:tc>
                  <a:txBody>
                    <a:bodyPr/>
                    <a:lstStyle/>
                    <a:p>
                      <a:pPr algn="ctr"/>
                      <a:r>
                        <a:rPr lang="tr-TR" sz="1800" b="1" dirty="0" smtClean="0"/>
                        <a:t>3</a:t>
                      </a:r>
                      <a:endParaRPr lang="tr-TR" sz="1800" b="1" dirty="0"/>
                    </a:p>
                  </a:txBody>
                  <a:tcPr>
                    <a:solidFill>
                      <a:schemeClr val="bg1"/>
                    </a:solidFill>
                  </a:tcPr>
                </a:tc>
                <a:tc>
                  <a:txBody>
                    <a:bodyPr/>
                    <a:lstStyle/>
                    <a:p>
                      <a:pPr algn="ctr"/>
                      <a:r>
                        <a:rPr lang="tr-TR" sz="1800" b="1" dirty="0" smtClean="0"/>
                        <a:t>a</a:t>
                      </a:r>
                      <a:endParaRPr lang="tr-TR" sz="1800" b="1" dirty="0"/>
                    </a:p>
                  </a:txBody>
                  <a:tcPr>
                    <a:solidFill>
                      <a:schemeClr val="bg1"/>
                    </a:solidFill>
                  </a:tcPr>
                </a:tc>
                <a:tc>
                  <a:txBody>
                    <a:bodyPr/>
                    <a:lstStyle/>
                    <a:p>
                      <a:pPr algn="ctr"/>
                      <a:r>
                        <a:rPr lang="tr-TR" sz="1800" b="1" dirty="0" smtClean="0"/>
                        <a:t>-</a:t>
                      </a:r>
                      <a:endParaRPr lang="tr-TR" sz="1800" b="1" dirty="0"/>
                    </a:p>
                  </a:txBody>
                  <a:tcPr>
                    <a:solidFill>
                      <a:schemeClr val="bg1"/>
                    </a:solidFill>
                  </a:tcPr>
                </a:tc>
                <a:tc>
                  <a:txBody>
                    <a:bodyPr/>
                    <a:lstStyle/>
                    <a:p>
                      <a:pPr algn="ctr"/>
                      <a:r>
                        <a:rPr lang="tr-TR" sz="1800" b="1" dirty="0" smtClean="0"/>
                        <a:t>3</a:t>
                      </a:r>
                      <a:endParaRPr lang="tr-TR" sz="1800" b="1" dirty="0"/>
                    </a:p>
                  </a:txBody>
                  <a:tcPr>
                    <a:solidFill>
                      <a:schemeClr val="bg1"/>
                    </a:solidFill>
                  </a:tcPr>
                </a:tc>
                <a:tc>
                  <a:txBody>
                    <a:bodyPr/>
                    <a:lstStyle/>
                    <a:p>
                      <a:pPr algn="ctr"/>
                      <a:r>
                        <a:rPr lang="tr-TR" sz="1800" b="1" dirty="0" smtClean="0"/>
                        <a:t>b</a:t>
                      </a:r>
                      <a:endParaRPr lang="tr-TR" sz="1800" b="1" dirty="0"/>
                    </a:p>
                  </a:txBody>
                  <a:tcPr>
                    <a:solidFill>
                      <a:schemeClr val="bg1"/>
                    </a:solidFill>
                  </a:tcPr>
                </a:tc>
                <a:tc>
                  <a:txBody>
                    <a:bodyPr/>
                    <a:lstStyle/>
                    <a:p>
                      <a:pPr algn="ctr"/>
                      <a:r>
                        <a:rPr lang="tr-TR" sz="1800" b="1" dirty="0" smtClean="0"/>
                        <a:t>-</a:t>
                      </a:r>
                      <a:endParaRPr lang="tr-TR" sz="1800" b="1" dirty="0"/>
                    </a:p>
                  </a:txBody>
                  <a:tcPr>
                    <a:solidFill>
                      <a:schemeClr val="bg1"/>
                    </a:solidFill>
                  </a:tcPr>
                </a:tc>
                <a:tc>
                  <a:txBody>
                    <a:bodyPr/>
                    <a:lstStyle/>
                    <a:p>
                      <a:pPr algn="ctr"/>
                      <a:r>
                        <a:rPr lang="tr-TR" sz="1800" b="1" dirty="0" smtClean="0"/>
                        <a:t>5</a:t>
                      </a:r>
                      <a:endParaRPr lang="tr-TR" sz="1800" b="1" dirty="0"/>
                    </a:p>
                  </a:txBody>
                  <a:tcPr>
                    <a:solidFill>
                      <a:schemeClr val="bg1"/>
                    </a:solidFill>
                  </a:tcPr>
                </a:tc>
                <a:tc>
                  <a:txBody>
                    <a:bodyPr/>
                    <a:lstStyle/>
                    <a:p>
                      <a:pPr algn="ctr"/>
                      <a:r>
                        <a:rPr lang="tr-TR" sz="1800" b="1" dirty="0" smtClean="0"/>
                        <a:t>c</a:t>
                      </a:r>
                      <a:endParaRPr lang="tr-TR" sz="1800" b="1" dirty="0"/>
                    </a:p>
                  </a:txBody>
                  <a:tcPr>
                    <a:solidFill>
                      <a:schemeClr val="bg1"/>
                    </a:solidFill>
                  </a:tcPr>
                </a:tc>
                <a:tc>
                  <a:txBody>
                    <a:bodyPr/>
                    <a:lstStyle/>
                    <a:p>
                      <a:pPr algn="ctr"/>
                      <a:r>
                        <a:rPr lang="tr-TR" sz="1800" b="1" dirty="0" smtClean="0"/>
                        <a:t>-</a:t>
                      </a:r>
                      <a:endParaRPr lang="tr-TR" sz="1800" b="1" dirty="0"/>
                    </a:p>
                  </a:txBody>
                  <a:tcPr>
                    <a:solidFill>
                      <a:schemeClr val="bg1"/>
                    </a:solidFill>
                  </a:tcPr>
                </a:tc>
                <a:tc>
                  <a:txBody>
                    <a:bodyPr/>
                    <a:lstStyle/>
                    <a:p>
                      <a:pPr algn="ctr"/>
                      <a:endParaRPr lang="tr-TR" sz="1800" b="1" dirty="0"/>
                    </a:p>
                  </a:txBody>
                  <a:tcPr>
                    <a:solidFill>
                      <a:schemeClr val="bg1"/>
                    </a:solidFill>
                  </a:tcPr>
                </a:tc>
              </a:tr>
              <a:tr h="357190">
                <a:tc>
                  <a:txBody>
                    <a:bodyPr/>
                    <a:lstStyle/>
                    <a:p>
                      <a:endParaRPr lang="tr-TR"/>
                    </a:p>
                  </a:txBody>
                  <a:tcPr>
                    <a:solidFill>
                      <a:schemeClr val="bg1"/>
                    </a:solidFill>
                  </a:tcPr>
                </a:tc>
                <a:tc>
                  <a:txBody>
                    <a:bodyPr/>
                    <a:lstStyle/>
                    <a:p>
                      <a:endParaRPr lang="tr-TR"/>
                    </a:p>
                  </a:txBody>
                  <a:tcPr>
                    <a:solidFill>
                      <a:schemeClr val="bg1"/>
                    </a:solidFill>
                  </a:tcPr>
                </a:tc>
                <a:tc>
                  <a:txBody>
                    <a:bodyPr/>
                    <a:lstStyle/>
                    <a:p>
                      <a:endParaRPr lang="tr-TR"/>
                    </a:p>
                  </a:txBody>
                  <a:tcPr>
                    <a:solidFill>
                      <a:schemeClr val="bg1"/>
                    </a:solidFill>
                  </a:tcPr>
                </a:tc>
                <a:tc>
                  <a:txBody>
                    <a:bodyPr/>
                    <a:lstStyle/>
                    <a:p>
                      <a:endParaRPr lang="tr-TR"/>
                    </a:p>
                  </a:txBody>
                  <a:tcPr>
                    <a:solidFill>
                      <a:schemeClr val="bg1"/>
                    </a:solidFill>
                  </a:tcPr>
                </a:tc>
                <a:tc>
                  <a:txBody>
                    <a:bodyPr/>
                    <a:lstStyle/>
                    <a:p>
                      <a:endParaRPr lang="tr-TR"/>
                    </a:p>
                  </a:txBody>
                  <a:tcPr>
                    <a:solidFill>
                      <a:schemeClr val="bg1"/>
                    </a:solidFill>
                  </a:tcPr>
                </a:tc>
                <a:tc>
                  <a:txBody>
                    <a:bodyPr/>
                    <a:lstStyle/>
                    <a:p>
                      <a:endParaRPr lang="tr-TR"/>
                    </a:p>
                  </a:txBody>
                  <a:tcPr>
                    <a:solidFill>
                      <a:schemeClr val="bg1"/>
                    </a:solidFill>
                  </a:tcPr>
                </a:tc>
                <a:tc>
                  <a:txBody>
                    <a:bodyPr/>
                    <a:lstStyle/>
                    <a:p>
                      <a:endParaRPr lang="tr-TR"/>
                    </a:p>
                  </a:txBody>
                  <a:tcPr>
                    <a:solidFill>
                      <a:schemeClr val="bg1"/>
                    </a:solidFill>
                  </a:tcPr>
                </a:tc>
                <a:tc>
                  <a:txBody>
                    <a:bodyPr/>
                    <a:lstStyle/>
                    <a:p>
                      <a:endParaRPr lang="tr-TR"/>
                    </a:p>
                  </a:txBody>
                  <a:tcPr>
                    <a:solidFill>
                      <a:schemeClr val="bg1"/>
                    </a:solidFill>
                  </a:tcPr>
                </a:tc>
                <a:tc>
                  <a:txBody>
                    <a:bodyPr/>
                    <a:lstStyle/>
                    <a:p>
                      <a:endParaRPr lang="tr-TR" dirty="0"/>
                    </a:p>
                  </a:txBody>
                  <a:tcPr>
                    <a:solidFill>
                      <a:schemeClr val="bg1"/>
                    </a:solidFill>
                  </a:tcPr>
                </a:tc>
                <a:tc>
                  <a:txBody>
                    <a:bodyPr/>
                    <a:lstStyle/>
                    <a:p>
                      <a:endParaRPr lang="tr-TR"/>
                    </a:p>
                  </a:txBody>
                  <a:tcPr>
                    <a:solidFill>
                      <a:schemeClr val="bg1"/>
                    </a:solidFill>
                  </a:tcPr>
                </a:tc>
              </a:tr>
              <a:tr h="357190">
                <a:tc>
                  <a:txBody>
                    <a:bodyPr/>
                    <a:lstStyle/>
                    <a:p>
                      <a:endParaRPr lang="tr-TR"/>
                    </a:p>
                  </a:txBody>
                  <a:tcPr>
                    <a:solidFill>
                      <a:schemeClr val="bg1"/>
                    </a:solidFill>
                  </a:tcPr>
                </a:tc>
                <a:tc>
                  <a:txBody>
                    <a:bodyPr/>
                    <a:lstStyle/>
                    <a:p>
                      <a:endParaRPr lang="tr-TR"/>
                    </a:p>
                  </a:txBody>
                  <a:tcPr>
                    <a:solidFill>
                      <a:schemeClr val="bg1"/>
                    </a:solidFill>
                  </a:tcPr>
                </a:tc>
                <a:tc>
                  <a:txBody>
                    <a:bodyPr/>
                    <a:lstStyle/>
                    <a:p>
                      <a:endParaRPr lang="tr-TR"/>
                    </a:p>
                  </a:txBody>
                  <a:tcPr>
                    <a:solidFill>
                      <a:schemeClr val="bg1"/>
                    </a:solidFill>
                  </a:tcPr>
                </a:tc>
                <a:tc>
                  <a:txBody>
                    <a:bodyPr/>
                    <a:lstStyle/>
                    <a:p>
                      <a:endParaRPr lang="tr-TR"/>
                    </a:p>
                  </a:txBody>
                  <a:tcPr>
                    <a:solidFill>
                      <a:schemeClr val="bg1"/>
                    </a:solidFill>
                  </a:tcPr>
                </a:tc>
                <a:tc>
                  <a:txBody>
                    <a:bodyPr/>
                    <a:lstStyle/>
                    <a:p>
                      <a:endParaRPr lang="tr-TR"/>
                    </a:p>
                  </a:txBody>
                  <a:tcPr>
                    <a:solidFill>
                      <a:schemeClr val="bg1"/>
                    </a:solidFill>
                  </a:tcPr>
                </a:tc>
                <a:tc>
                  <a:txBody>
                    <a:bodyPr/>
                    <a:lstStyle/>
                    <a:p>
                      <a:endParaRPr lang="tr-TR"/>
                    </a:p>
                  </a:txBody>
                  <a:tcPr>
                    <a:solidFill>
                      <a:schemeClr val="bg1"/>
                    </a:solidFill>
                  </a:tcPr>
                </a:tc>
                <a:tc>
                  <a:txBody>
                    <a:bodyPr/>
                    <a:lstStyle/>
                    <a:p>
                      <a:endParaRPr lang="tr-TR"/>
                    </a:p>
                  </a:txBody>
                  <a:tcPr>
                    <a:solidFill>
                      <a:schemeClr val="bg1"/>
                    </a:solidFill>
                  </a:tcPr>
                </a:tc>
                <a:tc>
                  <a:txBody>
                    <a:bodyPr/>
                    <a:lstStyle/>
                    <a:p>
                      <a:endParaRPr lang="tr-TR"/>
                    </a:p>
                  </a:txBody>
                  <a:tcPr>
                    <a:solidFill>
                      <a:schemeClr val="bg1"/>
                    </a:solidFill>
                  </a:tcPr>
                </a:tc>
                <a:tc>
                  <a:txBody>
                    <a:bodyPr/>
                    <a:lstStyle/>
                    <a:p>
                      <a:endParaRPr lang="tr-TR"/>
                    </a:p>
                  </a:txBody>
                  <a:tcPr>
                    <a:solidFill>
                      <a:schemeClr val="bg1"/>
                    </a:solidFill>
                  </a:tcPr>
                </a:tc>
                <a:tc>
                  <a:txBody>
                    <a:bodyPr/>
                    <a:lstStyle/>
                    <a:p>
                      <a:endParaRPr lang="tr-TR" dirty="0"/>
                    </a:p>
                  </a:txBody>
                  <a:tcPr>
                    <a:solidFill>
                      <a:schemeClr val="bg1"/>
                    </a:solidFill>
                  </a:tcPr>
                </a:tc>
              </a:tr>
            </a:tbl>
          </a:graphicData>
        </a:graphic>
      </p:graphicFrame>
      <p:graphicFrame>
        <p:nvGraphicFramePr>
          <p:cNvPr id="21" name="20 Tablo"/>
          <p:cNvGraphicFramePr>
            <a:graphicFrameLocks noGrp="1"/>
          </p:cNvGraphicFramePr>
          <p:nvPr/>
        </p:nvGraphicFramePr>
        <p:xfrm>
          <a:off x="5286380" y="3571876"/>
          <a:ext cx="3500460" cy="1097280"/>
        </p:xfrm>
        <a:graphic>
          <a:graphicData uri="http://schemas.openxmlformats.org/drawingml/2006/table">
            <a:tbl>
              <a:tblPr firstRow="1" bandRow="1">
                <a:tableStyleId>{5940675A-B579-460E-94D1-54222C63F5DA}</a:tableStyleId>
              </a:tblPr>
              <a:tblGrid>
                <a:gridCol w="350046"/>
                <a:gridCol w="350046"/>
                <a:gridCol w="350046"/>
                <a:gridCol w="350046"/>
                <a:gridCol w="350046"/>
                <a:gridCol w="350046"/>
                <a:gridCol w="350046"/>
                <a:gridCol w="350046"/>
                <a:gridCol w="350046"/>
                <a:gridCol w="350046"/>
              </a:tblGrid>
              <a:tr h="357190">
                <a:tc>
                  <a:txBody>
                    <a:bodyPr/>
                    <a:lstStyle/>
                    <a:p>
                      <a:pPr algn="ctr"/>
                      <a:r>
                        <a:rPr lang="tr-TR" sz="1800" b="1" dirty="0" smtClean="0"/>
                        <a:t>3</a:t>
                      </a:r>
                      <a:endParaRPr lang="tr-TR" sz="1800" b="1" dirty="0"/>
                    </a:p>
                  </a:txBody>
                  <a:tcPr>
                    <a:solidFill>
                      <a:schemeClr val="bg1"/>
                    </a:solidFill>
                  </a:tcPr>
                </a:tc>
                <a:tc>
                  <a:txBody>
                    <a:bodyPr/>
                    <a:lstStyle/>
                    <a:p>
                      <a:pPr algn="ctr"/>
                      <a:r>
                        <a:rPr lang="tr-TR" sz="1800" b="1" dirty="0" smtClean="0"/>
                        <a:t>a</a:t>
                      </a:r>
                      <a:endParaRPr lang="tr-TR" sz="1800" b="1" dirty="0"/>
                    </a:p>
                  </a:txBody>
                  <a:tcPr>
                    <a:solidFill>
                      <a:schemeClr val="bg1"/>
                    </a:solidFill>
                  </a:tcPr>
                </a:tc>
                <a:tc>
                  <a:txBody>
                    <a:bodyPr/>
                    <a:lstStyle/>
                    <a:p>
                      <a:pPr algn="ctr"/>
                      <a:r>
                        <a:rPr lang="tr-TR" sz="1800" b="1" dirty="0" smtClean="0"/>
                        <a:t>-</a:t>
                      </a:r>
                      <a:endParaRPr lang="tr-TR" sz="1800" b="1" dirty="0"/>
                    </a:p>
                  </a:txBody>
                  <a:tcPr>
                    <a:solidFill>
                      <a:schemeClr val="bg1"/>
                    </a:solidFill>
                  </a:tcPr>
                </a:tc>
                <a:tc>
                  <a:txBody>
                    <a:bodyPr/>
                    <a:lstStyle/>
                    <a:p>
                      <a:pPr algn="ctr"/>
                      <a:r>
                        <a:rPr lang="tr-TR" sz="1800" b="1" dirty="0" smtClean="0"/>
                        <a:t>3</a:t>
                      </a:r>
                      <a:endParaRPr lang="tr-TR" sz="1800" b="1" dirty="0"/>
                    </a:p>
                  </a:txBody>
                  <a:tcPr>
                    <a:solidFill>
                      <a:schemeClr val="bg1"/>
                    </a:solidFill>
                  </a:tcPr>
                </a:tc>
                <a:tc>
                  <a:txBody>
                    <a:bodyPr/>
                    <a:lstStyle/>
                    <a:p>
                      <a:pPr algn="ctr"/>
                      <a:r>
                        <a:rPr lang="tr-TR" sz="1800" b="1" dirty="0" smtClean="0"/>
                        <a:t>b</a:t>
                      </a:r>
                      <a:endParaRPr lang="tr-TR" sz="1800" b="1" dirty="0"/>
                    </a:p>
                  </a:txBody>
                  <a:tcPr>
                    <a:solidFill>
                      <a:schemeClr val="bg1"/>
                    </a:solidFill>
                  </a:tcPr>
                </a:tc>
                <a:tc>
                  <a:txBody>
                    <a:bodyPr/>
                    <a:lstStyle/>
                    <a:p>
                      <a:pPr algn="ctr"/>
                      <a:r>
                        <a:rPr lang="tr-TR" sz="1800" b="1" dirty="0" smtClean="0"/>
                        <a:t>-</a:t>
                      </a:r>
                      <a:endParaRPr lang="tr-TR" sz="1800" b="1" dirty="0"/>
                    </a:p>
                  </a:txBody>
                  <a:tcPr>
                    <a:solidFill>
                      <a:schemeClr val="bg1"/>
                    </a:solidFill>
                  </a:tcPr>
                </a:tc>
                <a:tc>
                  <a:txBody>
                    <a:bodyPr/>
                    <a:lstStyle/>
                    <a:p>
                      <a:pPr algn="ctr"/>
                      <a:r>
                        <a:rPr lang="tr-TR" sz="1800" b="1" dirty="0" smtClean="0"/>
                        <a:t>5</a:t>
                      </a:r>
                      <a:endParaRPr lang="tr-TR" sz="1800" b="1" dirty="0"/>
                    </a:p>
                  </a:txBody>
                  <a:tcPr>
                    <a:solidFill>
                      <a:schemeClr val="bg1"/>
                    </a:solidFill>
                  </a:tcPr>
                </a:tc>
                <a:tc>
                  <a:txBody>
                    <a:bodyPr/>
                    <a:lstStyle/>
                    <a:p>
                      <a:pPr algn="ctr"/>
                      <a:r>
                        <a:rPr lang="tr-TR" sz="1800" b="1" dirty="0" smtClean="0"/>
                        <a:t>c</a:t>
                      </a:r>
                      <a:endParaRPr lang="tr-TR" sz="1800" b="1" dirty="0"/>
                    </a:p>
                  </a:txBody>
                  <a:tcPr>
                    <a:solidFill>
                      <a:schemeClr val="bg1"/>
                    </a:solidFill>
                  </a:tcPr>
                </a:tc>
                <a:tc>
                  <a:txBody>
                    <a:bodyPr/>
                    <a:lstStyle/>
                    <a:p>
                      <a:pPr algn="ctr"/>
                      <a:r>
                        <a:rPr lang="tr-TR" sz="1800" b="1" dirty="0" smtClean="0"/>
                        <a:t>-</a:t>
                      </a:r>
                      <a:endParaRPr lang="tr-TR" sz="1800" b="1" dirty="0"/>
                    </a:p>
                  </a:txBody>
                  <a:tcPr>
                    <a:solidFill>
                      <a:schemeClr val="bg1"/>
                    </a:solidFill>
                  </a:tcPr>
                </a:tc>
                <a:tc>
                  <a:txBody>
                    <a:bodyPr/>
                    <a:lstStyle/>
                    <a:p>
                      <a:pPr algn="ctr"/>
                      <a:endParaRPr lang="tr-TR" sz="1800" b="1" dirty="0"/>
                    </a:p>
                  </a:txBody>
                  <a:tcPr>
                    <a:solidFill>
                      <a:schemeClr val="bg1"/>
                    </a:solidFill>
                  </a:tcPr>
                </a:tc>
              </a:tr>
              <a:tr h="357190">
                <a:tc>
                  <a:txBody>
                    <a:bodyPr/>
                    <a:lstStyle/>
                    <a:p>
                      <a:pPr algn="ctr"/>
                      <a:r>
                        <a:rPr lang="tr-TR" sz="1800" b="1" dirty="0" smtClean="0"/>
                        <a:t>5</a:t>
                      </a:r>
                      <a:endParaRPr lang="tr-TR" sz="1800" b="1" dirty="0"/>
                    </a:p>
                  </a:txBody>
                  <a:tcPr>
                    <a:solidFill>
                      <a:schemeClr val="bg1"/>
                    </a:solidFill>
                  </a:tcPr>
                </a:tc>
                <a:tc>
                  <a:txBody>
                    <a:bodyPr/>
                    <a:lstStyle/>
                    <a:p>
                      <a:pPr algn="ctr"/>
                      <a:r>
                        <a:rPr lang="tr-TR" sz="1800" b="1" dirty="0" smtClean="0"/>
                        <a:t>!</a:t>
                      </a:r>
                      <a:endParaRPr lang="tr-TR" sz="1800" b="1" dirty="0"/>
                    </a:p>
                  </a:txBody>
                  <a:tcPr>
                    <a:solidFill>
                      <a:schemeClr val="bg1"/>
                    </a:solidFill>
                  </a:tcPr>
                </a:tc>
                <a:tc>
                  <a:txBody>
                    <a:bodyPr/>
                    <a:lstStyle/>
                    <a:p>
                      <a:pPr algn="ctr"/>
                      <a:r>
                        <a:rPr lang="tr-TR" sz="1800" b="1" dirty="0" smtClean="0"/>
                        <a:t>!</a:t>
                      </a:r>
                      <a:endParaRPr lang="tr-TR" sz="1800" b="1" dirty="0"/>
                    </a:p>
                  </a:txBody>
                  <a:tcPr>
                    <a:solidFill>
                      <a:schemeClr val="bg1"/>
                    </a:solidFill>
                  </a:tcPr>
                </a:tc>
                <a:tc>
                  <a:txBody>
                    <a:bodyPr/>
                    <a:lstStyle/>
                    <a:p>
                      <a:pPr algn="ctr"/>
                      <a:r>
                        <a:rPr lang="tr-TR" sz="1800" b="1" dirty="0" smtClean="0"/>
                        <a:t>-</a:t>
                      </a:r>
                      <a:endParaRPr lang="tr-TR" sz="1800" b="1" dirty="0"/>
                    </a:p>
                  </a:txBody>
                  <a:tcPr>
                    <a:solidFill>
                      <a:schemeClr val="bg1"/>
                    </a:solidFill>
                  </a:tcPr>
                </a:tc>
                <a:tc>
                  <a:txBody>
                    <a:bodyPr/>
                    <a:lstStyle/>
                    <a:p>
                      <a:pPr algn="ctr"/>
                      <a:r>
                        <a:rPr lang="tr-TR" sz="1800" b="1" dirty="0" smtClean="0"/>
                        <a:t>9</a:t>
                      </a:r>
                      <a:endParaRPr lang="tr-TR" sz="1800" b="1" dirty="0"/>
                    </a:p>
                  </a:txBody>
                  <a:tcPr>
                    <a:solidFill>
                      <a:schemeClr val="bg1"/>
                    </a:solidFill>
                  </a:tcPr>
                </a:tc>
                <a:tc>
                  <a:txBody>
                    <a:bodyPr/>
                    <a:lstStyle/>
                    <a:p>
                      <a:pPr algn="ctr"/>
                      <a:r>
                        <a:rPr lang="tr-TR" sz="1800" b="1" dirty="0" smtClean="0"/>
                        <a:t>!</a:t>
                      </a:r>
                      <a:endParaRPr lang="tr-TR" sz="1800" b="1" dirty="0"/>
                    </a:p>
                  </a:txBody>
                  <a:tcPr>
                    <a:solidFill>
                      <a:schemeClr val="bg1"/>
                    </a:solidFill>
                  </a:tcPr>
                </a:tc>
                <a:tc>
                  <a:txBody>
                    <a:bodyPr/>
                    <a:lstStyle/>
                    <a:p>
                      <a:pPr algn="ctr"/>
                      <a:r>
                        <a:rPr lang="tr-TR" sz="1800" b="1" dirty="0" smtClean="0"/>
                        <a:t>!</a:t>
                      </a:r>
                      <a:endParaRPr lang="tr-TR" sz="1800" b="1" dirty="0"/>
                    </a:p>
                  </a:txBody>
                  <a:tcPr>
                    <a:solidFill>
                      <a:schemeClr val="bg1"/>
                    </a:solidFill>
                  </a:tcPr>
                </a:tc>
                <a:tc>
                  <a:txBody>
                    <a:bodyPr/>
                    <a:lstStyle/>
                    <a:p>
                      <a:pPr algn="ctr"/>
                      <a:r>
                        <a:rPr lang="tr-TR" sz="1800" b="1" dirty="0" smtClean="0"/>
                        <a:t>-</a:t>
                      </a:r>
                      <a:endParaRPr lang="tr-TR" sz="1800" b="1" dirty="0"/>
                    </a:p>
                  </a:txBody>
                  <a:tcPr>
                    <a:solidFill>
                      <a:schemeClr val="bg1"/>
                    </a:solidFill>
                  </a:tcPr>
                </a:tc>
                <a:tc>
                  <a:txBody>
                    <a:bodyPr/>
                    <a:lstStyle/>
                    <a:p>
                      <a:pPr algn="ctr"/>
                      <a:r>
                        <a:rPr lang="tr-TR" sz="1800" b="1" dirty="0" smtClean="0"/>
                        <a:t>3</a:t>
                      </a:r>
                      <a:endParaRPr lang="tr-TR" sz="1800" b="1" dirty="0"/>
                    </a:p>
                  </a:txBody>
                  <a:tcPr>
                    <a:solidFill>
                      <a:schemeClr val="bg1"/>
                    </a:solidFill>
                  </a:tcPr>
                </a:tc>
                <a:tc>
                  <a:txBody>
                    <a:bodyPr/>
                    <a:lstStyle/>
                    <a:p>
                      <a:pPr algn="ctr"/>
                      <a:r>
                        <a:rPr lang="tr-TR" sz="1800" b="1" dirty="0" smtClean="0"/>
                        <a:t>d</a:t>
                      </a:r>
                      <a:endParaRPr lang="tr-TR" sz="1800" b="1" dirty="0"/>
                    </a:p>
                  </a:txBody>
                  <a:tcPr>
                    <a:solidFill>
                      <a:schemeClr val="bg1"/>
                    </a:solidFill>
                  </a:tcPr>
                </a:tc>
              </a:tr>
              <a:tr h="357190">
                <a:tc>
                  <a:txBody>
                    <a:bodyPr/>
                    <a:lstStyle/>
                    <a:p>
                      <a:pPr algn="ctr"/>
                      <a:endParaRPr lang="tr-TR"/>
                    </a:p>
                  </a:txBody>
                  <a:tcPr>
                    <a:solidFill>
                      <a:schemeClr val="bg1"/>
                    </a:solidFill>
                  </a:tcPr>
                </a:tc>
                <a:tc>
                  <a:txBody>
                    <a:bodyPr/>
                    <a:lstStyle/>
                    <a:p>
                      <a:pPr algn="ctr"/>
                      <a:endParaRPr lang="tr-TR"/>
                    </a:p>
                  </a:txBody>
                  <a:tcPr>
                    <a:solidFill>
                      <a:schemeClr val="bg1"/>
                    </a:solidFill>
                  </a:tcPr>
                </a:tc>
                <a:tc>
                  <a:txBody>
                    <a:bodyPr/>
                    <a:lstStyle/>
                    <a:p>
                      <a:pPr algn="ctr"/>
                      <a:endParaRPr lang="tr-TR"/>
                    </a:p>
                  </a:txBody>
                  <a:tcPr>
                    <a:solidFill>
                      <a:schemeClr val="bg1"/>
                    </a:solidFill>
                  </a:tcPr>
                </a:tc>
                <a:tc>
                  <a:txBody>
                    <a:bodyPr/>
                    <a:lstStyle/>
                    <a:p>
                      <a:pPr algn="ctr"/>
                      <a:endParaRPr lang="tr-TR"/>
                    </a:p>
                  </a:txBody>
                  <a:tcPr>
                    <a:solidFill>
                      <a:schemeClr val="bg1"/>
                    </a:solidFill>
                  </a:tcPr>
                </a:tc>
                <a:tc>
                  <a:txBody>
                    <a:bodyPr/>
                    <a:lstStyle/>
                    <a:p>
                      <a:pPr algn="ctr"/>
                      <a:endParaRPr lang="tr-TR"/>
                    </a:p>
                  </a:txBody>
                  <a:tcPr>
                    <a:solidFill>
                      <a:schemeClr val="bg1"/>
                    </a:solidFill>
                  </a:tcPr>
                </a:tc>
                <a:tc>
                  <a:txBody>
                    <a:bodyPr/>
                    <a:lstStyle/>
                    <a:p>
                      <a:pPr algn="ctr"/>
                      <a:endParaRPr lang="tr-TR"/>
                    </a:p>
                  </a:txBody>
                  <a:tcPr>
                    <a:solidFill>
                      <a:schemeClr val="bg1"/>
                    </a:solidFill>
                  </a:tcPr>
                </a:tc>
                <a:tc>
                  <a:txBody>
                    <a:bodyPr/>
                    <a:lstStyle/>
                    <a:p>
                      <a:pPr algn="ctr"/>
                      <a:endParaRPr lang="tr-TR" dirty="0"/>
                    </a:p>
                  </a:txBody>
                  <a:tcPr>
                    <a:solidFill>
                      <a:schemeClr val="bg1"/>
                    </a:solidFill>
                  </a:tcPr>
                </a:tc>
                <a:tc>
                  <a:txBody>
                    <a:bodyPr/>
                    <a:lstStyle/>
                    <a:p>
                      <a:pPr algn="ctr"/>
                      <a:endParaRPr lang="tr-TR" dirty="0"/>
                    </a:p>
                  </a:txBody>
                  <a:tcPr>
                    <a:solidFill>
                      <a:schemeClr val="bg1"/>
                    </a:solidFill>
                  </a:tcPr>
                </a:tc>
                <a:tc>
                  <a:txBody>
                    <a:bodyPr/>
                    <a:lstStyle/>
                    <a:p>
                      <a:pPr algn="ctr"/>
                      <a:endParaRPr lang="tr-TR" dirty="0"/>
                    </a:p>
                  </a:txBody>
                  <a:tcPr>
                    <a:solidFill>
                      <a:schemeClr val="bg1"/>
                    </a:solidFill>
                  </a:tcPr>
                </a:tc>
                <a:tc>
                  <a:txBody>
                    <a:bodyPr/>
                    <a:lstStyle/>
                    <a:p>
                      <a:pPr algn="ctr"/>
                      <a:endParaRPr lang="tr-TR" dirty="0"/>
                    </a:p>
                  </a:txBody>
                  <a:tcPr>
                    <a:solidFill>
                      <a:schemeClr val="bg1"/>
                    </a:solidFill>
                  </a:tcPr>
                </a:tc>
              </a:tr>
            </a:tbl>
          </a:graphicData>
        </a:graphic>
      </p:graphicFrame>
      <p:sp>
        <p:nvSpPr>
          <p:cNvPr id="18" name="17 Yuvarlatılmış Dikdörtgen"/>
          <p:cNvSpPr/>
          <p:nvPr/>
        </p:nvSpPr>
        <p:spPr>
          <a:xfrm>
            <a:off x="285720" y="1481286"/>
            <a:ext cx="4714908" cy="4308557"/>
          </a:xfrm>
          <a:prstGeom prst="roundRect">
            <a:avLst>
              <a:gd name="adj" fmla="val 4723"/>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16 Yuvarlatılmış Dikdörtgen"/>
          <p:cNvSpPr/>
          <p:nvPr/>
        </p:nvSpPr>
        <p:spPr>
          <a:xfrm>
            <a:off x="428596" y="2214554"/>
            <a:ext cx="4429156" cy="2714644"/>
          </a:xfrm>
          <a:prstGeom prst="roundRect">
            <a:avLst>
              <a:gd name="adj" fmla="val 7550"/>
            </a:avLst>
          </a:prstGeom>
          <a:solidFill>
            <a:srgbClr val="EAEAEA"/>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tr-TR"/>
          </a:p>
        </p:txBody>
      </p:sp>
      <p:sp>
        <p:nvSpPr>
          <p:cNvPr id="16" name="15 Yuvarlatılmış Dikdörtgen"/>
          <p:cNvSpPr/>
          <p:nvPr/>
        </p:nvSpPr>
        <p:spPr>
          <a:xfrm>
            <a:off x="1285852" y="3286124"/>
            <a:ext cx="2928958" cy="1357322"/>
          </a:xfrm>
          <a:prstGeom prst="roundRect">
            <a:avLst>
              <a:gd name="adj" fmla="val 11053"/>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tr-TR"/>
          </a:p>
        </p:txBody>
      </p:sp>
      <p:sp>
        <p:nvSpPr>
          <p:cNvPr id="3" name="2 İçerik Yer Tutucusu"/>
          <p:cNvSpPr>
            <a:spLocks noGrp="1"/>
          </p:cNvSpPr>
          <p:nvPr>
            <p:ph sz="quarter" idx="1"/>
          </p:nvPr>
        </p:nvSpPr>
        <p:spPr>
          <a:xfrm>
            <a:off x="457200" y="1195534"/>
            <a:ext cx="8229600" cy="4853006"/>
          </a:xfrm>
        </p:spPr>
        <p:txBody>
          <a:bodyPr>
            <a:normAutofit fontScale="47500" lnSpcReduction="20000"/>
          </a:bodyPr>
          <a:lstStyle/>
          <a:p>
            <a:pPr>
              <a:lnSpc>
                <a:spcPct val="115000"/>
              </a:lnSpc>
              <a:spcAft>
                <a:spcPts val="0"/>
              </a:spcAft>
              <a:buNone/>
            </a:pPr>
            <a:r>
              <a:rPr lang="en-US" sz="2800" dirty="0" smtClean="0">
                <a:solidFill>
                  <a:srgbClr val="008000"/>
                </a:solidFill>
                <a:latin typeface="Consolas"/>
                <a:ea typeface="Times New Roman"/>
                <a:cs typeface="Times New Roman"/>
              </a:rPr>
              <a:t>#include &lt;</a:t>
            </a:r>
            <a:r>
              <a:rPr lang="en-US" sz="2800" dirty="0" err="1" smtClean="0">
                <a:solidFill>
                  <a:srgbClr val="008000"/>
                </a:solidFill>
                <a:latin typeface="Consolas"/>
                <a:ea typeface="Times New Roman"/>
                <a:cs typeface="Times New Roman"/>
              </a:rPr>
              <a:t>stdio.h</a:t>
            </a:r>
            <a:r>
              <a:rPr lang="en-US" sz="2800" dirty="0" smtClean="0">
                <a:solidFill>
                  <a:srgbClr val="008000"/>
                </a:solidFill>
                <a:latin typeface="Consolas"/>
                <a:ea typeface="Times New Roman"/>
                <a:cs typeface="Times New Roman"/>
              </a:rPr>
              <a:t>&gt;</a:t>
            </a:r>
            <a:endParaRPr lang="tr-TR" sz="1200" dirty="0" smtClean="0">
              <a:ea typeface="Times New Roman"/>
              <a:cs typeface="Times New Roman"/>
            </a:endParaRPr>
          </a:p>
          <a:p>
            <a:pPr>
              <a:lnSpc>
                <a:spcPct val="115000"/>
              </a:lnSpc>
              <a:spcAft>
                <a:spcPts val="0"/>
              </a:spcAft>
              <a:buNone/>
            </a:pPr>
            <a:r>
              <a:rPr lang="en-US" sz="2800" b="1" dirty="0" err="1" smtClean="0">
                <a:solidFill>
                  <a:srgbClr val="000000"/>
                </a:solidFill>
                <a:latin typeface="Consolas"/>
                <a:ea typeface="Times New Roman"/>
                <a:cs typeface="Times New Roman"/>
              </a:rPr>
              <a:t>int</a:t>
            </a:r>
            <a:r>
              <a:rPr lang="en-US" sz="2800" dirty="0" smtClean="0">
                <a:solidFill>
                  <a:srgbClr val="000000"/>
                </a:solidFill>
                <a:latin typeface="Consolas"/>
                <a:ea typeface="Times New Roman"/>
                <a:cs typeface="Times New Roman"/>
              </a:rPr>
              <a:t> main</a:t>
            </a:r>
            <a:r>
              <a:rPr lang="en-US" sz="2800" b="1" dirty="0" smtClean="0">
                <a:solidFill>
                  <a:srgbClr val="FF0000"/>
                </a:solidFill>
                <a:latin typeface="Consolas"/>
                <a:ea typeface="Times New Roman"/>
                <a:cs typeface="Times New Roman"/>
              </a:rPr>
              <a:t>()</a:t>
            </a:r>
            <a:r>
              <a:rPr lang="en-US" sz="2800" dirty="0" smtClean="0">
                <a:solidFill>
                  <a:srgbClr val="000000"/>
                </a:solidFill>
                <a:latin typeface="Consolas"/>
                <a:ea typeface="Times New Roman"/>
                <a:cs typeface="Times New Roman"/>
              </a:rPr>
              <a:t> </a:t>
            </a:r>
            <a:r>
              <a:rPr lang="en-US" sz="2800" b="1" dirty="0" smtClean="0">
                <a:solidFill>
                  <a:srgbClr val="FF0000"/>
                </a:solidFill>
                <a:latin typeface="Consolas"/>
                <a:ea typeface="Times New Roman"/>
                <a:cs typeface="Times New Roman"/>
              </a:rPr>
              <a:t>{</a:t>
            </a:r>
            <a:endParaRPr lang="tr-TR" sz="1200" dirty="0" smtClean="0">
              <a:ea typeface="Times New Roman"/>
              <a:cs typeface="Times New Roman"/>
            </a:endParaRPr>
          </a:p>
          <a:p>
            <a:pPr>
              <a:lnSpc>
                <a:spcPct val="115000"/>
              </a:lnSpc>
              <a:spcAft>
                <a:spcPts val="0"/>
              </a:spcAft>
              <a:buNone/>
            </a:pPr>
            <a:r>
              <a:rPr lang="en-US" sz="2800" dirty="0" smtClean="0">
                <a:solidFill>
                  <a:srgbClr val="000000"/>
                </a:solidFill>
                <a:latin typeface="Consolas"/>
                <a:ea typeface="Times New Roman"/>
                <a:cs typeface="Times New Roman"/>
              </a:rPr>
              <a:t>	</a:t>
            </a:r>
            <a:r>
              <a:rPr lang="en-US" sz="2800" b="1" dirty="0" err="1" smtClean="0">
                <a:solidFill>
                  <a:srgbClr val="000000"/>
                </a:solidFill>
                <a:latin typeface="Consolas"/>
                <a:ea typeface="Times New Roman"/>
                <a:cs typeface="Times New Roman"/>
              </a:rPr>
              <a:t>int</a:t>
            </a:r>
            <a:r>
              <a:rPr lang="en-US" sz="2800" dirty="0" smtClean="0">
                <a:solidFill>
                  <a:srgbClr val="000000"/>
                </a:solidFill>
                <a:latin typeface="Consolas"/>
                <a:ea typeface="Times New Roman"/>
                <a:cs typeface="Times New Roman"/>
              </a:rPr>
              <a:t> x</a:t>
            </a:r>
            <a:r>
              <a:rPr lang="en-US" sz="2800" b="1" dirty="0" smtClean="0">
                <a:solidFill>
                  <a:srgbClr val="FF0000"/>
                </a:solidFill>
                <a:latin typeface="Consolas"/>
                <a:ea typeface="Times New Roman"/>
                <a:cs typeface="Times New Roman"/>
              </a:rPr>
              <a:t>=</a:t>
            </a:r>
            <a:r>
              <a:rPr lang="en-US" sz="2800" dirty="0" smtClean="0">
                <a:solidFill>
                  <a:srgbClr val="800080"/>
                </a:solidFill>
                <a:latin typeface="Consolas"/>
                <a:ea typeface="Times New Roman"/>
                <a:cs typeface="Times New Roman"/>
              </a:rPr>
              <a:t>3</a:t>
            </a:r>
            <a:r>
              <a:rPr lang="en-US" sz="2800" b="1" dirty="0" smtClean="0">
                <a:solidFill>
                  <a:srgbClr val="FF0000"/>
                </a:solidFill>
                <a:latin typeface="Consolas"/>
                <a:ea typeface="Times New Roman"/>
                <a:cs typeface="Times New Roman"/>
              </a:rPr>
              <a:t>;</a:t>
            </a:r>
            <a:endParaRPr lang="tr-TR" sz="1200" dirty="0" smtClean="0">
              <a:ea typeface="Times New Roman"/>
              <a:cs typeface="Times New Roman"/>
            </a:endParaRPr>
          </a:p>
          <a:p>
            <a:pPr>
              <a:lnSpc>
                <a:spcPct val="115000"/>
              </a:lnSpc>
              <a:spcAft>
                <a:spcPts val="0"/>
              </a:spcAft>
              <a:buNone/>
            </a:pPr>
            <a:r>
              <a:rPr lang="en-US" sz="2800" dirty="0" smtClean="0">
                <a:solidFill>
                  <a:srgbClr val="000000"/>
                </a:solidFill>
                <a:latin typeface="Consolas"/>
                <a:ea typeface="Times New Roman"/>
                <a:cs typeface="Times New Roman"/>
              </a:rPr>
              <a:t>	</a:t>
            </a:r>
            <a:r>
              <a:rPr lang="en-US" sz="2800" dirty="0" err="1" smtClean="0">
                <a:solidFill>
                  <a:srgbClr val="000000"/>
                </a:solidFill>
                <a:latin typeface="Consolas"/>
                <a:ea typeface="Times New Roman"/>
                <a:cs typeface="Times New Roman"/>
              </a:rPr>
              <a:t>printf</a:t>
            </a:r>
            <a:r>
              <a:rPr lang="en-US" sz="2800" b="1" dirty="0" smtClean="0">
                <a:solidFill>
                  <a:srgbClr val="FF0000"/>
                </a:solidFill>
                <a:latin typeface="Consolas"/>
                <a:ea typeface="Times New Roman"/>
                <a:cs typeface="Times New Roman"/>
              </a:rPr>
              <a:t>(</a:t>
            </a:r>
            <a:r>
              <a:rPr lang="en-US" sz="2800" b="1" dirty="0" smtClean="0">
                <a:solidFill>
                  <a:srgbClr val="0000FF"/>
                </a:solidFill>
                <a:latin typeface="Consolas"/>
                <a:ea typeface="Times New Roman"/>
                <a:cs typeface="Times New Roman"/>
              </a:rPr>
              <a:t>"%</a:t>
            </a:r>
            <a:r>
              <a:rPr lang="en-US" sz="2800" b="1" dirty="0" err="1" smtClean="0">
                <a:solidFill>
                  <a:srgbClr val="0000FF"/>
                </a:solidFill>
                <a:latin typeface="Consolas"/>
                <a:ea typeface="Times New Roman"/>
                <a:cs typeface="Times New Roman"/>
              </a:rPr>
              <a:t>da</a:t>
            </a:r>
            <a:r>
              <a:rPr lang="en-US" sz="2800" b="1" dirty="0" smtClean="0">
                <a:solidFill>
                  <a:srgbClr val="0000FF"/>
                </a:solidFill>
                <a:latin typeface="Consolas"/>
                <a:ea typeface="Times New Roman"/>
                <a:cs typeface="Times New Roman"/>
              </a:rPr>
              <a:t>-"</a:t>
            </a:r>
            <a:r>
              <a:rPr lang="en-US" sz="2800" b="1" dirty="0" smtClean="0">
                <a:solidFill>
                  <a:srgbClr val="FF0000"/>
                </a:solidFill>
                <a:latin typeface="Consolas"/>
                <a:ea typeface="Times New Roman"/>
                <a:cs typeface="Times New Roman"/>
              </a:rPr>
              <a:t>,</a:t>
            </a:r>
            <a:r>
              <a:rPr lang="en-US" sz="2800" dirty="0" smtClean="0">
                <a:solidFill>
                  <a:srgbClr val="000000"/>
                </a:solidFill>
                <a:latin typeface="Consolas"/>
                <a:ea typeface="Times New Roman"/>
                <a:cs typeface="Times New Roman"/>
              </a:rPr>
              <a:t>x</a:t>
            </a:r>
            <a:r>
              <a:rPr lang="en-US" sz="2800" b="1" dirty="0" smtClean="0">
                <a:solidFill>
                  <a:srgbClr val="FF0000"/>
                </a:solidFill>
                <a:latin typeface="Consolas"/>
                <a:ea typeface="Times New Roman"/>
                <a:cs typeface="Times New Roman"/>
              </a:rPr>
              <a:t>);</a:t>
            </a:r>
            <a:endParaRPr lang="tr-TR" sz="1200" dirty="0" smtClean="0">
              <a:ea typeface="Times New Roman"/>
              <a:cs typeface="Times New Roman"/>
            </a:endParaRPr>
          </a:p>
          <a:p>
            <a:pPr>
              <a:lnSpc>
                <a:spcPct val="115000"/>
              </a:lnSpc>
              <a:spcAft>
                <a:spcPts val="0"/>
              </a:spcAft>
              <a:buNone/>
            </a:pPr>
            <a:r>
              <a:rPr lang="en-US" sz="2800" dirty="0" smtClean="0">
                <a:solidFill>
                  <a:srgbClr val="000000"/>
                </a:solidFill>
                <a:latin typeface="Consolas"/>
                <a:ea typeface="Times New Roman"/>
                <a:cs typeface="Times New Roman"/>
              </a:rPr>
              <a:t>	</a:t>
            </a:r>
            <a:r>
              <a:rPr lang="en-US" sz="2800" b="1" dirty="0" smtClean="0">
                <a:solidFill>
                  <a:srgbClr val="FF0000"/>
                </a:solidFill>
                <a:latin typeface="Consolas"/>
                <a:ea typeface="Times New Roman"/>
                <a:cs typeface="Times New Roman"/>
              </a:rPr>
              <a:t>{</a:t>
            </a:r>
            <a:endParaRPr lang="tr-TR" sz="1200" dirty="0" smtClean="0">
              <a:ea typeface="Times New Roman"/>
              <a:cs typeface="Times New Roman"/>
            </a:endParaRPr>
          </a:p>
          <a:p>
            <a:pPr>
              <a:lnSpc>
                <a:spcPct val="115000"/>
              </a:lnSpc>
              <a:spcAft>
                <a:spcPts val="0"/>
              </a:spcAft>
              <a:buNone/>
            </a:pPr>
            <a:r>
              <a:rPr lang="en-US" sz="2800" dirty="0" smtClean="0">
                <a:solidFill>
                  <a:srgbClr val="000000"/>
                </a:solidFill>
                <a:latin typeface="Consolas"/>
                <a:ea typeface="Times New Roman"/>
                <a:cs typeface="Times New Roman"/>
              </a:rPr>
              <a:t>		</a:t>
            </a:r>
            <a:r>
              <a:rPr lang="en-US" sz="2800" dirty="0" err="1" smtClean="0">
                <a:solidFill>
                  <a:srgbClr val="000000"/>
                </a:solidFill>
                <a:latin typeface="Consolas"/>
                <a:ea typeface="Times New Roman"/>
                <a:cs typeface="Times New Roman"/>
              </a:rPr>
              <a:t>printf</a:t>
            </a:r>
            <a:r>
              <a:rPr lang="en-US" sz="2800" b="1" dirty="0" smtClean="0">
                <a:solidFill>
                  <a:srgbClr val="FF0000"/>
                </a:solidFill>
                <a:latin typeface="Consolas"/>
                <a:ea typeface="Times New Roman"/>
                <a:cs typeface="Times New Roman"/>
              </a:rPr>
              <a:t>(</a:t>
            </a:r>
            <a:r>
              <a:rPr lang="en-US" sz="2800" b="1" dirty="0" smtClean="0">
                <a:solidFill>
                  <a:srgbClr val="0000FF"/>
                </a:solidFill>
                <a:latin typeface="Consolas"/>
                <a:ea typeface="Times New Roman"/>
                <a:cs typeface="Times New Roman"/>
              </a:rPr>
              <a:t>"%db-"</a:t>
            </a:r>
            <a:r>
              <a:rPr lang="en-US" sz="2800" b="1" dirty="0" smtClean="0">
                <a:solidFill>
                  <a:srgbClr val="FF0000"/>
                </a:solidFill>
                <a:latin typeface="Consolas"/>
                <a:ea typeface="Times New Roman"/>
                <a:cs typeface="Times New Roman"/>
              </a:rPr>
              <a:t>,</a:t>
            </a:r>
            <a:r>
              <a:rPr lang="en-US" sz="2800" dirty="0" smtClean="0">
                <a:solidFill>
                  <a:srgbClr val="000000"/>
                </a:solidFill>
                <a:latin typeface="Consolas"/>
                <a:ea typeface="Times New Roman"/>
                <a:cs typeface="Times New Roman"/>
              </a:rPr>
              <a:t>x</a:t>
            </a:r>
            <a:r>
              <a:rPr lang="en-US" sz="2800" b="1" dirty="0" smtClean="0">
                <a:solidFill>
                  <a:srgbClr val="FF0000"/>
                </a:solidFill>
                <a:latin typeface="Consolas"/>
                <a:ea typeface="Times New Roman"/>
                <a:cs typeface="Times New Roman"/>
              </a:rPr>
              <a:t>);</a:t>
            </a:r>
            <a:endParaRPr lang="tr-TR" sz="1200" dirty="0" smtClean="0">
              <a:ea typeface="Times New Roman"/>
              <a:cs typeface="Times New Roman"/>
            </a:endParaRPr>
          </a:p>
          <a:p>
            <a:pPr>
              <a:lnSpc>
                <a:spcPct val="115000"/>
              </a:lnSpc>
              <a:spcAft>
                <a:spcPts val="0"/>
              </a:spcAft>
              <a:buNone/>
            </a:pPr>
            <a:r>
              <a:rPr lang="en-US" sz="2800" dirty="0" smtClean="0">
                <a:solidFill>
                  <a:srgbClr val="000000"/>
                </a:solidFill>
                <a:latin typeface="Consolas"/>
                <a:ea typeface="Times New Roman"/>
                <a:cs typeface="Times New Roman"/>
              </a:rPr>
              <a:t>		</a:t>
            </a:r>
            <a:r>
              <a:rPr lang="en-US" sz="2800" b="1" dirty="0" err="1" smtClean="0">
                <a:solidFill>
                  <a:srgbClr val="000000"/>
                </a:solidFill>
                <a:latin typeface="Consolas"/>
                <a:ea typeface="Times New Roman"/>
                <a:cs typeface="Times New Roman"/>
              </a:rPr>
              <a:t>int</a:t>
            </a:r>
            <a:r>
              <a:rPr lang="en-US" sz="2800" dirty="0" smtClean="0">
                <a:solidFill>
                  <a:srgbClr val="000000"/>
                </a:solidFill>
                <a:latin typeface="Consolas"/>
                <a:ea typeface="Times New Roman"/>
                <a:cs typeface="Times New Roman"/>
              </a:rPr>
              <a:t> x</a:t>
            </a:r>
            <a:r>
              <a:rPr lang="en-US" sz="2800" b="1" dirty="0" smtClean="0">
                <a:solidFill>
                  <a:srgbClr val="FF0000"/>
                </a:solidFill>
                <a:latin typeface="Consolas"/>
                <a:ea typeface="Times New Roman"/>
                <a:cs typeface="Times New Roman"/>
              </a:rPr>
              <a:t>=</a:t>
            </a:r>
            <a:r>
              <a:rPr lang="en-US" sz="2800" dirty="0" smtClean="0">
                <a:solidFill>
                  <a:srgbClr val="800080"/>
                </a:solidFill>
                <a:latin typeface="Consolas"/>
                <a:ea typeface="Times New Roman"/>
                <a:cs typeface="Times New Roman"/>
              </a:rPr>
              <a:t>5</a:t>
            </a:r>
            <a:r>
              <a:rPr lang="en-US" sz="2800" b="1" dirty="0" smtClean="0">
                <a:solidFill>
                  <a:srgbClr val="FF0000"/>
                </a:solidFill>
                <a:latin typeface="Consolas"/>
                <a:ea typeface="Times New Roman"/>
                <a:cs typeface="Times New Roman"/>
              </a:rPr>
              <a:t>;</a:t>
            </a:r>
            <a:endParaRPr lang="tr-TR" sz="1200" dirty="0" smtClean="0">
              <a:ea typeface="Times New Roman"/>
              <a:cs typeface="Times New Roman"/>
            </a:endParaRPr>
          </a:p>
          <a:p>
            <a:pPr>
              <a:lnSpc>
                <a:spcPct val="115000"/>
              </a:lnSpc>
              <a:spcAft>
                <a:spcPts val="0"/>
              </a:spcAft>
              <a:buNone/>
            </a:pPr>
            <a:r>
              <a:rPr lang="en-US" sz="2800" dirty="0" smtClean="0">
                <a:solidFill>
                  <a:srgbClr val="000000"/>
                </a:solidFill>
                <a:latin typeface="Consolas"/>
                <a:ea typeface="Times New Roman"/>
                <a:cs typeface="Times New Roman"/>
              </a:rPr>
              <a:t>		</a:t>
            </a:r>
            <a:r>
              <a:rPr lang="en-US" sz="2800" dirty="0" err="1" smtClean="0">
                <a:solidFill>
                  <a:srgbClr val="000000"/>
                </a:solidFill>
                <a:latin typeface="Consolas"/>
                <a:ea typeface="Times New Roman"/>
                <a:cs typeface="Times New Roman"/>
              </a:rPr>
              <a:t>printf</a:t>
            </a:r>
            <a:r>
              <a:rPr lang="en-US" sz="2800" b="1" dirty="0" smtClean="0">
                <a:solidFill>
                  <a:srgbClr val="FF0000"/>
                </a:solidFill>
                <a:latin typeface="Consolas"/>
                <a:ea typeface="Times New Roman"/>
                <a:cs typeface="Times New Roman"/>
              </a:rPr>
              <a:t>(</a:t>
            </a:r>
            <a:r>
              <a:rPr lang="en-US" sz="2800" b="1" dirty="0" smtClean="0">
                <a:solidFill>
                  <a:srgbClr val="0000FF"/>
                </a:solidFill>
                <a:latin typeface="Consolas"/>
                <a:ea typeface="Times New Roman"/>
                <a:cs typeface="Times New Roman"/>
              </a:rPr>
              <a:t>"%dc-"</a:t>
            </a:r>
            <a:r>
              <a:rPr lang="en-US" sz="2800" b="1" dirty="0" smtClean="0">
                <a:solidFill>
                  <a:srgbClr val="FF0000"/>
                </a:solidFill>
                <a:latin typeface="Consolas"/>
                <a:ea typeface="Times New Roman"/>
                <a:cs typeface="Times New Roman"/>
              </a:rPr>
              <a:t>,</a:t>
            </a:r>
            <a:r>
              <a:rPr lang="en-US" sz="2800" dirty="0" smtClean="0">
                <a:solidFill>
                  <a:srgbClr val="000000"/>
                </a:solidFill>
                <a:latin typeface="Consolas"/>
                <a:ea typeface="Times New Roman"/>
                <a:cs typeface="Times New Roman"/>
              </a:rPr>
              <a:t>x</a:t>
            </a:r>
            <a:r>
              <a:rPr lang="en-US" sz="2800" b="1" dirty="0" smtClean="0">
                <a:solidFill>
                  <a:srgbClr val="FF0000"/>
                </a:solidFill>
                <a:latin typeface="Consolas"/>
                <a:ea typeface="Times New Roman"/>
                <a:cs typeface="Times New Roman"/>
              </a:rPr>
              <a:t>);</a:t>
            </a:r>
            <a:endParaRPr lang="tr-TR" sz="1200" dirty="0" smtClean="0">
              <a:ea typeface="Times New Roman"/>
              <a:cs typeface="Times New Roman"/>
            </a:endParaRPr>
          </a:p>
          <a:p>
            <a:pPr>
              <a:lnSpc>
                <a:spcPct val="115000"/>
              </a:lnSpc>
              <a:spcAft>
                <a:spcPts val="0"/>
              </a:spcAft>
              <a:buNone/>
            </a:pPr>
            <a:r>
              <a:rPr lang="en-US" sz="2800" dirty="0" smtClean="0">
                <a:solidFill>
                  <a:srgbClr val="000000"/>
                </a:solidFill>
                <a:latin typeface="Consolas"/>
                <a:ea typeface="Times New Roman"/>
                <a:cs typeface="Times New Roman"/>
              </a:rPr>
              <a:t>		</a:t>
            </a:r>
            <a:r>
              <a:rPr lang="en-US" sz="2800" b="1" dirty="0" smtClean="0">
                <a:solidFill>
                  <a:srgbClr val="FF0000"/>
                </a:solidFill>
                <a:latin typeface="Consolas"/>
                <a:ea typeface="Times New Roman"/>
                <a:cs typeface="Times New Roman"/>
              </a:rPr>
              <a:t>{</a:t>
            </a:r>
            <a:endParaRPr lang="tr-TR" sz="1200" dirty="0" smtClean="0">
              <a:ea typeface="Times New Roman"/>
              <a:cs typeface="Times New Roman"/>
            </a:endParaRPr>
          </a:p>
          <a:p>
            <a:pPr>
              <a:lnSpc>
                <a:spcPct val="115000"/>
              </a:lnSpc>
              <a:spcAft>
                <a:spcPts val="0"/>
              </a:spcAft>
              <a:buNone/>
            </a:pPr>
            <a:r>
              <a:rPr lang="en-US" sz="2800" dirty="0" smtClean="0">
                <a:solidFill>
                  <a:srgbClr val="000000"/>
                </a:solidFill>
                <a:latin typeface="Consolas"/>
                <a:ea typeface="Times New Roman"/>
                <a:cs typeface="Times New Roman"/>
              </a:rPr>
              <a:t>			</a:t>
            </a:r>
            <a:r>
              <a:rPr lang="en-US" sz="2800" dirty="0" err="1" smtClean="0">
                <a:solidFill>
                  <a:srgbClr val="000000"/>
                </a:solidFill>
                <a:latin typeface="Consolas"/>
                <a:ea typeface="Times New Roman"/>
                <a:cs typeface="Times New Roman"/>
              </a:rPr>
              <a:t>printf</a:t>
            </a:r>
            <a:r>
              <a:rPr lang="en-US" sz="2800" b="1" dirty="0" smtClean="0">
                <a:solidFill>
                  <a:srgbClr val="FF0000"/>
                </a:solidFill>
                <a:latin typeface="Consolas"/>
                <a:ea typeface="Times New Roman"/>
                <a:cs typeface="Times New Roman"/>
              </a:rPr>
              <a:t>(</a:t>
            </a:r>
            <a:r>
              <a:rPr lang="en-US" sz="2800" b="1" dirty="0" smtClean="0">
                <a:solidFill>
                  <a:srgbClr val="0000FF"/>
                </a:solidFill>
                <a:latin typeface="Consolas"/>
                <a:ea typeface="Times New Roman"/>
                <a:cs typeface="Times New Roman"/>
              </a:rPr>
              <a:t>"\</a:t>
            </a:r>
            <a:r>
              <a:rPr lang="en-US" sz="2800" b="1" dirty="0" err="1" smtClean="0">
                <a:solidFill>
                  <a:srgbClr val="0000FF"/>
                </a:solidFill>
                <a:latin typeface="Consolas"/>
                <a:ea typeface="Times New Roman"/>
                <a:cs typeface="Times New Roman"/>
              </a:rPr>
              <a:t>n%d</a:t>
            </a:r>
            <a:r>
              <a:rPr lang="en-US" sz="2800" b="1" dirty="0" smtClean="0">
                <a:solidFill>
                  <a:srgbClr val="0000FF"/>
                </a:solidFill>
                <a:latin typeface="Consolas"/>
                <a:ea typeface="Times New Roman"/>
                <a:cs typeface="Times New Roman"/>
              </a:rPr>
              <a:t>!!-"</a:t>
            </a:r>
            <a:r>
              <a:rPr lang="en-US" sz="2800" b="1" dirty="0" smtClean="0">
                <a:solidFill>
                  <a:srgbClr val="FF0000"/>
                </a:solidFill>
                <a:latin typeface="Consolas"/>
                <a:ea typeface="Times New Roman"/>
                <a:cs typeface="Times New Roman"/>
              </a:rPr>
              <a:t>,</a:t>
            </a:r>
            <a:r>
              <a:rPr lang="en-US" sz="2800" dirty="0" smtClean="0">
                <a:solidFill>
                  <a:srgbClr val="000000"/>
                </a:solidFill>
                <a:latin typeface="Consolas"/>
                <a:ea typeface="Times New Roman"/>
                <a:cs typeface="Times New Roman"/>
              </a:rPr>
              <a:t>x</a:t>
            </a:r>
            <a:r>
              <a:rPr lang="en-US" sz="2800" b="1" dirty="0" smtClean="0">
                <a:solidFill>
                  <a:srgbClr val="FF0000"/>
                </a:solidFill>
                <a:latin typeface="Consolas"/>
                <a:ea typeface="Times New Roman"/>
                <a:cs typeface="Times New Roman"/>
              </a:rPr>
              <a:t>);</a:t>
            </a:r>
            <a:endParaRPr lang="tr-TR" sz="1200" dirty="0" smtClean="0">
              <a:ea typeface="Times New Roman"/>
              <a:cs typeface="Times New Roman"/>
            </a:endParaRPr>
          </a:p>
          <a:p>
            <a:pPr>
              <a:lnSpc>
                <a:spcPct val="115000"/>
              </a:lnSpc>
              <a:spcAft>
                <a:spcPts val="0"/>
              </a:spcAft>
              <a:buNone/>
            </a:pPr>
            <a:r>
              <a:rPr lang="en-US" sz="2800" dirty="0" smtClean="0">
                <a:solidFill>
                  <a:srgbClr val="000000"/>
                </a:solidFill>
                <a:latin typeface="Consolas"/>
                <a:ea typeface="Times New Roman"/>
                <a:cs typeface="Times New Roman"/>
              </a:rPr>
              <a:t>			</a:t>
            </a:r>
            <a:r>
              <a:rPr lang="en-US" sz="2800" b="1" dirty="0" err="1" smtClean="0">
                <a:solidFill>
                  <a:srgbClr val="000000"/>
                </a:solidFill>
                <a:latin typeface="Consolas"/>
                <a:ea typeface="Times New Roman"/>
                <a:cs typeface="Times New Roman"/>
              </a:rPr>
              <a:t>int</a:t>
            </a:r>
            <a:r>
              <a:rPr lang="en-US" sz="2800" dirty="0" smtClean="0">
                <a:solidFill>
                  <a:srgbClr val="000000"/>
                </a:solidFill>
                <a:latin typeface="Consolas"/>
                <a:ea typeface="Times New Roman"/>
                <a:cs typeface="Times New Roman"/>
              </a:rPr>
              <a:t> x</a:t>
            </a:r>
            <a:r>
              <a:rPr lang="en-US" sz="2800" b="1" dirty="0" smtClean="0">
                <a:solidFill>
                  <a:srgbClr val="FF0000"/>
                </a:solidFill>
                <a:latin typeface="Consolas"/>
                <a:ea typeface="Times New Roman"/>
                <a:cs typeface="Times New Roman"/>
              </a:rPr>
              <a:t>=</a:t>
            </a:r>
            <a:r>
              <a:rPr lang="en-US" sz="2800" dirty="0" smtClean="0">
                <a:solidFill>
                  <a:srgbClr val="800080"/>
                </a:solidFill>
                <a:latin typeface="Consolas"/>
                <a:ea typeface="Times New Roman"/>
                <a:cs typeface="Times New Roman"/>
              </a:rPr>
              <a:t>9</a:t>
            </a:r>
            <a:r>
              <a:rPr lang="en-US" sz="2800" b="1" dirty="0" smtClean="0">
                <a:solidFill>
                  <a:srgbClr val="FF0000"/>
                </a:solidFill>
                <a:latin typeface="Consolas"/>
                <a:ea typeface="Times New Roman"/>
                <a:cs typeface="Times New Roman"/>
              </a:rPr>
              <a:t>;</a:t>
            </a:r>
            <a:endParaRPr lang="tr-TR" sz="1200" dirty="0" smtClean="0">
              <a:ea typeface="Times New Roman"/>
              <a:cs typeface="Times New Roman"/>
            </a:endParaRPr>
          </a:p>
          <a:p>
            <a:pPr>
              <a:lnSpc>
                <a:spcPct val="115000"/>
              </a:lnSpc>
              <a:spcAft>
                <a:spcPts val="0"/>
              </a:spcAft>
              <a:buNone/>
            </a:pPr>
            <a:r>
              <a:rPr lang="en-US" sz="2800" dirty="0" smtClean="0">
                <a:solidFill>
                  <a:srgbClr val="000000"/>
                </a:solidFill>
                <a:latin typeface="Consolas"/>
                <a:ea typeface="Times New Roman"/>
                <a:cs typeface="Times New Roman"/>
              </a:rPr>
              <a:t>			</a:t>
            </a:r>
            <a:r>
              <a:rPr lang="en-US" sz="2800" dirty="0" err="1" smtClean="0">
                <a:solidFill>
                  <a:srgbClr val="000000"/>
                </a:solidFill>
                <a:latin typeface="Consolas"/>
                <a:ea typeface="Times New Roman"/>
                <a:cs typeface="Times New Roman"/>
              </a:rPr>
              <a:t>printf</a:t>
            </a:r>
            <a:r>
              <a:rPr lang="en-US" sz="2800" b="1" dirty="0" smtClean="0">
                <a:solidFill>
                  <a:srgbClr val="FF0000"/>
                </a:solidFill>
                <a:latin typeface="Consolas"/>
                <a:ea typeface="Times New Roman"/>
                <a:cs typeface="Times New Roman"/>
              </a:rPr>
              <a:t>(</a:t>
            </a:r>
            <a:r>
              <a:rPr lang="en-US" sz="2800" b="1" dirty="0" smtClean="0">
                <a:solidFill>
                  <a:srgbClr val="0000FF"/>
                </a:solidFill>
                <a:latin typeface="Consolas"/>
                <a:ea typeface="Times New Roman"/>
                <a:cs typeface="Times New Roman"/>
              </a:rPr>
              <a:t>"%d!!-"</a:t>
            </a:r>
            <a:r>
              <a:rPr lang="en-US" sz="2800" b="1" dirty="0" smtClean="0">
                <a:solidFill>
                  <a:srgbClr val="FF0000"/>
                </a:solidFill>
                <a:latin typeface="Consolas"/>
                <a:ea typeface="Times New Roman"/>
                <a:cs typeface="Times New Roman"/>
              </a:rPr>
              <a:t>,</a:t>
            </a:r>
            <a:r>
              <a:rPr lang="en-US" sz="2800" dirty="0" smtClean="0">
                <a:solidFill>
                  <a:srgbClr val="000000"/>
                </a:solidFill>
                <a:latin typeface="Consolas"/>
                <a:ea typeface="Times New Roman"/>
                <a:cs typeface="Times New Roman"/>
              </a:rPr>
              <a:t>x</a:t>
            </a:r>
            <a:r>
              <a:rPr lang="en-US" sz="2800" b="1" dirty="0" smtClean="0">
                <a:solidFill>
                  <a:srgbClr val="FF0000"/>
                </a:solidFill>
                <a:latin typeface="Consolas"/>
                <a:ea typeface="Times New Roman"/>
                <a:cs typeface="Times New Roman"/>
              </a:rPr>
              <a:t>);</a:t>
            </a:r>
            <a:endParaRPr lang="tr-TR" sz="1200" dirty="0" smtClean="0">
              <a:ea typeface="Times New Roman"/>
              <a:cs typeface="Times New Roman"/>
            </a:endParaRPr>
          </a:p>
          <a:p>
            <a:pPr>
              <a:lnSpc>
                <a:spcPct val="115000"/>
              </a:lnSpc>
              <a:spcAft>
                <a:spcPts val="0"/>
              </a:spcAft>
              <a:buNone/>
            </a:pPr>
            <a:r>
              <a:rPr lang="en-US" sz="2800" dirty="0" smtClean="0">
                <a:solidFill>
                  <a:srgbClr val="000000"/>
                </a:solidFill>
                <a:latin typeface="Consolas"/>
                <a:ea typeface="Times New Roman"/>
                <a:cs typeface="Times New Roman"/>
              </a:rPr>
              <a:t>		</a:t>
            </a:r>
            <a:r>
              <a:rPr lang="en-US" sz="2800" b="1" dirty="0" smtClean="0">
                <a:solidFill>
                  <a:srgbClr val="FF0000"/>
                </a:solidFill>
                <a:latin typeface="Consolas"/>
                <a:ea typeface="Times New Roman"/>
                <a:cs typeface="Times New Roman"/>
              </a:rPr>
              <a:t>}</a:t>
            </a:r>
            <a:endParaRPr lang="tr-TR" sz="1200" dirty="0" smtClean="0">
              <a:ea typeface="Times New Roman"/>
              <a:cs typeface="Times New Roman"/>
            </a:endParaRPr>
          </a:p>
          <a:p>
            <a:pPr>
              <a:lnSpc>
                <a:spcPct val="115000"/>
              </a:lnSpc>
              <a:spcAft>
                <a:spcPts val="0"/>
              </a:spcAft>
              <a:buNone/>
            </a:pPr>
            <a:r>
              <a:rPr lang="en-US" sz="2800" dirty="0" smtClean="0">
                <a:solidFill>
                  <a:srgbClr val="000000"/>
                </a:solidFill>
                <a:latin typeface="Consolas"/>
                <a:ea typeface="Times New Roman"/>
                <a:cs typeface="Times New Roman"/>
              </a:rPr>
              <a:t>	</a:t>
            </a:r>
            <a:r>
              <a:rPr lang="en-US" sz="2800" b="1" dirty="0" smtClean="0">
                <a:solidFill>
                  <a:srgbClr val="FF0000"/>
                </a:solidFill>
                <a:latin typeface="Consolas"/>
                <a:ea typeface="Times New Roman"/>
                <a:cs typeface="Times New Roman"/>
              </a:rPr>
              <a:t>}</a:t>
            </a:r>
            <a:endParaRPr lang="tr-TR" sz="1200" dirty="0" smtClean="0">
              <a:ea typeface="Times New Roman"/>
              <a:cs typeface="Times New Roman"/>
            </a:endParaRPr>
          </a:p>
          <a:p>
            <a:pPr>
              <a:lnSpc>
                <a:spcPct val="115000"/>
              </a:lnSpc>
              <a:spcAft>
                <a:spcPts val="0"/>
              </a:spcAft>
              <a:buNone/>
            </a:pPr>
            <a:r>
              <a:rPr lang="en-US" sz="2800" dirty="0" smtClean="0">
                <a:solidFill>
                  <a:srgbClr val="000000"/>
                </a:solidFill>
                <a:latin typeface="Consolas"/>
                <a:ea typeface="Times New Roman"/>
                <a:cs typeface="Times New Roman"/>
              </a:rPr>
              <a:t>	</a:t>
            </a:r>
            <a:r>
              <a:rPr lang="en-US" sz="2800" dirty="0" err="1" smtClean="0">
                <a:solidFill>
                  <a:srgbClr val="000000"/>
                </a:solidFill>
                <a:latin typeface="Consolas"/>
                <a:ea typeface="Times New Roman"/>
                <a:cs typeface="Times New Roman"/>
              </a:rPr>
              <a:t>printf</a:t>
            </a:r>
            <a:r>
              <a:rPr lang="en-US" sz="2800" b="1" dirty="0" smtClean="0">
                <a:solidFill>
                  <a:srgbClr val="FF0000"/>
                </a:solidFill>
                <a:latin typeface="Consolas"/>
                <a:ea typeface="Times New Roman"/>
                <a:cs typeface="Times New Roman"/>
              </a:rPr>
              <a:t>(</a:t>
            </a:r>
            <a:r>
              <a:rPr lang="en-US" sz="2800" b="1" dirty="0" smtClean="0">
                <a:solidFill>
                  <a:srgbClr val="0000FF"/>
                </a:solidFill>
                <a:latin typeface="Consolas"/>
                <a:ea typeface="Times New Roman"/>
                <a:cs typeface="Times New Roman"/>
              </a:rPr>
              <a:t>"%</a:t>
            </a:r>
            <a:r>
              <a:rPr lang="en-US" sz="2800" b="1" dirty="0" err="1" smtClean="0">
                <a:solidFill>
                  <a:srgbClr val="0000FF"/>
                </a:solidFill>
                <a:latin typeface="Consolas"/>
                <a:ea typeface="Times New Roman"/>
                <a:cs typeface="Times New Roman"/>
              </a:rPr>
              <a:t>dd"</a:t>
            </a:r>
            <a:r>
              <a:rPr lang="en-US" sz="2800" b="1" dirty="0" err="1" smtClean="0">
                <a:solidFill>
                  <a:srgbClr val="FF0000"/>
                </a:solidFill>
                <a:latin typeface="Consolas"/>
                <a:ea typeface="Times New Roman"/>
                <a:cs typeface="Times New Roman"/>
              </a:rPr>
              <a:t>,</a:t>
            </a:r>
            <a:r>
              <a:rPr lang="en-US" sz="2800" dirty="0" err="1" smtClean="0">
                <a:solidFill>
                  <a:srgbClr val="000000"/>
                </a:solidFill>
                <a:latin typeface="Consolas"/>
                <a:ea typeface="Times New Roman"/>
                <a:cs typeface="Times New Roman"/>
              </a:rPr>
              <a:t>x</a:t>
            </a:r>
            <a:r>
              <a:rPr lang="en-US" sz="2800" b="1" dirty="0" smtClean="0">
                <a:solidFill>
                  <a:srgbClr val="FF0000"/>
                </a:solidFill>
                <a:latin typeface="Consolas"/>
                <a:ea typeface="Times New Roman"/>
                <a:cs typeface="Times New Roman"/>
              </a:rPr>
              <a:t>);</a:t>
            </a:r>
            <a:endParaRPr lang="tr-TR" sz="1200" dirty="0" smtClean="0">
              <a:ea typeface="Times New Roman"/>
              <a:cs typeface="Times New Roman"/>
            </a:endParaRPr>
          </a:p>
          <a:p>
            <a:pPr>
              <a:lnSpc>
                <a:spcPct val="115000"/>
              </a:lnSpc>
              <a:spcAft>
                <a:spcPts val="0"/>
              </a:spcAft>
              <a:buNone/>
            </a:pPr>
            <a:r>
              <a:rPr lang="en-US" sz="2800" dirty="0" smtClean="0">
                <a:solidFill>
                  <a:srgbClr val="000000"/>
                </a:solidFill>
                <a:latin typeface="Consolas"/>
                <a:ea typeface="Times New Roman"/>
                <a:cs typeface="Times New Roman"/>
              </a:rPr>
              <a:t>	</a:t>
            </a:r>
            <a:r>
              <a:rPr lang="en-US" sz="2800" b="1" dirty="0" smtClean="0">
                <a:solidFill>
                  <a:srgbClr val="000000"/>
                </a:solidFill>
                <a:latin typeface="Consolas"/>
                <a:ea typeface="Times New Roman"/>
                <a:cs typeface="Times New Roman"/>
              </a:rPr>
              <a:t>return</a:t>
            </a:r>
            <a:r>
              <a:rPr lang="en-US" sz="2800" dirty="0" smtClean="0">
                <a:solidFill>
                  <a:srgbClr val="000000"/>
                </a:solidFill>
                <a:latin typeface="Consolas"/>
                <a:ea typeface="Times New Roman"/>
                <a:cs typeface="Times New Roman"/>
              </a:rPr>
              <a:t> </a:t>
            </a:r>
            <a:r>
              <a:rPr lang="en-US" sz="2800" dirty="0" smtClean="0">
                <a:solidFill>
                  <a:srgbClr val="800080"/>
                </a:solidFill>
                <a:latin typeface="Consolas"/>
                <a:ea typeface="Times New Roman"/>
                <a:cs typeface="Times New Roman"/>
              </a:rPr>
              <a:t>0</a:t>
            </a:r>
            <a:r>
              <a:rPr lang="en-US" sz="2800" b="1" dirty="0" smtClean="0">
                <a:solidFill>
                  <a:srgbClr val="FF0000"/>
                </a:solidFill>
                <a:latin typeface="Consolas"/>
                <a:ea typeface="Times New Roman"/>
                <a:cs typeface="Times New Roman"/>
              </a:rPr>
              <a:t>;</a:t>
            </a:r>
            <a:endParaRPr lang="tr-TR" sz="1200" dirty="0" smtClean="0">
              <a:ea typeface="Times New Roman"/>
              <a:cs typeface="Times New Roman"/>
            </a:endParaRPr>
          </a:p>
          <a:p>
            <a:pPr>
              <a:lnSpc>
                <a:spcPct val="115000"/>
              </a:lnSpc>
              <a:spcAft>
                <a:spcPts val="0"/>
              </a:spcAft>
              <a:buNone/>
            </a:pPr>
            <a:r>
              <a:rPr lang="en-US" sz="2800" b="1" dirty="0" smtClean="0">
                <a:solidFill>
                  <a:srgbClr val="FF0000"/>
                </a:solidFill>
                <a:latin typeface="Consolas"/>
                <a:ea typeface="Times New Roman"/>
                <a:cs typeface="Times New Roman"/>
              </a:rPr>
              <a:t>}</a:t>
            </a:r>
            <a:endParaRPr lang="tr-TR" sz="1200" dirty="0" smtClean="0">
              <a:ea typeface="Times New Roman"/>
              <a:cs typeface="Times New Roman"/>
            </a:endParaRPr>
          </a:p>
        </p:txBody>
      </p:sp>
      <p:sp>
        <p:nvSpPr>
          <p:cNvPr id="2" name="1 Başlık"/>
          <p:cNvSpPr>
            <a:spLocks noGrp="1"/>
          </p:cNvSpPr>
          <p:nvPr>
            <p:ph type="title"/>
          </p:nvPr>
        </p:nvSpPr>
        <p:spPr/>
        <p:txBody>
          <a:bodyPr/>
          <a:lstStyle/>
          <a:p>
            <a:r>
              <a:rPr lang="tr-TR" dirty="0" smtClean="0"/>
              <a:t>Alıştırma</a:t>
            </a:r>
            <a:endParaRPr lang="tr-TR" dirty="0"/>
          </a:p>
        </p:txBody>
      </p:sp>
      <p:pic>
        <p:nvPicPr>
          <p:cNvPr id="4" name="3 Resim" descr="soru.jpg"/>
          <p:cNvPicPr>
            <a:picLocks noChangeAspect="1"/>
          </p:cNvPicPr>
          <p:nvPr/>
        </p:nvPicPr>
        <p:blipFill>
          <a:blip r:embed="rId2"/>
          <a:stretch>
            <a:fillRect/>
          </a:stretch>
        </p:blipFill>
        <p:spPr>
          <a:xfrm>
            <a:off x="7162540" y="4714884"/>
            <a:ext cx="1301667" cy="1328928"/>
          </a:xfrm>
          <a:prstGeom prst="rect">
            <a:avLst/>
          </a:prstGeom>
        </p:spPr>
      </p:pic>
      <p:cxnSp>
        <p:nvCxnSpPr>
          <p:cNvPr id="7" name="6 Düz Ok Bağlayıcısı"/>
          <p:cNvCxnSpPr>
            <a:endCxn id="8" idx="1"/>
          </p:cNvCxnSpPr>
          <p:nvPr/>
        </p:nvCxnSpPr>
        <p:spPr>
          <a:xfrm flipV="1">
            <a:off x="2143108" y="2890391"/>
            <a:ext cx="3071834" cy="328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7 Metin kutusu"/>
          <p:cNvSpPr txBox="1"/>
          <p:nvPr/>
        </p:nvSpPr>
        <p:spPr>
          <a:xfrm>
            <a:off x="5214942" y="2351782"/>
            <a:ext cx="3143272"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1600" dirty="0" smtClean="0"/>
              <a:t>Bu noktaya kadar blok dışındaki x tanımı geçerlidir. Ancak bu noktadan sonra x denilince bu bloğa ait olan değişken anlaşılır.</a:t>
            </a:r>
            <a:endParaRPr lang="tr-TR" sz="1600" dirty="0"/>
          </a:p>
        </p:txBody>
      </p:sp>
      <p:sp>
        <p:nvSpPr>
          <p:cNvPr id="10" name="9 Yuvarlatılmış Dikdörtgen"/>
          <p:cNvSpPr/>
          <p:nvPr/>
        </p:nvSpPr>
        <p:spPr>
          <a:xfrm>
            <a:off x="4500562" y="500042"/>
            <a:ext cx="4071966" cy="1714512"/>
          </a:xfrm>
          <a:prstGeom prst="roundRect">
            <a:avLst>
              <a:gd name="adj" fmla="val 10741"/>
            </a:avLst>
          </a:prstGeom>
        </p:spPr>
        <p:style>
          <a:lnRef idx="1">
            <a:schemeClr val="accent3"/>
          </a:lnRef>
          <a:fillRef idx="2">
            <a:schemeClr val="accent3"/>
          </a:fillRef>
          <a:effectRef idx="1">
            <a:schemeClr val="accent3"/>
          </a:effectRef>
          <a:fontRef idx="minor">
            <a:schemeClr val="dk1"/>
          </a:fontRef>
        </p:style>
        <p:txBody>
          <a:bodyPr rtlCol="0" anchor="ctr"/>
          <a:lstStyle/>
          <a:p>
            <a:pPr>
              <a:buFont typeface="Arial" pitchFamily="34" charset="0"/>
              <a:buChar char="•"/>
            </a:pPr>
            <a:r>
              <a:rPr lang="tr-TR" sz="1600" dirty="0" smtClean="0"/>
              <a:t>Blok içinde değişken tanımlandığında bloğun sonuna kadar tanımı geçerli kalır.</a:t>
            </a:r>
          </a:p>
          <a:p>
            <a:pPr>
              <a:buFont typeface="Arial" pitchFamily="34" charset="0"/>
              <a:buChar char="•"/>
            </a:pPr>
            <a:r>
              <a:rPr lang="tr-TR" sz="1600" dirty="0" smtClean="0"/>
              <a:t>Blok içinde değişken henüz tanımlı değilse, blok dışındaki tanımına başvurulur.</a:t>
            </a:r>
          </a:p>
          <a:p>
            <a:pPr>
              <a:buFont typeface="Arial" pitchFamily="34" charset="0"/>
              <a:buChar char="•"/>
            </a:pPr>
            <a:r>
              <a:rPr lang="tr-TR" sz="1600" dirty="0" smtClean="0"/>
              <a:t>Aynı isimli bile olsalar blok kavramı sayesinde çakışma olmaz. </a:t>
            </a:r>
            <a:r>
              <a:rPr lang="tr-TR" sz="1200" dirty="0" smtClean="0"/>
              <a:t>(İki ayrı fonksiyonun blokları ayrı olduğu için aynı değişken ismini kullanabildiğimiz gibi)</a:t>
            </a:r>
            <a:endParaRPr lang="tr-TR" sz="1600" dirty="0"/>
          </a:p>
        </p:txBody>
      </p:sp>
      <p:cxnSp>
        <p:nvCxnSpPr>
          <p:cNvPr id="23" name="22 Düz Ok Bağlayıcısı"/>
          <p:cNvCxnSpPr/>
          <p:nvPr/>
        </p:nvCxnSpPr>
        <p:spPr>
          <a:xfrm rot="5400000">
            <a:off x="5250661" y="4321975"/>
            <a:ext cx="1143008"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23 Metin kutusu"/>
          <p:cNvSpPr txBox="1"/>
          <p:nvPr/>
        </p:nvSpPr>
        <p:spPr>
          <a:xfrm>
            <a:off x="5214942" y="5143512"/>
            <a:ext cx="2286016" cy="646331"/>
          </a:xfrm>
          <a:prstGeom prst="rect">
            <a:avLst/>
          </a:prstGeom>
          <a:noFill/>
        </p:spPr>
        <p:txBody>
          <a:bodyPr wrap="square" rtlCol="0">
            <a:spAutoFit/>
          </a:bodyPr>
          <a:lstStyle/>
          <a:p>
            <a:r>
              <a:rPr lang="tr-TR" dirty="0" smtClean="0"/>
              <a:t>Cevabın ilk satırı verilmiştir..</a:t>
            </a:r>
            <a:endParaRPr lang="tr-TR"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Verileri klavyeden doğru/istenen şekilde alabilmek…</a:t>
            </a:r>
            <a:endParaRPr lang="tr-TR" dirty="0"/>
          </a:p>
        </p:txBody>
      </p:sp>
      <p:pic>
        <p:nvPicPr>
          <p:cNvPr id="5" name="4 Resim" descr="kbc.png"/>
          <p:cNvPicPr>
            <a:picLocks noChangeAspect="1"/>
          </p:cNvPicPr>
          <p:nvPr/>
        </p:nvPicPr>
        <p:blipFill>
          <a:blip r:embed="rId2"/>
          <a:stretch>
            <a:fillRect/>
          </a:stretch>
        </p:blipFill>
        <p:spPr>
          <a:xfrm>
            <a:off x="5643570" y="3429000"/>
            <a:ext cx="1971675" cy="2990850"/>
          </a:xfrm>
          <a:prstGeom prst="rect">
            <a:avLst/>
          </a:prstGeom>
        </p:spPr>
      </p:pic>
      <p:pic>
        <p:nvPicPr>
          <p:cNvPr id="6" name="5 Resim" descr="yell-monitor-l1.jpg"/>
          <p:cNvPicPr>
            <a:picLocks noChangeAspect="1"/>
          </p:cNvPicPr>
          <p:nvPr/>
        </p:nvPicPr>
        <p:blipFill>
          <a:blip r:embed="rId3" cstate="print"/>
          <a:stretch>
            <a:fillRect/>
          </a:stretch>
        </p:blipFill>
        <p:spPr>
          <a:xfrm>
            <a:off x="1253408" y="4327077"/>
            <a:ext cx="2461335" cy="1816567"/>
          </a:xfrm>
          <a:prstGeom prst="ellipse">
            <a:avLst/>
          </a:prstGeom>
          <a:ln>
            <a:noFill/>
          </a:ln>
          <a:effectLst>
            <a:softEdge rad="112500"/>
          </a:effectLst>
        </p:spPr>
      </p:pic>
      <p:pic>
        <p:nvPicPr>
          <p:cNvPr id="7" name="Picture 6" descr="http://www.kadinlarkulubu.com/forum/index.php?attachments/stress-nedir-1-jpg.1702684/"/>
          <p:cNvPicPr>
            <a:picLocks noChangeAspect="1" noChangeArrowheads="1"/>
          </p:cNvPicPr>
          <p:nvPr/>
        </p:nvPicPr>
        <p:blipFill>
          <a:blip r:embed="rId4" cstate="print"/>
          <a:srcRect/>
          <a:stretch>
            <a:fillRect/>
          </a:stretch>
        </p:blipFill>
        <p:spPr bwMode="auto">
          <a:xfrm>
            <a:off x="3108990" y="3714752"/>
            <a:ext cx="2353835" cy="1357322"/>
          </a:xfrm>
          <a:prstGeom prst="ellipse">
            <a:avLst/>
          </a:prstGeom>
          <a:ln>
            <a:noFill/>
          </a:ln>
          <a:effectLst>
            <a:softEdge rad="112500"/>
          </a:effectLst>
        </p:spPr>
      </p:pic>
      <p:sp>
        <p:nvSpPr>
          <p:cNvPr id="8" name="7 Metin kutusu"/>
          <p:cNvSpPr txBox="1"/>
          <p:nvPr/>
        </p:nvSpPr>
        <p:spPr>
          <a:xfrm>
            <a:off x="428596" y="1285860"/>
            <a:ext cx="8358246" cy="2246769"/>
          </a:xfrm>
          <a:prstGeom prst="rect">
            <a:avLst/>
          </a:prstGeom>
          <a:noFill/>
        </p:spPr>
        <p:txBody>
          <a:bodyPr wrap="square" rtlCol="0">
            <a:spAutoFit/>
          </a:bodyPr>
          <a:lstStyle/>
          <a:p>
            <a:pPr>
              <a:buFont typeface="Arial" pitchFamily="34" charset="0"/>
              <a:buChar char="•"/>
            </a:pPr>
            <a:r>
              <a:rPr lang="tr-TR" sz="2000" dirty="0" smtClean="0"/>
              <a:t>Klavyeden girilen girdileri klavyeden alırken çok özenli olmamız gerekir.</a:t>
            </a:r>
          </a:p>
          <a:p>
            <a:pPr lvl="1">
              <a:buFont typeface="Arial" pitchFamily="34" charset="0"/>
              <a:buChar char="•"/>
            </a:pPr>
            <a:r>
              <a:rPr lang="tr-TR" sz="2000" dirty="0" err="1" smtClean="0"/>
              <a:t>stdin</a:t>
            </a:r>
            <a:r>
              <a:rPr lang="tr-TR" sz="2000" dirty="0" smtClean="0"/>
              <a:t> tamponundan hangi verileri (</a:t>
            </a:r>
            <a:r>
              <a:rPr lang="tr-TR" sz="2000" dirty="0" err="1" smtClean="0"/>
              <a:t>enter</a:t>
            </a:r>
            <a:r>
              <a:rPr lang="tr-TR" sz="2000" dirty="0" smtClean="0"/>
              <a:t>, boşluk, diğer karakterler?) çekmek istediğimizi iyice belirlemeliyiz.</a:t>
            </a:r>
          </a:p>
          <a:p>
            <a:pPr>
              <a:buFont typeface="Arial" pitchFamily="34" charset="0"/>
              <a:buChar char="•"/>
            </a:pPr>
            <a:r>
              <a:rPr lang="tr-TR" sz="2000" dirty="0" smtClean="0"/>
              <a:t>Klavyeye ve ekrana daha hakim olmak için C dilinde </a:t>
            </a:r>
            <a:r>
              <a:rPr lang="tr-TR" sz="2000" dirty="0" err="1" smtClean="0"/>
              <a:t>scanf’e</a:t>
            </a:r>
            <a:r>
              <a:rPr lang="tr-TR" sz="2000" dirty="0" smtClean="0"/>
              <a:t> ek olarak değişik ek fonksiyonlar(</a:t>
            </a:r>
            <a:r>
              <a:rPr lang="tr-TR" sz="2000" dirty="0" err="1" smtClean="0"/>
              <a:t>gets</a:t>
            </a:r>
            <a:r>
              <a:rPr lang="tr-TR" sz="2000" dirty="0" smtClean="0"/>
              <a:t>, </a:t>
            </a:r>
            <a:r>
              <a:rPr lang="tr-TR" sz="2000" dirty="0" err="1" smtClean="0"/>
              <a:t>getc</a:t>
            </a:r>
            <a:r>
              <a:rPr lang="tr-TR" sz="2000" dirty="0" smtClean="0"/>
              <a:t>, </a:t>
            </a:r>
            <a:r>
              <a:rPr lang="tr-TR" sz="2000" dirty="0" err="1" smtClean="0"/>
              <a:t>getch</a:t>
            </a:r>
            <a:r>
              <a:rPr lang="tr-TR" sz="2000" dirty="0" smtClean="0"/>
              <a:t>, </a:t>
            </a:r>
            <a:r>
              <a:rPr lang="tr-TR" sz="2000" dirty="0" err="1" smtClean="0"/>
              <a:t>getche</a:t>
            </a:r>
            <a:r>
              <a:rPr lang="tr-TR" sz="2000" dirty="0" smtClean="0"/>
              <a:t>…) da vardır.</a:t>
            </a:r>
          </a:p>
          <a:p>
            <a:pPr lvl="1">
              <a:buFont typeface="Arial" pitchFamily="34" charset="0"/>
              <a:buChar char="•"/>
            </a:pPr>
            <a:r>
              <a:rPr lang="tr-TR" sz="2000" dirty="0" smtClean="0"/>
              <a:t> Örneğin, oyun kodunuzu yazarken kullanıcıdan her karakter girdiğinde (</a:t>
            </a:r>
            <a:r>
              <a:rPr lang="tr-TR" sz="2000" dirty="0" err="1" smtClean="0"/>
              <a:t>enter’a</a:t>
            </a:r>
            <a:r>
              <a:rPr lang="tr-TR" sz="2000" dirty="0" smtClean="0"/>
              <a:t> basmadan da) algılama yapmak isteyebilirsiniz.</a:t>
            </a:r>
            <a:endParaRPr lang="tr-TR" sz="2000" dirty="0"/>
          </a:p>
        </p:txBody>
      </p:sp>
    </p:spTree>
  </p:cSld>
  <p:clrMapOvr>
    <a:masterClrMapping/>
  </p:clrMapOvr>
  <p:transition>
    <p:random/>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getch</a:t>
            </a:r>
            <a:r>
              <a:rPr lang="tr-TR" dirty="0" smtClean="0"/>
              <a:t> ();</a:t>
            </a:r>
            <a:endParaRPr lang="tr-TR" dirty="0"/>
          </a:p>
        </p:txBody>
      </p:sp>
      <p:sp>
        <p:nvSpPr>
          <p:cNvPr id="3" name="2 İçerik Yer Tutucusu"/>
          <p:cNvSpPr>
            <a:spLocks noGrp="1"/>
          </p:cNvSpPr>
          <p:nvPr>
            <p:ph sz="quarter" idx="1"/>
          </p:nvPr>
        </p:nvSpPr>
        <p:spPr/>
        <p:txBody>
          <a:bodyPr/>
          <a:lstStyle/>
          <a:p>
            <a:r>
              <a:rPr lang="tr-TR" dirty="0" err="1" smtClean="0"/>
              <a:t>conio</a:t>
            </a:r>
            <a:r>
              <a:rPr lang="tr-TR" dirty="0" smtClean="0"/>
              <a:t>.h kütüphanesindedir.</a:t>
            </a:r>
          </a:p>
          <a:p>
            <a:r>
              <a:rPr lang="tr-TR" dirty="0" err="1" smtClean="0"/>
              <a:t>scanf</a:t>
            </a:r>
            <a:r>
              <a:rPr lang="tr-TR" dirty="0" smtClean="0"/>
              <a:t> gibi </a:t>
            </a:r>
            <a:r>
              <a:rPr lang="tr-TR" dirty="0" err="1" smtClean="0"/>
              <a:t>stdin</a:t>
            </a:r>
            <a:r>
              <a:rPr lang="tr-TR" dirty="0" smtClean="0"/>
              <a:t> tamponundan okuma yapmaz. Dolayısıyla </a:t>
            </a:r>
            <a:r>
              <a:rPr lang="tr-TR" dirty="0" err="1" smtClean="0"/>
              <a:t>stdin</a:t>
            </a:r>
            <a:r>
              <a:rPr lang="tr-TR" dirty="0" smtClean="0"/>
              <a:t> tamponu dolu olsa bile, kodu durdurur ve kullanıcıdan değer ister.</a:t>
            </a:r>
          </a:p>
          <a:p>
            <a:r>
              <a:rPr lang="tr-TR" u="sng" dirty="0" smtClean="0">
                <a:solidFill>
                  <a:srgbClr val="FF0000"/>
                </a:solidFill>
              </a:rPr>
              <a:t>Klavyeden girilen karakterin </a:t>
            </a:r>
            <a:r>
              <a:rPr lang="tr-TR" b="1" u="sng" dirty="0" err="1" smtClean="0">
                <a:solidFill>
                  <a:srgbClr val="FF0000"/>
                </a:solidFill>
              </a:rPr>
              <a:t>int</a:t>
            </a:r>
            <a:r>
              <a:rPr lang="tr-TR" b="1" u="sng" dirty="0" smtClean="0">
                <a:solidFill>
                  <a:srgbClr val="FF0000"/>
                </a:solidFill>
              </a:rPr>
              <a:t> değerini </a:t>
            </a:r>
            <a:r>
              <a:rPr lang="tr-TR" u="sng" dirty="0" smtClean="0">
                <a:solidFill>
                  <a:srgbClr val="FF0000"/>
                </a:solidFill>
              </a:rPr>
              <a:t>döner.</a:t>
            </a:r>
          </a:p>
          <a:p>
            <a:r>
              <a:rPr lang="tr-TR" dirty="0" smtClean="0"/>
              <a:t>Girilen tuş ekranda </a:t>
            </a:r>
            <a:r>
              <a:rPr lang="tr-TR" b="1" dirty="0" smtClean="0"/>
              <a:t>gözükmez</a:t>
            </a:r>
            <a:r>
              <a:rPr lang="tr-TR" dirty="0" smtClean="0"/>
              <a:t>. (Oyunlarda vs. kullanışlı)</a:t>
            </a:r>
          </a:p>
          <a:p>
            <a:r>
              <a:rPr lang="tr-TR" dirty="0" smtClean="0"/>
              <a:t>Girilen tuş ekranda görünsün (‘</a:t>
            </a:r>
            <a:r>
              <a:rPr lang="tr-TR" dirty="0" err="1" smtClean="0"/>
              <a:t>echo</a:t>
            </a:r>
            <a:r>
              <a:rPr lang="tr-TR" dirty="0" smtClean="0"/>
              <a:t>’ yapsın) isteniyorsa </a:t>
            </a:r>
            <a:r>
              <a:rPr lang="tr-TR" b="1" dirty="0" err="1" smtClean="0"/>
              <a:t>getche</a:t>
            </a:r>
            <a:r>
              <a:rPr lang="tr-TR" b="1" dirty="0" smtClean="0"/>
              <a:t>() </a:t>
            </a:r>
            <a:r>
              <a:rPr lang="tr-TR" dirty="0" smtClean="0"/>
              <a:t>kullanılır;</a:t>
            </a:r>
          </a:p>
          <a:p>
            <a:pPr>
              <a:buNone/>
            </a:pPr>
            <a:endParaRPr lang="tr-TR" dirty="0" smtClean="0"/>
          </a:p>
        </p:txBody>
      </p:sp>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Anlayamadığınız yerleri bizlere sorunuz.</a:t>
            </a:r>
            <a:endParaRPr lang="tr-TR" dirty="0"/>
          </a:p>
        </p:txBody>
      </p:sp>
      <p:sp>
        <p:nvSpPr>
          <p:cNvPr id="3" name="2 İçerik Yer Tutucusu"/>
          <p:cNvSpPr>
            <a:spLocks noGrp="1"/>
          </p:cNvSpPr>
          <p:nvPr>
            <p:ph sz="quarter" idx="1"/>
          </p:nvPr>
        </p:nvSpPr>
        <p:spPr/>
        <p:txBody>
          <a:bodyPr>
            <a:normAutofit/>
          </a:bodyPr>
          <a:lstStyle/>
          <a:p>
            <a:pPr algn="ctr">
              <a:buNone/>
            </a:pPr>
            <a:r>
              <a:rPr lang="tr-TR" sz="8000" dirty="0" smtClean="0"/>
              <a:t>1. DERS SONU</a:t>
            </a:r>
            <a:endParaRPr lang="tr-TR" sz="8000" dirty="0"/>
          </a:p>
        </p:txBody>
      </p:sp>
    </p:spTree>
  </p:cSld>
  <p:clrMapOvr>
    <a:masterClrMapping/>
  </p:clrMapOvr>
  <p:transition>
    <p:random/>
  </p:transition>
</p:sld>
</file>

<file path=ppt/slides/slide1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Tek karakter almak </a:t>
            </a:r>
            <a:r>
              <a:rPr lang="tr-TR" dirty="0" err="1" smtClean="0"/>
              <a:t>getch</a:t>
            </a:r>
            <a:r>
              <a:rPr lang="tr-TR" dirty="0" smtClean="0"/>
              <a:t>() ve </a:t>
            </a:r>
            <a:r>
              <a:rPr lang="tr-TR" dirty="0" err="1" smtClean="0"/>
              <a:t>getche</a:t>
            </a:r>
            <a:r>
              <a:rPr lang="tr-TR" dirty="0" smtClean="0"/>
              <a:t>()</a:t>
            </a:r>
            <a:endParaRPr lang="tr-TR" dirty="0"/>
          </a:p>
        </p:txBody>
      </p:sp>
      <p:sp>
        <p:nvSpPr>
          <p:cNvPr id="3" name="2 İçerik Yer Tutucusu"/>
          <p:cNvSpPr>
            <a:spLocks noGrp="1"/>
          </p:cNvSpPr>
          <p:nvPr>
            <p:ph sz="quarter" idx="1"/>
          </p:nvPr>
        </p:nvSpPr>
        <p:spPr>
          <a:xfrm>
            <a:off x="428596" y="1219200"/>
            <a:ext cx="8286808" cy="2352676"/>
          </a:xfrm>
        </p:spPr>
        <p:txBody>
          <a:bodyPr>
            <a:normAutofit/>
          </a:bodyPr>
          <a:lstStyle/>
          <a:p>
            <a:r>
              <a:rPr lang="tr-TR" dirty="0" err="1" smtClean="0"/>
              <a:t>getch</a:t>
            </a:r>
            <a:r>
              <a:rPr lang="tr-TR" dirty="0" smtClean="0"/>
              <a:t>() klavyeden girilen değeri ayrıca ekranda göstermez. Eğer ekranda da gösterilsin (“</a:t>
            </a:r>
            <a:r>
              <a:rPr lang="tr-TR" dirty="0" err="1" smtClean="0"/>
              <a:t>echo</a:t>
            </a:r>
            <a:r>
              <a:rPr lang="tr-TR" dirty="0" smtClean="0"/>
              <a:t>”) istiyorsanız </a:t>
            </a:r>
            <a:r>
              <a:rPr lang="tr-TR" dirty="0" err="1" smtClean="0"/>
              <a:t>getch</a:t>
            </a:r>
            <a:r>
              <a:rPr lang="tr-TR" dirty="0" smtClean="0"/>
              <a:t>() yerine </a:t>
            </a:r>
            <a:r>
              <a:rPr lang="tr-TR" b="1" dirty="0" err="1" smtClean="0"/>
              <a:t>getche</a:t>
            </a:r>
            <a:r>
              <a:rPr lang="tr-TR" b="1" dirty="0" smtClean="0"/>
              <a:t>() </a:t>
            </a:r>
            <a:r>
              <a:rPr lang="tr-TR" dirty="0" smtClean="0"/>
              <a:t>kullanabilirsiniz.</a:t>
            </a:r>
          </a:p>
          <a:p>
            <a:r>
              <a:rPr lang="tr-TR" dirty="0" err="1" smtClean="0"/>
              <a:t>getche</a:t>
            </a:r>
            <a:r>
              <a:rPr lang="tr-TR" dirty="0" smtClean="0"/>
              <a:t>() girilen karakterin </a:t>
            </a:r>
            <a:r>
              <a:rPr lang="tr-TR" dirty="0" err="1" smtClean="0"/>
              <a:t>int</a:t>
            </a:r>
            <a:r>
              <a:rPr lang="tr-TR" dirty="0" smtClean="0"/>
              <a:t>(ASCII) değerini döner, ama ek olarak o sayıya denk gelen </a:t>
            </a:r>
            <a:r>
              <a:rPr lang="tr-TR" dirty="0" err="1" smtClean="0"/>
              <a:t>char’ı</a:t>
            </a:r>
            <a:r>
              <a:rPr lang="tr-TR" dirty="0" smtClean="0"/>
              <a:t> da ekrana yazdırır.</a:t>
            </a:r>
          </a:p>
        </p:txBody>
      </p:sp>
      <p:pic>
        <p:nvPicPr>
          <p:cNvPr id="5122" name="Picture 2"/>
          <p:cNvPicPr>
            <a:picLocks noChangeAspect="1" noChangeArrowheads="1"/>
          </p:cNvPicPr>
          <p:nvPr/>
        </p:nvPicPr>
        <p:blipFill>
          <a:blip r:embed="rId2"/>
          <a:srcRect t="14630"/>
          <a:stretch>
            <a:fillRect/>
          </a:stretch>
        </p:blipFill>
        <p:spPr bwMode="auto">
          <a:xfrm>
            <a:off x="1928794" y="4216506"/>
            <a:ext cx="5295900" cy="1260373"/>
          </a:xfrm>
          <a:prstGeom prst="rect">
            <a:avLst/>
          </a:prstGeom>
          <a:noFill/>
          <a:ln w="9525">
            <a:noFill/>
            <a:miter lim="800000"/>
            <a:headEnd/>
            <a:tailEnd/>
          </a:ln>
          <a:effectLst/>
        </p:spPr>
      </p:pic>
      <p:cxnSp>
        <p:nvCxnSpPr>
          <p:cNvPr id="10" name="9 Düz Ok Bağlayıcısı"/>
          <p:cNvCxnSpPr/>
          <p:nvPr/>
        </p:nvCxnSpPr>
        <p:spPr>
          <a:xfrm rot="10800000" flipV="1">
            <a:off x="3571868" y="3357562"/>
            <a:ext cx="1785950" cy="8572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random/>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Neler öğrendik?</a:t>
            </a:r>
            <a:endParaRPr lang="tr-TR" dirty="0"/>
          </a:p>
        </p:txBody>
      </p:sp>
      <p:sp>
        <p:nvSpPr>
          <p:cNvPr id="3" name="2 İçerik Yer Tutucusu"/>
          <p:cNvSpPr>
            <a:spLocks noGrp="1"/>
          </p:cNvSpPr>
          <p:nvPr>
            <p:ph sz="quarter" idx="1"/>
          </p:nvPr>
        </p:nvSpPr>
        <p:spPr/>
        <p:txBody>
          <a:bodyPr/>
          <a:lstStyle/>
          <a:p>
            <a:r>
              <a:rPr lang="tr-TR" dirty="0" smtClean="0"/>
              <a:t>Renklendirme</a:t>
            </a:r>
          </a:p>
          <a:p>
            <a:r>
              <a:rPr lang="tr-TR" dirty="0" err="1" smtClean="0"/>
              <a:t>scanf</a:t>
            </a:r>
            <a:r>
              <a:rPr lang="tr-TR" dirty="0" smtClean="0"/>
              <a:t> </a:t>
            </a:r>
            <a:r>
              <a:rPr lang="tr-TR" dirty="0" err="1" smtClean="0"/>
              <a:t>gets</a:t>
            </a:r>
            <a:endParaRPr lang="tr-TR" dirty="0" smtClean="0"/>
          </a:p>
          <a:p>
            <a:r>
              <a:rPr lang="tr-TR" dirty="0" smtClean="0"/>
              <a:t>Dosya işlemleri</a:t>
            </a:r>
          </a:p>
          <a:p>
            <a:r>
              <a:rPr lang="tr-TR" dirty="0" err="1" smtClean="0"/>
              <a:t>math</a:t>
            </a:r>
            <a:r>
              <a:rPr lang="tr-TR" dirty="0" smtClean="0"/>
              <a:t>.h</a:t>
            </a:r>
          </a:p>
          <a:p>
            <a:r>
              <a:rPr lang="tr-TR" dirty="0" smtClean="0"/>
              <a:t>BLOK kavramı</a:t>
            </a:r>
          </a:p>
          <a:p>
            <a:r>
              <a:rPr lang="tr-TR" dirty="0" err="1" smtClean="0"/>
              <a:t>getch</a:t>
            </a:r>
            <a:endParaRPr lang="tr-TR" dirty="0"/>
          </a:p>
        </p:txBody>
      </p:sp>
    </p:spTree>
  </p:cSld>
  <p:clrMapOvr>
    <a:masterClrMapping/>
  </p:clrMapOvr>
  <p:transition>
    <p:random/>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Motivasyon</a:t>
            </a:r>
            <a:endParaRPr lang="tr-TR" dirty="0"/>
          </a:p>
        </p:txBody>
      </p:sp>
      <p:sp>
        <p:nvSpPr>
          <p:cNvPr id="3" name="2 İçerik Yer Tutucusu"/>
          <p:cNvSpPr>
            <a:spLocks noGrp="1"/>
          </p:cNvSpPr>
          <p:nvPr>
            <p:ph sz="quarter" idx="1"/>
          </p:nvPr>
        </p:nvSpPr>
        <p:spPr>
          <a:xfrm>
            <a:off x="457200" y="1219200"/>
            <a:ext cx="4419600" cy="4937760"/>
          </a:xfrm>
        </p:spPr>
        <p:txBody>
          <a:bodyPr>
            <a:normAutofit/>
          </a:bodyPr>
          <a:lstStyle/>
          <a:p>
            <a:r>
              <a:rPr lang="tr-TR" sz="2000" dirty="0" smtClean="0"/>
              <a:t>Bu aşamada programlamayı neden öğrenmeniz gerektiği konusunda aklınızda birçok </a:t>
            </a:r>
            <a:r>
              <a:rPr lang="tr-TR" sz="2000" b="1" i="1" dirty="0" smtClean="0">
                <a:solidFill>
                  <a:srgbClr val="FF0000"/>
                </a:solidFill>
              </a:rPr>
              <a:t>neden</a:t>
            </a:r>
            <a:r>
              <a:rPr lang="tr-TR" sz="2000" dirty="0" smtClean="0"/>
              <a:t> oluşmuş olmasını bekleriz.</a:t>
            </a:r>
          </a:p>
          <a:p>
            <a:r>
              <a:rPr lang="tr-TR" sz="2000" dirty="0" smtClean="0"/>
              <a:t>Derste zorlandıkça bu </a:t>
            </a:r>
            <a:r>
              <a:rPr lang="tr-TR" sz="2000" b="1" i="1" dirty="0" smtClean="0">
                <a:solidFill>
                  <a:srgbClr val="FF0000"/>
                </a:solidFill>
              </a:rPr>
              <a:t>neden</a:t>
            </a:r>
            <a:r>
              <a:rPr lang="tr-TR" sz="2000" dirty="0" smtClean="0"/>
              <a:t>leri hatırlayabilir ve motive olabilirsiniz.</a:t>
            </a:r>
          </a:p>
          <a:p>
            <a:endParaRPr lang="tr-TR" sz="2000" dirty="0" smtClean="0"/>
          </a:p>
          <a:p>
            <a:r>
              <a:rPr lang="tr-TR" sz="2000" dirty="0" smtClean="0"/>
              <a:t>Bu nedenlere, </a:t>
            </a:r>
            <a:r>
              <a:rPr lang="tr-TR" sz="2000" b="1" dirty="0" smtClean="0"/>
              <a:t>“Yapabiliyorum.” </a:t>
            </a:r>
            <a:r>
              <a:rPr lang="tr-TR" sz="2000" dirty="0" smtClean="0"/>
              <a:t>şeklinde bir de sonuç ekleyebilmek için </a:t>
            </a:r>
            <a:r>
              <a:rPr lang="tr-TR" sz="2000" b="1" dirty="0" smtClean="0"/>
              <a:t>düzenli olarak </a:t>
            </a:r>
            <a:r>
              <a:rPr lang="tr-TR" sz="2000" dirty="0" smtClean="0"/>
              <a:t>çalışmanızı öneriyoruz.</a:t>
            </a:r>
          </a:p>
        </p:txBody>
      </p:sp>
      <p:pic>
        <p:nvPicPr>
          <p:cNvPr id="4" name="3 Resim" descr="AAEAAQAAAAAAAAeXAAAAJGRhZmJlZTRhLTQ5NzYtNDE2ZS05ZGUwLTI2YjgzODg2YzIzNQ.jpg"/>
          <p:cNvPicPr>
            <a:picLocks noChangeAspect="1"/>
          </p:cNvPicPr>
          <p:nvPr/>
        </p:nvPicPr>
        <p:blipFill>
          <a:blip r:embed="rId2"/>
          <a:srcRect b="5091"/>
          <a:stretch>
            <a:fillRect/>
          </a:stretch>
        </p:blipFill>
        <p:spPr>
          <a:xfrm>
            <a:off x="4876800" y="1219200"/>
            <a:ext cx="3810000" cy="36160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heckerboard(across)">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2. Hafta geride kaldı ve ayrışma başladı…</a:t>
            </a:r>
            <a:endParaRPr lang="tr-TR" dirty="0"/>
          </a:p>
        </p:txBody>
      </p:sp>
      <p:pic>
        <p:nvPicPr>
          <p:cNvPr id="5" name="Resim 2"/>
          <p:cNvPicPr>
            <a:picLocks noGrp="1" noChangeAspect="1"/>
          </p:cNvPicPr>
          <p:nvPr>
            <p:ph sz="quarter" idx="1"/>
          </p:nvPr>
        </p:nvPicPr>
        <p:blipFill>
          <a:blip r:embed="rId2">
            <a:extLst>
              <a:ext uri="{28A0092B-C50C-407E-A947-70E740481C1C}">
                <a14:useLocalDpi xmlns:a14="http://schemas.microsoft.com/office/drawing/2010/main" xmlns="" val="0"/>
              </a:ext>
            </a:extLst>
          </a:blip>
          <a:stretch>
            <a:fillRect/>
          </a:stretch>
        </p:blipFill>
        <p:spPr>
          <a:xfrm>
            <a:off x="3004457" y="1143000"/>
            <a:ext cx="3323141" cy="2014440"/>
          </a:xfrm>
          <a:prstGeom prst="rect">
            <a:avLst/>
          </a:prstGeom>
        </p:spPr>
      </p:pic>
      <p:sp>
        <p:nvSpPr>
          <p:cNvPr id="6" name="5 Metin kutusu"/>
          <p:cNvSpPr txBox="1"/>
          <p:nvPr/>
        </p:nvSpPr>
        <p:spPr>
          <a:xfrm>
            <a:off x="2670629" y="3157440"/>
            <a:ext cx="4285397" cy="830997"/>
          </a:xfrm>
          <a:prstGeom prst="rect">
            <a:avLst/>
          </a:prstGeom>
          <a:noFill/>
        </p:spPr>
        <p:txBody>
          <a:bodyPr wrap="square" rtlCol="0">
            <a:spAutoFit/>
          </a:bodyPr>
          <a:lstStyle/>
          <a:p>
            <a:pPr algn="ctr"/>
            <a:r>
              <a:rPr lang="tr-TR" sz="1600" i="1" dirty="0" smtClean="0"/>
              <a:t>2017-2018 Güz Dönemi Bilgisayar Programlama Dersi Dönem Sonu Not Dağılımı</a:t>
            </a:r>
            <a:endParaRPr lang="tr-TR" sz="1600" i="1" dirty="0"/>
          </a:p>
        </p:txBody>
      </p:sp>
      <p:grpSp>
        <p:nvGrpSpPr>
          <p:cNvPr id="3" name="10 Grup"/>
          <p:cNvGrpSpPr/>
          <p:nvPr/>
        </p:nvGrpSpPr>
        <p:grpSpPr>
          <a:xfrm>
            <a:off x="3004457" y="4257241"/>
            <a:ext cx="1730794" cy="2269426"/>
            <a:chOff x="457200" y="2690399"/>
            <a:chExt cx="2213429" cy="3324589"/>
          </a:xfrm>
        </p:grpSpPr>
        <p:pic>
          <p:nvPicPr>
            <p:cNvPr id="4" name="Resim 4" descr="Ekran Kırpma"/>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01717" y="2690399"/>
              <a:ext cx="1865716" cy="1986474"/>
            </a:xfrm>
            <a:prstGeom prst="rect">
              <a:avLst/>
            </a:prstGeom>
          </p:spPr>
        </p:pic>
        <p:sp>
          <p:nvSpPr>
            <p:cNvPr id="7" name="6 Metin kutusu"/>
            <p:cNvSpPr txBox="1"/>
            <p:nvPr/>
          </p:nvSpPr>
          <p:spPr>
            <a:xfrm>
              <a:off x="457200" y="4662358"/>
              <a:ext cx="2213429" cy="1352630"/>
            </a:xfrm>
            <a:prstGeom prst="rect">
              <a:avLst/>
            </a:prstGeom>
            <a:noFill/>
          </p:spPr>
          <p:txBody>
            <a:bodyPr wrap="square" rtlCol="0">
              <a:spAutoFit/>
            </a:bodyPr>
            <a:lstStyle/>
            <a:p>
              <a:pPr algn="ctr"/>
              <a:r>
                <a:rPr lang="tr-TR" i="1" dirty="0" err="1" smtClean="0"/>
                <a:t>Blockly</a:t>
              </a:r>
              <a:r>
                <a:rPr lang="tr-TR" i="1" dirty="0" smtClean="0"/>
                <a:t> </a:t>
              </a:r>
              <a:r>
                <a:rPr lang="tr-TR" b="1" i="1" dirty="0" smtClean="0"/>
                <a:t>alıştırmalarını</a:t>
              </a:r>
              <a:r>
                <a:rPr lang="tr-TR" i="1" dirty="0" smtClean="0"/>
                <a:t> yaptınız mı?</a:t>
              </a:r>
              <a:endParaRPr lang="tr-TR" i="1" dirty="0"/>
            </a:p>
          </p:txBody>
        </p:sp>
      </p:grpSp>
      <p:grpSp>
        <p:nvGrpSpPr>
          <p:cNvPr id="10" name="9 Grup"/>
          <p:cNvGrpSpPr/>
          <p:nvPr/>
        </p:nvGrpSpPr>
        <p:grpSpPr>
          <a:xfrm>
            <a:off x="4554311" y="4417796"/>
            <a:ext cx="2647950" cy="1963348"/>
            <a:chOff x="3004457" y="4698529"/>
            <a:chExt cx="2647950" cy="1963348"/>
          </a:xfrm>
        </p:grpSpPr>
        <p:pic>
          <p:nvPicPr>
            <p:cNvPr id="8" name="7 Resim" descr="içerik.jpeg"/>
            <p:cNvPicPr>
              <a:picLocks noChangeAspect="1"/>
            </p:cNvPicPr>
            <p:nvPr/>
          </p:nvPicPr>
          <p:blipFill>
            <a:blip r:embed="rId4">
              <a:clrChange>
                <a:clrFrom>
                  <a:srgbClr val="FFFFFF"/>
                </a:clrFrom>
                <a:clrTo>
                  <a:srgbClr val="FFFFFF">
                    <a:alpha val="0"/>
                  </a:srgbClr>
                </a:clrTo>
              </a:clrChange>
            </a:blip>
            <a:srcRect t="39675"/>
            <a:stretch>
              <a:fillRect/>
            </a:stretch>
          </p:blipFill>
          <p:spPr>
            <a:xfrm>
              <a:off x="3004457" y="4698529"/>
              <a:ext cx="2647950" cy="1040018"/>
            </a:xfrm>
            <a:prstGeom prst="rect">
              <a:avLst/>
            </a:prstGeom>
          </p:spPr>
        </p:pic>
        <p:sp>
          <p:nvSpPr>
            <p:cNvPr id="9" name="8 Metin kutusu"/>
            <p:cNvSpPr txBox="1"/>
            <p:nvPr/>
          </p:nvSpPr>
          <p:spPr>
            <a:xfrm>
              <a:off x="3221717" y="5738547"/>
              <a:ext cx="2213429" cy="923330"/>
            </a:xfrm>
            <a:prstGeom prst="rect">
              <a:avLst/>
            </a:prstGeom>
            <a:noFill/>
          </p:spPr>
          <p:txBody>
            <a:bodyPr wrap="square" rtlCol="0">
              <a:spAutoFit/>
            </a:bodyPr>
            <a:lstStyle/>
            <a:p>
              <a:pPr algn="ctr"/>
              <a:r>
                <a:rPr lang="tr-TR" b="1" i="1" dirty="0" err="1" smtClean="0"/>
                <a:t>Scratch</a:t>
              </a:r>
              <a:r>
                <a:rPr lang="tr-TR" i="1" dirty="0" smtClean="0"/>
                <a:t> ile alıştırmalar yaptınız mı?</a:t>
              </a:r>
              <a:endParaRPr lang="tr-TR" i="1" dirty="0"/>
            </a:p>
          </p:txBody>
        </p:sp>
      </p:grpSp>
      <p:grpSp>
        <p:nvGrpSpPr>
          <p:cNvPr id="11" name="14 Grup"/>
          <p:cNvGrpSpPr/>
          <p:nvPr/>
        </p:nvGrpSpPr>
        <p:grpSpPr>
          <a:xfrm>
            <a:off x="457200" y="2382643"/>
            <a:ext cx="2547257" cy="1874598"/>
            <a:chOff x="457199" y="1553028"/>
            <a:chExt cx="2547257" cy="1874598"/>
          </a:xfrm>
        </p:grpSpPr>
        <p:pic>
          <p:nvPicPr>
            <p:cNvPr id="12" name="11 Resim" descr="images.jpg"/>
            <p:cNvPicPr>
              <a:picLocks noChangeAspect="1"/>
            </p:cNvPicPr>
            <p:nvPr/>
          </p:nvPicPr>
          <p:blipFill>
            <a:blip r:embed="rId5"/>
            <a:stretch>
              <a:fillRect/>
            </a:stretch>
          </p:blipFill>
          <p:spPr>
            <a:xfrm>
              <a:off x="1138746" y="1553028"/>
              <a:ext cx="1067933" cy="951268"/>
            </a:xfrm>
            <a:prstGeom prst="rect">
              <a:avLst/>
            </a:prstGeom>
          </p:spPr>
        </p:pic>
        <p:sp>
          <p:nvSpPr>
            <p:cNvPr id="14" name="13 Metin kutusu"/>
            <p:cNvSpPr txBox="1"/>
            <p:nvPr/>
          </p:nvSpPr>
          <p:spPr>
            <a:xfrm>
              <a:off x="457199" y="2504296"/>
              <a:ext cx="2547257" cy="923330"/>
            </a:xfrm>
            <a:prstGeom prst="rect">
              <a:avLst/>
            </a:prstGeom>
            <a:noFill/>
          </p:spPr>
          <p:txBody>
            <a:bodyPr wrap="square" rtlCol="0">
              <a:spAutoFit/>
            </a:bodyPr>
            <a:lstStyle/>
            <a:p>
              <a:r>
                <a:rPr lang="tr-TR" dirty="0" smtClean="0"/>
                <a:t>Ödev1 Soru1 ile dersin bölümünüz açısından önemini </a:t>
              </a:r>
              <a:r>
                <a:rPr lang="tr-TR" b="1" dirty="0" smtClean="0"/>
                <a:t>araştırdınız</a:t>
              </a:r>
              <a:r>
                <a:rPr lang="tr-TR" dirty="0" smtClean="0"/>
                <a:t> mı?</a:t>
              </a:r>
              <a:endParaRPr lang="tr-TR" dirty="0"/>
            </a:p>
          </p:txBody>
        </p:sp>
      </p:grpSp>
      <p:grpSp>
        <p:nvGrpSpPr>
          <p:cNvPr id="13" name="17 Grup"/>
          <p:cNvGrpSpPr/>
          <p:nvPr/>
        </p:nvGrpSpPr>
        <p:grpSpPr>
          <a:xfrm>
            <a:off x="6956026" y="3130966"/>
            <a:ext cx="1701800" cy="2281951"/>
            <a:chOff x="7405515" y="3123264"/>
            <a:chExt cx="1701800" cy="2281951"/>
          </a:xfrm>
        </p:grpSpPr>
        <p:pic>
          <p:nvPicPr>
            <p:cNvPr id="16" name="Picture 4" descr="orwell devc++ ile ilgili görsel sonucu"/>
            <p:cNvPicPr>
              <a:picLocks noChangeAspect="1" noChangeArrowheads="1"/>
            </p:cNvPicPr>
            <p:nvPr/>
          </p:nvPicPr>
          <p:blipFill>
            <a:blip r:embed="rId6"/>
            <a:srcRect/>
            <a:stretch>
              <a:fillRect/>
            </a:stretch>
          </p:blipFill>
          <p:spPr bwMode="auto">
            <a:xfrm>
              <a:off x="7637473" y="3123264"/>
              <a:ext cx="1286830" cy="1286830"/>
            </a:xfrm>
            <a:prstGeom prst="rect">
              <a:avLst/>
            </a:prstGeom>
            <a:noFill/>
          </p:spPr>
        </p:pic>
        <p:sp>
          <p:nvSpPr>
            <p:cNvPr id="17" name="16 Metin kutusu"/>
            <p:cNvSpPr txBox="1"/>
            <p:nvPr/>
          </p:nvSpPr>
          <p:spPr>
            <a:xfrm>
              <a:off x="7405515" y="4481885"/>
              <a:ext cx="1701800" cy="923330"/>
            </a:xfrm>
            <a:prstGeom prst="rect">
              <a:avLst/>
            </a:prstGeom>
            <a:noFill/>
          </p:spPr>
          <p:txBody>
            <a:bodyPr wrap="square" rtlCol="0">
              <a:spAutoFit/>
            </a:bodyPr>
            <a:lstStyle/>
            <a:p>
              <a:pPr algn="ctr"/>
              <a:r>
                <a:rPr lang="tr-TR" b="1" dirty="0" err="1" smtClean="0"/>
                <a:t>DevCpp</a:t>
              </a:r>
              <a:r>
                <a:rPr lang="tr-TR" dirty="0" smtClean="0"/>
                <a:t> kurup kodlar yazmaya başladınız mı?</a:t>
              </a:r>
              <a:endParaRPr lang="tr-TR" dirty="0"/>
            </a:p>
          </p:txBody>
        </p:sp>
      </p:grpSp>
      <p:sp>
        <p:nvSpPr>
          <p:cNvPr id="19" name="18 Köşeleri Yuvarlanmış Dikdörtgen Belirtme Çizgisi"/>
          <p:cNvSpPr/>
          <p:nvPr/>
        </p:nvSpPr>
        <p:spPr>
          <a:xfrm>
            <a:off x="5954032" y="1572176"/>
            <a:ext cx="2496457" cy="1083326"/>
          </a:xfrm>
          <a:prstGeom prst="wedgeRoundRectCallout">
            <a:avLst>
              <a:gd name="adj1" fmla="val -73158"/>
              <a:gd name="adj2" fmla="val 29524"/>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400" dirty="0" smtClean="0"/>
              <a:t>Hayır, henüz hiçbirini yapmadım. Henüz çok erken. Ödevin tesliminin son günü ne zaman hocam?</a:t>
            </a:r>
          </a:p>
          <a:p>
            <a:pPr algn="ctr"/>
            <a:r>
              <a:rPr lang="tr-TR" sz="1400" dirty="0" smtClean="0"/>
              <a:t>(FF dilimini seçen)</a:t>
            </a:r>
            <a:endParaRPr lang="tr-TR" sz="1400" dirty="0"/>
          </a:p>
        </p:txBody>
      </p:sp>
      <p:sp>
        <p:nvSpPr>
          <p:cNvPr id="20" name="19 Köşeleri Yuvarlanmış Dikdörtgen Belirtme Çizgisi"/>
          <p:cNvSpPr/>
          <p:nvPr/>
        </p:nvSpPr>
        <p:spPr>
          <a:xfrm>
            <a:off x="559615" y="1142999"/>
            <a:ext cx="2211032" cy="1121229"/>
          </a:xfrm>
          <a:prstGeom prst="wedgeRoundRectCallout">
            <a:avLst>
              <a:gd name="adj1" fmla="val 111113"/>
              <a:gd name="adj2" fmla="val 9984"/>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400" dirty="0" smtClean="0"/>
              <a:t>Derste şimdiye kadar </a:t>
            </a:r>
            <a:br>
              <a:rPr lang="tr-TR" sz="1400" dirty="0" smtClean="0"/>
            </a:br>
            <a:r>
              <a:rPr lang="tr-TR" sz="1400" dirty="0" smtClean="0"/>
              <a:t>10-15 saatlik çalışma ortaya koyan, yanıma gelip sorular soran</a:t>
            </a:r>
          </a:p>
          <a:p>
            <a:pPr algn="ctr"/>
            <a:r>
              <a:rPr lang="tr-TR" sz="1400" dirty="0" smtClean="0"/>
              <a:t>(AA dilimini seçen)</a:t>
            </a:r>
            <a:endParaRPr lang="tr-TR" sz="1400" dirty="0"/>
          </a:p>
        </p:txBody>
      </p:sp>
      <p:grpSp>
        <p:nvGrpSpPr>
          <p:cNvPr id="22" name="21 Grup"/>
          <p:cNvGrpSpPr/>
          <p:nvPr/>
        </p:nvGrpSpPr>
        <p:grpSpPr>
          <a:xfrm>
            <a:off x="708787" y="4489587"/>
            <a:ext cx="2061860" cy="1219755"/>
            <a:chOff x="161874" y="4710707"/>
            <a:chExt cx="2061860" cy="1219755"/>
          </a:xfrm>
        </p:grpSpPr>
        <p:pic>
          <p:nvPicPr>
            <p:cNvPr id="91138" name="Picture 2" descr="Image result for sololearn"/>
            <p:cNvPicPr>
              <a:picLocks noChangeAspect="1" noChangeArrowheads="1"/>
            </p:cNvPicPr>
            <p:nvPr/>
          </p:nvPicPr>
          <p:blipFill>
            <a:blip r:embed="rId7" cstate="print"/>
            <a:srcRect/>
            <a:stretch>
              <a:fillRect/>
            </a:stretch>
          </p:blipFill>
          <p:spPr bwMode="auto">
            <a:xfrm>
              <a:off x="228549" y="4710707"/>
              <a:ext cx="1844339" cy="560172"/>
            </a:xfrm>
            <a:prstGeom prst="rect">
              <a:avLst/>
            </a:prstGeom>
            <a:noFill/>
          </p:spPr>
        </p:pic>
        <p:sp>
          <p:nvSpPr>
            <p:cNvPr id="21" name="20 Metin kutusu"/>
            <p:cNvSpPr txBox="1"/>
            <p:nvPr/>
          </p:nvSpPr>
          <p:spPr>
            <a:xfrm>
              <a:off x="161874" y="5099465"/>
              <a:ext cx="2061860" cy="830997"/>
            </a:xfrm>
            <a:prstGeom prst="rect">
              <a:avLst/>
            </a:prstGeom>
            <a:noFill/>
          </p:spPr>
          <p:txBody>
            <a:bodyPr wrap="square" rtlCol="0">
              <a:spAutoFit/>
            </a:bodyPr>
            <a:lstStyle/>
            <a:p>
              <a:pPr algn="ctr"/>
              <a:r>
                <a:rPr lang="tr-TR" sz="1600" i="1" dirty="0" smtClean="0"/>
                <a:t>C dilini “kendi başınıza” (solo) </a:t>
              </a:r>
              <a:r>
                <a:rPr lang="tr-TR" sz="1600" b="1" i="1" dirty="0" smtClean="0"/>
                <a:t>gözden geçirdiniz </a:t>
              </a:r>
              <a:r>
                <a:rPr lang="tr-TR" sz="1600" i="1" dirty="0" smtClean="0"/>
                <a:t>mi?</a:t>
              </a:r>
              <a:endParaRPr lang="tr-TR" sz="1600" i="1" dirty="0"/>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amond(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linds(horizont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16583767_1637825373178894_4122115637092810752_n.jpg"/>
          <p:cNvPicPr>
            <a:picLocks noGrp="1" noChangeAspect="1"/>
          </p:cNvPicPr>
          <p:nvPr>
            <p:ph sz="quarter" idx="1"/>
          </p:nvPr>
        </p:nvPicPr>
        <p:blipFill>
          <a:blip r:embed="rId2"/>
          <a:srcRect/>
          <a:stretch>
            <a:fillRect/>
          </a:stretch>
        </p:blipFill>
        <p:spPr>
          <a:xfrm>
            <a:off x="4572000" y="1357298"/>
            <a:ext cx="3762380" cy="1928826"/>
          </a:xfrm>
          <a:prstGeom prst="rect">
            <a:avLst/>
          </a:prstGeom>
          <a:ln>
            <a:noFill/>
          </a:ln>
          <a:effectLst>
            <a:softEdge rad="112500"/>
          </a:effectLst>
        </p:spPr>
      </p:pic>
      <p:pic>
        <p:nvPicPr>
          <p:cNvPr id="6" name="5 Resim" descr="3.jpg"/>
          <p:cNvPicPr>
            <a:picLocks noChangeAspect="1"/>
          </p:cNvPicPr>
          <p:nvPr/>
        </p:nvPicPr>
        <p:blipFill>
          <a:blip r:embed="rId3">
            <a:duotone>
              <a:prstClr val="black"/>
              <a:schemeClr val="accent3">
                <a:tint val="45000"/>
                <a:satMod val="400000"/>
              </a:schemeClr>
            </a:duotone>
            <a:lum bright="-10000"/>
          </a:blip>
          <a:stretch>
            <a:fillRect/>
          </a:stretch>
        </p:blipFill>
        <p:spPr>
          <a:xfrm>
            <a:off x="4143372" y="3071810"/>
            <a:ext cx="3929090" cy="2428876"/>
          </a:xfrm>
          <a:prstGeom prst="rect">
            <a:avLst/>
          </a:prstGeom>
          <a:ln>
            <a:noFill/>
          </a:ln>
          <a:effectLst>
            <a:softEdge rad="112500"/>
          </a:effectLst>
        </p:spPr>
      </p:pic>
      <p:sp>
        <p:nvSpPr>
          <p:cNvPr id="5" name="4 Metin kutusu"/>
          <p:cNvSpPr txBox="1"/>
          <p:nvPr/>
        </p:nvSpPr>
        <p:spPr>
          <a:xfrm>
            <a:off x="428596" y="1428736"/>
            <a:ext cx="4572032" cy="523220"/>
          </a:xfrm>
          <a:prstGeom prst="rect">
            <a:avLst/>
          </a:prstGeom>
          <a:noFill/>
        </p:spPr>
        <p:txBody>
          <a:bodyPr wrap="square" rtlCol="0">
            <a:spAutoFit/>
          </a:bodyPr>
          <a:lstStyle/>
          <a:p>
            <a:r>
              <a:rPr lang="tr-TR" sz="2800" dirty="0" smtClean="0"/>
              <a:t>Sahi neydi </a:t>
            </a:r>
            <a:r>
              <a:rPr lang="tr-TR" sz="2800" dirty="0" smtClean="0">
                <a:solidFill>
                  <a:srgbClr val="FF0000"/>
                </a:solidFill>
              </a:rPr>
              <a:t>programlama</a:t>
            </a:r>
            <a:r>
              <a:rPr lang="tr-TR" sz="2800" dirty="0" smtClean="0"/>
              <a:t>?</a:t>
            </a:r>
          </a:p>
        </p:txBody>
      </p:sp>
      <p:sp>
        <p:nvSpPr>
          <p:cNvPr id="7" name="6 Yuvarlatılmış Dikdörtgen"/>
          <p:cNvSpPr/>
          <p:nvPr/>
        </p:nvSpPr>
        <p:spPr>
          <a:xfrm>
            <a:off x="428596" y="1928802"/>
            <a:ext cx="3286148" cy="128588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tr-TR" sz="2000" b="1" i="1" dirty="0" smtClean="0">
                <a:latin typeface="Times New Roman" pitchFamily="18" charset="0"/>
                <a:cs typeface="Times New Roman" pitchFamily="18" charset="0"/>
              </a:rPr>
              <a:t>Programlama her gün 	kod yazmaktı, 	</a:t>
            </a:r>
            <a:r>
              <a:rPr lang="tr-TR" sz="2000" b="1" i="1" dirty="0" err="1" smtClean="0">
                <a:solidFill>
                  <a:srgbClr val="002060"/>
                </a:solidFill>
                <a:latin typeface="Times New Roman" pitchFamily="18" charset="0"/>
                <a:cs typeface="Times New Roman" pitchFamily="18" charset="0"/>
              </a:rPr>
              <a:t>ALIŞKANLIK</a:t>
            </a:r>
            <a:r>
              <a:rPr lang="tr-TR" sz="2000" b="1" i="1" dirty="0" err="1" smtClean="0">
                <a:latin typeface="Times New Roman" pitchFamily="18" charset="0"/>
                <a:cs typeface="Times New Roman" pitchFamily="18" charset="0"/>
              </a:rPr>
              <a:t>tı</a:t>
            </a:r>
            <a:r>
              <a:rPr lang="tr-TR" sz="2000" b="1" i="1" dirty="0" smtClean="0">
                <a:latin typeface="Times New Roman" pitchFamily="18" charset="0"/>
                <a:cs typeface="Times New Roman" pitchFamily="18" charset="0"/>
              </a:rPr>
              <a:t>…</a:t>
            </a:r>
          </a:p>
        </p:txBody>
      </p:sp>
      <p:sp>
        <p:nvSpPr>
          <p:cNvPr id="8" name="7 Yuvarlatılmış Dikdörtgen"/>
          <p:cNvSpPr/>
          <p:nvPr/>
        </p:nvSpPr>
        <p:spPr>
          <a:xfrm>
            <a:off x="642909" y="5065486"/>
            <a:ext cx="4567719" cy="99107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tr-TR" sz="2000" b="1" i="1" dirty="0" smtClean="0">
                <a:solidFill>
                  <a:schemeClr val="tx1">
                    <a:lumMod val="75000"/>
                    <a:lumOff val="25000"/>
                  </a:schemeClr>
                </a:solidFill>
                <a:latin typeface="Times New Roman" pitchFamily="18" charset="0"/>
                <a:cs typeface="Times New Roman" pitchFamily="18" charset="0"/>
              </a:rPr>
              <a:t>Programlama  </a:t>
            </a:r>
            <a:br>
              <a:rPr lang="tr-TR" sz="2000" b="1" i="1" dirty="0" smtClean="0">
                <a:solidFill>
                  <a:schemeClr val="tx1">
                    <a:lumMod val="75000"/>
                    <a:lumOff val="25000"/>
                  </a:schemeClr>
                </a:solidFill>
                <a:latin typeface="Times New Roman" pitchFamily="18" charset="0"/>
                <a:cs typeface="Times New Roman" pitchFamily="18" charset="0"/>
              </a:rPr>
            </a:br>
            <a:r>
              <a:rPr lang="tr-TR" sz="2000" b="1" i="1" dirty="0" smtClean="0">
                <a:solidFill>
                  <a:schemeClr val="tx1">
                    <a:lumMod val="75000"/>
                    <a:lumOff val="25000"/>
                  </a:schemeClr>
                </a:solidFill>
                <a:latin typeface="Times New Roman" pitchFamily="18" charset="0"/>
                <a:cs typeface="Times New Roman" pitchFamily="18" charset="0"/>
              </a:rPr>
              <a:t>	</a:t>
            </a:r>
            <a:r>
              <a:rPr lang="tr-TR" sz="2000" b="1" i="1" dirty="0" smtClean="0">
                <a:solidFill>
                  <a:srgbClr val="002060"/>
                </a:solidFill>
                <a:latin typeface="Times New Roman" pitchFamily="18" charset="0"/>
                <a:cs typeface="Times New Roman" pitchFamily="18" charset="0"/>
              </a:rPr>
              <a:t>ALGORİTMİK</a:t>
            </a:r>
            <a:r>
              <a:rPr lang="tr-TR" sz="2000" b="1" i="1" dirty="0" smtClean="0">
                <a:solidFill>
                  <a:schemeClr val="tx1">
                    <a:lumMod val="75000"/>
                    <a:lumOff val="25000"/>
                  </a:schemeClr>
                </a:solidFill>
                <a:latin typeface="Times New Roman" pitchFamily="18" charset="0"/>
                <a:cs typeface="Times New Roman" pitchFamily="18" charset="0"/>
              </a:rPr>
              <a:t> düşünebilmekti…</a:t>
            </a:r>
          </a:p>
        </p:txBody>
      </p:sp>
      <p:sp>
        <p:nvSpPr>
          <p:cNvPr id="9" name="8 Bulut Belirtme Çizgisi"/>
          <p:cNvSpPr/>
          <p:nvPr/>
        </p:nvSpPr>
        <p:spPr>
          <a:xfrm>
            <a:off x="357158" y="3286124"/>
            <a:ext cx="4071966" cy="1643074"/>
          </a:xfrm>
          <a:prstGeom prst="cloudCallout">
            <a:avLst>
              <a:gd name="adj1" fmla="val 94410"/>
              <a:gd name="adj2" fmla="val -53617"/>
            </a:avLst>
          </a:prstGeom>
        </p:spPr>
        <p:style>
          <a:lnRef idx="1">
            <a:schemeClr val="accent2"/>
          </a:lnRef>
          <a:fillRef idx="2">
            <a:schemeClr val="accent2"/>
          </a:fillRef>
          <a:effectRef idx="1">
            <a:schemeClr val="accent2"/>
          </a:effectRef>
          <a:fontRef idx="minor">
            <a:schemeClr val="dk1"/>
          </a:fontRef>
        </p:style>
        <p:txBody>
          <a:bodyPr rtlCol="0" anchor="ctr"/>
          <a:lstStyle/>
          <a:p>
            <a:r>
              <a:rPr lang="tr-TR" b="1" i="1" dirty="0" smtClean="0">
                <a:solidFill>
                  <a:srgbClr val="002060"/>
                </a:solidFill>
                <a:latin typeface="Times New Roman" pitchFamily="18" charset="0"/>
                <a:cs typeface="Times New Roman" pitchFamily="18" charset="0"/>
              </a:rPr>
              <a:t>ÖRNEK ŞEKİLDE VE AŞK İLE </a:t>
            </a:r>
            <a:r>
              <a:rPr lang="tr-TR" b="1" i="1" dirty="0" smtClean="0">
                <a:latin typeface="Times New Roman" pitchFamily="18" charset="0"/>
                <a:cs typeface="Times New Roman" pitchFamily="18" charset="0"/>
              </a:rPr>
              <a:t>kod yazmaktı…</a:t>
            </a:r>
          </a:p>
        </p:txBody>
      </p:sp>
      <p:pic>
        <p:nvPicPr>
          <p:cNvPr id="10" name="Picture 10" descr="https://encrypted-tbn1.gstatic.com/images?q=tbn:ANd9GcQ3Pfql6ZYgxuPav0F2WiIOxkcVh8oSjrokQxPJLk1dThckmRCX8Q"/>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rot="21220336">
            <a:off x="6286512" y="1366815"/>
            <a:ext cx="1214446" cy="1643074"/>
          </a:xfrm>
          <a:prstGeom prst="rect">
            <a:avLst/>
          </a:prstGeom>
          <a:noFill/>
        </p:spPr>
      </p:pic>
      <p:sp>
        <p:nvSpPr>
          <p:cNvPr id="12" name="11 Bulut Belirtme Çizgisi"/>
          <p:cNvSpPr/>
          <p:nvPr/>
        </p:nvSpPr>
        <p:spPr>
          <a:xfrm>
            <a:off x="6034121" y="885825"/>
            <a:ext cx="2038342" cy="797940"/>
          </a:xfrm>
          <a:prstGeom prst="cloudCallout">
            <a:avLst>
              <a:gd name="adj1" fmla="val -54501"/>
              <a:gd name="adj2" fmla="val 38253"/>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sz="1300" dirty="0" smtClean="0"/>
              <a:t>Çaktırmadan koduna bakayım…</a:t>
            </a:r>
            <a:endParaRPr lang="tr-TR" sz="1300" dirty="0"/>
          </a:p>
        </p:txBody>
      </p:sp>
      <p:sp>
        <p:nvSpPr>
          <p:cNvPr id="2" name="1 Başlık"/>
          <p:cNvSpPr>
            <a:spLocks noGrp="1"/>
          </p:cNvSpPr>
          <p:nvPr>
            <p:ph type="title"/>
          </p:nvPr>
        </p:nvSpPr>
        <p:spPr/>
        <p:txBody>
          <a:bodyPr/>
          <a:lstStyle/>
          <a:p>
            <a:r>
              <a:rPr lang="tr-TR" i="1" dirty="0" smtClean="0"/>
              <a:t>Programlama neydi? Programlama emekti…</a:t>
            </a:r>
            <a:endParaRPr lang="tr-TR" i="1" dirty="0"/>
          </a:p>
        </p:txBody>
      </p:sp>
      <p:sp>
        <p:nvSpPr>
          <p:cNvPr id="16" name="15 Köşeleri Yuvarlanmış Dikdörtgen Belirtme Çizgisi"/>
          <p:cNvSpPr/>
          <p:nvPr/>
        </p:nvSpPr>
        <p:spPr>
          <a:xfrm>
            <a:off x="4572000" y="1428736"/>
            <a:ext cx="1304924" cy="1076339"/>
          </a:xfrm>
          <a:prstGeom prst="wedgeRoundRectCallout">
            <a:avLst>
              <a:gd name="adj1" fmla="val 76375"/>
              <a:gd name="adj2" fmla="val 28247"/>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dirty="0" smtClean="0"/>
              <a:t>Etik ilkelere uyayım.</a:t>
            </a:r>
            <a:endParaRPr lang="tr-TR" dirty="0"/>
          </a:p>
        </p:txBody>
      </p:sp>
      <p:grpSp>
        <p:nvGrpSpPr>
          <p:cNvPr id="24" name="23 Grup"/>
          <p:cNvGrpSpPr/>
          <p:nvPr/>
        </p:nvGrpSpPr>
        <p:grpSpPr>
          <a:xfrm>
            <a:off x="6621823" y="2264701"/>
            <a:ext cx="423734" cy="147430"/>
            <a:chOff x="6621823" y="2264701"/>
            <a:chExt cx="423734" cy="147430"/>
          </a:xfrm>
        </p:grpSpPr>
        <p:grpSp>
          <p:nvGrpSpPr>
            <p:cNvPr id="20" name="19 Grup"/>
            <p:cNvGrpSpPr>
              <a:grpSpLocks noChangeAspect="1"/>
            </p:cNvGrpSpPr>
            <p:nvPr/>
          </p:nvGrpSpPr>
          <p:grpSpPr>
            <a:xfrm>
              <a:off x="6621823" y="2305451"/>
              <a:ext cx="125730" cy="106680"/>
              <a:chOff x="5876924" y="5705475"/>
              <a:chExt cx="628651" cy="533400"/>
            </a:xfrm>
          </p:grpSpPr>
          <p:sp>
            <p:nvSpPr>
              <p:cNvPr id="17" name="16 Oval"/>
              <p:cNvSpPr/>
              <p:nvPr/>
            </p:nvSpPr>
            <p:spPr>
              <a:xfrm>
                <a:off x="5876924" y="5705475"/>
                <a:ext cx="628651" cy="533400"/>
              </a:xfrm>
              <a:prstGeom prst="ellips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n w="76200">
                    <a:solidFill>
                      <a:schemeClr val="tx1"/>
                    </a:solidFill>
                  </a:ln>
                </a:endParaRPr>
              </a:p>
            </p:txBody>
          </p:sp>
          <p:sp>
            <p:nvSpPr>
              <p:cNvPr id="18" name="17 Oval"/>
              <p:cNvSpPr/>
              <p:nvPr/>
            </p:nvSpPr>
            <p:spPr>
              <a:xfrm>
                <a:off x="5922164" y="5863675"/>
                <a:ext cx="360001" cy="360000"/>
              </a:xfrm>
              <a:prstGeom prst="ellipse">
                <a:avLst/>
              </a:prstGeom>
              <a:solidFill>
                <a:schemeClr val="accent6">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nvGrpSpPr>
            <p:cNvPr id="21" name="20 Grup"/>
            <p:cNvGrpSpPr>
              <a:grpSpLocks noChangeAspect="1"/>
            </p:cNvGrpSpPr>
            <p:nvPr/>
          </p:nvGrpSpPr>
          <p:grpSpPr>
            <a:xfrm>
              <a:off x="6919827" y="2264701"/>
              <a:ext cx="125730" cy="106680"/>
              <a:chOff x="5876924" y="5705475"/>
              <a:chExt cx="628651" cy="533400"/>
            </a:xfrm>
          </p:grpSpPr>
          <p:sp>
            <p:nvSpPr>
              <p:cNvPr id="22" name="21 Oval"/>
              <p:cNvSpPr/>
              <p:nvPr/>
            </p:nvSpPr>
            <p:spPr>
              <a:xfrm>
                <a:off x="5876924" y="5705475"/>
                <a:ext cx="628651" cy="533400"/>
              </a:xfrm>
              <a:prstGeom prst="ellips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n w="76200">
                    <a:solidFill>
                      <a:schemeClr val="tx1"/>
                    </a:solidFill>
                  </a:ln>
                </a:endParaRPr>
              </a:p>
            </p:txBody>
          </p:sp>
          <p:sp>
            <p:nvSpPr>
              <p:cNvPr id="23" name="22 Oval"/>
              <p:cNvSpPr/>
              <p:nvPr/>
            </p:nvSpPr>
            <p:spPr>
              <a:xfrm>
                <a:off x="5922164" y="5863675"/>
                <a:ext cx="360001" cy="360000"/>
              </a:xfrm>
              <a:prstGeom prst="ellipse">
                <a:avLst/>
              </a:prstGeom>
              <a:solidFill>
                <a:schemeClr val="accent6">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spTree>
  </p:cSld>
  <p:clrMapOvr>
    <a:masterClrMapping/>
  </p:clrMapOvr>
  <p:transition>
    <p:random/>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Resim" descr="1437689-11.jpg"/>
          <p:cNvPicPr>
            <a:picLocks noChangeAspect="1"/>
          </p:cNvPicPr>
          <p:nvPr/>
        </p:nvPicPr>
        <p:blipFill>
          <a:blip r:embed="rId3"/>
          <a:stretch>
            <a:fillRect/>
          </a:stretch>
        </p:blipFill>
        <p:spPr>
          <a:xfrm>
            <a:off x="4857752" y="3786190"/>
            <a:ext cx="3357586" cy="1643074"/>
          </a:xfrm>
          <a:prstGeom prst="rect">
            <a:avLst/>
          </a:prstGeom>
        </p:spPr>
      </p:pic>
      <p:sp>
        <p:nvSpPr>
          <p:cNvPr id="2" name="1 Başlık"/>
          <p:cNvSpPr>
            <a:spLocks noGrp="1"/>
          </p:cNvSpPr>
          <p:nvPr>
            <p:ph type="title"/>
          </p:nvPr>
        </p:nvSpPr>
        <p:spPr/>
        <p:txBody>
          <a:bodyPr/>
          <a:lstStyle/>
          <a:p>
            <a:r>
              <a:rPr lang="tr-TR" i="1" dirty="0" smtClean="0"/>
              <a:t>Kod yazıp vakit harcamakmış…</a:t>
            </a:r>
            <a:endParaRPr lang="tr-TR" dirty="0"/>
          </a:p>
        </p:txBody>
      </p:sp>
      <p:pic>
        <p:nvPicPr>
          <p:cNvPr id="4" name="3 İçerik Yer Tutucusu" descr="selvi-boylum-al-yazmalım-10.jpg"/>
          <p:cNvPicPr>
            <a:picLocks noGrp="1" noChangeAspect="1"/>
          </p:cNvPicPr>
          <p:nvPr>
            <p:ph sz="quarter" idx="1"/>
          </p:nvPr>
        </p:nvPicPr>
        <p:blipFill>
          <a:blip r:embed="rId4"/>
          <a:srcRect l="32236" r="7163" b="43553"/>
          <a:stretch>
            <a:fillRect/>
          </a:stretch>
        </p:blipFill>
        <p:spPr>
          <a:xfrm>
            <a:off x="642910" y="3786190"/>
            <a:ext cx="3357586" cy="1759161"/>
          </a:xfrm>
        </p:spPr>
      </p:pic>
      <p:sp>
        <p:nvSpPr>
          <p:cNvPr id="5" name="4 Yuvarlatılmış Dikdörtgen"/>
          <p:cNvSpPr/>
          <p:nvPr/>
        </p:nvSpPr>
        <p:spPr>
          <a:xfrm>
            <a:off x="285720" y="5429264"/>
            <a:ext cx="4000528" cy="57150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dirty="0" smtClean="0"/>
              <a:t>Her gün kod yazan öğrenci</a:t>
            </a:r>
            <a:endParaRPr lang="tr-TR" dirty="0"/>
          </a:p>
        </p:txBody>
      </p:sp>
      <p:sp>
        <p:nvSpPr>
          <p:cNvPr id="7" name="6 Yuvarlatılmış Dikdörtgen"/>
          <p:cNvSpPr/>
          <p:nvPr/>
        </p:nvSpPr>
        <p:spPr>
          <a:xfrm>
            <a:off x="4572000" y="5429264"/>
            <a:ext cx="4000528" cy="57150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dirty="0" smtClean="0"/>
              <a:t>Ödev gelince derse bakan öğrenci</a:t>
            </a:r>
            <a:endParaRPr lang="tr-TR" dirty="0"/>
          </a:p>
        </p:txBody>
      </p:sp>
      <p:sp>
        <p:nvSpPr>
          <p:cNvPr id="9" name="8 Dikdörtgen"/>
          <p:cNvSpPr/>
          <p:nvPr/>
        </p:nvSpPr>
        <p:spPr>
          <a:xfrm>
            <a:off x="1428728" y="1142984"/>
            <a:ext cx="6286544" cy="2215991"/>
          </a:xfrm>
          <a:prstGeom prst="rect">
            <a:avLst/>
          </a:prstGeom>
        </p:spPr>
        <p:txBody>
          <a:bodyPr wrap="square">
            <a:spAutoFit/>
          </a:bodyPr>
          <a:lstStyle/>
          <a:p>
            <a:pPr algn="ctr"/>
            <a:r>
              <a:rPr lang="tr-TR" sz="2000" i="1" dirty="0" smtClean="0"/>
              <a:t>(Geçtiğimiz dönem) Dersleri dinliyordum, alıştırmaları yapıyordum ama yazmadan olmayacağını o zaman anlamamışım. Olay aslında derse gidip dinlemek değilmiş, </a:t>
            </a:r>
            <a:r>
              <a:rPr lang="tr-TR" sz="2000" b="1" i="1" dirty="0" smtClean="0"/>
              <a:t>olay kod yazıp vakit harcamakmış. </a:t>
            </a:r>
            <a:r>
              <a:rPr lang="tr-TR" sz="2000" i="1" dirty="0" smtClean="0"/>
              <a:t>Eğer zamanında az da olsa bakıp kod yazsaydım her şey çok daha kolay ve acısız olacaktı.</a:t>
            </a:r>
          </a:p>
          <a:p>
            <a:pPr algn="ctr"/>
            <a:r>
              <a:rPr lang="tr-TR" i="1" dirty="0" smtClean="0"/>
              <a:t>Dersi tekrar alan bir öğrencinin geribildiriminden</a:t>
            </a:r>
            <a:endParaRPr lang="tr-TR" i="1"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ox(in)">
                                      <p:cBhvr>
                                        <p:cTn id="7" dur="500"/>
                                        <p:tgtEl>
                                          <p:spTgt spid="9">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box(in)">
                                      <p:cBhvr>
                                        <p:cTn id="10" dur="500"/>
                                        <p:tgtEl>
                                          <p:spTgt spid="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ox(i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linds(horizontal)">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Günlük çalışmanın önemi</a:t>
            </a:r>
            <a:endParaRPr lang="tr-TR" dirty="0"/>
          </a:p>
        </p:txBody>
      </p:sp>
      <p:graphicFrame>
        <p:nvGraphicFramePr>
          <p:cNvPr id="4" name="3 İçerik Yer Tutucusu"/>
          <p:cNvGraphicFramePr>
            <a:graphicFrameLocks noGrp="1"/>
          </p:cNvGraphicFramePr>
          <p:nvPr>
            <p:ph sz="quarter" idx="1"/>
          </p:nvPr>
        </p:nvGraphicFramePr>
        <p:xfrm>
          <a:off x="500034" y="2000240"/>
          <a:ext cx="8229600" cy="74168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0840">
                <a:tc>
                  <a:txBody>
                    <a:bodyPr/>
                    <a:lstStyle/>
                    <a:p>
                      <a:r>
                        <a:rPr lang="tr-TR" dirty="0" smtClean="0"/>
                        <a:t>Pazartesi</a:t>
                      </a:r>
                      <a:endParaRPr lang="tr-TR" dirty="0"/>
                    </a:p>
                  </a:txBody>
                  <a:tcPr/>
                </a:tc>
                <a:tc>
                  <a:txBody>
                    <a:bodyPr/>
                    <a:lstStyle/>
                    <a:p>
                      <a:r>
                        <a:rPr lang="tr-TR" dirty="0" smtClean="0"/>
                        <a:t>Salı</a:t>
                      </a:r>
                      <a:endParaRPr lang="tr-TR" dirty="0"/>
                    </a:p>
                  </a:txBody>
                  <a:tcPr/>
                </a:tc>
                <a:tc>
                  <a:txBody>
                    <a:bodyPr/>
                    <a:lstStyle/>
                    <a:p>
                      <a:r>
                        <a:rPr lang="tr-TR" dirty="0" smtClean="0"/>
                        <a:t>Çarşamba</a:t>
                      </a:r>
                      <a:endParaRPr lang="tr-TR" dirty="0"/>
                    </a:p>
                  </a:txBody>
                  <a:tcPr/>
                </a:tc>
                <a:tc>
                  <a:txBody>
                    <a:bodyPr/>
                    <a:lstStyle/>
                    <a:p>
                      <a:r>
                        <a:rPr lang="tr-TR" dirty="0" smtClean="0"/>
                        <a:t>Perşembe </a:t>
                      </a:r>
                      <a:endParaRPr lang="tr-TR" dirty="0"/>
                    </a:p>
                  </a:txBody>
                  <a:tcPr/>
                </a:tc>
                <a:tc>
                  <a:txBody>
                    <a:bodyPr/>
                    <a:lstStyle/>
                    <a:p>
                      <a:r>
                        <a:rPr lang="tr-TR" dirty="0" smtClean="0"/>
                        <a:t>Cuma</a:t>
                      </a:r>
                      <a:endParaRPr lang="tr-TR" dirty="0"/>
                    </a:p>
                  </a:txBody>
                  <a:tcPr/>
                </a:tc>
              </a:tr>
              <a:tr h="370840">
                <a:tc>
                  <a:txBody>
                    <a:bodyPr/>
                    <a:lstStyle/>
                    <a:p>
                      <a:r>
                        <a:rPr lang="tr-TR" dirty="0" smtClean="0"/>
                        <a:t>15 dakika</a:t>
                      </a:r>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15 dakika</a:t>
                      </a:r>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15 dakika</a:t>
                      </a:r>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15 dakika</a:t>
                      </a:r>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15 dakika</a:t>
                      </a:r>
                      <a:endParaRPr lang="tr-TR" dirty="0"/>
                    </a:p>
                  </a:txBody>
                  <a:tcPr/>
                </a:tc>
              </a:tr>
            </a:tbl>
          </a:graphicData>
        </a:graphic>
      </p:graphicFrame>
      <p:sp>
        <p:nvSpPr>
          <p:cNvPr id="5" name="4 Metin kutusu"/>
          <p:cNvSpPr txBox="1"/>
          <p:nvPr/>
        </p:nvSpPr>
        <p:spPr>
          <a:xfrm>
            <a:off x="3428992" y="2285992"/>
            <a:ext cx="2071702" cy="2215991"/>
          </a:xfrm>
          <a:prstGeom prst="rect">
            <a:avLst/>
          </a:prstGeom>
          <a:noFill/>
        </p:spPr>
        <p:txBody>
          <a:bodyPr wrap="square" rtlCol="0">
            <a:spAutoFit/>
          </a:bodyPr>
          <a:lstStyle/>
          <a:p>
            <a:pPr algn="ctr"/>
            <a:r>
              <a:rPr lang="tr-TR" sz="13800" dirty="0" smtClean="0"/>
              <a:t>≠</a:t>
            </a:r>
            <a:endParaRPr lang="tr-TR" sz="13800" dirty="0"/>
          </a:p>
        </p:txBody>
      </p:sp>
      <p:graphicFrame>
        <p:nvGraphicFramePr>
          <p:cNvPr id="6" name="3 İçerik Yer Tutucusu"/>
          <p:cNvGraphicFramePr>
            <a:graphicFrameLocks noGrp="1"/>
          </p:cNvGraphicFramePr>
          <p:nvPr>
            <p:ph sz="quarter" idx="1"/>
          </p:nvPr>
        </p:nvGraphicFramePr>
        <p:xfrm>
          <a:off x="3714744" y="4214818"/>
          <a:ext cx="1645920" cy="741680"/>
        </p:xfrm>
        <a:graphic>
          <a:graphicData uri="http://schemas.openxmlformats.org/drawingml/2006/table">
            <a:tbl>
              <a:tblPr firstRow="1" bandRow="1">
                <a:tableStyleId>{5C22544A-7EE6-4342-B048-85BDC9FD1C3A}</a:tableStyleId>
              </a:tblPr>
              <a:tblGrid>
                <a:gridCol w="1645920"/>
              </a:tblGrid>
              <a:tr h="370840">
                <a:tc>
                  <a:txBody>
                    <a:bodyPr/>
                    <a:lstStyle/>
                    <a:p>
                      <a:r>
                        <a:rPr lang="tr-TR" dirty="0" smtClean="0"/>
                        <a:t>Cumartesi</a:t>
                      </a:r>
                      <a:endParaRPr lang="tr-TR"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75 dakika</a:t>
                      </a:r>
                      <a:endParaRPr lang="tr-TR" dirty="0"/>
                    </a:p>
                  </a:txBody>
                  <a:tcPr/>
                </a:tc>
              </a:tr>
            </a:tbl>
          </a:graphicData>
        </a:graphic>
      </p:graphicFrame>
      <p:sp>
        <p:nvSpPr>
          <p:cNvPr id="8" name="7 Bulut Belirtme Çizgisi"/>
          <p:cNvSpPr/>
          <p:nvPr/>
        </p:nvSpPr>
        <p:spPr>
          <a:xfrm>
            <a:off x="500034" y="3286124"/>
            <a:ext cx="2714644" cy="2000264"/>
          </a:xfrm>
          <a:prstGeom prst="cloudCallout">
            <a:avLst>
              <a:gd name="adj1" fmla="val 62254"/>
              <a:gd name="adj2" fmla="val 251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Niye çalışmıyor ki, bir de şunu deneyim…</a:t>
            </a:r>
            <a:endParaRPr lang="tr-TR" dirty="0"/>
          </a:p>
        </p:txBody>
      </p:sp>
      <p:sp>
        <p:nvSpPr>
          <p:cNvPr id="9" name="8 Bulut Belirtme Çizgisi"/>
          <p:cNvSpPr/>
          <p:nvPr/>
        </p:nvSpPr>
        <p:spPr>
          <a:xfrm>
            <a:off x="5500694" y="3357562"/>
            <a:ext cx="2357454" cy="1285884"/>
          </a:xfrm>
          <a:prstGeom prst="cloudCallout">
            <a:avLst>
              <a:gd name="adj1" fmla="val -59008"/>
              <a:gd name="adj2" fmla="val 305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400" dirty="0" smtClean="0"/>
              <a:t>(15 dakika sonra) Herhalde şurası bozuk. Bir de şunu deneyim.</a:t>
            </a:r>
            <a:endParaRPr lang="tr-TR" sz="1400" dirty="0"/>
          </a:p>
        </p:txBody>
      </p:sp>
      <p:sp>
        <p:nvSpPr>
          <p:cNvPr id="10" name="9 Bulut Belirtme Çizgisi"/>
          <p:cNvSpPr/>
          <p:nvPr/>
        </p:nvSpPr>
        <p:spPr>
          <a:xfrm>
            <a:off x="5572132" y="4857736"/>
            <a:ext cx="2714644" cy="1357346"/>
          </a:xfrm>
          <a:prstGeom prst="cloudCallout">
            <a:avLst>
              <a:gd name="adj1" fmla="val -77534"/>
              <a:gd name="adj2" fmla="val -3883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600" dirty="0" smtClean="0"/>
              <a:t>30 dakikam gitti ve sadece küçük bir hata yüzünden </a:t>
            </a:r>
            <a:r>
              <a:rPr lang="tr-TR" sz="1600" dirty="0" smtClean="0">
                <a:sym typeface="Wingdings" pitchFamily="2" charset="2"/>
              </a:rPr>
              <a:t></a:t>
            </a:r>
            <a:endParaRPr lang="tr-TR" sz="1600" dirty="0"/>
          </a:p>
        </p:txBody>
      </p:sp>
      <p:sp>
        <p:nvSpPr>
          <p:cNvPr id="11" name="10 Metin kutusu"/>
          <p:cNvSpPr txBox="1"/>
          <p:nvPr/>
        </p:nvSpPr>
        <p:spPr>
          <a:xfrm>
            <a:off x="428596" y="5429264"/>
            <a:ext cx="4857784" cy="954107"/>
          </a:xfrm>
          <a:prstGeom prst="rect">
            <a:avLst/>
          </a:prstGeom>
          <a:noFill/>
        </p:spPr>
        <p:txBody>
          <a:bodyPr wrap="square" rtlCol="0">
            <a:spAutoFit/>
          </a:bodyPr>
          <a:lstStyle/>
          <a:p>
            <a:r>
              <a:rPr lang="tr-TR" sz="1400" i="1" dirty="0" smtClean="0"/>
              <a:t>Düzenli yapılan çalışmanın yerini aynı miktarda </a:t>
            </a:r>
            <a:r>
              <a:rPr lang="tr-TR" sz="1400" b="1" i="1" dirty="0" smtClean="0"/>
              <a:t>biriktirilmiş çalışmayla </a:t>
            </a:r>
            <a:r>
              <a:rPr lang="tr-TR" sz="1400" i="1" dirty="0" smtClean="0"/>
              <a:t>doldurmanız çok zordur.</a:t>
            </a:r>
          </a:p>
          <a:p>
            <a:r>
              <a:rPr lang="tr-TR" sz="1400" i="1" dirty="0" smtClean="0"/>
              <a:t>Biriktirilmiş çalışma nispeten </a:t>
            </a:r>
            <a:r>
              <a:rPr lang="tr-TR" sz="1400" b="1" i="1" dirty="0" smtClean="0"/>
              <a:t>verimsiz</a:t>
            </a:r>
            <a:r>
              <a:rPr lang="tr-TR" sz="1400" i="1" dirty="0" smtClean="0"/>
              <a:t> olduğu için gelişiminize katkısı beklediğiniz kadar çok olmayabilir.</a:t>
            </a:r>
            <a:endParaRPr lang="tr-TR" sz="1400" i="1" dirty="0"/>
          </a:p>
        </p:txBody>
      </p:sp>
      <p:pic>
        <p:nvPicPr>
          <p:cNvPr id="12" name="3 İçerik Yer Tutucusu" descr="selvi-boylum-al-yazmalım-10.jpg"/>
          <p:cNvPicPr>
            <a:picLocks noChangeAspect="1"/>
          </p:cNvPicPr>
          <p:nvPr/>
        </p:nvPicPr>
        <p:blipFill>
          <a:blip r:embed="rId2"/>
          <a:srcRect l="32236" r="7163" b="43553"/>
          <a:stretch>
            <a:fillRect/>
          </a:stretch>
        </p:blipFill>
        <p:spPr>
          <a:xfrm>
            <a:off x="5357818" y="357166"/>
            <a:ext cx="2071670" cy="1085423"/>
          </a:xfrm>
          <a:prstGeom prst="rect">
            <a:avLst/>
          </a:prstGeom>
        </p:spPr>
      </p:pic>
      <p:sp>
        <p:nvSpPr>
          <p:cNvPr id="13" name="12 Yuvarlatılmış Dikdörtgen"/>
          <p:cNvSpPr/>
          <p:nvPr/>
        </p:nvSpPr>
        <p:spPr>
          <a:xfrm>
            <a:off x="4214810" y="1428736"/>
            <a:ext cx="4000528" cy="57150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dirty="0" smtClean="0"/>
              <a:t>Her gün kod yazan öğrenci</a:t>
            </a:r>
            <a:endParaRPr lang="tr-TR"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amond(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heckerboard(across)">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heckerboard(across)">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9" grpId="0" animBg="1"/>
      <p:bldP spid="10" grpId="0" animBg="1"/>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000" i="1" dirty="0" smtClean="0"/>
              <a:t>Deneme yanılma ile kodu çıkartıp, </a:t>
            </a:r>
            <a:br>
              <a:rPr lang="tr-TR" sz="2000" i="1" dirty="0" smtClean="0"/>
            </a:br>
            <a:r>
              <a:rPr lang="tr-TR" sz="2000" i="1" dirty="0" smtClean="0"/>
              <a:t>“Çalışan kod = İyi kod” şeklinde düşünme yanılgısı</a:t>
            </a:r>
            <a:endParaRPr lang="tr-TR" sz="2000" dirty="0"/>
          </a:p>
        </p:txBody>
      </p:sp>
      <p:pic>
        <p:nvPicPr>
          <p:cNvPr id="4" name="3 İçerik Yer Tutucusu" descr="63f0416a366eb58514fbba1ac8aa9478--computer-programming-computer-humor.jpg"/>
          <p:cNvPicPr>
            <a:picLocks noGrp="1" noChangeAspect="1"/>
          </p:cNvPicPr>
          <p:nvPr>
            <p:ph sz="quarter" idx="1"/>
          </p:nvPr>
        </p:nvPicPr>
        <p:blipFill>
          <a:blip r:embed="rId2"/>
          <a:stretch>
            <a:fillRect/>
          </a:stretch>
        </p:blipFill>
        <p:spPr>
          <a:xfrm>
            <a:off x="5286380" y="1285860"/>
            <a:ext cx="2524144" cy="3786214"/>
          </a:xfrm>
        </p:spPr>
      </p:pic>
      <p:pic>
        <p:nvPicPr>
          <p:cNvPr id="5" name="4 Resim" descr="ae99843cc3bf80960f055fd01a360fe4.jpg"/>
          <p:cNvPicPr>
            <a:picLocks noChangeAspect="1"/>
          </p:cNvPicPr>
          <p:nvPr/>
        </p:nvPicPr>
        <p:blipFill>
          <a:blip r:embed="rId3" cstate="print"/>
          <a:srcRect l="13639" t="11458" r="10592" b="9375"/>
          <a:stretch>
            <a:fillRect/>
          </a:stretch>
        </p:blipFill>
        <p:spPr>
          <a:xfrm>
            <a:off x="1214414" y="1357298"/>
            <a:ext cx="2443942" cy="3714776"/>
          </a:xfrm>
          <a:prstGeom prst="rect">
            <a:avLst/>
          </a:prstGeom>
        </p:spPr>
      </p:pic>
      <p:sp>
        <p:nvSpPr>
          <p:cNvPr id="7" name="6 Metin kutusu"/>
          <p:cNvSpPr txBox="1"/>
          <p:nvPr/>
        </p:nvSpPr>
        <p:spPr>
          <a:xfrm>
            <a:off x="928662" y="5214950"/>
            <a:ext cx="2928958" cy="646331"/>
          </a:xfrm>
          <a:prstGeom prst="rect">
            <a:avLst/>
          </a:prstGeom>
          <a:noFill/>
        </p:spPr>
        <p:txBody>
          <a:bodyPr wrap="square" rtlCol="0">
            <a:spAutoFit/>
          </a:bodyPr>
          <a:lstStyle/>
          <a:p>
            <a:pPr algn="ctr"/>
            <a:r>
              <a:rPr lang="tr-TR" i="1" dirty="0" smtClean="0"/>
              <a:t>Kodunuz anlaşılır olmalı ki geliştirilebilsin.</a:t>
            </a:r>
            <a:endParaRPr lang="tr-TR" i="1" dirty="0"/>
          </a:p>
        </p:txBody>
      </p:sp>
      <p:sp>
        <p:nvSpPr>
          <p:cNvPr id="8" name="7 Metin kutusu"/>
          <p:cNvSpPr txBox="1"/>
          <p:nvPr/>
        </p:nvSpPr>
        <p:spPr>
          <a:xfrm>
            <a:off x="4429124" y="5214950"/>
            <a:ext cx="4500594" cy="1077218"/>
          </a:xfrm>
          <a:prstGeom prst="rect">
            <a:avLst/>
          </a:prstGeom>
          <a:noFill/>
        </p:spPr>
        <p:txBody>
          <a:bodyPr wrap="square" rtlCol="0">
            <a:spAutoFit/>
          </a:bodyPr>
          <a:lstStyle/>
          <a:p>
            <a:pPr algn="ctr"/>
            <a:r>
              <a:rPr lang="tr-TR" i="1" dirty="0" smtClean="0"/>
              <a:t>Esrarengiz şekilde çalışan kod esrarengiz şekilde sizi yarı yolda bırakabilir. </a:t>
            </a:r>
            <a:br>
              <a:rPr lang="tr-TR" i="1" dirty="0" smtClean="0"/>
            </a:br>
            <a:r>
              <a:rPr lang="tr-TR" sz="1400" i="1" dirty="0" smtClean="0"/>
              <a:t>Size sadece </a:t>
            </a:r>
            <a:r>
              <a:rPr lang="tr-TR" sz="1400" i="1" dirty="0" smtClean="0">
                <a:solidFill>
                  <a:srgbClr val="0070C0"/>
                </a:solidFill>
              </a:rPr>
              <a:t>“Ama hocam/müdürüm/müşterim/patronum… geçen gün çalışıyordu” </a:t>
            </a:r>
            <a:r>
              <a:rPr lang="tr-TR" sz="1400" i="1" dirty="0" smtClean="0"/>
              <a:t>demek kalır.</a:t>
            </a:r>
            <a:endParaRPr lang="tr-TR" i="1" dirty="0"/>
          </a:p>
        </p:txBody>
      </p:sp>
      <p:sp>
        <p:nvSpPr>
          <p:cNvPr id="14" name="13 Çarpı"/>
          <p:cNvSpPr/>
          <p:nvPr/>
        </p:nvSpPr>
        <p:spPr>
          <a:xfrm rot="2700000">
            <a:off x="370059" y="1370973"/>
            <a:ext cx="3859200" cy="3857652"/>
          </a:xfrm>
          <a:prstGeom prst="plus">
            <a:avLst>
              <a:gd name="adj" fmla="val 4976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16 Çarpı"/>
          <p:cNvSpPr/>
          <p:nvPr/>
        </p:nvSpPr>
        <p:spPr>
          <a:xfrm rot="2700000">
            <a:off x="4486082" y="1299535"/>
            <a:ext cx="3859200" cy="3857652"/>
          </a:xfrm>
          <a:prstGeom prst="plus">
            <a:avLst>
              <a:gd name="adj" fmla="val 4976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ransition>
    <p:random/>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tren.jpg"/>
          <p:cNvPicPr>
            <a:picLocks noChangeAspect="1"/>
          </p:cNvPicPr>
          <p:nvPr/>
        </p:nvPicPr>
        <p:blipFill>
          <a:blip r:embed="rId2">
            <a:clrChange>
              <a:clrFrom>
                <a:srgbClr val="FFFFFF"/>
              </a:clrFrom>
              <a:clrTo>
                <a:srgbClr val="FFFFFF">
                  <a:alpha val="0"/>
                </a:srgbClr>
              </a:clrTo>
            </a:clrChange>
          </a:blip>
          <a:stretch>
            <a:fillRect/>
          </a:stretch>
        </p:blipFill>
        <p:spPr>
          <a:xfrm>
            <a:off x="622300" y="1143000"/>
            <a:ext cx="4037293" cy="2008799"/>
          </a:xfrm>
          <a:prstGeom prst="rect">
            <a:avLst/>
          </a:prstGeom>
        </p:spPr>
      </p:pic>
      <p:sp>
        <p:nvSpPr>
          <p:cNvPr id="2" name="1 Başlık"/>
          <p:cNvSpPr>
            <a:spLocks noGrp="1"/>
          </p:cNvSpPr>
          <p:nvPr>
            <p:ph type="title"/>
          </p:nvPr>
        </p:nvSpPr>
        <p:spPr/>
        <p:txBody>
          <a:bodyPr>
            <a:normAutofit fontScale="90000"/>
          </a:bodyPr>
          <a:lstStyle/>
          <a:p>
            <a:r>
              <a:rPr lang="tr-TR" dirty="0" smtClean="0"/>
              <a:t>Bil141 treni ilerliyor… </a:t>
            </a:r>
            <a:br>
              <a:rPr lang="tr-TR" dirty="0" smtClean="0"/>
            </a:br>
            <a:r>
              <a:rPr lang="tr-TR" dirty="0" smtClean="0"/>
              <a:t>AA almayı </a:t>
            </a:r>
            <a:r>
              <a:rPr lang="tr-TR" b="1" dirty="0" smtClean="0"/>
              <a:t>seçen</a:t>
            </a:r>
            <a:r>
              <a:rPr lang="tr-TR" dirty="0" smtClean="0"/>
              <a:t> öğrenciler trenin </a:t>
            </a:r>
            <a:r>
              <a:rPr lang="tr-TR" b="1" dirty="0" smtClean="0"/>
              <a:t>içinde</a:t>
            </a:r>
            <a:r>
              <a:rPr lang="tr-TR" dirty="0" smtClean="0"/>
              <a:t> kalsınlar</a:t>
            </a:r>
            <a:endParaRPr lang="tr-TR" dirty="0"/>
          </a:p>
        </p:txBody>
      </p:sp>
      <p:pic>
        <p:nvPicPr>
          <p:cNvPr id="4" name="3 İçerik Yer Tutucusu" descr="Ekran_Alıntısı3.JPG"/>
          <p:cNvPicPr>
            <a:picLocks noGrp="1" noChangeAspect="1"/>
          </p:cNvPicPr>
          <p:nvPr>
            <p:ph sz="quarter" idx="1"/>
          </p:nvPr>
        </p:nvPicPr>
        <p:blipFill>
          <a:blip r:embed="rId3"/>
          <a:stretch>
            <a:fillRect/>
          </a:stretch>
        </p:blipFill>
        <p:spPr>
          <a:xfrm>
            <a:off x="3956074" y="1634760"/>
            <a:ext cx="4730726" cy="389926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270338" name="Picture 2"/>
          <p:cNvPicPr>
            <a:picLocks noChangeAspect="1" noChangeArrowheads="1"/>
          </p:cNvPicPr>
          <p:nvPr/>
        </p:nvPicPr>
        <p:blipFill>
          <a:blip r:embed="rId4"/>
          <a:srcRect/>
          <a:stretch>
            <a:fillRect/>
          </a:stretch>
        </p:blipFill>
        <p:spPr bwMode="auto">
          <a:xfrm>
            <a:off x="457200" y="2669564"/>
            <a:ext cx="5495925" cy="364807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0338"/>
                                        </p:tgtEl>
                                        <p:attrNameLst>
                                          <p:attrName>style.visibility</p:attrName>
                                        </p:attrNameLst>
                                      </p:cBhvr>
                                      <p:to>
                                        <p:strVal val="visible"/>
                                      </p:to>
                                    </p:set>
                                    <p:anim calcmode="lin" valueType="num">
                                      <p:cBhvr additive="base">
                                        <p:cTn id="7" dur="500" fill="hold"/>
                                        <p:tgtEl>
                                          <p:spTgt spid="270338"/>
                                        </p:tgtEl>
                                        <p:attrNameLst>
                                          <p:attrName>ppt_x</p:attrName>
                                        </p:attrNameLst>
                                      </p:cBhvr>
                                      <p:tavLst>
                                        <p:tav tm="0">
                                          <p:val>
                                            <p:strVal val="#ppt_x"/>
                                          </p:val>
                                        </p:tav>
                                        <p:tav tm="100000">
                                          <p:val>
                                            <p:strVal val="#ppt_x"/>
                                          </p:val>
                                        </p:tav>
                                      </p:tavLst>
                                    </p:anim>
                                    <p:anim calcmode="lin" valueType="num">
                                      <p:cBhvr additive="base">
                                        <p:cTn id="8" dur="500" fill="hold"/>
                                        <p:tgtEl>
                                          <p:spTgt spid="2703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Duyurular</a:t>
            </a:r>
            <a:endParaRPr lang="tr-TR" dirty="0"/>
          </a:p>
        </p:txBody>
      </p:sp>
      <p:sp>
        <p:nvSpPr>
          <p:cNvPr id="3" name="2 İçerik Yer Tutucusu"/>
          <p:cNvSpPr>
            <a:spLocks noGrp="1"/>
          </p:cNvSpPr>
          <p:nvPr>
            <p:ph sz="quarter" idx="1"/>
          </p:nvPr>
        </p:nvSpPr>
        <p:spPr/>
        <p:txBody>
          <a:bodyPr/>
          <a:lstStyle/>
          <a:p>
            <a:r>
              <a:rPr lang="tr-TR" b="1" dirty="0" smtClean="0">
                <a:solidFill>
                  <a:srgbClr val="FF0000"/>
                </a:solidFill>
              </a:rPr>
              <a:t>Dersi Piazza’dan takip ediniz!</a:t>
            </a:r>
            <a:endParaRPr lang="tr-TR" dirty="0" smtClean="0"/>
          </a:p>
          <a:p>
            <a:r>
              <a:rPr lang="tr-TR" dirty="0" smtClean="0"/>
              <a:t>Sınava Yönelik Çalışma Soruları(SYÇS)</a:t>
            </a:r>
            <a:r>
              <a:rPr lang="tr-TR" dirty="0" err="1" smtClean="0"/>
              <a:t>ler</a:t>
            </a:r>
            <a:r>
              <a:rPr lang="tr-TR" dirty="0" smtClean="0"/>
              <a:t> Piazza’da. </a:t>
            </a:r>
          </a:p>
          <a:p>
            <a:r>
              <a:rPr lang="tr-TR" dirty="0" smtClean="0"/>
              <a:t>SYÇS2’e başlayınız, göz atalım.</a:t>
            </a:r>
          </a:p>
          <a:p>
            <a:r>
              <a:rPr lang="tr-TR" dirty="0" smtClean="0"/>
              <a:t>Ödev1 Soru5’e .exe olarak göz atalım.</a:t>
            </a:r>
          </a:p>
          <a:p>
            <a:r>
              <a:rPr lang="tr-TR" dirty="0" smtClean="0"/>
              <a:t>22 Ocak’ta uygulamalı derslerimiz başlıyor. </a:t>
            </a:r>
            <a:r>
              <a:rPr lang="tr-TR" b="1" dirty="0" smtClean="0">
                <a:solidFill>
                  <a:srgbClr val="FF0000"/>
                </a:solidFill>
              </a:rPr>
              <a:t>Uygulamalı ders kayıt formunu </a:t>
            </a:r>
            <a:r>
              <a:rPr lang="tr-TR" dirty="0" smtClean="0"/>
              <a:t>doldurdunuz mu?</a:t>
            </a:r>
          </a:p>
          <a:p>
            <a:r>
              <a:rPr lang="tr-TR" b="1" dirty="0" smtClean="0"/>
              <a:t>Kısa Sınav 1 </a:t>
            </a:r>
            <a:r>
              <a:rPr lang="tr-TR" dirty="0" smtClean="0"/>
              <a:t>yaklaşıyor. Piazza’daki duyuruları takip ediniz.</a:t>
            </a:r>
          </a:p>
          <a:p>
            <a:endParaRPr lang="tr-TR" dirty="0"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heckerboard(across)">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cture 2.png"/>
          <p:cNvPicPr>
            <a:picLocks noChangeAspect="1"/>
          </p:cNvPicPr>
          <p:nvPr/>
        </p:nvPicPr>
        <p:blipFill>
          <a:blip r:embed="rId3"/>
          <a:srcRect b="15433"/>
          <a:stretch>
            <a:fillRect/>
          </a:stretch>
        </p:blipFill>
        <p:spPr>
          <a:xfrm>
            <a:off x="1396687" y="1231258"/>
            <a:ext cx="4459906" cy="2503918"/>
          </a:xfrm>
          <a:prstGeom prst="rect">
            <a:avLst/>
          </a:prstGeom>
        </p:spPr>
      </p:pic>
      <p:sp>
        <p:nvSpPr>
          <p:cNvPr id="16" name="15 Metin kutusu"/>
          <p:cNvSpPr txBox="1"/>
          <p:nvPr/>
        </p:nvSpPr>
        <p:spPr>
          <a:xfrm>
            <a:off x="4012442" y="1898025"/>
            <a:ext cx="997374" cy="307777"/>
          </a:xfrm>
          <a:prstGeom prst="rect">
            <a:avLst/>
          </a:prstGeom>
          <a:solidFill>
            <a:schemeClr val="bg1"/>
          </a:solidFill>
        </p:spPr>
        <p:txBody>
          <a:bodyPr wrap="square" rtlCol="0">
            <a:spAutoFit/>
          </a:bodyPr>
          <a:lstStyle/>
          <a:p>
            <a:pPr algn="ctr"/>
            <a:r>
              <a:rPr lang="tr-TR" sz="1400" i="1" dirty="0" err="1" smtClean="0"/>
              <a:t>garbage</a:t>
            </a:r>
            <a:endParaRPr lang="tr-TR" sz="1600" i="1" dirty="0"/>
          </a:p>
        </p:txBody>
      </p:sp>
      <p:sp>
        <p:nvSpPr>
          <p:cNvPr id="15" name="14 Metin kutusu"/>
          <p:cNvSpPr txBox="1"/>
          <p:nvPr/>
        </p:nvSpPr>
        <p:spPr>
          <a:xfrm>
            <a:off x="4026090" y="1585306"/>
            <a:ext cx="997374" cy="307777"/>
          </a:xfrm>
          <a:prstGeom prst="rect">
            <a:avLst/>
          </a:prstGeom>
          <a:solidFill>
            <a:schemeClr val="bg1"/>
          </a:solidFill>
        </p:spPr>
        <p:txBody>
          <a:bodyPr wrap="square" rtlCol="0">
            <a:spAutoFit/>
          </a:bodyPr>
          <a:lstStyle/>
          <a:p>
            <a:pPr algn="ctr"/>
            <a:r>
              <a:rPr lang="tr-TR" sz="1400" i="1" dirty="0" err="1" smtClean="0"/>
              <a:t>garbage</a:t>
            </a:r>
            <a:endParaRPr lang="tr-TR" sz="1600" i="1" dirty="0"/>
          </a:p>
        </p:txBody>
      </p:sp>
      <p:sp>
        <p:nvSpPr>
          <p:cNvPr id="14" name="13 Metin kutusu"/>
          <p:cNvSpPr txBox="1"/>
          <p:nvPr/>
        </p:nvSpPr>
        <p:spPr>
          <a:xfrm>
            <a:off x="3028716" y="1590248"/>
            <a:ext cx="997374" cy="307777"/>
          </a:xfrm>
          <a:prstGeom prst="rect">
            <a:avLst/>
          </a:prstGeom>
          <a:solidFill>
            <a:schemeClr val="bg1"/>
          </a:solidFill>
        </p:spPr>
        <p:txBody>
          <a:bodyPr wrap="square" rtlCol="0">
            <a:spAutoFit/>
          </a:bodyPr>
          <a:lstStyle/>
          <a:p>
            <a:pPr algn="ctr"/>
            <a:r>
              <a:rPr lang="tr-TR" sz="1400" i="1" dirty="0" err="1" smtClean="0"/>
              <a:t>garbage</a:t>
            </a:r>
            <a:endParaRPr lang="tr-TR" sz="1600" i="1" dirty="0"/>
          </a:p>
        </p:txBody>
      </p:sp>
      <p:sp>
        <p:nvSpPr>
          <p:cNvPr id="9" name="8 Aşağı Ok"/>
          <p:cNvSpPr/>
          <p:nvPr/>
        </p:nvSpPr>
        <p:spPr>
          <a:xfrm>
            <a:off x="1500166" y="1598862"/>
            <a:ext cx="6072230" cy="642942"/>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sp>
        <p:nvSpPr>
          <p:cNvPr id="20483" name="Rectangle 2"/>
          <p:cNvSpPr>
            <a:spLocks noGrp="1" noChangeArrowheads="1"/>
          </p:cNvSpPr>
          <p:nvPr>
            <p:ph type="title"/>
          </p:nvPr>
        </p:nvSpPr>
        <p:spPr>
          <a:xfrm>
            <a:off x="428596" y="285728"/>
            <a:ext cx="8229600" cy="704832"/>
          </a:xfrm>
        </p:spPr>
        <p:txBody>
          <a:bodyPr/>
          <a:lstStyle/>
          <a:p>
            <a:r>
              <a:rPr lang="tr-TR" dirty="0" smtClean="0"/>
              <a:t>Değişkenlerin tanımlanması ve değer atanması</a:t>
            </a:r>
            <a:endParaRPr lang="en-US" dirty="0"/>
          </a:p>
        </p:txBody>
      </p:sp>
      <p:sp>
        <p:nvSpPr>
          <p:cNvPr id="7" name="6 Aşağı Ok"/>
          <p:cNvSpPr/>
          <p:nvPr/>
        </p:nvSpPr>
        <p:spPr>
          <a:xfrm>
            <a:off x="1500166" y="1920333"/>
            <a:ext cx="6072230" cy="642942"/>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sp>
        <p:nvSpPr>
          <p:cNvPr id="10" name="9 Aşağı Ok"/>
          <p:cNvSpPr/>
          <p:nvPr/>
        </p:nvSpPr>
        <p:spPr>
          <a:xfrm>
            <a:off x="1500166" y="2285992"/>
            <a:ext cx="6072230" cy="642942"/>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sp>
        <p:nvSpPr>
          <p:cNvPr id="11" name="10 Aşağı Ok"/>
          <p:cNvSpPr/>
          <p:nvPr/>
        </p:nvSpPr>
        <p:spPr>
          <a:xfrm>
            <a:off x="1500166" y="2643182"/>
            <a:ext cx="6072230" cy="642942"/>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sp>
        <p:nvSpPr>
          <p:cNvPr id="12" name="11 Aşağı Ok"/>
          <p:cNvSpPr/>
          <p:nvPr/>
        </p:nvSpPr>
        <p:spPr>
          <a:xfrm>
            <a:off x="1500166" y="3000372"/>
            <a:ext cx="6072230" cy="642942"/>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sp>
        <p:nvSpPr>
          <p:cNvPr id="13" name="12 Aşağı Ok"/>
          <p:cNvSpPr/>
          <p:nvPr/>
        </p:nvSpPr>
        <p:spPr>
          <a:xfrm>
            <a:off x="1500166" y="3357562"/>
            <a:ext cx="6072230" cy="642942"/>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grpId="0" nodeType="clickEffect">
                                  <p:stCondLst>
                                    <p:cond delay="0"/>
                                  </p:stCondLst>
                                  <p:childTnLst>
                                    <p:animEffect transition="out" filter="checkerboard(across)">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0" nodeType="clickEffect">
                                  <p:stCondLst>
                                    <p:cond delay="0"/>
                                  </p:stCondLst>
                                  <p:childTnLst>
                                    <p:animEffect transition="out" filter="checkerboard(across)">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grpId="0" nodeType="clickEffect">
                                  <p:stCondLst>
                                    <p:cond delay="0"/>
                                  </p:stCondLst>
                                  <p:childTnLst>
                                    <p:animEffect transition="out" filter="checkerboard(across)">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5" presetClass="exit" presetSubtype="10" fill="hold" grpId="0" nodeType="clickEffect">
                                  <p:stCondLst>
                                    <p:cond delay="0"/>
                                  </p:stCondLst>
                                  <p:childTnLst>
                                    <p:animEffect transition="out" filter="checkerboard(across)">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5" presetClass="exit" presetSubtype="10" fill="hold" grpId="0" nodeType="clickEffect">
                                  <p:stCondLst>
                                    <p:cond delay="0"/>
                                  </p:stCondLst>
                                  <p:childTnLst>
                                    <p:animEffect transition="out" filter="checkerboard(across)">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5" presetClass="exit" presetSubtype="10" fill="hold" grpId="0" nodeType="clickEffect">
                                  <p:stCondLst>
                                    <p:cond delay="0"/>
                                  </p:stCondLst>
                                  <p:childTnLst>
                                    <p:animEffect transition="out" filter="checkerboard(across)">
                                      <p:cBhvr>
                                        <p:cTn id="31" dur="500"/>
                                        <p:tgtEl>
                                          <p:spTgt spid="13"/>
                                        </p:tgtEl>
                                      </p:cBhvr>
                                    </p:animEffect>
                                    <p:set>
                                      <p:cBhvr>
                                        <p:cTn id="3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10" grpId="0" animBg="1"/>
      <p:bldP spid="11" grpId="0" animBg="1"/>
      <p:bldP spid="12" grpId="0" animBg="1"/>
      <p:bldP spid="13"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i="1" dirty="0" smtClean="0"/>
              <a:t>*Bu döneme dair ortalama bir </a:t>
            </a:r>
            <a:r>
              <a:rPr lang="tr-TR" i="1" dirty="0" err="1" smtClean="0"/>
              <a:t>Scratch</a:t>
            </a:r>
            <a:r>
              <a:rPr lang="tr-TR" i="1" dirty="0" smtClean="0"/>
              <a:t> ödevi</a:t>
            </a:r>
            <a:endParaRPr lang="tr-TR" i="1" dirty="0"/>
          </a:p>
        </p:txBody>
      </p:sp>
      <p:sp>
        <p:nvSpPr>
          <p:cNvPr id="3" name="2 İçerik Yer Tutucusu"/>
          <p:cNvSpPr>
            <a:spLocks noGrp="1"/>
          </p:cNvSpPr>
          <p:nvPr>
            <p:ph sz="quarter" idx="1"/>
          </p:nvPr>
        </p:nvSpPr>
        <p:spPr>
          <a:xfrm>
            <a:off x="457200" y="5762170"/>
            <a:ext cx="8229600" cy="394789"/>
          </a:xfrm>
        </p:spPr>
        <p:txBody>
          <a:bodyPr>
            <a:noAutofit/>
          </a:bodyPr>
          <a:lstStyle/>
          <a:p>
            <a:r>
              <a:rPr lang="tr-TR" sz="1050" dirty="0" smtClean="0"/>
              <a:t>*en iyi ödevleri dahil alırsak</a:t>
            </a:r>
            <a:endParaRPr lang="tr-TR" sz="1050" dirty="0"/>
          </a:p>
        </p:txBody>
      </p:sp>
      <p:pic>
        <p:nvPicPr>
          <p:cNvPr id="1028" name="Picture 4">
            <a:hlinkClick r:id="rId2"/>
          </p:cNvPr>
          <p:cNvPicPr>
            <a:picLocks noChangeAspect="1" noChangeArrowheads="1"/>
          </p:cNvPicPr>
          <p:nvPr/>
        </p:nvPicPr>
        <p:blipFill>
          <a:blip r:embed="rId3"/>
          <a:srcRect/>
          <a:stretch>
            <a:fillRect/>
          </a:stretch>
        </p:blipFill>
        <p:spPr bwMode="auto">
          <a:xfrm>
            <a:off x="897845" y="1353230"/>
            <a:ext cx="7200000" cy="4138014"/>
          </a:xfrm>
          <a:prstGeom prst="rect">
            <a:avLst/>
          </a:prstGeom>
          <a:noFill/>
          <a:ln w="9525">
            <a:noFill/>
            <a:miter lim="800000"/>
            <a:headEnd/>
            <a:tailEnd/>
          </a:ln>
          <a:effectLst/>
        </p:spPr>
      </p:pic>
      <p:sp>
        <p:nvSpPr>
          <p:cNvPr id="7" name="6 Yuvarlatılmış Dikdörtgen">
            <a:hlinkClick r:id="rId2"/>
          </p:cNvPr>
          <p:cNvSpPr/>
          <p:nvPr/>
        </p:nvSpPr>
        <p:spPr>
          <a:xfrm>
            <a:off x="3672114" y="5762170"/>
            <a:ext cx="5014686" cy="3947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https://scratch.mit.edu/projects/277187477/</a:t>
            </a:r>
            <a:endParaRPr lang="tr-TR" dirty="0"/>
          </a:p>
        </p:txBody>
      </p:sp>
    </p:spTree>
  </p:cSld>
  <p:clrMapOvr>
    <a:masterClrMapping/>
  </p:clrMapOvr>
  <p:transition>
    <p:random/>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3 Başlık"/>
          <p:cNvSpPr>
            <a:spLocks noGrp="1"/>
          </p:cNvSpPr>
          <p:nvPr>
            <p:ph type="title"/>
          </p:nvPr>
        </p:nvSpPr>
        <p:spPr/>
        <p:txBody>
          <a:bodyPr/>
          <a:lstStyle/>
          <a:p>
            <a:r>
              <a:rPr lang="tr-TR" dirty="0" smtClean="0"/>
              <a:t>Anlayamadığınız yerleri bizlere sorunuz.</a:t>
            </a:r>
            <a:endParaRPr lang="tr-TR" dirty="0"/>
          </a:p>
        </p:txBody>
      </p:sp>
      <p:sp>
        <p:nvSpPr>
          <p:cNvPr id="3" name="2 İçerik Yer Tutucusu"/>
          <p:cNvSpPr>
            <a:spLocks noGrp="1"/>
          </p:cNvSpPr>
          <p:nvPr>
            <p:ph sz="quarter" idx="1"/>
          </p:nvPr>
        </p:nvSpPr>
        <p:spPr/>
        <p:txBody>
          <a:bodyPr>
            <a:normAutofit/>
          </a:bodyPr>
          <a:lstStyle/>
          <a:p>
            <a:pPr algn="ctr">
              <a:buNone/>
            </a:pPr>
            <a:r>
              <a:rPr lang="tr-TR" sz="8000" dirty="0" smtClean="0"/>
              <a:t>6. DERS SONU</a:t>
            </a:r>
            <a:endParaRPr lang="tr-TR" sz="8000" dirty="0"/>
          </a:p>
        </p:txBody>
      </p:sp>
    </p:spTree>
  </p:cSld>
  <p:clrMapOvr>
    <a:masterClrMapping/>
  </p:clrMapOvr>
  <p:transition>
    <p:random/>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EK SLAYTLAR</a:t>
            </a:r>
            <a:endParaRPr lang="tr-TR" dirty="0"/>
          </a:p>
        </p:txBody>
      </p:sp>
      <p:sp>
        <p:nvSpPr>
          <p:cNvPr id="3" name="2 İçerik Yer Tutucusu"/>
          <p:cNvSpPr>
            <a:spLocks noGrp="1"/>
          </p:cNvSpPr>
          <p:nvPr>
            <p:ph sz="quarter" idx="1"/>
          </p:nvPr>
        </p:nvSpPr>
        <p:spPr/>
        <p:txBody>
          <a:bodyPr/>
          <a:lstStyle/>
          <a:p>
            <a:r>
              <a:rPr lang="tr-TR" dirty="0" smtClean="0"/>
              <a:t>Ek slaytlar derste değinilmeyen slaytlardır.</a:t>
            </a:r>
          </a:p>
          <a:p>
            <a:pPr lvl="1"/>
            <a:r>
              <a:rPr lang="tr-TR" dirty="0" smtClean="0"/>
              <a:t>Derste değinilmemesinin nedeni, slaytlardan rahatlıkla anlaşılabilmesi, konunun pekiştirilmesi için alıştırmalar içermesi vs. olabilir.</a:t>
            </a:r>
          </a:p>
          <a:p>
            <a:r>
              <a:rPr lang="tr-TR" dirty="0" smtClean="0"/>
              <a:t>Bunlar sınavlarda sorumlu olduğunuz slaytlardır.</a:t>
            </a:r>
          </a:p>
          <a:p>
            <a:pPr lvl="1"/>
            <a:r>
              <a:rPr lang="tr-TR" dirty="0" smtClean="0"/>
              <a:t>Ancak derste değinilenler kadar öncelikli olarak sınavda yer almayabilirler.</a:t>
            </a:r>
            <a:endParaRPr lang="tr-TR" dirty="0"/>
          </a:p>
        </p:txBody>
      </p:sp>
    </p:spTree>
  </p:cSld>
  <p:clrMapOvr>
    <a:masterClrMapping/>
  </p:clrMapOvr>
  <p:transition>
    <p:random/>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Öğrencimize cevap yazmaya yardım ediniz…</a:t>
            </a:r>
            <a:endParaRPr lang="tr-TR" dirty="0"/>
          </a:p>
        </p:txBody>
      </p:sp>
      <p:sp>
        <p:nvSpPr>
          <p:cNvPr id="3" name="2 İçerik Yer Tutucusu"/>
          <p:cNvSpPr>
            <a:spLocks noGrp="1"/>
          </p:cNvSpPr>
          <p:nvPr>
            <p:ph sz="quarter" idx="1"/>
          </p:nvPr>
        </p:nvSpPr>
        <p:spPr>
          <a:xfrm>
            <a:off x="457200" y="1219200"/>
            <a:ext cx="3473669" cy="4937760"/>
          </a:xfrm>
        </p:spPr>
        <p:txBody>
          <a:bodyPr>
            <a:normAutofit/>
          </a:bodyPr>
          <a:lstStyle/>
          <a:p>
            <a:r>
              <a:rPr lang="tr-TR" sz="1800" i="1" dirty="0" smtClean="0"/>
              <a:t>Hocam iyi akşamlar </a:t>
            </a:r>
          </a:p>
          <a:p>
            <a:r>
              <a:rPr lang="tr-TR" sz="1800" i="1" dirty="0" smtClean="0"/>
              <a:t>Bugün derste yapmış olduğumuz yaş kodlamasını </a:t>
            </a:r>
            <a:r>
              <a:rPr lang="tr-TR" sz="1800" b="1" i="1" dirty="0" smtClean="0"/>
              <a:t>evde denedim </a:t>
            </a:r>
            <a:r>
              <a:rPr lang="tr-TR" sz="1800" i="1" dirty="0" smtClean="0"/>
              <a:t>ancak çalıştıramadım. Ekte belirttiğim ekran çıkıyor. Bunun sebebi ne olabilir? </a:t>
            </a:r>
          </a:p>
          <a:p>
            <a:r>
              <a:rPr lang="tr-TR" sz="1800" i="1" dirty="0" smtClean="0"/>
              <a:t>Bir de virüs koruyucu açık olduğu zamanlarda kodun açılması uzun sürüyor o yüzden kapatıp çalışıyorum. Uzun sürmesinin nedeni başka bir şey olabilir mi?</a:t>
            </a:r>
          </a:p>
          <a:p>
            <a:r>
              <a:rPr lang="tr-TR" sz="1800" i="1" dirty="0" smtClean="0"/>
              <a:t>Teşekkür ederim</a:t>
            </a:r>
          </a:p>
          <a:p>
            <a:endParaRPr lang="tr-TR" dirty="0"/>
          </a:p>
        </p:txBody>
      </p:sp>
      <p:sp>
        <p:nvSpPr>
          <p:cNvPr id="4" name="3 Sağ Ok"/>
          <p:cNvSpPr/>
          <p:nvPr/>
        </p:nvSpPr>
        <p:spPr>
          <a:xfrm rot="1328382">
            <a:off x="4044922" y="4114741"/>
            <a:ext cx="935420" cy="7882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4 Dikdörtgen"/>
          <p:cNvSpPr/>
          <p:nvPr/>
        </p:nvSpPr>
        <p:spPr>
          <a:xfrm>
            <a:off x="5349765" y="3699641"/>
            <a:ext cx="3594538" cy="2457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400" i="1" dirty="0" smtClean="0"/>
              <a:t>BOŞLUKLARI DOLDURUNUZ</a:t>
            </a:r>
          </a:p>
          <a:p>
            <a:r>
              <a:rPr lang="tr-TR" sz="1400" i="1" dirty="0" smtClean="0"/>
              <a:t>Gönderen: Hoca</a:t>
            </a:r>
          </a:p>
          <a:p>
            <a:r>
              <a:rPr lang="tr-TR" sz="1400" dirty="0" err="1" smtClean="0"/>
              <a:t>Antivirüs</a:t>
            </a:r>
            <a:r>
              <a:rPr lang="tr-TR" sz="1400" dirty="0" smtClean="0"/>
              <a:t> programı dosya içeriğini kontrol ediyordur, o da zaman alıyordur.</a:t>
            </a:r>
          </a:p>
          <a:p>
            <a:r>
              <a:rPr lang="tr-TR" sz="1400" dirty="0" smtClean="0"/>
              <a:t>__________________________________________________________________________________________________________________</a:t>
            </a:r>
          </a:p>
          <a:p>
            <a:endParaRPr lang="tr-TR" sz="1400" dirty="0" smtClean="0"/>
          </a:p>
          <a:p>
            <a:r>
              <a:rPr lang="tr-TR" sz="1400" dirty="0" smtClean="0"/>
              <a:t>Kod yazdığın için tebrikler.</a:t>
            </a:r>
          </a:p>
          <a:p>
            <a:r>
              <a:rPr lang="tr-TR" sz="1400" dirty="0" smtClean="0"/>
              <a:t>Ek: .cpp uzantı değil .c uzantı  olacak.</a:t>
            </a:r>
            <a:endParaRPr lang="tr-TR" sz="1400" dirty="0"/>
          </a:p>
        </p:txBody>
      </p:sp>
      <p:pic>
        <p:nvPicPr>
          <p:cNvPr id="1026" name="Picture 2"/>
          <p:cNvPicPr>
            <a:picLocks noChangeAspect="1" noChangeArrowheads="1"/>
          </p:cNvPicPr>
          <p:nvPr/>
        </p:nvPicPr>
        <p:blipFill>
          <a:blip r:embed="rId3"/>
          <a:srcRect/>
          <a:stretch>
            <a:fillRect/>
          </a:stretch>
        </p:blipFill>
        <p:spPr bwMode="auto">
          <a:xfrm>
            <a:off x="5048195" y="1143000"/>
            <a:ext cx="3638605" cy="2427908"/>
          </a:xfrm>
          <a:prstGeom prst="rect">
            <a:avLst/>
          </a:prstGeom>
          <a:ln>
            <a:noFill/>
          </a:ln>
          <a:effectLst>
            <a:outerShdw blurRad="292100" dist="139700" dir="2700000" algn="tl" rotWithShape="0">
              <a:srgbClr val="333333">
                <a:alpha val="65000"/>
              </a:srgbClr>
            </a:outerShdw>
          </a:effectLst>
        </p:spPr>
      </p:pic>
    </p:spTree>
  </p:cSld>
  <p:clrMapOvr>
    <a:overrideClrMapping bg1="lt1" tx1="dk1" bg2="lt2" tx2="dk2" accent1="accent1" accent2="accent2" accent3="accent3" accent4="accent4" accent5="accent5" accent6="accent6" hlink="hlink" folHlink="folHlink"/>
  </p:clrMapOvr>
  <p:transition>
    <p:random/>
  </p:transition>
</p:sld>
</file>

<file path=ppt/slides/slide144.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Bunu biliyor musunuz?</a:t>
            </a:r>
            <a:endParaRPr lang="tr-TR" dirty="0"/>
          </a:p>
        </p:txBody>
      </p:sp>
      <p:sp>
        <p:nvSpPr>
          <p:cNvPr id="3" name="2 İçerik Yer Tutucusu"/>
          <p:cNvSpPr>
            <a:spLocks noGrp="1"/>
          </p:cNvSpPr>
          <p:nvPr>
            <p:ph sz="quarter" idx="1"/>
          </p:nvPr>
        </p:nvSpPr>
        <p:spPr/>
        <p:txBody>
          <a:bodyPr>
            <a:normAutofit/>
          </a:bodyPr>
          <a:lstStyle/>
          <a:p>
            <a:r>
              <a:rPr lang="tr-TR" dirty="0" smtClean="0"/>
              <a:t>Kodu bekletmek için çeşitli alternatifler vardır.</a:t>
            </a:r>
          </a:p>
          <a:p>
            <a:r>
              <a:rPr lang="tr-TR" dirty="0" err="1" smtClean="0"/>
              <a:t>sleep</a:t>
            </a:r>
            <a:r>
              <a:rPr lang="tr-TR" dirty="0" smtClean="0"/>
              <a:t>(1); // 1sn bekletir.</a:t>
            </a:r>
          </a:p>
          <a:p>
            <a:pPr lvl="1"/>
            <a:r>
              <a:rPr lang="tr-TR" dirty="0" smtClean="0"/>
              <a:t> //#</a:t>
            </a:r>
            <a:r>
              <a:rPr lang="tr-TR" dirty="0" err="1" smtClean="0"/>
              <a:t>include</a:t>
            </a:r>
            <a:r>
              <a:rPr lang="tr-TR" dirty="0" smtClean="0"/>
              <a:t>&lt;</a:t>
            </a:r>
            <a:r>
              <a:rPr lang="tr-TR" dirty="0" err="1" smtClean="0"/>
              <a:t>unistd</a:t>
            </a:r>
            <a:r>
              <a:rPr lang="tr-TR" dirty="0" smtClean="0"/>
              <a:t>.h&gt; gerektirebilir.</a:t>
            </a:r>
          </a:p>
          <a:p>
            <a:r>
              <a:rPr lang="tr-TR" dirty="0" err="1" smtClean="0"/>
              <a:t>Sleep</a:t>
            </a:r>
            <a:r>
              <a:rPr lang="tr-TR" dirty="0" smtClean="0"/>
              <a:t>(1000); // 1sn bekletir.</a:t>
            </a:r>
          </a:p>
          <a:p>
            <a:pPr lvl="1"/>
            <a:r>
              <a:rPr lang="tr-TR" dirty="0" smtClean="0"/>
              <a:t>// </a:t>
            </a:r>
            <a:r>
              <a:rPr lang="tr-TR" dirty="0" err="1" smtClean="0"/>
              <a:t>ms</a:t>
            </a:r>
            <a:r>
              <a:rPr lang="tr-TR" dirty="0" smtClean="0"/>
              <a:t> cinsindendir.</a:t>
            </a:r>
          </a:p>
          <a:p>
            <a:pPr lvl="1"/>
            <a:r>
              <a:rPr lang="tr-TR" dirty="0" smtClean="0"/>
              <a:t>//#</a:t>
            </a:r>
            <a:r>
              <a:rPr lang="tr-TR" dirty="0" err="1" smtClean="0"/>
              <a:t>include</a:t>
            </a:r>
            <a:r>
              <a:rPr lang="tr-TR" dirty="0" smtClean="0"/>
              <a:t>&lt;</a:t>
            </a:r>
            <a:r>
              <a:rPr lang="tr-TR" dirty="0" err="1" smtClean="0"/>
              <a:t>windows</a:t>
            </a:r>
            <a:r>
              <a:rPr lang="tr-TR" dirty="0" smtClean="0"/>
              <a:t>.h&gt; gerektirebilir.</a:t>
            </a:r>
          </a:p>
        </p:txBody>
      </p:sp>
      <p:pic>
        <p:nvPicPr>
          <p:cNvPr id="4" name="3 Resim" descr="US_11-479403173_4x3.jpg"/>
          <p:cNvPicPr>
            <a:picLocks noChangeAspect="1"/>
          </p:cNvPicPr>
          <p:nvPr/>
        </p:nvPicPr>
        <p:blipFill>
          <a:blip r:embed="rId3"/>
          <a:stretch>
            <a:fillRect/>
          </a:stretch>
        </p:blipFill>
        <p:spPr>
          <a:xfrm>
            <a:off x="5748344" y="4328160"/>
            <a:ext cx="2438400" cy="1828800"/>
          </a:xfrm>
          <a:prstGeom prst="rect">
            <a:avLst/>
          </a:prstGeom>
          <a:ln>
            <a:noFill/>
          </a:ln>
          <a:effectLst>
            <a:softEdge rad="112500"/>
          </a:effectLst>
        </p:spPr>
      </p:pic>
      <p:sp>
        <p:nvSpPr>
          <p:cNvPr id="5" name="4 Yuvarlatılmış Dikdörtgen"/>
          <p:cNvSpPr/>
          <p:nvPr/>
        </p:nvSpPr>
        <p:spPr>
          <a:xfrm>
            <a:off x="1051034" y="4719145"/>
            <a:ext cx="4035973" cy="12507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Dosya uzantısını .c yerine .cpp olarak kaydettiğinizde başınıza gelecek sıkıntılardan biri </a:t>
            </a:r>
            <a:r>
              <a:rPr lang="tr-TR" dirty="0" err="1" smtClean="0"/>
              <a:t>sleep’in</a:t>
            </a:r>
            <a:r>
              <a:rPr lang="tr-TR" dirty="0" smtClean="0"/>
              <a:t> çalışmaması olabilmektedir.</a:t>
            </a:r>
            <a:endParaRPr lang="tr-TR" dirty="0"/>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4" name="3 Başlık"/>
          <p:cNvSpPr>
            <a:spLocks noGrp="1"/>
          </p:cNvSpPr>
          <p:nvPr>
            <p:ph type="title"/>
          </p:nvPr>
        </p:nvSpPr>
        <p:spPr/>
        <p:txBody>
          <a:bodyPr/>
          <a:lstStyle/>
          <a:p>
            <a:r>
              <a:rPr lang="tr-TR" dirty="0" smtClean="0"/>
              <a:t>EK SLAYTLAR</a:t>
            </a:r>
            <a:endParaRPr lang="tr-TR" dirty="0"/>
          </a:p>
        </p:txBody>
      </p:sp>
      <p:sp>
        <p:nvSpPr>
          <p:cNvPr id="3" name="2 İçerik Yer Tutucusu"/>
          <p:cNvSpPr>
            <a:spLocks noGrp="1"/>
          </p:cNvSpPr>
          <p:nvPr>
            <p:ph sz="quarter" idx="1"/>
          </p:nvPr>
        </p:nvSpPr>
        <p:spPr/>
        <p:txBody>
          <a:bodyPr>
            <a:normAutofit/>
          </a:bodyPr>
          <a:lstStyle/>
          <a:p>
            <a:pPr algn="ctr">
              <a:buNone/>
            </a:pPr>
            <a:r>
              <a:rPr lang="tr-TR" sz="8000" dirty="0" smtClean="0"/>
              <a:t>Bir </a:t>
            </a:r>
            <a:r>
              <a:rPr lang="en-US" sz="8000" dirty="0" smtClean="0"/>
              <a:t>C Program</a:t>
            </a:r>
            <a:r>
              <a:rPr lang="tr-TR" sz="8000" dirty="0" err="1" smtClean="0"/>
              <a:t>ının</a:t>
            </a:r>
            <a:r>
              <a:rPr lang="tr-TR" sz="8000" dirty="0" smtClean="0"/>
              <a:t> Anatomisi</a:t>
            </a:r>
            <a:endParaRPr lang="tr-TR" sz="8000" dirty="0"/>
          </a:p>
        </p:txBody>
      </p:sp>
    </p:spTree>
    <p:extLst>
      <p:ext uri="{BB962C8B-B14F-4D97-AF65-F5344CB8AC3E}">
        <p14:creationId xmlns="" xmlns:p14="http://schemas.microsoft.com/office/powerpoint/2010/main" val="2044163349"/>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noFill/>
          <a:ln/>
        </p:spPr>
        <p:txBody>
          <a:bodyPr/>
          <a:lstStyle/>
          <a:p>
            <a:r>
              <a:rPr lang="tr-TR" dirty="0" smtClean="0"/>
              <a:t>Bir </a:t>
            </a:r>
            <a:r>
              <a:rPr lang="en-US" dirty="0" smtClean="0"/>
              <a:t>C Program</a:t>
            </a:r>
            <a:r>
              <a:rPr lang="tr-TR" dirty="0" err="1" smtClean="0"/>
              <a:t>ının</a:t>
            </a:r>
            <a:r>
              <a:rPr lang="tr-TR" dirty="0" smtClean="0"/>
              <a:t> Anatomisi</a:t>
            </a:r>
            <a:endParaRPr lang="en-US" dirty="0"/>
          </a:p>
        </p:txBody>
      </p:sp>
      <p:sp>
        <p:nvSpPr>
          <p:cNvPr id="17411" name="Rectangle 3"/>
          <p:cNvSpPr>
            <a:spLocks noGrp="1" noChangeArrowheads="1"/>
          </p:cNvSpPr>
          <p:nvPr>
            <p:ph sz="quarter" idx="1"/>
          </p:nvPr>
        </p:nvSpPr>
        <p:spPr>
          <a:xfrm>
            <a:off x="381000" y="1320800"/>
            <a:ext cx="8458200" cy="3690257"/>
          </a:xfrm>
          <a:noFill/>
          <a:ln/>
        </p:spPr>
        <p:txBody>
          <a:bodyPr>
            <a:normAutofit fontScale="32500" lnSpcReduction="20000"/>
          </a:bodyPr>
          <a:lstStyle/>
          <a:p>
            <a:pPr>
              <a:buFont typeface="Monotype Sorts" charset="0"/>
              <a:buChar char=" "/>
            </a:pPr>
            <a:r>
              <a:rPr lang="en-US" i="1" smtClean="0"/>
              <a:t>----------------------------</a:t>
            </a:r>
          </a:p>
          <a:p>
            <a:pPr>
              <a:buFont typeface="Monotype Sorts" charset="0"/>
              <a:buChar char=" "/>
            </a:pPr>
            <a:r>
              <a:rPr lang="en-US" sz="7400" i="1" smtClean="0"/>
              <a:t>program </a:t>
            </a:r>
            <a:r>
              <a:rPr lang="en-US" sz="7400" i="1" dirty="0"/>
              <a:t>header </a:t>
            </a:r>
            <a:r>
              <a:rPr lang="en-US" sz="7400" i="1" dirty="0" smtClean="0"/>
              <a:t>comment (optional)</a:t>
            </a:r>
            <a:endParaRPr lang="en-US" sz="7400" dirty="0"/>
          </a:p>
          <a:p>
            <a:pPr>
              <a:buFont typeface="Monotype Sorts" charset="0"/>
              <a:buChar char=" "/>
            </a:pPr>
            <a:r>
              <a:rPr lang="en-US" sz="7400" i="1" dirty="0"/>
              <a:t>preprocessor directives (if any)</a:t>
            </a:r>
            <a:endParaRPr lang="en-US" sz="7400" dirty="0"/>
          </a:p>
          <a:p>
            <a:pPr>
              <a:buFont typeface="Monotype Sorts" charset="0"/>
              <a:buChar char=" "/>
            </a:pPr>
            <a:endParaRPr lang="en-US" sz="7400" dirty="0" smtClean="0"/>
          </a:p>
          <a:p>
            <a:pPr>
              <a:buFont typeface="Monotype Sorts" charset="0"/>
              <a:buChar char=" "/>
            </a:pPr>
            <a:r>
              <a:rPr lang="en-US" sz="7400" dirty="0" err="1" smtClean="0"/>
              <a:t>int</a:t>
            </a:r>
            <a:r>
              <a:rPr lang="en-US" sz="7400" dirty="0" smtClean="0"/>
              <a:t> </a:t>
            </a:r>
            <a:r>
              <a:rPr lang="en-US" sz="7400" dirty="0"/>
              <a:t>main </a:t>
            </a:r>
            <a:r>
              <a:rPr lang="en-US" sz="7400" dirty="0" smtClean="0"/>
              <a:t>( </a:t>
            </a:r>
            <a:r>
              <a:rPr lang="en-US" sz="7400" dirty="0"/>
              <a:t>)</a:t>
            </a:r>
          </a:p>
          <a:p>
            <a:pPr>
              <a:buFont typeface="Monotype Sorts" charset="0"/>
              <a:buChar char=" "/>
            </a:pPr>
            <a:r>
              <a:rPr lang="en-US" sz="7400" dirty="0" smtClean="0"/>
              <a:t>{</a:t>
            </a:r>
          </a:p>
          <a:p>
            <a:pPr lvl="1">
              <a:buFont typeface="Monotype Sorts" charset="0"/>
              <a:buChar char=" "/>
            </a:pPr>
            <a:r>
              <a:rPr lang="en-US" sz="7400" i="1" dirty="0">
                <a:solidFill>
                  <a:srgbClr val="FF0000"/>
                </a:solidFill>
              </a:rPr>
              <a:t>d</a:t>
            </a:r>
            <a:r>
              <a:rPr lang="en-US" sz="7400" i="1" dirty="0" smtClean="0">
                <a:solidFill>
                  <a:srgbClr val="FF0000"/>
                </a:solidFill>
              </a:rPr>
              <a:t>eclaration(s)</a:t>
            </a:r>
            <a:endParaRPr lang="en-US" sz="7400" i="1" dirty="0">
              <a:solidFill>
                <a:srgbClr val="FF0000"/>
              </a:solidFill>
            </a:endParaRPr>
          </a:p>
          <a:p>
            <a:pPr>
              <a:buFont typeface="Monotype Sorts" charset="0"/>
              <a:buChar char=" "/>
            </a:pPr>
            <a:r>
              <a:rPr lang="en-US" sz="7400" dirty="0"/>
              <a:t>    </a:t>
            </a:r>
            <a:r>
              <a:rPr lang="en-US" sz="7400" dirty="0" smtClean="0"/>
              <a:t>  </a:t>
            </a:r>
            <a:r>
              <a:rPr lang="en-US" sz="7400" dirty="0" smtClean="0">
                <a:solidFill>
                  <a:srgbClr val="FF0000"/>
                </a:solidFill>
              </a:rPr>
              <a:t>executable </a:t>
            </a:r>
            <a:r>
              <a:rPr lang="en-US" sz="7400" i="1" dirty="0">
                <a:solidFill>
                  <a:srgbClr val="FF0000"/>
                </a:solidFill>
              </a:rPr>
              <a:t>statement(s)</a:t>
            </a:r>
            <a:endParaRPr lang="en-US" sz="7400" dirty="0">
              <a:solidFill>
                <a:srgbClr val="FF0000"/>
              </a:solidFill>
            </a:endParaRPr>
          </a:p>
          <a:p>
            <a:pPr>
              <a:buFont typeface="Monotype Sorts" charset="0"/>
              <a:buChar char=" "/>
            </a:pPr>
            <a:r>
              <a:rPr lang="en-US" sz="7400" dirty="0"/>
              <a:t>    </a:t>
            </a:r>
            <a:r>
              <a:rPr lang="en-US" sz="7400" dirty="0" smtClean="0"/>
              <a:t>  </a:t>
            </a:r>
            <a:r>
              <a:rPr lang="en-US" sz="7400" dirty="0"/>
              <a:t>return 0 ;</a:t>
            </a:r>
          </a:p>
          <a:p>
            <a:pPr>
              <a:buFont typeface="Monotype Sorts" charset="0"/>
              <a:buChar char=" "/>
            </a:pPr>
            <a:r>
              <a:rPr lang="en-US" sz="7400" dirty="0" smtClean="0"/>
              <a:t>}</a:t>
            </a:r>
          </a:p>
        </p:txBody>
      </p:sp>
    </p:spTree>
    <p:extLst>
      <p:ext uri="{BB962C8B-B14F-4D97-AF65-F5344CB8AC3E}">
        <p14:creationId xmlns:p14="http://schemas.microsoft.com/office/powerpoint/2010/main" xmlns="" val="1301854157"/>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noFill/>
          <a:ln/>
        </p:spPr>
        <p:txBody>
          <a:bodyPr/>
          <a:lstStyle/>
          <a:p>
            <a:r>
              <a:rPr lang="en-US" i="1" dirty="0" smtClean="0"/>
              <a:t>Hello, World!</a:t>
            </a:r>
            <a:r>
              <a:rPr lang="tr-TR" i="1" dirty="0" smtClean="0"/>
              <a:t> kodu</a:t>
            </a:r>
            <a:endParaRPr lang="en-US" dirty="0"/>
          </a:p>
        </p:txBody>
      </p:sp>
      <p:pic>
        <p:nvPicPr>
          <p:cNvPr id="4" name="Picture 3"/>
          <p:cNvPicPr>
            <a:picLocks noChangeAspect="1"/>
          </p:cNvPicPr>
          <p:nvPr/>
        </p:nvPicPr>
        <p:blipFill>
          <a:blip r:embed="rId3"/>
          <a:stretch>
            <a:fillRect/>
          </a:stretch>
        </p:blipFill>
        <p:spPr>
          <a:xfrm>
            <a:off x="1003300" y="1488593"/>
            <a:ext cx="7137400" cy="2730500"/>
          </a:xfrm>
          <a:prstGeom prst="rect">
            <a:avLst/>
          </a:prstGeom>
        </p:spPr>
      </p:pic>
      <p:sp>
        <p:nvSpPr>
          <p:cNvPr id="5" name="4 Yuvarlatılmış Dikdörtgen"/>
          <p:cNvSpPr/>
          <p:nvPr/>
        </p:nvSpPr>
        <p:spPr>
          <a:xfrm>
            <a:off x="3530991" y="3854548"/>
            <a:ext cx="5155809" cy="21517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Bu kodu (yorum kısmı hariç) bir kağıda, ekrana bakmadan yazabilecek olmalıyız.</a:t>
            </a:r>
            <a:endParaRPr lang="en-US" dirty="0"/>
          </a:p>
        </p:txBody>
      </p:sp>
      <p:cxnSp>
        <p:nvCxnSpPr>
          <p:cNvPr id="7" name="6 Düz Ok Bağlayıcısı"/>
          <p:cNvCxnSpPr/>
          <p:nvPr/>
        </p:nvCxnSpPr>
        <p:spPr>
          <a:xfrm flipV="1">
            <a:off x="2656114" y="2612571"/>
            <a:ext cx="1378857" cy="2467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7 Metin kutusu"/>
          <p:cNvSpPr txBox="1"/>
          <p:nvPr/>
        </p:nvSpPr>
        <p:spPr>
          <a:xfrm>
            <a:off x="4034971" y="2289405"/>
            <a:ext cx="2907014" cy="646331"/>
          </a:xfrm>
          <a:prstGeom prst="rect">
            <a:avLst/>
          </a:prstGeom>
          <a:noFill/>
        </p:spPr>
        <p:txBody>
          <a:bodyPr wrap="none" rtlCol="0">
            <a:spAutoFit/>
          </a:bodyPr>
          <a:lstStyle/>
          <a:p>
            <a:r>
              <a:rPr lang="tr-TR" dirty="0" err="1" smtClean="0"/>
              <a:t>void</a:t>
            </a:r>
            <a:r>
              <a:rPr lang="tr-TR" dirty="0" smtClean="0"/>
              <a:t> hiçbir şey anlamındadır. </a:t>
            </a:r>
          </a:p>
          <a:p>
            <a:r>
              <a:rPr lang="tr-TR" dirty="0" smtClean="0"/>
              <a:t>Boş bırakmaya denktir.</a:t>
            </a:r>
            <a:endParaRPr lang="tr-TR" dirty="0"/>
          </a:p>
        </p:txBody>
      </p:sp>
    </p:spTree>
    <p:extLst>
      <p:ext uri="{BB962C8B-B14F-4D97-AF65-F5344CB8AC3E}">
        <p14:creationId xmlns:p14="http://schemas.microsoft.com/office/powerpoint/2010/main" xmlns="" val="3409226722"/>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88889E-6 -4.19981E-6 L -0.36284 -0.24398 " pathEditMode="relative" rAng="0" ptsTypes="AA">
                                      <p:cBhvr>
                                        <p:cTn id="6" dur="2000" fill="hold"/>
                                        <p:tgtEl>
                                          <p:spTgt spid="5"/>
                                        </p:tgtEl>
                                        <p:attrNameLst>
                                          <p:attrName>ppt_x</p:attrName>
                                          <p:attrName>ppt_y</p:attrName>
                                        </p:attrNameLst>
                                      </p:cBhvr>
                                      <p:rCtr x="-18100" y="-122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8.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Alıştırma</a:t>
            </a:r>
            <a:endParaRPr lang="en-US" dirty="0"/>
          </a:p>
        </p:txBody>
      </p:sp>
      <p:sp>
        <p:nvSpPr>
          <p:cNvPr id="3" name="2 İçerik Yer Tutucusu"/>
          <p:cNvSpPr>
            <a:spLocks noGrp="1"/>
          </p:cNvSpPr>
          <p:nvPr>
            <p:ph sz="quarter" idx="1"/>
          </p:nvPr>
        </p:nvSpPr>
        <p:spPr/>
        <p:txBody>
          <a:bodyPr/>
          <a:lstStyle/>
          <a:p>
            <a:r>
              <a:rPr lang="tr-TR" dirty="0" smtClean="0"/>
              <a:t>Ekrana şunu yazdıran bir kod yazalım. </a:t>
            </a:r>
            <a:br>
              <a:rPr lang="tr-TR" dirty="0" smtClean="0"/>
            </a:br>
            <a:r>
              <a:rPr lang="tr-TR" dirty="0" smtClean="0"/>
              <a:t>		</a:t>
            </a:r>
            <a:r>
              <a:rPr lang="tr-TR" b="1" i="1" dirty="0" smtClean="0"/>
              <a:t>Merhaba </a:t>
            </a:r>
            <a:r>
              <a:rPr lang="tr-TR" b="1" i="1" dirty="0" err="1" smtClean="0"/>
              <a:t>Dunya</a:t>
            </a:r>
            <a:r>
              <a:rPr lang="tr-TR" b="1" i="1" dirty="0" smtClean="0"/>
              <a:t>.</a:t>
            </a:r>
          </a:p>
          <a:p>
            <a:pPr>
              <a:buNone/>
            </a:pPr>
            <a:r>
              <a:rPr lang="tr-TR" b="1" i="1" dirty="0" smtClean="0"/>
              <a:t>			</a:t>
            </a:r>
            <a:r>
              <a:rPr lang="tr-TR" b="1" i="1" dirty="0" err="1" smtClean="0"/>
              <a:t>Bugunku</a:t>
            </a:r>
            <a:r>
              <a:rPr lang="tr-TR" b="1" i="1" dirty="0" smtClean="0"/>
              <a:t> ders </a:t>
            </a:r>
            <a:r>
              <a:rPr lang="tr-TR" b="1" i="1" dirty="0" err="1" smtClean="0"/>
              <a:t>guzel</a:t>
            </a:r>
            <a:r>
              <a:rPr lang="tr-TR" b="1" i="1" dirty="0" smtClean="0"/>
              <a:t> gidiyor.</a:t>
            </a:r>
          </a:p>
          <a:p>
            <a:pPr>
              <a:buNone/>
            </a:pPr>
            <a:r>
              <a:rPr lang="tr-TR" b="1" i="1" dirty="0" smtClean="0"/>
              <a:t>			C </a:t>
            </a:r>
            <a:r>
              <a:rPr lang="tr-TR" b="1" i="1" dirty="0" err="1" smtClean="0"/>
              <a:t>ogrenmek</a:t>
            </a:r>
            <a:r>
              <a:rPr lang="tr-TR" b="1" i="1" dirty="0" smtClean="0"/>
              <a:t> </a:t>
            </a:r>
            <a:r>
              <a:rPr lang="tr-TR" b="1" i="1" dirty="0" err="1" smtClean="0"/>
              <a:t>zevkliymis</a:t>
            </a:r>
            <a:r>
              <a:rPr lang="tr-TR" b="1" i="1" dirty="0" smtClean="0"/>
              <a:t>.</a:t>
            </a:r>
            <a:endParaRPr lang="en-US" b="1" i="1" dirty="0"/>
          </a:p>
        </p:txBody>
      </p:sp>
      <p:pic>
        <p:nvPicPr>
          <p:cNvPr id="5" name="Picture 2" descr="C:\Program Files\Microsoft Office\MEDIA\CAGCAT10\j0195384.wmf"/>
          <p:cNvPicPr>
            <a:picLocks noChangeAspect="1" noChangeArrowheads="1"/>
          </p:cNvPicPr>
          <p:nvPr/>
        </p:nvPicPr>
        <p:blipFill>
          <a:blip r:embed="rId3"/>
          <a:srcRect/>
          <a:stretch>
            <a:fillRect/>
          </a:stretch>
        </p:blipFill>
        <p:spPr bwMode="auto">
          <a:xfrm>
            <a:off x="6786578" y="4357694"/>
            <a:ext cx="1795882" cy="1833372"/>
          </a:xfrm>
          <a:prstGeom prst="rect">
            <a:avLst/>
          </a:prstGeom>
          <a:noFill/>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noFill/>
          <a:ln/>
        </p:spPr>
        <p:txBody>
          <a:bodyPr>
            <a:normAutofit/>
          </a:bodyPr>
          <a:lstStyle/>
          <a:p>
            <a:r>
              <a:rPr lang="en-US" i="1" dirty="0" smtClean="0"/>
              <a:t>Hello, World!</a:t>
            </a:r>
            <a:r>
              <a:rPr lang="tr-TR" i="1" dirty="0" smtClean="0"/>
              <a:t>:</a:t>
            </a:r>
            <a:r>
              <a:rPr lang="tr-TR" dirty="0" smtClean="0"/>
              <a:t> Yorum nasıl yazılır?</a:t>
            </a:r>
            <a:endParaRPr lang="en-US" dirty="0"/>
          </a:p>
        </p:txBody>
      </p:sp>
      <p:sp>
        <p:nvSpPr>
          <p:cNvPr id="20483" name="Rectangle 3"/>
          <p:cNvSpPr>
            <a:spLocks noGrp="1" noChangeArrowheads="1"/>
          </p:cNvSpPr>
          <p:nvPr>
            <p:ph sz="quarter" idx="1"/>
          </p:nvPr>
        </p:nvSpPr>
        <p:spPr>
          <a:xfrm>
            <a:off x="457200" y="1600200"/>
            <a:ext cx="8229600" cy="4942328"/>
          </a:xfrm>
          <a:noFill/>
          <a:ln/>
        </p:spPr>
        <p:txBody>
          <a:bodyPr>
            <a:normAutofit/>
          </a:bodyPr>
          <a:lstStyle/>
          <a:p>
            <a:pPr marL="0" indent="0">
              <a:buNone/>
            </a:pPr>
            <a:r>
              <a:rPr lang="en-US" dirty="0" smtClean="0"/>
              <a:t> </a:t>
            </a:r>
            <a:endParaRPr lang="en-US" dirty="0"/>
          </a:p>
        </p:txBody>
      </p:sp>
      <p:pic>
        <p:nvPicPr>
          <p:cNvPr id="3" name="Picture 2"/>
          <p:cNvPicPr>
            <a:picLocks noChangeAspect="1"/>
          </p:cNvPicPr>
          <p:nvPr/>
        </p:nvPicPr>
        <p:blipFill>
          <a:blip r:embed="rId3"/>
          <a:stretch>
            <a:fillRect/>
          </a:stretch>
        </p:blipFill>
        <p:spPr>
          <a:xfrm>
            <a:off x="791634" y="1417638"/>
            <a:ext cx="7086600" cy="609600"/>
          </a:xfrm>
          <a:prstGeom prst="rect">
            <a:avLst/>
          </a:prstGeom>
        </p:spPr>
      </p:pic>
      <p:sp>
        <p:nvSpPr>
          <p:cNvPr id="5" name="TextBox 4"/>
          <p:cNvSpPr txBox="1"/>
          <p:nvPr/>
        </p:nvSpPr>
        <p:spPr>
          <a:xfrm>
            <a:off x="457200" y="2052639"/>
            <a:ext cx="7390165" cy="4062651"/>
          </a:xfrm>
          <a:prstGeom prst="rect">
            <a:avLst/>
          </a:prstGeom>
          <a:noFill/>
        </p:spPr>
        <p:txBody>
          <a:bodyPr wrap="none" rtlCol="0">
            <a:spAutoFit/>
          </a:bodyPr>
          <a:lstStyle/>
          <a:p>
            <a:r>
              <a:rPr lang="en-US" sz="2400" dirty="0" smtClean="0"/>
              <a:t>•</a:t>
            </a:r>
            <a:r>
              <a:rPr lang="fr-FR" sz="2400" dirty="0" smtClean="0"/>
              <a:t>A comment. A </a:t>
            </a:r>
            <a:r>
              <a:rPr lang="fr-FR" sz="2400" dirty="0" err="1" smtClean="0"/>
              <a:t>common</a:t>
            </a:r>
            <a:r>
              <a:rPr lang="fr-FR" sz="2400" dirty="0" smtClean="0"/>
              <a:t> </a:t>
            </a:r>
            <a:r>
              <a:rPr lang="fr-FR" sz="2400" dirty="0" err="1" smtClean="0"/>
              <a:t>programming</a:t>
            </a:r>
            <a:r>
              <a:rPr lang="fr-FR" sz="2400" dirty="0" smtClean="0"/>
              <a:t> style </a:t>
            </a:r>
            <a:r>
              <a:rPr lang="fr-FR" sz="2400" dirty="0" err="1" smtClean="0"/>
              <a:t>is</a:t>
            </a:r>
            <a:r>
              <a:rPr lang="fr-FR" sz="2400" dirty="0" smtClean="0"/>
              <a:t> to put</a:t>
            </a:r>
          </a:p>
          <a:p>
            <a:r>
              <a:rPr lang="fr-FR" sz="2400" dirty="0" smtClean="0"/>
              <a:t>  the program header comment </a:t>
            </a:r>
            <a:r>
              <a:rPr lang="fr-FR" sz="2400" dirty="0" err="1" smtClean="0"/>
              <a:t>at</a:t>
            </a:r>
            <a:r>
              <a:rPr lang="fr-FR" sz="2400" dirty="0" smtClean="0"/>
              <a:t> the </a:t>
            </a:r>
            <a:r>
              <a:rPr lang="fr-FR" sz="2400" dirty="0" err="1" smtClean="0"/>
              <a:t>beginning</a:t>
            </a:r>
            <a:endParaRPr lang="fr-FR" sz="2400" dirty="0" smtClean="0"/>
          </a:p>
          <a:p>
            <a:endParaRPr lang="fr-FR" sz="2400" dirty="0" smtClean="0"/>
          </a:p>
          <a:p>
            <a:r>
              <a:rPr lang="en-US" sz="2400" dirty="0" smtClean="0"/>
              <a:t>•Anything within the starting symbol pair </a:t>
            </a:r>
            <a:r>
              <a:rPr lang="en-US" sz="2400" dirty="0" smtClean="0">
                <a:solidFill>
                  <a:srgbClr val="FF0000"/>
                </a:solidFill>
              </a:rPr>
              <a:t>/*</a:t>
            </a:r>
          </a:p>
          <a:p>
            <a:r>
              <a:rPr lang="en-US" sz="2400" dirty="0" smtClean="0"/>
              <a:t>  and the ending symbol pair </a:t>
            </a:r>
            <a:r>
              <a:rPr lang="en-US" sz="2400" dirty="0" smtClean="0">
                <a:solidFill>
                  <a:srgbClr val="FF0000"/>
                </a:solidFill>
              </a:rPr>
              <a:t>*/</a:t>
            </a:r>
            <a:r>
              <a:rPr lang="en-US" sz="2400" dirty="0" smtClean="0"/>
              <a:t> is ignored by </a:t>
            </a:r>
          </a:p>
          <a:p>
            <a:r>
              <a:rPr lang="en-US" sz="2400" dirty="0" smtClean="0"/>
              <a:t>  the compiler. These symbols and symbol </a:t>
            </a:r>
            <a:r>
              <a:rPr lang="en-US" sz="2400" dirty="0" smtClean="0">
                <a:solidFill>
                  <a:srgbClr val="FF0000"/>
                </a:solidFill>
              </a:rPr>
              <a:t>//</a:t>
            </a:r>
            <a:r>
              <a:rPr lang="en-US" sz="2400" dirty="0" smtClean="0"/>
              <a:t> for </a:t>
            </a:r>
          </a:p>
          <a:p>
            <a:r>
              <a:rPr lang="en-US" sz="2400" dirty="0" smtClean="0"/>
              <a:t> one-liner comments are called </a:t>
            </a:r>
            <a:r>
              <a:rPr lang="en-US" sz="2400" b="1" dirty="0" smtClean="0"/>
              <a:t>comment delimiters</a:t>
            </a:r>
          </a:p>
          <a:p>
            <a:endParaRPr lang="en-US" sz="2400" dirty="0" smtClean="0"/>
          </a:p>
          <a:p>
            <a:r>
              <a:rPr lang="en-US" sz="2400" dirty="0" smtClean="0"/>
              <a:t>•Serves as documentation for the human reader </a:t>
            </a:r>
          </a:p>
          <a:p>
            <a:r>
              <a:rPr lang="en-US" sz="2400" dirty="0" smtClean="0"/>
              <a:t>  of the program.</a:t>
            </a:r>
          </a:p>
          <a:p>
            <a:endParaRPr lang="en-US" dirty="0"/>
          </a:p>
        </p:txBody>
      </p:sp>
    </p:spTree>
    <p:extLst>
      <p:ext uri="{BB962C8B-B14F-4D97-AF65-F5344CB8AC3E}">
        <p14:creationId xmlns:p14="http://schemas.microsoft.com/office/powerpoint/2010/main" xmlns="" val="970505440"/>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Bunu biliyor musunuz?</a:t>
            </a:r>
            <a:endParaRPr lang="tr-TR" dirty="0"/>
          </a:p>
        </p:txBody>
      </p:sp>
      <p:pic>
        <p:nvPicPr>
          <p:cNvPr id="4" name="3 İçerik Yer Tutucusu" descr="karikatur-teknoloji-1.jpg"/>
          <p:cNvPicPr>
            <a:picLocks noGrp="1" noChangeAspect="1"/>
          </p:cNvPicPr>
          <p:nvPr>
            <p:ph sz="quarter" idx="1"/>
          </p:nvPr>
        </p:nvPicPr>
        <p:blipFill>
          <a:blip r:embed="rId2"/>
          <a:stretch>
            <a:fillRect/>
          </a:stretch>
        </p:blipFill>
        <p:spPr>
          <a:xfrm>
            <a:off x="457200" y="1701800"/>
            <a:ext cx="3242733" cy="2432050"/>
          </a:xfrm>
        </p:spPr>
      </p:pic>
      <p:pic>
        <p:nvPicPr>
          <p:cNvPr id="5" name="4 Resim" descr="b29564be5f755ee863ffc57d160c7bd3.jpg"/>
          <p:cNvPicPr>
            <a:picLocks noChangeAspect="1"/>
          </p:cNvPicPr>
          <p:nvPr/>
        </p:nvPicPr>
        <p:blipFill>
          <a:blip r:embed="rId3"/>
          <a:stretch>
            <a:fillRect/>
          </a:stretch>
        </p:blipFill>
        <p:spPr>
          <a:xfrm>
            <a:off x="4104485" y="1231900"/>
            <a:ext cx="4322770" cy="4440237"/>
          </a:xfrm>
          <a:prstGeom prst="rect">
            <a:avLst/>
          </a:prstGeom>
        </p:spPr>
      </p:pic>
      <p:sp>
        <p:nvSpPr>
          <p:cNvPr id="6" name="5 Metin kutusu"/>
          <p:cNvSpPr txBox="1"/>
          <p:nvPr/>
        </p:nvSpPr>
        <p:spPr>
          <a:xfrm>
            <a:off x="1833033" y="4495800"/>
            <a:ext cx="1866900" cy="9541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2800" dirty="0" smtClean="0"/>
              <a:t>Sene </a:t>
            </a:r>
          </a:p>
          <a:p>
            <a:pPr algn="ctr"/>
            <a:r>
              <a:rPr lang="tr-TR" sz="2800" dirty="0" smtClean="0"/>
              <a:t>1977</a:t>
            </a:r>
            <a:endParaRPr lang="tr-TR" sz="2800" dirty="0"/>
          </a:p>
        </p:txBody>
      </p:sp>
      <p:cxnSp>
        <p:nvCxnSpPr>
          <p:cNvPr id="8" name="7 Düz Ok Bağlayıcısı"/>
          <p:cNvCxnSpPr/>
          <p:nvPr/>
        </p:nvCxnSpPr>
        <p:spPr>
          <a:xfrm rot="10800000" flipV="1">
            <a:off x="3750734" y="4648200"/>
            <a:ext cx="237067"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3" name="10 Grup"/>
          <p:cNvGrpSpPr/>
          <p:nvPr/>
        </p:nvGrpSpPr>
        <p:grpSpPr>
          <a:xfrm>
            <a:off x="5073238" y="799056"/>
            <a:ext cx="2563935" cy="882083"/>
            <a:chOff x="3898459" y="3037574"/>
            <a:chExt cx="2051967" cy="882083"/>
          </a:xfrm>
        </p:grpSpPr>
        <p:sp>
          <p:nvSpPr>
            <p:cNvPr id="7" name="6 Yuvarlatılmış Dikdörtgen"/>
            <p:cNvSpPr/>
            <p:nvPr/>
          </p:nvSpPr>
          <p:spPr>
            <a:xfrm>
              <a:off x="4096985" y="3381518"/>
              <a:ext cx="1853441" cy="538139"/>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0" name="9 Düz Ok Bağlayıcısı"/>
            <p:cNvCxnSpPr/>
            <p:nvPr/>
          </p:nvCxnSpPr>
          <p:spPr>
            <a:xfrm>
              <a:off x="3898459" y="3037574"/>
              <a:ext cx="397052" cy="327547"/>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267944187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checkerboard(across)">
                                      <p:cBhvr>
                                        <p:cTn id="1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en-US" i="1" dirty="0" smtClean="0"/>
              <a:t>Hello, World!</a:t>
            </a:r>
            <a:r>
              <a:rPr lang="tr-TR" i="1" dirty="0" smtClean="0"/>
              <a:t>: </a:t>
            </a:r>
            <a:r>
              <a:rPr lang="tr-TR" dirty="0" smtClean="0"/>
              <a:t>Yorum nasıl yazılır?</a:t>
            </a:r>
            <a:endParaRPr lang="tr-TR" dirty="0"/>
          </a:p>
        </p:txBody>
      </p:sp>
      <p:sp>
        <p:nvSpPr>
          <p:cNvPr id="3" name="2 İçerik Yer Tutucusu"/>
          <p:cNvSpPr>
            <a:spLocks noGrp="1"/>
          </p:cNvSpPr>
          <p:nvPr>
            <p:ph sz="quarter" idx="1"/>
          </p:nvPr>
        </p:nvSpPr>
        <p:spPr/>
        <p:txBody>
          <a:bodyPr>
            <a:normAutofit fontScale="77500" lnSpcReduction="20000"/>
          </a:bodyPr>
          <a:lstStyle/>
          <a:p>
            <a:r>
              <a:rPr lang="tr-TR" dirty="0" smtClean="0"/>
              <a:t>//    </a:t>
            </a:r>
            <a:r>
              <a:rPr lang="tr-TR" u="sng" dirty="0" smtClean="0"/>
              <a:t>-&gt; ilgili satırı yorum yapar.</a:t>
            </a:r>
          </a:p>
          <a:p>
            <a:endParaRPr lang="tr-TR" dirty="0" smtClean="0"/>
          </a:p>
          <a:p>
            <a:r>
              <a:rPr lang="tr-TR" dirty="0" smtClean="0"/>
              <a:t>/*	</a:t>
            </a:r>
            <a:r>
              <a:rPr lang="tr-TR" u="sng" dirty="0" smtClean="0"/>
              <a:t>-&gt; Yorum kısmı başlangıç</a:t>
            </a:r>
          </a:p>
          <a:p>
            <a:r>
              <a:rPr lang="tr-TR" dirty="0" smtClean="0"/>
              <a:t>*/	</a:t>
            </a:r>
            <a:r>
              <a:rPr lang="tr-TR" u="sng" dirty="0" smtClean="0"/>
              <a:t>-&gt; Yorum kısmı son</a:t>
            </a:r>
          </a:p>
          <a:p>
            <a:endParaRPr lang="tr-TR" dirty="0" smtClean="0"/>
          </a:p>
          <a:p>
            <a:r>
              <a:rPr lang="tr-TR" dirty="0" smtClean="0"/>
              <a:t>Yukarıdaki ifadeleri kullanarak </a:t>
            </a:r>
          </a:p>
          <a:p>
            <a:r>
              <a:rPr lang="tr-TR" dirty="0" smtClean="0"/>
              <a:t>// </a:t>
            </a:r>
            <a:r>
              <a:rPr lang="tr-TR" dirty="0" smtClean="0">
                <a:solidFill>
                  <a:schemeClr val="bg2">
                    <a:lumMod val="50000"/>
                  </a:schemeClr>
                </a:solidFill>
              </a:rPr>
              <a:t>isterseniz tek satırı yorum yapabilirsiniz.</a:t>
            </a:r>
          </a:p>
          <a:p>
            <a:endParaRPr lang="tr-TR" dirty="0" smtClean="0"/>
          </a:p>
          <a:p>
            <a:r>
              <a:rPr lang="tr-TR" dirty="0" smtClean="0"/>
              <a:t>/* </a:t>
            </a:r>
            <a:r>
              <a:rPr lang="tr-TR" dirty="0" smtClean="0">
                <a:solidFill>
                  <a:schemeClr val="bg2">
                    <a:lumMod val="50000"/>
                  </a:schemeClr>
                </a:solidFill>
              </a:rPr>
              <a:t>ya da </a:t>
            </a:r>
          </a:p>
          <a:p>
            <a:pPr>
              <a:buNone/>
            </a:pPr>
            <a:r>
              <a:rPr lang="tr-TR" dirty="0" smtClean="0">
                <a:solidFill>
                  <a:schemeClr val="bg2">
                    <a:lumMod val="50000"/>
                  </a:schemeClr>
                </a:solidFill>
              </a:rPr>
              <a:t>	birçok satırı yorum</a:t>
            </a:r>
          </a:p>
          <a:p>
            <a:pPr>
              <a:buNone/>
            </a:pPr>
            <a:r>
              <a:rPr lang="tr-TR" dirty="0" smtClean="0">
                <a:solidFill>
                  <a:schemeClr val="bg2">
                    <a:lumMod val="50000"/>
                  </a:schemeClr>
                </a:solidFill>
              </a:rPr>
              <a:t>	yapabilirsiniz.</a:t>
            </a:r>
          </a:p>
          <a:p>
            <a:pPr>
              <a:buNone/>
            </a:pPr>
            <a:r>
              <a:rPr lang="tr-TR" dirty="0" smtClean="0"/>
              <a:t>	*/</a:t>
            </a:r>
          </a:p>
          <a:p>
            <a:pPr>
              <a:buNone/>
            </a:pPr>
            <a:endParaRPr lang="tr-TR" dirty="0" smtClean="0"/>
          </a:p>
          <a:p>
            <a:pPr>
              <a:buNone/>
            </a:pPr>
            <a:r>
              <a:rPr lang="tr-TR" dirty="0" smtClean="0"/>
              <a:t>Derleyici bu satırları kod harici sayar ve derleme yaparken değerlendirmeye almaz.</a:t>
            </a:r>
          </a:p>
          <a:p>
            <a:endParaRPr lang="tr-TR" dirty="0"/>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noFill/>
          <a:ln/>
        </p:spPr>
        <p:txBody>
          <a:bodyPr>
            <a:normAutofit fontScale="90000"/>
          </a:bodyPr>
          <a:lstStyle/>
          <a:p>
            <a:r>
              <a:rPr lang="en-US" i="1" dirty="0" smtClean="0"/>
              <a:t>Hello, World!</a:t>
            </a:r>
            <a:r>
              <a:rPr lang="tr-TR" i="1" dirty="0" smtClean="0"/>
              <a:t>: </a:t>
            </a:r>
            <a:r>
              <a:rPr lang="tr-TR" dirty="0" smtClean="0"/>
              <a:t>Kütüphane dosyası nasıl eklenir?</a:t>
            </a:r>
            <a:endParaRPr lang="en-US" dirty="0"/>
          </a:p>
        </p:txBody>
      </p:sp>
      <p:sp>
        <p:nvSpPr>
          <p:cNvPr id="20483" name="Rectangle 3"/>
          <p:cNvSpPr>
            <a:spLocks noGrp="1" noChangeArrowheads="1"/>
          </p:cNvSpPr>
          <p:nvPr>
            <p:ph sz="quarter" idx="1"/>
          </p:nvPr>
        </p:nvSpPr>
        <p:spPr>
          <a:xfrm>
            <a:off x="457200" y="1600200"/>
            <a:ext cx="8229600" cy="4942328"/>
          </a:xfrm>
          <a:noFill/>
          <a:ln/>
        </p:spPr>
        <p:txBody>
          <a:bodyPr>
            <a:normAutofit/>
          </a:bodyPr>
          <a:lstStyle/>
          <a:p>
            <a:pPr marL="0" indent="0">
              <a:buNone/>
            </a:pPr>
            <a:r>
              <a:rPr lang="en-US" dirty="0" smtClean="0"/>
              <a:t> </a:t>
            </a:r>
            <a:endParaRPr lang="en-US" dirty="0"/>
          </a:p>
        </p:txBody>
      </p:sp>
      <p:sp>
        <p:nvSpPr>
          <p:cNvPr id="5" name="TextBox 4"/>
          <p:cNvSpPr txBox="1"/>
          <p:nvPr/>
        </p:nvSpPr>
        <p:spPr>
          <a:xfrm>
            <a:off x="422791" y="2286000"/>
            <a:ext cx="7620997" cy="3508653"/>
          </a:xfrm>
          <a:prstGeom prst="rect">
            <a:avLst/>
          </a:prstGeom>
          <a:noFill/>
        </p:spPr>
        <p:txBody>
          <a:bodyPr wrap="none" rtlCol="0">
            <a:spAutoFit/>
          </a:bodyPr>
          <a:lstStyle/>
          <a:p>
            <a:r>
              <a:rPr lang="en-US" sz="2400" dirty="0" smtClean="0"/>
              <a:t>•</a:t>
            </a:r>
            <a:r>
              <a:rPr lang="en-US" sz="2400" dirty="0"/>
              <a:t>Preprocessing directives: lines that begin with a </a:t>
            </a:r>
            <a:r>
              <a:rPr lang="en-US" sz="2400" dirty="0">
                <a:solidFill>
                  <a:srgbClr val="FF0000"/>
                </a:solidFill>
              </a:rPr>
              <a:t>#</a:t>
            </a:r>
            <a:r>
              <a:rPr lang="en-US" sz="2400" dirty="0" smtClean="0"/>
              <a:t>.</a:t>
            </a:r>
            <a:endParaRPr lang="fr-FR" sz="2400" dirty="0"/>
          </a:p>
          <a:p>
            <a:r>
              <a:rPr lang="en-US" sz="2400" dirty="0" smtClean="0"/>
              <a:t>•</a:t>
            </a:r>
            <a:r>
              <a:rPr lang="en-US" sz="2400" dirty="0" smtClean="0">
                <a:solidFill>
                  <a:srgbClr val="FF0000"/>
                </a:solidFill>
              </a:rPr>
              <a:t>#include </a:t>
            </a:r>
            <a:r>
              <a:rPr lang="en-US" sz="2400" dirty="0" smtClean="0"/>
              <a:t>directive causes the preprocessor to include </a:t>
            </a:r>
          </a:p>
          <a:p>
            <a:r>
              <a:rPr lang="en-US" sz="2400" dirty="0"/>
              <a:t> </a:t>
            </a:r>
            <a:r>
              <a:rPr lang="en-US" sz="2400" dirty="0" smtClean="0"/>
              <a:t> a copy of standard header file </a:t>
            </a:r>
            <a:r>
              <a:rPr lang="en-US" sz="2400" dirty="0" err="1" smtClean="0"/>
              <a:t>stdio.h</a:t>
            </a:r>
            <a:r>
              <a:rPr lang="en-US" sz="2400" dirty="0" smtClean="0"/>
              <a:t> at this point </a:t>
            </a:r>
          </a:p>
          <a:p>
            <a:r>
              <a:rPr lang="en-US" sz="2400" dirty="0"/>
              <a:t> </a:t>
            </a:r>
            <a:r>
              <a:rPr lang="en-US" sz="2400" dirty="0" smtClean="0"/>
              <a:t> in the code</a:t>
            </a:r>
            <a:endParaRPr lang="en-US" sz="2400" dirty="0"/>
          </a:p>
          <a:p>
            <a:r>
              <a:rPr lang="en-US" sz="2400" dirty="0" smtClean="0"/>
              <a:t>• The angle brackets indicate that this file is to be </a:t>
            </a:r>
          </a:p>
          <a:p>
            <a:r>
              <a:rPr lang="en-US" sz="2400" dirty="0"/>
              <a:t> </a:t>
            </a:r>
            <a:r>
              <a:rPr lang="en-US" sz="2400" dirty="0" smtClean="0"/>
              <a:t>  found in the “(system dependent) usual places”</a:t>
            </a:r>
          </a:p>
          <a:p>
            <a:r>
              <a:rPr lang="en-US" sz="2400" dirty="0" smtClean="0"/>
              <a:t>•</a:t>
            </a:r>
            <a:r>
              <a:rPr lang="en-US" sz="2400" dirty="0" err="1" smtClean="0">
                <a:solidFill>
                  <a:srgbClr val="FF0000"/>
                </a:solidFill>
              </a:rPr>
              <a:t>stdio.h</a:t>
            </a:r>
            <a:r>
              <a:rPr lang="en-US" sz="2400" dirty="0" smtClean="0"/>
              <a:t>: contains information about the </a:t>
            </a:r>
            <a:r>
              <a:rPr lang="en-US" sz="2400" dirty="0" err="1" smtClean="0"/>
              <a:t>printf</a:t>
            </a:r>
            <a:r>
              <a:rPr lang="en-US" sz="2400" dirty="0"/>
              <a:t> </a:t>
            </a:r>
            <a:r>
              <a:rPr lang="en-US" sz="2400" dirty="0" smtClean="0"/>
              <a:t>() </a:t>
            </a:r>
          </a:p>
          <a:p>
            <a:r>
              <a:rPr lang="en-US" sz="2400" dirty="0"/>
              <a:t> </a:t>
            </a:r>
            <a:r>
              <a:rPr lang="en-US" sz="2400" dirty="0" smtClean="0"/>
              <a:t>  function</a:t>
            </a:r>
          </a:p>
          <a:p>
            <a:endParaRPr lang="en-US" sz="3000" dirty="0"/>
          </a:p>
        </p:txBody>
      </p:sp>
      <p:pic>
        <p:nvPicPr>
          <p:cNvPr id="2" name="Picture 1"/>
          <p:cNvPicPr>
            <a:picLocks noChangeAspect="1"/>
          </p:cNvPicPr>
          <p:nvPr/>
        </p:nvPicPr>
        <p:blipFill>
          <a:blip r:embed="rId4"/>
          <a:stretch>
            <a:fillRect/>
          </a:stretch>
        </p:blipFill>
        <p:spPr>
          <a:xfrm>
            <a:off x="643467" y="1600200"/>
            <a:ext cx="2590800" cy="317500"/>
          </a:xfrm>
          <a:prstGeom prst="rect">
            <a:avLst/>
          </a:prstGeom>
        </p:spPr>
      </p:pic>
    </p:spTree>
    <p:extLst>
      <p:ext uri="{BB962C8B-B14F-4D97-AF65-F5344CB8AC3E}">
        <p14:creationId xmlns:p14="http://schemas.microsoft.com/office/powerpoint/2010/main" xmlns="" val="3024168157"/>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noFill/>
          <a:ln/>
        </p:spPr>
        <p:txBody>
          <a:bodyPr>
            <a:normAutofit/>
          </a:bodyPr>
          <a:lstStyle/>
          <a:p>
            <a:r>
              <a:rPr lang="en-US" i="1" dirty="0" smtClean="0"/>
              <a:t>Hello, World!</a:t>
            </a:r>
            <a:r>
              <a:rPr lang="tr-TR" i="1" dirty="0" smtClean="0"/>
              <a:t>: </a:t>
            </a:r>
            <a:r>
              <a:rPr lang="tr-TR" dirty="0" err="1" smtClean="0"/>
              <a:t>Main</a:t>
            </a:r>
            <a:r>
              <a:rPr lang="tr-TR" dirty="0" smtClean="0"/>
              <a:t> fonksiyonu nedir?</a:t>
            </a:r>
            <a:endParaRPr lang="en-US" dirty="0"/>
          </a:p>
        </p:txBody>
      </p:sp>
      <p:sp>
        <p:nvSpPr>
          <p:cNvPr id="20483" name="Rectangle 3"/>
          <p:cNvSpPr>
            <a:spLocks noGrp="1" noChangeArrowheads="1"/>
          </p:cNvSpPr>
          <p:nvPr>
            <p:ph sz="quarter" idx="1"/>
          </p:nvPr>
        </p:nvSpPr>
        <p:spPr>
          <a:xfrm>
            <a:off x="879240" y="1600200"/>
            <a:ext cx="8229600" cy="4191000"/>
          </a:xfrm>
          <a:noFill/>
          <a:ln/>
        </p:spPr>
        <p:txBody>
          <a:bodyPr>
            <a:normAutofit/>
          </a:bodyPr>
          <a:lstStyle/>
          <a:p>
            <a:pPr marL="0" indent="0">
              <a:buNone/>
            </a:pPr>
            <a:r>
              <a:rPr lang="en-US" dirty="0" smtClean="0"/>
              <a:t> </a:t>
            </a:r>
            <a:endParaRPr lang="en-US" dirty="0"/>
          </a:p>
        </p:txBody>
      </p:sp>
      <p:sp>
        <p:nvSpPr>
          <p:cNvPr id="5" name="TextBox 4"/>
          <p:cNvSpPr txBox="1"/>
          <p:nvPr/>
        </p:nvSpPr>
        <p:spPr>
          <a:xfrm>
            <a:off x="658564" y="2269067"/>
            <a:ext cx="7517443" cy="2862322"/>
          </a:xfrm>
          <a:prstGeom prst="rect">
            <a:avLst/>
          </a:prstGeom>
          <a:noFill/>
        </p:spPr>
        <p:txBody>
          <a:bodyPr wrap="none" rtlCol="0">
            <a:spAutoFit/>
          </a:bodyPr>
          <a:lstStyle/>
          <a:p>
            <a:r>
              <a:rPr lang="en-US" sz="2400" dirty="0" smtClean="0"/>
              <a:t>•Every program has a </a:t>
            </a:r>
            <a:r>
              <a:rPr lang="en-US" sz="2400" u="sng" dirty="0" smtClean="0"/>
              <a:t>function</a:t>
            </a:r>
            <a:r>
              <a:rPr lang="en-US" sz="2400" dirty="0" smtClean="0"/>
              <a:t> named “</a:t>
            </a:r>
            <a:r>
              <a:rPr lang="en-US" sz="2400" dirty="0" smtClean="0">
                <a:solidFill>
                  <a:srgbClr val="FF0000"/>
                </a:solidFill>
              </a:rPr>
              <a:t>main</a:t>
            </a:r>
            <a:r>
              <a:rPr lang="en-US" sz="2400" dirty="0" smtClean="0"/>
              <a:t>” where</a:t>
            </a:r>
          </a:p>
          <a:p>
            <a:r>
              <a:rPr lang="en-US" sz="2400" dirty="0"/>
              <a:t> </a:t>
            </a:r>
            <a:r>
              <a:rPr lang="en-US" sz="2400" dirty="0" smtClean="0"/>
              <a:t> execution begins. </a:t>
            </a:r>
          </a:p>
          <a:p>
            <a:endParaRPr lang="en-US" sz="2400" dirty="0"/>
          </a:p>
          <a:p>
            <a:r>
              <a:rPr lang="en-US" sz="2400" dirty="0"/>
              <a:t>•</a:t>
            </a:r>
            <a:r>
              <a:rPr lang="en-US" sz="2400" dirty="0" smtClean="0"/>
              <a:t>A function </a:t>
            </a:r>
            <a:r>
              <a:rPr lang="en-US" sz="2400" u="sng" dirty="0" smtClean="0"/>
              <a:t>declaration</a:t>
            </a:r>
            <a:r>
              <a:rPr lang="en-US" sz="2400" dirty="0" smtClean="0"/>
              <a:t> has the following general form:</a:t>
            </a:r>
          </a:p>
          <a:p>
            <a:r>
              <a:rPr lang="en-US" sz="2400" dirty="0" smtClean="0"/>
              <a:t>   </a:t>
            </a:r>
            <a:r>
              <a:rPr lang="en-US" sz="2400" i="1" dirty="0" err="1" smtClean="0"/>
              <a:t>return_type</a:t>
            </a:r>
            <a:r>
              <a:rPr lang="en-US" sz="2400" i="1" dirty="0" smtClean="0"/>
              <a:t>   </a:t>
            </a:r>
            <a:r>
              <a:rPr lang="en-US" sz="2400" i="1" dirty="0" err="1" smtClean="0"/>
              <a:t>function_name</a:t>
            </a:r>
            <a:r>
              <a:rPr lang="en-US" sz="2400" i="1" dirty="0" smtClean="0"/>
              <a:t>(argument list)</a:t>
            </a:r>
          </a:p>
          <a:p>
            <a:endParaRPr lang="en-US" sz="3000" i="1" dirty="0" smtClean="0"/>
          </a:p>
          <a:p>
            <a:r>
              <a:rPr lang="en-US" sz="3000" i="1" dirty="0"/>
              <a:t> </a:t>
            </a:r>
            <a:r>
              <a:rPr lang="en-US" sz="3000" i="1" dirty="0" smtClean="0"/>
              <a:t>  </a:t>
            </a:r>
            <a:endParaRPr lang="en-US" sz="3000" dirty="0"/>
          </a:p>
        </p:txBody>
      </p:sp>
      <p:pic>
        <p:nvPicPr>
          <p:cNvPr id="3" name="Picture 2"/>
          <p:cNvPicPr>
            <a:picLocks noChangeAspect="1"/>
          </p:cNvPicPr>
          <p:nvPr/>
        </p:nvPicPr>
        <p:blipFill>
          <a:blip r:embed="rId3"/>
          <a:stretch>
            <a:fillRect/>
          </a:stretch>
        </p:blipFill>
        <p:spPr>
          <a:xfrm>
            <a:off x="844831" y="1659467"/>
            <a:ext cx="1993900" cy="304800"/>
          </a:xfrm>
          <a:prstGeom prst="rect">
            <a:avLst/>
          </a:prstGeom>
        </p:spPr>
      </p:pic>
      <p:grpSp>
        <p:nvGrpSpPr>
          <p:cNvPr id="2" name="Group 13"/>
          <p:cNvGrpSpPr/>
          <p:nvPr/>
        </p:nvGrpSpPr>
        <p:grpSpPr>
          <a:xfrm>
            <a:off x="1589626" y="4849168"/>
            <a:ext cx="2845342" cy="1138998"/>
            <a:chOff x="2065324" y="5113867"/>
            <a:chExt cx="2845342" cy="1138998"/>
          </a:xfrm>
        </p:grpSpPr>
        <p:pic>
          <p:nvPicPr>
            <p:cNvPr id="9" name="Picture 8"/>
            <p:cNvPicPr>
              <a:picLocks noChangeAspect="1"/>
            </p:cNvPicPr>
            <p:nvPr/>
          </p:nvPicPr>
          <p:blipFill>
            <a:blip r:embed="rId3"/>
            <a:stretch>
              <a:fillRect/>
            </a:stretch>
          </p:blipFill>
          <p:spPr>
            <a:xfrm>
              <a:off x="2065324" y="5113867"/>
              <a:ext cx="1993900" cy="304800"/>
            </a:xfrm>
            <a:prstGeom prst="rect">
              <a:avLst/>
            </a:prstGeom>
          </p:spPr>
        </p:pic>
        <p:cxnSp>
          <p:nvCxnSpPr>
            <p:cNvPr id="8" name="Straight Arrow Connector 7"/>
            <p:cNvCxnSpPr/>
            <p:nvPr/>
          </p:nvCxnSpPr>
          <p:spPr>
            <a:xfrm flipH="1" flipV="1">
              <a:off x="2416691" y="5418667"/>
              <a:ext cx="343442" cy="3725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3149600" y="5418667"/>
              <a:ext cx="372533" cy="3725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2590257" y="5791200"/>
              <a:ext cx="2320409" cy="461665"/>
            </a:xfrm>
            <a:prstGeom prst="rect">
              <a:avLst/>
            </a:prstGeom>
            <a:noFill/>
          </p:spPr>
          <p:txBody>
            <a:bodyPr wrap="square" rtlCol="0">
              <a:spAutoFit/>
            </a:bodyPr>
            <a:lstStyle/>
            <a:p>
              <a:r>
                <a:rPr lang="en-US" sz="2400" dirty="0" smtClean="0"/>
                <a:t>keywords</a:t>
              </a:r>
              <a:endParaRPr lang="en-US" sz="2400" dirty="0"/>
            </a:p>
          </p:txBody>
        </p:sp>
      </p:grpSp>
    </p:spTree>
    <p:extLst>
      <p:ext uri="{BB962C8B-B14F-4D97-AF65-F5344CB8AC3E}">
        <p14:creationId xmlns:p14="http://schemas.microsoft.com/office/powerpoint/2010/main" xmlns="" val="681525539"/>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noFill/>
          <a:ln/>
        </p:spPr>
        <p:txBody>
          <a:bodyPr>
            <a:normAutofit/>
          </a:bodyPr>
          <a:lstStyle/>
          <a:p>
            <a:r>
              <a:rPr lang="en-US" i="1" dirty="0" smtClean="0"/>
              <a:t>Hello, World!</a:t>
            </a:r>
            <a:r>
              <a:rPr lang="tr-TR" i="1" dirty="0" smtClean="0"/>
              <a:t>: </a:t>
            </a:r>
            <a:r>
              <a:rPr lang="tr-TR" dirty="0" err="1" smtClean="0"/>
              <a:t>Main</a:t>
            </a:r>
            <a:r>
              <a:rPr lang="tr-TR" dirty="0" smtClean="0"/>
              <a:t> fonksiyonun ilk satırı </a:t>
            </a:r>
            <a:r>
              <a:rPr lang="tr-TR" dirty="0" err="1" smtClean="0"/>
              <a:t>hk</a:t>
            </a:r>
            <a:r>
              <a:rPr lang="tr-TR" dirty="0" smtClean="0"/>
              <a:t>.</a:t>
            </a:r>
            <a:endParaRPr lang="en-US" dirty="0"/>
          </a:p>
        </p:txBody>
      </p:sp>
      <p:sp>
        <p:nvSpPr>
          <p:cNvPr id="20483" name="Rectangle 3"/>
          <p:cNvSpPr>
            <a:spLocks noGrp="1" noChangeArrowheads="1"/>
          </p:cNvSpPr>
          <p:nvPr>
            <p:ph sz="quarter" idx="1"/>
          </p:nvPr>
        </p:nvSpPr>
        <p:spPr>
          <a:xfrm>
            <a:off x="457200" y="1600200"/>
            <a:ext cx="8229600" cy="4191000"/>
          </a:xfrm>
          <a:noFill/>
          <a:ln/>
        </p:spPr>
        <p:txBody>
          <a:bodyPr>
            <a:normAutofit/>
          </a:bodyPr>
          <a:lstStyle/>
          <a:p>
            <a:pPr marL="0" indent="0">
              <a:buNone/>
            </a:pPr>
            <a:r>
              <a:rPr lang="en-US" dirty="0" smtClean="0"/>
              <a:t> </a:t>
            </a:r>
            <a:endParaRPr lang="en-US" dirty="0"/>
          </a:p>
        </p:txBody>
      </p:sp>
      <p:sp>
        <p:nvSpPr>
          <p:cNvPr id="5" name="TextBox 4"/>
          <p:cNvSpPr txBox="1"/>
          <p:nvPr/>
        </p:nvSpPr>
        <p:spPr>
          <a:xfrm>
            <a:off x="236524" y="2425932"/>
            <a:ext cx="8263801" cy="4555093"/>
          </a:xfrm>
          <a:prstGeom prst="rect">
            <a:avLst/>
          </a:prstGeom>
          <a:noFill/>
        </p:spPr>
        <p:txBody>
          <a:bodyPr wrap="none" rtlCol="0">
            <a:spAutoFit/>
          </a:bodyPr>
          <a:lstStyle/>
          <a:p>
            <a:r>
              <a:rPr lang="en-US" sz="3000" dirty="0" smtClean="0"/>
              <a:t>• </a:t>
            </a:r>
            <a:r>
              <a:rPr lang="en-US" sz="2800" dirty="0" smtClean="0"/>
              <a:t>The keyword “</a:t>
            </a:r>
            <a:r>
              <a:rPr lang="en-US" sz="2800" dirty="0" err="1" smtClean="0">
                <a:solidFill>
                  <a:srgbClr val="FF0000"/>
                </a:solidFill>
              </a:rPr>
              <a:t>int</a:t>
            </a:r>
            <a:r>
              <a:rPr lang="en-US" sz="2800" dirty="0" smtClean="0"/>
              <a:t>” indicates that the main function</a:t>
            </a:r>
          </a:p>
          <a:p>
            <a:r>
              <a:rPr lang="en-US" sz="2800" dirty="0"/>
              <a:t> </a:t>
            </a:r>
            <a:r>
              <a:rPr lang="en-US" sz="2800" dirty="0" smtClean="0"/>
              <a:t>  returns an integer value. </a:t>
            </a:r>
            <a:r>
              <a:rPr lang="en-US" sz="2800" dirty="0"/>
              <a:t>Upon normal execution </a:t>
            </a:r>
            <a:endParaRPr lang="en-US" sz="2800" dirty="0" smtClean="0"/>
          </a:p>
          <a:p>
            <a:r>
              <a:rPr lang="en-US" sz="2800" dirty="0"/>
              <a:t> </a:t>
            </a:r>
            <a:r>
              <a:rPr lang="en-US" sz="2800" dirty="0" smtClean="0"/>
              <a:t>  0 </a:t>
            </a:r>
            <a:r>
              <a:rPr lang="en-US" sz="2800" dirty="0"/>
              <a:t>will </a:t>
            </a:r>
            <a:r>
              <a:rPr lang="en-US" sz="2800" dirty="0" smtClean="0"/>
              <a:t>be returned</a:t>
            </a:r>
            <a:r>
              <a:rPr lang="en-US" sz="2800" dirty="0"/>
              <a:t>. Any nonzero value indicates </a:t>
            </a:r>
            <a:endParaRPr lang="en-US" sz="2800" dirty="0" smtClean="0"/>
          </a:p>
          <a:p>
            <a:r>
              <a:rPr lang="en-US" sz="2800" dirty="0"/>
              <a:t> </a:t>
            </a:r>
            <a:r>
              <a:rPr lang="en-US" sz="2800" dirty="0" smtClean="0"/>
              <a:t>  that </a:t>
            </a:r>
            <a:r>
              <a:rPr lang="en-US" sz="2800" dirty="0"/>
              <a:t>“main” </a:t>
            </a:r>
            <a:r>
              <a:rPr lang="en-US" sz="2800" dirty="0" smtClean="0"/>
              <a:t>has </a:t>
            </a:r>
            <a:r>
              <a:rPr lang="en-US" sz="2800" dirty="0"/>
              <a:t>been unsuccessful. </a:t>
            </a:r>
            <a:endParaRPr lang="en-US" sz="2800" dirty="0" smtClean="0"/>
          </a:p>
          <a:p>
            <a:endParaRPr lang="en-US" sz="2800" dirty="0"/>
          </a:p>
          <a:p>
            <a:r>
              <a:rPr lang="en-US" sz="2800" dirty="0" smtClean="0"/>
              <a:t>• The keyword “</a:t>
            </a:r>
            <a:r>
              <a:rPr lang="en-US" sz="2800" dirty="0" smtClean="0">
                <a:solidFill>
                  <a:srgbClr val="FF0000"/>
                </a:solidFill>
              </a:rPr>
              <a:t>void</a:t>
            </a:r>
            <a:r>
              <a:rPr lang="en-US" sz="2800" dirty="0" smtClean="0"/>
              <a:t>” indicates that the “main” </a:t>
            </a:r>
          </a:p>
          <a:p>
            <a:r>
              <a:rPr lang="en-US" sz="2800" dirty="0" smtClean="0"/>
              <a:t>   function receives no parameter from the OS.</a:t>
            </a:r>
            <a:endParaRPr lang="en-US" sz="2800" dirty="0"/>
          </a:p>
          <a:p>
            <a:endParaRPr lang="en-US" sz="3200" dirty="0" smtClean="0"/>
          </a:p>
          <a:p>
            <a:endParaRPr lang="en-US" sz="3000" i="1" dirty="0" smtClean="0"/>
          </a:p>
          <a:p>
            <a:r>
              <a:rPr lang="en-US" sz="3000" i="1" dirty="0"/>
              <a:t> </a:t>
            </a:r>
            <a:r>
              <a:rPr lang="en-US" sz="3000" i="1" dirty="0" smtClean="0"/>
              <a:t>  </a:t>
            </a:r>
            <a:endParaRPr lang="en-US" sz="3000" dirty="0"/>
          </a:p>
        </p:txBody>
      </p:sp>
      <p:grpSp>
        <p:nvGrpSpPr>
          <p:cNvPr id="2" name="Group 9"/>
          <p:cNvGrpSpPr/>
          <p:nvPr/>
        </p:nvGrpSpPr>
        <p:grpSpPr>
          <a:xfrm>
            <a:off x="2979724" y="1286934"/>
            <a:ext cx="2845342" cy="1138998"/>
            <a:chOff x="2065324" y="5113867"/>
            <a:chExt cx="2845342" cy="1138998"/>
          </a:xfrm>
        </p:grpSpPr>
        <p:pic>
          <p:nvPicPr>
            <p:cNvPr id="11" name="Picture 10"/>
            <p:cNvPicPr>
              <a:picLocks noChangeAspect="1"/>
            </p:cNvPicPr>
            <p:nvPr/>
          </p:nvPicPr>
          <p:blipFill>
            <a:blip r:embed="rId3"/>
            <a:stretch>
              <a:fillRect/>
            </a:stretch>
          </p:blipFill>
          <p:spPr>
            <a:xfrm>
              <a:off x="2065324" y="5113867"/>
              <a:ext cx="1993900" cy="304800"/>
            </a:xfrm>
            <a:prstGeom prst="rect">
              <a:avLst/>
            </a:prstGeom>
          </p:spPr>
        </p:pic>
        <p:cxnSp>
          <p:nvCxnSpPr>
            <p:cNvPr id="14" name="Straight Arrow Connector 13"/>
            <p:cNvCxnSpPr/>
            <p:nvPr/>
          </p:nvCxnSpPr>
          <p:spPr>
            <a:xfrm flipH="1" flipV="1">
              <a:off x="2416691" y="5418667"/>
              <a:ext cx="343442" cy="3725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3149600" y="5418667"/>
              <a:ext cx="372533" cy="3725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2590257" y="5791200"/>
              <a:ext cx="2320409" cy="461665"/>
            </a:xfrm>
            <a:prstGeom prst="rect">
              <a:avLst/>
            </a:prstGeom>
            <a:noFill/>
          </p:spPr>
          <p:txBody>
            <a:bodyPr wrap="square" rtlCol="0">
              <a:spAutoFit/>
            </a:bodyPr>
            <a:lstStyle/>
            <a:p>
              <a:r>
                <a:rPr lang="en-US" sz="2400" dirty="0" smtClean="0"/>
                <a:t>keywords</a:t>
              </a:r>
              <a:endParaRPr lang="en-US" sz="2400" dirty="0"/>
            </a:p>
          </p:txBody>
        </p:sp>
      </p:grpSp>
    </p:spTree>
    <p:extLst>
      <p:ext uri="{BB962C8B-B14F-4D97-AF65-F5344CB8AC3E}">
        <p14:creationId xmlns:p14="http://schemas.microsoft.com/office/powerpoint/2010/main" xmlns="" val="2654646206"/>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noFill/>
          <a:ln/>
        </p:spPr>
        <p:txBody>
          <a:bodyPr>
            <a:normAutofit/>
          </a:bodyPr>
          <a:lstStyle/>
          <a:p>
            <a:r>
              <a:rPr lang="en-US" i="1" dirty="0" smtClean="0"/>
              <a:t>Hello, World!</a:t>
            </a:r>
            <a:r>
              <a:rPr lang="tr-TR" i="1" dirty="0" smtClean="0"/>
              <a:t>: </a:t>
            </a:r>
            <a:r>
              <a:rPr lang="tr-TR" dirty="0" smtClean="0"/>
              <a:t>Süslü parantezlerin kullanımı</a:t>
            </a:r>
            <a:endParaRPr lang="en-US" dirty="0"/>
          </a:p>
        </p:txBody>
      </p:sp>
      <p:sp>
        <p:nvSpPr>
          <p:cNvPr id="20483" name="Rectangle 3"/>
          <p:cNvSpPr>
            <a:spLocks noGrp="1" noChangeArrowheads="1"/>
          </p:cNvSpPr>
          <p:nvPr>
            <p:ph sz="quarter" idx="1"/>
          </p:nvPr>
        </p:nvSpPr>
        <p:spPr>
          <a:xfrm>
            <a:off x="457200" y="1600200"/>
            <a:ext cx="8229600" cy="4191000"/>
          </a:xfrm>
          <a:noFill/>
          <a:ln/>
        </p:spPr>
        <p:txBody>
          <a:bodyPr>
            <a:normAutofit/>
          </a:bodyPr>
          <a:lstStyle/>
          <a:p>
            <a:pPr marL="0" indent="0">
              <a:buNone/>
            </a:pPr>
            <a:r>
              <a:rPr lang="en-US" dirty="0" smtClean="0"/>
              <a:t> </a:t>
            </a:r>
            <a:endParaRPr lang="en-US" dirty="0"/>
          </a:p>
        </p:txBody>
      </p:sp>
      <p:sp>
        <p:nvSpPr>
          <p:cNvPr id="5" name="TextBox 4"/>
          <p:cNvSpPr txBox="1"/>
          <p:nvPr/>
        </p:nvSpPr>
        <p:spPr>
          <a:xfrm>
            <a:off x="831609" y="1896533"/>
            <a:ext cx="7353295" cy="4154984"/>
          </a:xfrm>
          <a:prstGeom prst="rect">
            <a:avLst/>
          </a:prstGeom>
          <a:noFill/>
        </p:spPr>
        <p:txBody>
          <a:bodyPr wrap="none" rtlCol="0">
            <a:spAutoFit/>
          </a:bodyPr>
          <a:lstStyle/>
          <a:p>
            <a:r>
              <a:rPr lang="en-US" sz="2400" dirty="0" smtClean="0"/>
              <a:t>•A left brace begins the body of each function</a:t>
            </a:r>
          </a:p>
          <a:p>
            <a:r>
              <a:rPr lang="en-US" sz="2400" dirty="0" smtClean="0"/>
              <a:t>• A corresponding right brace must end the function</a:t>
            </a:r>
          </a:p>
          <a:p>
            <a:r>
              <a:rPr lang="en-US" sz="2400" dirty="0" smtClean="0"/>
              <a:t>   Braces are also used to group statements together</a:t>
            </a:r>
            <a:endParaRPr lang="en-US" sz="2400" dirty="0"/>
          </a:p>
          <a:p>
            <a:r>
              <a:rPr lang="en-US" sz="2400" dirty="0"/>
              <a:t>• </a:t>
            </a:r>
            <a:r>
              <a:rPr lang="en-US" sz="2400" dirty="0" smtClean="0"/>
              <a:t>Common programming style: place these braces </a:t>
            </a:r>
          </a:p>
          <a:p>
            <a:r>
              <a:rPr lang="en-US" sz="2400" dirty="0" smtClean="0"/>
              <a:t>    on separate lines at the left margin</a:t>
            </a:r>
          </a:p>
          <a:p>
            <a:endParaRPr lang="en-US" sz="2400" dirty="0" smtClean="0"/>
          </a:p>
          <a:p>
            <a:r>
              <a:rPr lang="en-US" sz="2400" dirty="0"/>
              <a:t>• </a:t>
            </a:r>
            <a:r>
              <a:rPr lang="en-US" sz="2400" dirty="0" smtClean="0"/>
              <a:t>Matches the left brace above</a:t>
            </a:r>
          </a:p>
          <a:p>
            <a:r>
              <a:rPr lang="en-US" sz="2400" dirty="0"/>
              <a:t>• </a:t>
            </a:r>
            <a:endParaRPr lang="tr-TR" sz="2400" dirty="0" smtClean="0"/>
          </a:p>
          <a:p>
            <a:r>
              <a:rPr lang="en-US" sz="2400" dirty="0" smtClean="0"/>
              <a:t>Ends the function main()</a:t>
            </a:r>
            <a:endParaRPr lang="en-US" sz="2400" dirty="0"/>
          </a:p>
          <a:p>
            <a:r>
              <a:rPr lang="en-US" sz="2400" dirty="0" smtClean="0"/>
              <a:t> </a:t>
            </a:r>
            <a:endParaRPr lang="en-US" sz="2400" i="1" dirty="0" smtClean="0"/>
          </a:p>
          <a:p>
            <a:r>
              <a:rPr lang="en-US" sz="2400" i="1" dirty="0"/>
              <a:t> </a:t>
            </a:r>
            <a:r>
              <a:rPr lang="en-US" sz="2400" i="1" dirty="0" smtClean="0"/>
              <a:t>  </a:t>
            </a:r>
            <a:endParaRPr lang="en-US" sz="2400" dirty="0"/>
          </a:p>
        </p:txBody>
      </p:sp>
      <p:pic>
        <p:nvPicPr>
          <p:cNvPr id="2" name="Picture 1"/>
          <p:cNvPicPr>
            <a:picLocks noChangeAspect="1"/>
          </p:cNvPicPr>
          <p:nvPr/>
        </p:nvPicPr>
        <p:blipFill>
          <a:blip r:embed="rId3"/>
          <a:stretch>
            <a:fillRect/>
          </a:stretch>
        </p:blipFill>
        <p:spPr>
          <a:xfrm>
            <a:off x="831609" y="1367366"/>
            <a:ext cx="342900" cy="495300"/>
          </a:xfrm>
          <a:prstGeom prst="rect">
            <a:avLst/>
          </a:prstGeom>
        </p:spPr>
      </p:pic>
      <p:pic>
        <p:nvPicPr>
          <p:cNvPr id="4" name="Picture 3"/>
          <p:cNvPicPr>
            <a:picLocks noChangeAspect="1"/>
          </p:cNvPicPr>
          <p:nvPr/>
        </p:nvPicPr>
        <p:blipFill>
          <a:blip r:embed="rId4"/>
          <a:stretch>
            <a:fillRect/>
          </a:stretch>
        </p:blipFill>
        <p:spPr>
          <a:xfrm>
            <a:off x="942217" y="4442883"/>
            <a:ext cx="215359" cy="412771"/>
          </a:xfrm>
          <a:prstGeom prst="rect">
            <a:avLst/>
          </a:prstGeom>
        </p:spPr>
      </p:pic>
    </p:spTree>
    <p:extLst>
      <p:ext uri="{BB962C8B-B14F-4D97-AF65-F5344CB8AC3E}">
        <p14:creationId xmlns:p14="http://schemas.microsoft.com/office/powerpoint/2010/main" xmlns="" val="3904788706"/>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noFill/>
          <a:ln/>
        </p:spPr>
        <p:txBody>
          <a:bodyPr>
            <a:normAutofit/>
          </a:bodyPr>
          <a:lstStyle/>
          <a:p>
            <a:r>
              <a:rPr lang="en-US" i="1" dirty="0" smtClean="0"/>
              <a:t>Hello, World!</a:t>
            </a:r>
            <a:r>
              <a:rPr lang="tr-TR" i="1" dirty="0" smtClean="0"/>
              <a:t>: </a:t>
            </a:r>
            <a:r>
              <a:rPr lang="tr-TR" dirty="0" err="1" smtClean="0"/>
              <a:t>printf</a:t>
            </a:r>
            <a:r>
              <a:rPr lang="tr-TR" dirty="0" smtClean="0"/>
              <a:t> fonksiyonu nedir?</a:t>
            </a:r>
            <a:endParaRPr lang="en-US" dirty="0"/>
          </a:p>
        </p:txBody>
      </p:sp>
      <p:sp>
        <p:nvSpPr>
          <p:cNvPr id="20483" name="Rectangle 3"/>
          <p:cNvSpPr>
            <a:spLocks noGrp="1" noChangeArrowheads="1"/>
          </p:cNvSpPr>
          <p:nvPr>
            <p:ph sz="quarter" idx="1"/>
          </p:nvPr>
        </p:nvSpPr>
        <p:spPr>
          <a:xfrm>
            <a:off x="457200" y="1600200"/>
            <a:ext cx="8229600" cy="4191000"/>
          </a:xfrm>
          <a:noFill/>
          <a:ln/>
        </p:spPr>
        <p:txBody>
          <a:bodyPr>
            <a:normAutofit/>
          </a:bodyPr>
          <a:lstStyle/>
          <a:p>
            <a:pPr marL="0" indent="0">
              <a:buNone/>
            </a:pPr>
            <a:r>
              <a:rPr lang="en-US" dirty="0" smtClean="0"/>
              <a:t> </a:t>
            </a:r>
            <a:endParaRPr lang="en-US" dirty="0"/>
          </a:p>
        </p:txBody>
      </p:sp>
      <p:sp>
        <p:nvSpPr>
          <p:cNvPr id="13" name="TextBox 12"/>
          <p:cNvSpPr txBox="1"/>
          <p:nvPr/>
        </p:nvSpPr>
        <p:spPr>
          <a:xfrm>
            <a:off x="457200" y="1417638"/>
            <a:ext cx="7726795" cy="4524315"/>
          </a:xfrm>
          <a:prstGeom prst="rect">
            <a:avLst/>
          </a:prstGeom>
          <a:noFill/>
        </p:spPr>
        <p:txBody>
          <a:bodyPr wrap="none" rtlCol="0">
            <a:spAutoFit/>
          </a:bodyPr>
          <a:lstStyle/>
          <a:p>
            <a:r>
              <a:rPr lang="en-US" sz="2400" dirty="0" err="1"/>
              <a:t>p</a:t>
            </a:r>
            <a:r>
              <a:rPr lang="en-US" sz="2400" dirty="0" err="1" smtClean="0"/>
              <a:t>rintf</a:t>
            </a:r>
            <a:r>
              <a:rPr lang="en-US" sz="2400" dirty="0" smtClean="0"/>
              <a:t>()  </a:t>
            </a:r>
            <a:r>
              <a:rPr lang="en-US" sz="2400" i="1" dirty="0" smtClean="0"/>
              <a:t>(pronounced “print-</a:t>
            </a:r>
            <a:r>
              <a:rPr lang="en-US" sz="2400" i="1" dirty="0" err="1" smtClean="0"/>
              <a:t>eff</a:t>
            </a:r>
            <a:r>
              <a:rPr lang="en-US" sz="2400" i="1" dirty="0" smtClean="0"/>
              <a:t>”)</a:t>
            </a:r>
            <a:endParaRPr lang="en-US" sz="2400" i="1" dirty="0"/>
          </a:p>
          <a:p>
            <a:r>
              <a:rPr lang="en-US" sz="2400" dirty="0" smtClean="0"/>
              <a:t>• A function from the C standard library that prints </a:t>
            </a:r>
          </a:p>
          <a:p>
            <a:r>
              <a:rPr lang="en-US" sz="2400" dirty="0"/>
              <a:t> </a:t>
            </a:r>
            <a:r>
              <a:rPr lang="en-US" sz="2400" dirty="0" smtClean="0"/>
              <a:t>  on the screen </a:t>
            </a:r>
          </a:p>
          <a:p>
            <a:r>
              <a:rPr lang="en-US" sz="2400" dirty="0" smtClean="0"/>
              <a:t>• Needs the header file </a:t>
            </a:r>
            <a:r>
              <a:rPr lang="en-US" sz="2400" dirty="0" err="1" smtClean="0"/>
              <a:t>stdio.h</a:t>
            </a:r>
            <a:r>
              <a:rPr lang="en-US" sz="2400" dirty="0" smtClean="0"/>
              <a:t> to provide the </a:t>
            </a:r>
            <a:r>
              <a:rPr lang="en-US" sz="2400" dirty="0" smtClean="0">
                <a:solidFill>
                  <a:srgbClr val="FF0000"/>
                </a:solidFill>
              </a:rPr>
              <a:t>function</a:t>
            </a:r>
          </a:p>
          <a:p>
            <a:r>
              <a:rPr lang="en-US" sz="2400" i="1" dirty="0">
                <a:solidFill>
                  <a:srgbClr val="FF0000"/>
                </a:solidFill>
              </a:rPr>
              <a:t> </a:t>
            </a:r>
            <a:r>
              <a:rPr lang="en-US" sz="2400" i="1" dirty="0" smtClean="0">
                <a:solidFill>
                  <a:srgbClr val="FF0000"/>
                </a:solidFill>
              </a:rPr>
              <a:t>  </a:t>
            </a:r>
            <a:r>
              <a:rPr lang="en-US" sz="2400" dirty="0" smtClean="0">
                <a:solidFill>
                  <a:srgbClr val="FF0000"/>
                </a:solidFill>
              </a:rPr>
              <a:t>prototype</a:t>
            </a:r>
            <a:r>
              <a:rPr lang="en-US" sz="2400" dirty="0" smtClean="0"/>
              <a:t> to the compiler</a:t>
            </a:r>
          </a:p>
          <a:p>
            <a:r>
              <a:rPr lang="en-US" sz="2400" dirty="0" smtClean="0"/>
              <a:t>• Note that </a:t>
            </a:r>
            <a:r>
              <a:rPr lang="en-US" sz="2400" u="sng" dirty="0" smtClean="0"/>
              <a:t>any function </a:t>
            </a:r>
            <a:r>
              <a:rPr lang="en-US" sz="2400" dirty="0" smtClean="0"/>
              <a:t>should be declared before </a:t>
            </a:r>
          </a:p>
          <a:p>
            <a:r>
              <a:rPr lang="en-US" sz="2400" dirty="0"/>
              <a:t> </a:t>
            </a:r>
            <a:r>
              <a:rPr lang="en-US" sz="2400" dirty="0" smtClean="0"/>
              <a:t>  they are used</a:t>
            </a:r>
          </a:p>
          <a:p>
            <a:r>
              <a:rPr lang="en-US" sz="2400" dirty="0" smtClean="0"/>
              <a:t>• </a:t>
            </a:r>
            <a:r>
              <a:rPr lang="en-US" sz="2400" dirty="0" smtClean="0">
                <a:solidFill>
                  <a:srgbClr val="FF0000"/>
                </a:solidFill>
              </a:rPr>
              <a:t>Function prototype</a:t>
            </a:r>
            <a:r>
              <a:rPr lang="en-US" sz="2400" dirty="0" smtClean="0"/>
              <a:t>: function declaration syntax</a:t>
            </a:r>
          </a:p>
          <a:p>
            <a:r>
              <a:rPr lang="en-US" sz="2400" dirty="0" smtClean="0"/>
              <a:t>• Tells the compiler the number and type of arguments </a:t>
            </a:r>
          </a:p>
          <a:p>
            <a:r>
              <a:rPr lang="en-US" sz="2400" dirty="0"/>
              <a:t> </a:t>
            </a:r>
            <a:r>
              <a:rPr lang="en-US" sz="2400" dirty="0" smtClean="0"/>
              <a:t>   and the type of the value that is to be returned by the</a:t>
            </a:r>
          </a:p>
          <a:p>
            <a:r>
              <a:rPr lang="en-US" sz="2400" dirty="0"/>
              <a:t> </a:t>
            </a:r>
            <a:r>
              <a:rPr lang="en-US" sz="2400" dirty="0" smtClean="0"/>
              <a:t>   function</a:t>
            </a:r>
          </a:p>
          <a:p>
            <a:r>
              <a:rPr lang="en-US" sz="2400" i="1" dirty="0"/>
              <a:t> </a:t>
            </a:r>
            <a:r>
              <a:rPr lang="en-US" sz="2400" i="1" dirty="0" smtClean="0"/>
              <a:t>  </a:t>
            </a:r>
            <a:endParaRPr lang="en-US" sz="2400" dirty="0"/>
          </a:p>
        </p:txBody>
      </p:sp>
    </p:spTree>
    <p:extLst>
      <p:ext uri="{BB962C8B-B14F-4D97-AF65-F5344CB8AC3E}">
        <p14:creationId xmlns:p14="http://schemas.microsoft.com/office/powerpoint/2010/main" xmlns="" val="142945375"/>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noFill/>
          <a:ln/>
        </p:spPr>
        <p:txBody>
          <a:bodyPr>
            <a:normAutofit/>
          </a:bodyPr>
          <a:lstStyle/>
          <a:p>
            <a:r>
              <a:rPr lang="en-US" i="1" dirty="0" smtClean="0"/>
              <a:t>Hello, World!</a:t>
            </a:r>
            <a:r>
              <a:rPr lang="tr-TR" i="1" dirty="0" smtClean="0"/>
              <a:t>: </a:t>
            </a:r>
            <a:r>
              <a:rPr lang="tr-TR" dirty="0" err="1" smtClean="0"/>
              <a:t>printf</a:t>
            </a:r>
            <a:r>
              <a:rPr lang="tr-TR" dirty="0" smtClean="0"/>
              <a:t> fonksiyonu nedir?</a:t>
            </a:r>
            <a:endParaRPr lang="en-US" dirty="0"/>
          </a:p>
        </p:txBody>
      </p:sp>
      <p:sp>
        <p:nvSpPr>
          <p:cNvPr id="20483" name="Rectangle 3"/>
          <p:cNvSpPr>
            <a:spLocks noGrp="1" noChangeArrowheads="1"/>
          </p:cNvSpPr>
          <p:nvPr>
            <p:ph sz="quarter" idx="1"/>
          </p:nvPr>
        </p:nvSpPr>
        <p:spPr>
          <a:xfrm>
            <a:off x="772427" y="1600200"/>
            <a:ext cx="8229600" cy="4191000"/>
          </a:xfrm>
          <a:noFill/>
          <a:ln/>
        </p:spPr>
        <p:txBody>
          <a:bodyPr>
            <a:normAutofit/>
          </a:bodyPr>
          <a:lstStyle/>
          <a:p>
            <a:pPr marL="0" indent="0">
              <a:buNone/>
            </a:pPr>
            <a:r>
              <a:rPr lang="en-US" dirty="0" smtClean="0"/>
              <a:t> </a:t>
            </a:r>
            <a:endParaRPr lang="en-US" dirty="0"/>
          </a:p>
        </p:txBody>
      </p:sp>
      <p:sp>
        <p:nvSpPr>
          <p:cNvPr id="13" name="TextBox 12"/>
          <p:cNvSpPr txBox="1"/>
          <p:nvPr/>
        </p:nvSpPr>
        <p:spPr>
          <a:xfrm>
            <a:off x="774387" y="1308099"/>
            <a:ext cx="7671524" cy="4524315"/>
          </a:xfrm>
          <a:prstGeom prst="rect">
            <a:avLst/>
          </a:prstGeom>
          <a:noFill/>
        </p:spPr>
        <p:txBody>
          <a:bodyPr wrap="none" rtlCol="0">
            <a:spAutoFit/>
          </a:bodyPr>
          <a:lstStyle/>
          <a:p>
            <a:endParaRPr lang="en-US" sz="2400" dirty="0"/>
          </a:p>
          <a:p>
            <a:r>
              <a:rPr lang="en-US" sz="2400" dirty="0" smtClean="0"/>
              <a:t>• Here the function </a:t>
            </a:r>
            <a:r>
              <a:rPr lang="en-US" sz="2400" dirty="0" err="1" smtClean="0">
                <a:solidFill>
                  <a:srgbClr val="FF0000"/>
                </a:solidFill>
              </a:rPr>
              <a:t>printf</a:t>
            </a:r>
            <a:r>
              <a:rPr lang="en-US" sz="2400" dirty="0" smtClean="0">
                <a:solidFill>
                  <a:srgbClr val="FF0000"/>
                </a:solidFill>
              </a:rPr>
              <a:t>()</a:t>
            </a:r>
            <a:r>
              <a:rPr lang="en-US" sz="2400" dirty="0" smtClean="0"/>
              <a:t> is called, or invoked, with a</a:t>
            </a:r>
          </a:p>
          <a:p>
            <a:r>
              <a:rPr lang="en-US" sz="2400" dirty="0"/>
              <a:t> </a:t>
            </a:r>
            <a:r>
              <a:rPr lang="en-US" sz="2400" dirty="0" smtClean="0"/>
              <a:t>  single argument, the string “Hello, world!\n”</a:t>
            </a:r>
          </a:p>
          <a:p>
            <a:r>
              <a:rPr lang="en-US" sz="2400" dirty="0" smtClean="0"/>
              <a:t>• A string constant in C is a series of characters </a:t>
            </a:r>
          </a:p>
          <a:p>
            <a:r>
              <a:rPr lang="en-US" sz="2400" dirty="0"/>
              <a:t> </a:t>
            </a:r>
            <a:r>
              <a:rPr lang="en-US" sz="2400" dirty="0" smtClean="0"/>
              <a:t>  surrounded by </a:t>
            </a:r>
            <a:r>
              <a:rPr lang="en-US" sz="2400" dirty="0" smtClean="0">
                <a:solidFill>
                  <a:srgbClr val="FF0000"/>
                </a:solidFill>
              </a:rPr>
              <a:t>“ ”</a:t>
            </a:r>
          </a:p>
          <a:p>
            <a:r>
              <a:rPr lang="en-US" sz="2400" dirty="0"/>
              <a:t>• </a:t>
            </a:r>
            <a:r>
              <a:rPr lang="en-US" sz="2400" dirty="0" smtClean="0"/>
              <a:t>The two characters </a:t>
            </a:r>
            <a:r>
              <a:rPr lang="en-US" sz="2400" dirty="0" smtClean="0">
                <a:solidFill>
                  <a:srgbClr val="FF0000"/>
                </a:solidFill>
              </a:rPr>
              <a:t>\n</a:t>
            </a:r>
            <a:r>
              <a:rPr lang="en-US" sz="2400" dirty="0" smtClean="0"/>
              <a:t> at the end of the string </a:t>
            </a:r>
          </a:p>
          <a:p>
            <a:r>
              <a:rPr lang="en-US" sz="2400" dirty="0"/>
              <a:t> </a:t>
            </a:r>
            <a:r>
              <a:rPr lang="en-US" sz="2400" dirty="0" smtClean="0"/>
              <a:t>   represent a single character called </a:t>
            </a:r>
            <a:r>
              <a:rPr lang="en-US" sz="2400" i="1" dirty="0" smtClean="0"/>
              <a:t>newline</a:t>
            </a:r>
          </a:p>
          <a:p>
            <a:r>
              <a:rPr lang="en-US" sz="2400" dirty="0" smtClean="0"/>
              <a:t>• A newline character is a nonprinting character; its </a:t>
            </a:r>
          </a:p>
          <a:p>
            <a:r>
              <a:rPr lang="en-US" sz="2400" dirty="0"/>
              <a:t> </a:t>
            </a:r>
            <a:r>
              <a:rPr lang="en-US" sz="2400" dirty="0" smtClean="0"/>
              <a:t>  effect is to advance the cursor to the beginning of the</a:t>
            </a:r>
          </a:p>
          <a:p>
            <a:r>
              <a:rPr lang="en-US" sz="2400" i="1" dirty="0"/>
              <a:t> </a:t>
            </a:r>
            <a:r>
              <a:rPr lang="en-US" sz="2400" i="1" dirty="0" smtClean="0"/>
              <a:t> next line.</a:t>
            </a:r>
          </a:p>
          <a:p>
            <a:r>
              <a:rPr lang="en-US" sz="2400" dirty="0" smtClean="0"/>
              <a:t>• All declarations and statements in C end with </a:t>
            </a:r>
          </a:p>
          <a:p>
            <a:r>
              <a:rPr lang="en-US" sz="2400" dirty="0"/>
              <a:t> </a:t>
            </a:r>
            <a:r>
              <a:rPr lang="en-US" sz="2400" dirty="0" smtClean="0"/>
              <a:t>  semicolon (</a:t>
            </a:r>
            <a:r>
              <a:rPr lang="en-US" sz="2400" dirty="0" smtClean="0">
                <a:solidFill>
                  <a:srgbClr val="FF0000"/>
                </a:solidFill>
              </a:rPr>
              <a:t>;</a:t>
            </a:r>
            <a:r>
              <a:rPr lang="en-US" sz="2400" dirty="0" smtClean="0"/>
              <a:t>)</a:t>
            </a:r>
            <a:endParaRPr lang="en-US" sz="2400" i="1" dirty="0"/>
          </a:p>
        </p:txBody>
      </p:sp>
      <p:pic>
        <p:nvPicPr>
          <p:cNvPr id="2" name="Picture 1"/>
          <p:cNvPicPr>
            <a:picLocks noChangeAspect="1"/>
          </p:cNvPicPr>
          <p:nvPr/>
        </p:nvPicPr>
        <p:blipFill>
          <a:blip r:embed="rId4"/>
          <a:stretch>
            <a:fillRect/>
          </a:stretch>
        </p:blipFill>
        <p:spPr>
          <a:xfrm>
            <a:off x="459160" y="1308099"/>
            <a:ext cx="3708400" cy="342900"/>
          </a:xfrm>
          <a:prstGeom prst="rect">
            <a:avLst/>
          </a:prstGeom>
        </p:spPr>
      </p:pic>
    </p:spTree>
    <p:extLst>
      <p:ext uri="{BB962C8B-B14F-4D97-AF65-F5344CB8AC3E}">
        <p14:creationId xmlns:p14="http://schemas.microsoft.com/office/powerpoint/2010/main" xmlns="" val="3341010462"/>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r>
              <a:rPr lang="en-US" i="1" dirty="0" smtClean="0"/>
              <a:t>Hello, World!</a:t>
            </a:r>
            <a:r>
              <a:rPr lang="tr-TR" i="1" dirty="0" smtClean="0"/>
              <a:t>: </a:t>
            </a:r>
            <a:r>
              <a:rPr lang="tr-TR" dirty="0" smtClean="0"/>
              <a:t>Kod akışı ve </a:t>
            </a:r>
            <a:r>
              <a:rPr lang="tr-TR" b="1" i="1" dirty="0" err="1" smtClean="0"/>
              <a:t>return</a:t>
            </a:r>
            <a:r>
              <a:rPr lang="tr-TR" b="1" i="1" dirty="0" smtClean="0"/>
              <a:t> 0;</a:t>
            </a:r>
            <a:r>
              <a:rPr lang="tr-TR" dirty="0" smtClean="0"/>
              <a:t> komutu</a:t>
            </a:r>
            <a:endParaRPr lang="tr-TR" dirty="0"/>
          </a:p>
        </p:txBody>
      </p:sp>
      <p:sp>
        <p:nvSpPr>
          <p:cNvPr id="4" name="3 İçerik Yer Tutucusu"/>
          <p:cNvSpPr>
            <a:spLocks noGrp="1"/>
          </p:cNvSpPr>
          <p:nvPr>
            <p:ph sz="quarter" idx="1"/>
          </p:nvPr>
        </p:nvSpPr>
        <p:spPr/>
        <p:txBody>
          <a:bodyPr>
            <a:normAutofit fontScale="92500"/>
          </a:bodyPr>
          <a:lstStyle/>
          <a:p>
            <a:r>
              <a:rPr lang="tr-TR" dirty="0" err="1" smtClean="0"/>
              <a:t>C’de</a:t>
            </a:r>
            <a:r>
              <a:rPr lang="tr-TR" dirty="0" smtClean="0"/>
              <a:t> kod yukarıdan aşağı doğru akar!</a:t>
            </a:r>
          </a:p>
          <a:p>
            <a:endParaRPr lang="tr-TR" dirty="0" smtClean="0"/>
          </a:p>
          <a:p>
            <a:r>
              <a:rPr lang="tr-TR" dirty="0" err="1" smtClean="0"/>
              <a:t>return</a:t>
            </a:r>
            <a:r>
              <a:rPr lang="tr-TR" dirty="0" smtClean="0"/>
              <a:t> komutu, içinde bulunduğu fonksiyonu sonlandırır.</a:t>
            </a:r>
          </a:p>
          <a:p>
            <a:r>
              <a:rPr lang="tr-TR" dirty="0" smtClean="0"/>
              <a:t>Şu an için sadece </a:t>
            </a:r>
            <a:r>
              <a:rPr lang="tr-TR" dirty="0" err="1" smtClean="0"/>
              <a:t>main</a:t>
            </a:r>
            <a:r>
              <a:rPr lang="tr-TR" dirty="0" smtClean="0"/>
              <a:t> fonksiyonunu görüyoruz.</a:t>
            </a:r>
          </a:p>
          <a:p>
            <a:r>
              <a:rPr lang="tr-TR" dirty="0" err="1" smtClean="0"/>
              <a:t>main</a:t>
            </a:r>
            <a:r>
              <a:rPr lang="tr-TR" dirty="0" smtClean="0"/>
              <a:t> fonksiyonu içerisinde </a:t>
            </a:r>
            <a:r>
              <a:rPr lang="tr-TR" dirty="0" err="1" smtClean="0"/>
              <a:t>return</a:t>
            </a:r>
            <a:r>
              <a:rPr lang="tr-TR" dirty="0" smtClean="0"/>
              <a:t> komutu nerede görülürse, </a:t>
            </a:r>
            <a:r>
              <a:rPr lang="tr-TR" dirty="0" err="1" smtClean="0"/>
              <a:t>main</a:t>
            </a:r>
            <a:r>
              <a:rPr lang="tr-TR" dirty="0" smtClean="0"/>
              <a:t> fonksiyonu(dolayısıyla da kodun tamamı) o an sonlanır.</a:t>
            </a:r>
          </a:p>
          <a:p>
            <a:endParaRPr lang="tr-TR" dirty="0" smtClean="0"/>
          </a:p>
          <a:p>
            <a:r>
              <a:rPr lang="tr-TR" dirty="0" smtClean="0"/>
              <a:t>Neden </a:t>
            </a:r>
            <a:r>
              <a:rPr lang="tr-TR" i="1" dirty="0" err="1" smtClean="0"/>
              <a:t>return</a:t>
            </a:r>
            <a:r>
              <a:rPr lang="tr-TR" i="1" dirty="0" smtClean="0"/>
              <a:t> 141 </a:t>
            </a:r>
            <a:r>
              <a:rPr lang="tr-TR" dirty="0" smtClean="0"/>
              <a:t>değil de </a:t>
            </a:r>
            <a:r>
              <a:rPr lang="tr-TR" i="1" dirty="0" err="1" smtClean="0"/>
              <a:t>return</a:t>
            </a:r>
            <a:r>
              <a:rPr lang="tr-TR" i="1" dirty="0" smtClean="0"/>
              <a:t> 0</a:t>
            </a:r>
            <a:r>
              <a:rPr lang="tr-TR" dirty="0" smtClean="0"/>
              <a:t>?</a:t>
            </a:r>
          </a:p>
          <a:p>
            <a:pPr lvl="1"/>
            <a:r>
              <a:rPr lang="tr-TR" dirty="0" err="1" smtClean="0"/>
              <a:t>main’in</a:t>
            </a:r>
            <a:r>
              <a:rPr lang="tr-TR" dirty="0" smtClean="0"/>
              <a:t> 0 dönmesi kodun başarılı şekilde sonlandığına işaret olarak kabul edilmiştir. Böylece işletim sistemine vs. kodun sonlanmasında bir anormallik olmadığını, kontrollü şekilde sonlandığını dile getirmiş oluyoruz.</a:t>
            </a:r>
          </a:p>
          <a:p>
            <a:endParaRPr lang="tr-TR" dirty="0" smtClean="0"/>
          </a:p>
          <a:p>
            <a:endParaRPr lang="tr-TR" dirty="0" smtClean="0"/>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noFill/>
          <a:ln/>
        </p:spPr>
        <p:txBody>
          <a:bodyPr>
            <a:normAutofit/>
          </a:bodyPr>
          <a:lstStyle/>
          <a:p>
            <a:r>
              <a:rPr lang="en-US" i="1" dirty="0" smtClean="0"/>
              <a:t>Hello, World!</a:t>
            </a:r>
            <a:r>
              <a:rPr lang="tr-TR" i="1" dirty="0" smtClean="0"/>
              <a:t>: </a:t>
            </a:r>
            <a:r>
              <a:rPr lang="tr-TR" dirty="0" err="1" smtClean="0"/>
              <a:t>return</a:t>
            </a:r>
            <a:r>
              <a:rPr lang="tr-TR" dirty="0" smtClean="0"/>
              <a:t> komutu ne işe yarar?</a:t>
            </a:r>
            <a:endParaRPr lang="en-US" dirty="0"/>
          </a:p>
        </p:txBody>
      </p:sp>
      <p:sp>
        <p:nvSpPr>
          <p:cNvPr id="20483" name="Rectangle 3"/>
          <p:cNvSpPr>
            <a:spLocks noGrp="1" noChangeArrowheads="1"/>
          </p:cNvSpPr>
          <p:nvPr>
            <p:ph sz="quarter" idx="1"/>
          </p:nvPr>
        </p:nvSpPr>
        <p:spPr>
          <a:xfrm>
            <a:off x="703943" y="1240949"/>
            <a:ext cx="8229600" cy="4191000"/>
          </a:xfrm>
          <a:noFill/>
          <a:ln/>
        </p:spPr>
        <p:txBody>
          <a:bodyPr>
            <a:normAutofit/>
          </a:bodyPr>
          <a:lstStyle/>
          <a:p>
            <a:pPr marL="0" indent="0">
              <a:buNone/>
            </a:pPr>
            <a:r>
              <a:rPr lang="en-US" dirty="0" smtClean="0"/>
              <a:t> </a:t>
            </a:r>
            <a:endParaRPr lang="en-US" dirty="0"/>
          </a:p>
        </p:txBody>
      </p:sp>
      <p:sp>
        <p:nvSpPr>
          <p:cNvPr id="13" name="TextBox 12"/>
          <p:cNvSpPr txBox="1"/>
          <p:nvPr/>
        </p:nvSpPr>
        <p:spPr>
          <a:xfrm>
            <a:off x="457200" y="1240949"/>
            <a:ext cx="7901014" cy="6001643"/>
          </a:xfrm>
          <a:prstGeom prst="rect">
            <a:avLst/>
          </a:prstGeom>
          <a:noFill/>
        </p:spPr>
        <p:txBody>
          <a:bodyPr wrap="square" rtlCol="0">
            <a:spAutoFit/>
          </a:bodyPr>
          <a:lstStyle/>
          <a:p>
            <a:r>
              <a:rPr lang="en-US" sz="2400" dirty="0" smtClean="0"/>
              <a:t>•</a:t>
            </a:r>
            <a:r>
              <a:rPr lang="en-US" sz="2400" dirty="0"/>
              <a:t>Because function main() returns an integer value, </a:t>
            </a:r>
            <a:endParaRPr lang="en-US" sz="2400" dirty="0" smtClean="0"/>
          </a:p>
          <a:p>
            <a:r>
              <a:rPr lang="en-US" sz="2400" dirty="0"/>
              <a:t> </a:t>
            </a:r>
            <a:r>
              <a:rPr lang="en-US" sz="2400" dirty="0" smtClean="0"/>
              <a:t> there </a:t>
            </a:r>
            <a:r>
              <a:rPr lang="en-US" sz="2400" dirty="0"/>
              <a:t>must be a statement that indicates what </a:t>
            </a:r>
            <a:endParaRPr lang="en-US" sz="2400" dirty="0" smtClean="0"/>
          </a:p>
          <a:p>
            <a:r>
              <a:rPr lang="en-US" sz="2400" dirty="0"/>
              <a:t> </a:t>
            </a:r>
            <a:r>
              <a:rPr lang="en-US" sz="2400" dirty="0" smtClean="0"/>
              <a:t> this </a:t>
            </a:r>
            <a:r>
              <a:rPr lang="en-US" sz="2400" dirty="0"/>
              <a:t>value is</a:t>
            </a:r>
            <a:r>
              <a:rPr lang="en-US" sz="2400" dirty="0" smtClean="0"/>
              <a:t>.</a:t>
            </a:r>
          </a:p>
          <a:p>
            <a:endParaRPr lang="en-US" sz="2400" dirty="0"/>
          </a:p>
          <a:p>
            <a:r>
              <a:rPr lang="en-US" sz="2000" dirty="0" smtClean="0"/>
              <a:t>• </a:t>
            </a:r>
            <a:r>
              <a:rPr lang="en-US" sz="2400" dirty="0"/>
              <a:t>The statement </a:t>
            </a:r>
            <a:r>
              <a:rPr lang="en-US" sz="2400" dirty="0" smtClean="0"/>
              <a:t>“</a:t>
            </a:r>
            <a:r>
              <a:rPr lang="en-US" sz="2400" dirty="0" smtClean="0">
                <a:solidFill>
                  <a:srgbClr val="FF0000"/>
                </a:solidFill>
              </a:rPr>
              <a:t>return 0;</a:t>
            </a:r>
            <a:r>
              <a:rPr lang="en-US" sz="2400" dirty="0" smtClean="0"/>
              <a:t>” indicates </a:t>
            </a:r>
            <a:r>
              <a:rPr lang="en-US" sz="2400" dirty="0"/>
              <a:t>that main() returns </a:t>
            </a:r>
            <a:endParaRPr lang="en-US" sz="2400" dirty="0" smtClean="0"/>
          </a:p>
          <a:p>
            <a:r>
              <a:rPr lang="en-US" sz="2400" dirty="0" smtClean="0"/>
              <a:t>    a </a:t>
            </a:r>
            <a:r>
              <a:rPr lang="en-US" sz="2400" dirty="0"/>
              <a:t>value of zero </a:t>
            </a:r>
            <a:r>
              <a:rPr lang="en-US" sz="2400" dirty="0" smtClean="0"/>
              <a:t>to the </a:t>
            </a:r>
            <a:r>
              <a:rPr lang="en-US" sz="2400" dirty="0"/>
              <a:t>operating system</a:t>
            </a:r>
            <a:r>
              <a:rPr lang="en-US" sz="2400" dirty="0" smtClean="0"/>
              <a:t>.</a:t>
            </a:r>
          </a:p>
          <a:p>
            <a:endParaRPr lang="en-US" sz="2400" dirty="0"/>
          </a:p>
          <a:p>
            <a:r>
              <a:rPr lang="en-US" sz="2400" dirty="0" smtClean="0"/>
              <a:t>• </a:t>
            </a:r>
            <a:r>
              <a:rPr lang="tr-TR" sz="2400" dirty="0" smtClean="0"/>
              <a:t>N</a:t>
            </a:r>
            <a:r>
              <a:rPr lang="en-US" sz="2400" dirty="0" err="1" smtClean="0"/>
              <a:t>onzero</a:t>
            </a:r>
            <a:r>
              <a:rPr lang="en-US" sz="2400" dirty="0" smtClean="0"/>
              <a:t> values are returned to tell the OS that main() has been unsuccessful.</a:t>
            </a:r>
            <a:endParaRPr lang="tr-TR" sz="2400" dirty="0" smtClean="0"/>
          </a:p>
          <a:p>
            <a:endParaRPr lang="tr-TR" sz="2400" dirty="0" smtClean="0"/>
          </a:p>
          <a:p>
            <a:pPr algn="ctr"/>
            <a:r>
              <a:rPr lang="tr-TR" sz="2400" b="1" i="1" dirty="0" err="1" smtClean="0"/>
              <a:t>return</a:t>
            </a:r>
            <a:r>
              <a:rPr lang="tr-TR" sz="2400" b="1" i="1" dirty="0" smtClean="0"/>
              <a:t> 0 koymazsak da program çalışır. </a:t>
            </a:r>
            <a:endParaRPr lang="en-US" sz="2400" b="1" i="1" dirty="0" smtClean="0"/>
          </a:p>
          <a:p>
            <a:endParaRPr lang="en-US" sz="3000" dirty="0"/>
          </a:p>
          <a:p>
            <a:endParaRPr lang="en-US" sz="3000" dirty="0"/>
          </a:p>
          <a:p>
            <a:endParaRPr lang="en-US" sz="3000" dirty="0"/>
          </a:p>
          <a:p>
            <a:endParaRPr lang="en-US" sz="3000" i="1" dirty="0"/>
          </a:p>
        </p:txBody>
      </p:sp>
    </p:spTree>
    <p:extLst>
      <p:ext uri="{BB962C8B-B14F-4D97-AF65-F5344CB8AC3E}">
        <p14:creationId xmlns:p14="http://schemas.microsoft.com/office/powerpoint/2010/main" xmlns="" val="2822459219"/>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Örnek</a:t>
            </a:r>
            <a:endParaRPr lang="tr-TR" dirty="0"/>
          </a:p>
        </p:txBody>
      </p:sp>
      <p:sp>
        <p:nvSpPr>
          <p:cNvPr id="3" name="2 İçerik Yer Tutucusu"/>
          <p:cNvSpPr>
            <a:spLocks noGrp="1"/>
          </p:cNvSpPr>
          <p:nvPr>
            <p:ph sz="quarter" idx="1"/>
          </p:nvPr>
        </p:nvSpPr>
        <p:spPr/>
        <p:txBody>
          <a:bodyPr/>
          <a:lstStyle/>
          <a:p>
            <a:endParaRPr lang="tr-TR" dirty="0" smtClean="0"/>
          </a:p>
          <a:p>
            <a:r>
              <a:rPr lang="tr-TR" dirty="0" smtClean="0"/>
              <a:t>Kodun yukarıdan aşağıya akışı</a:t>
            </a:r>
            <a:endParaRPr lang="tr-TR" dirty="0"/>
          </a:p>
        </p:txBody>
      </p:sp>
      <p:sp>
        <p:nvSpPr>
          <p:cNvPr id="4" name="3 Dikdörtgen"/>
          <p:cNvSpPr/>
          <p:nvPr/>
        </p:nvSpPr>
        <p:spPr>
          <a:xfrm>
            <a:off x="4143372" y="2786058"/>
            <a:ext cx="4572000" cy="258532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r>
              <a:rPr lang="tr-TR" dirty="0" smtClean="0"/>
              <a:t>#</a:t>
            </a:r>
            <a:r>
              <a:rPr lang="tr-TR" dirty="0" err="1" smtClean="0"/>
              <a:t>include</a:t>
            </a:r>
            <a:r>
              <a:rPr lang="tr-TR" dirty="0" smtClean="0"/>
              <a:t> &lt;</a:t>
            </a:r>
            <a:r>
              <a:rPr lang="tr-TR" dirty="0" err="1" smtClean="0"/>
              <a:t>stdio</a:t>
            </a:r>
            <a:r>
              <a:rPr lang="tr-TR" dirty="0" smtClean="0"/>
              <a:t>.h&gt;</a:t>
            </a:r>
          </a:p>
          <a:p>
            <a:r>
              <a:rPr lang="tr-TR" dirty="0" smtClean="0"/>
              <a:t>#define PI 3.14</a:t>
            </a:r>
          </a:p>
          <a:p>
            <a:r>
              <a:rPr lang="tr-TR" dirty="0" err="1" smtClean="0"/>
              <a:t>int</a:t>
            </a:r>
            <a:r>
              <a:rPr lang="tr-TR" dirty="0" smtClean="0"/>
              <a:t> </a:t>
            </a:r>
            <a:r>
              <a:rPr lang="tr-TR" dirty="0" err="1" smtClean="0"/>
              <a:t>main</a:t>
            </a:r>
            <a:r>
              <a:rPr lang="tr-TR" dirty="0" smtClean="0"/>
              <a:t>()</a:t>
            </a:r>
          </a:p>
          <a:p>
            <a:r>
              <a:rPr lang="tr-TR" dirty="0" smtClean="0"/>
              <a:t>{</a:t>
            </a:r>
          </a:p>
          <a:p>
            <a:r>
              <a:rPr lang="tr-TR" dirty="0" smtClean="0"/>
              <a:t>	</a:t>
            </a:r>
            <a:r>
              <a:rPr lang="tr-TR" dirty="0" err="1" smtClean="0"/>
              <a:t>double</a:t>
            </a:r>
            <a:r>
              <a:rPr lang="tr-TR" dirty="0" smtClean="0"/>
              <a:t> </a:t>
            </a:r>
            <a:r>
              <a:rPr lang="tr-TR" dirty="0" err="1" smtClean="0"/>
              <a:t>daireninCapi</a:t>
            </a:r>
            <a:r>
              <a:rPr lang="tr-TR" dirty="0" smtClean="0"/>
              <a:t>;</a:t>
            </a:r>
          </a:p>
          <a:p>
            <a:r>
              <a:rPr lang="tr-TR" dirty="0" smtClean="0"/>
              <a:t>	</a:t>
            </a:r>
            <a:r>
              <a:rPr lang="tr-TR" dirty="0" err="1" smtClean="0"/>
              <a:t>printf</a:t>
            </a:r>
            <a:r>
              <a:rPr lang="tr-TR" dirty="0" smtClean="0"/>
              <a:t>("</a:t>
            </a:r>
            <a:r>
              <a:rPr lang="tr-TR" dirty="0" err="1" smtClean="0"/>
              <a:t>Sonuc</a:t>
            </a:r>
            <a:r>
              <a:rPr lang="tr-TR" dirty="0" smtClean="0"/>
              <a:t>: %</a:t>
            </a:r>
            <a:r>
              <a:rPr lang="tr-TR" dirty="0" err="1" smtClean="0"/>
              <a:t>lf</a:t>
            </a:r>
            <a:r>
              <a:rPr lang="tr-TR" dirty="0" smtClean="0"/>
              <a:t>", 2*PI*r);</a:t>
            </a:r>
          </a:p>
          <a:p>
            <a:r>
              <a:rPr lang="tr-TR" dirty="0" smtClean="0"/>
              <a:t>	</a:t>
            </a:r>
            <a:r>
              <a:rPr lang="tr-TR" dirty="0" err="1" smtClean="0"/>
              <a:t>double</a:t>
            </a:r>
            <a:r>
              <a:rPr lang="tr-TR" dirty="0" smtClean="0"/>
              <a:t> r = 5.0;</a:t>
            </a:r>
          </a:p>
          <a:p>
            <a:r>
              <a:rPr lang="tr-TR" dirty="0" smtClean="0"/>
              <a:t>	</a:t>
            </a:r>
            <a:r>
              <a:rPr lang="tr-TR" dirty="0" err="1" smtClean="0"/>
              <a:t>return</a:t>
            </a:r>
            <a:r>
              <a:rPr lang="tr-TR" dirty="0" smtClean="0"/>
              <a:t> 0;</a:t>
            </a:r>
          </a:p>
          <a:p>
            <a:r>
              <a:rPr lang="tr-TR" dirty="0" smtClean="0"/>
              <a:t>}</a:t>
            </a:r>
            <a:endParaRPr lang="tr-TR" dirty="0"/>
          </a:p>
        </p:txBody>
      </p:sp>
      <p:cxnSp>
        <p:nvCxnSpPr>
          <p:cNvPr id="6" name="5 Düz Ok Bağlayıcısı"/>
          <p:cNvCxnSpPr/>
          <p:nvPr/>
        </p:nvCxnSpPr>
        <p:spPr>
          <a:xfrm rot="10800000" flipV="1">
            <a:off x="2857488" y="3714752"/>
            <a:ext cx="1285884" cy="285752"/>
          </a:xfrm>
          <a:prstGeom prst="straightConnector1">
            <a:avLst/>
          </a:prstGeom>
          <a:ln>
            <a:solidFill>
              <a:srgbClr val="003399"/>
            </a:solidFill>
            <a:tailEnd type="arrow"/>
          </a:ln>
        </p:spPr>
        <p:style>
          <a:lnRef idx="1">
            <a:schemeClr val="accent1"/>
          </a:lnRef>
          <a:fillRef idx="0">
            <a:schemeClr val="accent1"/>
          </a:fillRef>
          <a:effectRef idx="0">
            <a:schemeClr val="accent1"/>
          </a:effectRef>
          <a:fontRef idx="minor">
            <a:schemeClr val="tx1"/>
          </a:fontRef>
        </p:style>
      </p:cxnSp>
      <p:sp>
        <p:nvSpPr>
          <p:cNvPr id="7" name="6 Metin kutusu"/>
          <p:cNvSpPr txBox="1"/>
          <p:nvPr/>
        </p:nvSpPr>
        <p:spPr>
          <a:xfrm>
            <a:off x="642910" y="3714752"/>
            <a:ext cx="2643206" cy="923330"/>
          </a:xfrm>
          <a:prstGeom prst="rect">
            <a:avLst/>
          </a:prstGeom>
          <a:noFill/>
        </p:spPr>
        <p:txBody>
          <a:bodyPr wrap="square" rtlCol="0">
            <a:spAutoFit/>
          </a:bodyPr>
          <a:lstStyle/>
          <a:p>
            <a:pPr algn="ctr"/>
            <a:r>
              <a:rPr lang="tr-TR" dirty="0" smtClean="0"/>
              <a:t>Bu kod ekrana çöp(genelde 0) yazdırır. Neden?</a:t>
            </a:r>
            <a:endParaRPr lang="tr-TR" dirty="0"/>
          </a:p>
        </p:txBody>
      </p:sp>
    </p:spTree>
  </p:cSld>
  <p:clrMapOvr>
    <a:overrideClrMapping bg1="lt1" tx1="dk1" bg2="lt2" tx2="dk2" accent1="accent1" accent2="accent2" accent3="accent3" accent4="accent4" accent5="accent5" accent6="accent6" hlink="hlink" folHlink="folHlink"/>
  </p:clrMapOvr>
  <p:transition/>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228600" y="1143000"/>
            <a:ext cx="8610600" cy="5334000"/>
          </a:xfrm>
          <a:noFill/>
          <a:ln/>
        </p:spPr>
        <p:txBody>
          <a:bodyPr/>
          <a:lstStyle/>
          <a:p>
            <a:r>
              <a:rPr lang="en-US" dirty="0"/>
              <a:t>When we declare a variable</a:t>
            </a:r>
          </a:p>
          <a:p>
            <a:pPr lvl="1"/>
            <a:r>
              <a:rPr lang="en-US" dirty="0"/>
              <a:t>Space is set aside in memory to hold a value of the specified data type</a:t>
            </a:r>
          </a:p>
          <a:p>
            <a:pPr lvl="1"/>
            <a:r>
              <a:rPr lang="en-US" dirty="0"/>
              <a:t>That space is associated with the variable name</a:t>
            </a:r>
          </a:p>
          <a:p>
            <a:pPr lvl="1"/>
            <a:r>
              <a:rPr lang="en-US" dirty="0"/>
              <a:t>That space is associated with a unique </a:t>
            </a:r>
            <a:r>
              <a:rPr lang="en-US" b="1" dirty="0"/>
              <a:t>address</a:t>
            </a:r>
            <a:endParaRPr lang="en-US" dirty="0"/>
          </a:p>
          <a:p>
            <a:r>
              <a:rPr lang="en-US" dirty="0"/>
              <a:t>Visualization of the declaration</a:t>
            </a:r>
          </a:p>
          <a:p>
            <a:pPr lvl="1">
              <a:buFontTx/>
              <a:buChar char=" "/>
            </a:pPr>
            <a:r>
              <a:rPr lang="en-US" dirty="0" err="1"/>
              <a:t>int</a:t>
            </a:r>
            <a:r>
              <a:rPr lang="en-US" dirty="0"/>
              <a:t>  </a:t>
            </a:r>
            <a:r>
              <a:rPr lang="tr-TR" dirty="0" err="1" smtClean="0"/>
              <a:t>sira</a:t>
            </a:r>
            <a:r>
              <a:rPr lang="en-US" dirty="0" smtClean="0"/>
              <a:t>;</a:t>
            </a:r>
            <a:endParaRPr lang="en-US" dirty="0"/>
          </a:p>
        </p:txBody>
      </p:sp>
      <p:sp>
        <p:nvSpPr>
          <p:cNvPr id="6148" name="Rectangle 4"/>
          <p:cNvSpPr>
            <a:spLocks noChangeArrowheads="1"/>
          </p:cNvSpPr>
          <p:nvPr/>
        </p:nvSpPr>
        <p:spPr bwMode="auto">
          <a:xfrm>
            <a:off x="3082031" y="4313684"/>
            <a:ext cx="2273300" cy="749300"/>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49" name="Rectangle 5"/>
          <p:cNvSpPr>
            <a:spLocks noChangeArrowheads="1"/>
          </p:cNvSpPr>
          <p:nvPr/>
        </p:nvSpPr>
        <p:spPr bwMode="auto">
          <a:xfrm>
            <a:off x="4749395" y="3946917"/>
            <a:ext cx="511423" cy="3667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r>
              <a:rPr lang="tr-TR" dirty="0" err="1" smtClean="0"/>
              <a:t>sira</a:t>
            </a:r>
            <a:endParaRPr lang="en-US" dirty="0"/>
          </a:p>
        </p:txBody>
      </p:sp>
      <p:sp>
        <p:nvSpPr>
          <p:cNvPr id="6151" name="Text Box 7"/>
          <p:cNvSpPr txBox="1">
            <a:spLocks noChangeArrowheads="1"/>
          </p:cNvSpPr>
          <p:nvPr/>
        </p:nvSpPr>
        <p:spPr bwMode="auto">
          <a:xfrm>
            <a:off x="3290579" y="4485469"/>
            <a:ext cx="1752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b="1" dirty="0"/>
              <a:t>garbage</a:t>
            </a:r>
            <a:endParaRPr lang="en-US" dirty="0"/>
          </a:p>
        </p:txBody>
      </p:sp>
      <p:sp>
        <p:nvSpPr>
          <p:cNvPr id="7" name="6 Başlık"/>
          <p:cNvSpPr>
            <a:spLocks noGrp="1"/>
          </p:cNvSpPr>
          <p:nvPr>
            <p:ph type="title"/>
          </p:nvPr>
        </p:nvSpPr>
        <p:spPr/>
        <p:txBody>
          <a:bodyPr>
            <a:normAutofit/>
          </a:bodyPr>
          <a:lstStyle/>
          <a:p>
            <a:r>
              <a:rPr lang="tr-TR" dirty="0" smtClean="0"/>
              <a:t>Değişkenler ve bellek ilişkisi</a:t>
            </a:r>
            <a:endParaRPr lang="tr-TR" dirty="0"/>
          </a:p>
        </p:txBody>
      </p:sp>
      <p:sp>
        <p:nvSpPr>
          <p:cNvPr id="11" name="10 Metin kutusu"/>
          <p:cNvSpPr txBox="1"/>
          <p:nvPr/>
        </p:nvSpPr>
        <p:spPr>
          <a:xfrm>
            <a:off x="577519" y="5390147"/>
            <a:ext cx="7402155" cy="707886"/>
          </a:xfrm>
          <a:prstGeom prst="rect">
            <a:avLst/>
          </a:prstGeom>
          <a:noFill/>
        </p:spPr>
        <p:txBody>
          <a:bodyPr wrap="none" rtlCol="0">
            <a:spAutoFit/>
          </a:bodyPr>
          <a:lstStyle/>
          <a:p>
            <a:r>
              <a:rPr lang="tr-TR" sz="2000" b="1" dirty="0" err="1" smtClean="0">
                <a:solidFill>
                  <a:srgbClr val="FF0000"/>
                </a:solidFill>
              </a:rPr>
              <a:t>printf</a:t>
            </a:r>
            <a:r>
              <a:rPr lang="tr-TR" sz="2000" b="1" dirty="0" smtClean="0">
                <a:solidFill>
                  <a:srgbClr val="FF0000"/>
                </a:solidFill>
              </a:rPr>
              <a:t>(“%d”, &amp;</a:t>
            </a:r>
            <a:r>
              <a:rPr lang="tr-TR" sz="2000" b="1" dirty="0" err="1" smtClean="0">
                <a:solidFill>
                  <a:srgbClr val="FF0000"/>
                </a:solidFill>
              </a:rPr>
              <a:t>sira</a:t>
            </a:r>
            <a:r>
              <a:rPr lang="tr-TR" sz="2000" b="1" dirty="0" smtClean="0">
                <a:solidFill>
                  <a:srgbClr val="FF0000"/>
                </a:solidFill>
              </a:rPr>
              <a:t>);</a:t>
            </a:r>
          </a:p>
          <a:p>
            <a:r>
              <a:rPr lang="tr-TR" sz="2000" b="1" dirty="0" smtClean="0">
                <a:solidFill>
                  <a:srgbClr val="FF0000"/>
                </a:solidFill>
              </a:rPr>
              <a:t>Komutuyla </a:t>
            </a:r>
            <a:r>
              <a:rPr lang="tr-TR" sz="2000" b="1" dirty="0" err="1" smtClean="0">
                <a:solidFill>
                  <a:srgbClr val="FF0000"/>
                </a:solidFill>
              </a:rPr>
              <a:t>sira</a:t>
            </a:r>
            <a:r>
              <a:rPr lang="tr-TR" sz="2000" b="1" dirty="0" smtClean="0">
                <a:solidFill>
                  <a:srgbClr val="FF0000"/>
                </a:solidFill>
              </a:rPr>
              <a:t> değişkenin </a:t>
            </a:r>
            <a:r>
              <a:rPr lang="tr-TR" sz="2000" b="1" u="sng" dirty="0" smtClean="0">
                <a:solidFill>
                  <a:srgbClr val="FF0000"/>
                </a:solidFill>
              </a:rPr>
              <a:t>adresini</a:t>
            </a:r>
            <a:r>
              <a:rPr lang="tr-TR" sz="2000" b="1" dirty="0" smtClean="0">
                <a:solidFill>
                  <a:srgbClr val="FF0000"/>
                </a:solidFill>
              </a:rPr>
              <a:t> ‘</a:t>
            </a:r>
            <a:r>
              <a:rPr lang="tr-TR" sz="2000" b="1" dirty="0" err="1" smtClean="0">
                <a:solidFill>
                  <a:srgbClr val="FF0000"/>
                </a:solidFill>
              </a:rPr>
              <a:t>decimal</a:t>
            </a:r>
            <a:r>
              <a:rPr lang="tr-TR" sz="2000" b="1" dirty="0" smtClean="0">
                <a:solidFill>
                  <a:srgbClr val="FF0000"/>
                </a:solidFill>
              </a:rPr>
              <a:t>’ olarak öğrenebiliyoruz.</a:t>
            </a:r>
          </a:p>
        </p:txBody>
      </p:sp>
      <p:sp>
        <p:nvSpPr>
          <p:cNvPr id="12" name="11 Dikdörtgen"/>
          <p:cNvSpPr/>
          <p:nvPr/>
        </p:nvSpPr>
        <p:spPr>
          <a:xfrm>
            <a:off x="210147" y="5174703"/>
            <a:ext cx="415498" cy="923330"/>
          </a:xfrm>
          <a:prstGeom prst="rect">
            <a:avLst/>
          </a:prstGeom>
          <a:noFill/>
        </p:spPr>
        <p:txBody>
          <a:bodyPr wrap="square" lIns="91440" tIns="45720" rIns="91440" bIns="45720">
            <a:spAutoFit/>
          </a:bodyPr>
          <a:lstStyle/>
          <a:p>
            <a:pPr algn="ctr"/>
            <a:r>
              <a:rPr lang="tr-TR"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t>
            </a:r>
            <a:endParaRPr lang="tr-TR"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9" name="8 Dikdörtgen"/>
          <p:cNvSpPr/>
          <p:nvPr/>
        </p:nvSpPr>
        <p:spPr>
          <a:xfrm>
            <a:off x="6237027" y="3428999"/>
            <a:ext cx="623661" cy="1862048"/>
          </a:xfrm>
          <a:prstGeom prst="rect">
            <a:avLst/>
          </a:prstGeom>
        </p:spPr>
        <p:txBody>
          <a:bodyPr wrap="square">
            <a:spAutoFit/>
          </a:bodyPr>
          <a:lstStyle/>
          <a:p>
            <a:r>
              <a:rPr lang="tr-TR" sz="11500" b="1" dirty="0" smtClean="0">
                <a:solidFill>
                  <a:srgbClr val="FF0000"/>
                </a:solidFill>
              </a:rPr>
              <a:t>&amp;</a:t>
            </a:r>
            <a:endParaRPr lang="tr-TR" sz="11500" dirty="0"/>
          </a:p>
        </p:txBody>
      </p:sp>
      <p:cxnSp>
        <p:nvCxnSpPr>
          <p:cNvPr id="13" name="12 Düz Ok Bağlayıcısı"/>
          <p:cNvCxnSpPr/>
          <p:nvPr/>
        </p:nvCxnSpPr>
        <p:spPr>
          <a:xfrm rot="10800000" flipV="1">
            <a:off x="5043179" y="4485468"/>
            <a:ext cx="1193848" cy="11101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589094580"/>
      </p:ext>
    </p:extLst>
  </p:cSld>
  <p:clrMapOvr>
    <a:masterClrMapping/>
  </p:clrMapOvr>
  <p:transition>
    <p:random/>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4" name="3 Başlık"/>
          <p:cNvSpPr>
            <a:spLocks noGrp="1"/>
          </p:cNvSpPr>
          <p:nvPr>
            <p:ph type="title"/>
          </p:nvPr>
        </p:nvSpPr>
        <p:spPr/>
        <p:txBody>
          <a:bodyPr/>
          <a:lstStyle/>
          <a:p>
            <a:r>
              <a:rPr lang="tr-TR" dirty="0" smtClean="0"/>
              <a:t>EK SLAYTLAR</a:t>
            </a:r>
            <a:endParaRPr lang="tr-TR" dirty="0"/>
          </a:p>
        </p:txBody>
      </p:sp>
      <p:sp>
        <p:nvSpPr>
          <p:cNvPr id="3" name="2 İçerik Yer Tutucusu"/>
          <p:cNvSpPr>
            <a:spLocks noGrp="1"/>
          </p:cNvSpPr>
          <p:nvPr>
            <p:ph sz="quarter" idx="1"/>
          </p:nvPr>
        </p:nvSpPr>
        <p:spPr/>
        <p:txBody>
          <a:bodyPr>
            <a:normAutofit/>
          </a:bodyPr>
          <a:lstStyle/>
          <a:p>
            <a:pPr algn="ctr">
              <a:buNone/>
            </a:pPr>
            <a:r>
              <a:rPr lang="tr-TR" sz="8000" dirty="0" smtClean="0"/>
              <a:t>Sabit kalıplar oluşturmak: </a:t>
            </a:r>
            <a:r>
              <a:rPr lang="tr-TR" sz="8000" i="1" dirty="0" smtClean="0"/>
              <a:t>#define </a:t>
            </a:r>
            <a:r>
              <a:rPr lang="tr-TR" sz="8000" dirty="0" smtClean="0"/>
              <a:t>kullanımı</a:t>
            </a:r>
            <a:endParaRPr lang="tr-TR" sz="8000" dirty="0"/>
          </a:p>
        </p:txBody>
      </p:sp>
    </p:spTree>
    <p:extLst>
      <p:ext uri="{BB962C8B-B14F-4D97-AF65-F5344CB8AC3E}">
        <p14:creationId xmlns="" xmlns:p14="http://schemas.microsoft.com/office/powerpoint/2010/main" val="2044163349"/>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2370"/>
            <a:ext cx="8229600" cy="842962"/>
          </a:xfrm>
        </p:spPr>
        <p:txBody>
          <a:bodyPr>
            <a:normAutofit/>
          </a:bodyPr>
          <a:lstStyle/>
          <a:p>
            <a:r>
              <a:rPr lang="tr-TR" dirty="0" smtClean="0"/>
              <a:t>Sabit kalıplar oluşturmak: </a:t>
            </a:r>
            <a:r>
              <a:rPr lang="tr-TR" i="1" dirty="0" smtClean="0"/>
              <a:t>#define </a:t>
            </a:r>
            <a:r>
              <a:rPr lang="tr-TR" dirty="0" smtClean="0"/>
              <a:t>kullanımı</a:t>
            </a:r>
            <a:endParaRPr lang="en-US" dirty="0"/>
          </a:p>
        </p:txBody>
      </p:sp>
      <p:sp>
        <p:nvSpPr>
          <p:cNvPr id="4" name="TextBox 3"/>
          <p:cNvSpPr txBox="1"/>
          <p:nvPr/>
        </p:nvSpPr>
        <p:spPr>
          <a:xfrm>
            <a:off x="826264" y="1003883"/>
            <a:ext cx="8830733" cy="3262432"/>
          </a:xfrm>
          <a:prstGeom prst="rect">
            <a:avLst/>
          </a:prstGeom>
          <a:noFill/>
        </p:spPr>
        <p:txBody>
          <a:bodyPr wrap="square" rtlCol="0">
            <a:spAutoFit/>
          </a:bodyPr>
          <a:lstStyle/>
          <a:p>
            <a:endParaRPr lang="en-US" sz="3200" dirty="0"/>
          </a:p>
          <a:p>
            <a:r>
              <a:rPr lang="en-US" sz="2400" dirty="0" smtClean="0"/>
              <a:t>• </a:t>
            </a:r>
            <a:r>
              <a:rPr lang="en-US" sz="2000" dirty="0" smtClean="0"/>
              <a:t>The directive “#define” instructs the preprocessor to </a:t>
            </a:r>
            <a:r>
              <a:rPr lang="en-US" sz="2000" b="1" dirty="0" smtClean="0"/>
              <a:t>replace  </a:t>
            </a:r>
          </a:p>
          <a:p>
            <a:r>
              <a:rPr lang="en-US" sz="2000" dirty="0"/>
              <a:t> </a:t>
            </a:r>
            <a:r>
              <a:rPr lang="en-US" sz="2000" dirty="0" smtClean="0"/>
              <a:t>   every occurrence of the constant </a:t>
            </a:r>
            <a:r>
              <a:rPr lang="tr-TR" sz="2000" dirty="0" err="1" smtClean="0"/>
              <a:t>macro</a:t>
            </a:r>
            <a:r>
              <a:rPr lang="tr-TR" sz="2000" dirty="0" smtClean="0"/>
              <a:t> </a:t>
            </a:r>
            <a:r>
              <a:rPr lang="en-US" sz="2000" dirty="0" smtClean="0"/>
              <a:t>KMS_PER_MILE by 1.609. </a:t>
            </a:r>
            <a:endParaRPr lang="en-US" sz="2000" dirty="0"/>
          </a:p>
          <a:p>
            <a:r>
              <a:rPr lang="en-US" sz="2000" dirty="0" smtClean="0"/>
              <a:t>•  Constant </a:t>
            </a:r>
            <a:r>
              <a:rPr lang="en-US" sz="2000" dirty="0"/>
              <a:t>macro is a name that is replaced by a constant value </a:t>
            </a:r>
            <a:r>
              <a:rPr lang="en-US" sz="2000" dirty="0" smtClean="0"/>
              <a:t> </a:t>
            </a:r>
          </a:p>
          <a:p>
            <a:r>
              <a:rPr lang="en-US" sz="2000" dirty="0"/>
              <a:t> </a:t>
            </a:r>
            <a:r>
              <a:rPr lang="en-US" sz="2000" dirty="0" smtClean="0"/>
              <a:t>    </a:t>
            </a:r>
            <a:r>
              <a:rPr lang="en-US" sz="2000" b="1" dirty="0" smtClean="0"/>
              <a:t>before</a:t>
            </a:r>
            <a:r>
              <a:rPr lang="en-US" sz="2000" dirty="0" smtClean="0"/>
              <a:t> </a:t>
            </a:r>
            <a:r>
              <a:rPr lang="en-US" sz="2000" dirty="0"/>
              <a:t>the program is sent to the compiler.</a:t>
            </a:r>
          </a:p>
          <a:p>
            <a:endParaRPr lang="en-US" sz="3000" dirty="0"/>
          </a:p>
          <a:p>
            <a:endParaRPr lang="en-US" sz="3000" dirty="0"/>
          </a:p>
          <a:p>
            <a:endParaRPr lang="en-US" sz="3000" i="1" dirty="0"/>
          </a:p>
        </p:txBody>
      </p:sp>
      <p:pic>
        <p:nvPicPr>
          <p:cNvPr id="6" name="Picture 5"/>
          <p:cNvPicPr>
            <a:picLocks noChangeAspect="1"/>
          </p:cNvPicPr>
          <p:nvPr/>
        </p:nvPicPr>
        <p:blipFill>
          <a:blip r:embed="rId3"/>
          <a:stretch>
            <a:fillRect/>
          </a:stretch>
        </p:blipFill>
        <p:spPr>
          <a:xfrm>
            <a:off x="635000" y="1185332"/>
            <a:ext cx="4148667" cy="273026"/>
          </a:xfrm>
          <a:prstGeom prst="rect">
            <a:avLst/>
          </a:prstGeom>
        </p:spPr>
      </p:pic>
      <p:pic>
        <p:nvPicPr>
          <p:cNvPr id="7" name="Picture 6"/>
          <p:cNvPicPr>
            <a:picLocks noChangeAspect="1"/>
          </p:cNvPicPr>
          <p:nvPr/>
        </p:nvPicPr>
        <p:blipFill>
          <a:blip r:embed="rId4"/>
          <a:stretch>
            <a:fillRect/>
          </a:stretch>
        </p:blipFill>
        <p:spPr>
          <a:xfrm>
            <a:off x="1455756" y="3503549"/>
            <a:ext cx="6046731" cy="1922140"/>
          </a:xfrm>
          <a:prstGeom prst="rect">
            <a:avLst/>
          </a:prstGeom>
        </p:spPr>
      </p:pic>
    </p:spTree>
    <p:extLst>
      <p:ext uri="{BB962C8B-B14F-4D97-AF65-F5344CB8AC3E}">
        <p14:creationId xmlns="" xmlns:p14="http://schemas.microsoft.com/office/powerpoint/2010/main" val="275469812"/>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2370"/>
            <a:ext cx="8229600" cy="842962"/>
          </a:xfrm>
        </p:spPr>
        <p:txBody>
          <a:bodyPr>
            <a:normAutofit/>
          </a:bodyPr>
          <a:lstStyle/>
          <a:p>
            <a:r>
              <a:rPr lang="tr-TR" dirty="0" smtClean="0"/>
              <a:t>Sabit kalıplar oluşturmak: </a:t>
            </a:r>
            <a:r>
              <a:rPr lang="tr-TR" i="1" dirty="0" smtClean="0"/>
              <a:t>#define </a:t>
            </a:r>
            <a:r>
              <a:rPr lang="tr-TR" dirty="0" smtClean="0"/>
              <a:t>kullanımı</a:t>
            </a:r>
            <a:endParaRPr lang="en-US" dirty="0"/>
          </a:p>
        </p:txBody>
      </p:sp>
      <p:sp>
        <p:nvSpPr>
          <p:cNvPr id="4" name="TextBox 3"/>
          <p:cNvSpPr txBox="1"/>
          <p:nvPr/>
        </p:nvSpPr>
        <p:spPr>
          <a:xfrm>
            <a:off x="457200" y="629310"/>
            <a:ext cx="8229600" cy="5570756"/>
          </a:xfrm>
          <a:prstGeom prst="rect">
            <a:avLst/>
          </a:prstGeom>
          <a:noFill/>
        </p:spPr>
        <p:txBody>
          <a:bodyPr wrap="square" rtlCol="0">
            <a:spAutoFit/>
          </a:bodyPr>
          <a:lstStyle/>
          <a:p>
            <a:endParaRPr lang="en-US" sz="3200" dirty="0"/>
          </a:p>
          <a:p>
            <a:r>
              <a:rPr lang="en-US" sz="2000" dirty="0" smtClean="0"/>
              <a:t>• </a:t>
            </a:r>
            <a:r>
              <a:rPr lang="en-US" sz="2400" dirty="0" smtClean="0"/>
              <a:t>Constant macros</a:t>
            </a:r>
            <a:r>
              <a:rPr lang="tr-TR" sz="2400" dirty="0" smtClean="0"/>
              <a:t> </a:t>
            </a:r>
            <a:r>
              <a:rPr lang="en-US" sz="2400" dirty="0" smtClean="0"/>
              <a:t>improve </a:t>
            </a:r>
            <a:r>
              <a:rPr lang="en-US" sz="2400" dirty="0"/>
              <a:t>readability and make it easier </a:t>
            </a:r>
            <a:r>
              <a:rPr lang="en-US" sz="2400" dirty="0" smtClean="0"/>
              <a:t>to change</a:t>
            </a:r>
            <a:r>
              <a:rPr lang="tr-TR" sz="2400" dirty="0" smtClean="0"/>
              <a:t> </a:t>
            </a:r>
            <a:r>
              <a:rPr lang="tr-TR" sz="2400" dirty="0" err="1" smtClean="0"/>
              <a:t>the</a:t>
            </a:r>
            <a:r>
              <a:rPr lang="tr-TR" sz="2400" dirty="0" smtClean="0"/>
              <a:t> </a:t>
            </a:r>
            <a:r>
              <a:rPr lang="tr-TR" sz="2400" dirty="0" err="1" smtClean="0"/>
              <a:t>code</a:t>
            </a:r>
            <a:r>
              <a:rPr lang="tr-TR" sz="2400" dirty="0" smtClean="0"/>
              <a:t>.</a:t>
            </a:r>
            <a:endParaRPr lang="en-US" sz="2400" dirty="0" smtClean="0"/>
          </a:p>
          <a:p>
            <a:r>
              <a:rPr lang="en-US" sz="2000" dirty="0" smtClean="0"/>
              <a:t>• </a:t>
            </a:r>
            <a:r>
              <a:rPr lang="en-US" sz="2400" dirty="0" smtClean="0"/>
              <a:t>By convention constant macros are written in capital letters</a:t>
            </a:r>
            <a:endParaRPr lang="tr-TR" sz="2400" dirty="0" smtClean="0"/>
          </a:p>
          <a:p>
            <a:endParaRPr lang="tr-TR" sz="2400" dirty="0" smtClean="0"/>
          </a:p>
          <a:p>
            <a:pPr>
              <a:buFont typeface="Arial" pitchFamily="34" charset="0"/>
              <a:buChar char="•"/>
            </a:pPr>
            <a:r>
              <a:rPr lang="tr-TR" sz="2400" dirty="0" smtClean="0"/>
              <a:t> </a:t>
            </a:r>
            <a:r>
              <a:rPr lang="tr-TR" sz="2400" dirty="0" err="1" smtClean="0"/>
              <a:t>Thanks</a:t>
            </a:r>
            <a:r>
              <a:rPr lang="tr-TR" sz="2400" dirty="0" smtClean="0"/>
              <a:t> </a:t>
            </a:r>
            <a:r>
              <a:rPr lang="tr-TR" sz="2400" dirty="0" err="1" smtClean="0"/>
              <a:t>to</a:t>
            </a:r>
            <a:r>
              <a:rPr lang="tr-TR" sz="2400" dirty="0" smtClean="0"/>
              <a:t> define, </a:t>
            </a:r>
            <a:r>
              <a:rPr lang="tr-TR" sz="2400" dirty="0" err="1" smtClean="0"/>
              <a:t>you</a:t>
            </a:r>
            <a:r>
              <a:rPr lang="tr-TR" sz="2400" dirty="0" smtClean="0"/>
              <a:t> can </a:t>
            </a:r>
            <a:r>
              <a:rPr lang="tr-TR" sz="2400" dirty="0" err="1" smtClean="0"/>
              <a:t>assign</a:t>
            </a:r>
            <a:r>
              <a:rPr lang="tr-TR" sz="2400" dirty="0" smtClean="0"/>
              <a:t> </a:t>
            </a:r>
            <a:r>
              <a:rPr lang="tr-TR" sz="2400" dirty="0" err="1" smtClean="0"/>
              <a:t>new</a:t>
            </a:r>
            <a:r>
              <a:rPr lang="tr-TR" sz="2400" dirty="0" smtClean="0"/>
              <a:t> </a:t>
            </a:r>
            <a:r>
              <a:rPr lang="tr-TR" sz="2400" dirty="0" err="1" smtClean="0"/>
              <a:t>names</a:t>
            </a:r>
            <a:r>
              <a:rPr lang="tr-TR" sz="2400" dirty="0" smtClean="0"/>
              <a:t> </a:t>
            </a:r>
            <a:r>
              <a:rPr lang="tr-TR" sz="2400" dirty="0" err="1" smtClean="0"/>
              <a:t>to</a:t>
            </a:r>
            <a:r>
              <a:rPr lang="tr-TR" sz="2400" dirty="0" smtClean="0"/>
              <a:t> </a:t>
            </a:r>
            <a:r>
              <a:rPr lang="tr-TR" sz="2400" dirty="0" err="1" smtClean="0"/>
              <a:t>frequently</a:t>
            </a:r>
            <a:r>
              <a:rPr lang="tr-TR" sz="2400" dirty="0" smtClean="0"/>
              <a:t> </a:t>
            </a:r>
            <a:r>
              <a:rPr lang="tr-TR" sz="2400" dirty="0" err="1" smtClean="0"/>
              <a:t>used</a:t>
            </a:r>
            <a:r>
              <a:rPr lang="tr-TR" sz="2400" dirty="0" smtClean="0"/>
              <a:t> </a:t>
            </a:r>
            <a:r>
              <a:rPr lang="tr-TR" sz="2400" dirty="0" err="1" smtClean="0"/>
              <a:t>functions</a:t>
            </a:r>
            <a:r>
              <a:rPr lang="tr-TR" sz="2400" dirty="0" smtClean="0"/>
              <a:t> </a:t>
            </a:r>
            <a:r>
              <a:rPr lang="tr-TR" sz="2400" dirty="0" err="1" smtClean="0"/>
              <a:t>like</a:t>
            </a:r>
            <a:r>
              <a:rPr lang="tr-TR" sz="2400" dirty="0" smtClean="0"/>
              <a:t> </a:t>
            </a:r>
            <a:r>
              <a:rPr lang="tr-TR" sz="2400" dirty="0" err="1" smtClean="0"/>
              <a:t>printf</a:t>
            </a:r>
            <a:r>
              <a:rPr lang="tr-TR" sz="2400" dirty="0" smtClean="0"/>
              <a:t>.</a:t>
            </a:r>
          </a:p>
          <a:p>
            <a:pPr lvl="2">
              <a:buFont typeface="Arial" pitchFamily="34" charset="0"/>
              <a:buChar char="•"/>
            </a:pPr>
            <a:r>
              <a:rPr lang="tr-TR" sz="2400" i="1" dirty="0" smtClean="0">
                <a:solidFill>
                  <a:srgbClr val="FF0000"/>
                </a:solidFill>
              </a:rPr>
              <a:t>#define </a:t>
            </a:r>
            <a:r>
              <a:rPr lang="tr-TR" sz="2400" i="1" dirty="0" err="1" smtClean="0">
                <a:solidFill>
                  <a:srgbClr val="FF0000"/>
                </a:solidFill>
              </a:rPr>
              <a:t>yazdir</a:t>
            </a:r>
            <a:r>
              <a:rPr lang="tr-TR" sz="2400" i="1" dirty="0" smtClean="0">
                <a:solidFill>
                  <a:srgbClr val="FF0000"/>
                </a:solidFill>
              </a:rPr>
              <a:t> </a:t>
            </a:r>
            <a:r>
              <a:rPr lang="tr-TR" sz="2400" i="1" dirty="0" err="1" smtClean="0">
                <a:solidFill>
                  <a:srgbClr val="FF0000"/>
                </a:solidFill>
              </a:rPr>
              <a:t>printf</a:t>
            </a:r>
            <a:r>
              <a:rPr lang="tr-TR" sz="2400" dirty="0" smtClean="0"/>
              <a:t/>
            </a:r>
            <a:br>
              <a:rPr lang="tr-TR" sz="2400" dirty="0" smtClean="0"/>
            </a:br>
            <a:r>
              <a:rPr lang="tr-TR" sz="2400" dirty="0" err="1" smtClean="0"/>
              <a:t>replaces</a:t>
            </a:r>
            <a:r>
              <a:rPr lang="tr-TR" sz="2400" dirty="0" smtClean="0"/>
              <a:t> </a:t>
            </a:r>
            <a:r>
              <a:rPr lang="tr-TR" sz="2400" dirty="0" err="1" smtClean="0"/>
              <a:t>all</a:t>
            </a:r>
            <a:r>
              <a:rPr lang="tr-TR" sz="2400" dirty="0" smtClean="0"/>
              <a:t> </a:t>
            </a:r>
            <a:r>
              <a:rPr lang="tr-TR" sz="2400" dirty="0" err="1" smtClean="0"/>
              <a:t>occurences</a:t>
            </a:r>
            <a:r>
              <a:rPr lang="tr-TR" sz="2400" dirty="0" smtClean="0"/>
              <a:t> of ‘</a:t>
            </a:r>
            <a:r>
              <a:rPr lang="tr-TR" sz="2400" dirty="0" err="1" smtClean="0"/>
              <a:t>yazdir</a:t>
            </a:r>
            <a:r>
              <a:rPr lang="tr-TR" sz="2400" dirty="0" smtClean="0"/>
              <a:t>’ in </a:t>
            </a:r>
            <a:r>
              <a:rPr lang="tr-TR" sz="2400" dirty="0" err="1" smtClean="0"/>
              <a:t>your</a:t>
            </a:r>
            <a:r>
              <a:rPr lang="tr-TR" sz="2400" dirty="0" smtClean="0"/>
              <a:t> </a:t>
            </a:r>
            <a:r>
              <a:rPr lang="tr-TR" sz="2400" dirty="0" err="1" smtClean="0"/>
              <a:t>code</a:t>
            </a:r>
            <a:r>
              <a:rPr lang="tr-TR" sz="2400" dirty="0" smtClean="0"/>
              <a:t> </a:t>
            </a:r>
            <a:r>
              <a:rPr lang="tr-TR" sz="2400" dirty="0" err="1" smtClean="0"/>
              <a:t>with</a:t>
            </a:r>
            <a:r>
              <a:rPr lang="tr-TR" sz="2400" dirty="0" smtClean="0"/>
              <a:t> </a:t>
            </a:r>
            <a:r>
              <a:rPr lang="tr-TR" sz="2400" dirty="0" err="1" smtClean="0"/>
              <a:t>printf</a:t>
            </a:r>
            <a:r>
              <a:rPr lang="tr-TR" sz="2400" dirty="0" smtClean="0"/>
              <a:t>. </a:t>
            </a:r>
            <a:r>
              <a:rPr lang="tr-TR" sz="2400" dirty="0" err="1" smtClean="0"/>
              <a:t>Thus</a:t>
            </a:r>
            <a:r>
              <a:rPr lang="tr-TR" sz="2400" dirty="0" smtClean="0"/>
              <a:t>, </a:t>
            </a:r>
            <a:r>
              <a:rPr lang="tr-TR" sz="2400" dirty="0" err="1" smtClean="0"/>
              <a:t>you</a:t>
            </a:r>
            <a:r>
              <a:rPr lang="tr-TR" sz="2400" dirty="0" smtClean="0"/>
              <a:t> can </a:t>
            </a:r>
            <a:r>
              <a:rPr lang="tr-TR" sz="2400" dirty="0" err="1" smtClean="0"/>
              <a:t>create</a:t>
            </a:r>
            <a:r>
              <a:rPr lang="tr-TR" sz="2400" dirty="0" smtClean="0"/>
              <a:t> </a:t>
            </a:r>
            <a:r>
              <a:rPr lang="tr-TR" sz="2400" dirty="0" err="1" smtClean="0"/>
              <a:t>your</a:t>
            </a:r>
            <a:r>
              <a:rPr lang="tr-TR" sz="2400" dirty="0" smtClean="0"/>
              <a:t> </a:t>
            </a:r>
            <a:r>
              <a:rPr lang="tr-TR" sz="2400" dirty="0" err="1" smtClean="0"/>
              <a:t>personalized</a:t>
            </a:r>
            <a:r>
              <a:rPr lang="tr-TR" sz="2400" dirty="0" smtClean="0"/>
              <a:t> </a:t>
            </a:r>
            <a:r>
              <a:rPr lang="tr-TR" sz="2400" dirty="0" err="1" smtClean="0"/>
              <a:t>pseudo</a:t>
            </a:r>
            <a:r>
              <a:rPr lang="tr-TR" sz="2400" dirty="0" smtClean="0"/>
              <a:t> </a:t>
            </a:r>
            <a:r>
              <a:rPr lang="tr-TR" sz="2400" dirty="0" err="1" smtClean="0"/>
              <a:t>Turkish</a:t>
            </a:r>
            <a:r>
              <a:rPr lang="tr-TR" sz="2400" dirty="0" smtClean="0"/>
              <a:t> </a:t>
            </a:r>
            <a:r>
              <a:rPr lang="tr-TR" sz="2400" dirty="0" err="1" smtClean="0"/>
              <a:t>commands</a:t>
            </a:r>
            <a:r>
              <a:rPr lang="tr-TR" sz="2400" dirty="0" smtClean="0"/>
              <a:t>.</a:t>
            </a:r>
            <a:endParaRPr lang="en-US" sz="2400" dirty="0"/>
          </a:p>
          <a:p>
            <a:endParaRPr lang="en-US" sz="3000" dirty="0"/>
          </a:p>
          <a:p>
            <a:endParaRPr lang="en-US" sz="3000" i="1" dirty="0"/>
          </a:p>
        </p:txBody>
      </p:sp>
    </p:spTree>
    <p:extLst>
      <p:ext uri="{BB962C8B-B14F-4D97-AF65-F5344CB8AC3E}">
        <p14:creationId xmlns="" xmlns:p14="http://schemas.microsoft.com/office/powerpoint/2010/main" val="1368330799"/>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Örnek</a:t>
            </a:r>
            <a:endParaRPr lang="tr-TR" dirty="0"/>
          </a:p>
        </p:txBody>
      </p:sp>
      <p:sp>
        <p:nvSpPr>
          <p:cNvPr id="3" name="2 İçerik Yer Tutucusu"/>
          <p:cNvSpPr>
            <a:spLocks noGrp="1"/>
          </p:cNvSpPr>
          <p:nvPr>
            <p:ph sz="quarter" idx="1"/>
          </p:nvPr>
        </p:nvSpPr>
        <p:spPr/>
        <p:txBody>
          <a:bodyPr/>
          <a:lstStyle/>
          <a:p>
            <a:r>
              <a:rPr lang="tr-TR" dirty="0" smtClean="0"/>
              <a:t>Aşağıdaki kod ekrana ne yazdırır?</a:t>
            </a:r>
          </a:p>
          <a:p>
            <a:pPr lvl="1">
              <a:buNone/>
            </a:pPr>
            <a:r>
              <a:rPr lang="tr-TR" i="1" dirty="0" smtClean="0"/>
              <a:t>#</a:t>
            </a:r>
            <a:r>
              <a:rPr lang="tr-TR" i="1" dirty="0" err="1" smtClean="0"/>
              <a:t>include</a:t>
            </a:r>
            <a:r>
              <a:rPr lang="tr-TR" i="1" dirty="0" smtClean="0"/>
              <a:t> &lt;</a:t>
            </a:r>
            <a:r>
              <a:rPr lang="tr-TR" i="1" dirty="0" err="1" smtClean="0"/>
              <a:t>stdio</a:t>
            </a:r>
            <a:r>
              <a:rPr lang="tr-TR" i="1" dirty="0" smtClean="0"/>
              <a:t>.h&gt;</a:t>
            </a:r>
          </a:p>
          <a:p>
            <a:pPr lvl="1">
              <a:buNone/>
            </a:pPr>
            <a:r>
              <a:rPr lang="tr-TR" i="1" dirty="0" smtClean="0"/>
              <a:t>#define </a:t>
            </a:r>
            <a:r>
              <a:rPr lang="tr-TR" i="1" dirty="0" err="1" smtClean="0"/>
              <a:t>yazdir</a:t>
            </a:r>
            <a:r>
              <a:rPr lang="tr-TR" i="1" dirty="0" smtClean="0"/>
              <a:t> </a:t>
            </a:r>
            <a:r>
              <a:rPr lang="tr-TR" i="1" dirty="0" err="1" smtClean="0"/>
              <a:t>printf</a:t>
            </a:r>
            <a:endParaRPr lang="tr-TR" i="1" dirty="0" smtClean="0"/>
          </a:p>
          <a:p>
            <a:pPr lvl="1">
              <a:buNone/>
            </a:pPr>
            <a:r>
              <a:rPr lang="tr-TR" i="1" dirty="0" err="1" smtClean="0"/>
              <a:t>int</a:t>
            </a:r>
            <a:r>
              <a:rPr lang="tr-TR" i="1" dirty="0" smtClean="0"/>
              <a:t> </a:t>
            </a:r>
            <a:r>
              <a:rPr lang="tr-TR" i="1" dirty="0" err="1" smtClean="0"/>
              <a:t>main</a:t>
            </a:r>
            <a:r>
              <a:rPr lang="tr-TR" i="1" dirty="0" smtClean="0"/>
              <a:t>()</a:t>
            </a:r>
          </a:p>
          <a:p>
            <a:pPr lvl="1">
              <a:buNone/>
            </a:pPr>
            <a:r>
              <a:rPr lang="tr-TR" i="1" dirty="0" smtClean="0"/>
              <a:t>{</a:t>
            </a:r>
          </a:p>
          <a:p>
            <a:pPr lvl="1">
              <a:buNone/>
            </a:pPr>
            <a:r>
              <a:rPr lang="tr-TR" i="1" dirty="0" smtClean="0"/>
              <a:t>	</a:t>
            </a:r>
            <a:r>
              <a:rPr lang="tr-TR" i="1" dirty="0" err="1" smtClean="0"/>
              <a:t>yazdir</a:t>
            </a:r>
            <a:r>
              <a:rPr lang="tr-TR" i="1" dirty="0" smtClean="0"/>
              <a:t>("</a:t>
            </a:r>
            <a:r>
              <a:rPr lang="tr-TR" i="1" dirty="0" err="1" smtClean="0"/>
              <a:t>Slm</a:t>
            </a:r>
            <a:r>
              <a:rPr lang="tr-TR" i="1" dirty="0" smtClean="0"/>
              <a:t>/</a:t>
            </a:r>
            <a:r>
              <a:rPr lang="tr-TR" i="1" dirty="0" err="1" smtClean="0"/>
              <a:t>nbr</a:t>
            </a:r>
            <a:r>
              <a:rPr lang="tr-TR" i="1" dirty="0" smtClean="0"/>
              <a:t>?");</a:t>
            </a:r>
          </a:p>
          <a:p>
            <a:pPr lvl="1">
              <a:buNone/>
            </a:pPr>
            <a:r>
              <a:rPr lang="tr-TR" i="1" dirty="0" smtClean="0"/>
              <a:t>	</a:t>
            </a:r>
            <a:r>
              <a:rPr lang="tr-TR" i="1" dirty="0" err="1" smtClean="0"/>
              <a:t>return</a:t>
            </a:r>
            <a:r>
              <a:rPr lang="tr-TR" i="1" dirty="0" smtClean="0"/>
              <a:t> 0;</a:t>
            </a:r>
          </a:p>
          <a:p>
            <a:pPr lvl="1">
              <a:buNone/>
            </a:pPr>
            <a:r>
              <a:rPr lang="tr-TR" i="1" dirty="0" smtClean="0"/>
              <a:t>}</a:t>
            </a:r>
          </a:p>
          <a:p>
            <a:endParaRPr lang="tr-TR" i="1" dirty="0"/>
          </a:p>
        </p:txBody>
      </p:sp>
      <p:graphicFrame>
        <p:nvGraphicFramePr>
          <p:cNvPr id="5" name="4 Tablo"/>
          <p:cNvGraphicFramePr>
            <a:graphicFrameLocks noGrp="1"/>
          </p:cNvGraphicFramePr>
          <p:nvPr/>
        </p:nvGraphicFramePr>
        <p:xfrm>
          <a:off x="785786" y="4786322"/>
          <a:ext cx="5286410" cy="1357323"/>
        </p:xfrm>
        <a:graphic>
          <a:graphicData uri="http://schemas.openxmlformats.org/drawingml/2006/table">
            <a:tbl>
              <a:tblPr firstRow="1" bandRow="1">
                <a:tableStyleId>{5940675A-B579-460E-94D1-54222C63F5DA}</a:tableStyleId>
              </a:tblPr>
              <a:tblGrid>
                <a:gridCol w="528641"/>
                <a:gridCol w="528641"/>
                <a:gridCol w="528641"/>
                <a:gridCol w="528641"/>
                <a:gridCol w="528641"/>
                <a:gridCol w="528641"/>
                <a:gridCol w="528641"/>
                <a:gridCol w="528641"/>
                <a:gridCol w="528641"/>
                <a:gridCol w="528641"/>
              </a:tblGrid>
              <a:tr h="452441">
                <a:tc>
                  <a:txBody>
                    <a:bodyPr/>
                    <a:lstStyle/>
                    <a:p>
                      <a:pPr algn="ctr"/>
                      <a:r>
                        <a:rPr lang="tr-TR" sz="2000" dirty="0" smtClean="0"/>
                        <a:t>S</a:t>
                      </a:r>
                      <a:endParaRPr lang="tr-TR" sz="2000" dirty="0"/>
                    </a:p>
                  </a:txBody>
                  <a:tcPr/>
                </a:tc>
                <a:tc>
                  <a:txBody>
                    <a:bodyPr/>
                    <a:lstStyle/>
                    <a:p>
                      <a:pPr algn="ctr"/>
                      <a:r>
                        <a:rPr lang="tr-TR" sz="2000" dirty="0" smtClean="0"/>
                        <a:t>l</a:t>
                      </a:r>
                      <a:endParaRPr lang="tr-TR" sz="2000" dirty="0"/>
                    </a:p>
                  </a:txBody>
                  <a:tcPr/>
                </a:tc>
                <a:tc>
                  <a:txBody>
                    <a:bodyPr/>
                    <a:lstStyle/>
                    <a:p>
                      <a:pPr algn="ctr"/>
                      <a:r>
                        <a:rPr lang="tr-TR" sz="2000" dirty="0" smtClean="0"/>
                        <a:t>m</a:t>
                      </a:r>
                      <a:endParaRPr lang="tr-TR" sz="2000" dirty="0"/>
                    </a:p>
                  </a:txBody>
                  <a:tcPr/>
                </a:tc>
                <a:tc>
                  <a:txBody>
                    <a:bodyPr/>
                    <a:lstStyle/>
                    <a:p>
                      <a:pPr algn="ctr"/>
                      <a:r>
                        <a:rPr lang="tr-TR" sz="2000" dirty="0" smtClean="0"/>
                        <a:t>/</a:t>
                      </a:r>
                      <a:endParaRPr lang="tr-TR" sz="2000" dirty="0"/>
                    </a:p>
                  </a:txBody>
                  <a:tcPr/>
                </a:tc>
                <a:tc>
                  <a:txBody>
                    <a:bodyPr/>
                    <a:lstStyle/>
                    <a:p>
                      <a:pPr algn="ctr"/>
                      <a:r>
                        <a:rPr lang="tr-TR" sz="2000" dirty="0" smtClean="0"/>
                        <a:t>n</a:t>
                      </a:r>
                      <a:endParaRPr lang="tr-TR" sz="2000" dirty="0"/>
                    </a:p>
                  </a:txBody>
                  <a:tcPr/>
                </a:tc>
                <a:tc>
                  <a:txBody>
                    <a:bodyPr/>
                    <a:lstStyle/>
                    <a:p>
                      <a:pPr algn="ctr"/>
                      <a:r>
                        <a:rPr lang="tr-TR" sz="2000" dirty="0" smtClean="0"/>
                        <a:t>b</a:t>
                      </a:r>
                      <a:endParaRPr lang="tr-TR" sz="2000" dirty="0"/>
                    </a:p>
                  </a:txBody>
                  <a:tcPr/>
                </a:tc>
                <a:tc>
                  <a:txBody>
                    <a:bodyPr/>
                    <a:lstStyle/>
                    <a:p>
                      <a:pPr algn="ctr"/>
                      <a:r>
                        <a:rPr lang="tr-TR" sz="2000" dirty="0" smtClean="0"/>
                        <a:t>r</a:t>
                      </a:r>
                      <a:endParaRPr lang="tr-TR" sz="2000" dirty="0"/>
                    </a:p>
                  </a:txBody>
                  <a:tcPr/>
                </a:tc>
                <a:tc>
                  <a:txBody>
                    <a:bodyPr/>
                    <a:lstStyle/>
                    <a:p>
                      <a:pPr algn="ctr"/>
                      <a:r>
                        <a:rPr lang="tr-TR" sz="2000" dirty="0" smtClean="0"/>
                        <a:t>?</a:t>
                      </a:r>
                      <a:endParaRPr lang="tr-TR" sz="2000" dirty="0"/>
                    </a:p>
                  </a:txBody>
                  <a:tcPr/>
                </a:tc>
                <a:tc>
                  <a:txBody>
                    <a:bodyPr/>
                    <a:lstStyle/>
                    <a:p>
                      <a:pPr algn="ctr"/>
                      <a:endParaRPr lang="tr-TR" sz="2000"/>
                    </a:p>
                  </a:txBody>
                  <a:tcPr/>
                </a:tc>
                <a:tc>
                  <a:txBody>
                    <a:bodyPr/>
                    <a:lstStyle/>
                    <a:p>
                      <a:pPr algn="ctr"/>
                      <a:endParaRPr lang="tr-TR" sz="2000"/>
                    </a:p>
                  </a:txBody>
                  <a:tcPr/>
                </a:tc>
              </a:tr>
              <a:tr h="452441">
                <a:tc>
                  <a:txBody>
                    <a:bodyPr/>
                    <a:lstStyle/>
                    <a:p>
                      <a:pPr algn="ctr"/>
                      <a:endParaRPr lang="tr-TR" sz="2000" dirty="0"/>
                    </a:p>
                  </a:txBody>
                  <a:tcPr/>
                </a:tc>
                <a:tc>
                  <a:txBody>
                    <a:bodyPr/>
                    <a:lstStyle/>
                    <a:p>
                      <a:pPr algn="ctr"/>
                      <a:endParaRPr lang="tr-TR" sz="2000" dirty="0"/>
                    </a:p>
                  </a:txBody>
                  <a:tcPr/>
                </a:tc>
                <a:tc>
                  <a:txBody>
                    <a:bodyPr/>
                    <a:lstStyle/>
                    <a:p>
                      <a:pPr algn="ctr"/>
                      <a:endParaRPr lang="tr-TR" sz="2000" dirty="0"/>
                    </a:p>
                  </a:txBody>
                  <a:tcPr/>
                </a:tc>
                <a:tc>
                  <a:txBody>
                    <a:bodyPr/>
                    <a:lstStyle/>
                    <a:p>
                      <a:pPr algn="ctr"/>
                      <a:endParaRPr lang="tr-TR" sz="2000" dirty="0"/>
                    </a:p>
                  </a:txBody>
                  <a:tcPr/>
                </a:tc>
                <a:tc>
                  <a:txBody>
                    <a:bodyPr/>
                    <a:lstStyle/>
                    <a:p>
                      <a:pPr algn="ctr"/>
                      <a:endParaRPr lang="tr-TR" sz="2000" dirty="0"/>
                    </a:p>
                  </a:txBody>
                  <a:tcPr/>
                </a:tc>
                <a:tc>
                  <a:txBody>
                    <a:bodyPr/>
                    <a:lstStyle/>
                    <a:p>
                      <a:pPr algn="ctr"/>
                      <a:endParaRPr lang="tr-TR" sz="2000" dirty="0"/>
                    </a:p>
                  </a:txBody>
                  <a:tcPr/>
                </a:tc>
                <a:tc>
                  <a:txBody>
                    <a:bodyPr/>
                    <a:lstStyle/>
                    <a:p>
                      <a:pPr algn="ctr"/>
                      <a:endParaRPr lang="tr-TR" sz="2000" dirty="0"/>
                    </a:p>
                  </a:txBody>
                  <a:tcPr/>
                </a:tc>
                <a:tc>
                  <a:txBody>
                    <a:bodyPr/>
                    <a:lstStyle/>
                    <a:p>
                      <a:pPr algn="ctr"/>
                      <a:endParaRPr lang="tr-TR" sz="2000"/>
                    </a:p>
                  </a:txBody>
                  <a:tcPr/>
                </a:tc>
                <a:tc>
                  <a:txBody>
                    <a:bodyPr/>
                    <a:lstStyle/>
                    <a:p>
                      <a:pPr algn="ctr"/>
                      <a:endParaRPr lang="tr-TR" sz="2000"/>
                    </a:p>
                  </a:txBody>
                  <a:tcPr/>
                </a:tc>
                <a:tc>
                  <a:txBody>
                    <a:bodyPr/>
                    <a:lstStyle/>
                    <a:p>
                      <a:pPr algn="ctr"/>
                      <a:endParaRPr lang="tr-TR" sz="2000"/>
                    </a:p>
                  </a:txBody>
                  <a:tcPr/>
                </a:tc>
              </a:tr>
              <a:tr h="452441">
                <a:tc>
                  <a:txBody>
                    <a:bodyPr/>
                    <a:lstStyle/>
                    <a:p>
                      <a:pPr algn="ctr"/>
                      <a:endParaRPr lang="tr-TR" sz="2000"/>
                    </a:p>
                  </a:txBody>
                  <a:tcPr/>
                </a:tc>
                <a:tc>
                  <a:txBody>
                    <a:bodyPr/>
                    <a:lstStyle/>
                    <a:p>
                      <a:pPr algn="ctr"/>
                      <a:endParaRPr lang="tr-TR" sz="2000"/>
                    </a:p>
                  </a:txBody>
                  <a:tcPr/>
                </a:tc>
                <a:tc>
                  <a:txBody>
                    <a:bodyPr/>
                    <a:lstStyle/>
                    <a:p>
                      <a:pPr algn="ctr"/>
                      <a:endParaRPr lang="tr-TR" sz="2000"/>
                    </a:p>
                  </a:txBody>
                  <a:tcPr/>
                </a:tc>
                <a:tc>
                  <a:txBody>
                    <a:bodyPr/>
                    <a:lstStyle/>
                    <a:p>
                      <a:pPr algn="ctr"/>
                      <a:endParaRPr lang="tr-TR" sz="2000"/>
                    </a:p>
                  </a:txBody>
                  <a:tcPr/>
                </a:tc>
                <a:tc>
                  <a:txBody>
                    <a:bodyPr/>
                    <a:lstStyle/>
                    <a:p>
                      <a:pPr algn="ctr"/>
                      <a:endParaRPr lang="tr-TR" sz="2000" dirty="0"/>
                    </a:p>
                  </a:txBody>
                  <a:tcPr/>
                </a:tc>
                <a:tc>
                  <a:txBody>
                    <a:bodyPr/>
                    <a:lstStyle/>
                    <a:p>
                      <a:pPr algn="ctr"/>
                      <a:endParaRPr lang="tr-TR" sz="2000"/>
                    </a:p>
                  </a:txBody>
                  <a:tcPr/>
                </a:tc>
                <a:tc>
                  <a:txBody>
                    <a:bodyPr/>
                    <a:lstStyle/>
                    <a:p>
                      <a:pPr algn="ctr"/>
                      <a:endParaRPr lang="tr-TR" sz="2000" dirty="0"/>
                    </a:p>
                  </a:txBody>
                  <a:tcPr/>
                </a:tc>
                <a:tc>
                  <a:txBody>
                    <a:bodyPr/>
                    <a:lstStyle/>
                    <a:p>
                      <a:pPr algn="ctr"/>
                      <a:endParaRPr lang="tr-TR" sz="2000" dirty="0"/>
                    </a:p>
                  </a:txBody>
                  <a:tcPr/>
                </a:tc>
                <a:tc>
                  <a:txBody>
                    <a:bodyPr/>
                    <a:lstStyle/>
                    <a:p>
                      <a:pPr algn="ctr"/>
                      <a:endParaRPr lang="tr-TR" sz="2000" dirty="0"/>
                    </a:p>
                  </a:txBody>
                  <a:tcPr/>
                </a:tc>
                <a:tc>
                  <a:txBody>
                    <a:bodyPr/>
                    <a:lstStyle/>
                    <a:p>
                      <a:pPr algn="ctr"/>
                      <a:endParaRPr lang="tr-TR" sz="2000" dirty="0"/>
                    </a:p>
                  </a:txBody>
                  <a:tcPr/>
                </a:tc>
              </a:tr>
            </a:tbl>
          </a:graphicData>
        </a:graphic>
      </p:graphicFrame>
      <p:sp>
        <p:nvSpPr>
          <p:cNvPr id="6" name="5 Metin kutusu"/>
          <p:cNvSpPr txBox="1"/>
          <p:nvPr/>
        </p:nvSpPr>
        <p:spPr>
          <a:xfrm>
            <a:off x="5143504" y="1928802"/>
            <a:ext cx="2857520" cy="369332"/>
          </a:xfrm>
          <a:prstGeom prst="rect">
            <a:avLst/>
          </a:prstGeom>
          <a:noFill/>
        </p:spPr>
        <p:txBody>
          <a:bodyPr wrap="square" rtlCol="0">
            <a:spAutoFit/>
          </a:bodyPr>
          <a:lstStyle/>
          <a:p>
            <a:r>
              <a:rPr lang="tr-TR" dirty="0" smtClean="0"/>
              <a:t>\n  ile /n farklı ifadelerdir.</a:t>
            </a:r>
            <a:endParaRPr lang="tr-TR" dirty="0"/>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heckerboard(across)">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heckerboard(across)">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heckerboard(across)">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heckerboard(across)">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checkerboard(across)">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diamond(in)">
                                      <p:cBhvr>
                                        <p:cTn id="42" dur="20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checkerboard(across)">
                                      <p:cBhvr>
                                        <p:cTn id="4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4.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4" name="3 Başlık"/>
          <p:cNvSpPr>
            <a:spLocks noGrp="1"/>
          </p:cNvSpPr>
          <p:nvPr>
            <p:ph type="title"/>
          </p:nvPr>
        </p:nvSpPr>
        <p:spPr/>
        <p:txBody>
          <a:bodyPr/>
          <a:lstStyle/>
          <a:p>
            <a:r>
              <a:rPr lang="tr-TR" dirty="0" smtClean="0"/>
              <a:t>EK SLAYTLAR</a:t>
            </a:r>
            <a:endParaRPr lang="tr-TR" dirty="0"/>
          </a:p>
        </p:txBody>
      </p:sp>
      <p:sp>
        <p:nvSpPr>
          <p:cNvPr id="3" name="2 İçerik Yer Tutucusu"/>
          <p:cNvSpPr>
            <a:spLocks noGrp="1"/>
          </p:cNvSpPr>
          <p:nvPr>
            <p:ph sz="quarter" idx="1"/>
          </p:nvPr>
        </p:nvSpPr>
        <p:spPr/>
        <p:txBody>
          <a:bodyPr>
            <a:normAutofit/>
          </a:bodyPr>
          <a:lstStyle/>
          <a:p>
            <a:pPr algn="ctr">
              <a:buNone/>
            </a:pPr>
            <a:r>
              <a:rPr lang="tr-TR" sz="8000" dirty="0" smtClean="0"/>
              <a:t>Değişkenler hakkında ek bilgiler</a:t>
            </a:r>
            <a:endParaRPr lang="tr-TR" sz="8000" dirty="0"/>
          </a:p>
        </p:txBody>
      </p:sp>
    </p:spTree>
    <p:extLst>
      <p:ext uri="{BB962C8B-B14F-4D97-AF65-F5344CB8AC3E}">
        <p14:creationId xmlns="" xmlns:p14="http://schemas.microsoft.com/office/powerpoint/2010/main" val="2044163349"/>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tr-TR" dirty="0" smtClean="0"/>
              <a:t>Değişken kavramı</a:t>
            </a:r>
            <a:endParaRPr lang="en-US" dirty="0"/>
          </a:p>
        </p:txBody>
      </p:sp>
      <p:sp>
        <p:nvSpPr>
          <p:cNvPr id="19459" name="Rectangle 3"/>
          <p:cNvSpPr>
            <a:spLocks noGrp="1" noChangeArrowheads="1"/>
          </p:cNvSpPr>
          <p:nvPr>
            <p:ph sz="quarter" idx="1"/>
          </p:nvPr>
        </p:nvSpPr>
        <p:spPr>
          <a:xfrm>
            <a:off x="457200" y="1219200"/>
            <a:ext cx="7986486" cy="5105400"/>
          </a:xfrm>
        </p:spPr>
        <p:txBody>
          <a:bodyPr>
            <a:normAutofit/>
          </a:bodyPr>
          <a:lstStyle/>
          <a:p>
            <a:r>
              <a:rPr lang="en-US" u="sng" dirty="0"/>
              <a:t>What Are Variables in C?</a:t>
            </a:r>
            <a:endParaRPr lang="en-US" b="1" u="sng" dirty="0" smtClean="0"/>
          </a:p>
          <a:p>
            <a:r>
              <a:rPr lang="en-US" b="1" dirty="0" smtClean="0"/>
              <a:t>Variables</a:t>
            </a:r>
            <a:r>
              <a:rPr lang="en-US" dirty="0" smtClean="0"/>
              <a:t> </a:t>
            </a:r>
            <a:r>
              <a:rPr lang="en-US" dirty="0"/>
              <a:t>in C have the same meaning as variables in algebra.  That is, they represent some unknown, or variable, value</a:t>
            </a:r>
            <a:r>
              <a:rPr lang="en-US" dirty="0" smtClean="0"/>
              <a:t>.</a:t>
            </a:r>
            <a:endParaRPr lang="en-US" dirty="0"/>
          </a:p>
          <a:p>
            <a:pPr algn="ctr">
              <a:buFontTx/>
              <a:buNone/>
            </a:pPr>
            <a:r>
              <a:rPr lang="en-US" dirty="0"/>
              <a:t>x = a + b</a:t>
            </a:r>
          </a:p>
          <a:p>
            <a:pPr algn="ctr">
              <a:buFontTx/>
              <a:buNone/>
            </a:pPr>
            <a:r>
              <a:rPr lang="en-US" dirty="0"/>
              <a:t>z + 2 = 3(y - 5)</a:t>
            </a:r>
          </a:p>
          <a:p>
            <a:pPr>
              <a:buFontTx/>
              <a:buNone/>
            </a:pPr>
            <a:endParaRPr lang="en-US" sz="1200" dirty="0"/>
          </a:p>
          <a:p>
            <a:r>
              <a:rPr lang="en-US" dirty="0"/>
              <a:t>Remember that variables in algebra are represented by a single alphabetic character</a:t>
            </a:r>
            <a:r>
              <a:rPr lang="en-US" dirty="0" smtClean="0"/>
              <a:t>.</a:t>
            </a:r>
          </a:p>
          <a:p>
            <a:endParaRPr lang="en-US" dirty="0"/>
          </a:p>
          <a:p>
            <a:pPr>
              <a:buFontTx/>
              <a:buNone/>
            </a:pPr>
            <a:endParaRPr lang="en-US" dirty="0"/>
          </a:p>
        </p:txBody>
      </p:sp>
    </p:spTree>
    <p:extLst>
      <p:ext uri="{BB962C8B-B14F-4D97-AF65-F5344CB8AC3E}">
        <p14:creationId xmlns="" xmlns:p14="http://schemas.microsoft.com/office/powerpoint/2010/main" val="1088507218"/>
      </p:ext>
    </p:extLst>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tr-TR" dirty="0" smtClean="0"/>
              <a:t>İsimlendirme</a:t>
            </a:r>
            <a:endParaRPr lang="en-US" dirty="0"/>
          </a:p>
        </p:txBody>
      </p:sp>
      <p:sp>
        <p:nvSpPr>
          <p:cNvPr id="20483" name="Rectangle 3"/>
          <p:cNvSpPr>
            <a:spLocks noGrp="1" noChangeArrowheads="1"/>
          </p:cNvSpPr>
          <p:nvPr>
            <p:ph sz="quarter" idx="1"/>
          </p:nvPr>
        </p:nvSpPr>
        <p:spPr>
          <a:xfrm>
            <a:off x="228600" y="1219200"/>
            <a:ext cx="8610600" cy="5181600"/>
          </a:xfrm>
        </p:spPr>
        <p:txBody>
          <a:bodyPr/>
          <a:lstStyle/>
          <a:p>
            <a:r>
              <a:rPr lang="en-US" dirty="0"/>
              <a:t>Variables in C may be given representations containing multiple characters.  But there are rules for these representations.</a:t>
            </a:r>
          </a:p>
          <a:p>
            <a:r>
              <a:rPr lang="en-US" dirty="0"/>
              <a:t>Variable names in C</a:t>
            </a:r>
          </a:p>
          <a:p>
            <a:pPr lvl="1"/>
            <a:r>
              <a:rPr lang="en-US" u="sng" dirty="0"/>
              <a:t>May only consist of letters, digits, and  underscores</a:t>
            </a:r>
          </a:p>
          <a:p>
            <a:pPr lvl="1"/>
            <a:r>
              <a:rPr lang="en-US" u="sng" dirty="0" smtClean="0"/>
              <a:t>May </a:t>
            </a:r>
            <a:r>
              <a:rPr lang="en-US" u="sng" dirty="0"/>
              <a:t>not begin with a </a:t>
            </a:r>
            <a:r>
              <a:rPr lang="tr-TR" u="sng" dirty="0" err="1" smtClean="0"/>
              <a:t>digit</a:t>
            </a:r>
            <a:endParaRPr lang="en-US" u="sng" dirty="0"/>
          </a:p>
          <a:p>
            <a:pPr lvl="1"/>
            <a:r>
              <a:rPr lang="en-US" dirty="0"/>
              <a:t>May not be a C </a:t>
            </a:r>
            <a:r>
              <a:rPr lang="en-US" b="1" dirty="0"/>
              <a:t>reserved word (keyword)</a:t>
            </a:r>
            <a:endParaRPr lang="en-US" dirty="0"/>
          </a:p>
        </p:txBody>
      </p:sp>
    </p:spTree>
    <p:extLst>
      <p:ext uri="{BB962C8B-B14F-4D97-AF65-F5344CB8AC3E}">
        <p14:creationId xmlns="" xmlns:p14="http://schemas.microsoft.com/office/powerpoint/2010/main" val="1806434938"/>
      </p:ext>
    </p:extLst>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0483">
                                            <p:txEl>
                                              <p:pRg st="2" end="2"/>
                                            </p:txEl>
                                          </p:spTgt>
                                        </p:tgtEl>
                                        <p:attrNameLst>
                                          <p:attrName>style.visibility</p:attrName>
                                        </p:attrNameLst>
                                      </p:cBhvr>
                                      <p:to>
                                        <p:strVal val="visible"/>
                                      </p:to>
                                    </p:set>
                                    <p:animEffect transition="in" filter="checkerboard(across)">
                                      <p:cBhvr>
                                        <p:cTn id="7" dur="500"/>
                                        <p:tgtEl>
                                          <p:spTgt spid="2048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0483">
                                            <p:txEl>
                                              <p:pRg st="3" end="3"/>
                                            </p:txEl>
                                          </p:spTgt>
                                        </p:tgtEl>
                                        <p:attrNameLst>
                                          <p:attrName>style.visibility</p:attrName>
                                        </p:attrNameLst>
                                      </p:cBhvr>
                                      <p:to>
                                        <p:strVal val="visible"/>
                                      </p:to>
                                    </p:set>
                                    <p:animEffect transition="in" filter="checkerboard(across)">
                                      <p:cBhvr>
                                        <p:cTn id="12" dur="500"/>
                                        <p:tgtEl>
                                          <p:spTgt spid="2048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0483">
                                            <p:txEl>
                                              <p:pRg st="4" end="4"/>
                                            </p:txEl>
                                          </p:spTgt>
                                        </p:tgtEl>
                                        <p:attrNameLst>
                                          <p:attrName>style.visibility</p:attrName>
                                        </p:attrNameLst>
                                      </p:cBhvr>
                                      <p:to>
                                        <p:strVal val="visible"/>
                                      </p:to>
                                    </p:set>
                                    <p:animEffect transition="in" filter="checkerboard(across)">
                                      <p:cBhvr>
                                        <p:cTn id="17" dur="500"/>
                                        <p:tgtEl>
                                          <p:spTgt spid="204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7.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noFill/>
          <a:ln/>
        </p:spPr>
        <p:txBody>
          <a:bodyPr/>
          <a:lstStyle/>
          <a:p>
            <a:r>
              <a:rPr lang="tr-TR" dirty="0" smtClean="0"/>
              <a:t>İsimlendirme</a:t>
            </a:r>
            <a:endParaRPr lang="en-US" dirty="0"/>
          </a:p>
        </p:txBody>
      </p:sp>
      <p:pic>
        <p:nvPicPr>
          <p:cNvPr id="9" name="Content Placeholder 8"/>
          <p:cNvPicPr>
            <a:picLocks noGrp="1" noChangeAspect="1"/>
          </p:cNvPicPr>
          <p:nvPr>
            <p:ph idx="1"/>
          </p:nvPr>
        </p:nvPicPr>
        <p:blipFill>
          <a:blip r:embed="rId2"/>
          <a:srcRect/>
          <a:stretch>
            <a:fillRect/>
          </a:stretch>
        </p:blipFill>
        <p:spPr>
          <a:xfrm>
            <a:off x="457200" y="2142067"/>
            <a:ext cx="8229600" cy="4525963"/>
          </a:xfrm>
        </p:spPr>
      </p:pic>
      <p:sp>
        <p:nvSpPr>
          <p:cNvPr id="14" name="Rectangle 3"/>
          <p:cNvSpPr txBox="1">
            <a:spLocks noChangeArrowheads="1"/>
          </p:cNvSpPr>
          <p:nvPr/>
        </p:nvSpPr>
        <p:spPr>
          <a:xfrm>
            <a:off x="228600" y="1417638"/>
            <a:ext cx="8610600" cy="490696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List of C keywords:</a:t>
            </a:r>
            <a:endParaRPr lang="en-US" b="1" dirty="0" smtClean="0"/>
          </a:p>
          <a:p>
            <a:endParaRPr lang="en-US" dirty="0" smtClean="0"/>
          </a:p>
          <a:p>
            <a:pPr>
              <a:buFontTx/>
              <a:buNone/>
            </a:pPr>
            <a:endParaRPr lang="en-US" dirty="0"/>
          </a:p>
        </p:txBody>
      </p:sp>
    </p:spTree>
    <p:extLst>
      <p:ext uri="{BB962C8B-B14F-4D97-AF65-F5344CB8AC3E}">
        <p14:creationId xmlns="" xmlns:p14="http://schemas.microsoft.com/office/powerpoint/2010/main" val="3829189933"/>
      </p:ext>
    </p:extLst>
  </p:cSld>
  <p:clrMapOvr>
    <a:masterClrMapping/>
  </p:clrMapOvr>
  <p:transition>
    <p:random/>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noFill/>
          <a:ln/>
        </p:spPr>
        <p:txBody>
          <a:bodyPr/>
          <a:lstStyle/>
          <a:p>
            <a:r>
              <a:rPr lang="tr-TR" dirty="0" smtClean="0"/>
              <a:t>İsimlendirme</a:t>
            </a:r>
            <a:endParaRPr lang="en-US" dirty="0"/>
          </a:p>
        </p:txBody>
      </p:sp>
      <p:sp>
        <p:nvSpPr>
          <p:cNvPr id="23555" name="Rectangle 3"/>
          <p:cNvSpPr>
            <a:spLocks noGrp="1" noChangeArrowheads="1"/>
          </p:cNvSpPr>
          <p:nvPr>
            <p:ph sz="quarter" idx="1"/>
          </p:nvPr>
        </p:nvSpPr>
        <p:spPr>
          <a:xfrm>
            <a:off x="228600" y="1371600"/>
            <a:ext cx="8610600" cy="5029200"/>
          </a:xfrm>
          <a:noFill/>
          <a:ln/>
        </p:spPr>
        <p:txBody>
          <a:bodyPr/>
          <a:lstStyle/>
          <a:p>
            <a:r>
              <a:rPr lang="en-US"/>
              <a:t>C is </a:t>
            </a:r>
            <a:r>
              <a:rPr lang="en-US" b="1"/>
              <a:t>case sensitive</a:t>
            </a:r>
            <a:endParaRPr lang="en-US"/>
          </a:p>
          <a:p>
            <a:pPr lvl="1"/>
            <a:r>
              <a:rPr lang="en-US"/>
              <a:t>It matters whether an </a:t>
            </a:r>
            <a:r>
              <a:rPr lang="en-US" b="1"/>
              <a:t>identifier</a:t>
            </a:r>
            <a:r>
              <a:rPr lang="en-US"/>
              <a:t>, such as a variable name, is uppercase or lowercase.</a:t>
            </a:r>
          </a:p>
          <a:p>
            <a:pPr lvl="1"/>
            <a:r>
              <a:rPr lang="en-US"/>
              <a:t>Example:</a:t>
            </a:r>
          </a:p>
          <a:p>
            <a:pPr lvl="1">
              <a:buFontTx/>
              <a:buNone/>
            </a:pPr>
            <a:r>
              <a:rPr lang="en-US"/>
              <a:t>			area</a:t>
            </a:r>
          </a:p>
          <a:p>
            <a:pPr lvl="1">
              <a:buFontTx/>
              <a:buNone/>
            </a:pPr>
            <a:r>
              <a:rPr lang="en-US"/>
              <a:t>			Area</a:t>
            </a:r>
          </a:p>
          <a:p>
            <a:pPr lvl="1">
              <a:buFontTx/>
              <a:buNone/>
            </a:pPr>
            <a:r>
              <a:rPr lang="en-US"/>
              <a:t>			AREA</a:t>
            </a:r>
          </a:p>
          <a:p>
            <a:pPr lvl="1">
              <a:buFontTx/>
              <a:buNone/>
            </a:pPr>
            <a:r>
              <a:rPr lang="en-US"/>
              <a:t>			ArEa</a:t>
            </a:r>
          </a:p>
          <a:p>
            <a:pPr lvl="1">
              <a:buFontTx/>
              <a:buNone/>
            </a:pPr>
            <a:r>
              <a:rPr lang="en-US"/>
              <a:t>	are all seen as </a:t>
            </a:r>
            <a:r>
              <a:rPr lang="en-US" u="sng"/>
              <a:t>different</a:t>
            </a:r>
            <a:r>
              <a:rPr lang="en-US"/>
              <a:t> variables by the compiler.</a:t>
            </a:r>
          </a:p>
        </p:txBody>
      </p:sp>
    </p:spTree>
    <p:extLst>
      <p:ext uri="{BB962C8B-B14F-4D97-AF65-F5344CB8AC3E}">
        <p14:creationId xmlns="" xmlns:p14="http://schemas.microsoft.com/office/powerpoint/2010/main" val="1009794001"/>
      </p:ext>
    </p:extLst>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noFill/>
          <a:ln/>
        </p:spPr>
        <p:txBody>
          <a:bodyPr/>
          <a:lstStyle/>
          <a:p>
            <a:r>
              <a:rPr lang="tr-TR" dirty="0" smtClean="0"/>
              <a:t>İsimlendirme</a:t>
            </a:r>
            <a:endParaRPr lang="en-US" dirty="0"/>
          </a:p>
        </p:txBody>
      </p:sp>
      <p:sp>
        <p:nvSpPr>
          <p:cNvPr id="21507" name="Rectangle 3"/>
          <p:cNvSpPr>
            <a:spLocks noGrp="1" noChangeArrowheads="1"/>
          </p:cNvSpPr>
          <p:nvPr>
            <p:ph type="body" idx="1"/>
          </p:nvPr>
        </p:nvSpPr>
        <p:spPr>
          <a:xfrm>
            <a:off x="228600" y="1243272"/>
            <a:ext cx="8610600" cy="4953000"/>
          </a:xfrm>
          <a:noFill/>
          <a:ln/>
        </p:spPr>
        <p:txBody>
          <a:bodyPr/>
          <a:lstStyle/>
          <a:p>
            <a:r>
              <a:rPr lang="en-US" dirty="0"/>
              <a:t>C programmers generally agree on the following </a:t>
            </a:r>
            <a:r>
              <a:rPr lang="en-US" b="1" dirty="0"/>
              <a:t>conventions</a:t>
            </a:r>
            <a:r>
              <a:rPr lang="en-US" dirty="0"/>
              <a:t> for naming variables.</a:t>
            </a:r>
          </a:p>
          <a:p>
            <a:pPr lvl="1"/>
            <a:r>
              <a:rPr lang="en-US" dirty="0"/>
              <a:t>Begin variable names with lowercase letters</a:t>
            </a:r>
          </a:p>
          <a:p>
            <a:pPr lvl="1"/>
            <a:r>
              <a:rPr lang="en-US" dirty="0"/>
              <a:t>Use meaningful identifiers</a:t>
            </a:r>
          </a:p>
          <a:p>
            <a:pPr lvl="1"/>
            <a:r>
              <a:rPr lang="en-US" dirty="0"/>
              <a:t>Separate </a:t>
            </a:r>
            <a:r>
              <a:rPr lang="ja-JP" altLang="en-US" dirty="0">
                <a:latin typeface="Arial"/>
              </a:rPr>
              <a:t>“</a:t>
            </a:r>
            <a:r>
              <a:rPr lang="en-US" dirty="0"/>
              <a:t>words</a:t>
            </a:r>
            <a:r>
              <a:rPr lang="ja-JP" altLang="en-US" dirty="0">
                <a:latin typeface="Arial"/>
              </a:rPr>
              <a:t>”</a:t>
            </a:r>
            <a:r>
              <a:rPr lang="en-US" dirty="0"/>
              <a:t> within identifiers with underscores or mixed upper and lower case.  </a:t>
            </a:r>
          </a:p>
          <a:p>
            <a:pPr lvl="1"/>
            <a:r>
              <a:rPr lang="en-US" dirty="0"/>
              <a:t>Examples:  </a:t>
            </a:r>
            <a:r>
              <a:rPr lang="en-US" dirty="0" err="1"/>
              <a:t>surfaceArea</a:t>
            </a:r>
            <a:r>
              <a:rPr lang="en-US" dirty="0"/>
              <a:t>   </a:t>
            </a:r>
            <a:r>
              <a:rPr lang="en-US" dirty="0" err="1"/>
              <a:t>surface_Area</a:t>
            </a:r>
            <a:r>
              <a:rPr lang="en-US" dirty="0"/>
              <a:t>     			        </a:t>
            </a:r>
            <a:r>
              <a:rPr lang="en-US" dirty="0" err="1"/>
              <a:t>surface_area</a:t>
            </a:r>
            <a:endParaRPr lang="en-US" dirty="0"/>
          </a:p>
          <a:p>
            <a:pPr lvl="1"/>
            <a:r>
              <a:rPr lang="en-US" dirty="0"/>
              <a:t>Be consistent!</a:t>
            </a:r>
          </a:p>
        </p:txBody>
      </p:sp>
    </p:spTree>
    <p:extLst>
      <p:ext uri="{BB962C8B-B14F-4D97-AF65-F5344CB8AC3E}">
        <p14:creationId xmlns="" xmlns:p14="http://schemas.microsoft.com/office/powerpoint/2010/main" val="110099325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animEffect transition="in" filter="checkerboard(across)">
                                      <p:cBhvr>
                                        <p:cTn id="7" dur="500"/>
                                        <p:tgtEl>
                                          <p:spTgt spid="2150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1507">
                                            <p:txEl>
                                              <p:pRg st="2" end="2"/>
                                            </p:txEl>
                                          </p:spTgt>
                                        </p:tgtEl>
                                        <p:attrNameLst>
                                          <p:attrName>style.visibility</p:attrName>
                                        </p:attrNameLst>
                                      </p:cBhvr>
                                      <p:to>
                                        <p:strVal val="visible"/>
                                      </p:to>
                                    </p:set>
                                    <p:animEffect transition="in" filter="checkerboard(across)">
                                      <p:cBhvr>
                                        <p:cTn id="12" dur="500"/>
                                        <p:tgtEl>
                                          <p:spTgt spid="2150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1507">
                                            <p:txEl>
                                              <p:pRg st="3" end="3"/>
                                            </p:txEl>
                                          </p:spTgt>
                                        </p:tgtEl>
                                        <p:attrNameLst>
                                          <p:attrName>style.visibility</p:attrName>
                                        </p:attrNameLst>
                                      </p:cBhvr>
                                      <p:to>
                                        <p:strVal val="visible"/>
                                      </p:to>
                                    </p:set>
                                    <p:animEffect transition="in" filter="checkerboard(across)">
                                      <p:cBhvr>
                                        <p:cTn id="17" dur="500"/>
                                        <p:tgtEl>
                                          <p:spTgt spid="2150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21507">
                                            <p:txEl>
                                              <p:pRg st="4" end="4"/>
                                            </p:txEl>
                                          </p:spTgt>
                                        </p:tgtEl>
                                        <p:attrNameLst>
                                          <p:attrName>style.visibility</p:attrName>
                                        </p:attrNameLst>
                                      </p:cBhvr>
                                      <p:to>
                                        <p:strVal val="visible"/>
                                      </p:to>
                                    </p:set>
                                    <p:animEffect transition="in" filter="checkerboard(across)">
                                      <p:cBhvr>
                                        <p:cTn id="22" dur="500"/>
                                        <p:tgtEl>
                                          <p:spTgt spid="2150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21507">
                                            <p:txEl>
                                              <p:pRg st="5" end="5"/>
                                            </p:txEl>
                                          </p:spTgt>
                                        </p:tgtEl>
                                        <p:attrNameLst>
                                          <p:attrName>style.visibility</p:attrName>
                                        </p:attrNameLst>
                                      </p:cBhvr>
                                      <p:to>
                                        <p:strVal val="visible"/>
                                      </p:to>
                                    </p:set>
                                    <p:animEffect transition="in" filter="checkerboard(across)">
                                      <p:cBhvr>
                                        <p:cTn id="27" dur="500"/>
                                        <p:tgtEl>
                                          <p:spTgt spid="2150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dirty="0" err="1" smtClean="0">
                <a:solidFill>
                  <a:srgbClr val="464653"/>
                </a:solidFill>
              </a:rPr>
              <a:t>char</a:t>
            </a:r>
            <a:r>
              <a:rPr lang="tr-TR" dirty="0" smtClean="0">
                <a:solidFill>
                  <a:srgbClr val="464653"/>
                </a:solidFill>
              </a:rPr>
              <a:t> türü</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a:bodyPr>
          <a:lstStyle/>
          <a:p>
            <a:pPr algn="l">
              <a:spcBef>
                <a:spcPts val="0"/>
              </a:spcBef>
              <a:buFontTx/>
              <a:buChar char="-"/>
            </a:pPr>
            <a:r>
              <a:rPr lang="tr-TR" sz="2400" dirty="0" smtClean="0">
                <a:solidFill>
                  <a:schemeClr val="tx1"/>
                </a:solidFill>
              </a:rPr>
              <a:t> </a:t>
            </a:r>
            <a:r>
              <a:rPr lang="tr-TR" sz="2400" dirty="0" err="1" smtClean="0">
                <a:solidFill>
                  <a:schemeClr val="tx1"/>
                </a:solidFill>
              </a:rPr>
              <a:t>C'de</a:t>
            </a:r>
            <a:r>
              <a:rPr lang="tr-TR" sz="2400" dirty="0" smtClean="0">
                <a:solidFill>
                  <a:schemeClr val="tx1"/>
                </a:solidFill>
              </a:rPr>
              <a:t> ve diğer birçok programlama dilinde </a:t>
            </a:r>
            <a:r>
              <a:rPr lang="tr-TR" sz="2400" dirty="0" err="1" smtClean="0">
                <a:solidFill>
                  <a:schemeClr val="tx1"/>
                </a:solidFill>
              </a:rPr>
              <a:t>char</a:t>
            </a:r>
            <a:r>
              <a:rPr lang="tr-TR" sz="2400" dirty="0" smtClean="0">
                <a:solidFill>
                  <a:schemeClr val="tx1"/>
                </a:solidFill>
              </a:rPr>
              <a:t> değişkeni bir tam sayı olarak kabul edilir. </a:t>
            </a:r>
            <a:r>
              <a:rPr lang="tr-TR" sz="2400" dirty="0" err="1" smtClean="0">
                <a:solidFill>
                  <a:schemeClr val="tx1"/>
                </a:solidFill>
              </a:rPr>
              <a:t>char</a:t>
            </a:r>
            <a:r>
              <a:rPr lang="tr-TR" sz="2400" dirty="0" smtClean="0">
                <a:solidFill>
                  <a:schemeClr val="tx1"/>
                </a:solidFill>
              </a:rPr>
              <a:t> değişkenine programda nasıl davranıldığına göre </a:t>
            </a:r>
            <a:r>
              <a:rPr lang="tr-TR" sz="2400" dirty="0" err="1" smtClean="0">
                <a:solidFill>
                  <a:schemeClr val="tx1"/>
                </a:solidFill>
              </a:rPr>
              <a:t>char</a:t>
            </a:r>
            <a:r>
              <a:rPr lang="tr-TR" sz="2400" dirty="0" smtClean="0">
                <a:solidFill>
                  <a:schemeClr val="tx1"/>
                </a:solidFill>
              </a:rPr>
              <a:t> değişkeni görsel olarak bir karakter olarak görünebilir veya tam sayı karşılığı ile işlem yapılabilir.</a:t>
            </a:r>
          </a:p>
          <a:p>
            <a:pPr algn="l">
              <a:spcBef>
                <a:spcPts val="0"/>
              </a:spcBef>
              <a:buFontTx/>
              <a:buChar char="-"/>
            </a:pPr>
            <a:endParaRPr lang="tr-TR" sz="2400" dirty="0">
              <a:solidFill>
                <a:schemeClr val="tx1"/>
              </a:solidFill>
            </a:endParaRPr>
          </a:p>
          <a:p>
            <a:pPr algn="l">
              <a:spcBef>
                <a:spcPts val="0"/>
              </a:spcBef>
              <a:buFontTx/>
              <a:buChar char="-"/>
            </a:pPr>
            <a:r>
              <a:rPr lang="tr-TR" sz="2400" dirty="0" smtClean="0">
                <a:solidFill>
                  <a:schemeClr val="tx1"/>
                </a:solidFill>
              </a:rPr>
              <a:t> </a:t>
            </a:r>
            <a:r>
              <a:rPr lang="tr-TR" sz="2400" dirty="0" err="1" smtClean="0">
                <a:solidFill>
                  <a:schemeClr val="tx1"/>
                </a:solidFill>
              </a:rPr>
              <a:t>char</a:t>
            </a:r>
            <a:r>
              <a:rPr lang="tr-TR" sz="2400" dirty="0" smtClean="0">
                <a:solidFill>
                  <a:schemeClr val="tx1"/>
                </a:solidFill>
              </a:rPr>
              <a:t> değişkeni tam sayı karşılıklarını ASCII tablosundaki değerlerden alır. Örneğin 0 rakamının karakter karşılığı ASCII tablosunda 48'dir. Küçük 'a' karakterinin ASCII tablosundaki karşılığı 97'dir.</a:t>
            </a:r>
          </a:p>
          <a:p>
            <a:pPr algn="l">
              <a:spcBef>
                <a:spcPts val="0"/>
              </a:spcBef>
              <a:buFont typeface="Wingdings" pitchFamily="2" charset="2"/>
              <a:buChar char="§"/>
            </a:pPr>
            <a:endParaRPr lang="tr-TR" sz="2400" b="1" dirty="0" smtClean="0">
              <a:solidFill>
                <a:schemeClr val="tx1"/>
              </a:solidFill>
            </a:endParaRPr>
          </a:p>
          <a:p>
            <a:pPr algn="l">
              <a:spcBef>
                <a:spcPts val="0"/>
              </a:spcBef>
              <a:buFont typeface="Wingdings" pitchFamily="2" charset="2"/>
              <a:buChar char="§"/>
            </a:pPr>
            <a:endParaRPr lang="tr-TR" sz="2400" b="1" dirty="0" smtClean="0">
              <a:solidFill>
                <a:schemeClr val="tx1"/>
              </a:solidFill>
            </a:endParaRPr>
          </a:p>
          <a:p>
            <a:pPr algn="l">
              <a:spcBef>
                <a:spcPts val="0"/>
              </a:spcBef>
              <a:buFontTx/>
              <a:buChar char="-"/>
            </a:pPr>
            <a:endParaRPr lang="tr-TR" sz="2400" dirty="0" smtClean="0">
              <a:solidFill>
                <a:schemeClr val="tx1"/>
              </a:solidFill>
            </a:endParaRPr>
          </a:p>
          <a:p>
            <a:pPr algn="l">
              <a:spcBef>
                <a:spcPts val="0"/>
              </a:spcBef>
            </a:pPr>
            <a:endParaRPr lang="tr-TR" sz="1800" dirty="0" smtClean="0">
              <a:solidFill>
                <a:schemeClr val="tx1"/>
              </a:solidFill>
            </a:endParaRPr>
          </a:p>
          <a:p>
            <a:pPr algn="l">
              <a:spcBef>
                <a:spcPts val="0"/>
              </a:spcBef>
            </a:pPr>
            <a:endParaRPr lang="tr-TR" sz="2000" dirty="0" smtClean="0">
              <a:solidFill>
                <a:schemeClr val="tx1"/>
              </a:solidFill>
            </a:endParaRPr>
          </a:p>
          <a:p>
            <a:pPr algn="l">
              <a:spcBef>
                <a:spcPts val="0"/>
              </a:spcBef>
            </a:pPr>
            <a:endParaRPr lang="tr-TR" sz="2400" dirty="0" smtClean="0">
              <a:solidFill>
                <a:schemeClr val="tx1"/>
              </a:solidFill>
            </a:endParaRPr>
          </a:p>
        </p:txBody>
      </p:sp>
      <p:pic>
        <p:nvPicPr>
          <p:cNvPr id="4" name="3 Resim" descr="bilgisayar.wmf"/>
          <p:cNvPicPr>
            <a:picLocks noChangeAspect="1"/>
          </p:cNvPicPr>
          <p:nvPr/>
        </p:nvPicPr>
        <p:blipFill>
          <a:blip r:embed="rId2"/>
          <a:stretch>
            <a:fillRect/>
          </a:stretch>
        </p:blipFill>
        <p:spPr>
          <a:xfrm>
            <a:off x="6041835" y="4652702"/>
            <a:ext cx="1123239" cy="1146886"/>
          </a:xfrm>
          <a:prstGeom prst="rect">
            <a:avLst/>
          </a:prstGeom>
        </p:spPr>
      </p:pic>
    </p:spTree>
    <p:extLst>
      <p:ext uri="{BB962C8B-B14F-4D97-AF65-F5344CB8AC3E}">
        <p14:creationId xmlns:p14="http://schemas.microsoft.com/office/powerpoint/2010/main" xmlns="" val="647871935"/>
      </p:ext>
    </p:extLst>
  </p:cSld>
  <p:clrMapOvr>
    <a:masterClrMapping/>
  </p:clrMapOvr>
  <p:transition>
    <p:random/>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noFill/>
          <a:ln/>
        </p:spPr>
        <p:txBody>
          <a:bodyPr>
            <a:normAutofit/>
          </a:bodyPr>
          <a:lstStyle/>
          <a:p>
            <a:r>
              <a:rPr lang="tr-TR" smtClean="0"/>
              <a:t>Hangileri geçerli değişken isimleridir?</a:t>
            </a:r>
            <a:endParaRPr lang="en-US" dirty="0"/>
          </a:p>
        </p:txBody>
      </p:sp>
      <p:sp>
        <p:nvSpPr>
          <p:cNvPr id="24579" name="Rectangle 3"/>
          <p:cNvSpPr>
            <a:spLocks noGrp="1" noChangeArrowheads="1"/>
          </p:cNvSpPr>
          <p:nvPr>
            <p:ph type="body" idx="1"/>
          </p:nvPr>
        </p:nvSpPr>
        <p:spPr>
          <a:noFill/>
          <a:ln/>
        </p:spPr>
        <p:txBody>
          <a:bodyPr>
            <a:normAutofit/>
          </a:bodyPr>
          <a:lstStyle/>
          <a:p>
            <a:pPr>
              <a:buFont typeface="Monotype Sorts" charset="0"/>
              <a:buChar char=" "/>
            </a:pPr>
            <a:r>
              <a:rPr lang="en-US" sz="2800" dirty="0"/>
              <a:t>AREA		      </a:t>
            </a:r>
            <a:r>
              <a:rPr lang="en-US" sz="2800" dirty="0" smtClean="0"/>
              <a:t>    </a:t>
            </a:r>
            <a:endParaRPr lang="tr-TR" sz="2800" dirty="0" smtClean="0"/>
          </a:p>
          <a:p>
            <a:pPr>
              <a:buFont typeface="Monotype Sorts" charset="0"/>
              <a:buChar char=" "/>
            </a:pPr>
            <a:r>
              <a:rPr lang="en-US" sz="2800" dirty="0" err="1" smtClean="0"/>
              <a:t>area_under_the_curve</a:t>
            </a:r>
            <a:endParaRPr lang="tr-TR" sz="2800" dirty="0" smtClean="0"/>
          </a:p>
          <a:p>
            <a:pPr>
              <a:buFont typeface="Monotype Sorts" charset="0"/>
              <a:buChar char=" "/>
            </a:pPr>
            <a:r>
              <a:rPr lang="en-US" sz="2800" dirty="0" smtClean="0"/>
              <a:t>3Dimn</a:t>
            </a:r>
            <a:r>
              <a:rPr lang="en-US" sz="2800" dirty="0"/>
              <a:t>		</a:t>
            </a:r>
            <a:r>
              <a:rPr lang="en-US" sz="2800" dirty="0" smtClean="0"/>
              <a:t>       </a:t>
            </a:r>
            <a:r>
              <a:rPr lang="tr-TR" sz="2800" dirty="0" smtClean="0"/>
              <a:t>	</a:t>
            </a:r>
          </a:p>
          <a:p>
            <a:pPr>
              <a:buFont typeface="Monotype Sorts" charset="0"/>
              <a:buChar char=" "/>
            </a:pPr>
            <a:r>
              <a:rPr lang="en-US" sz="2800" dirty="0" smtClean="0"/>
              <a:t>num45</a:t>
            </a:r>
            <a:endParaRPr lang="tr-TR" sz="2800" dirty="0" smtClean="0"/>
          </a:p>
          <a:p>
            <a:pPr>
              <a:buFont typeface="Monotype Sorts" charset="0"/>
              <a:buChar char=" "/>
            </a:pPr>
            <a:r>
              <a:rPr lang="en-US" sz="2800" dirty="0" smtClean="0"/>
              <a:t>Last-Chance</a:t>
            </a:r>
            <a:endParaRPr lang="tr-TR" sz="2800" dirty="0" smtClean="0"/>
          </a:p>
          <a:p>
            <a:pPr>
              <a:buFont typeface="Monotype Sorts" charset="0"/>
              <a:buChar char=" "/>
            </a:pPr>
            <a:r>
              <a:rPr lang="en-US" sz="2800" dirty="0"/>
              <a:t>		</a:t>
            </a:r>
          </a:p>
        </p:txBody>
      </p:sp>
      <p:sp>
        <p:nvSpPr>
          <p:cNvPr id="4" name="3 Dikdörtgen"/>
          <p:cNvSpPr/>
          <p:nvPr/>
        </p:nvSpPr>
        <p:spPr>
          <a:xfrm>
            <a:off x="4775200" y="1219200"/>
            <a:ext cx="4572000" cy="2677656"/>
          </a:xfrm>
          <a:prstGeom prst="rect">
            <a:avLst/>
          </a:prstGeom>
        </p:spPr>
        <p:txBody>
          <a:bodyPr>
            <a:spAutoFit/>
          </a:bodyPr>
          <a:lstStyle/>
          <a:p>
            <a:pPr>
              <a:buFont typeface="Monotype Sorts" charset="0"/>
              <a:buChar char=" "/>
            </a:pPr>
            <a:r>
              <a:rPr lang="en-US" sz="2800" dirty="0" smtClean="0"/>
              <a:t>#values</a:t>
            </a:r>
            <a:endParaRPr lang="tr-TR" sz="2800" dirty="0" smtClean="0"/>
          </a:p>
          <a:p>
            <a:pPr>
              <a:buFont typeface="Monotype Sorts" charset="0"/>
              <a:buChar char=" "/>
            </a:pPr>
            <a:r>
              <a:rPr lang="en-US" sz="2800" dirty="0" smtClean="0"/>
              <a:t>x_yt3		          </a:t>
            </a:r>
            <a:endParaRPr lang="tr-TR" sz="2800" dirty="0" smtClean="0"/>
          </a:p>
          <a:p>
            <a:pPr>
              <a:buFont typeface="Monotype Sorts" charset="0"/>
              <a:buChar char=" "/>
            </a:pPr>
            <a:r>
              <a:rPr lang="en-US" sz="2800" dirty="0" smtClean="0"/>
              <a:t>pi</a:t>
            </a:r>
            <a:endParaRPr lang="tr-TR" sz="2800" dirty="0" smtClean="0"/>
          </a:p>
          <a:p>
            <a:pPr>
              <a:buFont typeface="Monotype Sorts" charset="0"/>
              <a:buChar char=" "/>
            </a:pPr>
            <a:r>
              <a:rPr lang="en-US" sz="2800" dirty="0" smtClean="0"/>
              <a:t>num$</a:t>
            </a:r>
            <a:endParaRPr lang="tr-TR" sz="2800" dirty="0" smtClean="0"/>
          </a:p>
          <a:p>
            <a:pPr>
              <a:buFont typeface="Monotype Sorts" charset="0"/>
              <a:buChar char=" "/>
            </a:pPr>
            <a:r>
              <a:rPr lang="en-US" sz="2800" dirty="0" smtClean="0"/>
              <a:t>%done		</a:t>
            </a:r>
            <a:endParaRPr lang="tr-TR" sz="2800" dirty="0" smtClean="0"/>
          </a:p>
          <a:p>
            <a:pPr>
              <a:buFont typeface="Monotype Sorts" charset="0"/>
              <a:buChar char=" "/>
            </a:pPr>
            <a:r>
              <a:rPr lang="en-US" sz="2800" dirty="0" smtClean="0"/>
              <a:t>lucky***</a:t>
            </a:r>
            <a:endParaRPr lang="tr-TR" sz="2800" dirty="0"/>
          </a:p>
        </p:txBody>
      </p:sp>
    </p:spTree>
    <p:extLst>
      <p:ext uri="{BB962C8B-B14F-4D97-AF65-F5344CB8AC3E}">
        <p14:creationId xmlns="" xmlns:p14="http://schemas.microsoft.com/office/powerpoint/2010/main" val="125796464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checkerboard(across)">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checkerboard(across)">
                                      <p:cBhvr>
                                        <p:cTn id="12" dur="500"/>
                                        <p:tgtEl>
                                          <p:spTgt spid="245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checkerboard(across)">
                                      <p:cBhvr>
                                        <p:cTn id="17" dur="500"/>
                                        <p:tgtEl>
                                          <p:spTgt spid="245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24579">
                                            <p:txEl>
                                              <p:pRg st="3" end="3"/>
                                            </p:txEl>
                                          </p:spTgt>
                                        </p:tgtEl>
                                        <p:attrNameLst>
                                          <p:attrName>style.visibility</p:attrName>
                                        </p:attrNameLst>
                                      </p:cBhvr>
                                      <p:to>
                                        <p:strVal val="visible"/>
                                      </p:to>
                                    </p:set>
                                    <p:animEffect transition="in" filter="checkerboard(across)">
                                      <p:cBhvr>
                                        <p:cTn id="22" dur="500"/>
                                        <p:tgtEl>
                                          <p:spTgt spid="2457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24579">
                                            <p:txEl>
                                              <p:pRg st="4" end="4"/>
                                            </p:txEl>
                                          </p:spTgt>
                                        </p:tgtEl>
                                        <p:attrNameLst>
                                          <p:attrName>style.visibility</p:attrName>
                                        </p:attrNameLst>
                                      </p:cBhvr>
                                      <p:to>
                                        <p:strVal val="visible"/>
                                      </p:to>
                                    </p:set>
                                    <p:animEffect transition="in" filter="checkerboard(across)">
                                      <p:cBhvr>
                                        <p:cTn id="27" dur="500"/>
                                        <p:tgtEl>
                                          <p:spTgt spid="2457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checkerboard(across)">
                                      <p:cBhvr>
                                        <p:cTn id="32" dur="5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checkerboard(across)">
                                      <p:cBhvr>
                                        <p:cTn id="37" dur="500"/>
                                        <p:tgtEl>
                                          <p:spTgt spid="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Effect transition="in" filter="checkerboard(across)">
                                      <p:cBhvr>
                                        <p:cTn id="42" dur="500"/>
                                        <p:tgtEl>
                                          <p:spTgt spid="4">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animEffect transition="in" filter="checkerboard(across)">
                                      <p:cBhvr>
                                        <p:cTn id="47" dur="500"/>
                                        <p:tgtEl>
                                          <p:spTgt spid="4">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nodeType="clickEffect">
                                  <p:stCondLst>
                                    <p:cond delay="0"/>
                                  </p:stCondLst>
                                  <p:childTnLst>
                                    <p:set>
                                      <p:cBhvr>
                                        <p:cTn id="51" dur="1" fill="hold">
                                          <p:stCondLst>
                                            <p:cond delay="0"/>
                                          </p:stCondLst>
                                        </p:cTn>
                                        <p:tgtEl>
                                          <p:spTgt spid="4">
                                            <p:txEl>
                                              <p:pRg st="4" end="4"/>
                                            </p:txEl>
                                          </p:spTgt>
                                        </p:tgtEl>
                                        <p:attrNameLst>
                                          <p:attrName>style.visibility</p:attrName>
                                        </p:attrNameLst>
                                      </p:cBhvr>
                                      <p:to>
                                        <p:strVal val="visible"/>
                                      </p:to>
                                    </p:set>
                                    <p:animEffect transition="in" filter="checkerboard(across)">
                                      <p:cBhvr>
                                        <p:cTn id="52" dur="500"/>
                                        <p:tgtEl>
                                          <p:spTgt spid="4">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nodeType="clickEffect">
                                  <p:stCondLst>
                                    <p:cond delay="0"/>
                                  </p:stCondLst>
                                  <p:childTnLst>
                                    <p:set>
                                      <p:cBhvr>
                                        <p:cTn id="56" dur="1" fill="hold">
                                          <p:stCondLst>
                                            <p:cond delay="0"/>
                                          </p:stCondLst>
                                        </p:cTn>
                                        <p:tgtEl>
                                          <p:spTgt spid="4">
                                            <p:txEl>
                                              <p:pRg st="5" end="5"/>
                                            </p:txEl>
                                          </p:spTgt>
                                        </p:tgtEl>
                                        <p:attrNameLst>
                                          <p:attrName>style.visibility</p:attrName>
                                        </p:attrNameLst>
                                      </p:cBhvr>
                                      <p:to>
                                        <p:strVal val="visible"/>
                                      </p:to>
                                    </p:set>
                                    <p:animEffect transition="in" filter="checkerboard(across)">
                                      <p:cBhvr>
                                        <p:cTn id="5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1.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noFill/>
          <a:ln/>
        </p:spPr>
        <p:txBody>
          <a:bodyPr>
            <a:normAutofit/>
          </a:bodyPr>
          <a:lstStyle/>
          <a:p>
            <a:r>
              <a:rPr lang="tr-TR" smtClean="0"/>
              <a:t>Hangileri geçerli değişken isimleridir?</a:t>
            </a:r>
            <a:endParaRPr lang="en-US" dirty="0"/>
          </a:p>
        </p:txBody>
      </p:sp>
      <p:sp>
        <p:nvSpPr>
          <p:cNvPr id="24579" name="Rectangle 3"/>
          <p:cNvSpPr>
            <a:spLocks noGrp="1" noChangeArrowheads="1"/>
          </p:cNvSpPr>
          <p:nvPr>
            <p:ph type="body" idx="1"/>
          </p:nvPr>
        </p:nvSpPr>
        <p:spPr>
          <a:noFill/>
          <a:ln/>
        </p:spPr>
        <p:txBody>
          <a:bodyPr>
            <a:normAutofit/>
          </a:bodyPr>
          <a:lstStyle/>
          <a:p>
            <a:pPr>
              <a:buFont typeface="Monotype Sorts" charset="0"/>
              <a:buChar char=" "/>
            </a:pPr>
            <a:r>
              <a:rPr lang="en-US" sz="2800" b="1" dirty="0"/>
              <a:t>AREA		      </a:t>
            </a:r>
            <a:r>
              <a:rPr lang="en-US" sz="2800" b="1" dirty="0" smtClean="0"/>
              <a:t>    </a:t>
            </a:r>
            <a:endParaRPr lang="tr-TR" sz="2800" b="1" dirty="0" smtClean="0"/>
          </a:p>
          <a:p>
            <a:pPr>
              <a:buFont typeface="Monotype Sorts" charset="0"/>
              <a:buChar char=" "/>
            </a:pPr>
            <a:r>
              <a:rPr lang="en-US" sz="2800" b="1" dirty="0" err="1" smtClean="0"/>
              <a:t>area_under_the_curve</a:t>
            </a:r>
            <a:endParaRPr lang="tr-TR" sz="2800" b="1" dirty="0" smtClean="0"/>
          </a:p>
          <a:p>
            <a:pPr>
              <a:buFont typeface="Monotype Sorts" charset="0"/>
              <a:buChar char=" "/>
            </a:pPr>
            <a:r>
              <a:rPr lang="en-US" sz="2800" dirty="0" smtClean="0"/>
              <a:t>3Dimn</a:t>
            </a:r>
            <a:r>
              <a:rPr lang="en-US" sz="2800" dirty="0"/>
              <a:t>		</a:t>
            </a:r>
            <a:r>
              <a:rPr lang="en-US" sz="2800" dirty="0" smtClean="0"/>
              <a:t>       </a:t>
            </a:r>
            <a:r>
              <a:rPr lang="tr-TR" sz="2800" dirty="0" smtClean="0"/>
              <a:t>	</a:t>
            </a:r>
          </a:p>
          <a:p>
            <a:pPr>
              <a:buFont typeface="Monotype Sorts" charset="0"/>
              <a:buChar char=" "/>
            </a:pPr>
            <a:r>
              <a:rPr lang="en-US" sz="2800" b="1" dirty="0" smtClean="0"/>
              <a:t>num45</a:t>
            </a:r>
            <a:endParaRPr lang="tr-TR" sz="2800" b="1" dirty="0" smtClean="0"/>
          </a:p>
          <a:p>
            <a:pPr>
              <a:buFont typeface="Monotype Sorts" charset="0"/>
              <a:buChar char=" "/>
            </a:pPr>
            <a:r>
              <a:rPr lang="en-US" sz="2800" dirty="0" smtClean="0"/>
              <a:t>Last-Chance</a:t>
            </a:r>
            <a:endParaRPr lang="tr-TR" sz="2800" dirty="0" smtClean="0"/>
          </a:p>
          <a:p>
            <a:pPr>
              <a:buFont typeface="Monotype Sorts" charset="0"/>
              <a:buChar char=" "/>
            </a:pPr>
            <a:r>
              <a:rPr lang="en-US" sz="2800" dirty="0"/>
              <a:t>		</a:t>
            </a:r>
          </a:p>
        </p:txBody>
      </p:sp>
      <p:sp>
        <p:nvSpPr>
          <p:cNvPr id="4" name="3 Dikdörtgen"/>
          <p:cNvSpPr/>
          <p:nvPr/>
        </p:nvSpPr>
        <p:spPr>
          <a:xfrm>
            <a:off x="4775200" y="1219200"/>
            <a:ext cx="4572000" cy="2677656"/>
          </a:xfrm>
          <a:prstGeom prst="rect">
            <a:avLst/>
          </a:prstGeom>
        </p:spPr>
        <p:txBody>
          <a:bodyPr>
            <a:spAutoFit/>
          </a:bodyPr>
          <a:lstStyle/>
          <a:p>
            <a:pPr>
              <a:buFont typeface="Monotype Sorts" charset="0"/>
              <a:buChar char=" "/>
            </a:pPr>
            <a:r>
              <a:rPr lang="en-US" sz="2800" dirty="0" smtClean="0"/>
              <a:t>#values</a:t>
            </a:r>
            <a:endParaRPr lang="tr-TR" sz="2800" dirty="0" smtClean="0"/>
          </a:p>
          <a:p>
            <a:pPr>
              <a:buFont typeface="Monotype Sorts" charset="0"/>
              <a:buChar char=" "/>
            </a:pPr>
            <a:r>
              <a:rPr lang="en-US" sz="2800" b="1" dirty="0" smtClean="0"/>
              <a:t>x_yt3	</a:t>
            </a:r>
            <a:r>
              <a:rPr lang="en-US" sz="2800" dirty="0" smtClean="0"/>
              <a:t>	          </a:t>
            </a:r>
            <a:endParaRPr lang="tr-TR" sz="2800" dirty="0" smtClean="0"/>
          </a:p>
          <a:p>
            <a:pPr>
              <a:buFont typeface="Monotype Sorts" charset="0"/>
              <a:buChar char=" "/>
            </a:pPr>
            <a:r>
              <a:rPr lang="en-US" sz="2800" b="1" dirty="0" smtClean="0"/>
              <a:t>pi</a:t>
            </a:r>
            <a:endParaRPr lang="tr-TR" sz="2800" b="1" dirty="0" smtClean="0"/>
          </a:p>
          <a:p>
            <a:pPr>
              <a:buFont typeface="Monotype Sorts" charset="0"/>
              <a:buChar char=" "/>
            </a:pPr>
            <a:r>
              <a:rPr lang="en-US" sz="2800" dirty="0" smtClean="0"/>
              <a:t>num$</a:t>
            </a:r>
            <a:endParaRPr lang="tr-TR" sz="2800" dirty="0" smtClean="0"/>
          </a:p>
          <a:p>
            <a:pPr>
              <a:buFont typeface="Monotype Sorts" charset="0"/>
              <a:buChar char=" "/>
            </a:pPr>
            <a:r>
              <a:rPr lang="en-US" sz="2800" dirty="0" smtClean="0"/>
              <a:t>%done		</a:t>
            </a:r>
            <a:endParaRPr lang="tr-TR" sz="2800" dirty="0" smtClean="0"/>
          </a:p>
          <a:p>
            <a:pPr>
              <a:buFont typeface="Monotype Sorts" charset="0"/>
              <a:buChar char=" "/>
            </a:pPr>
            <a:r>
              <a:rPr lang="en-US" sz="2800" dirty="0" smtClean="0"/>
              <a:t>lucky***</a:t>
            </a:r>
            <a:endParaRPr lang="tr-TR" sz="2800" dirty="0"/>
          </a:p>
        </p:txBody>
      </p:sp>
    </p:spTree>
    <p:extLst>
      <p:ext uri="{BB962C8B-B14F-4D97-AF65-F5344CB8AC3E}">
        <p14:creationId xmlns="" xmlns:p14="http://schemas.microsoft.com/office/powerpoint/2010/main" val="125796464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checkerboard(across)">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checkerboard(across)">
                                      <p:cBhvr>
                                        <p:cTn id="12" dur="500"/>
                                        <p:tgtEl>
                                          <p:spTgt spid="245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checkerboard(across)">
                                      <p:cBhvr>
                                        <p:cTn id="17" dur="500"/>
                                        <p:tgtEl>
                                          <p:spTgt spid="245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24579">
                                            <p:txEl>
                                              <p:pRg st="3" end="3"/>
                                            </p:txEl>
                                          </p:spTgt>
                                        </p:tgtEl>
                                        <p:attrNameLst>
                                          <p:attrName>style.visibility</p:attrName>
                                        </p:attrNameLst>
                                      </p:cBhvr>
                                      <p:to>
                                        <p:strVal val="visible"/>
                                      </p:to>
                                    </p:set>
                                    <p:animEffect transition="in" filter="checkerboard(across)">
                                      <p:cBhvr>
                                        <p:cTn id="22" dur="500"/>
                                        <p:tgtEl>
                                          <p:spTgt spid="2457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24579">
                                            <p:txEl>
                                              <p:pRg st="4" end="4"/>
                                            </p:txEl>
                                          </p:spTgt>
                                        </p:tgtEl>
                                        <p:attrNameLst>
                                          <p:attrName>style.visibility</p:attrName>
                                        </p:attrNameLst>
                                      </p:cBhvr>
                                      <p:to>
                                        <p:strVal val="visible"/>
                                      </p:to>
                                    </p:set>
                                    <p:animEffect transition="in" filter="checkerboard(across)">
                                      <p:cBhvr>
                                        <p:cTn id="27" dur="500"/>
                                        <p:tgtEl>
                                          <p:spTgt spid="2457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checkerboard(across)">
                                      <p:cBhvr>
                                        <p:cTn id="32" dur="5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checkerboard(across)">
                                      <p:cBhvr>
                                        <p:cTn id="37" dur="500"/>
                                        <p:tgtEl>
                                          <p:spTgt spid="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Effect transition="in" filter="checkerboard(across)">
                                      <p:cBhvr>
                                        <p:cTn id="42" dur="500"/>
                                        <p:tgtEl>
                                          <p:spTgt spid="4">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animEffect transition="in" filter="checkerboard(across)">
                                      <p:cBhvr>
                                        <p:cTn id="47" dur="500"/>
                                        <p:tgtEl>
                                          <p:spTgt spid="4">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nodeType="clickEffect">
                                  <p:stCondLst>
                                    <p:cond delay="0"/>
                                  </p:stCondLst>
                                  <p:childTnLst>
                                    <p:set>
                                      <p:cBhvr>
                                        <p:cTn id="51" dur="1" fill="hold">
                                          <p:stCondLst>
                                            <p:cond delay="0"/>
                                          </p:stCondLst>
                                        </p:cTn>
                                        <p:tgtEl>
                                          <p:spTgt spid="4">
                                            <p:txEl>
                                              <p:pRg st="4" end="4"/>
                                            </p:txEl>
                                          </p:spTgt>
                                        </p:tgtEl>
                                        <p:attrNameLst>
                                          <p:attrName>style.visibility</p:attrName>
                                        </p:attrNameLst>
                                      </p:cBhvr>
                                      <p:to>
                                        <p:strVal val="visible"/>
                                      </p:to>
                                    </p:set>
                                    <p:animEffect transition="in" filter="checkerboard(across)">
                                      <p:cBhvr>
                                        <p:cTn id="52" dur="500"/>
                                        <p:tgtEl>
                                          <p:spTgt spid="4">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nodeType="clickEffect">
                                  <p:stCondLst>
                                    <p:cond delay="0"/>
                                  </p:stCondLst>
                                  <p:childTnLst>
                                    <p:set>
                                      <p:cBhvr>
                                        <p:cTn id="56" dur="1" fill="hold">
                                          <p:stCondLst>
                                            <p:cond delay="0"/>
                                          </p:stCondLst>
                                        </p:cTn>
                                        <p:tgtEl>
                                          <p:spTgt spid="4">
                                            <p:txEl>
                                              <p:pRg st="5" end="5"/>
                                            </p:txEl>
                                          </p:spTgt>
                                        </p:tgtEl>
                                        <p:attrNameLst>
                                          <p:attrName>style.visibility</p:attrName>
                                        </p:attrNameLst>
                                      </p:cBhvr>
                                      <p:to>
                                        <p:strVal val="visible"/>
                                      </p:to>
                                    </p:set>
                                    <p:animEffect transition="in" filter="checkerboard(across)">
                                      <p:cBhvr>
                                        <p:cTn id="5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2.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Alıştırma</a:t>
            </a:r>
            <a:endParaRPr lang="tr-TR" dirty="0"/>
          </a:p>
        </p:txBody>
      </p:sp>
      <p:sp>
        <p:nvSpPr>
          <p:cNvPr id="3" name="2 İçerik Yer Tutucusu"/>
          <p:cNvSpPr>
            <a:spLocks noGrp="1"/>
          </p:cNvSpPr>
          <p:nvPr>
            <p:ph sz="quarter" idx="1"/>
          </p:nvPr>
        </p:nvSpPr>
        <p:spPr/>
        <p:txBody>
          <a:bodyPr/>
          <a:lstStyle/>
          <a:p>
            <a:pPr algn="ctr">
              <a:buNone/>
            </a:pPr>
            <a:r>
              <a:rPr lang="tr-TR" sz="2400" i="1" dirty="0" smtClean="0"/>
              <a:t>(Geçmiş bir sınav sorusundan uyarlanmıştır.)</a:t>
            </a:r>
          </a:p>
          <a:p>
            <a:r>
              <a:rPr lang="tr-TR" dirty="0" smtClean="0"/>
              <a:t>…elimde 6 tane değişken ismi var, bunlardan hangilerini C geçerli kabul eder? </a:t>
            </a:r>
            <a:br>
              <a:rPr lang="tr-TR" dirty="0" smtClean="0"/>
            </a:br>
            <a:r>
              <a:rPr lang="tr-TR" dirty="0" smtClean="0"/>
              <a:t>v_eri,  </a:t>
            </a:r>
            <a:r>
              <a:rPr lang="tr-TR" dirty="0" err="1" smtClean="0"/>
              <a:t>double</a:t>
            </a:r>
            <a:r>
              <a:rPr lang="tr-TR" dirty="0" smtClean="0"/>
              <a:t>,  </a:t>
            </a:r>
            <a:r>
              <a:rPr lang="tr-TR" dirty="0" err="1" smtClean="0"/>
              <a:t>sirine</a:t>
            </a:r>
            <a:r>
              <a:rPr lang="tr-TR" dirty="0" smtClean="0"/>
              <a:t>#9, </a:t>
            </a:r>
            <a:r>
              <a:rPr lang="tr-TR" dirty="0" err="1" smtClean="0"/>
              <a:t>inT</a:t>
            </a:r>
            <a:r>
              <a:rPr lang="tr-TR" dirty="0" smtClean="0"/>
              <a:t>, az2man3, Baba-</a:t>
            </a:r>
            <a:r>
              <a:rPr lang="tr-TR" dirty="0" err="1" smtClean="0"/>
              <a:t>Sirinim</a:t>
            </a:r>
            <a:endParaRPr lang="tr-TR" i="1" dirty="0"/>
          </a:p>
        </p:txBody>
      </p:sp>
      <p:pic>
        <p:nvPicPr>
          <p:cNvPr id="4" name="Picture 2" descr="C:\Documents and Settings\OguzH\Local Settings\Temporary Internet Files\Content.IE5\WO8I3UPU\question-marks[1].jpg"/>
          <p:cNvPicPr>
            <a:picLocks noChangeAspect="1" noChangeArrowheads="1"/>
          </p:cNvPicPr>
          <p:nvPr/>
        </p:nvPicPr>
        <p:blipFill>
          <a:blip r:embed="rId2"/>
          <a:srcRect/>
          <a:stretch>
            <a:fillRect/>
          </a:stretch>
        </p:blipFill>
        <p:spPr bwMode="auto">
          <a:xfrm>
            <a:off x="6572264" y="4071942"/>
            <a:ext cx="2086058" cy="1566862"/>
          </a:xfrm>
          <a:prstGeom prst="rect">
            <a:avLst/>
          </a:prstGeom>
          <a:noFill/>
        </p:spPr>
      </p:pic>
      <p:graphicFrame>
        <p:nvGraphicFramePr>
          <p:cNvPr id="5" name="4 Tablo"/>
          <p:cNvGraphicFramePr>
            <a:graphicFrameLocks noGrp="1"/>
          </p:cNvGraphicFramePr>
          <p:nvPr/>
        </p:nvGraphicFramePr>
        <p:xfrm>
          <a:off x="642910" y="4286256"/>
          <a:ext cx="5286410" cy="1357323"/>
        </p:xfrm>
        <a:graphic>
          <a:graphicData uri="http://schemas.openxmlformats.org/drawingml/2006/table">
            <a:tbl>
              <a:tblPr firstRow="1" bandRow="1">
                <a:tableStyleId>{5940675A-B579-460E-94D1-54222C63F5DA}</a:tableStyleId>
              </a:tblPr>
              <a:tblGrid>
                <a:gridCol w="528641"/>
                <a:gridCol w="528641"/>
                <a:gridCol w="528641"/>
                <a:gridCol w="528641"/>
                <a:gridCol w="528641"/>
                <a:gridCol w="528641"/>
                <a:gridCol w="528641"/>
                <a:gridCol w="528641"/>
                <a:gridCol w="528641"/>
                <a:gridCol w="528641"/>
              </a:tblGrid>
              <a:tr h="452441">
                <a:tc>
                  <a:txBody>
                    <a:bodyPr/>
                    <a:lstStyle/>
                    <a:p>
                      <a:pPr algn="ctr"/>
                      <a:r>
                        <a:rPr lang="tr-TR" sz="2000" dirty="0" smtClean="0"/>
                        <a:t>i</a:t>
                      </a:r>
                      <a:endParaRPr lang="tr-TR" sz="2000" dirty="0"/>
                    </a:p>
                  </a:txBody>
                  <a:tcPr/>
                </a:tc>
                <a:tc>
                  <a:txBody>
                    <a:bodyPr/>
                    <a:lstStyle/>
                    <a:p>
                      <a:pPr algn="ctr"/>
                      <a:r>
                        <a:rPr lang="tr-TR" sz="2000" dirty="0" smtClean="0"/>
                        <a:t>s</a:t>
                      </a:r>
                      <a:endParaRPr lang="tr-TR" sz="2000" dirty="0"/>
                    </a:p>
                  </a:txBody>
                  <a:tcPr/>
                </a:tc>
                <a:tc>
                  <a:txBody>
                    <a:bodyPr/>
                    <a:lstStyle/>
                    <a:p>
                      <a:pPr algn="ctr"/>
                      <a:r>
                        <a:rPr lang="tr-TR" sz="2000" dirty="0" smtClean="0"/>
                        <a:t>i</a:t>
                      </a:r>
                      <a:endParaRPr lang="tr-TR" sz="2000" dirty="0"/>
                    </a:p>
                  </a:txBody>
                  <a:tcPr/>
                </a:tc>
                <a:tc>
                  <a:txBody>
                    <a:bodyPr/>
                    <a:lstStyle/>
                    <a:p>
                      <a:pPr algn="ctr"/>
                      <a:r>
                        <a:rPr lang="tr-TR" sz="2000" dirty="0" smtClean="0"/>
                        <a:t>m</a:t>
                      </a:r>
                      <a:endParaRPr lang="tr-TR" sz="2000" dirty="0"/>
                    </a:p>
                  </a:txBody>
                  <a:tcPr/>
                </a:tc>
                <a:tc>
                  <a:txBody>
                    <a:bodyPr/>
                    <a:lstStyle/>
                    <a:p>
                      <a:pPr algn="ctr"/>
                      <a:r>
                        <a:rPr lang="tr-TR" sz="2000" dirty="0" smtClean="0"/>
                        <a:t>1</a:t>
                      </a:r>
                      <a:endParaRPr lang="tr-TR" sz="2000" dirty="0"/>
                    </a:p>
                  </a:txBody>
                  <a:tcPr/>
                </a:tc>
                <a:tc>
                  <a:txBody>
                    <a:bodyPr/>
                    <a:lstStyle/>
                    <a:p>
                      <a:pPr algn="ctr"/>
                      <a:endParaRPr lang="tr-TR" sz="2000" dirty="0"/>
                    </a:p>
                  </a:txBody>
                  <a:tcPr/>
                </a:tc>
                <a:tc>
                  <a:txBody>
                    <a:bodyPr/>
                    <a:lstStyle/>
                    <a:p>
                      <a:pPr algn="ctr"/>
                      <a:endParaRPr lang="tr-TR" sz="2000" dirty="0"/>
                    </a:p>
                  </a:txBody>
                  <a:tcPr/>
                </a:tc>
                <a:tc>
                  <a:txBody>
                    <a:bodyPr/>
                    <a:lstStyle/>
                    <a:p>
                      <a:pPr algn="ctr"/>
                      <a:endParaRPr lang="tr-TR" sz="2000" dirty="0"/>
                    </a:p>
                  </a:txBody>
                  <a:tcPr/>
                </a:tc>
                <a:tc>
                  <a:txBody>
                    <a:bodyPr/>
                    <a:lstStyle/>
                    <a:p>
                      <a:pPr algn="ctr"/>
                      <a:endParaRPr lang="tr-TR" sz="2000"/>
                    </a:p>
                  </a:txBody>
                  <a:tcPr/>
                </a:tc>
                <a:tc>
                  <a:txBody>
                    <a:bodyPr/>
                    <a:lstStyle/>
                    <a:p>
                      <a:pPr algn="ctr"/>
                      <a:endParaRPr lang="tr-TR" sz="2000"/>
                    </a:p>
                  </a:txBody>
                  <a:tcPr/>
                </a:tc>
              </a:tr>
              <a:tr h="452441">
                <a:tc>
                  <a:txBody>
                    <a:bodyPr/>
                    <a:lstStyle/>
                    <a:p>
                      <a:pPr algn="ctr"/>
                      <a:r>
                        <a:rPr lang="tr-TR" sz="2000" dirty="0" smtClean="0"/>
                        <a:t>i</a:t>
                      </a:r>
                      <a:endParaRPr lang="tr-TR" sz="2000" dirty="0"/>
                    </a:p>
                  </a:txBody>
                  <a:tcPr/>
                </a:tc>
                <a:tc>
                  <a:txBody>
                    <a:bodyPr/>
                    <a:lstStyle/>
                    <a:p>
                      <a:pPr algn="ctr"/>
                      <a:r>
                        <a:rPr lang="tr-TR" sz="2000" dirty="0" smtClean="0"/>
                        <a:t>s</a:t>
                      </a:r>
                      <a:endParaRPr lang="tr-TR" sz="2000" dirty="0"/>
                    </a:p>
                  </a:txBody>
                  <a:tcPr/>
                </a:tc>
                <a:tc>
                  <a:txBody>
                    <a:bodyPr/>
                    <a:lstStyle/>
                    <a:p>
                      <a:pPr algn="ctr"/>
                      <a:r>
                        <a:rPr lang="tr-TR" sz="2000" dirty="0" smtClean="0"/>
                        <a:t>i</a:t>
                      </a:r>
                      <a:endParaRPr lang="tr-TR" sz="2000" dirty="0"/>
                    </a:p>
                  </a:txBody>
                  <a:tcPr/>
                </a:tc>
                <a:tc>
                  <a:txBody>
                    <a:bodyPr/>
                    <a:lstStyle/>
                    <a:p>
                      <a:pPr algn="ctr"/>
                      <a:r>
                        <a:rPr lang="tr-TR" sz="2000" dirty="0" smtClean="0"/>
                        <a:t>m</a:t>
                      </a:r>
                      <a:endParaRPr lang="tr-TR" sz="2000" dirty="0"/>
                    </a:p>
                  </a:txBody>
                  <a:tcPr/>
                </a:tc>
                <a:tc>
                  <a:txBody>
                    <a:bodyPr/>
                    <a:lstStyle/>
                    <a:p>
                      <a:pPr algn="ctr"/>
                      <a:r>
                        <a:rPr lang="tr-TR" sz="2000" dirty="0" smtClean="0"/>
                        <a:t>2</a:t>
                      </a:r>
                      <a:endParaRPr lang="tr-TR" sz="2000" dirty="0"/>
                    </a:p>
                  </a:txBody>
                  <a:tcPr/>
                </a:tc>
                <a:tc>
                  <a:txBody>
                    <a:bodyPr/>
                    <a:lstStyle/>
                    <a:p>
                      <a:pPr algn="ctr"/>
                      <a:endParaRPr lang="tr-TR" sz="2000" dirty="0"/>
                    </a:p>
                  </a:txBody>
                  <a:tcPr/>
                </a:tc>
                <a:tc>
                  <a:txBody>
                    <a:bodyPr/>
                    <a:lstStyle/>
                    <a:p>
                      <a:pPr algn="ctr"/>
                      <a:endParaRPr lang="tr-TR" sz="2000" dirty="0"/>
                    </a:p>
                  </a:txBody>
                  <a:tcPr/>
                </a:tc>
                <a:tc>
                  <a:txBody>
                    <a:bodyPr/>
                    <a:lstStyle/>
                    <a:p>
                      <a:pPr algn="ctr"/>
                      <a:endParaRPr lang="tr-TR" sz="2000"/>
                    </a:p>
                  </a:txBody>
                  <a:tcPr/>
                </a:tc>
                <a:tc>
                  <a:txBody>
                    <a:bodyPr/>
                    <a:lstStyle/>
                    <a:p>
                      <a:pPr algn="ctr"/>
                      <a:endParaRPr lang="tr-TR" sz="2000"/>
                    </a:p>
                  </a:txBody>
                  <a:tcPr/>
                </a:tc>
                <a:tc>
                  <a:txBody>
                    <a:bodyPr/>
                    <a:lstStyle/>
                    <a:p>
                      <a:pPr algn="ctr"/>
                      <a:endParaRPr lang="tr-TR" sz="2000"/>
                    </a:p>
                  </a:txBody>
                  <a:tcPr/>
                </a:tc>
              </a:tr>
              <a:tr h="452441">
                <a:tc>
                  <a:txBody>
                    <a:bodyPr/>
                    <a:lstStyle/>
                    <a:p>
                      <a:pPr algn="ctr"/>
                      <a:r>
                        <a:rPr lang="tr-TR" sz="2000" dirty="0" smtClean="0"/>
                        <a:t>i</a:t>
                      </a:r>
                      <a:endParaRPr lang="tr-TR" sz="2000" dirty="0"/>
                    </a:p>
                  </a:txBody>
                  <a:tcPr/>
                </a:tc>
                <a:tc>
                  <a:txBody>
                    <a:bodyPr/>
                    <a:lstStyle/>
                    <a:p>
                      <a:pPr algn="ctr"/>
                      <a:r>
                        <a:rPr lang="tr-TR" sz="2000" dirty="0" smtClean="0"/>
                        <a:t>s</a:t>
                      </a:r>
                      <a:endParaRPr lang="tr-TR" sz="2000" dirty="0"/>
                    </a:p>
                  </a:txBody>
                  <a:tcPr/>
                </a:tc>
                <a:tc>
                  <a:txBody>
                    <a:bodyPr/>
                    <a:lstStyle/>
                    <a:p>
                      <a:pPr algn="ctr"/>
                      <a:r>
                        <a:rPr lang="tr-TR" sz="2000" dirty="0" smtClean="0"/>
                        <a:t>i</a:t>
                      </a:r>
                      <a:endParaRPr lang="tr-TR" sz="2000" dirty="0"/>
                    </a:p>
                  </a:txBody>
                  <a:tcPr/>
                </a:tc>
                <a:tc>
                  <a:txBody>
                    <a:bodyPr/>
                    <a:lstStyle/>
                    <a:p>
                      <a:pPr algn="ctr"/>
                      <a:r>
                        <a:rPr lang="tr-TR" sz="2000" dirty="0" smtClean="0"/>
                        <a:t>m</a:t>
                      </a:r>
                      <a:endParaRPr lang="tr-TR" sz="2000" dirty="0"/>
                    </a:p>
                  </a:txBody>
                  <a:tcPr/>
                </a:tc>
                <a:tc>
                  <a:txBody>
                    <a:bodyPr/>
                    <a:lstStyle/>
                    <a:p>
                      <a:pPr algn="ctr"/>
                      <a:r>
                        <a:rPr lang="tr-TR" sz="2000" dirty="0" smtClean="0"/>
                        <a:t>3</a:t>
                      </a:r>
                      <a:endParaRPr lang="tr-TR" sz="2000" dirty="0"/>
                    </a:p>
                  </a:txBody>
                  <a:tcPr/>
                </a:tc>
                <a:tc>
                  <a:txBody>
                    <a:bodyPr/>
                    <a:lstStyle/>
                    <a:p>
                      <a:pPr algn="ctr"/>
                      <a:endParaRPr lang="tr-TR" sz="2000"/>
                    </a:p>
                  </a:txBody>
                  <a:tcPr/>
                </a:tc>
                <a:tc>
                  <a:txBody>
                    <a:bodyPr/>
                    <a:lstStyle/>
                    <a:p>
                      <a:pPr algn="ctr"/>
                      <a:endParaRPr lang="tr-TR" sz="2000" dirty="0"/>
                    </a:p>
                  </a:txBody>
                  <a:tcPr/>
                </a:tc>
                <a:tc>
                  <a:txBody>
                    <a:bodyPr/>
                    <a:lstStyle/>
                    <a:p>
                      <a:pPr algn="ctr"/>
                      <a:endParaRPr lang="tr-TR" sz="2000" dirty="0"/>
                    </a:p>
                  </a:txBody>
                  <a:tcPr/>
                </a:tc>
                <a:tc>
                  <a:txBody>
                    <a:bodyPr/>
                    <a:lstStyle/>
                    <a:p>
                      <a:pPr algn="ctr"/>
                      <a:endParaRPr lang="tr-TR" sz="2000" dirty="0"/>
                    </a:p>
                  </a:txBody>
                  <a:tcPr/>
                </a:tc>
                <a:tc>
                  <a:txBody>
                    <a:bodyPr/>
                    <a:lstStyle/>
                    <a:p>
                      <a:pPr algn="ctr"/>
                      <a:endParaRPr lang="tr-TR" sz="2000" dirty="0"/>
                    </a:p>
                  </a:txBody>
                  <a:tcPr/>
                </a:tc>
              </a:tr>
            </a:tbl>
          </a:graphicData>
        </a:graphic>
      </p:graphicFrame>
      <p:sp>
        <p:nvSpPr>
          <p:cNvPr id="7" name="6 Metin kutusu"/>
          <p:cNvSpPr txBox="1"/>
          <p:nvPr/>
        </p:nvSpPr>
        <p:spPr>
          <a:xfrm>
            <a:off x="642910" y="3357562"/>
            <a:ext cx="5429288" cy="646331"/>
          </a:xfrm>
          <a:prstGeom prst="rect">
            <a:avLst/>
          </a:prstGeom>
          <a:noFill/>
        </p:spPr>
        <p:txBody>
          <a:bodyPr wrap="square" rtlCol="0">
            <a:spAutoFit/>
          </a:bodyPr>
          <a:lstStyle/>
          <a:p>
            <a:r>
              <a:rPr lang="tr-TR" i="1" dirty="0" smtClean="0"/>
              <a:t>Her değişken ismi bir satıra gelecek şekilde çıktı kutunuzu doldurunuz.</a:t>
            </a:r>
            <a:endParaRPr lang="tr-TR" i="1" dirty="0"/>
          </a:p>
        </p:txBody>
      </p:sp>
    </p:spTree>
  </p:cSld>
  <p:clrMapOvr>
    <a:masterClrMapping/>
  </p:clrMapOvr>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Alıştırma – Doğrusu</a:t>
            </a:r>
            <a:endParaRPr lang="tr-TR" dirty="0"/>
          </a:p>
        </p:txBody>
      </p:sp>
      <p:sp>
        <p:nvSpPr>
          <p:cNvPr id="3" name="2 İçerik Yer Tutucusu"/>
          <p:cNvSpPr>
            <a:spLocks noGrp="1"/>
          </p:cNvSpPr>
          <p:nvPr>
            <p:ph sz="quarter" idx="1"/>
          </p:nvPr>
        </p:nvSpPr>
        <p:spPr/>
        <p:txBody>
          <a:bodyPr/>
          <a:lstStyle/>
          <a:p>
            <a:pPr algn="ctr">
              <a:buNone/>
            </a:pPr>
            <a:r>
              <a:rPr lang="tr-TR" sz="2400" i="1" dirty="0" smtClean="0"/>
              <a:t>(Geçmiş bir sınav sorusundan uyarlanmıştır.)</a:t>
            </a:r>
          </a:p>
          <a:p>
            <a:r>
              <a:rPr lang="tr-TR" dirty="0" smtClean="0"/>
              <a:t>…elimde 6 tane değişken ismi var, bunlardan hangilerini C geçerli kabul eder? </a:t>
            </a:r>
            <a:br>
              <a:rPr lang="tr-TR" dirty="0" smtClean="0"/>
            </a:br>
            <a:r>
              <a:rPr lang="tr-TR" dirty="0" smtClean="0"/>
              <a:t>v_eri,  </a:t>
            </a:r>
            <a:r>
              <a:rPr lang="tr-TR" dirty="0" err="1" smtClean="0"/>
              <a:t>double</a:t>
            </a:r>
            <a:r>
              <a:rPr lang="tr-TR" dirty="0" smtClean="0"/>
              <a:t>,  </a:t>
            </a:r>
            <a:r>
              <a:rPr lang="tr-TR" dirty="0" err="1" smtClean="0"/>
              <a:t>sirine</a:t>
            </a:r>
            <a:r>
              <a:rPr lang="tr-TR" dirty="0" smtClean="0"/>
              <a:t>#9, </a:t>
            </a:r>
            <a:r>
              <a:rPr lang="tr-TR" dirty="0" err="1" smtClean="0"/>
              <a:t>inT</a:t>
            </a:r>
            <a:r>
              <a:rPr lang="tr-TR" dirty="0" smtClean="0"/>
              <a:t>, az2man3, Baba-</a:t>
            </a:r>
            <a:r>
              <a:rPr lang="tr-TR" dirty="0" err="1" smtClean="0"/>
              <a:t>Sirinim</a:t>
            </a:r>
            <a:endParaRPr lang="tr-TR" i="1" dirty="0"/>
          </a:p>
        </p:txBody>
      </p:sp>
      <p:graphicFrame>
        <p:nvGraphicFramePr>
          <p:cNvPr id="5" name="4 Tablo"/>
          <p:cNvGraphicFramePr>
            <a:graphicFrameLocks noGrp="1"/>
          </p:cNvGraphicFramePr>
          <p:nvPr/>
        </p:nvGraphicFramePr>
        <p:xfrm>
          <a:off x="1714480" y="3000372"/>
          <a:ext cx="5286410" cy="1357323"/>
        </p:xfrm>
        <a:graphic>
          <a:graphicData uri="http://schemas.openxmlformats.org/drawingml/2006/table">
            <a:tbl>
              <a:tblPr firstRow="1" bandRow="1">
                <a:tableStyleId>{5940675A-B579-460E-94D1-54222C63F5DA}</a:tableStyleId>
              </a:tblPr>
              <a:tblGrid>
                <a:gridCol w="528641"/>
                <a:gridCol w="528641"/>
                <a:gridCol w="528641"/>
                <a:gridCol w="528641"/>
                <a:gridCol w="528641"/>
                <a:gridCol w="528641"/>
                <a:gridCol w="528641"/>
                <a:gridCol w="528641"/>
                <a:gridCol w="528641"/>
                <a:gridCol w="528641"/>
              </a:tblGrid>
              <a:tr h="452441">
                <a:tc>
                  <a:txBody>
                    <a:bodyPr/>
                    <a:lstStyle/>
                    <a:p>
                      <a:pPr algn="ctr"/>
                      <a:r>
                        <a:rPr lang="tr-TR" sz="2000" dirty="0" smtClean="0"/>
                        <a:t>v</a:t>
                      </a:r>
                      <a:endParaRPr lang="tr-TR" sz="2000" dirty="0"/>
                    </a:p>
                  </a:txBody>
                  <a:tcPr/>
                </a:tc>
                <a:tc>
                  <a:txBody>
                    <a:bodyPr/>
                    <a:lstStyle/>
                    <a:p>
                      <a:pPr algn="ctr"/>
                      <a:r>
                        <a:rPr lang="tr-TR" sz="2000" dirty="0" smtClean="0"/>
                        <a:t>_</a:t>
                      </a:r>
                      <a:endParaRPr lang="tr-TR" sz="2000" dirty="0"/>
                    </a:p>
                  </a:txBody>
                  <a:tcPr/>
                </a:tc>
                <a:tc>
                  <a:txBody>
                    <a:bodyPr/>
                    <a:lstStyle/>
                    <a:p>
                      <a:pPr algn="ctr"/>
                      <a:r>
                        <a:rPr lang="tr-TR" sz="2000" dirty="0" smtClean="0"/>
                        <a:t>e</a:t>
                      </a:r>
                      <a:endParaRPr lang="tr-TR" sz="2000" dirty="0"/>
                    </a:p>
                  </a:txBody>
                  <a:tcPr/>
                </a:tc>
                <a:tc>
                  <a:txBody>
                    <a:bodyPr/>
                    <a:lstStyle/>
                    <a:p>
                      <a:pPr algn="ctr"/>
                      <a:r>
                        <a:rPr lang="tr-TR" sz="2000" dirty="0" smtClean="0"/>
                        <a:t>r</a:t>
                      </a:r>
                      <a:endParaRPr lang="tr-TR" sz="2000" dirty="0"/>
                    </a:p>
                  </a:txBody>
                  <a:tcPr/>
                </a:tc>
                <a:tc>
                  <a:txBody>
                    <a:bodyPr/>
                    <a:lstStyle/>
                    <a:p>
                      <a:pPr algn="ctr"/>
                      <a:r>
                        <a:rPr lang="tr-TR" sz="2000" dirty="0" smtClean="0"/>
                        <a:t>İ</a:t>
                      </a:r>
                      <a:endParaRPr lang="tr-TR" sz="2000" dirty="0"/>
                    </a:p>
                  </a:txBody>
                  <a:tcPr/>
                </a:tc>
                <a:tc>
                  <a:txBody>
                    <a:bodyPr/>
                    <a:lstStyle/>
                    <a:p>
                      <a:pPr algn="ctr"/>
                      <a:endParaRPr lang="tr-TR" sz="2000" dirty="0"/>
                    </a:p>
                  </a:txBody>
                  <a:tcPr/>
                </a:tc>
                <a:tc>
                  <a:txBody>
                    <a:bodyPr/>
                    <a:lstStyle/>
                    <a:p>
                      <a:pPr algn="ctr"/>
                      <a:endParaRPr lang="tr-TR" sz="2000" dirty="0"/>
                    </a:p>
                  </a:txBody>
                  <a:tcPr/>
                </a:tc>
                <a:tc>
                  <a:txBody>
                    <a:bodyPr/>
                    <a:lstStyle/>
                    <a:p>
                      <a:pPr algn="ctr"/>
                      <a:endParaRPr lang="tr-TR" sz="2000" dirty="0"/>
                    </a:p>
                  </a:txBody>
                  <a:tcPr/>
                </a:tc>
                <a:tc>
                  <a:txBody>
                    <a:bodyPr/>
                    <a:lstStyle/>
                    <a:p>
                      <a:pPr algn="ctr"/>
                      <a:endParaRPr lang="tr-TR" sz="2000"/>
                    </a:p>
                  </a:txBody>
                  <a:tcPr/>
                </a:tc>
                <a:tc>
                  <a:txBody>
                    <a:bodyPr/>
                    <a:lstStyle/>
                    <a:p>
                      <a:pPr algn="ctr"/>
                      <a:endParaRPr lang="tr-TR" sz="2000"/>
                    </a:p>
                  </a:txBody>
                  <a:tcPr/>
                </a:tc>
              </a:tr>
              <a:tr h="452441">
                <a:tc>
                  <a:txBody>
                    <a:bodyPr/>
                    <a:lstStyle/>
                    <a:p>
                      <a:pPr algn="ctr"/>
                      <a:r>
                        <a:rPr lang="tr-TR" sz="2000" dirty="0" smtClean="0"/>
                        <a:t>i</a:t>
                      </a:r>
                      <a:endParaRPr lang="tr-TR" sz="2000" dirty="0"/>
                    </a:p>
                  </a:txBody>
                  <a:tcPr/>
                </a:tc>
                <a:tc>
                  <a:txBody>
                    <a:bodyPr/>
                    <a:lstStyle/>
                    <a:p>
                      <a:pPr algn="ctr"/>
                      <a:r>
                        <a:rPr lang="tr-TR" sz="2000" dirty="0" smtClean="0"/>
                        <a:t>n</a:t>
                      </a:r>
                      <a:endParaRPr lang="tr-TR" sz="2000" dirty="0"/>
                    </a:p>
                  </a:txBody>
                  <a:tcPr/>
                </a:tc>
                <a:tc>
                  <a:txBody>
                    <a:bodyPr/>
                    <a:lstStyle/>
                    <a:p>
                      <a:pPr algn="ctr"/>
                      <a:r>
                        <a:rPr lang="tr-TR" sz="2000" dirty="0" smtClean="0"/>
                        <a:t>T</a:t>
                      </a:r>
                      <a:endParaRPr lang="tr-TR" sz="2000" dirty="0"/>
                    </a:p>
                  </a:txBody>
                  <a:tcPr/>
                </a:tc>
                <a:tc>
                  <a:txBody>
                    <a:bodyPr/>
                    <a:lstStyle/>
                    <a:p>
                      <a:pPr algn="ctr"/>
                      <a:endParaRPr lang="tr-TR" sz="2000" dirty="0"/>
                    </a:p>
                  </a:txBody>
                  <a:tcPr/>
                </a:tc>
                <a:tc>
                  <a:txBody>
                    <a:bodyPr/>
                    <a:lstStyle/>
                    <a:p>
                      <a:pPr algn="ctr"/>
                      <a:endParaRPr lang="tr-TR" sz="2000" dirty="0"/>
                    </a:p>
                  </a:txBody>
                  <a:tcPr/>
                </a:tc>
                <a:tc>
                  <a:txBody>
                    <a:bodyPr/>
                    <a:lstStyle/>
                    <a:p>
                      <a:pPr algn="ctr"/>
                      <a:endParaRPr lang="tr-TR" sz="2000" dirty="0"/>
                    </a:p>
                  </a:txBody>
                  <a:tcPr/>
                </a:tc>
                <a:tc>
                  <a:txBody>
                    <a:bodyPr/>
                    <a:lstStyle/>
                    <a:p>
                      <a:pPr algn="ctr"/>
                      <a:endParaRPr lang="tr-TR" sz="2000" dirty="0"/>
                    </a:p>
                  </a:txBody>
                  <a:tcPr/>
                </a:tc>
                <a:tc>
                  <a:txBody>
                    <a:bodyPr/>
                    <a:lstStyle/>
                    <a:p>
                      <a:pPr algn="ctr"/>
                      <a:endParaRPr lang="tr-TR" sz="2000"/>
                    </a:p>
                  </a:txBody>
                  <a:tcPr/>
                </a:tc>
                <a:tc>
                  <a:txBody>
                    <a:bodyPr/>
                    <a:lstStyle/>
                    <a:p>
                      <a:pPr algn="ctr"/>
                      <a:endParaRPr lang="tr-TR" sz="2000"/>
                    </a:p>
                  </a:txBody>
                  <a:tcPr/>
                </a:tc>
                <a:tc>
                  <a:txBody>
                    <a:bodyPr/>
                    <a:lstStyle/>
                    <a:p>
                      <a:pPr algn="ctr"/>
                      <a:endParaRPr lang="tr-TR" sz="2000"/>
                    </a:p>
                  </a:txBody>
                  <a:tcPr/>
                </a:tc>
              </a:tr>
              <a:tr h="452441">
                <a:tc>
                  <a:txBody>
                    <a:bodyPr/>
                    <a:lstStyle/>
                    <a:p>
                      <a:pPr algn="ctr"/>
                      <a:r>
                        <a:rPr lang="tr-TR" sz="2000" dirty="0" smtClean="0"/>
                        <a:t>a</a:t>
                      </a:r>
                      <a:endParaRPr lang="tr-TR" sz="2000" dirty="0"/>
                    </a:p>
                  </a:txBody>
                  <a:tcPr/>
                </a:tc>
                <a:tc>
                  <a:txBody>
                    <a:bodyPr/>
                    <a:lstStyle/>
                    <a:p>
                      <a:pPr algn="ctr"/>
                      <a:r>
                        <a:rPr lang="tr-TR" sz="2000" dirty="0" smtClean="0"/>
                        <a:t>z</a:t>
                      </a:r>
                      <a:endParaRPr lang="tr-TR" sz="2000" dirty="0"/>
                    </a:p>
                  </a:txBody>
                  <a:tcPr/>
                </a:tc>
                <a:tc>
                  <a:txBody>
                    <a:bodyPr/>
                    <a:lstStyle/>
                    <a:p>
                      <a:pPr algn="ctr"/>
                      <a:r>
                        <a:rPr lang="tr-TR" sz="2000" dirty="0" smtClean="0"/>
                        <a:t>2</a:t>
                      </a:r>
                      <a:endParaRPr lang="tr-TR" sz="2000" dirty="0"/>
                    </a:p>
                  </a:txBody>
                  <a:tcPr/>
                </a:tc>
                <a:tc>
                  <a:txBody>
                    <a:bodyPr/>
                    <a:lstStyle/>
                    <a:p>
                      <a:pPr algn="ctr"/>
                      <a:r>
                        <a:rPr lang="tr-TR" sz="2000" dirty="0" smtClean="0"/>
                        <a:t>m</a:t>
                      </a:r>
                      <a:endParaRPr lang="tr-TR" sz="2000" dirty="0"/>
                    </a:p>
                  </a:txBody>
                  <a:tcPr/>
                </a:tc>
                <a:tc>
                  <a:txBody>
                    <a:bodyPr/>
                    <a:lstStyle/>
                    <a:p>
                      <a:pPr algn="ctr"/>
                      <a:r>
                        <a:rPr lang="tr-TR" sz="2000" dirty="0" smtClean="0"/>
                        <a:t>a</a:t>
                      </a:r>
                      <a:endParaRPr lang="tr-TR" sz="2000" dirty="0"/>
                    </a:p>
                  </a:txBody>
                  <a:tcPr/>
                </a:tc>
                <a:tc>
                  <a:txBody>
                    <a:bodyPr/>
                    <a:lstStyle/>
                    <a:p>
                      <a:pPr algn="ctr"/>
                      <a:r>
                        <a:rPr lang="tr-TR" sz="2000" dirty="0" smtClean="0"/>
                        <a:t>n</a:t>
                      </a:r>
                      <a:endParaRPr lang="tr-TR" sz="2000" dirty="0"/>
                    </a:p>
                  </a:txBody>
                  <a:tcPr/>
                </a:tc>
                <a:tc>
                  <a:txBody>
                    <a:bodyPr/>
                    <a:lstStyle/>
                    <a:p>
                      <a:pPr algn="ctr"/>
                      <a:r>
                        <a:rPr lang="tr-TR" sz="2000" dirty="0" smtClean="0"/>
                        <a:t>3</a:t>
                      </a:r>
                      <a:endParaRPr lang="tr-TR" sz="2000" dirty="0"/>
                    </a:p>
                  </a:txBody>
                  <a:tcPr/>
                </a:tc>
                <a:tc>
                  <a:txBody>
                    <a:bodyPr/>
                    <a:lstStyle/>
                    <a:p>
                      <a:pPr algn="ctr"/>
                      <a:endParaRPr lang="tr-TR" sz="2000" dirty="0"/>
                    </a:p>
                  </a:txBody>
                  <a:tcPr/>
                </a:tc>
                <a:tc>
                  <a:txBody>
                    <a:bodyPr/>
                    <a:lstStyle/>
                    <a:p>
                      <a:pPr algn="ctr"/>
                      <a:endParaRPr lang="tr-TR" sz="2000" dirty="0"/>
                    </a:p>
                  </a:txBody>
                  <a:tcPr/>
                </a:tc>
                <a:tc>
                  <a:txBody>
                    <a:bodyPr/>
                    <a:lstStyle/>
                    <a:p>
                      <a:pPr algn="ctr"/>
                      <a:endParaRPr lang="tr-TR" sz="2000" dirty="0"/>
                    </a:p>
                  </a:txBody>
                  <a:tcPr/>
                </a:tc>
              </a:tr>
            </a:tbl>
          </a:graphicData>
        </a:graphic>
      </p:graphicFrame>
      <p:sp>
        <p:nvSpPr>
          <p:cNvPr id="7" name="6 Metin kutusu"/>
          <p:cNvSpPr txBox="1"/>
          <p:nvPr/>
        </p:nvSpPr>
        <p:spPr>
          <a:xfrm>
            <a:off x="928662" y="4500570"/>
            <a:ext cx="5429288" cy="646331"/>
          </a:xfrm>
          <a:prstGeom prst="rect">
            <a:avLst/>
          </a:prstGeom>
          <a:noFill/>
        </p:spPr>
        <p:txBody>
          <a:bodyPr wrap="square" rtlCol="0">
            <a:spAutoFit/>
          </a:bodyPr>
          <a:lstStyle/>
          <a:p>
            <a:r>
              <a:rPr lang="tr-TR" i="1" dirty="0" smtClean="0"/>
              <a:t>Her değişken ismi bir satıra gelecek şekilde çıktı kutunuzu doldurunuz.</a:t>
            </a:r>
            <a:endParaRPr lang="tr-TR" i="1" dirty="0"/>
          </a:p>
        </p:txBody>
      </p:sp>
    </p:spTree>
  </p:cSld>
  <p:clrMapOvr>
    <a:masterClrMapping/>
  </p:clrMapOvr>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4000" b="1" dirty="0" smtClean="0">
                <a:solidFill>
                  <a:schemeClr val="tx2">
                    <a:lumMod val="60000"/>
                    <a:lumOff val="40000"/>
                  </a:schemeClr>
                </a:solidFill>
              </a:rPr>
              <a:t>Bilgisayarlarda Veriler ve Veri Türleri</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a:bodyPr>
          <a:lstStyle/>
          <a:p>
            <a:pPr algn="l">
              <a:spcBef>
                <a:spcPts val="0"/>
              </a:spcBef>
              <a:buFontTx/>
              <a:buChar char="-"/>
            </a:pPr>
            <a:r>
              <a:rPr lang="tr-TR" sz="2400" b="1" dirty="0" smtClean="0">
                <a:solidFill>
                  <a:schemeClr val="tx1"/>
                </a:solidFill>
              </a:rPr>
              <a:t> Bit/Bayt Kavramı</a:t>
            </a:r>
          </a:p>
          <a:p>
            <a:pPr>
              <a:spcBef>
                <a:spcPts val="0"/>
              </a:spcBef>
              <a:buFont typeface="Wingdings" pitchFamily="2" charset="2"/>
              <a:buChar char="§"/>
            </a:pPr>
            <a:r>
              <a:rPr lang="tr-TR" sz="2400" dirty="0" smtClean="0">
                <a:solidFill>
                  <a:schemeClr val="tx1"/>
                </a:solidFill>
              </a:rPr>
              <a:t>Bir veri türünün büyüklüğü bit/bayt cinsinden ifade edilir. Örneğin 1 </a:t>
            </a:r>
            <a:r>
              <a:rPr lang="tr-TR" sz="2400" dirty="0" smtClean="0"/>
              <a:t>bayt’lık </a:t>
            </a:r>
            <a:r>
              <a:rPr lang="tr-TR" sz="2400" dirty="0" smtClean="0">
                <a:solidFill>
                  <a:schemeClr val="tx1"/>
                </a:solidFill>
              </a:rPr>
              <a:t>bir veri türü 2</a:t>
            </a:r>
            <a:r>
              <a:rPr lang="tr-TR" sz="2400" baseline="30000" dirty="0" smtClean="0">
                <a:solidFill>
                  <a:schemeClr val="tx1"/>
                </a:solidFill>
              </a:rPr>
              <a:t>8</a:t>
            </a:r>
            <a:r>
              <a:rPr lang="tr-TR" sz="2400" dirty="0" smtClean="0">
                <a:solidFill>
                  <a:schemeClr val="tx1"/>
                </a:solidFill>
              </a:rPr>
              <a:t> = 256 farklı değer alabilir. Bir veri türünün ifade edildiği miktar ne kadar büyükse o kadar fazla ifade gücü vardır. </a:t>
            </a:r>
          </a:p>
          <a:p>
            <a:pPr algn="l">
              <a:spcBef>
                <a:spcPts val="0"/>
              </a:spcBef>
              <a:buFont typeface="Wingdings" pitchFamily="2" charset="2"/>
              <a:buChar char="§"/>
            </a:pPr>
            <a:r>
              <a:rPr lang="tr-TR" sz="2400" dirty="0" smtClean="0">
                <a:solidFill>
                  <a:schemeClr val="tx1"/>
                </a:solidFill>
              </a:rPr>
              <a:t>Örneğin Kırmızı-Yeşil-Mavi renk tonları için yalnızca 1-bit kullanılırsa sadece 8 rengi (Kırmızı için 2, Yeşil için 2, Mavi için 2 farklı renk, toplamda 2</a:t>
            </a:r>
            <a:r>
              <a:rPr lang="tr-TR" sz="2400" baseline="30000" dirty="0" smtClean="0">
                <a:solidFill>
                  <a:schemeClr val="tx1"/>
                </a:solidFill>
              </a:rPr>
              <a:t>3</a:t>
            </a:r>
            <a:r>
              <a:rPr lang="tr-TR" sz="2400" dirty="0" smtClean="0">
                <a:solidFill>
                  <a:schemeClr val="tx1"/>
                </a:solidFill>
              </a:rPr>
              <a:t> = 8) ifade edebiliriz.</a:t>
            </a:r>
          </a:p>
          <a:p>
            <a:pPr algn="l">
              <a:spcBef>
                <a:spcPts val="0"/>
              </a:spcBef>
            </a:pPr>
            <a:endParaRPr lang="tr-TR" sz="2400" b="1" dirty="0" smtClean="0">
              <a:solidFill>
                <a:schemeClr val="tx1"/>
              </a:solidFill>
            </a:endParaRPr>
          </a:p>
          <a:p>
            <a:pPr algn="l">
              <a:spcBef>
                <a:spcPts val="0"/>
              </a:spcBef>
            </a:pPr>
            <a:endParaRPr lang="tr-TR" sz="1800" dirty="0" smtClean="0">
              <a:solidFill>
                <a:schemeClr val="tx1"/>
              </a:solidFill>
            </a:endParaRPr>
          </a:p>
          <a:p>
            <a:pPr algn="l">
              <a:spcBef>
                <a:spcPts val="0"/>
              </a:spcBef>
            </a:pPr>
            <a:endParaRPr lang="tr-TR" sz="2000" dirty="0" smtClean="0">
              <a:solidFill>
                <a:schemeClr val="tx1"/>
              </a:solidFill>
            </a:endParaRPr>
          </a:p>
          <a:p>
            <a:pPr algn="l">
              <a:spcBef>
                <a:spcPts val="0"/>
              </a:spcBef>
            </a:pPr>
            <a:endParaRPr lang="tr-TR" sz="2400" dirty="0" smtClean="0">
              <a:solidFill>
                <a:schemeClr val="tx1"/>
              </a:solidFill>
            </a:endParaRPr>
          </a:p>
        </p:txBody>
      </p:sp>
      <p:pic>
        <p:nvPicPr>
          <p:cNvPr id="5" name="Picture 3" descr="RGB_3bits_palette.png"/>
          <p:cNvPicPr>
            <a:picLocks noChangeAspect="1"/>
          </p:cNvPicPr>
          <p:nvPr/>
        </p:nvPicPr>
        <p:blipFill>
          <a:blip r:embed="rId2" cstate="print"/>
          <a:stretch>
            <a:fillRect/>
          </a:stretch>
        </p:blipFill>
        <p:spPr>
          <a:xfrm>
            <a:off x="2051720" y="4273027"/>
            <a:ext cx="5040560" cy="390525"/>
          </a:xfrm>
          <a:prstGeom prst="rect">
            <a:avLst/>
          </a:prstGeom>
        </p:spPr>
      </p:pic>
    </p:spTree>
  </p:cSld>
  <p:clrMapOvr>
    <a:masterClrMapping/>
  </p:clrMapOvr>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4000" b="1" dirty="0" smtClean="0">
                <a:solidFill>
                  <a:schemeClr val="tx2">
                    <a:lumMod val="60000"/>
                    <a:lumOff val="40000"/>
                  </a:schemeClr>
                </a:solidFill>
              </a:rPr>
              <a:t>Bilgisayarlarda Veriler ve Veri Türleri</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a:bodyPr>
          <a:lstStyle/>
          <a:p>
            <a:pPr algn="l">
              <a:spcBef>
                <a:spcPts val="0"/>
              </a:spcBef>
              <a:buFontTx/>
              <a:buChar char="-"/>
            </a:pPr>
            <a:r>
              <a:rPr lang="tr-TR" sz="2400" b="1" dirty="0" smtClean="0">
                <a:solidFill>
                  <a:schemeClr val="tx1"/>
                </a:solidFill>
              </a:rPr>
              <a:t> Adresler</a:t>
            </a:r>
          </a:p>
          <a:p>
            <a:pPr algn="l">
              <a:spcBef>
                <a:spcPts val="0"/>
              </a:spcBef>
              <a:buFont typeface="Wingdings" pitchFamily="2" charset="2"/>
              <a:buChar char="§"/>
            </a:pPr>
            <a:r>
              <a:rPr lang="tr-TR" sz="2400" b="1" dirty="0" smtClean="0">
                <a:solidFill>
                  <a:schemeClr val="tx1"/>
                </a:solidFill>
              </a:rPr>
              <a:t> </a:t>
            </a:r>
            <a:r>
              <a:rPr lang="tr-TR" sz="2400" dirty="0" smtClean="0">
                <a:solidFill>
                  <a:schemeClr val="tx1"/>
                </a:solidFill>
              </a:rPr>
              <a:t>Adresler, bilgisayarlarda tanımlanmış bellek alanlarıdır. İşlemciler bu adresleri işleyebilecek kapasitede olmalıdır. Örneğin 32-bit işlemciye sahip bir bilgisayarda 64-bit adresleme kullanamazsınız.</a:t>
            </a:r>
          </a:p>
          <a:p>
            <a:pPr algn="l">
              <a:spcBef>
                <a:spcPts val="0"/>
              </a:spcBef>
              <a:buFont typeface="Wingdings" pitchFamily="2" charset="2"/>
              <a:buChar char="§"/>
            </a:pPr>
            <a:r>
              <a:rPr lang="tr-TR" sz="2400" dirty="0" smtClean="0">
                <a:solidFill>
                  <a:schemeClr val="tx1"/>
                </a:solidFill>
              </a:rPr>
              <a:t> Adresler genellikle 1-</a:t>
            </a:r>
            <a:r>
              <a:rPr lang="tr-TR" sz="2400" dirty="0" err="1" smtClean="0">
                <a:solidFill>
                  <a:schemeClr val="tx1"/>
                </a:solidFill>
              </a:rPr>
              <a:t>byte’lık</a:t>
            </a:r>
            <a:r>
              <a:rPr lang="tr-TR" sz="2400" dirty="0" smtClean="0">
                <a:solidFill>
                  <a:schemeClr val="tx1"/>
                </a:solidFill>
              </a:rPr>
              <a:t> alanlardan oluşur. Ancak işlemcilerin adresleri nasıl anlamlandırıp işleyecekleri işlemcilerin kapasitelerine bağlıdır. 32-bitlik bir işlemci 4-</a:t>
            </a:r>
            <a:r>
              <a:rPr lang="tr-TR" sz="2400" dirty="0" err="1" smtClean="0">
                <a:solidFill>
                  <a:schemeClr val="tx1"/>
                </a:solidFill>
              </a:rPr>
              <a:t>byte’lık</a:t>
            </a:r>
            <a:r>
              <a:rPr lang="tr-TR" sz="2400" dirty="0" smtClean="0">
                <a:solidFill>
                  <a:schemeClr val="tx1"/>
                </a:solidFill>
              </a:rPr>
              <a:t> verileri işlemektedir ve 4 </a:t>
            </a:r>
            <a:r>
              <a:rPr lang="tr-TR" sz="2400" dirty="0" err="1" smtClean="0">
                <a:solidFill>
                  <a:schemeClr val="tx1"/>
                </a:solidFill>
              </a:rPr>
              <a:t>byte’lık</a:t>
            </a:r>
            <a:r>
              <a:rPr lang="tr-TR" sz="2400" dirty="0" smtClean="0">
                <a:solidFill>
                  <a:schemeClr val="tx1"/>
                </a:solidFill>
              </a:rPr>
              <a:t> adres alanlarını kullanmaktadır.</a:t>
            </a:r>
          </a:p>
          <a:p>
            <a:pPr algn="l">
              <a:spcBef>
                <a:spcPts val="0"/>
              </a:spcBef>
            </a:pPr>
            <a:endParaRPr lang="tr-TR" sz="2400" b="1" dirty="0" smtClean="0">
              <a:solidFill>
                <a:schemeClr val="tx1"/>
              </a:solidFill>
            </a:endParaRPr>
          </a:p>
          <a:p>
            <a:pPr algn="l">
              <a:spcBef>
                <a:spcPts val="0"/>
              </a:spcBef>
            </a:pPr>
            <a:endParaRPr lang="tr-TR" sz="1800" dirty="0" smtClean="0">
              <a:solidFill>
                <a:schemeClr val="tx1"/>
              </a:solidFill>
            </a:endParaRPr>
          </a:p>
          <a:p>
            <a:pPr algn="l">
              <a:spcBef>
                <a:spcPts val="0"/>
              </a:spcBef>
            </a:pPr>
            <a:endParaRPr lang="tr-TR" sz="2000" dirty="0" smtClean="0">
              <a:solidFill>
                <a:schemeClr val="tx1"/>
              </a:solidFill>
            </a:endParaRPr>
          </a:p>
          <a:p>
            <a:pPr algn="l">
              <a:spcBef>
                <a:spcPts val="0"/>
              </a:spcBef>
            </a:pPr>
            <a:endParaRPr lang="tr-TR" sz="2400" dirty="0" smtClean="0">
              <a:solidFill>
                <a:schemeClr val="tx1"/>
              </a:solidFill>
            </a:endParaRPr>
          </a:p>
        </p:txBody>
      </p:sp>
    </p:spTree>
  </p:cSld>
  <p:clrMapOvr>
    <a:masterClrMapping/>
  </p:clrMapOvr>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noFill/>
          <a:ln/>
        </p:spPr>
        <p:txBody>
          <a:bodyPr/>
          <a:lstStyle/>
          <a:p>
            <a:r>
              <a:rPr lang="tr-TR" dirty="0" smtClean="0"/>
              <a:t>Değişken türleri</a:t>
            </a:r>
            <a:endParaRPr lang="en-US" dirty="0"/>
          </a:p>
        </p:txBody>
      </p:sp>
      <p:sp>
        <p:nvSpPr>
          <p:cNvPr id="11267" name="Rectangle 3"/>
          <p:cNvSpPr>
            <a:spLocks noGrp="1" noChangeArrowheads="1"/>
          </p:cNvSpPr>
          <p:nvPr>
            <p:ph idx="1"/>
          </p:nvPr>
        </p:nvSpPr>
        <p:spPr>
          <a:xfrm>
            <a:off x="533400" y="1295400"/>
            <a:ext cx="8610600" cy="4876800"/>
          </a:xfrm>
          <a:noFill/>
          <a:ln/>
        </p:spPr>
        <p:txBody>
          <a:bodyPr>
            <a:normAutofit/>
          </a:bodyPr>
          <a:lstStyle/>
          <a:p>
            <a:pPr>
              <a:buFontTx/>
              <a:buNone/>
            </a:pPr>
            <a:r>
              <a:rPr lang="en-US" sz="2400" dirty="0"/>
              <a:t>C has three basic predefined data types:</a:t>
            </a:r>
          </a:p>
          <a:p>
            <a:pPr>
              <a:buFontTx/>
              <a:buNone/>
            </a:pPr>
            <a:endParaRPr lang="en-US" sz="1800" dirty="0"/>
          </a:p>
          <a:p>
            <a:r>
              <a:rPr lang="en-US" sz="2400" dirty="0"/>
              <a:t>Integers (whole </a:t>
            </a:r>
            <a:r>
              <a:rPr lang="en-US" sz="2400" dirty="0" smtClean="0"/>
              <a:t>numbers: -10, 2, 213, …)</a:t>
            </a:r>
            <a:endParaRPr lang="en-US" sz="2400" dirty="0"/>
          </a:p>
          <a:p>
            <a:r>
              <a:rPr lang="en-US" sz="2400" dirty="0" smtClean="0"/>
              <a:t>Floating </a:t>
            </a:r>
            <a:r>
              <a:rPr lang="en-US" sz="2400" dirty="0"/>
              <a:t>point (real </a:t>
            </a:r>
            <a:r>
              <a:rPr lang="en-US" sz="2400" dirty="0" smtClean="0"/>
              <a:t>numbers: 1.0, -32.435, …)</a:t>
            </a:r>
            <a:endParaRPr lang="en-US" sz="2400" dirty="0"/>
          </a:p>
          <a:p>
            <a:r>
              <a:rPr lang="en-US" sz="2400" dirty="0" smtClean="0"/>
              <a:t>Characters (‘H’, ‘c’, …)</a:t>
            </a:r>
            <a:endParaRPr lang="en-US" sz="2400" dirty="0"/>
          </a:p>
        </p:txBody>
      </p:sp>
    </p:spTree>
    <p:extLst>
      <p:ext uri="{BB962C8B-B14F-4D97-AF65-F5344CB8AC3E}">
        <p14:creationId xmlns="" xmlns:p14="http://schemas.microsoft.com/office/powerpoint/2010/main" val="193639245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267">
                                            <p:txEl>
                                              <p:pRg st="3" end="3"/>
                                            </p:txEl>
                                          </p:spTgt>
                                        </p:tgtEl>
                                        <p:attrNameLst>
                                          <p:attrName>style.visibility</p:attrName>
                                        </p:attrNameLst>
                                      </p:cBhvr>
                                      <p:to>
                                        <p:strVal val="visible"/>
                                      </p:to>
                                    </p:set>
                                    <p:animEffect transition="in" filter="checkerboard(across)">
                                      <p:cBhvr>
                                        <p:cTn id="7" dur="500"/>
                                        <p:tgtEl>
                                          <p:spTgt spid="11267">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1267">
                                            <p:txEl>
                                              <p:pRg st="4" end="4"/>
                                            </p:txEl>
                                          </p:spTgt>
                                        </p:tgtEl>
                                        <p:attrNameLst>
                                          <p:attrName>style.visibility</p:attrName>
                                        </p:attrNameLst>
                                      </p:cBhvr>
                                      <p:to>
                                        <p:strVal val="visible"/>
                                      </p:to>
                                    </p:set>
                                    <p:animEffect transition="in" filter="checkerboard(across)">
                                      <p:cBhvr>
                                        <p:cTn id="12" dur="500"/>
                                        <p:tgtEl>
                                          <p:spTgt spid="112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7.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dirty="0" smtClean="0"/>
              <a:t>Değişken türleri</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a:bodyPr>
          <a:lstStyle/>
          <a:p>
            <a:pPr algn="l">
              <a:spcBef>
                <a:spcPts val="0"/>
              </a:spcBef>
              <a:buFontTx/>
              <a:buChar char="-"/>
            </a:pPr>
            <a:r>
              <a:rPr lang="tr-TR" sz="2400" b="1" dirty="0" smtClean="0">
                <a:solidFill>
                  <a:schemeClr val="tx1"/>
                </a:solidFill>
              </a:rPr>
              <a:t>Tam sayı türleri</a:t>
            </a:r>
          </a:p>
          <a:p>
            <a:pPr algn="l">
              <a:spcBef>
                <a:spcPts val="0"/>
              </a:spcBef>
              <a:buFont typeface="Wingdings" pitchFamily="2" charset="2"/>
              <a:buChar char="q"/>
            </a:pPr>
            <a:r>
              <a:rPr lang="tr-TR" sz="2400" dirty="0" smtClean="0">
                <a:solidFill>
                  <a:schemeClr val="tx1"/>
                </a:solidFill>
              </a:rPr>
              <a:t> </a:t>
            </a:r>
            <a:r>
              <a:rPr lang="tr-TR" sz="2400" dirty="0" err="1" smtClean="0">
                <a:solidFill>
                  <a:schemeClr val="tx1"/>
                </a:solidFill>
              </a:rPr>
              <a:t>short</a:t>
            </a:r>
            <a:r>
              <a:rPr lang="tr-TR" sz="2400" dirty="0" smtClean="0">
                <a:solidFill>
                  <a:schemeClr val="tx1"/>
                </a:solidFill>
              </a:rPr>
              <a:t> (2 </a:t>
            </a:r>
            <a:r>
              <a:rPr lang="tr-TR" sz="2400" dirty="0" err="1" smtClean="0">
                <a:solidFill>
                  <a:schemeClr val="tx1"/>
                </a:solidFill>
              </a:rPr>
              <a:t>byte</a:t>
            </a:r>
            <a:r>
              <a:rPr lang="tr-TR" sz="2400" dirty="0" smtClean="0">
                <a:solidFill>
                  <a:schemeClr val="tx1"/>
                </a:solidFill>
              </a:rPr>
              <a:t>)  (-2</a:t>
            </a:r>
            <a:r>
              <a:rPr lang="tr-TR" sz="2400" baseline="30000" dirty="0" smtClean="0">
                <a:solidFill>
                  <a:schemeClr val="tx1"/>
                </a:solidFill>
              </a:rPr>
              <a:t>15</a:t>
            </a:r>
            <a:r>
              <a:rPr lang="tr-TR" sz="2400" dirty="0" smtClean="0">
                <a:solidFill>
                  <a:schemeClr val="tx1"/>
                </a:solidFill>
              </a:rPr>
              <a:t> ile +(2</a:t>
            </a:r>
            <a:r>
              <a:rPr lang="tr-TR" sz="2400" baseline="30000" dirty="0" smtClean="0">
                <a:solidFill>
                  <a:schemeClr val="tx1"/>
                </a:solidFill>
              </a:rPr>
              <a:t>15</a:t>
            </a:r>
            <a:r>
              <a:rPr lang="tr-TR" sz="2400" dirty="0" smtClean="0">
                <a:solidFill>
                  <a:schemeClr val="tx1"/>
                </a:solidFill>
              </a:rPr>
              <a:t> – 1) arasında)</a:t>
            </a:r>
          </a:p>
          <a:p>
            <a:pPr algn="l">
              <a:spcBef>
                <a:spcPts val="0"/>
              </a:spcBef>
              <a:buFont typeface="Wingdings" pitchFamily="2" charset="2"/>
              <a:buChar char="q"/>
            </a:pPr>
            <a:r>
              <a:rPr lang="tr-TR" sz="2400" b="1" dirty="0" smtClean="0">
                <a:solidFill>
                  <a:srgbClr val="FF0000"/>
                </a:solidFill>
              </a:rPr>
              <a:t> </a:t>
            </a:r>
            <a:r>
              <a:rPr lang="tr-TR" sz="2400" b="1" dirty="0" err="1" smtClean="0">
                <a:solidFill>
                  <a:srgbClr val="FF0000"/>
                </a:solidFill>
              </a:rPr>
              <a:t>int</a:t>
            </a:r>
            <a:r>
              <a:rPr lang="tr-TR" sz="2400" b="1" dirty="0" smtClean="0">
                <a:solidFill>
                  <a:srgbClr val="FF0000"/>
                </a:solidFill>
              </a:rPr>
              <a:t> (4 </a:t>
            </a:r>
            <a:r>
              <a:rPr lang="tr-TR" sz="2400" b="1" dirty="0" err="1" smtClean="0">
                <a:solidFill>
                  <a:srgbClr val="FF0000"/>
                </a:solidFill>
              </a:rPr>
              <a:t>byte</a:t>
            </a:r>
            <a:r>
              <a:rPr lang="tr-TR" sz="2400" b="1" dirty="0" smtClean="0">
                <a:solidFill>
                  <a:srgbClr val="FF0000"/>
                </a:solidFill>
              </a:rPr>
              <a:t>) </a:t>
            </a:r>
          </a:p>
          <a:p>
            <a:pPr algn="l">
              <a:spcBef>
                <a:spcPts val="0"/>
              </a:spcBef>
              <a:buFont typeface="Wingdings" pitchFamily="2" charset="2"/>
              <a:buChar char="q"/>
            </a:pPr>
            <a:r>
              <a:rPr lang="tr-TR" dirty="0">
                <a:solidFill>
                  <a:schemeClr val="tx1"/>
                </a:solidFill>
              </a:rPr>
              <a:t> </a:t>
            </a:r>
            <a:r>
              <a:rPr lang="tr-TR" sz="2400" dirty="0" err="1" smtClean="0">
                <a:solidFill>
                  <a:schemeClr val="tx1"/>
                </a:solidFill>
              </a:rPr>
              <a:t>long</a:t>
            </a:r>
            <a:r>
              <a:rPr lang="tr-TR" sz="2400" dirty="0" smtClean="0">
                <a:solidFill>
                  <a:schemeClr val="tx1"/>
                </a:solidFill>
              </a:rPr>
              <a:t> (4 </a:t>
            </a:r>
            <a:r>
              <a:rPr lang="tr-TR" sz="2400" dirty="0" err="1" smtClean="0">
                <a:solidFill>
                  <a:schemeClr val="tx1"/>
                </a:solidFill>
              </a:rPr>
              <a:t>byte</a:t>
            </a:r>
            <a:r>
              <a:rPr lang="tr-TR" sz="2400" dirty="0" smtClean="0">
                <a:solidFill>
                  <a:schemeClr val="tx1"/>
                </a:solidFill>
              </a:rPr>
              <a:t>)  (-2</a:t>
            </a:r>
            <a:r>
              <a:rPr lang="tr-TR" sz="2400" baseline="30000" dirty="0" smtClean="0">
                <a:solidFill>
                  <a:schemeClr val="tx1"/>
                </a:solidFill>
              </a:rPr>
              <a:t>31</a:t>
            </a:r>
            <a:r>
              <a:rPr lang="tr-TR" sz="2400" dirty="0" smtClean="0">
                <a:solidFill>
                  <a:schemeClr val="tx1"/>
                </a:solidFill>
              </a:rPr>
              <a:t> ile +(2</a:t>
            </a:r>
            <a:r>
              <a:rPr lang="tr-TR" sz="2400" baseline="30000" dirty="0" smtClean="0">
                <a:solidFill>
                  <a:schemeClr val="tx1"/>
                </a:solidFill>
              </a:rPr>
              <a:t>31</a:t>
            </a:r>
            <a:r>
              <a:rPr lang="tr-TR" sz="2400" dirty="0" smtClean="0">
                <a:solidFill>
                  <a:schemeClr val="tx1"/>
                </a:solidFill>
              </a:rPr>
              <a:t> – 1) arasında)</a:t>
            </a:r>
          </a:p>
          <a:p>
            <a:pPr algn="l">
              <a:spcBef>
                <a:spcPts val="0"/>
              </a:spcBef>
              <a:buFont typeface="Wingdings" pitchFamily="2" charset="2"/>
              <a:buChar char="§"/>
            </a:pPr>
            <a:r>
              <a:rPr lang="tr-TR" sz="2400" b="1" dirty="0" smtClean="0">
                <a:solidFill>
                  <a:schemeClr val="tx1"/>
                </a:solidFill>
              </a:rPr>
              <a:t> Ondalıklı sayı türleri</a:t>
            </a:r>
          </a:p>
          <a:p>
            <a:pPr algn="l">
              <a:spcBef>
                <a:spcPts val="0"/>
              </a:spcBef>
              <a:buFont typeface="Wingdings" pitchFamily="2" charset="2"/>
              <a:buChar char="q"/>
            </a:pPr>
            <a:r>
              <a:rPr lang="tr-TR" sz="2400" dirty="0" smtClean="0">
                <a:solidFill>
                  <a:schemeClr val="tx1"/>
                </a:solidFill>
              </a:rPr>
              <a:t> </a:t>
            </a:r>
            <a:r>
              <a:rPr lang="tr-TR" sz="2400" dirty="0" err="1" smtClean="0">
                <a:solidFill>
                  <a:schemeClr val="tx1"/>
                </a:solidFill>
              </a:rPr>
              <a:t>float</a:t>
            </a:r>
            <a:r>
              <a:rPr lang="tr-TR" sz="2400" dirty="0" smtClean="0">
                <a:solidFill>
                  <a:schemeClr val="tx1"/>
                </a:solidFill>
              </a:rPr>
              <a:t> (4 </a:t>
            </a:r>
            <a:r>
              <a:rPr lang="tr-TR" sz="2400" dirty="0" err="1" smtClean="0">
                <a:solidFill>
                  <a:schemeClr val="tx1"/>
                </a:solidFill>
              </a:rPr>
              <a:t>byte</a:t>
            </a:r>
            <a:r>
              <a:rPr lang="tr-TR" sz="2400" dirty="0" smtClean="0">
                <a:solidFill>
                  <a:schemeClr val="tx1"/>
                </a:solidFill>
              </a:rPr>
              <a:t>)  </a:t>
            </a:r>
          </a:p>
          <a:p>
            <a:pPr algn="l">
              <a:spcBef>
                <a:spcPts val="0"/>
              </a:spcBef>
              <a:buFont typeface="Wingdings" pitchFamily="2" charset="2"/>
              <a:buChar char="q"/>
            </a:pPr>
            <a:r>
              <a:rPr lang="tr-TR" sz="2400" b="1" dirty="0" smtClean="0">
                <a:solidFill>
                  <a:srgbClr val="FF0000"/>
                </a:solidFill>
              </a:rPr>
              <a:t> </a:t>
            </a:r>
            <a:r>
              <a:rPr lang="tr-TR" sz="2400" b="1" dirty="0" err="1" smtClean="0">
                <a:solidFill>
                  <a:srgbClr val="FF0000"/>
                </a:solidFill>
              </a:rPr>
              <a:t>double</a:t>
            </a:r>
            <a:r>
              <a:rPr lang="tr-TR" sz="2400" b="1" dirty="0" smtClean="0">
                <a:solidFill>
                  <a:srgbClr val="FF0000"/>
                </a:solidFill>
              </a:rPr>
              <a:t> (8 </a:t>
            </a:r>
            <a:r>
              <a:rPr lang="tr-TR" sz="2400" b="1" dirty="0" err="1" smtClean="0">
                <a:solidFill>
                  <a:srgbClr val="FF0000"/>
                </a:solidFill>
              </a:rPr>
              <a:t>byte</a:t>
            </a:r>
            <a:r>
              <a:rPr lang="tr-TR" sz="2400" b="1" dirty="0" smtClean="0">
                <a:solidFill>
                  <a:srgbClr val="FF0000"/>
                </a:solidFill>
              </a:rPr>
              <a:t>)</a:t>
            </a:r>
          </a:p>
          <a:p>
            <a:pPr algn="l">
              <a:spcBef>
                <a:spcPts val="0"/>
              </a:spcBef>
              <a:buFont typeface="Wingdings" pitchFamily="2" charset="2"/>
              <a:buChar char="§"/>
            </a:pPr>
            <a:r>
              <a:rPr lang="tr-TR" sz="2400" b="1" dirty="0" smtClean="0">
                <a:solidFill>
                  <a:schemeClr val="tx1"/>
                </a:solidFill>
              </a:rPr>
              <a:t> Karakter türü</a:t>
            </a:r>
          </a:p>
          <a:p>
            <a:pPr algn="l">
              <a:spcBef>
                <a:spcPts val="0"/>
              </a:spcBef>
              <a:buFont typeface="Wingdings" pitchFamily="2" charset="2"/>
              <a:buChar char="q"/>
            </a:pPr>
            <a:r>
              <a:rPr lang="tr-TR" sz="2400" b="1" dirty="0" smtClean="0">
                <a:solidFill>
                  <a:srgbClr val="FF0000"/>
                </a:solidFill>
              </a:rPr>
              <a:t> </a:t>
            </a:r>
            <a:r>
              <a:rPr lang="tr-TR" sz="2400" b="1" dirty="0" err="1" smtClean="0">
                <a:solidFill>
                  <a:srgbClr val="FF0000"/>
                </a:solidFill>
              </a:rPr>
              <a:t>char</a:t>
            </a:r>
            <a:r>
              <a:rPr lang="tr-TR" sz="2400" b="1" dirty="0" smtClean="0">
                <a:solidFill>
                  <a:srgbClr val="FF0000"/>
                </a:solidFill>
              </a:rPr>
              <a:t> (1 </a:t>
            </a:r>
            <a:r>
              <a:rPr lang="tr-TR" sz="2400" b="1" dirty="0" err="1" smtClean="0">
                <a:solidFill>
                  <a:srgbClr val="FF0000"/>
                </a:solidFill>
              </a:rPr>
              <a:t>byte</a:t>
            </a:r>
            <a:r>
              <a:rPr lang="tr-TR" sz="2400" b="1" dirty="0" smtClean="0">
                <a:solidFill>
                  <a:srgbClr val="FF0000"/>
                </a:solidFill>
              </a:rPr>
              <a:t>)  </a:t>
            </a:r>
            <a:r>
              <a:rPr lang="tr-TR" sz="2400" dirty="0" smtClean="0">
                <a:solidFill>
                  <a:schemeClr val="tx1"/>
                </a:solidFill>
              </a:rPr>
              <a:t>(256 farklı karakter ifade edilebilir)</a:t>
            </a:r>
            <a:endParaRPr lang="tr-TR" sz="2400" b="1" dirty="0" smtClean="0">
              <a:solidFill>
                <a:schemeClr val="tx1"/>
              </a:solidFill>
            </a:endParaRPr>
          </a:p>
          <a:p>
            <a:pPr algn="l">
              <a:spcBef>
                <a:spcPts val="0"/>
              </a:spcBef>
            </a:pPr>
            <a:endParaRPr lang="tr-TR" sz="1800" dirty="0" smtClean="0">
              <a:solidFill>
                <a:schemeClr val="tx1"/>
              </a:solidFill>
            </a:endParaRPr>
          </a:p>
          <a:p>
            <a:pPr algn="l">
              <a:spcBef>
                <a:spcPts val="0"/>
              </a:spcBef>
            </a:pPr>
            <a:endParaRPr lang="tr-TR" sz="2000" dirty="0" smtClean="0">
              <a:solidFill>
                <a:schemeClr val="tx1"/>
              </a:solidFill>
            </a:endParaRPr>
          </a:p>
          <a:p>
            <a:pPr algn="l">
              <a:spcBef>
                <a:spcPts val="0"/>
              </a:spcBef>
            </a:pPr>
            <a:endParaRPr lang="tr-TR" sz="2400" dirty="0" smtClean="0">
              <a:solidFill>
                <a:schemeClr val="tx1"/>
              </a:solidFill>
            </a:endParaRPr>
          </a:p>
        </p:txBody>
      </p:sp>
    </p:spTree>
    <p:extLst>
      <p:ext uri="{BB962C8B-B14F-4D97-AF65-F5344CB8AC3E}">
        <p14:creationId xmlns="" xmlns:p14="http://schemas.microsoft.com/office/powerpoint/2010/main" val="3746941522"/>
      </p:ext>
    </p:extLst>
  </p:cSld>
  <p:clrMapOvr>
    <a:masterClrMapping/>
  </p:clrMapOvr>
  <p:transition>
    <p:random/>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Bunu biliyor musunuz?</a:t>
            </a:r>
            <a:endParaRPr lang="tr-TR" dirty="0"/>
          </a:p>
        </p:txBody>
      </p:sp>
      <p:sp>
        <p:nvSpPr>
          <p:cNvPr id="3" name="2 İçerik Yer Tutucusu"/>
          <p:cNvSpPr>
            <a:spLocks noGrp="1"/>
          </p:cNvSpPr>
          <p:nvPr>
            <p:ph sz="quarter" idx="1"/>
          </p:nvPr>
        </p:nvSpPr>
        <p:spPr/>
        <p:txBody>
          <a:bodyPr>
            <a:normAutofit/>
          </a:bodyPr>
          <a:lstStyle/>
          <a:p>
            <a:r>
              <a:rPr lang="tr-TR" dirty="0" smtClean="0"/>
              <a:t>Bir değişkene alabileceğinden daha fazla giriş yaparsanız, taşma yaşanır…</a:t>
            </a:r>
          </a:p>
          <a:p>
            <a:endParaRPr lang="tr-TR" dirty="0" smtClean="0"/>
          </a:p>
        </p:txBody>
      </p:sp>
      <p:sp>
        <p:nvSpPr>
          <p:cNvPr id="4" name="3 Sağ Ok"/>
          <p:cNvSpPr/>
          <p:nvPr/>
        </p:nvSpPr>
        <p:spPr>
          <a:xfrm>
            <a:off x="3714744" y="3357562"/>
            <a:ext cx="1143008" cy="7143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27" name="Picture 3"/>
          <p:cNvPicPr>
            <a:picLocks noChangeAspect="1" noChangeArrowheads="1"/>
          </p:cNvPicPr>
          <p:nvPr/>
        </p:nvPicPr>
        <p:blipFill>
          <a:blip r:embed="rId2"/>
          <a:srcRect r="50458"/>
          <a:stretch>
            <a:fillRect/>
          </a:stretch>
        </p:blipFill>
        <p:spPr bwMode="auto">
          <a:xfrm>
            <a:off x="5820228" y="2030349"/>
            <a:ext cx="3038051" cy="2654425"/>
          </a:xfrm>
          <a:prstGeom prst="rect">
            <a:avLst/>
          </a:prstGeom>
          <a:noFill/>
          <a:ln w="9525">
            <a:noFill/>
            <a:miter lim="800000"/>
            <a:headEnd/>
            <a:tailEnd/>
          </a:ln>
          <a:effectLst/>
        </p:spPr>
      </p:pic>
      <p:sp>
        <p:nvSpPr>
          <p:cNvPr id="7" name="6 Dikdörtgen"/>
          <p:cNvSpPr/>
          <p:nvPr/>
        </p:nvSpPr>
        <p:spPr>
          <a:xfrm>
            <a:off x="457200" y="2423886"/>
            <a:ext cx="5363028" cy="3170099"/>
          </a:xfrm>
          <a:prstGeom prst="rect">
            <a:avLst/>
          </a:prstGeom>
        </p:spPr>
        <p:txBody>
          <a:bodyPr wrap="square">
            <a:spAutoFit/>
          </a:bodyPr>
          <a:lstStyle/>
          <a:p>
            <a:pPr>
              <a:buNone/>
            </a:pPr>
            <a:r>
              <a:rPr lang="tr-TR" sz="2000" dirty="0" smtClean="0"/>
              <a:t>#</a:t>
            </a:r>
            <a:r>
              <a:rPr lang="tr-TR" sz="2000" dirty="0" err="1" smtClean="0"/>
              <a:t>include</a:t>
            </a:r>
            <a:r>
              <a:rPr lang="tr-TR" sz="2000" dirty="0" smtClean="0"/>
              <a:t> &lt;</a:t>
            </a:r>
            <a:r>
              <a:rPr lang="tr-TR" sz="2000" dirty="0" err="1" smtClean="0"/>
              <a:t>stdio</a:t>
            </a:r>
            <a:r>
              <a:rPr lang="tr-TR" sz="2000" dirty="0" smtClean="0"/>
              <a:t>.h&gt;</a:t>
            </a:r>
          </a:p>
          <a:p>
            <a:pPr>
              <a:buNone/>
            </a:pPr>
            <a:r>
              <a:rPr lang="tr-TR" sz="2000" dirty="0" err="1" smtClean="0"/>
              <a:t>int</a:t>
            </a:r>
            <a:r>
              <a:rPr lang="tr-TR" sz="2000" dirty="0" smtClean="0"/>
              <a:t> </a:t>
            </a:r>
            <a:r>
              <a:rPr lang="tr-TR" sz="2000" dirty="0" err="1" smtClean="0"/>
              <a:t>main</a:t>
            </a:r>
            <a:r>
              <a:rPr lang="tr-TR" sz="2000" dirty="0" smtClean="0"/>
              <a:t>()</a:t>
            </a:r>
          </a:p>
          <a:p>
            <a:pPr>
              <a:buNone/>
            </a:pPr>
            <a:r>
              <a:rPr lang="tr-TR" sz="2000" dirty="0" smtClean="0"/>
              <a:t>{</a:t>
            </a:r>
          </a:p>
          <a:p>
            <a:pPr>
              <a:buNone/>
            </a:pPr>
            <a:r>
              <a:rPr lang="tr-TR" sz="2000" dirty="0" err="1" smtClean="0"/>
              <a:t>int</a:t>
            </a:r>
            <a:r>
              <a:rPr lang="tr-TR" sz="2000" dirty="0" smtClean="0"/>
              <a:t> i;</a:t>
            </a:r>
          </a:p>
          <a:p>
            <a:pPr>
              <a:buNone/>
            </a:pPr>
            <a:r>
              <a:rPr lang="tr-TR" sz="2000" dirty="0" err="1" smtClean="0"/>
              <a:t>for</a:t>
            </a:r>
            <a:r>
              <a:rPr lang="tr-TR" sz="2000" dirty="0" smtClean="0"/>
              <a:t>(i=0; i&lt;10; i++)</a:t>
            </a:r>
          </a:p>
          <a:p>
            <a:pPr>
              <a:buNone/>
            </a:pPr>
            <a:r>
              <a:rPr lang="tr-TR" sz="2000" dirty="0" smtClean="0"/>
              <a:t>{</a:t>
            </a:r>
          </a:p>
          <a:p>
            <a:pPr>
              <a:buNone/>
            </a:pPr>
            <a:r>
              <a:rPr lang="tr-TR" sz="2000" dirty="0" err="1" smtClean="0"/>
              <a:t>printf</a:t>
            </a:r>
            <a:r>
              <a:rPr lang="tr-TR" sz="2000" dirty="0" smtClean="0"/>
              <a:t>("2147483642+%d: %d\n", i, 2147483642+i);</a:t>
            </a:r>
          </a:p>
          <a:p>
            <a:pPr>
              <a:buNone/>
            </a:pPr>
            <a:r>
              <a:rPr lang="tr-TR" sz="2000" dirty="0" smtClean="0"/>
              <a:t>}</a:t>
            </a:r>
          </a:p>
          <a:p>
            <a:pPr>
              <a:buNone/>
            </a:pPr>
            <a:r>
              <a:rPr lang="tr-TR" sz="2000" dirty="0" err="1" smtClean="0"/>
              <a:t>return</a:t>
            </a:r>
            <a:r>
              <a:rPr lang="tr-TR" sz="2000" dirty="0" smtClean="0"/>
              <a:t> 0;</a:t>
            </a:r>
          </a:p>
          <a:p>
            <a:pPr>
              <a:buNone/>
            </a:pPr>
            <a:r>
              <a:rPr lang="tr-TR" sz="2000" dirty="0" smtClean="0"/>
              <a:t>}</a:t>
            </a:r>
            <a:endParaRPr lang="tr-TR" sz="2000" dirty="0"/>
          </a:p>
        </p:txBody>
      </p:sp>
      <p:sp>
        <p:nvSpPr>
          <p:cNvPr id="8" name="7 Dikdörtgen"/>
          <p:cNvSpPr/>
          <p:nvPr/>
        </p:nvSpPr>
        <p:spPr>
          <a:xfrm>
            <a:off x="928662" y="5786454"/>
            <a:ext cx="6786610" cy="369332"/>
          </a:xfrm>
          <a:prstGeom prst="rect">
            <a:avLst/>
          </a:prstGeom>
        </p:spPr>
        <p:txBody>
          <a:bodyPr wrap="square">
            <a:spAutoFit/>
          </a:bodyPr>
          <a:lstStyle/>
          <a:p>
            <a:r>
              <a:rPr lang="tr-TR" dirty="0" smtClean="0"/>
              <a:t>Bir </a:t>
            </a:r>
            <a:r>
              <a:rPr lang="tr-TR" dirty="0" err="1" smtClean="0"/>
              <a:t>int</a:t>
            </a:r>
            <a:r>
              <a:rPr lang="tr-TR" dirty="0" smtClean="0"/>
              <a:t> maksimum +2147483647 değerini tutabilir.</a:t>
            </a:r>
          </a:p>
        </p:txBody>
      </p:sp>
    </p:spTree>
  </p:cSld>
  <p:clrMapOvr>
    <a:masterClrMapping/>
  </p:clrMapOvr>
  <p:transition>
    <p:random/>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noFill/>
          <a:ln/>
        </p:spPr>
        <p:txBody>
          <a:bodyPr>
            <a:normAutofit/>
          </a:bodyPr>
          <a:lstStyle/>
          <a:p>
            <a:r>
              <a:rPr lang="tr-TR" dirty="0" err="1" smtClean="0"/>
              <a:t>float</a:t>
            </a:r>
            <a:r>
              <a:rPr lang="tr-TR" dirty="0" smtClean="0"/>
              <a:t> ve </a:t>
            </a:r>
            <a:r>
              <a:rPr lang="tr-TR" dirty="0" err="1" smtClean="0"/>
              <a:t>double’ın</a:t>
            </a:r>
            <a:r>
              <a:rPr lang="tr-TR" dirty="0" smtClean="0"/>
              <a:t> farkları nelerdir?</a:t>
            </a:r>
            <a:endParaRPr lang="en-US" dirty="0"/>
          </a:p>
        </p:txBody>
      </p:sp>
      <p:sp>
        <p:nvSpPr>
          <p:cNvPr id="5" name="TextBox 4"/>
          <p:cNvSpPr txBox="1"/>
          <p:nvPr/>
        </p:nvSpPr>
        <p:spPr>
          <a:xfrm>
            <a:off x="501972" y="1205722"/>
            <a:ext cx="8553128" cy="3170099"/>
          </a:xfrm>
          <a:prstGeom prst="rect">
            <a:avLst/>
          </a:prstGeom>
          <a:noFill/>
        </p:spPr>
        <p:txBody>
          <a:bodyPr wrap="square" rtlCol="0">
            <a:spAutoFit/>
          </a:bodyPr>
          <a:lstStyle/>
          <a:p>
            <a:r>
              <a:rPr lang="en-US" sz="2800" dirty="0" smtClean="0"/>
              <a:t>•</a:t>
            </a:r>
            <a:r>
              <a:rPr lang="en-US" sz="2400" dirty="0"/>
              <a:t>Three floating types for real-valued variables:</a:t>
            </a:r>
          </a:p>
          <a:p>
            <a:r>
              <a:rPr lang="en-US" sz="2400" dirty="0" smtClean="0"/>
              <a:t>  float</a:t>
            </a:r>
            <a:r>
              <a:rPr lang="en-US" sz="2400" dirty="0"/>
              <a:t>, double, and long </a:t>
            </a:r>
            <a:r>
              <a:rPr lang="en-US" sz="2400" dirty="0" smtClean="0"/>
              <a:t>double</a:t>
            </a:r>
          </a:p>
          <a:p>
            <a:r>
              <a:rPr lang="en-US" sz="2400" dirty="0" smtClean="0"/>
              <a:t>• </a:t>
            </a:r>
            <a:r>
              <a:rPr lang="en-US" sz="2400" dirty="0"/>
              <a:t>On most machines, a float is stored in 4 bytes,</a:t>
            </a:r>
          </a:p>
          <a:p>
            <a:r>
              <a:rPr lang="en-US" sz="2400" b="1" dirty="0" smtClean="0"/>
              <a:t>   a </a:t>
            </a:r>
            <a:r>
              <a:rPr lang="en-US" sz="2400" b="1" dirty="0"/>
              <a:t>double in 8 bytes</a:t>
            </a:r>
            <a:r>
              <a:rPr lang="en-US" sz="2400" dirty="0"/>
              <a:t>, a long double in 12 or </a:t>
            </a:r>
            <a:r>
              <a:rPr lang="en-US" sz="2400" dirty="0" smtClean="0"/>
              <a:t>8 bytes.</a:t>
            </a:r>
          </a:p>
          <a:p>
            <a:r>
              <a:rPr lang="en-US" sz="2400" dirty="0" smtClean="0"/>
              <a:t>• </a:t>
            </a:r>
            <a:r>
              <a:rPr lang="en-US" sz="2400" dirty="0"/>
              <a:t>The </a:t>
            </a:r>
            <a:r>
              <a:rPr lang="tr-TR" sz="2400" dirty="0" err="1" smtClean="0"/>
              <a:t>default</a:t>
            </a:r>
            <a:r>
              <a:rPr lang="tr-TR" sz="2400" dirty="0" smtClean="0"/>
              <a:t> </a:t>
            </a:r>
            <a:r>
              <a:rPr lang="en-US" sz="2400" dirty="0" smtClean="0"/>
              <a:t>floating </a:t>
            </a:r>
            <a:r>
              <a:rPr lang="en-US" sz="2400" dirty="0"/>
              <a:t>type is double, not float</a:t>
            </a:r>
            <a:r>
              <a:rPr lang="en-US" sz="2400" dirty="0" smtClean="0"/>
              <a:t>. </a:t>
            </a:r>
            <a:endParaRPr lang="en-US" sz="2400" dirty="0"/>
          </a:p>
          <a:p>
            <a:pPr lvl="1"/>
            <a:r>
              <a:rPr lang="en-US" sz="2400" dirty="0" smtClean="0"/>
              <a:t>• Any floating constant (to be more precise, an </a:t>
            </a:r>
            <a:r>
              <a:rPr lang="en-US" sz="2400" dirty="0" err="1" smtClean="0"/>
              <a:t>unsuffixed</a:t>
            </a:r>
            <a:r>
              <a:rPr lang="en-US" sz="2400" dirty="0" smtClean="0"/>
              <a:t>  constant) is of type double, e.g. 1.0 is considered double</a:t>
            </a:r>
            <a:endParaRPr lang="en-US" sz="2400" dirty="0"/>
          </a:p>
          <a:p>
            <a:endParaRPr lang="en-US" sz="2800" dirty="0"/>
          </a:p>
        </p:txBody>
      </p:sp>
      <p:sp>
        <p:nvSpPr>
          <p:cNvPr id="4" name="3 Yuvarlatılmış Dikdörtgen"/>
          <p:cNvSpPr/>
          <p:nvPr/>
        </p:nvSpPr>
        <p:spPr>
          <a:xfrm>
            <a:off x="4688114" y="4375821"/>
            <a:ext cx="3149600" cy="141537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Sadelik açısından ve hafıza limitimiz olmadığı için derste bundan sonra ondalıklı sayı için sadece </a:t>
            </a:r>
            <a:r>
              <a:rPr lang="tr-TR" dirty="0" err="1" smtClean="0"/>
              <a:t>double</a:t>
            </a:r>
            <a:r>
              <a:rPr lang="tr-TR" dirty="0" smtClean="0"/>
              <a:t> kullanalım. Ancak </a:t>
            </a:r>
            <a:r>
              <a:rPr lang="tr-TR" dirty="0" err="1" smtClean="0"/>
              <a:t>float’a</a:t>
            </a:r>
            <a:r>
              <a:rPr lang="tr-TR" dirty="0" smtClean="0"/>
              <a:t> da aşina olalım.</a:t>
            </a:r>
            <a:endParaRPr lang="tr-TR" dirty="0"/>
          </a:p>
        </p:txBody>
      </p:sp>
    </p:spTree>
    <p:extLst>
      <p:ext uri="{BB962C8B-B14F-4D97-AF65-F5344CB8AC3E}">
        <p14:creationId xmlns="" xmlns:p14="http://schemas.microsoft.com/office/powerpoint/2010/main" val="248047420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checkerboard(across)">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checkerboard(across)">
                                      <p:cBhvr>
                                        <p:cTn id="15" dur="500"/>
                                        <p:tgtEl>
                                          <p:spTgt spid="5">
                                            <p:txEl>
                                              <p:pRg st="2" end="2"/>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checkerboard(across)">
                                      <p:cBhvr>
                                        <p:cTn id="18" dur="500"/>
                                        <p:tgtEl>
                                          <p:spTgt spid="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checkerboard(across)">
                                      <p:cBhvr>
                                        <p:cTn id="23" dur="500"/>
                                        <p:tgtEl>
                                          <p:spTgt spid="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checkerboard(across)">
                                      <p:cBhvr>
                                        <p:cTn id="28"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Resim" descr="30366.jpg"/>
          <p:cNvPicPr>
            <a:picLocks noChangeAspect="1"/>
          </p:cNvPicPr>
          <p:nvPr/>
        </p:nvPicPr>
        <p:blipFill>
          <a:blip r:embed="rId2"/>
          <a:stretch>
            <a:fillRect/>
          </a:stretch>
        </p:blipFill>
        <p:spPr>
          <a:xfrm>
            <a:off x="5981700" y="4395868"/>
            <a:ext cx="2705100" cy="1808783"/>
          </a:xfrm>
          <a:prstGeom prst="rect">
            <a:avLst/>
          </a:prstGeom>
          <a:ln>
            <a:noFill/>
          </a:ln>
          <a:effectLst>
            <a:softEdge rad="112500"/>
          </a:effectLst>
        </p:spPr>
      </p:pic>
      <p:sp>
        <p:nvSpPr>
          <p:cNvPr id="2" name="1 Başlık"/>
          <p:cNvSpPr>
            <a:spLocks noGrp="1"/>
          </p:cNvSpPr>
          <p:nvPr>
            <p:ph type="title"/>
          </p:nvPr>
        </p:nvSpPr>
        <p:spPr/>
        <p:txBody>
          <a:bodyPr/>
          <a:lstStyle/>
          <a:p>
            <a:r>
              <a:rPr lang="tr-TR" dirty="0" smtClean="0"/>
              <a:t>ASKİ Tablosu</a:t>
            </a:r>
            <a:endParaRPr lang="tr-TR" dirty="0"/>
          </a:p>
        </p:txBody>
      </p:sp>
      <p:pic>
        <p:nvPicPr>
          <p:cNvPr id="1026" name="Picture 2"/>
          <p:cNvPicPr>
            <a:picLocks noGrp="1" noChangeAspect="1" noChangeArrowheads="1"/>
          </p:cNvPicPr>
          <p:nvPr>
            <p:ph sz="quarter" idx="1"/>
          </p:nvPr>
        </p:nvPicPr>
        <p:blipFill>
          <a:blip r:embed="rId3"/>
          <a:srcRect l="12965" t="39871" r="40861" b="7396"/>
          <a:stretch>
            <a:fillRect/>
          </a:stretch>
        </p:blipFill>
        <p:spPr bwMode="auto">
          <a:xfrm>
            <a:off x="291542" y="1555750"/>
            <a:ext cx="4915458" cy="3498850"/>
          </a:xfrm>
          <a:prstGeom prst="rect">
            <a:avLst/>
          </a:prstGeom>
          <a:noFill/>
          <a:ln w="9525">
            <a:noFill/>
            <a:miter lim="800000"/>
            <a:headEnd/>
            <a:tailEnd/>
          </a:ln>
          <a:effectLst/>
        </p:spPr>
      </p:pic>
      <p:pic>
        <p:nvPicPr>
          <p:cNvPr id="5" name="4 Resim" descr="logo.png"/>
          <p:cNvPicPr>
            <a:picLocks noChangeAspect="1"/>
          </p:cNvPicPr>
          <p:nvPr/>
        </p:nvPicPr>
        <p:blipFill>
          <a:blip r:embed="rId4"/>
          <a:stretch>
            <a:fillRect/>
          </a:stretch>
        </p:blipFill>
        <p:spPr>
          <a:xfrm>
            <a:off x="5313841" y="1555750"/>
            <a:ext cx="3830159" cy="735013"/>
          </a:xfrm>
          <a:prstGeom prst="rect">
            <a:avLst/>
          </a:prstGeom>
        </p:spPr>
      </p:pic>
      <p:sp>
        <p:nvSpPr>
          <p:cNvPr id="6" name="5 Köşeleri Yuvarlanmış Dikdörtgen Belirtme Çizgisi"/>
          <p:cNvSpPr/>
          <p:nvPr/>
        </p:nvSpPr>
        <p:spPr>
          <a:xfrm>
            <a:off x="4145441" y="3403600"/>
            <a:ext cx="2336800" cy="1340816"/>
          </a:xfrm>
          <a:prstGeom prst="wedgeRoundRectCallout">
            <a:avLst>
              <a:gd name="adj1" fmla="val 42754"/>
              <a:gd name="adj2" fmla="val 87127"/>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Konunun bizle alakası yoktur.</a:t>
            </a:r>
            <a:endParaRPr lang="tr-TR"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5"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0.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double’a</a:t>
            </a:r>
            <a:r>
              <a:rPr lang="tr-TR" dirty="0" smtClean="0"/>
              <a:t> yönelik bilgi…</a:t>
            </a:r>
            <a:endParaRPr lang="tr-TR" dirty="0"/>
          </a:p>
        </p:txBody>
      </p:sp>
      <p:sp>
        <p:nvSpPr>
          <p:cNvPr id="3" name="2 İçerik Yer Tutucusu"/>
          <p:cNvSpPr>
            <a:spLocks noGrp="1"/>
          </p:cNvSpPr>
          <p:nvPr>
            <p:ph sz="quarter" idx="1"/>
          </p:nvPr>
        </p:nvSpPr>
        <p:spPr/>
        <p:txBody>
          <a:bodyPr/>
          <a:lstStyle/>
          <a:p>
            <a:r>
              <a:rPr lang="tr-TR" dirty="0" smtClean="0"/>
              <a:t>Üslü sayıları ifade etmek için “10 üssü” anlamında “e” kullanılır. (e kullanımı </a:t>
            </a:r>
            <a:r>
              <a:rPr lang="tr-TR" dirty="0" err="1" smtClean="0"/>
              <a:t>double</a:t>
            </a:r>
            <a:r>
              <a:rPr lang="tr-TR" dirty="0" smtClean="0"/>
              <a:t> içindir)</a:t>
            </a:r>
          </a:p>
          <a:p>
            <a:pPr lvl="1"/>
            <a:r>
              <a:rPr lang="tr-TR" dirty="0" smtClean="0"/>
              <a:t>5e2 demek 500.000000 demektir (500 değil).</a:t>
            </a:r>
          </a:p>
          <a:p>
            <a:pPr lvl="1"/>
            <a:r>
              <a:rPr lang="tr-TR" dirty="0" err="1" smtClean="0"/>
              <a:t>Avogadro</a:t>
            </a:r>
            <a:r>
              <a:rPr lang="tr-TR" dirty="0" smtClean="0"/>
              <a:t> sayısı 6.022e23 şeklinde gösterilebilir.</a:t>
            </a:r>
          </a:p>
          <a:p>
            <a:pPr lvl="1">
              <a:buNone/>
            </a:pPr>
            <a:endParaRPr lang="tr-TR" dirty="0"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1.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double’da</a:t>
            </a:r>
            <a:r>
              <a:rPr lang="tr-TR" dirty="0" smtClean="0"/>
              <a:t> ondalık ayracı</a:t>
            </a:r>
            <a:endParaRPr lang="tr-TR" dirty="0"/>
          </a:p>
        </p:txBody>
      </p:sp>
      <p:sp>
        <p:nvSpPr>
          <p:cNvPr id="3" name="2 İçerik Yer Tutucusu"/>
          <p:cNvSpPr>
            <a:spLocks noGrp="1"/>
          </p:cNvSpPr>
          <p:nvPr>
            <p:ph sz="quarter" idx="1"/>
          </p:nvPr>
        </p:nvSpPr>
        <p:spPr/>
        <p:txBody>
          <a:bodyPr/>
          <a:lstStyle/>
          <a:p>
            <a:r>
              <a:rPr lang="tr-TR" b="1" dirty="0" smtClean="0"/>
              <a:t>Ondalık ayracı </a:t>
            </a:r>
            <a:r>
              <a:rPr lang="tr-TR" dirty="0" smtClean="0"/>
              <a:t>olarak Avrupa standardındaki “,” değil, “.” kullanılır.</a:t>
            </a:r>
          </a:p>
          <a:p>
            <a:pPr lvl="1"/>
            <a:r>
              <a:rPr lang="tr-TR" dirty="0" smtClean="0"/>
              <a:t>3 sayısının yarısı 1,5 değil 1.5’tir.</a:t>
            </a:r>
          </a:p>
          <a:p>
            <a:pPr lvl="1"/>
            <a:r>
              <a:rPr lang="tr-TR" dirty="0" smtClean="0"/>
              <a:t>Koda sayı girişi yaparken ve ekranda yazılı sayıları yorumlamada bunu göz önünde bulundururuz.</a:t>
            </a:r>
          </a:p>
          <a:p>
            <a:pPr lvl="1"/>
            <a:r>
              <a:rPr lang="tr-TR" b="1" dirty="0" smtClean="0"/>
              <a:t>DİKKAT</a:t>
            </a:r>
            <a:r>
              <a:rPr lang="tr-TR" dirty="0" smtClean="0"/>
              <a:t>! Kodlama esnasında bu tarz ufak hatalarla vakit kaybetmeyiniz. Bol pratik yaparak bunları rahatlıkla öğrenebilir ve pekiştirebilirsiniz.</a:t>
            </a:r>
          </a:p>
          <a:p>
            <a:pPr lvl="1"/>
            <a:endParaRPr lang="tr-TR" dirty="0" smtClean="0"/>
          </a:p>
          <a:p>
            <a:pPr lvl="1"/>
            <a:r>
              <a:rPr lang="tr-TR" dirty="0" smtClean="0"/>
              <a:t>Ekrana Türkçe karakter yazdırmak için kullandığımız </a:t>
            </a:r>
            <a:r>
              <a:rPr lang="tr-TR" dirty="0" err="1" smtClean="0"/>
              <a:t>setlocale</a:t>
            </a:r>
            <a:r>
              <a:rPr lang="tr-TR" dirty="0" smtClean="0"/>
              <a:t>(LC_ALL,"</a:t>
            </a:r>
            <a:r>
              <a:rPr lang="tr-TR" dirty="0" err="1" smtClean="0"/>
              <a:t>Turkish</a:t>
            </a:r>
            <a:r>
              <a:rPr lang="tr-TR" dirty="0" smtClean="0"/>
              <a:t>"); komutu ile ondalık ayracı ayarını da noktadan virgüle çevirebiliyorsunuz.</a:t>
            </a:r>
            <a:endParaRPr lang="tr-TR"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checkerboard(across)">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2.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12" name="11 Oval"/>
          <p:cNvSpPr/>
          <p:nvPr/>
        </p:nvSpPr>
        <p:spPr>
          <a:xfrm>
            <a:off x="1142178" y="1513490"/>
            <a:ext cx="4071966" cy="3429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1 Başlık"/>
          <p:cNvSpPr>
            <a:spLocks noGrp="1"/>
          </p:cNvSpPr>
          <p:nvPr>
            <p:ph type="title"/>
          </p:nvPr>
        </p:nvSpPr>
        <p:spPr>
          <a:xfrm>
            <a:off x="500034" y="214290"/>
            <a:ext cx="8229600" cy="990600"/>
          </a:xfrm>
        </p:spPr>
        <p:txBody>
          <a:bodyPr/>
          <a:lstStyle/>
          <a:p>
            <a:r>
              <a:rPr lang="tr-TR" dirty="0" smtClean="0"/>
              <a:t>Alıştırma</a:t>
            </a:r>
            <a:endParaRPr lang="tr-TR" dirty="0"/>
          </a:p>
        </p:txBody>
      </p:sp>
      <p:sp>
        <p:nvSpPr>
          <p:cNvPr id="3" name="2 İçerik Yer Tutucusu"/>
          <p:cNvSpPr>
            <a:spLocks noGrp="1"/>
          </p:cNvSpPr>
          <p:nvPr>
            <p:ph sz="quarter" idx="1"/>
          </p:nvPr>
        </p:nvSpPr>
        <p:spPr>
          <a:xfrm>
            <a:off x="428596" y="4942513"/>
            <a:ext cx="8229600" cy="993829"/>
          </a:xfrm>
        </p:spPr>
        <p:txBody>
          <a:bodyPr>
            <a:normAutofit/>
          </a:bodyPr>
          <a:lstStyle/>
          <a:p>
            <a:r>
              <a:rPr lang="tr-TR" dirty="0" smtClean="0"/>
              <a:t>3 veri türündeki değerlere ikişer örnek belirtiniz.</a:t>
            </a:r>
          </a:p>
          <a:p>
            <a:r>
              <a:rPr lang="tr-TR" dirty="0" smtClean="0"/>
              <a:t>(değişken isimleri sorulmamaktadır.)</a:t>
            </a:r>
          </a:p>
          <a:p>
            <a:pPr lvl="1"/>
            <a:endParaRPr lang="tr-TR" dirty="0"/>
          </a:p>
        </p:txBody>
      </p:sp>
      <p:sp>
        <p:nvSpPr>
          <p:cNvPr id="7" name="Rectangle 7"/>
          <p:cNvSpPr>
            <a:spLocks noChangeArrowheads="1"/>
          </p:cNvSpPr>
          <p:nvPr/>
        </p:nvSpPr>
        <p:spPr bwMode="auto">
          <a:xfrm>
            <a:off x="428596" y="3429620"/>
            <a:ext cx="1427163" cy="655638"/>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182880" rIns="182880" anchor="ctr">
            <a:prstTxWarp prst="textNoShape">
              <a:avLst/>
            </a:prstTxWarp>
          </a:bodyPr>
          <a:lstStyle/>
          <a:p>
            <a:pPr algn="ctr"/>
            <a:r>
              <a:rPr kumimoji="1" lang="en-US" sz="2000" b="1" dirty="0">
                <a:solidFill>
                  <a:schemeClr val="tx1"/>
                </a:solidFill>
                <a:latin typeface="Courier New" charset="0"/>
              </a:rPr>
              <a:t>double</a:t>
            </a:r>
          </a:p>
        </p:txBody>
      </p:sp>
      <p:sp>
        <p:nvSpPr>
          <p:cNvPr id="8" name="Rectangle 11"/>
          <p:cNvSpPr>
            <a:spLocks noChangeArrowheads="1"/>
          </p:cNvSpPr>
          <p:nvPr/>
        </p:nvSpPr>
        <p:spPr bwMode="auto">
          <a:xfrm>
            <a:off x="4714078" y="2585060"/>
            <a:ext cx="1427163" cy="655637"/>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182880" rIns="182880" anchor="ctr">
            <a:prstTxWarp prst="textNoShape">
              <a:avLst/>
            </a:prstTxWarp>
          </a:bodyPr>
          <a:lstStyle/>
          <a:p>
            <a:pPr algn="ctr"/>
            <a:r>
              <a:rPr kumimoji="1" lang="en-US" sz="2000" b="1" dirty="0" err="1">
                <a:solidFill>
                  <a:schemeClr val="tx1"/>
                </a:solidFill>
                <a:latin typeface="Courier New" charset="0"/>
              </a:rPr>
              <a:t>int</a:t>
            </a:r>
            <a:endParaRPr kumimoji="1" lang="en-US" sz="2000" b="1" dirty="0">
              <a:solidFill>
                <a:schemeClr val="tx1"/>
              </a:solidFill>
              <a:latin typeface="Courier New" charset="0"/>
            </a:endParaRPr>
          </a:p>
        </p:txBody>
      </p:sp>
      <p:sp>
        <p:nvSpPr>
          <p:cNvPr id="10" name="Rectangle 24"/>
          <p:cNvSpPr>
            <a:spLocks noChangeArrowheads="1"/>
          </p:cNvSpPr>
          <p:nvPr/>
        </p:nvSpPr>
        <p:spPr bwMode="auto">
          <a:xfrm>
            <a:off x="2190007" y="1289644"/>
            <a:ext cx="1427163" cy="515937"/>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182880" rIns="182880" anchor="ctr">
            <a:prstTxWarp prst="textNoShape">
              <a:avLst/>
            </a:prstTxWarp>
          </a:bodyPr>
          <a:lstStyle/>
          <a:p>
            <a:pPr algn="ctr"/>
            <a:r>
              <a:rPr kumimoji="1" lang="en-US" sz="2000" b="1" dirty="0">
                <a:solidFill>
                  <a:schemeClr val="tx1"/>
                </a:solidFill>
                <a:latin typeface="Courier New" charset="0"/>
              </a:rPr>
              <a:t>char</a:t>
            </a:r>
          </a:p>
        </p:txBody>
      </p:sp>
      <p:sp>
        <p:nvSpPr>
          <p:cNvPr id="13" name="12 Metin kutusu"/>
          <p:cNvSpPr txBox="1"/>
          <p:nvPr/>
        </p:nvSpPr>
        <p:spPr>
          <a:xfrm>
            <a:off x="5934645" y="3485093"/>
            <a:ext cx="3011005" cy="1200329"/>
          </a:xfrm>
          <a:prstGeom prst="rect">
            <a:avLst/>
          </a:prstGeom>
          <a:noFill/>
          <a:scene3d>
            <a:camera prst="perspectiveHeroicExtremeRightFacing"/>
            <a:lightRig rig="threePt" dir="t"/>
          </a:scene3d>
        </p:spPr>
        <p:txBody>
          <a:bodyPr wrap="square" rtlCol="0">
            <a:spAutoFit/>
          </a:bodyPr>
          <a:lstStyle/>
          <a:p>
            <a:r>
              <a:rPr lang="tr-TR" sz="2400" dirty="0" err="1" smtClean="0"/>
              <a:t>char</a:t>
            </a:r>
            <a:r>
              <a:rPr lang="tr-TR" sz="2400" dirty="0" smtClean="0"/>
              <a:t>: ______, _____</a:t>
            </a:r>
          </a:p>
          <a:p>
            <a:r>
              <a:rPr lang="tr-TR" sz="2400" dirty="0" err="1" smtClean="0"/>
              <a:t>int</a:t>
            </a:r>
            <a:r>
              <a:rPr lang="tr-TR" sz="2400" dirty="0" smtClean="0"/>
              <a:t> : ______, ______</a:t>
            </a:r>
          </a:p>
          <a:p>
            <a:r>
              <a:rPr lang="tr-TR" sz="2400" dirty="0" err="1" smtClean="0"/>
              <a:t>double</a:t>
            </a:r>
            <a:r>
              <a:rPr lang="tr-TR" sz="2400" dirty="0" smtClean="0"/>
              <a:t>:_____,_____</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ccel="50000" decel="50000" autoRev="1" fill="hold" grpId="0" nodeType="withEffect">
                                  <p:stCondLst>
                                    <p:cond delay="0"/>
                                  </p:stCondLst>
                                  <p:childTnLst>
                                    <p:animRot by="1800000">
                                      <p:cBhvr>
                                        <p:cTn id="6" dur="2000" fill="hold"/>
                                        <p:tgtEl>
                                          <p:spTgt spid="8"/>
                                        </p:tgtEl>
                                        <p:attrNameLst>
                                          <p:attrName>r</p:attrName>
                                        </p:attrNameLst>
                                      </p:cBhvr>
                                    </p:animRot>
                                  </p:childTnLst>
                                </p:cTn>
                              </p:par>
                              <p:par>
                                <p:cTn id="7" presetID="8" presetClass="emph" presetSubtype="0" repeatCount="indefinite" accel="50000" decel="50000" autoRev="1" fill="hold" grpId="0" nodeType="withEffect">
                                  <p:stCondLst>
                                    <p:cond delay="0"/>
                                  </p:stCondLst>
                                  <p:childTnLst>
                                    <p:animRot by="-1800000">
                                      <p:cBhvr>
                                        <p:cTn id="8" dur="2000" fill="hold"/>
                                        <p:tgtEl>
                                          <p:spTgt spid="10"/>
                                        </p:tgtEl>
                                        <p:attrNameLst>
                                          <p:attrName>r</p:attrName>
                                        </p:attrNameLst>
                                      </p:cBhvr>
                                    </p:animRot>
                                  </p:childTnLst>
                                </p:cTn>
                              </p:par>
                              <p:par>
                                <p:cTn id="9" presetID="4" presetClass="emph" presetSubtype="2" repeatCount="indefinite" fill="hold" grpId="0" nodeType="withEffect">
                                  <p:stCondLst>
                                    <p:cond delay="0"/>
                                  </p:stCondLst>
                                  <p:childTnLst>
                                    <p:anim to="1.5" calcmode="lin" valueType="num">
                                      <p:cBhvr override="childStyle">
                                        <p:cTn id="10" dur="2000" fill="hold"/>
                                        <p:tgtEl>
                                          <p:spTgt spid="7"/>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183.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dirty="0" err="1" smtClean="0">
                <a:solidFill>
                  <a:srgbClr val="464653"/>
                </a:solidFill>
              </a:rPr>
              <a:t>char</a:t>
            </a:r>
            <a:r>
              <a:rPr lang="tr-TR" dirty="0" smtClean="0">
                <a:solidFill>
                  <a:srgbClr val="464653"/>
                </a:solidFill>
              </a:rPr>
              <a:t> türü</a:t>
            </a:r>
            <a:endParaRPr lang="tr-TR" dirty="0">
              <a:solidFill>
                <a:srgbClr val="002060"/>
              </a:solidFill>
            </a:endParaRPr>
          </a:p>
        </p:txBody>
      </p:sp>
      <p:sp>
        <p:nvSpPr>
          <p:cNvPr id="3" name="Alt Başlık 2"/>
          <p:cNvSpPr>
            <a:spLocks noGrp="1"/>
          </p:cNvSpPr>
          <p:nvPr>
            <p:ph sz="quarter" idx="1"/>
          </p:nvPr>
        </p:nvSpPr>
        <p:spPr/>
        <p:txBody>
          <a:bodyPr>
            <a:normAutofit/>
          </a:bodyPr>
          <a:lstStyle/>
          <a:p>
            <a:pPr algn="l">
              <a:spcBef>
                <a:spcPts val="0"/>
              </a:spcBef>
              <a:buFontTx/>
              <a:buChar char="-"/>
            </a:pPr>
            <a:r>
              <a:rPr lang="tr-TR" sz="2400" dirty="0" smtClean="0">
                <a:solidFill>
                  <a:schemeClr val="tx1"/>
                </a:solidFill>
              </a:rPr>
              <a:t> </a:t>
            </a:r>
            <a:r>
              <a:rPr lang="tr-TR" sz="2400" dirty="0" err="1" smtClean="0">
                <a:solidFill>
                  <a:schemeClr val="tx1"/>
                </a:solidFill>
              </a:rPr>
              <a:t>char</a:t>
            </a:r>
            <a:r>
              <a:rPr lang="tr-TR" sz="2400" dirty="0" smtClean="0">
                <a:solidFill>
                  <a:schemeClr val="tx1"/>
                </a:solidFill>
              </a:rPr>
              <a:t> türünde bir değişkene </a:t>
            </a:r>
            <a:r>
              <a:rPr lang="tr-TR" sz="2400" dirty="0" err="1" smtClean="0">
                <a:solidFill>
                  <a:schemeClr val="tx1"/>
                </a:solidFill>
              </a:rPr>
              <a:t>char</a:t>
            </a:r>
            <a:r>
              <a:rPr lang="tr-TR" sz="2400" dirty="0" smtClean="0">
                <a:solidFill>
                  <a:schemeClr val="tx1"/>
                </a:solidFill>
              </a:rPr>
              <a:t> veya tam sayı olarak davranılabilir. Birkaç işleme bakalım.</a:t>
            </a:r>
          </a:p>
          <a:p>
            <a:pPr algn="l">
              <a:spcBef>
                <a:spcPts val="0"/>
              </a:spcBef>
              <a:buFontTx/>
              <a:buChar char="-"/>
            </a:pPr>
            <a:endParaRPr lang="tr-TR" sz="2400" dirty="0">
              <a:solidFill>
                <a:schemeClr val="tx1"/>
              </a:solidFill>
            </a:endParaRPr>
          </a:p>
          <a:p>
            <a:pPr marL="342900" indent="-342900" algn="l">
              <a:spcBef>
                <a:spcPts val="0"/>
              </a:spcBef>
              <a:buFont typeface="Wingdings" panose="05000000000000000000" pitchFamily="2" charset="2"/>
              <a:buChar char="Ø"/>
            </a:pPr>
            <a:r>
              <a:rPr lang="tr-TR" sz="2400" dirty="0" err="1">
                <a:solidFill>
                  <a:schemeClr val="tx1"/>
                </a:solidFill>
              </a:rPr>
              <a:t>c</a:t>
            </a:r>
            <a:r>
              <a:rPr lang="tr-TR" sz="2400" dirty="0" err="1" smtClean="0">
                <a:solidFill>
                  <a:schemeClr val="tx1"/>
                </a:solidFill>
              </a:rPr>
              <a:t>har</a:t>
            </a:r>
            <a:r>
              <a:rPr lang="tr-TR" sz="2400" dirty="0" smtClean="0">
                <a:solidFill>
                  <a:schemeClr val="tx1"/>
                </a:solidFill>
              </a:rPr>
              <a:t>  x = 'a';  //klasik </a:t>
            </a:r>
            <a:r>
              <a:rPr lang="tr-TR" sz="2400" dirty="0" err="1" smtClean="0">
                <a:solidFill>
                  <a:schemeClr val="tx1"/>
                </a:solidFill>
              </a:rPr>
              <a:t>char</a:t>
            </a:r>
            <a:r>
              <a:rPr lang="tr-TR" sz="2400" dirty="0" smtClean="0">
                <a:solidFill>
                  <a:schemeClr val="tx1"/>
                </a:solidFill>
              </a:rPr>
              <a:t> değişkeni ataması, x değişkeni a karakterini, yani 97 değerini tutuyor.</a:t>
            </a:r>
          </a:p>
          <a:p>
            <a:pPr marL="342900" indent="-342900" algn="l">
              <a:spcBef>
                <a:spcPts val="0"/>
              </a:spcBef>
              <a:buFont typeface="Wingdings" panose="05000000000000000000" pitchFamily="2" charset="2"/>
              <a:buChar char="Ø"/>
            </a:pPr>
            <a:r>
              <a:rPr lang="tr-TR" sz="2400" dirty="0" err="1">
                <a:solidFill>
                  <a:schemeClr val="tx1"/>
                </a:solidFill>
              </a:rPr>
              <a:t>c</a:t>
            </a:r>
            <a:r>
              <a:rPr lang="tr-TR" sz="2400" dirty="0" err="1" smtClean="0">
                <a:solidFill>
                  <a:schemeClr val="tx1"/>
                </a:solidFill>
              </a:rPr>
              <a:t>har</a:t>
            </a:r>
            <a:r>
              <a:rPr lang="tr-TR" sz="2400" dirty="0" smtClean="0">
                <a:solidFill>
                  <a:schemeClr val="tx1"/>
                </a:solidFill>
              </a:rPr>
              <a:t>  x = 97;  //</a:t>
            </a:r>
            <a:r>
              <a:rPr lang="tr-TR" sz="2400" dirty="0" err="1" smtClean="0">
                <a:solidFill>
                  <a:schemeClr val="tx1"/>
                </a:solidFill>
              </a:rPr>
              <a:t>char</a:t>
            </a:r>
            <a:r>
              <a:rPr lang="tr-TR" sz="2400" dirty="0" smtClean="0">
                <a:solidFill>
                  <a:schemeClr val="tx1"/>
                </a:solidFill>
              </a:rPr>
              <a:t> değişkeni tam sayı ataması, </a:t>
            </a:r>
            <a:r>
              <a:rPr lang="tr-TR" sz="2400" dirty="0" err="1" smtClean="0">
                <a:solidFill>
                  <a:schemeClr val="tx1"/>
                </a:solidFill>
              </a:rPr>
              <a:t>char</a:t>
            </a:r>
            <a:r>
              <a:rPr lang="tr-TR" sz="2400" dirty="0" smtClean="0">
                <a:solidFill>
                  <a:schemeClr val="tx1"/>
                </a:solidFill>
              </a:rPr>
              <a:t> değişkeni 97 değerini, başka bir deyişle a karakterini tutuyor.</a:t>
            </a:r>
          </a:p>
          <a:p>
            <a:pPr marL="342900" indent="-342900" algn="l">
              <a:spcBef>
                <a:spcPts val="0"/>
              </a:spcBef>
              <a:buFont typeface="Wingdings" panose="05000000000000000000" pitchFamily="2" charset="2"/>
              <a:buChar char="Ø"/>
            </a:pPr>
            <a:r>
              <a:rPr lang="tr-TR" sz="2400" dirty="0" err="1">
                <a:solidFill>
                  <a:schemeClr val="tx1"/>
                </a:solidFill>
              </a:rPr>
              <a:t>c</a:t>
            </a:r>
            <a:r>
              <a:rPr lang="tr-TR" sz="2400" dirty="0" err="1" smtClean="0">
                <a:solidFill>
                  <a:schemeClr val="tx1"/>
                </a:solidFill>
              </a:rPr>
              <a:t>har</a:t>
            </a:r>
            <a:r>
              <a:rPr lang="tr-TR" sz="2400" dirty="0" smtClean="0">
                <a:solidFill>
                  <a:schemeClr val="tx1"/>
                </a:solidFill>
              </a:rPr>
              <a:t>  x = 'a' + 1;  //toplama işlemindeki verilerden birisi </a:t>
            </a:r>
            <a:r>
              <a:rPr lang="tr-TR" sz="2400" dirty="0" err="1" smtClean="0">
                <a:solidFill>
                  <a:schemeClr val="tx1"/>
                </a:solidFill>
              </a:rPr>
              <a:t>char</a:t>
            </a:r>
            <a:r>
              <a:rPr lang="tr-TR" sz="2400" dirty="0" smtClean="0">
                <a:solidFill>
                  <a:schemeClr val="tx1"/>
                </a:solidFill>
              </a:rPr>
              <a:t>, diğeri </a:t>
            </a:r>
            <a:r>
              <a:rPr lang="tr-TR" sz="2400" dirty="0" err="1" smtClean="0">
                <a:solidFill>
                  <a:schemeClr val="tx1"/>
                </a:solidFill>
              </a:rPr>
              <a:t>int</a:t>
            </a:r>
            <a:r>
              <a:rPr lang="tr-TR" sz="2400" dirty="0" smtClean="0">
                <a:solidFill>
                  <a:schemeClr val="tx1"/>
                </a:solidFill>
              </a:rPr>
              <a:t>, bu durumda </a:t>
            </a:r>
            <a:r>
              <a:rPr lang="tr-TR" sz="2400" dirty="0" err="1" smtClean="0">
                <a:solidFill>
                  <a:schemeClr val="tx1"/>
                </a:solidFill>
              </a:rPr>
              <a:t>char</a:t>
            </a:r>
            <a:r>
              <a:rPr lang="tr-TR" sz="2400" dirty="0" smtClean="0">
                <a:solidFill>
                  <a:schemeClr val="tx1"/>
                </a:solidFill>
              </a:rPr>
              <a:t> değişkeni </a:t>
            </a:r>
            <a:r>
              <a:rPr lang="tr-TR" sz="2400" dirty="0" err="1" smtClean="0">
                <a:solidFill>
                  <a:schemeClr val="tx1"/>
                </a:solidFill>
              </a:rPr>
              <a:t>int</a:t>
            </a:r>
            <a:r>
              <a:rPr lang="tr-TR" sz="2400" dirty="0" smtClean="0">
                <a:solidFill>
                  <a:schemeClr val="tx1"/>
                </a:solidFill>
              </a:rPr>
              <a:t> türüne dönüştürülür ve toplama işlemi gerçekleşir, yani 97 + 1 işlemi yapılır ve toplama sonucu 98 değeri elde edilir. Bulunan 98 değeri x değişkenine atanır. X değişkeni artık 98 değerini, yani b karakterini tutmaktadır (98 b karakterinin ASCII karşılığıdır).</a:t>
            </a:r>
          </a:p>
          <a:p>
            <a:pPr algn="l">
              <a:spcBef>
                <a:spcPts val="0"/>
              </a:spcBef>
              <a:buFont typeface="Wingdings" pitchFamily="2" charset="2"/>
              <a:buChar char="§"/>
            </a:pPr>
            <a:endParaRPr lang="tr-TR" sz="2400" b="1" dirty="0" smtClean="0">
              <a:solidFill>
                <a:schemeClr val="tx1"/>
              </a:solidFill>
            </a:endParaRPr>
          </a:p>
          <a:p>
            <a:pPr algn="l">
              <a:spcBef>
                <a:spcPts val="0"/>
              </a:spcBef>
              <a:buFont typeface="Wingdings" pitchFamily="2" charset="2"/>
              <a:buChar char="§"/>
            </a:pPr>
            <a:endParaRPr lang="tr-TR" sz="2400" b="1" dirty="0" smtClean="0">
              <a:solidFill>
                <a:schemeClr val="tx1"/>
              </a:solidFill>
            </a:endParaRPr>
          </a:p>
          <a:p>
            <a:pPr algn="l">
              <a:spcBef>
                <a:spcPts val="0"/>
              </a:spcBef>
              <a:buFontTx/>
              <a:buChar char="-"/>
            </a:pPr>
            <a:endParaRPr lang="tr-TR" sz="2400" dirty="0" smtClean="0">
              <a:solidFill>
                <a:schemeClr val="tx1"/>
              </a:solidFill>
            </a:endParaRPr>
          </a:p>
          <a:p>
            <a:pPr algn="l">
              <a:spcBef>
                <a:spcPts val="0"/>
              </a:spcBef>
            </a:pPr>
            <a:endParaRPr lang="tr-TR" sz="1800" dirty="0" smtClean="0">
              <a:solidFill>
                <a:schemeClr val="tx1"/>
              </a:solidFill>
            </a:endParaRPr>
          </a:p>
          <a:p>
            <a:pPr algn="l">
              <a:spcBef>
                <a:spcPts val="0"/>
              </a:spcBef>
            </a:pPr>
            <a:endParaRPr lang="tr-TR" sz="2000" dirty="0" smtClean="0">
              <a:solidFill>
                <a:schemeClr val="tx1"/>
              </a:solidFill>
            </a:endParaRPr>
          </a:p>
          <a:p>
            <a:pPr algn="l">
              <a:spcBef>
                <a:spcPts val="0"/>
              </a:spcBef>
            </a:pPr>
            <a:endParaRPr lang="tr-TR" sz="2400" dirty="0" smtClean="0">
              <a:solidFill>
                <a:schemeClr val="tx1"/>
              </a:solidFill>
            </a:endParaRPr>
          </a:p>
        </p:txBody>
      </p:sp>
    </p:spTree>
    <p:extLst>
      <p:ext uri="{BB962C8B-B14F-4D97-AF65-F5344CB8AC3E}">
        <p14:creationId xmlns="" xmlns:p14="http://schemas.microsoft.com/office/powerpoint/2010/main" val="3408713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heckerboard(across)">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checkerboard(across)">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4.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dirty="0" smtClean="0">
                <a:solidFill>
                  <a:schemeClr val="tx2">
                    <a:lumMod val="60000"/>
                    <a:lumOff val="40000"/>
                  </a:schemeClr>
                </a:solidFill>
              </a:rPr>
              <a:t>Dizgi = </a:t>
            </a:r>
            <a:r>
              <a:rPr lang="tr-TR" sz="4000" b="1" dirty="0" err="1" smtClean="0">
                <a:solidFill>
                  <a:schemeClr val="tx2">
                    <a:lumMod val="60000"/>
                    <a:lumOff val="40000"/>
                  </a:schemeClr>
                </a:solidFill>
              </a:rPr>
              <a:t>char</a:t>
            </a:r>
            <a:r>
              <a:rPr lang="tr-TR" sz="4000" b="1" dirty="0" smtClean="0">
                <a:solidFill>
                  <a:schemeClr val="tx2">
                    <a:lumMod val="60000"/>
                    <a:lumOff val="40000"/>
                  </a:schemeClr>
                </a:solidFill>
              </a:rPr>
              <a:t> dizisi (İng. </a:t>
            </a:r>
            <a:r>
              <a:rPr lang="tr-TR" sz="4000" b="1" dirty="0" err="1" smtClean="0">
                <a:solidFill>
                  <a:schemeClr val="tx2">
                    <a:lumMod val="60000"/>
                    <a:lumOff val="40000"/>
                  </a:schemeClr>
                </a:solidFill>
              </a:rPr>
              <a:t>String</a:t>
            </a:r>
            <a:r>
              <a:rPr lang="tr-TR" sz="4000" b="1" dirty="0" smtClean="0">
                <a:solidFill>
                  <a:schemeClr val="tx2">
                    <a:lumMod val="60000"/>
                    <a:lumOff val="40000"/>
                  </a:schemeClr>
                </a:solidFill>
              </a:rPr>
              <a:t>)</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a:bodyPr>
          <a:lstStyle/>
          <a:p>
            <a:pPr algn="l">
              <a:spcBef>
                <a:spcPts val="0"/>
              </a:spcBef>
              <a:buFontTx/>
              <a:buChar char="-"/>
            </a:pPr>
            <a:r>
              <a:rPr lang="tr-TR" sz="2400" dirty="0" smtClean="0">
                <a:solidFill>
                  <a:schemeClr val="tx1"/>
                </a:solidFill>
              </a:rPr>
              <a:t> Yüksek seviye dillerin birçoğunda özel dizgi değişken türleri bulunmaktadır. Ancak C dilinde özel bir dizgi değişkeni bulunmamaktadır. Dizgi değişkenleri </a:t>
            </a:r>
            <a:r>
              <a:rPr lang="tr-TR" sz="2400" dirty="0" err="1" smtClean="0">
                <a:solidFill>
                  <a:schemeClr val="tx1"/>
                </a:solidFill>
              </a:rPr>
              <a:t>char</a:t>
            </a:r>
            <a:r>
              <a:rPr lang="tr-TR" sz="2400" dirty="0" smtClean="0">
                <a:solidFill>
                  <a:schemeClr val="tx1"/>
                </a:solidFill>
              </a:rPr>
              <a:t> dizileri veya işaretçiler ile oluşturulmaktadır.  İşaretçi ve dizi konuları ilerleyen haftalarda anlatılacaktır. Ancak, (ödevlerinizde vs.) kullanmak için bir </a:t>
            </a:r>
            <a:r>
              <a:rPr lang="tr-TR" sz="2400" dirty="0" err="1" smtClean="0">
                <a:solidFill>
                  <a:schemeClr val="tx1"/>
                </a:solidFill>
              </a:rPr>
              <a:t>char</a:t>
            </a:r>
            <a:r>
              <a:rPr lang="tr-TR" sz="2400" dirty="0" smtClean="0">
                <a:solidFill>
                  <a:schemeClr val="tx1"/>
                </a:solidFill>
              </a:rPr>
              <a:t> dizisi şu şekilde tanımlanır:</a:t>
            </a:r>
          </a:p>
          <a:p>
            <a:pPr algn="l">
              <a:spcBef>
                <a:spcPts val="0"/>
              </a:spcBef>
              <a:buFontTx/>
              <a:buChar char="-"/>
            </a:pPr>
            <a:endParaRPr lang="tr-TR" sz="2400" dirty="0">
              <a:solidFill>
                <a:schemeClr val="tx1"/>
              </a:solidFill>
            </a:endParaRPr>
          </a:p>
          <a:p>
            <a:pPr algn="l">
              <a:spcBef>
                <a:spcPts val="0"/>
              </a:spcBef>
              <a:buFontTx/>
              <a:buChar char="-"/>
            </a:pPr>
            <a:r>
              <a:rPr lang="tr-TR" sz="2400" dirty="0" err="1" smtClean="0">
                <a:solidFill>
                  <a:schemeClr val="tx1"/>
                </a:solidFill>
              </a:rPr>
              <a:t>char</a:t>
            </a:r>
            <a:r>
              <a:rPr lang="tr-TR" sz="2400" dirty="0" smtClean="0">
                <a:solidFill>
                  <a:schemeClr val="tx1"/>
                </a:solidFill>
              </a:rPr>
              <a:t> isim[30] = “Ali Veli”; </a:t>
            </a:r>
            <a:br>
              <a:rPr lang="tr-TR" sz="2400" dirty="0" smtClean="0">
                <a:solidFill>
                  <a:schemeClr val="tx1"/>
                </a:solidFill>
              </a:rPr>
            </a:br>
            <a:r>
              <a:rPr lang="tr-TR" sz="2400" dirty="0" smtClean="0">
                <a:solidFill>
                  <a:schemeClr val="tx1"/>
                </a:solidFill>
              </a:rPr>
              <a:t>// maksimum 30-1, yani 29 harf tutabilir.</a:t>
            </a:r>
          </a:p>
          <a:p>
            <a:pPr algn="l">
              <a:spcBef>
                <a:spcPts val="0"/>
              </a:spcBef>
              <a:buFont typeface="Wingdings" pitchFamily="2" charset="2"/>
              <a:buChar char="§"/>
            </a:pPr>
            <a:endParaRPr lang="tr-TR" sz="2400" b="1" dirty="0" smtClean="0">
              <a:solidFill>
                <a:schemeClr val="tx1"/>
              </a:solidFill>
            </a:endParaRPr>
          </a:p>
          <a:p>
            <a:pPr algn="l">
              <a:spcBef>
                <a:spcPts val="0"/>
              </a:spcBef>
              <a:buFont typeface="Wingdings" pitchFamily="2" charset="2"/>
              <a:buChar char="§"/>
            </a:pPr>
            <a:endParaRPr lang="tr-TR" sz="2400" b="1" dirty="0" smtClean="0">
              <a:solidFill>
                <a:schemeClr val="tx1"/>
              </a:solidFill>
            </a:endParaRPr>
          </a:p>
          <a:p>
            <a:pPr algn="l">
              <a:spcBef>
                <a:spcPts val="0"/>
              </a:spcBef>
              <a:buFontTx/>
              <a:buChar char="-"/>
            </a:pPr>
            <a:endParaRPr lang="tr-TR" sz="2400" dirty="0" smtClean="0">
              <a:solidFill>
                <a:schemeClr val="tx1"/>
              </a:solidFill>
            </a:endParaRPr>
          </a:p>
          <a:p>
            <a:pPr algn="l">
              <a:spcBef>
                <a:spcPts val="0"/>
              </a:spcBef>
            </a:pPr>
            <a:endParaRPr lang="tr-TR" sz="1800" dirty="0" smtClean="0">
              <a:solidFill>
                <a:schemeClr val="tx1"/>
              </a:solidFill>
            </a:endParaRPr>
          </a:p>
          <a:p>
            <a:pPr algn="l">
              <a:spcBef>
                <a:spcPts val="0"/>
              </a:spcBef>
            </a:pPr>
            <a:endParaRPr lang="tr-TR" sz="2000" dirty="0" smtClean="0">
              <a:solidFill>
                <a:schemeClr val="tx1"/>
              </a:solidFill>
            </a:endParaRPr>
          </a:p>
          <a:p>
            <a:pPr algn="l">
              <a:spcBef>
                <a:spcPts val="0"/>
              </a:spcBef>
            </a:pPr>
            <a:endParaRPr lang="tr-TR" sz="2400" dirty="0" smtClean="0">
              <a:solidFill>
                <a:schemeClr val="tx1"/>
              </a:solidFill>
            </a:endParaRPr>
          </a:p>
        </p:txBody>
      </p:sp>
    </p:spTree>
    <p:extLst>
      <p:ext uri="{BB962C8B-B14F-4D97-AF65-F5344CB8AC3E}">
        <p14:creationId xmlns="" xmlns:p14="http://schemas.microsoft.com/office/powerpoint/2010/main" val="3678787301"/>
      </p:ext>
    </p:extLst>
  </p:cSld>
  <p:clrMapOvr>
    <a:masterClrMapping/>
  </p:clrMapOvr>
  <p:transition>
    <p:random/>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Alıştırma</a:t>
            </a:r>
            <a:endParaRPr lang="tr-TR" dirty="0"/>
          </a:p>
        </p:txBody>
      </p:sp>
      <p:sp>
        <p:nvSpPr>
          <p:cNvPr id="3" name="2 İçerik Yer Tutucusu"/>
          <p:cNvSpPr>
            <a:spLocks noGrp="1"/>
          </p:cNvSpPr>
          <p:nvPr>
            <p:ph sz="quarter" idx="1"/>
          </p:nvPr>
        </p:nvSpPr>
        <p:spPr/>
        <p:txBody>
          <a:bodyPr/>
          <a:lstStyle/>
          <a:p>
            <a:r>
              <a:rPr lang="tr-TR" dirty="0" err="1" smtClean="0"/>
              <a:t>printf</a:t>
            </a:r>
            <a:r>
              <a:rPr lang="tr-TR" dirty="0" smtClean="0"/>
              <a:t> ile ekrana şunu yazdırınız.</a:t>
            </a:r>
          </a:p>
          <a:p>
            <a:endParaRPr lang="tr-TR" dirty="0" smtClean="0"/>
          </a:p>
          <a:p>
            <a:pPr>
              <a:buNone/>
            </a:pPr>
            <a:endParaRPr lang="tr-TR" dirty="0"/>
          </a:p>
        </p:txBody>
      </p:sp>
      <p:pic>
        <p:nvPicPr>
          <p:cNvPr id="1027" name="Picture 3"/>
          <p:cNvPicPr>
            <a:picLocks noChangeAspect="1" noChangeArrowheads="1"/>
          </p:cNvPicPr>
          <p:nvPr/>
        </p:nvPicPr>
        <p:blipFill>
          <a:blip r:embed="rId3"/>
          <a:srcRect/>
          <a:stretch>
            <a:fillRect/>
          </a:stretch>
        </p:blipFill>
        <p:spPr bwMode="auto">
          <a:xfrm>
            <a:off x="228600" y="1872615"/>
            <a:ext cx="8653928" cy="1632585"/>
          </a:xfrm>
          <a:prstGeom prst="rect">
            <a:avLst/>
          </a:prstGeom>
          <a:noFill/>
          <a:ln w="9525">
            <a:solidFill>
              <a:srgbClr val="0000FF"/>
            </a:solidFill>
            <a:miter lim="800000"/>
            <a:headEnd/>
            <a:tailEnd/>
          </a:ln>
          <a:effectLst/>
        </p:spPr>
      </p:pic>
      <p:sp>
        <p:nvSpPr>
          <p:cNvPr id="8" name="7 Metin kutusu"/>
          <p:cNvSpPr txBox="1"/>
          <p:nvPr/>
        </p:nvSpPr>
        <p:spPr>
          <a:xfrm>
            <a:off x="6248400" y="4513943"/>
            <a:ext cx="2438400"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İpucu: C dilinde Ekrana % yazdırmak için %% kullanımı benimsenmiştir.</a:t>
            </a:r>
            <a:endParaRPr lang="tr-TR" dirty="0"/>
          </a:p>
        </p:txBody>
      </p:sp>
      <p:sp>
        <p:nvSpPr>
          <p:cNvPr id="9" name="8 Metin kutusu"/>
          <p:cNvSpPr txBox="1"/>
          <p:nvPr/>
        </p:nvSpPr>
        <p:spPr>
          <a:xfrm>
            <a:off x="1538514" y="4513943"/>
            <a:ext cx="2438400"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İpucu: İkinci satırın başında bir sürü boşluk kullanmak  yerine \t kullanabilirsiniz.</a:t>
            </a:r>
            <a:endParaRPr lang="tr-TR" dirty="0"/>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186.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EK SLAYTLAR</a:t>
            </a:r>
            <a:endParaRPr lang="tr-TR" dirty="0"/>
          </a:p>
        </p:txBody>
      </p:sp>
      <p:sp>
        <p:nvSpPr>
          <p:cNvPr id="3" name="2 İçerik Yer Tutucusu"/>
          <p:cNvSpPr>
            <a:spLocks noGrp="1"/>
          </p:cNvSpPr>
          <p:nvPr>
            <p:ph sz="quarter" idx="1"/>
          </p:nvPr>
        </p:nvSpPr>
        <p:spPr/>
        <p:txBody>
          <a:bodyPr>
            <a:normAutofit/>
          </a:bodyPr>
          <a:lstStyle/>
          <a:p>
            <a:r>
              <a:rPr lang="tr-TR" sz="6600" dirty="0" err="1" smtClean="0"/>
              <a:t>printf’in</a:t>
            </a:r>
            <a:r>
              <a:rPr lang="tr-TR" sz="6600" dirty="0" smtClean="0"/>
              <a:t> yer tutucu özelliğindeki geniş ve hassaslık ayarlamaları</a:t>
            </a:r>
            <a:endParaRPr lang="tr-TR" sz="6600" dirty="0"/>
          </a:p>
        </p:txBody>
      </p:sp>
    </p:spTree>
  </p:cSld>
  <p:clrMapOvr>
    <a:masterClrMapping/>
  </p:clrMapOvr>
  <p:transition>
    <p:random/>
  </p:transition>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dirty="0" smtClean="0"/>
              <a:t>Yer tutucularla biçimlendirme yapmak</a:t>
            </a:r>
            <a:endParaRPr lang="tr-TR" dirty="0"/>
          </a:p>
        </p:txBody>
      </p:sp>
      <p:sp>
        <p:nvSpPr>
          <p:cNvPr id="3" name="Alt Başlık 2"/>
          <p:cNvSpPr>
            <a:spLocks noGrp="1"/>
          </p:cNvSpPr>
          <p:nvPr>
            <p:ph sz="quarter" idx="1"/>
          </p:nvPr>
        </p:nvSpPr>
        <p:spPr/>
        <p:txBody>
          <a:bodyPr>
            <a:normAutofit/>
          </a:bodyPr>
          <a:lstStyle/>
          <a:p>
            <a:pPr marL="342900" indent="-342900" algn="l">
              <a:spcBef>
                <a:spcPts val="0"/>
              </a:spcBef>
              <a:buFont typeface="Wingdings" panose="05000000000000000000" pitchFamily="2" charset="2"/>
              <a:buChar char="Ø"/>
            </a:pPr>
            <a:r>
              <a:rPr lang="tr-TR" sz="2400" b="1" smtClean="0">
                <a:solidFill>
                  <a:schemeClr val="tx1"/>
                </a:solidFill>
              </a:rPr>
              <a:t>Genişlik ve Hassaslık Birlikte Kullanım</a:t>
            </a:r>
          </a:p>
          <a:p>
            <a:pPr algn="l">
              <a:spcBef>
                <a:spcPts val="0"/>
              </a:spcBef>
            </a:pPr>
            <a:endParaRPr lang="tr-TR" sz="2400" b="1">
              <a:solidFill>
                <a:schemeClr val="tx1"/>
              </a:solidFill>
            </a:endParaRPr>
          </a:p>
          <a:p>
            <a:pPr algn="l">
              <a:spcBef>
                <a:spcPts val="0"/>
              </a:spcBef>
            </a:pPr>
            <a:endParaRPr lang="tr-TR" sz="2400" b="1" smtClean="0">
              <a:solidFill>
                <a:schemeClr val="tx1"/>
              </a:solidFill>
            </a:endParaRPr>
          </a:p>
        </p:txBody>
      </p:sp>
      <p:graphicFrame>
        <p:nvGraphicFramePr>
          <p:cNvPr id="4" name="Tablo 3"/>
          <p:cNvGraphicFramePr>
            <a:graphicFrameLocks noGrp="1"/>
          </p:cNvGraphicFramePr>
          <p:nvPr>
            <p:extLst>
              <p:ext uri="{D42A27DB-BD31-4B8C-83A1-F6EECF244321}">
                <p14:modId xmlns="" xmlns:p14="http://schemas.microsoft.com/office/powerpoint/2010/main" val="2245067776"/>
              </p:ext>
            </p:extLst>
          </p:nvPr>
        </p:nvGraphicFramePr>
        <p:xfrm>
          <a:off x="1259632" y="1844824"/>
          <a:ext cx="6096000" cy="482092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algn="ctr"/>
                      <a:r>
                        <a:rPr lang="tr-TR" dirty="0" smtClean="0"/>
                        <a:t>Kod</a:t>
                      </a:r>
                      <a:endParaRPr lang="tr-TR" dirty="0"/>
                    </a:p>
                  </a:txBody>
                  <a:tcPr/>
                </a:tc>
                <a:tc>
                  <a:txBody>
                    <a:bodyPr/>
                    <a:lstStyle/>
                    <a:p>
                      <a:pPr algn="ctr"/>
                      <a:r>
                        <a:rPr lang="tr-TR" smtClean="0"/>
                        <a:t>Ekran Çıktısı</a:t>
                      </a:r>
                      <a:endParaRPr lang="tr-TR"/>
                    </a:p>
                  </a:txBody>
                  <a:tcPr/>
                </a:tc>
              </a:tr>
              <a:tr h="370840">
                <a:tc>
                  <a:txBody>
                    <a:bodyPr/>
                    <a:lstStyle/>
                    <a:p>
                      <a:pPr algn="ctr"/>
                      <a:r>
                        <a:rPr lang="tr-TR" smtClean="0"/>
                        <a:t>printf("%d", 12345);</a:t>
                      </a:r>
                      <a:endParaRPr lang="tr-TR"/>
                    </a:p>
                  </a:txBody>
                  <a:tcPr/>
                </a:tc>
                <a:tc>
                  <a:txBody>
                    <a:bodyPr/>
                    <a:lstStyle/>
                    <a:p>
                      <a:pPr algn="ctr"/>
                      <a:r>
                        <a:rPr lang="tr-TR" smtClean="0"/>
                        <a:t>|12345|</a:t>
                      </a:r>
                      <a:endParaRPr lang="tr-TR"/>
                    </a:p>
                  </a:txBody>
                  <a:tcPr/>
                </a:tc>
              </a:tr>
              <a:tr h="370840">
                <a:tc>
                  <a:txBody>
                    <a:bodyPr/>
                    <a:lstStyle/>
                    <a:p>
                      <a:pPr algn="ctr"/>
                      <a:r>
                        <a:rPr lang="tr-TR" smtClean="0"/>
                        <a:t>printf("%3.3d", 12345);</a:t>
                      </a:r>
                      <a:endParaRPr lang="tr-TR"/>
                    </a:p>
                  </a:txBody>
                  <a:tcPr/>
                </a:tc>
                <a:tc>
                  <a:txBody>
                    <a:bodyPr/>
                    <a:lstStyle/>
                    <a:p>
                      <a:pPr algn="ctr"/>
                      <a:r>
                        <a:rPr lang="tr-TR" smtClean="0"/>
                        <a:t>|12345|</a:t>
                      </a:r>
                      <a:endParaRPr lang="tr-TR"/>
                    </a:p>
                  </a:txBody>
                  <a:tcPr/>
                </a:tc>
              </a:tr>
              <a:tr h="370840">
                <a:tc>
                  <a:txBody>
                    <a:bodyPr/>
                    <a:lstStyle/>
                    <a:p>
                      <a:pPr algn="ctr"/>
                      <a:r>
                        <a:rPr lang="tr-TR" smtClean="0"/>
                        <a:t>printf("%3.8d", 12345);</a:t>
                      </a:r>
                      <a:endParaRPr lang="tr-TR"/>
                    </a:p>
                  </a:txBody>
                  <a:tcPr/>
                </a:tc>
                <a:tc>
                  <a:txBody>
                    <a:bodyPr/>
                    <a:lstStyle/>
                    <a:p>
                      <a:pPr algn="ctr"/>
                      <a:r>
                        <a:rPr lang="tr-TR" smtClean="0"/>
                        <a:t>|00012345|</a:t>
                      </a:r>
                      <a:endParaRPr lang="tr-TR"/>
                    </a:p>
                  </a:txBody>
                  <a:tcPr/>
                </a:tc>
              </a:tr>
              <a:tr h="370840">
                <a:tc>
                  <a:txBody>
                    <a:bodyPr/>
                    <a:lstStyle/>
                    <a:p>
                      <a:pPr algn="ctr"/>
                      <a:r>
                        <a:rPr lang="tr-TR" smtClean="0"/>
                        <a:t>printf("%8.3d", 12345);</a:t>
                      </a:r>
                      <a:endParaRPr lang="tr-TR"/>
                    </a:p>
                  </a:txBody>
                  <a:tcPr/>
                </a:tc>
                <a:tc>
                  <a:txBody>
                    <a:bodyPr/>
                    <a:lstStyle/>
                    <a:p>
                      <a:pPr algn="ctr"/>
                      <a:r>
                        <a:rPr lang="tr-TR" dirty="0" smtClean="0"/>
                        <a:t>|---12345|</a:t>
                      </a:r>
                      <a:endParaRPr lang="tr-TR" dirty="0"/>
                    </a:p>
                  </a:txBody>
                  <a:tcPr/>
                </a:tc>
              </a:tr>
              <a:tr h="370840">
                <a:tc>
                  <a:txBody>
                    <a:bodyPr/>
                    <a:lstStyle/>
                    <a:p>
                      <a:pPr algn="ctr"/>
                      <a:r>
                        <a:rPr lang="tr-TR" smtClean="0"/>
                        <a:t>printf("%-8.4d", 12345);</a:t>
                      </a:r>
                      <a:endParaRPr lang="tr-TR"/>
                    </a:p>
                  </a:txBody>
                  <a:tcPr/>
                </a:tc>
                <a:tc>
                  <a:txBody>
                    <a:bodyPr/>
                    <a:lstStyle/>
                    <a:p>
                      <a:pPr algn="ctr"/>
                      <a:r>
                        <a:rPr lang="tr-TR" dirty="0" smtClean="0"/>
                        <a:t>|12345---|</a:t>
                      </a:r>
                      <a:endParaRPr lang="tr-TR" dirty="0"/>
                    </a:p>
                  </a:txBody>
                  <a:tcPr/>
                </a:tc>
              </a:tr>
              <a:tr h="370840">
                <a:tc>
                  <a:txBody>
                    <a:bodyPr/>
                    <a:lstStyle/>
                    <a:p>
                      <a:pPr algn="ctr"/>
                      <a:r>
                        <a:rPr lang="tr-TR" dirty="0" err="1" smtClean="0"/>
                        <a:t>printf</a:t>
                      </a:r>
                      <a:r>
                        <a:rPr lang="tr-TR" dirty="0" smtClean="0"/>
                        <a:t>("%3.2lf", 12.347);</a:t>
                      </a:r>
                      <a:endParaRPr lang="tr-TR" dirty="0"/>
                    </a:p>
                  </a:txBody>
                  <a:tcPr/>
                </a:tc>
                <a:tc>
                  <a:txBody>
                    <a:bodyPr/>
                    <a:lstStyle/>
                    <a:p>
                      <a:pPr algn="ctr"/>
                      <a:r>
                        <a:rPr lang="tr-TR" smtClean="0"/>
                        <a:t>|12.35|</a:t>
                      </a:r>
                      <a:endParaRPr lang="tr-TR"/>
                    </a:p>
                  </a:txBody>
                  <a:tcPr/>
                </a:tc>
              </a:tr>
              <a:tr h="370840">
                <a:tc>
                  <a:txBody>
                    <a:bodyPr/>
                    <a:lstStyle/>
                    <a:p>
                      <a:pPr algn="ctr"/>
                      <a:r>
                        <a:rPr lang="tr-TR" dirty="0" err="1" smtClean="0"/>
                        <a:t>printf</a:t>
                      </a:r>
                      <a:r>
                        <a:rPr lang="tr-TR" dirty="0" smtClean="0"/>
                        <a:t>("%3.7lf", 12.345);</a:t>
                      </a:r>
                      <a:endParaRPr lang="tr-TR" dirty="0"/>
                    </a:p>
                  </a:txBody>
                  <a:tcPr/>
                </a:tc>
                <a:tc>
                  <a:txBody>
                    <a:bodyPr/>
                    <a:lstStyle/>
                    <a:p>
                      <a:pPr algn="ctr"/>
                      <a:r>
                        <a:rPr lang="tr-TR" dirty="0" smtClean="0"/>
                        <a:t>|12.3450000|</a:t>
                      </a:r>
                      <a:endParaRPr lang="tr-TR" dirty="0"/>
                    </a:p>
                  </a:txBody>
                  <a:tcPr/>
                </a:tc>
              </a:tr>
              <a:tr h="370840">
                <a:tc>
                  <a:txBody>
                    <a:bodyPr/>
                    <a:lstStyle/>
                    <a:p>
                      <a:pPr algn="ctr"/>
                      <a:r>
                        <a:rPr lang="tr-TR" dirty="0" err="1" smtClean="0"/>
                        <a:t>printf</a:t>
                      </a:r>
                      <a:r>
                        <a:rPr lang="tr-TR" dirty="0" smtClean="0"/>
                        <a:t>("%7.2lf", 12.347);</a:t>
                      </a:r>
                      <a:endParaRPr lang="tr-TR" dirty="0"/>
                    </a:p>
                  </a:txBody>
                  <a:tcPr/>
                </a:tc>
                <a:tc>
                  <a:txBody>
                    <a:bodyPr/>
                    <a:lstStyle/>
                    <a:p>
                      <a:pPr algn="ctr"/>
                      <a:r>
                        <a:rPr lang="tr-TR" dirty="0" smtClean="0"/>
                        <a:t>|--12.35|</a:t>
                      </a:r>
                      <a:endParaRPr lang="tr-TR" dirty="0"/>
                    </a:p>
                  </a:txBody>
                  <a:tcPr/>
                </a:tc>
              </a:tr>
              <a:tr h="370840">
                <a:tc>
                  <a:txBody>
                    <a:bodyPr/>
                    <a:lstStyle/>
                    <a:p>
                      <a:pPr algn="ctr"/>
                      <a:r>
                        <a:rPr lang="tr-TR" dirty="0" err="1" smtClean="0"/>
                        <a:t>printf</a:t>
                      </a:r>
                      <a:r>
                        <a:rPr lang="tr-TR" dirty="0" smtClean="0"/>
                        <a:t>("%-7.1lf", 12.345);</a:t>
                      </a:r>
                      <a:endParaRPr lang="tr-TR" dirty="0"/>
                    </a:p>
                  </a:txBody>
                  <a:tcPr/>
                </a:tc>
                <a:tc>
                  <a:txBody>
                    <a:bodyPr/>
                    <a:lstStyle/>
                    <a:p>
                      <a:pPr algn="ctr"/>
                      <a:r>
                        <a:rPr lang="tr-TR" dirty="0" smtClean="0"/>
                        <a:t>|12.3---|</a:t>
                      </a:r>
                      <a:endParaRPr lang="tr-TR" dirty="0"/>
                    </a:p>
                  </a:txBody>
                  <a:tcPr/>
                </a:tc>
              </a:tr>
              <a:tr h="370840">
                <a:tc>
                  <a:txBody>
                    <a:bodyPr/>
                    <a:lstStyle/>
                    <a:p>
                      <a:pPr algn="ctr"/>
                      <a:r>
                        <a:rPr lang="tr-TR" dirty="0" err="1" smtClean="0"/>
                        <a:t>printf</a:t>
                      </a:r>
                      <a:r>
                        <a:rPr lang="tr-TR" dirty="0" smtClean="0"/>
                        <a:t>("%3.6s", "Ali Veli");</a:t>
                      </a:r>
                      <a:endParaRPr lang="tr-TR" dirty="0"/>
                    </a:p>
                  </a:txBody>
                  <a:tcPr/>
                </a:tc>
                <a:tc>
                  <a:txBody>
                    <a:bodyPr/>
                    <a:lstStyle/>
                    <a:p>
                      <a:pPr algn="ctr"/>
                      <a:r>
                        <a:rPr lang="tr-TR" dirty="0" smtClean="0"/>
                        <a:t>|Ali Ve|</a:t>
                      </a:r>
                      <a:endParaRPr lang="tr-TR" dirty="0"/>
                    </a:p>
                  </a:txBody>
                  <a:tcPr/>
                </a:tc>
              </a:tr>
              <a:tr h="370840">
                <a:tc>
                  <a:txBody>
                    <a:bodyPr/>
                    <a:lstStyle/>
                    <a:p>
                      <a:pPr algn="ctr"/>
                      <a:r>
                        <a:rPr lang="tr-TR" smtClean="0"/>
                        <a:t>printf("%-10.6s", "Ali Veli");</a:t>
                      </a:r>
                      <a:endParaRPr lang="tr-TR"/>
                    </a:p>
                  </a:txBody>
                  <a:tcPr/>
                </a:tc>
                <a:tc>
                  <a:txBody>
                    <a:bodyPr/>
                    <a:lstStyle/>
                    <a:p>
                      <a:pPr algn="ctr"/>
                      <a:r>
                        <a:rPr lang="tr-TR" dirty="0" smtClean="0"/>
                        <a:t>|Ali Ve----|</a:t>
                      </a:r>
                      <a:endParaRPr lang="tr-TR" dirty="0"/>
                    </a:p>
                  </a:txBody>
                  <a:tcPr/>
                </a:tc>
              </a:tr>
              <a:tr h="370840">
                <a:tc>
                  <a:txBody>
                    <a:bodyPr/>
                    <a:lstStyle/>
                    <a:p>
                      <a:pPr algn="ctr"/>
                      <a:r>
                        <a:rPr lang="tr-TR" smtClean="0"/>
                        <a:t>printf("%10.10s", "Ali Veli");</a:t>
                      </a:r>
                      <a:endParaRPr lang="tr-TR"/>
                    </a:p>
                  </a:txBody>
                  <a:tcPr/>
                </a:tc>
                <a:tc>
                  <a:txBody>
                    <a:bodyPr/>
                    <a:lstStyle/>
                    <a:p>
                      <a:pPr algn="ctr"/>
                      <a:r>
                        <a:rPr lang="tr-TR" dirty="0" smtClean="0"/>
                        <a:t>|--Ali Veli|</a:t>
                      </a:r>
                      <a:endParaRPr lang="tr-TR" dirty="0"/>
                    </a:p>
                  </a:txBody>
                  <a:tcPr/>
                </a:tc>
              </a:tr>
            </a:tbl>
          </a:graphicData>
        </a:graphic>
      </p:graphicFrame>
      <p:sp>
        <p:nvSpPr>
          <p:cNvPr id="5" name="4 Metin kutusu"/>
          <p:cNvSpPr txBox="1"/>
          <p:nvPr/>
        </p:nvSpPr>
        <p:spPr>
          <a:xfrm>
            <a:off x="6284686" y="1219200"/>
            <a:ext cx="2402114" cy="369332"/>
          </a:xfrm>
          <a:prstGeom prst="rect">
            <a:avLst/>
          </a:prstGeom>
          <a:noFill/>
        </p:spPr>
        <p:txBody>
          <a:bodyPr wrap="square" rtlCol="0">
            <a:spAutoFit/>
          </a:bodyPr>
          <a:lstStyle/>
          <a:p>
            <a:r>
              <a:rPr lang="tr-TR" dirty="0" smtClean="0"/>
              <a:t>(-’</a:t>
            </a:r>
            <a:r>
              <a:rPr lang="tr-TR" dirty="0" err="1" smtClean="0"/>
              <a:t>ler</a:t>
            </a:r>
            <a:r>
              <a:rPr lang="tr-TR" dirty="0" smtClean="0"/>
              <a:t> boşluk anlamında)</a:t>
            </a:r>
            <a:endParaRPr lang="tr-TR" dirty="0"/>
          </a:p>
        </p:txBody>
      </p:sp>
    </p:spTree>
    <p:extLst>
      <p:ext uri="{BB962C8B-B14F-4D97-AF65-F5344CB8AC3E}">
        <p14:creationId xmlns="" xmlns:p14="http://schemas.microsoft.com/office/powerpoint/2010/main" val="419517732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60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8.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pPr algn="l"/>
            <a:r>
              <a:rPr lang="tr-TR" sz="3200" dirty="0" smtClean="0">
                <a:solidFill>
                  <a:srgbClr val="464653"/>
                </a:solidFill>
                <a:effectLst/>
                <a:latin typeface="Bookman Old Style"/>
              </a:rPr>
              <a:t>Yer tutucularla biçimlendirme yapmak</a:t>
            </a:r>
            <a:endParaRPr lang="tr-TR" sz="3200" dirty="0">
              <a:solidFill>
                <a:srgbClr val="464653"/>
              </a:solidFill>
              <a:effectLst/>
              <a:latin typeface="Bookman Old Style"/>
            </a:endParaRPr>
          </a:p>
        </p:txBody>
      </p:sp>
      <p:sp>
        <p:nvSpPr>
          <p:cNvPr id="3" name="Alt Başlık 2"/>
          <p:cNvSpPr>
            <a:spLocks noGrp="1"/>
          </p:cNvSpPr>
          <p:nvPr>
            <p:ph sz="quarter" idx="1"/>
          </p:nvPr>
        </p:nvSpPr>
        <p:spPr>
          <a:ln>
            <a:noFill/>
          </a:ln>
        </p:spPr>
        <p:txBody>
          <a:bodyPr>
            <a:normAutofit/>
          </a:bodyPr>
          <a:lstStyle/>
          <a:p>
            <a:pPr marL="342900" indent="-342900" algn="l">
              <a:spcBef>
                <a:spcPts val="0"/>
              </a:spcBef>
              <a:buFontTx/>
              <a:buChar char="-"/>
            </a:pPr>
            <a:r>
              <a:rPr lang="tr-TR" sz="2400" dirty="0" smtClean="0">
                <a:solidFill>
                  <a:schemeClr val="tx1"/>
                </a:solidFill>
              </a:rPr>
              <a:t>Biçimlendirme parametrelerini </a:t>
            </a:r>
            <a:r>
              <a:rPr lang="tr-TR" sz="2400" dirty="0" smtClean="0">
                <a:solidFill>
                  <a:srgbClr val="FF0000"/>
                </a:solidFill>
              </a:rPr>
              <a:t>genişlik</a:t>
            </a:r>
            <a:r>
              <a:rPr lang="tr-TR" sz="2400" dirty="0" smtClean="0">
                <a:solidFill>
                  <a:schemeClr val="tx1"/>
                </a:solidFill>
              </a:rPr>
              <a:t> (minimum karakter sayısı), </a:t>
            </a:r>
            <a:r>
              <a:rPr lang="tr-TR" sz="2400" dirty="0" smtClean="0">
                <a:solidFill>
                  <a:srgbClr val="FF0000"/>
                </a:solidFill>
              </a:rPr>
              <a:t>hassaslık</a:t>
            </a:r>
            <a:r>
              <a:rPr lang="tr-TR" sz="2400" dirty="0" smtClean="0">
                <a:solidFill>
                  <a:schemeClr val="tx1"/>
                </a:solidFill>
              </a:rPr>
              <a:t> (maksimum karakter sayısı) ve </a:t>
            </a:r>
            <a:r>
              <a:rPr lang="tr-TR" sz="2400" dirty="0" smtClean="0">
                <a:solidFill>
                  <a:srgbClr val="FF0000"/>
                </a:solidFill>
              </a:rPr>
              <a:t>sola ya da sağa yaslı biçim</a:t>
            </a:r>
            <a:r>
              <a:rPr lang="tr-TR" sz="2400" dirty="0" smtClean="0">
                <a:solidFill>
                  <a:schemeClr val="tx1"/>
                </a:solidFill>
              </a:rPr>
              <a:t> adı altında gösterelim.</a:t>
            </a:r>
          </a:p>
          <a:p>
            <a:pPr algn="l">
              <a:spcBef>
                <a:spcPts val="0"/>
              </a:spcBef>
            </a:pPr>
            <a:endParaRPr lang="tr-TR" sz="2400" dirty="0" smtClean="0">
              <a:solidFill>
                <a:schemeClr val="tx1"/>
              </a:solidFill>
            </a:endParaRPr>
          </a:p>
          <a:p>
            <a:pPr marL="342900" indent="-342900" algn="l">
              <a:spcBef>
                <a:spcPts val="0"/>
              </a:spcBef>
              <a:buFont typeface="Wingdings" panose="05000000000000000000" pitchFamily="2" charset="2"/>
              <a:buChar char="Ø"/>
            </a:pPr>
            <a:r>
              <a:rPr lang="tr-TR" sz="2400" b="1" dirty="0" smtClean="0">
                <a:solidFill>
                  <a:schemeClr val="tx1"/>
                </a:solidFill>
              </a:rPr>
              <a:t>Genişlik</a:t>
            </a:r>
          </a:p>
          <a:p>
            <a:pPr fontAlgn="t"/>
            <a:r>
              <a:rPr lang="tr-TR" sz="2400" i="1" dirty="0" err="1" smtClean="0"/>
              <a:t>printf</a:t>
            </a:r>
            <a:r>
              <a:rPr lang="tr-TR" sz="2400" i="1" dirty="0" smtClean="0"/>
              <a:t>("%7d", 12345);        </a:t>
            </a:r>
            <a:r>
              <a:rPr lang="tr-TR" sz="2400" i="1" dirty="0" smtClean="0">
                <a:sym typeface="Wingdings" pitchFamily="2" charset="2"/>
              </a:rPr>
              <a:t>         </a:t>
            </a:r>
            <a:r>
              <a:rPr lang="tr-TR" sz="2400" b="1" dirty="0" smtClean="0"/>
              <a:t>|    12345| </a:t>
            </a:r>
            <a:r>
              <a:rPr lang="tr-TR" sz="1400" dirty="0" smtClean="0"/>
              <a:t>(2 boşluk sonra sayı)</a:t>
            </a:r>
            <a:endParaRPr lang="tr-TR" sz="2400" dirty="0" smtClean="0">
              <a:solidFill>
                <a:schemeClr val="tx1"/>
              </a:solidFill>
            </a:endParaRPr>
          </a:p>
          <a:p>
            <a:pPr algn="l">
              <a:spcBef>
                <a:spcPts val="0"/>
              </a:spcBef>
            </a:pPr>
            <a:r>
              <a:rPr lang="tr-TR" sz="2400" dirty="0" smtClean="0">
                <a:solidFill>
                  <a:schemeClr val="tx1"/>
                </a:solidFill>
              </a:rPr>
              <a:t>Değişkenin ekranda kapsayacağı </a:t>
            </a:r>
            <a:r>
              <a:rPr lang="tr-TR" sz="2400" dirty="0" smtClean="0"/>
              <a:t>genişlik miktarını </a:t>
            </a:r>
            <a:r>
              <a:rPr lang="tr-TR" sz="2400" dirty="0" smtClean="0">
                <a:solidFill>
                  <a:schemeClr val="tx1"/>
                </a:solidFill>
              </a:rPr>
              <a:t>belirtir.</a:t>
            </a:r>
          </a:p>
          <a:p>
            <a:pPr algn="l">
              <a:spcBef>
                <a:spcPts val="0"/>
              </a:spcBef>
            </a:pPr>
            <a:r>
              <a:rPr lang="tr-TR" sz="2400" dirty="0" smtClean="0">
                <a:solidFill>
                  <a:schemeClr val="tx1"/>
                </a:solidFill>
              </a:rPr>
              <a:t>Değişkenin uzunluğu bu parametreden büyükse genişlik parametresinin çıktıya bir </a:t>
            </a:r>
            <a:r>
              <a:rPr lang="tr-TR" sz="2400" dirty="0" smtClean="0">
                <a:solidFill>
                  <a:srgbClr val="FF0000"/>
                </a:solidFill>
              </a:rPr>
              <a:t>etkisi olmaz. </a:t>
            </a:r>
          </a:p>
          <a:p>
            <a:pPr algn="l">
              <a:spcBef>
                <a:spcPts val="0"/>
              </a:spcBef>
            </a:pPr>
            <a:r>
              <a:rPr lang="tr-TR" sz="2400" dirty="0" smtClean="0">
                <a:solidFill>
                  <a:schemeClr val="tx1"/>
                </a:solidFill>
              </a:rPr>
              <a:t>Ancak, genişlik parametresi değişkenin uzunluğundan büyükse değişken ekranda belirtilen geniş parametresi kadar </a:t>
            </a:r>
            <a:r>
              <a:rPr lang="tr-TR" sz="2400" dirty="0" smtClean="0">
                <a:solidFill>
                  <a:srgbClr val="FF0000"/>
                </a:solidFill>
              </a:rPr>
              <a:t>yer tutar</a:t>
            </a:r>
            <a:r>
              <a:rPr lang="tr-TR" sz="2400" dirty="0" smtClean="0">
                <a:solidFill>
                  <a:schemeClr val="tx1"/>
                </a:solidFill>
              </a:rPr>
              <a:t>.</a:t>
            </a:r>
          </a:p>
          <a:p>
            <a:pPr algn="l">
              <a:spcBef>
                <a:spcPts val="0"/>
              </a:spcBef>
            </a:pPr>
            <a:r>
              <a:rPr lang="tr-TR" sz="2400" dirty="0" smtClean="0">
                <a:solidFill>
                  <a:schemeClr val="tx1"/>
                </a:solidFill>
              </a:rPr>
              <a:t>Parametrede negatif değer kullanılırsa değişken </a:t>
            </a:r>
            <a:r>
              <a:rPr lang="tr-TR" sz="2400" dirty="0" smtClean="0">
                <a:solidFill>
                  <a:srgbClr val="FF0000"/>
                </a:solidFill>
              </a:rPr>
              <a:t>sola yaslı </a:t>
            </a:r>
            <a:r>
              <a:rPr lang="tr-TR" sz="2400" dirty="0" smtClean="0">
                <a:solidFill>
                  <a:schemeClr val="tx1"/>
                </a:solidFill>
              </a:rPr>
              <a:t>yazılır, negatif değer kullanılmazsa </a:t>
            </a:r>
            <a:r>
              <a:rPr lang="tr-TR" sz="2400" dirty="0" smtClean="0">
                <a:solidFill>
                  <a:srgbClr val="FF0000"/>
                </a:solidFill>
              </a:rPr>
              <a:t>sağa yaslı </a:t>
            </a:r>
            <a:r>
              <a:rPr lang="tr-TR" sz="2400" dirty="0" smtClean="0">
                <a:solidFill>
                  <a:schemeClr val="tx1"/>
                </a:solidFill>
              </a:rPr>
              <a:t>yazılır.</a:t>
            </a:r>
          </a:p>
        </p:txBody>
      </p:sp>
      <p:cxnSp>
        <p:nvCxnSpPr>
          <p:cNvPr id="5" name="4 Düz Ok Bağlayıcısı"/>
          <p:cNvCxnSpPr/>
          <p:nvPr/>
        </p:nvCxnSpPr>
        <p:spPr>
          <a:xfrm rot="5400000">
            <a:off x="2097024" y="2840736"/>
            <a:ext cx="390144" cy="36576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92127099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heckerboard(across)">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checkerboard(across)">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checkerboard(across)">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checkerboard(across)">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9.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3200" dirty="0" smtClean="0">
                <a:solidFill>
                  <a:srgbClr val="464653"/>
                </a:solidFill>
                <a:effectLst/>
                <a:latin typeface="Bookman Old Style"/>
              </a:rPr>
              <a:t>Yer tutucularla biçimlendirme yapmak</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a:bodyPr>
          <a:lstStyle/>
          <a:p>
            <a:pPr marL="342900" indent="-342900" algn="l">
              <a:spcBef>
                <a:spcPts val="0"/>
              </a:spcBef>
              <a:buFont typeface="Wingdings" panose="05000000000000000000" pitchFamily="2" charset="2"/>
              <a:buChar char="Ø"/>
            </a:pPr>
            <a:r>
              <a:rPr lang="tr-TR" sz="2400" b="1" dirty="0" smtClean="0">
                <a:solidFill>
                  <a:schemeClr val="tx1"/>
                </a:solidFill>
              </a:rPr>
              <a:t>Genişlik Parametresi Örnekleri</a:t>
            </a:r>
            <a:br>
              <a:rPr lang="tr-TR" sz="2400" b="1" dirty="0" smtClean="0">
                <a:solidFill>
                  <a:schemeClr val="tx1"/>
                </a:solidFill>
              </a:rPr>
            </a:br>
            <a:r>
              <a:rPr lang="tr-TR" sz="1800" dirty="0" smtClean="0">
                <a:solidFill>
                  <a:schemeClr val="tx1"/>
                </a:solidFill>
              </a:rPr>
              <a:t>Değişkene </a:t>
            </a:r>
            <a:r>
              <a:rPr lang="tr-TR" sz="1800" dirty="0" smtClean="0"/>
              <a:t>ekranda k</a:t>
            </a:r>
            <a:r>
              <a:rPr lang="tr-TR" sz="1800" dirty="0" smtClean="0">
                <a:solidFill>
                  <a:schemeClr val="tx1"/>
                </a:solidFill>
              </a:rPr>
              <a:t>aç hane ayıralım? / Ne tarafa yaslı olsun?</a:t>
            </a:r>
            <a:endParaRPr lang="tr-TR" sz="2400" dirty="0" smtClean="0">
              <a:solidFill>
                <a:schemeClr val="tx1"/>
              </a:solidFill>
            </a:endParaRPr>
          </a:p>
          <a:p>
            <a:pPr algn="l">
              <a:spcBef>
                <a:spcPts val="0"/>
              </a:spcBef>
            </a:pPr>
            <a:endParaRPr lang="tr-TR" sz="2400" b="1" dirty="0">
              <a:solidFill>
                <a:schemeClr val="tx1"/>
              </a:solidFill>
            </a:endParaRPr>
          </a:p>
          <a:p>
            <a:pPr algn="l">
              <a:spcBef>
                <a:spcPts val="0"/>
              </a:spcBef>
            </a:pPr>
            <a:endParaRPr lang="tr-TR" sz="2400" b="1" dirty="0" smtClean="0">
              <a:solidFill>
                <a:schemeClr val="tx1"/>
              </a:solidFill>
            </a:endParaRPr>
          </a:p>
        </p:txBody>
      </p:sp>
      <p:graphicFrame>
        <p:nvGraphicFramePr>
          <p:cNvPr id="4" name="Tablo 3"/>
          <p:cNvGraphicFramePr>
            <a:graphicFrameLocks noGrp="1"/>
          </p:cNvGraphicFramePr>
          <p:nvPr>
            <p:extLst>
              <p:ext uri="{D42A27DB-BD31-4B8C-83A1-F6EECF244321}">
                <p14:modId xmlns:p14="http://schemas.microsoft.com/office/powerpoint/2010/main" xmlns="" val="2724468466"/>
              </p:ext>
            </p:extLst>
          </p:nvPr>
        </p:nvGraphicFramePr>
        <p:xfrm>
          <a:off x="1259632" y="2204864"/>
          <a:ext cx="6096000" cy="407924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algn="ctr"/>
                      <a:r>
                        <a:rPr lang="tr-TR" dirty="0" smtClean="0"/>
                        <a:t>Kod</a:t>
                      </a:r>
                      <a:endParaRPr lang="tr-TR" dirty="0"/>
                    </a:p>
                  </a:txBody>
                  <a:tcPr/>
                </a:tc>
                <a:tc>
                  <a:txBody>
                    <a:bodyPr/>
                    <a:lstStyle/>
                    <a:p>
                      <a:pPr algn="ctr"/>
                      <a:r>
                        <a:rPr lang="tr-TR" smtClean="0"/>
                        <a:t>Ekran Çıktısı</a:t>
                      </a:r>
                      <a:endParaRPr lang="tr-TR"/>
                    </a:p>
                  </a:txBody>
                  <a:tcPr/>
                </a:tc>
              </a:tr>
              <a:tr h="370840">
                <a:tc>
                  <a:txBody>
                    <a:bodyPr/>
                    <a:lstStyle/>
                    <a:p>
                      <a:pPr algn="ctr"/>
                      <a:r>
                        <a:rPr lang="tr-TR" smtClean="0"/>
                        <a:t>printf("%d", 12345);</a:t>
                      </a:r>
                      <a:endParaRPr lang="tr-TR"/>
                    </a:p>
                  </a:txBody>
                  <a:tcPr/>
                </a:tc>
                <a:tc>
                  <a:txBody>
                    <a:bodyPr/>
                    <a:lstStyle/>
                    <a:p>
                      <a:pPr algn="ctr"/>
                      <a:r>
                        <a:rPr lang="tr-TR" smtClean="0"/>
                        <a:t>|12345|</a:t>
                      </a:r>
                      <a:endParaRPr lang="tr-TR"/>
                    </a:p>
                  </a:txBody>
                  <a:tcPr/>
                </a:tc>
              </a:tr>
              <a:tr h="370840">
                <a:tc>
                  <a:txBody>
                    <a:bodyPr/>
                    <a:lstStyle/>
                    <a:p>
                      <a:pPr algn="ctr"/>
                      <a:r>
                        <a:rPr lang="tr-TR" dirty="0" err="1" smtClean="0"/>
                        <a:t>printf</a:t>
                      </a:r>
                      <a:r>
                        <a:rPr lang="tr-TR" dirty="0" smtClean="0"/>
                        <a:t>("%2d", 12345);</a:t>
                      </a:r>
                      <a:endParaRPr lang="tr-TR" dirty="0"/>
                    </a:p>
                  </a:txBody>
                  <a:tcPr/>
                </a:tc>
                <a:tc>
                  <a:txBody>
                    <a:bodyPr/>
                    <a:lstStyle/>
                    <a:p>
                      <a:pPr algn="ctr"/>
                      <a:r>
                        <a:rPr lang="tr-TR" smtClean="0"/>
                        <a:t>|12345|</a:t>
                      </a:r>
                      <a:endParaRPr lang="tr-TR"/>
                    </a:p>
                  </a:txBody>
                  <a:tcPr/>
                </a:tc>
              </a:tr>
              <a:tr h="370840">
                <a:tc>
                  <a:txBody>
                    <a:bodyPr/>
                    <a:lstStyle/>
                    <a:p>
                      <a:pPr algn="ctr"/>
                      <a:r>
                        <a:rPr lang="tr-TR" dirty="0" err="1" smtClean="0"/>
                        <a:t>printf</a:t>
                      </a:r>
                      <a:r>
                        <a:rPr lang="tr-TR" dirty="0" smtClean="0"/>
                        <a:t>("%5d", 12345);</a:t>
                      </a:r>
                      <a:endParaRPr lang="tr-TR" dirty="0"/>
                    </a:p>
                  </a:txBody>
                  <a:tcPr/>
                </a:tc>
                <a:tc>
                  <a:txBody>
                    <a:bodyPr/>
                    <a:lstStyle/>
                    <a:p>
                      <a:pPr algn="ctr"/>
                      <a:r>
                        <a:rPr lang="tr-TR" smtClean="0"/>
                        <a:t>|12345|</a:t>
                      </a:r>
                      <a:endParaRPr lang="tr-TR"/>
                    </a:p>
                  </a:txBody>
                  <a:tcPr/>
                </a:tc>
              </a:tr>
              <a:tr h="370840">
                <a:tc>
                  <a:txBody>
                    <a:bodyPr/>
                    <a:lstStyle/>
                    <a:p>
                      <a:pPr algn="ctr"/>
                      <a:r>
                        <a:rPr lang="tr-TR" dirty="0" err="1" smtClean="0"/>
                        <a:t>printf</a:t>
                      </a:r>
                      <a:r>
                        <a:rPr lang="tr-TR" dirty="0" smtClean="0"/>
                        <a:t>("%7d", 12345);</a:t>
                      </a:r>
                      <a:endParaRPr lang="tr-TR" dirty="0"/>
                    </a:p>
                  </a:txBody>
                  <a:tcPr/>
                </a:tc>
                <a:tc>
                  <a:txBody>
                    <a:bodyPr/>
                    <a:lstStyle/>
                    <a:p>
                      <a:pPr algn="ctr"/>
                      <a:r>
                        <a:rPr lang="tr-TR" dirty="0" smtClean="0"/>
                        <a:t>|    12345|</a:t>
                      </a:r>
                      <a:endParaRPr lang="tr-TR" dirty="0"/>
                    </a:p>
                  </a:txBody>
                  <a:tcPr/>
                </a:tc>
              </a:tr>
              <a:tr h="370840">
                <a:tc>
                  <a:txBody>
                    <a:bodyPr/>
                    <a:lstStyle/>
                    <a:p>
                      <a:pPr algn="ctr"/>
                      <a:r>
                        <a:rPr lang="tr-TR" dirty="0" err="1" smtClean="0"/>
                        <a:t>printf</a:t>
                      </a:r>
                      <a:r>
                        <a:rPr lang="tr-TR" dirty="0" smtClean="0"/>
                        <a:t>("%10d", 12345);</a:t>
                      </a:r>
                      <a:endParaRPr lang="tr-TR" dirty="0"/>
                    </a:p>
                  </a:txBody>
                  <a:tcPr/>
                </a:tc>
                <a:tc>
                  <a:txBody>
                    <a:bodyPr/>
                    <a:lstStyle/>
                    <a:p>
                      <a:pPr algn="ctr"/>
                      <a:r>
                        <a:rPr lang="tr-TR" dirty="0" smtClean="0"/>
                        <a:t>|          12345|</a:t>
                      </a:r>
                      <a:endParaRPr lang="tr-TR" dirty="0"/>
                    </a:p>
                  </a:txBody>
                  <a:tcPr/>
                </a:tc>
              </a:tr>
              <a:tr h="370840">
                <a:tc>
                  <a:txBody>
                    <a:bodyPr/>
                    <a:lstStyle/>
                    <a:p>
                      <a:pPr algn="ctr"/>
                      <a:r>
                        <a:rPr lang="tr-TR" dirty="0" err="1" smtClean="0"/>
                        <a:t>printf</a:t>
                      </a:r>
                      <a:r>
                        <a:rPr lang="tr-TR" dirty="0" smtClean="0"/>
                        <a:t>("%-7d", 12345);</a:t>
                      </a:r>
                      <a:endParaRPr lang="tr-TR" dirty="0"/>
                    </a:p>
                  </a:txBody>
                  <a:tcPr/>
                </a:tc>
                <a:tc>
                  <a:txBody>
                    <a:bodyPr/>
                    <a:lstStyle/>
                    <a:p>
                      <a:pPr algn="ctr"/>
                      <a:r>
                        <a:rPr lang="tr-TR" dirty="0" smtClean="0"/>
                        <a:t>|12345    |</a:t>
                      </a:r>
                      <a:endParaRPr lang="tr-TR" dirty="0"/>
                    </a:p>
                  </a:txBody>
                  <a:tcPr/>
                </a:tc>
              </a:tr>
              <a:tr h="370840">
                <a:tc>
                  <a:txBody>
                    <a:bodyPr/>
                    <a:lstStyle/>
                    <a:p>
                      <a:pPr algn="ctr"/>
                      <a:r>
                        <a:rPr lang="tr-TR" smtClean="0"/>
                        <a:t>printf("%s", "Ali Veli");</a:t>
                      </a:r>
                      <a:endParaRPr lang="tr-TR"/>
                    </a:p>
                  </a:txBody>
                  <a:tcPr/>
                </a:tc>
                <a:tc>
                  <a:txBody>
                    <a:bodyPr/>
                    <a:lstStyle/>
                    <a:p>
                      <a:pPr algn="ctr"/>
                      <a:r>
                        <a:rPr lang="tr-TR" dirty="0" smtClean="0"/>
                        <a:t>|Ali Veli|</a:t>
                      </a:r>
                      <a:endParaRPr lang="tr-TR" dirty="0"/>
                    </a:p>
                  </a:txBody>
                  <a:tcPr/>
                </a:tc>
              </a:tr>
              <a:tr h="370840">
                <a:tc>
                  <a:txBody>
                    <a:bodyPr/>
                    <a:lstStyle/>
                    <a:p>
                      <a:pPr algn="ctr"/>
                      <a:r>
                        <a:rPr lang="tr-TR" smtClean="0"/>
                        <a:t>printf("%4s", "Ali Veli");</a:t>
                      </a:r>
                      <a:endParaRPr lang="tr-TR"/>
                    </a:p>
                  </a:txBody>
                  <a:tcPr/>
                </a:tc>
                <a:tc>
                  <a:txBody>
                    <a:bodyPr/>
                    <a:lstStyle/>
                    <a:p>
                      <a:pPr algn="ctr"/>
                      <a:r>
                        <a:rPr lang="tr-TR" dirty="0" smtClean="0"/>
                        <a:t>|Ali Veli|</a:t>
                      </a:r>
                      <a:endParaRPr lang="tr-TR" dirty="0"/>
                    </a:p>
                  </a:txBody>
                  <a:tcPr/>
                </a:tc>
              </a:tr>
              <a:tr h="370840">
                <a:tc>
                  <a:txBody>
                    <a:bodyPr/>
                    <a:lstStyle/>
                    <a:p>
                      <a:pPr algn="ctr"/>
                      <a:r>
                        <a:rPr lang="tr-TR" smtClean="0"/>
                        <a:t>printf("%10s", "Ali Veli");</a:t>
                      </a:r>
                      <a:endParaRPr lang="tr-TR"/>
                    </a:p>
                  </a:txBody>
                  <a:tcPr/>
                </a:tc>
                <a:tc>
                  <a:txBody>
                    <a:bodyPr/>
                    <a:lstStyle/>
                    <a:p>
                      <a:pPr algn="ctr"/>
                      <a:r>
                        <a:rPr lang="tr-TR" dirty="0" smtClean="0"/>
                        <a:t>|  </a:t>
                      </a:r>
                      <a:r>
                        <a:rPr lang="tr-TR" baseline="0" dirty="0" smtClean="0"/>
                        <a:t> </a:t>
                      </a:r>
                      <a:r>
                        <a:rPr lang="tr-TR" dirty="0" smtClean="0"/>
                        <a:t>Ali Veli|</a:t>
                      </a:r>
                      <a:endParaRPr lang="tr-TR" dirty="0"/>
                    </a:p>
                  </a:txBody>
                  <a:tcPr/>
                </a:tc>
              </a:tr>
              <a:tr h="370840">
                <a:tc>
                  <a:txBody>
                    <a:bodyPr/>
                    <a:lstStyle/>
                    <a:p>
                      <a:pPr algn="ctr"/>
                      <a:r>
                        <a:rPr lang="tr-TR" smtClean="0"/>
                        <a:t>printf("%-11s", "Ali Veli");</a:t>
                      </a:r>
                      <a:endParaRPr lang="tr-TR"/>
                    </a:p>
                  </a:txBody>
                  <a:tcPr/>
                </a:tc>
                <a:tc>
                  <a:txBody>
                    <a:bodyPr/>
                    <a:lstStyle/>
                    <a:p>
                      <a:pPr algn="ctr"/>
                      <a:r>
                        <a:rPr lang="tr-TR" dirty="0" smtClean="0"/>
                        <a:t>|Ali Veli</a:t>
                      </a:r>
                      <a:r>
                        <a:rPr lang="tr-TR" baseline="0" dirty="0" smtClean="0"/>
                        <a:t>    </a:t>
                      </a:r>
                      <a:r>
                        <a:rPr lang="tr-TR" dirty="0" smtClean="0"/>
                        <a:t>|</a:t>
                      </a:r>
                      <a:endParaRPr lang="tr-TR" dirty="0"/>
                    </a:p>
                  </a:txBody>
                  <a:tcPr/>
                </a:tc>
              </a:tr>
            </a:tbl>
          </a:graphicData>
        </a:graphic>
      </p:graphicFrame>
    </p:spTree>
    <p:extLst>
      <p:ext uri="{BB962C8B-B14F-4D97-AF65-F5344CB8AC3E}">
        <p14:creationId xmlns:p14="http://schemas.microsoft.com/office/powerpoint/2010/main" xmlns="" val="108630828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sz="quarter" idx="1"/>
          </p:nvPr>
        </p:nvSpPr>
        <p:spPr/>
        <p:txBody>
          <a:bodyPr>
            <a:normAutofit/>
          </a:bodyPr>
          <a:lstStyle/>
          <a:p>
            <a:pPr algn="l">
              <a:spcBef>
                <a:spcPts val="0"/>
              </a:spcBef>
            </a:pPr>
            <a:endParaRPr lang="tr-TR" sz="2400" b="1" dirty="0" smtClean="0">
              <a:solidFill>
                <a:schemeClr val="tx1"/>
              </a:solidFill>
            </a:endParaRPr>
          </a:p>
          <a:p>
            <a:pPr algn="l">
              <a:spcBef>
                <a:spcPts val="0"/>
              </a:spcBef>
              <a:buFont typeface="Wingdings" pitchFamily="2" charset="2"/>
              <a:buChar char="§"/>
            </a:pPr>
            <a:endParaRPr lang="tr-TR" sz="2400" b="1" dirty="0" smtClean="0">
              <a:solidFill>
                <a:schemeClr val="tx1"/>
              </a:solidFill>
            </a:endParaRPr>
          </a:p>
          <a:p>
            <a:pPr algn="l">
              <a:spcBef>
                <a:spcPts val="0"/>
              </a:spcBef>
              <a:buFontTx/>
              <a:buChar char="-"/>
            </a:pPr>
            <a:endParaRPr lang="tr-TR" sz="2400" dirty="0" smtClean="0">
              <a:solidFill>
                <a:schemeClr val="tx1"/>
              </a:solidFill>
            </a:endParaRPr>
          </a:p>
          <a:p>
            <a:pPr algn="l">
              <a:spcBef>
                <a:spcPts val="0"/>
              </a:spcBef>
            </a:pPr>
            <a:endParaRPr lang="tr-TR" sz="1800" dirty="0" smtClean="0">
              <a:solidFill>
                <a:schemeClr val="tx1"/>
              </a:solidFill>
            </a:endParaRPr>
          </a:p>
          <a:p>
            <a:pPr algn="l">
              <a:spcBef>
                <a:spcPts val="0"/>
              </a:spcBef>
            </a:pPr>
            <a:endParaRPr lang="tr-TR" sz="2000" dirty="0" smtClean="0">
              <a:solidFill>
                <a:schemeClr val="tx1"/>
              </a:solidFill>
            </a:endParaRPr>
          </a:p>
          <a:p>
            <a:pPr algn="l">
              <a:spcBef>
                <a:spcPts val="0"/>
              </a:spcBef>
            </a:pPr>
            <a:endParaRPr lang="tr-TR" sz="2400" dirty="0" smtClean="0">
              <a:solidFill>
                <a:schemeClr val="tx1"/>
              </a:solidFill>
            </a:endParaRPr>
          </a:p>
        </p:txBody>
      </p:sp>
      <p:pic>
        <p:nvPicPr>
          <p:cNvPr id="4" name="Resim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370840"/>
            <a:ext cx="9144000" cy="6080760"/>
          </a:xfrm>
          <a:prstGeom prst="rect">
            <a:avLst/>
          </a:prstGeom>
        </p:spPr>
      </p:pic>
      <p:sp>
        <p:nvSpPr>
          <p:cNvPr id="5" name="4 Metin kutusu"/>
          <p:cNvSpPr txBox="1"/>
          <p:nvPr/>
        </p:nvSpPr>
        <p:spPr>
          <a:xfrm>
            <a:off x="4571999" y="6451600"/>
            <a:ext cx="5072743" cy="307777"/>
          </a:xfrm>
          <a:prstGeom prst="rect">
            <a:avLst/>
          </a:prstGeom>
          <a:noFill/>
        </p:spPr>
        <p:txBody>
          <a:bodyPr wrap="square" rtlCol="0">
            <a:spAutoFit/>
          </a:bodyPr>
          <a:lstStyle/>
          <a:p>
            <a:r>
              <a:rPr lang="tr-TR" sz="1400" dirty="0" smtClean="0"/>
              <a:t>127’den sonrası da vardır (ç,ğ… gibi karakterleri de içerir.</a:t>
            </a:r>
            <a:endParaRPr lang="tr-TR" sz="1400" dirty="0"/>
          </a:p>
        </p:txBody>
      </p:sp>
    </p:spTree>
    <p:extLst>
      <p:ext uri="{BB962C8B-B14F-4D97-AF65-F5344CB8AC3E}">
        <p14:creationId xmlns:p14="http://schemas.microsoft.com/office/powerpoint/2010/main" xmlns="" val="3736300204"/>
      </p:ext>
    </p:extLst>
  </p:cSld>
  <p:clrMapOvr>
    <a:masterClrMapping/>
  </p:clrMapOvr>
  <p:transition>
    <p:random/>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3200" dirty="0" smtClean="0">
                <a:solidFill>
                  <a:srgbClr val="464653"/>
                </a:solidFill>
                <a:effectLst/>
                <a:latin typeface="Bookman Old Style"/>
              </a:rPr>
              <a:t>Yer tutucularla biçimlendirme yapmak</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lnSpcReduction="10000"/>
          </a:bodyPr>
          <a:lstStyle/>
          <a:p>
            <a:pPr marL="342900" indent="-342900" algn="l">
              <a:spcBef>
                <a:spcPts val="0"/>
              </a:spcBef>
              <a:buFont typeface="Wingdings" panose="05000000000000000000" pitchFamily="2" charset="2"/>
              <a:buChar char="Ø"/>
            </a:pPr>
            <a:r>
              <a:rPr lang="tr-TR" sz="2400" b="1" dirty="0" smtClean="0">
                <a:solidFill>
                  <a:schemeClr val="tx1"/>
                </a:solidFill>
              </a:rPr>
              <a:t>Hassaslık (</a:t>
            </a:r>
            <a:r>
              <a:rPr lang="tr-TR" sz="2400" b="1" dirty="0" err="1" smtClean="0">
                <a:solidFill>
                  <a:schemeClr val="tx1"/>
                </a:solidFill>
              </a:rPr>
              <a:t>Precision</a:t>
            </a:r>
            <a:r>
              <a:rPr lang="tr-TR" sz="2400" b="1" dirty="0" smtClean="0">
                <a:solidFill>
                  <a:schemeClr val="tx1"/>
                </a:solidFill>
              </a:rPr>
              <a:t>)</a:t>
            </a:r>
          </a:p>
          <a:p>
            <a:pPr lvl="1" fontAlgn="t"/>
            <a:r>
              <a:rPr lang="tr-TR" sz="2400" b="1" dirty="0" err="1" smtClean="0"/>
              <a:t>printf</a:t>
            </a:r>
            <a:r>
              <a:rPr lang="tr-TR" sz="2400" b="1" dirty="0" smtClean="0"/>
              <a:t>("%.2lf", 12.348);	</a:t>
            </a:r>
            <a:r>
              <a:rPr lang="tr-TR" sz="2400" i="1" dirty="0" smtClean="0">
                <a:sym typeface="Wingdings" pitchFamily="2" charset="2"/>
              </a:rPr>
              <a:t> </a:t>
            </a:r>
            <a:r>
              <a:rPr lang="tr-TR" sz="2400" b="1" dirty="0" smtClean="0"/>
              <a:t> 	        |12.35|</a:t>
            </a:r>
            <a:endParaRPr lang="tr-TR" sz="2800" b="1" dirty="0" smtClean="0">
              <a:solidFill>
                <a:schemeClr val="tx1"/>
              </a:solidFill>
            </a:endParaRPr>
          </a:p>
          <a:p>
            <a:pPr algn="l">
              <a:spcBef>
                <a:spcPts val="1200"/>
              </a:spcBef>
            </a:pPr>
            <a:r>
              <a:rPr lang="tr-TR" sz="2400" dirty="0" smtClean="0">
                <a:solidFill>
                  <a:schemeClr val="tx1"/>
                </a:solidFill>
              </a:rPr>
              <a:t>Değişkenin ekranda kapsayacağı en büyük miktarı belirtir. </a:t>
            </a:r>
            <a:r>
              <a:rPr lang="tr-TR" sz="2400" b="1" i="1" dirty="0" smtClean="0">
                <a:solidFill>
                  <a:schemeClr val="tx1"/>
                </a:solidFill>
              </a:rPr>
              <a:t>Ondalıklı sayılarda </a:t>
            </a:r>
            <a:r>
              <a:rPr lang="tr-TR" sz="2400" dirty="0" smtClean="0">
                <a:solidFill>
                  <a:schemeClr val="tx1"/>
                </a:solidFill>
              </a:rPr>
              <a:t>ondalıklı kısmın ne kadarının gösterileceğini belirtirken kullanılır. Eğer ondalıklı kısım belirtilen parametre değerinden büyükse </a:t>
            </a:r>
            <a:r>
              <a:rPr lang="tr-TR" sz="2400" dirty="0" smtClean="0">
                <a:solidFill>
                  <a:srgbClr val="FF0000"/>
                </a:solidFill>
              </a:rPr>
              <a:t>yuvarlama</a:t>
            </a:r>
            <a:r>
              <a:rPr lang="tr-TR" sz="2400" dirty="0" smtClean="0">
                <a:solidFill>
                  <a:schemeClr val="tx1"/>
                </a:solidFill>
              </a:rPr>
              <a:t> yapılır, küçükse </a:t>
            </a:r>
            <a:r>
              <a:rPr lang="tr-TR" sz="2400" dirty="0" smtClean="0">
                <a:solidFill>
                  <a:srgbClr val="FF0000"/>
                </a:solidFill>
              </a:rPr>
              <a:t>sona sıfırlar ekleme </a:t>
            </a:r>
            <a:r>
              <a:rPr lang="tr-TR" sz="2400" dirty="0" smtClean="0"/>
              <a:t>yapılır.</a:t>
            </a:r>
            <a:r>
              <a:rPr lang="tr-TR" sz="2400" dirty="0" smtClean="0">
                <a:solidFill>
                  <a:schemeClr val="tx1"/>
                </a:solidFill>
              </a:rPr>
              <a:t> </a:t>
            </a:r>
          </a:p>
          <a:p>
            <a:pPr algn="l">
              <a:spcBef>
                <a:spcPts val="0"/>
              </a:spcBef>
            </a:pPr>
            <a:r>
              <a:rPr lang="tr-TR" sz="2400" b="1" i="1" dirty="0" smtClean="0">
                <a:solidFill>
                  <a:schemeClr val="tx1"/>
                </a:solidFill>
              </a:rPr>
              <a:t>Tam sayı kullanımında </a:t>
            </a:r>
            <a:r>
              <a:rPr lang="tr-TR" sz="2400" dirty="0" smtClean="0">
                <a:solidFill>
                  <a:schemeClr val="tx1"/>
                </a:solidFill>
              </a:rPr>
              <a:t>ise parametre değeri değişkenin boyutundan küçükse bir etkisi olmaz, büyükse tam sayının sol tarafına </a:t>
            </a:r>
            <a:r>
              <a:rPr lang="tr-TR" sz="2400" dirty="0" smtClean="0">
                <a:solidFill>
                  <a:srgbClr val="FF0000"/>
                </a:solidFill>
              </a:rPr>
              <a:t>sıfırlar eklenir</a:t>
            </a:r>
            <a:r>
              <a:rPr lang="tr-TR" sz="2400" dirty="0" smtClean="0">
                <a:solidFill>
                  <a:schemeClr val="tx1"/>
                </a:solidFill>
              </a:rPr>
              <a:t>. Kodda belirtilirken noktadan sonra kullanılır. </a:t>
            </a:r>
          </a:p>
          <a:p>
            <a:pPr algn="l">
              <a:spcBef>
                <a:spcPts val="0"/>
              </a:spcBef>
            </a:pPr>
            <a:r>
              <a:rPr lang="tr-TR" sz="2400" b="1" i="1" dirty="0" smtClean="0">
                <a:solidFill>
                  <a:schemeClr val="tx1"/>
                </a:solidFill>
              </a:rPr>
              <a:t>Dizgilerde</a:t>
            </a:r>
            <a:r>
              <a:rPr lang="tr-TR" sz="2400" dirty="0" smtClean="0">
                <a:solidFill>
                  <a:schemeClr val="tx1"/>
                </a:solidFill>
              </a:rPr>
              <a:t> (</a:t>
            </a:r>
            <a:r>
              <a:rPr lang="tr-TR" sz="2400" dirty="0" err="1" smtClean="0">
                <a:solidFill>
                  <a:schemeClr val="tx1"/>
                </a:solidFill>
              </a:rPr>
              <a:t>char</a:t>
            </a:r>
            <a:r>
              <a:rPr lang="tr-TR" sz="2400" dirty="0" smtClean="0">
                <a:solidFill>
                  <a:schemeClr val="tx1"/>
                </a:solidFill>
              </a:rPr>
              <a:t> dizilerinde) ise bu parametre yazılabilecek maksimum karakter sayısını belirtir. Eğer dizgi parametreden büyükse kalan kısım </a:t>
            </a:r>
            <a:r>
              <a:rPr lang="tr-TR" sz="2400" dirty="0" smtClean="0">
                <a:solidFill>
                  <a:srgbClr val="FF0000"/>
                </a:solidFill>
              </a:rPr>
              <a:t>atılır</a:t>
            </a:r>
            <a:r>
              <a:rPr lang="tr-TR" sz="2400" dirty="0" smtClean="0">
                <a:solidFill>
                  <a:schemeClr val="tx1"/>
                </a:solidFill>
              </a:rPr>
              <a:t>.</a:t>
            </a:r>
          </a:p>
        </p:txBody>
      </p:sp>
    </p:spTree>
    <p:extLst>
      <p:ext uri="{BB962C8B-B14F-4D97-AF65-F5344CB8AC3E}">
        <p14:creationId xmlns:p14="http://schemas.microsoft.com/office/powerpoint/2010/main" xmlns="" val="295600964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heckerboard(across)">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heckerboard(across)">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1.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3200" dirty="0" smtClean="0">
                <a:solidFill>
                  <a:srgbClr val="464653"/>
                </a:solidFill>
                <a:effectLst/>
                <a:latin typeface="Bookman Old Style"/>
              </a:rPr>
              <a:t>Yer tutucularla biçimlendirme yapmak</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a:bodyPr>
          <a:lstStyle/>
          <a:p>
            <a:pPr marL="342900" indent="-342900" algn="l">
              <a:spcBef>
                <a:spcPts val="0"/>
              </a:spcBef>
              <a:buFont typeface="Wingdings" panose="05000000000000000000" pitchFamily="2" charset="2"/>
              <a:buChar char="Ø"/>
            </a:pPr>
            <a:r>
              <a:rPr lang="tr-TR" sz="2400" b="1" dirty="0" smtClean="0">
                <a:solidFill>
                  <a:schemeClr val="tx1"/>
                </a:solidFill>
              </a:rPr>
              <a:t>Hassaslık Parametresi Örnekleri</a:t>
            </a:r>
          </a:p>
          <a:p>
            <a:pPr marL="617220" lvl="1" indent="-342900">
              <a:spcBef>
                <a:spcPts val="0"/>
              </a:spcBef>
              <a:buNone/>
            </a:pPr>
            <a:r>
              <a:rPr lang="tr-TR" sz="1800" dirty="0" smtClean="0">
                <a:solidFill>
                  <a:prstClr val="black"/>
                </a:solidFill>
              </a:rPr>
              <a:t>Değişkenin ekranda </a:t>
            </a:r>
            <a:r>
              <a:rPr lang="tr-TR" sz="1400" i="1" dirty="0" smtClean="0">
                <a:solidFill>
                  <a:prstClr val="black"/>
                </a:solidFill>
              </a:rPr>
              <a:t>(ondalıklı ise, noktadan sonra)</a:t>
            </a:r>
            <a:r>
              <a:rPr lang="tr-TR" sz="1600" dirty="0" smtClean="0">
                <a:solidFill>
                  <a:prstClr val="black"/>
                </a:solidFill>
              </a:rPr>
              <a:t> </a:t>
            </a:r>
            <a:r>
              <a:rPr lang="tr-TR" sz="1800" dirty="0" smtClean="0">
                <a:solidFill>
                  <a:prstClr val="black"/>
                </a:solidFill>
              </a:rPr>
              <a:t>kaç karakter ile gösterelim?</a:t>
            </a:r>
            <a:endParaRPr lang="tr-TR" sz="2800" b="1" dirty="0" smtClean="0">
              <a:solidFill>
                <a:schemeClr val="tx1"/>
              </a:solidFill>
            </a:endParaRPr>
          </a:p>
          <a:p>
            <a:pPr algn="l">
              <a:spcBef>
                <a:spcPts val="0"/>
              </a:spcBef>
            </a:pPr>
            <a:endParaRPr lang="tr-TR" sz="2400" b="1" dirty="0">
              <a:solidFill>
                <a:schemeClr val="tx1"/>
              </a:solidFill>
            </a:endParaRPr>
          </a:p>
          <a:p>
            <a:pPr algn="l">
              <a:spcBef>
                <a:spcPts val="0"/>
              </a:spcBef>
            </a:pPr>
            <a:endParaRPr lang="tr-TR" sz="2400" b="1" dirty="0" smtClean="0">
              <a:solidFill>
                <a:schemeClr val="tx1"/>
              </a:solidFill>
            </a:endParaRPr>
          </a:p>
        </p:txBody>
      </p:sp>
      <p:graphicFrame>
        <p:nvGraphicFramePr>
          <p:cNvPr id="4" name="Tablo 3"/>
          <p:cNvGraphicFramePr>
            <a:graphicFrameLocks noGrp="1"/>
          </p:cNvGraphicFramePr>
          <p:nvPr>
            <p:extLst>
              <p:ext uri="{D42A27DB-BD31-4B8C-83A1-F6EECF244321}">
                <p14:modId xmlns:p14="http://schemas.microsoft.com/office/powerpoint/2010/main" xmlns="" val="1469992890"/>
              </p:ext>
            </p:extLst>
          </p:nvPr>
        </p:nvGraphicFramePr>
        <p:xfrm>
          <a:off x="1259632" y="2204864"/>
          <a:ext cx="6096000" cy="370840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algn="ctr"/>
                      <a:r>
                        <a:rPr lang="tr-TR" dirty="0" smtClean="0"/>
                        <a:t>Kod</a:t>
                      </a:r>
                      <a:endParaRPr lang="tr-TR" dirty="0"/>
                    </a:p>
                  </a:txBody>
                  <a:tcPr/>
                </a:tc>
                <a:tc>
                  <a:txBody>
                    <a:bodyPr/>
                    <a:lstStyle/>
                    <a:p>
                      <a:pPr algn="ctr"/>
                      <a:r>
                        <a:rPr lang="tr-TR" smtClean="0"/>
                        <a:t>Ekran Çıktısı</a:t>
                      </a:r>
                      <a:endParaRPr lang="tr-TR"/>
                    </a:p>
                  </a:txBody>
                  <a:tcPr/>
                </a:tc>
              </a:tr>
              <a:tr h="370840">
                <a:tc>
                  <a:txBody>
                    <a:bodyPr/>
                    <a:lstStyle/>
                    <a:p>
                      <a:pPr algn="ctr"/>
                      <a:r>
                        <a:rPr lang="tr-TR" smtClean="0"/>
                        <a:t>printf("%d", 12345);</a:t>
                      </a:r>
                      <a:endParaRPr lang="tr-TR"/>
                    </a:p>
                  </a:txBody>
                  <a:tcPr/>
                </a:tc>
                <a:tc>
                  <a:txBody>
                    <a:bodyPr/>
                    <a:lstStyle/>
                    <a:p>
                      <a:pPr algn="ctr"/>
                      <a:r>
                        <a:rPr lang="tr-TR" dirty="0" smtClean="0"/>
                        <a:t>|12345|</a:t>
                      </a:r>
                      <a:endParaRPr lang="tr-TR" dirty="0"/>
                    </a:p>
                  </a:txBody>
                  <a:tcPr/>
                </a:tc>
              </a:tr>
              <a:tr h="370840">
                <a:tc>
                  <a:txBody>
                    <a:bodyPr/>
                    <a:lstStyle/>
                    <a:p>
                      <a:pPr algn="ctr"/>
                      <a:r>
                        <a:rPr lang="tr-TR" smtClean="0"/>
                        <a:t>printf("%.3d", 12345);</a:t>
                      </a:r>
                      <a:endParaRPr lang="tr-TR"/>
                    </a:p>
                  </a:txBody>
                  <a:tcPr/>
                </a:tc>
                <a:tc>
                  <a:txBody>
                    <a:bodyPr/>
                    <a:lstStyle/>
                    <a:p>
                      <a:pPr algn="ctr"/>
                      <a:r>
                        <a:rPr lang="tr-TR" smtClean="0"/>
                        <a:t>|12345|</a:t>
                      </a:r>
                      <a:endParaRPr lang="tr-TR"/>
                    </a:p>
                  </a:txBody>
                  <a:tcPr/>
                </a:tc>
              </a:tr>
              <a:tr h="370840">
                <a:tc>
                  <a:txBody>
                    <a:bodyPr/>
                    <a:lstStyle/>
                    <a:p>
                      <a:pPr algn="ctr"/>
                      <a:r>
                        <a:rPr lang="tr-TR" dirty="0" err="1" smtClean="0"/>
                        <a:t>printf</a:t>
                      </a:r>
                      <a:r>
                        <a:rPr lang="tr-TR" dirty="0" smtClean="0"/>
                        <a:t>("%.8d", 12345);</a:t>
                      </a:r>
                      <a:endParaRPr lang="tr-TR" dirty="0"/>
                    </a:p>
                  </a:txBody>
                  <a:tcPr/>
                </a:tc>
                <a:tc>
                  <a:txBody>
                    <a:bodyPr/>
                    <a:lstStyle/>
                    <a:p>
                      <a:pPr algn="ctr"/>
                      <a:r>
                        <a:rPr lang="tr-TR" smtClean="0"/>
                        <a:t>|00012345|</a:t>
                      </a:r>
                      <a:endParaRPr lang="tr-TR"/>
                    </a:p>
                  </a:txBody>
                  <a:tcPr/>
                </a:tc>
              </a:tr>
              <a:tr h="370840">
                <a:tc>
                  <a:txBody>
                    <a:bodyPr/>
                    <a:lstStyle/>
                    <a:p>
                      <a:pPr algn="ctr"/>
                      <a:r>
                        <a:rPr lang="tr-TR" dirty="0" err="1" smtClean="0"/>
                        <a:t>printf</a:t>
                      </a:r>
                      <a:r>
                        <a:rPr lang="tr-TR" dirty="0" smtClean="0"/>
                        <a:t>("%.7lf", 12.345);</a:t>
                      </a:r>
                      <a:endParaRPr lang="tr-TR" dirty="0"/>
                    </a:p>
                  </a:txBody>
                  <a:tcPr/>
                </a:tc>
                <a:tc>
                  <a:txBody>
                    <a:bodyPr/>
                    <a:lstStyle/>
                    <a:p>
                      <a:pPr algn="ctr"/>
                      <a:r>
                        <a:rPr lang="tr-TR" dirty="0" smtClean="0"/>
                        <a:t>|12.3450000|</a:t>
                      </a:r>
                      <a:endParaRPr lang="tr-TR" dirty="0"/>
                    </a:p>
                  </a:txBody>
                  <a:tcPr/>
                </a:tc>
              </a:tr>
              <a:tr h="370840">
                <a:tc>
                  <a:txBody>
                    <a:bodyPr/>
                    <a:lstStyle/>
                    <a:p>
                      <a:pPr algn="ctr"/>
                      <a:r>
                        <a:rPr lang="tr-TR" dirty="0" err="1" smtClean="0"/>
                        <a:t>printf</a:t>
                      </a:r>
                      <a:r>
                        <a:rPr lang="tr-TR" dirty="0" smtClean="0"/>
                        <a:t>("%.2lf", 12.348);</a:t>
                      </a:r>
                      <a:endParaRPr lang="tr-TR" dirty="0"/>
                    </a:p>
                  </a:txBody>
                  <a:tcPr/>
                </a:tc>
                <a:tc>
                  <a:txBody>
                    <a:bodyPr/>
                    <a:lstStyle/>
                    <a:p>
                      <a:pPr algn="ctr"/>
                      <a:r>
                        <a:rPr lang="tr-TR" dirty="0" smtClean="0"/>
                        <a:t>|12.35|</a:t>
                      </a:r>
                      <a:endParaRPr lang="tr-TR" dirty="0"/>
                    </a:p>
                  </a:txBody>
                  <a:tcPr/>
                </a:tc>
              </a:tr>
              <a:tr h="370840">
                <a:tc>
                  <a:txBody>
                    <a:bodyPr/>
                    <a:lstStyle/>
                    <a:p>
                      <a:pPr algn="ctr"/>
                      <a:r>
                        <a:rPr lang="tr-TR" dirty="0" err="1" smtClean="0"/>
                        <a:t>printf</a:t>
                      </a:r>
                      <a:r>
                        <a:rPr lang="tr-TR" dirty="0" smtClean="0"/>
                        <a:t>("%.1lf", 12.315);</a:t>
                      </a:r>
                      <a:endParaRPr lang="tr-TR" dirty="0"/>
                    </a:p>
                  </a:txBody>
                  <a:tcPr/>
                </a:tc>
                <a:tc>
                  <a:txBody>
                    <a:bodyPr/>
                    <a:lstStyle/>
                    <a:p>
                      <a:pPr algn="ctr"/>
                      <a:r>
                        <a:rPr lang="tr-TR" smtClean="0"/>
                        <a:t>|12.3|</a:t>
                      </a:r>
                      <a:endParaRPr lang="tr-TR"/>
                    </a:p>
                  </a:txBody>
                  <a:tcPr/>
                </a:tc>
              </a:tr>
              <a:tr h="370840">
                <a:tc>
                  <a:txBody>
                    <a:bodyPr/>
                    <a:lstStyle/>
                    <a:p>
                      <a:pPr algn="ctr"/>
                      <a:r>
                        <a:rPr lang="tr-TR" dirty="0" err="1" smtClean="0"/>
                        <a:t>printf</a:t>
                      </a:r>
                      <a:r>
                        <a:rPr lang="tr-TR" dirty="0" smtClean="0"/>
                        <a:t>("%s", "Ali Veli");</a:t>
                      </a:r>
                      <a:endParaRPr lang="tr-TR" dirty="0"/>
                    </a:p>
                  </a:txBody>
                  <a:tcPr/>
                </a:tc>
                <a:tc>
                  <a:txBody>
                    <a:bodyPr/>
                    <a:lstStyle/>
                    <a:p>
                      <a:pPr algn="ctr"/>
                      <a:r>
                        <a:rPr lang="tr-TR" smtClean="0"/>
                        <a:t>|Ali Veli|</a:t>
                      </a:r>
                      <a:endParaRPr lang="tr-TR"/>
                    </a:p>
                  </a:txBody>
                  <a:tcPr/>
                </a:tc>
              </a:tr>
              <a:tr h="370840">
                <a:tc>
                  <a:txBody>
                    <a:bodyPr/>
                    <a:lstStyle/>
                    <a:p>
                      <a:pPr algn="ctr"/>
                      <a:r>
                        <a:rPr lang="tr-TR" dirty="0" err="1" smtClean="0"/>
                        <a:t>printf</a:t>
                      </a:r>
                      <a:r>
                        <a:rPr lang="tr-TR" dirty="0" smtClean="0"/>
                        <a:t>("%.15s", "Ali Veli");</a:t>
                      </a:r>
                      <a:endParaRPr lang="tr-TR" dirty="0"/>
                    </a:p>
                  </a:txBody>
                  <a:tcPr/>
                </a:tc>
                <a:tc>
                  <a:txBody>
                    <a:bodyPr/>
                    <a:lstStyle/>
                    <a:p>
                      <a:pPr algn="ctr"/>
                      <a:r>
                        <a:rPr lang="tr-TR" smtClean="0"/>
                        <a:t>|Ali Veli|</a:t>
                      </a:r>
                      <a:endParaRPr lang="tr-TR"/>
                    </a:p>
                  </a:txBody>
                  <a:tcPr/>
                </a:tc>
              </a:tr>
              <a:tr h="370840">
                <a:tc>
                  <a:txBody>
                    <a:bodyPr/>
                    <a:lstStyle/>
                    <a:p>
                      <a:pPr algn="ctr"/>
                      <a:r>
                        <a:rPr lang="tr-TR" dirty="0" err="1" smtClean="0"/>
                        <a:t>printf</a:t>
                      </a:r>
                      <a:r>
                        <a:rPr lang="tr-TR" dirty="0" smtClean="0"/>
                        <a:t>("%.6s", "Ali Veli");</a:t>
                      </a:r>
                      <a:endParaRPr lang="tr-TR" dirty="0"/>
                    </a:p>
                  </a:txBody>
                  <a:tcPr/>
                </a:tc>
                <a:tc>
                  <a:txBody>
                    <a:bodyPr/>
                    <a:lstStyle/>
                    <a:p>
                      <a:pPr algn="ctr"/>
                      <a:r>
                        <a:rPr lang="tr-TR" dirty="0" smtClean="0"/>
                        <a:t>|Ali Ve|</a:t>
                      </a:r>
                      <a:endParaRPr lang="tr-TR" dirty="0"/>
                    </a:p>
                  </a:txBody>
                  <a:tcPr/>
                </a:tc>
              </a:tr>
            </a:tbl>
          </a:graphicData>
        </a:graphic>
      </p:graphicFrame>
    </p:spTree>
    <p:extLst>
      <p:ext uri="{BB962C8B-B14F-4D97-AF65-F5344CB8AC3E}">
        <p14:creationId xmlns:p14="http://schemas.microsoft.com/office/powerpoint/2010/main" xmlns="" val="417419472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40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2.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Alıştırma</a:t>
            </a:r>
            <a:endParaRPr lang="en-US" dirty="0"/>
          </a:p>
        </p:txBody>
      </p:sp>
      <p:sp>
        <p:nvSpPr>
          <p:cNvPr id="8" name="7 Metin kutusu"/>
          <p:cNvSpPr txBox="1"/>
          <p:nvPr/>
        </p:nvSpPr>
        <p:spPr>
          <a:xfrm>
            <a:off x="526217" y="1364776"/>
            <a:ext cx="4129865" cy="3754874"/>
          </a:xfrm>
          <a:prstGeom prst="rect">
            <a:avLst/>
          </a:prstGeom>
          <a:noFill/>
        </p:spPr>
        <p:txBody>
          <a:bodyPr wrap="square" rtlCol="0">
            <a:spAutoFit/>
          </a:bodyPr>
          <a:lstStyle/>
          <a:p>
            <a:r>
              <a:rPr lang="tr-TR" sz="2000" dirty="0" smtClean="0"/>
              <a:t>#</a:t>
            </a:r>
            <a:r>
              <a:rPr lang="tr-TR" sz="2000" dirty="0" err="1" smtClean="0"/>
              <a:t>include</a:t>
            </a:r>
            <a:r>
              <a:rPr lang="tr-TR" sz="2000" dirty="0" smtClean="0"/>
              <a:t> &lt;</a:t>
            </a:r>
            <a:r>
              <a:rPr lang="tr-TR" sz="2000" dirty="0" err="1" smtClean="0"/>
              <a:t>stdio</a:t>
            </a:r>
            <a:r>
              <a:rPr lang="tr-TR" sz="2000" dirty="0" smtClean="0"/>
              <a:t>.h&gt;</a:t>
            </a:r>
          </a:p>
          <a:p>
            <a:endParaRPr lang="tr-TR" sz="2000" dirty="0" smtClean="0"/>
          </a:p>
          <a:p>
            <a:r>
              <a:rPr lang="tr-TR" sz="2000" dirty="0" err="1" smtClean="0"/>
              <a:t>int</a:t>
            </a:r>
            <a:r>
              <a:rPr lang="tr-TR" sz="2000" dirty="0" smtClean="0"/>
              <a:t> </a:t>
            </a:r>
            <a:r>
              <a:rPr lang="tr-TR" sz="2000" dirty="0" err="1" smtClean="0"/>
              <a:t>main</a:t>
            </a:r>
            <a:r>
              <a:rPr lang="tr-TR" sz="2000" dirty="0" smtClean="0"/>
              <a:t>()</a:t>
            </a:r>
          </a:p>
          <a:p>
            <a:r>
              <a:rPr lang="tr-TR" sz="2000" dirty="0" smtClean="0"/>
              <a:t>{</a:t>
            </a:r>
          </a:p>
          <a:p>
            <a:r>
              <a:rPr lang="tr-TR" sz="2000" dirty="0" smtClean="0"/>
              <a:t>	</a:t>
            </a:r>
            <a:r>
              <a:rPr lang="tr-TR" sz="2000" dirty="0" err="1" smtClean="0"/>
              <a:t>int</a:t>
            </a:r>
            <a:r>
              <a:rPr lang="tr-TR" sz="2000" dirty="0" smtClean="0"/>
              <a:t> kimlik = 11270199;</a:t>
            </a:r>
          </a:p>
          <a:p>
            <a:r>
              <a:rPr lang="tr-TR" sz="2000" dirty="0" smtClean="0"/>
              <a:t>	</a:t>
            </a:r>
            <a:r>
              <a:rPr lang="tr-TR" sz="2000" dirty="0" err="1" smtClean="0"/>
              <a:t>printf</a:t>
            </a:r>
            <a:r>
              <a:rPr lang="tr-TR" sz="2000" dirty="0" smtClean="0"/>
              <a:t>("Bilgi:\n%.10d",kimlik);</a:t>
            </a:r>
          </a:p>
          <a:p>
            <a:r>
              <a:rPr lang="tr-TR" sz="2000" dirty="0" smtClean="0"/>
              <a:t>	</a:t>
            </a:r>
            <a:r>
              <a:rPr lang="tr-TR" sz="2000" dirty="0" err="1" smtClean="0"/>
              <a:t>printf</a:t>
            </a:r>
            <a:r>
              <a:rPr lang="tr-TR" sz="2000" dirty="0" smtClean="0"/>
              <a:t>("\n%c",97);</a:t>
            </a:r>
          </a:p>
          <a:p>
            <a:r>
              <a:rPr lang="tr-TR" sz="2000" dirty="0" smtClean="0"/>
              <a:t>	</a:t>
            </a:r>
            <a:r>
              <a:rPr lang="tr-TR" sz="2000" dirty="0" err="1" smtClean="0"/>
              <a:t>printf</a:t>
            </a:r>
            <a:r>
              <a:rPr lang="tr-TR" sz="2000" dirty="0" smtClean="0"/>
              <a:t>("%.2lf", 5.5);</a:t>
            </a:r>
          </a:p>
          <a:p>
            <a:r>
              <a:rPr lang="tr-TR" sz="2000" dirty="0" smtClean="0"/>
              <a:t>	</a:t>
            </a:r>
            <a:r>
              <a:rPr lang="tr-TR" sz="2000" dirty="0" err="1" smtClean="0"/>
              <a:t>return</a:t>
            </a:r>
            <a:r>
              <a:rPr lang="tr-TR" sz="2000" dirty="0" smtClean="0"/>
              <a:t> 0;</a:t>
            </a:r>
          </a:p>
          <a:p>
            <a:r>
              <a:rPr lang="tr-TR" sz="2000" dirty="0" smtClean="0"/>
              <a:t>}</a:t>
            </a:r>
          </a:p>
          <a:p>
            <a:r>
              <a:rPr lang="tr-TR" sz="2000" dirty="0" smtClean="0"/>
              <a:t>//’</a:t>
            </a:r>
            <a:r>
              <a:rPr lang="tr-TR" sz="2000" dirty="0" err="1" smtClean="0"/>
              <a:t>a’nin</a:t>
            </a:r>
            <a:r>
              <a:rPr lang="tr-TR" sz="2000" dirty="0" smtClean="0"/>
              <a:t> ASCII değeri 97’dir.</a:t>
            </a:r>
          </a:p>
          <a:p>
            <a:endParaRPr lang="tr-TR" dirty="0"/>
          </a:p>
        </p:txBody>
      </p:sp>
      <p:pic>
        <p:nvPicPr>
          <p:cNvPr id="1026" name="Picture 2"/>
          <p:cNvPicPr>
            <a:picLocks noChangeAspect="1" noChangeArrowheads="1"/>
          </p:cNvPicPr>
          <p:nvPr/>
        </p:nvPicPr>
        <p:blipFill>
          <a:blip r:embed="rId3"/>
          <a:srcRect/>
          <a:stretch>
            <a:fillRect/>
          </a:stretch>
        </p:blipFill>
        <p:spPr bwMode="auto">
          <a:xfrm>
            <a:off x="4798820" y="1364776"/>
            <a:ext cx="3887980" cy="2033516"/>
          </a:xfrm>
          <a:prstGeom prst="rect">
            <a:avLst/>
          </a:prstGeom>
          <a:noFill/>
          <a:ln w="9525">
            <a:noFill/>
            <a:miter lim="800000"/>
            <a:headEnd/>
            <a:tailEnd/>
          </a:ln>
          <a:effectLst/>
        </p:spPr>
      </p:pic>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heckerboard(across)">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3.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Alıştırma %</a:t>
            </a:r>
            <a:r>
              <a:rPr lang="tr-TR" dirty="0" err="1" smtClean="0"/>
              <a:t>Xs</a:t>
            </a:r>
            <a:r>
              <a:rPr lang="tr-TR" dirty="0" smtClean="0"/>
              <a:t> ifadesiyle ya da \t ile yer açmak</a:t>
            </a:r>
            <a:endParaRPr lang="tr-TR" dirty="0"/>
          </a:p>
        </p:txBody>
      </p:sp>
      <p:sp>
        <p:nvSpPr>
          <p:cNvPr id="3" name="2 İçerik Yer Tutucusu"/>
          <p:cNvSpPr>
            <a:spLocks noGrp="1"/>
          </p:cNvSpPr>
          <p:nvPr>
            <p:ph sz="quarter" idx="1"/>
          </p:nvPr>
        </p:nvSpPr>
        <p:spPr>
          <a:xfrm>
            <a:off x="457200" y="1538514"/>
            <a:ext cx="8229600" cy="4937760"/>
          </a:xfrm>
        </p:spPr>
        <p:txBody>
          <a:bodyPr/>
          <a:lstStyle/>
          <a:p>
            <a:r>
              <a:rPr lang="tr-TR" dirty="0" smtClean="0"/>
              <a:t>Türkiye Futbol Ligi puan fikstürünü (ilk 3 takım) hizalı biçimde yazdıralım.</a:t>
            </a:r>
            <a:endParaRPr lang="tr-TR" dirty="0"/>
          </a:p>
        </p:txBody>
      </p:sp>
      <p:graphicFrame>
        <p:nvGraphicFramePr>
          <p:cNvPr id="6" name="5 Tablo"/>
          <p:cNvGraphicFramePr>
            <a:graphicFrameLocks noGrp="1"/>
          </p:cNvGraphicFramePr>
          <p:nvPr/>
        </p:nvGraphicFramePr>
        <p:xfrm>
          <a:off x="810667" y="2815771"/>
          <a:ext cx="4356100" cy="2234145"/>
        </p:xfrm>
        <a:graphic>
          <a:graphicData uri="http://schemas.openxmlformats.org/drawingml/2006/table">
            <a:tbl>
              <a:tblPr/>
              <a:tblGrid>
                <a:gridCol w="3207238"/>
                <a:gridCol w="1148862"/>
              </a:tblGrid>
              <a:tr h="599300">
                <a:tc>
                  <a:txBody>
                    <a:bodyPr/>
                    <a:lstStyle/>
                    <a:p>
                      <a:pPr algn="l" fontAlgn="b"/>
                      <a:r>
                        <a:rPr lang="tr-TR" sz="2800" b="0" i="0" u="none" strike="noStrike" dirty="0">
                          <a:solidFill>
                            <a:schemeClr val="tx1"/>
                          </a:solidFill>
                          <a:latin typeface="Calibri"/>
                        </a:rPr>
                        <a:t>TAKIM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tr-TR" sz="2800" b="0" i="0" u="none" strike="noStrike" dirty="0" smtClean="0">
                          <a:solidFill>
                            <a:schemeClr val="tx1"/>
                          </a:solidFill>
                          <a:latin typeface="Calibri"/>
                        </a:rPr>
                        <a:t>  PUAN</a:t>
                      </a:r>
                      <a:endParaRPr lang="tr-TR" sz="2800" b="0" i="0" u="none" strike="noStrike" dirty="0">
                        <a:solidFill>
                          <a:schemeClr val="tx1"/>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302958">
                <a:tc>
                  <a:txBody>
                    <a:bodyPr/>
                    <a:lstStyle/>
                    <a:p>
                      <a:pPr algn="l" fontAlgn="b"/>
                      <a:r>
                        <a:rPr lang="tr-TR" sz="2800" b="0" i="0" u="sng" strike="noStrike" dirty="0" smtClean="0">
                          <a:solidFill>
                            <a:schemeClr val="tx1"/>
                          </a:solidFill>
                          <a:latin typeface="+mn-lt"/>
                        </a:rPr>
                        <a:t>1. GALATASARAY</a:t>
                      </a:r>
                      <a:endParaRPr lang="tr-TR" sz="2800" b="0" i="0" u="sng" strike="noStrike" dirty="0">
                        <a:solidFill>
                          <a:schemeClr val="tx1"/>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tr-TR" sz="2800" b="0" i="0" u="none" strike="noStrike" dirty="0" smtClean="0">
                          <a:solidFill>
                            <a:schemeClr val="tx1"/>
                          </a:solidFill>
                          <a:latin typeface="Calibri"/>
                        </a:rPr>
                        <a:t>75</a:t>
                      </a:r>
                      <a:endParaRPr lang="tr-TR" sz="2800" b="0" i="0" u="none" strike="noStrike" dirty="0">
                        <a:solidFill>
                          <a:schemeClr val="tx1"/>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599300">
                <a:tc>
                  <a:txBody>
                    <a:bodyPr/>
                    <a:lstStyle/>
                    <a:p>
                      <a:pPr algn="l" fontAlgn="b"/>
                      <a:r>
                        <a:rPr lang="tr-TR" sz="2800" b="0" i="0" u="sng" strike="noStrike" dirty="0" smtClean="0">
                          <a:solidFill>
                            <a:schemeClr val="tx1"/>
                          </a:solidFill>
                          <a:latin typeface="Calibri"/>
                        </a:rPr>
                        <a:t>2</a:t>
                      </a:r>
                      <a:r>
                        <a:rPr lang="tr-TR" sz="2800" b="0" i="0" u="sng" strike="noStrike" dirty="0" smtClean="0">
                          <a:solidFill>
                            <a:schemeClr val="tx1"/>
                          </a:solidFill>
                          <a:latin typeface="+mn-lt"/>
                        </a:rPr>
                        <a:t>. FENERBAHCE</a:t>
                      </a:r>
                      <a:endParaRPr lang="tr-TR" sz="2800" b="0" i="0" u="sng" strike="noStrike" dirty="0">
                        <a:solidFill>
                          <a:schemeClr val="tx1"/>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tr-TR" sz="2800" b="0" i="0" u="none" strike="noStrike" dirty="0" smtClean="0">
                          <a:solidFill>
                            <a:schemeClr val="tx1"/>
                          </a:solidFill>
                          <a:latin typeface="Calibri"/>
                        </a:rPr>
                        <a:t>72</a:t>
                      </a:r>
                      <a:endParaRPr lang="tr-TR" sz="2800" b="0" i="0" u="none" strike="noStrike" dirty="0">
                        <a:solidFill>
                          <a:schemeClr val="tx1"/>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599300">
                <a:tc>
                  <a:txBody>
                    <a:bodyPr/>
                    <a:lstStyle/>
                    <a:p>
                      <a:pPr algn="l" fontAlgn="b"/>
                      <a:r>
                        <a:rPr lang="tr-TR" sz="2800" b="0" i="0" u="sng" strike="noStrike" dirty="0" smtClean="0">
                          <a:solidFill>
                            <a:schemeClr val="tx1"/>
                          </a:solidFill>
                          <a:latin typeface="Calibri"/>
                        </a:rPr>
                        <a:t>3. BASAKSEHİR</a:t>
                      </a:r>
                      <a:endParaRPr lang="tr-TR" sz="2800" b="0" i="0" u="sng" strike="noStrike" dirty="0">
                        <a:solidFill>
                          <a:schemeClr val="tx1"/>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tr-TR" sz="2800" b="0" i="0" u="none" strike="noStrike" dirty="0" smtClean="0">
                          <a:solidFill>
                            <a:schemeClr val="tx1"/>
                          </a:solidFill>
                          <a:latin typeface="Calibri"/>
                        </a:rPr>
                        <a:t>72</a:t>
                      </a:r>
                      <a:endParaRPr lang="tr-TR" sz="2800" b="0" i="0" u="none" strike="noStrike" dirty="0">
                        <a:solidFill>
                          <a:schemeClr val="tx1"/>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bl>
          </a:graphicData>
        </a:graphic>
      </p:graphicFrame>
      <p:pic>
        <p:nvPicPr>
          <p:cNvPr id="5" name="Picture 2" descr="C:\Program Files\Microsoft Office\MEDIA\CAGCAT10\j0195384.wmf"/>
          <p:cNvPicPr>
            <a:picLocks noChangeAspect="1" noChangeArrowheads="1"/>
          </p:cNvPicPr>
          <p:nvPr/>
        </p:nvPicPr>
        <p:blipFill>
          <a:blip r:embed="rId3"/>
          <a:srcRect/>
          <a:stretch>
            <a:fillRect/>
          </a:stretch>
        </p:blipFill>
        <p:spPr bwMode="auto">
          <a:xfrm>
            <a:off x="5560009" y="2815771"/>
            <a:ext cx="1795882" cy="1833372"/>
          </a:xfrm>
          <a:prstGeom prst="rect">
            <a:avLst/>
          </a:prstGeom>
          <a:noFill/>
        </p:spPr>
      </p:pic>
      <p:sp>
        <p:nvSpPr>
          <p:cNvPr id="7" name="6 Yuvarlatılmış Dikdörtgen"/>
          <p:cNvSpPr/>
          <p:nvPr/>
        </p:nvSpPr>
        <p:spPr>
          <a:xfrm>
            <a:off x="5560009" y="5049916"/>
            <a:ext cx="2437362" cy="119122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İpucu: %-20s kullanımını </a:t>
            </a:r>
            <a:r>
              <a:rPr lang="tr-TR" smtClean="0"/>
              <a:t>düşünmüş müydünüz?</a:t>
            </a:r>
            <a:endParaRPr lang="tr-TR"/>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EK SLAYTLAR</a:t>
            </a:r>
            <a:endParaRPr lang="tr-TR" dirty="0"/>
          </a:p>
        </p:txBody>
      </p:sp>
      <p:sp>
        <p:nvSpPr>
          <p:cNvPr id="3" name="2 İçerik Yer Tutucusu"/>
          <p:cNvSpPr>
            <a:spLocks noGrp="1"/>
          </p:cNvSpPr>
          <p:nvPr>
            <p:ph sz="quarter" idx="1"/>
          </p:nvPr>
        </p:nvSpPr>
        <p:spPr/>
        <p:txBody>
          <a:bodyPr>
            <a:normAutofit/>
          </a:bodyPr>
          <a:lstStyle/>
          <a:p>
            <a:r>
              <a:rPr lang="tr-TR" sz="6600" dirty="0" err="1" smtClean="0"/>
              <a:t>scanf’in</a:t>
            </a:r>
            <a:r>
              <a:rPr lang="tr-TR" sz="6600" dirty="0" smtClean="0"/>
              <a:t> ekrandan 1 rakam alması</a:t>
            </a:r>
            <a:endParaRPr lang="tr-TR" sz="6600" dirty="0"/>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195.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err="1" smtClean="0"/>
              <a:t>scanf’in</a:t>
            </a:r>
            <a:r>
              <a:rPr lang="tr-TR" dirty="0" smtClean="0"/>
              <a:t> ekrandan 1 rakam alması</a:t>
            </a:r>
            <a:endParaRPr lang="tr-TR" dirty="0"/>
          </a:p>
        </p:txBody>
      </p:sp>
      <p:sp>
        <p:nvSpPr>
          <p:cNvPr id="3" name="2 İçerik Yer Tutucusu"/>
          <p:cNvSpPr>
            <a:spLocks noGrp="1"/>
          </p:cNvSpPr>
          <p:nvPr>
            <p:ph sz="quarter" idx="1"/>
          </p:nvPr>
        </p:nvSpPr>
        <p:spPr/>
        <p:txBody>
          <a:bodyPr/>
          <a:lstStyle/>
          <a:p>
            <a:r>
              <a:rPr lang="tr-TR" dirty="0" smtClean="0"/>
              <a:t>scanf(“%d”, &amp;</a:t>
            </a:r>
            <a:r>
              <a:rPr lang="tr-TR" dirty="0" err="1" smtClean="0"/>
              <a:t>sayi</a:t>
            </a:r>
            <a:r>
              <a:rPr lang="tr-TR" dirty="0" smtClean="0"/>
              <a:t>);</a:t>
            </a:r>
          </a:p>
          <a:p>
            <a:pPr>
              <a:buNone/>
            </a:pPr>
            <a:r>
              <a:rPr lang="tr-TR" dirty="0" smtClean="0"/>
              <a:t>Ekrandaki sayının tamamını alır. 1234 girilmişse </a:t>
            </a:r>
            <a:r>
              <a:rPr lang="tr-TR" dirty="0" err="1" smtClean="0"/>
              <a:t>sayi’nin</a:t>
            </a:r>
            <a:r>
              <a:rPr lang="tr-TR" dirty="0" smtClean="0"/>
              <a:t> değeri 1234 olur.</a:t>
            </a:r>
          </a:p>
          <a:p>
            <a:pPr>
              <a:buNone/>
            </a:pPr>
            <a:endParaRPr lang="tr-TR" dirty="0" smtClean="0"/>
          </a:p>
          <a:p>
            <a:pPr lvl="0">
              <a:buClr>
                <a:srgbClr val="727CA3"/>
              </a:buClr>
            </a:pPr>
            <a:r>
              <a:rPr lang="tr-TR" dirty="0" smtClean="0">
                <a:solidFill>
                  <a:prstClr val="black"/>
                </a:solidFill>
              </a:rPr>
              <a:t>scanf(“%1d”, &amp;</a:t>
            </a:r>
            <a:r>
              <a:rPr lang="tr-TR" dirty="0" err="1" smtClean="0">
                <a:solidFill>
                  <a:prstClr val="black"/>
                </a:solidFill>
              </a:rPr>
              <a:t>sayi</a:t>
            </a:r>
            <a:r>
              <a:rPr lang="tr-TR" dirty="0" smtClean="0">
                <a:solidFill>
                  <a:prstClr val="black"/>
                </a:solidFill>
              </a:rPr>
              <a:t>);</a:t>
            </a:r>
          </a:p>
          <a:p>
            <a:pPr lvl="0">
              <a:buClr>
                <a:srgbClr val="727CA3"/>
              </a:buClr>
              <a:buNone/>
            </a:pPr>
            <a:r>
              <a:rPr lang="tr-TR" dirty="0" smtClean="0">
                <a:solidFill>
                  <a:prstClr val="black"/>
                </a:solidFill>
              </a:rPr>
              <a:t>Ekrandaki sayının ilk basamağını alır. 1234 girilmişse </a:t>
            </a:r>
            <a:r>
              <a:rPr lang="tr-TR" dirty="0" err="1" smtClean="0"/>
              <a:t>sayi’nin</a:t>
            </a:r>
            <a:r>
              <a:rPr lang="tr-TR" dirty="0" smtClean="0"/>
              <a:t> değeri 1 olur.</a:t>
            </a:r>
            <a:endParaRPr lang="tr-TR" dirty="0" smtClean="0">
              <a:solidFill>
                <a:prstClr val="black"/>
              </a:solidFill>
            </a:endParaRPr>
          </a:p>
          <a:p>
            <a:pPr>
              <a:buNone/>
            </a:pPr>
            <a:endParaRPr lang="tr-TR" dirty="0" smtClean="0"/>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196.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EK SLAYTLAR</a:t>
            </a:r>
            <a:endParaRPr lang="tr-TR" dirty="0"/>
          </a:p>
        </p:txBody>
      </p:sp>
      <p:sp>
        <p:nvSpPr>
          <p:cNvPr id="3" name="2 İçerik Yer Tutucusu"/>
          <p:cNvSpPr>
            <a:spLocks noGrp="1"/>
          </p:cNvSpPr>
          <p:nvPr>
            <p:ph sz="quarter" idx="1"/>
          </p:nvPr>
        </p:nvSpPr>
        <p:spPr/>
        <p:txBody>
          <a:bodyPr>
            <a:normAutofit/>
          </a:bodyPr>
          <a:lstStyle/>
          <a:p>
            <a:r>
              <a:rPr lang="tr-TR" sz="6600" dirty="0" err="1" smtClean="0"/>
              <a:t>double</a:t>
            </a:r>
            <a:r>
              <a:rPr lang="tr-TR" sz="6600" dirty="0" smtClean="0"/>
              <a:t> türü hakkında ek bilgilendirme</a:t>
            </a:r>
            <a:endParaRPr lang="tr-TR" sz="6600" dirty="0"/>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197.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double</a:t>
            </a:r>
            <a:r>
              <a:rPr lang="tr-TR" dirty="0" smtClean="0"/>
              <a:t> hakkında bilgilendirme</a:t>
            </a:r>
            <a:endParaRPr lang="tr-TR" dirty="0"/>
          </a:p>
        </p:txBody>
      </p:sp>
      <p:sp>
        <p:nvSpPr>
          <p:cNvPr id="3" name="2 İçerik Yer Tutucusu"/>
          <p:cNvSpPr>
            <a:spLocks noGrp="1"/>
          </p:cNvSpPr>
          <p:nvPr>
            <p:ph sz="quarter" idx="1"/>
          </p:nvPr>
        </p:nvSpPr>
        <p:spPr/>
        <p:txBody>
          <a:bodyPr/>
          <a:lstStyle/>
          <a:p>
            <a:r>
              <a:rPr lang="tr-TR" dirty="0" err="1" smtClean="0"/>
              <a:t>double</a:t>
            </a:r>
            <a:r>
              <a:rPr lang="tr-TR" dirty="0" smtClean="0"/>
              <a:t> değişkeni ile işlem yaparken akılda tutulması gereken bir konu, </a:t>
            </a:r>
            <a:r>
              <a:rPr lang="tr-TR" dirty="0" err="1" smtClean="0"/>
              <a:t>double’ın</a:t>
            </a:r>
            <a:r>
              <a:rPr lang="tr-TR" dirty="0" smtClean="0"/>
              <a:t> sayıları 2’li tabanda ve 64 bitle (8 bayt) temsil etmesi nedeniyle hassasiyetinin kısıtlı olması…</a:t>
            </a:r>
          </a:p>
          <a:p>
            <a:endParaRPr lang="tr-TR" dirty="0"/>
          </a:p>
        </p:txBody>
      </p:sp>
      <p:sp>
        <p:nvSpPr>
          <p:cNvPr id="4" name="3 Dikdörtgen"/>
          <p:cNvSpPr/>
          <p:nvPr/>
        </p:nvSpPr>
        <p:spPr>
          <a:xfrm>
            <a:off x="457200" y="3000375"/>
            <a:ext cx="3019425" cy="175432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smtClean="0"/>
              <a:t>#include &lt;</a:t>
            </a:r>
            <a:r>
              <a:rPr lang="en-US" dirty="0" err="1" smtClean="0"/>
              <a:t>stdio.h</a:t>
            </a:r>
            <a:r>
              <a:rPr lang="en-US" dirty="0" smtClean="0"/>
              <a:t>&gt;</a:t>
            </a:r>
          </a:p>
          <a:p>
            <a:r>
              <a:rPr lang="en-US" dirty="0" err="1" smtClean="0"/>
              <a:t>int</a:t>
            </a:r>
            <a:r>
              <a:rPr lang="en-US" dirty="0" smtClean="0"/>
              <a:t> main()</a:t>
            </a:r>
          </a:p>
          <a:p>
            <a:r>
              <a:rPr lang="en-US" dirty="0" smtClean="0"/>
              <a:t>{</a:t>
            </a:r>
          </a:p>
          <a:p>
            <a:r>
              <a:rPr lang="en-US" dirty="0" smtClean="0"/>
              <a:t>	</a:t>
            </a:r>
            <a:r>
              <a:rPr lang="en-US" dirty="0" err="1" smtClean="0"/>
              <a:t>printf</a:t>
            </a:r>
            <a:r>
              <a:rPr lang="en-US" dirty="0" smtClean="0"/>
              <a:t>("%.30f", 1/3.0);</a:t>
            </a:r>
          </a:p>
          <a:p>
            <a:r>
              <a:rPr lang="en-US" dirty="0" smtClean="0"/>
              <a:t>	return 0;	</a:t>
            </a:r>
          </a:p>
          <a:p>
            <a:r>
              <a:rPr lang="en-US" dirty="0" smtClean="0"/>
              <a:t>}</a:t>
            </a:r>
            <a:endParaRPr lang="tr-TR" dirty="0"/>
          </a:p>
        </p:txBody>
      </p:sp>
      <p:sp>
        <p:nvSpPr>
          <p:cNvPr id="5" name="4 Sağ Ok"/>
          <p:cNvSpPr/>
          <p:nvPr/>
        </p:nvSpPr>
        <p:spPr>
          <a:xfrm>
            <a:off x="3619500" y="3362325"/>
            <a:ext cx="809625" cy="619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26" name="Picture 2"/>
          <p:cNvPicPr>
            <a:picLocks noChangeAspect="1" noChangeArrowheads="1"/>
          </p:cNvPicPr>
          <p:nvPr/>
        </p:nvPicPr>
        <p:blipFill>
          <a:blip r:embed="rId3"/>
          <a:srcRect/>
          <a:stretch>
            <a:fillRect/>
          </a:stretch>
        </p:blipFill>
        <p:spPr bwMode="auto">
          <a:xfrm>
            <a:off x="4603297" y="3362325"/>
            <a:ext cx="4257675" cy="9634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8" name="7 Düz Ok Bağlayıcısı"/>
          <p:cNvCxnSpPr/>
          <p:nvPr/>
        </p:nvCxnSpPr>
        <p:spPr>
          <a:xfrm rot="5400000">
            <a:off x="6241597" y="3014436"/>
            <a:ext cx="361950" cy="3338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8 Yuvarlatılmış Dikdörtgen"/>
          <p:cNvSpPr/>
          <p:nvPr/>
        </p:nvSpPr>
        <p:spPr>
          <a:xfrm>
            <a:off x="903890" y="4934858"/>
            <a:ext cx="7630510" cy="103341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Bu nedenle </a:t>
            </a:r>
            <a:r>
              <a:rPr lang="tr-TR" dirty="0" err="1" smtClean="0"/>
              <a:t>double</a:t>
            </a:r>
            <a:r>
              <a:rPr lang="tr-TR" dirty="0" smtClean="0"/>
              <a:t> ile yapılan işlemlerin hep hata payıyla birlikte kodda ele alınması gerekir.</a:t>
            </a:r>
            <a:endParaRPr lang="tr-TR" dirty="0">
              <a:solidFill>
                <a:srgbClr val="FF0000"/>
              </a:solidFill>
            </a:endParaRPr>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198.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double’larla</a:t>
            </a:r>
            <a:r>
              <a:rPr lang="tr-TR" dirty="0" smtClean="0"/>
              <a:t> çalışırken dikkatli olalım.</a:t>
            </a:r>
            <a:endParaRPr lang="tr-TR" dirty="0"/>
          </a:p>
        </p:txBody>
      </p:sp>
      <p:sp>
        <p:nvSpPr>
          <p:cNvPr id="3" name="2 İçerik Yer Tutucusu"/>
          <p:cNvSpPr>
            <a:spLocks noGrp="1"/>
          </p:cNvSpPr>
          <p:nvPr>
            <p:ph sz="quarter" idx="1"/>
          </p:nvPr>
        </p:nvSpPr>
        <p:spPr/>
        <p:txBody>
          <a:bodyPr>
            <a:normAutofit fontScale="92500" lnSpcReduction="10000"/>
          </a:bodyPr>
          <a:lstStyle/>
          <a:p>
            <a:r>
              <a:rPr lang="tr-TR" dirty="0" err="1" smtClean="0"/>
              <a:t>printf</a:t>
            </a:r>
            <a:r>
              <a:rPr lang="tr-TR" dirty="0" smtClean="0"/>
              <a:t>(“%.1lf”, 3.15);</a:t>
            </a:r>
          </a:p>
          <a:p>
            <a:pPr>
              <a:buNone/>
            </a:pPr>
            <a:r>
              <a:rPr lang="tr-TR" dirty="0" smtClean="0"/>
              <a:t>Normalde 3.2 yazdırması beklenir. Ama 3.1 yazdırır.</a:t>
            </a:r>
          </a:p>
          <a:p>
            <a:pPr>
              <a:buNone/>
            </a:pPr>
            <a:endParaRPr lang="tr-TR" dirty="0" smtClean="0"/>
          </a:p>
          <a:p>
            <a:pPr>
              <a:buNone/>
            </a:pPr>
            <a:r>
              <a:rPr lang="tr-TR" dirty="0" err="1" smtClean="0"/>
              <a:t>printf</a:t>
            </a:r>
            <a:r>
              <a:rPr lang="tr-TR" dirty="0" smtClean="0"/>
              <a:t>(“%.20lf”, 3.15); çıktısına bakarsak</a:t>
            </a:r>
          </a:p>
          <a:p>
            <a:pPr>
              <a:buNone/>
            </a:pPr>
            <a:endParaRPr lang="tr-TR" dirty="0" smtClean="0"/>
          </a:p>
          <a:p>
            <a:pPr>
              <a:buNone/>
            </a:pPr>
            <a:endParaRPr lang="tr-TR" dirty="0" smtClean="0"/>
          </a:p>
          <a:p>
            <a:pPr>
              <a:buNone/>
            </a:pPr>
            <a:endParaRPr lang="tr-TR" dirty="0" smtClean="0"/>
          </a:p>
          <a:p>
            <a:pPr>
              <a:buNone/>
            </a:pPr>
            <a:r>
              <a:rPr lang="tr-TR" sz="2200" dirty="0" err="1" smtClean="0"/>
              <a:t>C’nin</a:t>
            </a:r>
            <a:r>
              <a:rPr lang="tr-TR" sz="2200" dirty="0" smtClean="0"/>
              <a:t> bu sayıyı aslında 3.15’e yakın ama az farklı bir değer ile temsil edebildiğini görebiliriz (</a:t>
            </a:r>
            <a:r>
              <a:rPr lang="tr-TR" sz="2200" dirty="0" err="1" smtClean="0"/>
              <a:t>double’larla</a:t>
            </a:r>
            <a:r>
              <a:rPr lang="tr-TR" sz="2200" dirty="0" smtClean="0"/>
              <a:t> çalışırken buna dikkat etmeliyiz. </a:t>
            </a:r>
            <a:r>
              <a:rPr lang="tr-TR" sz="2200" dirty="0" err="1" smtClean="0"/>
              <a:t>double’lar</a:t>
            </a:r>
            <a:r>
              <a:rPr lang="tr-TR" sz="2200" dirty="0" smtClean="0"/>
              <a:t> 8 baytlık alanla sınırlı oldukları için tüm sayıları ideal şekilde temsil </a:t>
            </a:r>
            <a:r>
              <a:rPr lang="tr-TR" sz="2200" b="1" dirty="0" smtClean="0"/>
              <a:t>edemezler</a:t>
            </a:r>
            <a:r>
              <a:rPr lang="tr-TR" sz="2200" dirty="0" smtClean="0"/>
              <a:t>.) Bu açıdan 3.15, 2.45, 6.445 gibi değerlerde yukarı ya da aşağı mı yuvarlanacağı belli değildir. (Sınavda sorulursa 5 değerini her iki yöne de yuvarlama geçerli sayılır.)</a:t>
            </a:r>
          </a:p>
          <a:p>
            <a:pPr>
              <a:buNone/>
            </a:pPr>
            <a:endParaRPr lang="tr-TR" dirty="0"/>
          </a:p>
        </p:txBody>
      </p:sp>
      <p:pic>
        <p:nvPicPr>
          <p:cNvPr id="1026" name="Picture 2"/>
          <p:cNvPicPr>
            <a:picLocks noChangeAspect="1" noChangeArrowheads="1"/>
          </p:cNvPicPr>
          <p:nvPr/>
        </p:nvPicPr>
        <p:blipFill>
          <a:blip r:embed="rId3"/>
          <a:srcRect/>
          <a:stretch>
            <a:fillRect/>
          </a:stretch>
        </p:blipFill>
        <p:spPr bwMode="auto">
          <a:xfrm>
            <a:off x="2525014" y="2860911"/>
            <a:ext cx="3002152" cy="1110587"/>
          </a:xfrm>
          <a:prstGeom prst="rect">
            <a:avLst/>
          </a:prstGeom>
          <a:noFill/>
          <a:ln w="9525">
            <a:noFill/>
            <a:miter lim="800000"/>
            <a:headEnd/>
            <a:tailEnd/>
          </a:ln>
          <a:effectLst/>
        </p:spPr>
      </p:pic>
    </p:spTree>
  </p:cSld>
  <p:clrMapOvr>
    <a:overrideClrMapping bg1="lt1" tx1="dk1" bg2="lt2" tx2="dk2" accent1="accent1" accent2="accent2" accent3="accent3" accent4="accent4" accent5="accent5" accent6="accent6" hlink="hlink" folHlink="folHlink"/>
  </p:clrMapOvr>
  <p:transition>
    <p:random/>
  </p:transition>
</p:sld>
</file>

<file path=ppt/slides/slide199.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Ek bilgi: </a:t>
            </a:r>
            <a:r>
              <a:rPr lang="tr-TR" dirty="0" err="1" smtClean="0"/>
              <a:t>getchar</a:t>
            </a:r>
            <a:r>
              <a:rPr lang="tr-TR" dirty="0" smtClean="0"/>
              <a:t>() ve </a:t>
            </a:r>
            <a:r>
              <a:rPr lang="tr-TR" dirty="0" err="1" smtClean="0"/>
              <a:t>putchar</a:t>
            </a:r>
            <a:r>
              <a:rPr lang="tr-TR" dirty="0" smtClean="0"/>
              <a:t>( … )</a:t>
            </a:r>
            <a:endParaRPr lang="tr-TR" dirty="0"/>
          </a:p>
        </p:txBody>
      </p:sp>
      <p:sp>
        <p:nvSpPr>
          <p:cNvPr id="3" name="2 İçerik Yer Tutucusu"/>
          <p:cNvSpPr>
            <a:spLocks noGrp="1"/>
          </p:cNvSpPr>
          <p:nvPr>
            <p:ph sz="quarter" idx="1"/>
          </p:nvPr>
        </p:nvSpPr>
        <p:spPr>
          <a:xfrm>
            <a:off x="457200" y="1219200"/>
            <a:ext cx="5257808" cy="4937760"/>
          </a:xfrm>
        </p:spPr>
        <p:txBody>
          <a:bodyPr>
            <a:normAutofit fontScale="85000" lnSpcReduction="10000"/>
          </a:bodyPr>
          <a:lstStyle/>
          <a:p>
            <a:pPr>
              <a:buNone/>
            </a:pPr>
            <a:r>
              <a:rPr lang="tr-TR" sz="2400" b="1" u="sng" dirty="0" smtClean="0"/>
              <a:t>Tek karakter işlemleri</a:t>
            </a:r>
            <a:r>
              <a:rPr lang="tr-TR" sz="2400" dirty="0" smtClean="0"/>
              <a:t>nde </a:t>
            </a:r>
            <a:r>
              <a:rPr lang="tr-TR" sz="2400" dirty="0" err="1" smtClean="0"/>
              <a:t>scanf</a:t>
            </a:r>
            <a:r>
              <a:rPr lang="tr-TR" sz="2400" dirty="0" smtClean="0"/>
              <a:t> ve </a:t>
            </a:r>
            <a:r>
              <a:rPr lang="tr-TR" sz="2400" dirty="0" err="1" smtClean="0"/>
              <a:t>printf</a:t>
            </a:r>
            <a:r>
              <a:rPr lang="tr-TR" sz="2400" dirty="0" smtClean="0"/>
              <a:t> yerine daha hızlı alternatifler tercih edilebilir.</a:t>
            </a:r>
          </a:p>
          <a:p>
            <a:r>
              <a:rPr lang="tr-TR" sz="2100" dirty="0" smtClean="0"/>
              <a:t>Tek karakter okumada </a:t>
            </a:r>
            <a:r>
              <a:rPr lang="tr-TR" sz="2100" dirty="0" err="1" smtClean="0"/>
              <a:t>scanf</a:t>
            </a:r>
            <a:r>
              <a:rPr lang="tr-TR" sz="2100" dirty="0" smtClean="0"/>
              <a:t> yerine </a:t>
            </a:r>
            <a:r>
              <a:rPr lang="tr-TR" sz="2100" dirty="0" err="1" smtClean="0"/>
              <a:t>getchar</a:t>
            </a:r>
            <a:r>
              <a:rPr lang="tr-TR" sz="2100" dirty="0" smtClean="0"/>
              <a:t>()  kullanabilirsiniz.</a:t>
            </a:r>
          </a:p>
          <a:p>
            <a:pPr lvl="1"/>
            <a:r>
              <a:rPr lang="tr-TR" sz="1800" dirty="0" smtClean="0"/>
              <a:t>Kullanımı: </a:t>
            </a:r>
            <a:r>
              <a:rPr lang="tr-TR" sz="1800" dirty="0" err="1" smtClean="0"/>
              <a:t>int</a:t>
            </a:r>
            <a:r>
              <a:rPr lang="tr-TR" sz="1800" dirty="0" smtClean="0"/>
              <a:t> c; c = </a:t>
            </a:r>
            <a:r>
              <a:rPr lang="tr-TR" sz="1800" dirty="0" err="1" smtClean="0"/>
              <a:t>getchar</a:t>
            </a:r>
            <a:r>
              <a:rPr lang="tr-TR" sz="1800" dirty="0" smtClean="0"/>
              <a:t>();</a:t>
            </a:r>
          </a:p>
          <a:p>
            <a:pPr lvl="1"/>
            <a:r>
              <a:rPr lang="tr-TR" sz="1800" dirty="0" smtClean="0"/>
              <a:t>prototipi </a:t>
            </a:r>
            <a:r>
              <a:rPr lang="tr-TR" sz="1800" dirty="0" err="1" smtClean="0"/>
              <a:t>int</a:t>
            </a:r>
            <a:r>
              <a:rPr lang="tr-TR" sz="1800" dirty="0" smtClean="0"/>
              <a:t> </a:t>
            </a:r>
            <a:r>
              <a:rPr lang="tr-TR" sz="1800" dirty="0" err="1" smtClean="0"/>
              <a:t>getchar</a:t>
            </a:r>
            <a:r>
              <a:rPr lang="tr-TR" sz="1800" dirty="0" smtClean="0"/>
              <a:t>(</a:t>
            </a:r>
            <a:r>
              <a:rPr lang="tr-TR" sz="1800" dirty="0" err="1" smtClean="0"/>
              <a:t>void</a:t>
            </a:r>
            <a:r>
              <a:rPr lang="tr-TR" sz="1800" dirty="0" smtClean="0"/>
              <a:t>);</a:t>
            </a:r>
          </a:p>
          <a:p>
            <a:pPr lvl="1"/>
            <a:r>
              <a:rPr lang="tr-TR" sz="1800" dirty="0" err="1" smtClean="0"/>
              <a:t>scanf</a:t>
            </a:r>
            <a:r>
              <a:rPr lang="tr-TR" sz="1800" dirty="0" smtClean="0"/>
              <a:t>(“%c”, &amp;c); ile aynı işlemi yapar.</a:t>
            </a:r>
          </a:p>
          <a:p>
            <a:pPr lvl="1"/>
            <a:r>
              <a:rPr lang="tr-TR" sz="1800" dirty="0" err="1" smtClean="0"/>
              <a:t>stdio</a:t>
            </a:r>
            <a:r>
              <a:rPr lang="tr-TR" sz="1800" dirty="0" smtClean="0"/>
              <a:t>.h içindedir</a:t>
            </a:r>
          </a:p>
          <a:p>
            <a:pPr lvl="1"/>
            <a:r>
              <a:rPr lang="tr-TR" sz="1800" dirty="0" err="1" smtClean="0"/>
              <a:t>scanf’in</a:t>
            </a:r>
            <a:r>
              <a:rPr lang="tr-TR" sz="1800" dirty="0" smtClean="0"/>
              <a:t> özelleşmiş bir halidir.</a:t>
            </a:r>
          </a:p>
          <a:p>
            <a:pPr lvl="1"/>
            <a:r>
              <a:rPr lang="tr-TR" sz="1800" dirty="0" smtClean="0"/>
              <a:t>döndüğü değer </a:t>
            </a:r>
            <a:r>
              <a:rPr lang="tr-TR" sz="1800" dirty="0" err="1" smtClean="0"/>
              <a:t>char’ın</a:t>
            </a:r>
            <a:r>
              <a:rPr lang="tr-TR" sz="1800" dirty="0" smtClean="0"/>
              <a:t> alabileceğinden daha geniş olduğu için </a:t>
            </a:r>
            <a:r>
              <a:rPr lang="tr-TR" sz="1800" dirty="0" err="1" smtClean="0"/>
              <a:t>getchar</a:t>
            </a:r>
            <a:r>
              <a:rPr lang="tr-TR" sz="1800" dirty="0" smtClean="0"/>
              <a:t>() </a:t>
            </a:r>
            <a:r>
              <a:rPr lang="tr-TR" sz="1800" dirty="0" err="1" smtClean="0"/>
              <a:t>char</a:t>
            </a:r>
            <a:r>
              <a:rPr lang="tr-TR" sz="1800" dirty="0" smtClean="0"/>
              <a:t> değil, </a:t>
            </a:r>
            <a:r>
              <a:rPr lang="tr-TR" sz="1800" dirty="0" err="1" smtClean="0"/>
              <a:t>int</a:t>
            </a:r>
            <a:r>
              <a:rPr lang="tr-TR" sz="1800" dirty="0" smtClean="0"/>
              <a:t> döner. </a:t>
            </a:r>
          </a:p>
          <a:p>
            <a:pPr lvl="2"/>
            <a:r>
              <a:rPr lang="tr-TR" sz="1500" dirty="0" smtClean="0"/>
              <a:t>c değişkeni </a:t>
            </a:r>
            <a:r>
              <a:rPr lang="tr-TR" sz="1500" dirty="0" err="1" smtClean="0"/>
              <a:t>int</a:t>
            </a:r>
            <a:r>
              <a:rPr lang="tr-TR" sz="1500" dirty="0" smtClean="0"/>
              <a:t> olarak tanımlanmalıdır. c girilen karakterin ASCII’sini almış olur.</a:t>
            </a:r>
          </a:p>
          <a:p>
            <a:pPr lvl="1">
              <a:buNone/>
            </a:pPr>
            <a:endParaRPr lang="tr-TR" sz="1800" dirty="0" smtClean="0"/>
          </a:p>
          <a:p>
            <a:r>
              <a:rPr lang="tr-TR" sz="2100" dirty="0" err="1" smtClean="0"/>
              <a:t>printf yerine putchar</a:t>
            </a:r>
            <a:r>
              <a:rPr lang="tr-TR" sz="2100" dirty="0" smtClean="0"/>
              <a:t>()  kullanabilirsiniz.</a:t>
            </a:r>
          </a:p>
          <a:p>
            <a:pPr lvl="1"/>
            <a:r>
              <a:rPr lang="tr-TR" sz="1800" dirty="0" smtClean="0"/>
              <a:t>Kullanımı: </a:t>
            </a:r>
            <a:r>
              <a:rPr lang="tr-TR" sz="1800" dirty="0" err="1" smtClean="0"/>
              <a:t>char</a:t>
            </a:r>
            <a:r>
              <a:rPr lang="tr-TR" sz="1800" dirty="0" smtClean="0"/>
              <a:t> x=‘a’; </a:t>
            </a:r>
            <a:r>
              <a:rPr lang="tr-TR" sz="1800" dirty="0" err="1" smtClean="0"/>
              <a:t>putchar</a:t>
            </a:r>
            <a:r>
              <a:rPr lang="tr-TR" sz="1800" dirty="0" smtClean="0"/>
              <a:t>(a);</a:t>
            </a:r>
          </a:p>
          <a:p>
            <a:pPr lvl="1"/>
            <a:r>
              <a:rPr lang="tr-TR" sz="1800" dirty="0" err="1" smtClean="0"/>
              <a:t>printf</a:t>
            </a:r>
            <a:r>
              <a:rPr lang="tr-TR" sz="1800" dirty="0" smtClean="0"/>
              <a:t>(“%c”,x) ile aynı işlemi yapar.</a:t>
            </a:r>
          </a:p>
          <a:p>
            <a:pPr lvl="1"/>
            <a:r>
              <a:rPr lang="tr-TR" sz="1800" dirty="0" err="1" smtClean="0"/>
              <a:t>stdio</a:t>
            </a:r>
            <a:r>
              <a:rPr lang="tr-TR" sz="1800" dirty="0" smtClean="0"/>
              <a:t>.h içindedir</a:t>
            </a:r>
          </a:p>
          <a:p>
            <a:pPr lvl="1"/>
            <a:endParaRPr lang="tr-TR" sz="1800" dirty="0" smtClean="0"/>
          </a:p>
          <a:p>
            <a:pPr lvl="1"/>
            <a:endParaRPr lang="tr-TR" sz="1800" dirty="0"/>
          </a:p>
        </p:txBody>
      </p:sp>
      <p:sp>
        <p:nvSpPr>
          <p:cNvPr id="5" name="4 Yuvarlatılmış Dikdörtgen"/>
          <p:cNvSpPr/>
          <p:nvPr/>
        </p:nvSpPr>
        <p:spPr>
          <a:xfrm>
            <a:off x="5857884" y="1357298"/>
            <a:ext cx="2928958" cy="178595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tr-TR" dirty="0" smtClean="0"/>
              <a:t>Kendi yazdığınız basit bir kod ile kullanımlarını test ediniz ve sınavda bu fonksiyonları görürseniz bocalamayınız.</a:t>
            </a:r>
            <a:endParaRPr lang="tr-TR" dirty="0"/>
          </a:p>
        </p:txBody>
      </p:sp>
      <p:sp>
        <p:nvSpPr>
          <p:cNvPr id="6" name="5 Dikdörtgen"/>
          <p:cNvSpPr/>
          <p:nvPr/>
        </p:nvSpPr>
        <p:spPr>
          <a:xfrm>
            <a:off x="5929322" y="3357562"/>
            <a:ext cx="2786082" cy="2616101"/>
          </a:xfrm>
          <a:prstGeom prst="rect">
            <a:avLst/>
          </a:prstGeom>
          <a:solidFill>
            <a:schemeClr val="bg1">
              <a:lumMod val="95000"/>
            </a:schemeClr>
          </a:solidFill>
        </p:spPr>
        <p:style>
          <a:lnRef idx="2">
            <a:schemeClr val="accent5"/>
          </a:lnRef>
          <a:fillRef idx="1">
            <a:schemeClr val="lt1"/>
          </a:fillRef>
          <a:effectRef idx="0">
            <a:schemeClr val="accent5"/>
          </a:effectRef>
          <a:fontRef idx="minor">
            <a:schemeClr val="dk1"/>
          </a:fontRef>
        </p:style>
        <p:txBody>
          <a:bodyPr wrap="square">
            <a:spAutoFit/>
          </a:bodyPr>
          <a:lstStyle/>
          <a:p>
            <a:r>
              <a:rPr lang="tr-TR" sz="1600" dirty="0" smtClean="0"/>
              <a:t>#</a:t>
            </a:r>
            <a:r>
              <a:rPr lang="tr-TR" sz="1600" dirty="0" err="1" smtClean="0"/>
              <a:t>include</a:t>
            </a:r>
            <a:r>
              <a:rPr lang="tr-TR" sz="1600" dirty="0" smtClean="0"/>
              <a:t> &lt;</a:t>
            </a:r>
            <a:r>
              <a:rPr lang="tr-TR" sz="1600" dirty="0" err="1" smtClean="0"/>
              <a:t>stdio</a:t>
            </a:r>
            <a:r>
              <a:rPr lang="tr-TR" sz="1600" dirty="0" smtClean="0"/>
              <a:t>.h&gt; </a:t>
            </a:r>
          </a:p>
          <a:p>
            <a:r>
              <a:rPr lang="tr-TR" sz="1600" dirty="0" err="1" smtClean="0"/>
              <a:t>int</a:t>
            </a:r>
            <a:r>
              <a:rPr lang="tr-TR" sz="1600" dirty="0" smtClean="0"/>
              <a:t> </a:t>
            </a:r>
            <a:r>
              <a:rPr lang="tr-TR" sz="1600" dirty="0" err="1" smtClean="0"/>
              <a:t>main</a:t>
            </a:r>
            <a:r>
              <a:rPr lang="tr-TR" sz="1600" dirty="0" smtClean="0"/>
              <a:t> () </a:t>
            </a:r>
          </a:p>
          <a:p>
            <a:r>
              <a:rPr lang="tr-TR" sz="1600" dirty="0" smtClean="0"/>
              <a:t>{ </a:t>
            </a:r>
          </a:p>
          <a:p>
            <a:r>
              <a:rPr lang="tr-TR" sz="1600" dirty="0" err="1" smtClean="0"/>
              <a:t>int</a:t>
            </a:r>
            <a:r>
              <a:rPr lang="tr-TR" sz="1600" dirty="0" smtClean="0"/>
              <a:t> c; </a:t>
            </a:r>
          </a:p>
          <a:p>
            <a:r>
              <a:rPr lang="tr-TR" sz="1600" dirty="0" err="1" smtClean="0"/>
              <a:t>printf</a:t>
            </a:r>
            <a:r>
              <a:rPr lang="tr-TR" sz="1600" dirty="0" smtClean="0"/>
              <a:t>("Tek karakter giriniz: "); </a:t>
            </a:r>
          </a:p>
          <a:p>
            <a:r>
              <a:rPr lang="tr-TR" sz="1600" dirty="0" smtClean="0"/>
              <a:t>c = </a:t>
            </a:r>
            <a:r>
              <a:rPr lang="tr-TR" sz="1600" dirty="0" err="1" smtClean="0"/>
              <a:t>getchar</a:t>
            </a:r>
            <a:r>
              <a:rPr lang="tr-TR" sz="1600" dirty="0" smtClean="0"/>
              <a:t>(); </a:t>
            </a:r>
          </a:p>
          <a:p>
            <a:r>
              <a:rPr lang="tr-TR" sz="1600" dirty="0" err="1" smtClean="0"/>
              <a:t>printf</a:t>
            </a:r>
            <a:r>
              <a:rPr lang="tr-TR" sz="1600" dirty="0" smtClean="0"/>
              <a:t>("Girilen karakter: "); </a:t>
            </a:r>
          </a:p>
          <a:p>
            <a:r>
              <a:rPr lang="tr-TR" sz="1600" dirty="0" err="1" smtClean="0"/>
              <a:t>putchar</a:t>
            </a:r>
            <a:r>
              <a:rPr lang="tr-TR" sz="1600" dirty="0" smtClean="0"/>
              <a:t>(c); </a:t>
            </a:r>
          </a:p>
          <a:p>
            <a:r>
              <a:rPr lang="tr-TR" sz="1600" dirty="0" err="1" smtClean="0"/>
              <a:t>return</a:t>
            </a:r>
            <a:r>
              <a:rPr lang="tr-TR" sz="1600" dirty="0" smtClean="0"/>
              <a:t> 0; </a:t>
            </a:r>
          </a:p>
          <a:p>
            <a:r>
              <a:rPr lang="tr-TR" sz="1600" dirty="0" smtClean="0"/>
              <a:t>} </a:t>
            </a:r>
            <a:endParaRPr lang="tr-TR" sz="1600" dirty="0"/>
          </a:p>
        </p:txBody>
      </p:sp>
      <p:sp>
        <p:nvSpPr>
          <p:cNvPr id="7" name="6 Yuvarlatılmış Dikdörtgen"/>
          <p:cNvSpPr/>
          <p:nvPr/>
        </p:nvSpPr>
        <p:spPr>
          <a:xfrm>
            <a:off x="785611" y="6156960"/>
            <a:ext cx="7456868" cy="43702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i="1" dirty="0" err="1" smtClean="0"/>
              <a:t>getchar</a:t>
            </a:r>
            <a:r>
              <a:rPr lang="tr-TR" i="1" dirty="0" smtClean="0"/>
              <a:t> da scanf gibi ‘</a:t>
            </a:r>
            <a:r>
              <a:rPr lang="tr-TR" i="1" dirty="0" err="1" smtClean="0"/>
              <a:t>enter’ı</a:t>
            </a:r>
            <a:r>
              <a:rPr lang="tr-TR" i="1" dirty="0" smtClean="0"/>
              <a:t> karakter olarak okur.</a:t>
            </a:r>
            <a:endParaRPr lang="tr-TR" i="1" dirty="0"/>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normAutofit/>
          </a:bodyPr>
          <a:lstStyle/>
          <a:p>
            <a:r>
              <a:rPr lang="tr-TR" sz="16000" dirty="0" smtClean="0"/>
              <a:t>ÖZET</a:t>
            </a:r>
            <a:endParaRPr lang="tr-TR" sz="16000" dirty="0"/>
          </a:p>
        </p:txBody>
      </p:sp>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dirty="0" smtClean="0"/>
              <a:t>Neden </a:t>
            </a:r>
            <a:r>
              <a:rPr lang="tr-TR" dirty="0" err="1" smtClean="0"/>
              <a:t>goto</a:t>
            </a:r>
            <a:r>
              <a:rPr lang="tr-TR" dirty="0" smtClean="0"/>
              <a:t> </a:t>
            </a:r>
            <a:r>
              <a:rPr lang="tr-TR" b="1" dirty="0" smtClean="0"/>
              <a:t>KULLANMAMALIYIZ</a:t>
            </a:r>
            <a:r>
              <a:rPr lang="tr-TR" dirty="0" smtClean="0"/>
              <a:t>?</a:t>
            </a:r>
            <a:endParaRPr lang="tr-TR" dirty="0"/>
          </a:p>
        </p:txBody>
      </p:sp>
      <p:sp>
        <p:nvSpPr>
          <p:cNvPr id="3" name="Content Placeholder 2"/>
          <p:cNvSpPr>
            <a:spLocks noGrp="1"/>
          </p:cNvSpPr>
          <p:nvPr>
            <p:ph idx="1"/>
          </p:nvPr>
        </p:nvSpPr>
        <p:spPr>
          <a:xfrm>
            <a:off x="52358" y="4500570"/>
            <a:ext cx="7186634" cy="1857388"/>
          </a:xfrm>
        </p:spPr>
        <p:txBody>
          <a:bodyPr>
            <a:normAutofit fontScale="85000" lnSpcReduction="20000"/>
          </a:bodyPr>
          <a:lstStyle/>
          <a:p>
            <a:pPr fontAlgn="base"/>
            <a:r>
              <a:rPr lang="en-US" sz="2000" b="1" dirty="0" smtClean="0"/>
              <a:t>Reasons </a:t>
            </a:r>
            <a:r>
              <a:rPr lang="en-US" sz="2000" b="1" dirty="0"/>
              <a:t>to avoid </a:t>
            </a:r>
            <a:r>
              <a:rPr lang="en-US" sz="2000" b="1" dirty="0" err="1"/>
              <a:t>goto</a:t>
            </a:r>
            <a:r>
              <a:rPr lang="en-US" sz="2000" b="1" dirty="0"/>
              <a:t> statement</a:t>
            </a:r>
          </a:p>
          <a:p>
            <a:pPr lvl="1" fontAlgn="base"/>
            <a:r>
              <a:rPr lang="en-US" sz="1700" b="0" dirty="0"/>
              <a:t>Though, using </a:t>
            </a:r>
            <a:r>
              <a:rPr lang="en-US" sz="1700" b="0" dirty="0" err="1"/>
              <a:t>goto</a:t>
            </a:r>
            <a:r>
              <a:rPr lang="en-US" sz="1700" b="0" dirty="0"/>
              <a:t> statement give power to jump to any part of program, using </a:t>
            </a:r>
            <a:r>
              <a:rPr lang="en-US" sz="1700" b="0" dirty="0" err="1"/>
              <a:t>goto</a:t>
            </a:r>
            <a:r>
              <a:rPr lang="en-US" sz="1700" b="0" dirty="0"/>
              <a:t> statement makes the logic of the program </a:t>
            </a:r>
            <a:r>
              <a:rPr lang="en-US" sz="1700" dirty="0">
                <a:solidFill>
                  <a:srgbClr val="FF0000"/>
                </a:solidFill>
              </a:rPr>
              <a:t>complex and tangled</a:t>
            </a:r>
            <a:r>
              <a:rPr lang="en-US" sz="1700" b="0" dirty="0"/>
              <a:t>. In modern programming, </a:t>
            </a:r>
            <a:r>
              <a:rPr lang="en-US" sz="1700" b="0" dirty="0" err="1"/>
              <a:t>goto</a:t>
            </a:r>
            <a:r>
              <a:rPr lang="en-US" sz="1700" b="0" dirty="0"/>
              <a:t> statement is considered </a:t>
            </a:r>
            <a:r>
              <a:rPr lang="en-US" sz="1700" dirty="0">
                <a:solidFill>
                  <a:srgbClr val="FF0000"/>
                </a:solidFill>
              </a:rPr>
              <a:t>a harmful construct and a bad programming practice.</a:t>
            </a:r>
          </a:p>
          <a:p>
            <a:pPr lvl="1" fontAlgn="base"/>
            <a:r>
              <a:rPr lang="en-US" sz="1700" b="0" dirty="0"/>
              <a:t>The </a:t>
            </a:r>
            <a:r>
              <a:rPr lang="en-US" sz="1700" b="0" dirty="0" err="1"/>
              <a:t>goto</a:t>
            </a:r>
            <a:r>
              <a:rPr lang="en-US" sz="1700" b="0" dirty="0"/>
              <a:t> statement can be replaced in most of C program with the use of break and continue statements. In fact, any program in C programming can be perfectly written without the use of </a:t>
            </a:r>
            <a:r>
              <a:rPr lang="en-US" sz="1700" b="0" dirty="0" err="1"/>
              <a:t>goto</a:t>
            </a:r>
            <a:r>
              <a:rPr lang="en-US" sz="1700" b="0" dirty="0"/>
              <a:t> statement. All programmer </a:t>
            </a:r>
            <a:r>
              <a:rPr lang="en-US" sz="1700" dirty="0">
                <a:solidFill>
                  <a:srgbClr val="FF0000"/>
                </a:solidFill>
              </a:rPr>
              <a:t>should try to avoid </a:t>
            </a:r>
            <a:r>
              <a:rPr lang="en-US" sz="1700" b="0" dirty="0" err="1"/>
              <a:t>goto</a:t>
            </a:r>
            <a:r>
              <a:rPr lang="en-US" sz="1700" b="0" dirty="0"/>
              <a:t> statement as possible as they can.</a:t>
            </a:r>
          </a:p>
          <a:p>
            <a:endParaRPr lang="tr-TR" sz="2000" dirty="0"/>
          </a:p>
        </p:txBody>
      </p:sp>
      <p:pic>
        <p:nvPicPr>
          <p:cNvPr id="6148" name="Picture 4" descr="Working of goto statement in C programming"/>
          <p:cNvPicPr>
            <a:picLocks noChangeAspect="1" noChangeArrowheads="1"/>
          </p:cNvPicPr>
          <p:nvPr/>
        </p:nvPicPr>
        <p:blipFill>
          <a:blip r:embed="rId2">
            <a:extLst>
              <a:ext uri="{28A0092B-C50C-407E-A947-70E740481C1C}">
                <a14:useLocalDpi xmlns="" xmlns:a14="http://schemas.microsoft.com/office/drawing/2010/main" val="0"/>
              </a:ext>
            </a:extLst>
          </a:blip>
          <a:srcRect r="53658"/>
          <a:stretch>
            <a:fillRect/>
          </a:stretch>
        </p:blipFill>
        <p:spPr bwMode="auto">
          <a:xfrm>
            <a:off x="1899272" y="2428868"/>
            <a:ext cx="1628788" cy="1905000"/>
          </a:xfrm>
          <a:prstGeom prst="rect">
            <a:avLst/>
          </a:prstGeom>
          <a:noFill/>
          <a:extLst>
            <a:ext uri="{909E8E84-426E-40DD-AFC4-6F175D3DCCD1}">
              <a14:hiddenFill xmlns="" xmlns:a14="http://schemas.microsoft.com/office/drawing/2010/main">
                <a:solidFill>
                  <a:srgbClr val="FFFFFF"/>
                </a:solidFill>
              </a14:hiddenFill>
            </a:ext>
          </a:extLst>
        </p:spPr>
      </p:pic>
      <p:sp>
        <p:nvSpPr>
          <p:cNvPr id="6" name="Rounded Rectangle 5"/>
          <p:cNvSpPr/>
          <p:nvPr/>
        </p:nvSpPr>
        <p:spPr>
          <a:xfrm>
            <a:off x="928662" y="2071679"/>
            <a:ext cx="3916392" cy="2357454"/>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tr-TR"/>
          </a:p>
        </p:txBody>
      </p:sp>
      <p:sp>
        <p:nvSpPr>
          <p:cNvPr id="10" name="9 Metin kutusu"/>
          <p:cNvSpPr txBox="1"/>
          <p:nvPr/>
        </p:nvSpPr>
        <p:spPr>
          <a:xfrm>
            <a:off x="5080004" y="3524838"/>
            <a:ext cx="3786214" cy="92333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tr-TR" b="1" dirty="0" smtClean="0"/>
              <a:t>DİKKAT! BU DERSTE GOTO KULLANMAK ÖDEVDE, LABDA VE SINAVDA PUAN KAYBETTİREBİLİR.</a:t>
            </a:r>
            <a:endParaRPr lang="tr-TR" b="1" dirty="0"/>
          </a:p>
        </p:txBody>
      </p:sp>
      <p:sp>
        <p:nvSpPr>
          <p:cNvPr id="11" name="10 Metin kutusu"/>
          <p:cNvSpPr txBox="1"/>
          <p:nvPr/>
        </p:nvSpPr>
        <p:spPr>
          <a:xfrm>
            <a:off x="1142976" y="2143116"/>
            <a:ext cx="3714776" cy="369332"/>
          </a:xfrm>
          <a:prstGeom prst="rect">
            <a:avLst/>
          </a:prstGeom>
          <a:noFill/>
        </p:spPr>
        <p:txBody>
          <a:bodyPr wrap="square" rtlCol="0">
            <a:spAutoFit/>
          </a:bodyPr>
          <a:lstStyle/>
          <a:p>
            <a:r>
              <a:rPr lang="tr-TR" dirty="0" err="1" smtClean="0"/>
              <a:t>goto</a:t>
            </a:r>
            <a:r>
              <a:rPr lang="tr-TR" dirty="0" smtClean="0"/>
              <a:t>, etiketlenen kısma kodu zıplatır.</a:t>
            </a:r>
            <a:endParaRPr lang="tr-TR" dirty="0"/>
          </a:p>
        </p:txBody>
      </p:sp>
      <p:sp>
        <p:nvSpPr>
          <p:cNvPr id="13" name="12 Dikdörtgen"/>
          <p:cNvSpPr/>
          <p:nvPr/>
        </p:nvSpPr>
        <p:spPr>
          <a:xfrm>
            <a:off x="1000100" y="1285860"/>
            <a:ext cx="7000924"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tr-TR" dirty="0" smtClean="0"/>
              <a:t>Kullanımız algoritma öğrenirken gördüğümüz “Git Adım3”e benzer, ancak biz bu sözde kodu </a:t>
            </a:r>
            <a:r>
              <a:rPr lang="tr-TR" dirty="0" err="1" smtClean="0"/>
              <a:t>goto</a:t>
            </a:r>
            <a:r>
              <a:rPr lang="tr-TR" dirty="0" smtClean="0"/>
              <a:t> harici yöntemlerle C dilinde koda dökeriz.</a:t>
            </a:r>
            <a:endParaRPr lang="tr-TR" dirty="0"/>
          </a:p>
        </p:txBody>
      </p:sp>
      <p:sp>
        <p:nvSpPr>
          <p:cNvPr id="9" name="8 Sağ Ok"/>
          <p:cNvSpPr/>
          <p:nvPr/>
        </p:nvSpPr>
        <p:spPr>
          <a:xfrm>
            <a:off x="6807224" y="5257800"/>
            <a:ext cx="8255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13 Metin kutusu"/>
          <p:cNvSpPr txBox="1"/>
          <p:nvPr/>
        </p:nvSpPr>
        <p:spPr>
          <a:xfrm>
            <a:off x="5053793" y="2105016"/>
            <a:ext cx="3786214" cy="135421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tr-TR" sz="1600" b="1" i="1" dirty="0" smtClean="0"/>
              <a:t>Oradan oraya zıplama ibareleri taşıyan bir kod düşünün… </a:t>
            </a:r>
            <a:r>
              <a:rPr lang="tr-TR" sz="1600" b="1" i="1" dirty="0" err="1" smtClean="0"/>
              <a:t>goto’lar</a:t>
            </a:r>
            <a:r>
              <a:rPr lang="tr-TR" sz="1600" b="1" i="1" dirty="0" smtClean="0"/>
              <a:t> ile kodunuz, anlaşılması ve geliştirilmesi çok zor bir hal alır. Oysa </a:t>
            </a:r>
            <a:r>
              <a:rPr lang="tr-TR" sz="1600" b="1" i="1" dirty="0" err="1" smtClean="0"/>
              <a:t>goto’nun</a:t>
            </a:r>
            <a:r>
              <a:rPr lang="tr-TR" sz="1600" b="1" i="1" dirty="0" smtClean="0"/>
              <a:t> C dilinde çok güzel (bkz. döngüler) alternatifleri vardır</a:t>
            </a:r>
            <a:r>
              <a:rPr lang="tr-TR" b="1" i="1" dirty="0" smtClean="0"/>
              <a:t>.</a:t>
            </a:r>
            <a:endParaRPr lang="tr-TR" b="1" i="1" dirty="0"/>
          </a:p>
        </p:txBody>
      </p:sp>
      <p:sp>
        <p:nvSpPr>
          <p:cNvPr id="15" name="14 Metin kutusu"/>
          <p:cNvSpPr txBox="1"/>
          <p:nvPr/>
        </p:nvSpPr>
        <p:spPr>
          <a:xfrm>
            <a:off x="7734300" y="5016500"/>
            <a:ext cx="1157318"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sz="1400" b="1" i="1" dirty="0" err="1" smtClean="0"/>
              <a:t>goto</a:t>
            </a:r>
            <a:r>
              <a:rPr lang="tr-TR" sz="1400" b="1" i="1" dirty="0" smtClean="0"/>
              <a:t> kullanmayın! Kullananı uyarın!</a:t>
            </a:r>
            <a:endParaRPr lang="tr-TR" sz="1400" b="1" i="1" dirty="0"/>
          </a:p>
        </p:txBody>
      </p:sp>
    </p:spTree>
    <p:extLst>
      <p:ext uri="{BB962C8B-B14F-4D97-AF65-F5344CB8AC3E}">
        <p14:creationId xmlns="" xmlns:p14="http://schemas.microsoft.com/office/powerpoint/2010/main" val="2142803522"/>
      </p:ext>
    </p:extLst>
  </p:cSld>
  <p:clrMapOvr>
    <a:masterClrMapping/>
  </p:clrMapOvr>
  <p:transition>
    <p:random/>
  </p:transition>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getch</a:t>
            </a:r>
            <a:r>
              <a:rPr lang="tr-TR" dirty="0" smtClean="0"/>
              <a:t> ();</a:t>
            </a:r>
            <a:endParaRPr lang="tr-TR" dirty="0"/>
          </a:p>
        </p:txBody>
      </p:sp>
      <p:sp>
        <p:nvSpPr>
          <p:cNvPr id="3" name="2 İçerik Yer Tutucusu"/>
          <p:cNvSpPr>
            <a:spLocks noGrp="1"/>
          </p:cNvSpPr>
          <p:nvPr>
            <p:ph sz="quarter" idx="1"/>
          </p:nvPr>
        </p:nvSpPr>
        <p:spPr/>
        <p:txBody>
          <a:bodyPr/>
          <a:lstStyle/>
          <a:p>
            <a:r>
              <a:rPr lang="tr-TR" dirty="0" smtClean="0"/>
              <a:t>Aşağıdaki kodu </a:t>
            </a:r>
            <a:r>
              <a:rPr lang="tr-TR" dirty="0" err="1" smtClean="0"/>
              <a:t>DevCpp’da</a:t>
            </a:r>
            <a:r>
              <a:rPr lang="tr-TR" dirty="0" smtClean="0"/>
              <a:t> yazıp inceleyiniz.</a:t>
            </a:r>
            <a:endParaRPr lang="tr-TR" dirty="0"/>
          </a:p>
        </p:txBody>
      </p:sp>
      <p:pic>
        <p:nvPicPr>
          <p:cNvPr id="1026" name="Picture 2"/>
          <p:cNvPicPr>
            <a:picLocks noChangeAspect="1" noChangeArrowheads="1"/>
          </p:cNvPicPr>
          <p:nvPr/>
        </p:nvPicPr>
        <p:blipFill>
          <a:blip r:embed="rId3"/>
          <a:srcRect/>
          <a:stretch>
            <a:fillRect/>
          </a:stretch>
        </p:blipFill>
        <p:spPr bwMode="auto">
          <a:xfrm>
            <a:off x="1752600" y="2157821"/>
            <a:ext cx="5638800" cy="3171825"/>
          </a:xfrm>
          <a:prstGeom prst="rect">
            <a:avLst/>
          </a:prstGeom>
          <a:noFill/>
          <a:ln w="9525">
            <a:noFill/>
            <a:miter lim="800000"/>
            <a:headEnd/>
            <a:tailEnd/>
          </a:ln>
          <a:effectLst/>
        </p:spPr>
      </p:pic>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
            </a:r>
            <a:br>
              <a:rPr lang="tr-TR" dirty="0" smtClean="0"/>
            </a:br>
            <a:r>
              <a:rPr lang="tr-TR" dirty="0" err="1" smtClean="0"/>
              <a:t>getch</a:t>
            </a:r>
            <a:r>
              <a:rPr lang="tr-TR" dirty="0" smtClean="0"/>
              <a:t>() ve </a:t>
            </a:r>
            <a:r>
              <a:rPr lang="tr-TR" dirty="0" err="1" smtClean="0"/>
              <a:t>getche</a:t>
            </a:r>
            <a:r>
              <a:rPr lang="tr-TR" dirty="0" smtClean="0"/>
              <a:t>()</a:t>
            </a:r>
            <a:endParaRPr lang="tr-TR" dirty="0"/>
          </a:p>
        </p:txBody>
      </p:sp>
      <p:sp>
        <p:nvSpPr>
          <p:cNvPr id="3" name="2 İçerik Yer Tutucusu"/>
          <p:cNvSpPr>
            <a:spLocks noGrp="1"/>
          </p:cNvSpPr>
          <p:nvPr>
            <p:ph sz="quarter" idx="1"/>
          </p:nvPr>
        </p:nvSpPr>
        <p:spPr>
          <a:xfrm>
            <a:off x="428596" y="1219200"/>
            <a:ext cx="4643470" cy="3567122"/>
          </a:xfrm>
        </p:spPr>
        <p:txBody>
          <a:bodyPr>
            <a:normAutofit fontScale="85000" lnSpcReduction="20000"/>
          </a:bodyPr>
          <a:lstStyle/>
          <a:p>
            <a:r>
              <a:rPr lang="tr-TR" dirty="0" err="1" smtClean="0"/>
              <a:t>getch</a:t>
            </a:r>
            <a:r>
              <a:rPr lang="tr-TR" dirty="0" smtClean="0"/>
              <a:t>() ve </a:t>
            </a:r>
            <a:r>
              <a:rPr lang="tr-TR" dirty="0" err="1" smtClean="0"/>
              <a:t>getche</a:t>
            </a:r>
            <a:r>
              <a:rPr lang="tr-TR" dirty="0" smtClean="0"/>
              <a:t>() </a:t>
            </a:r>
            <a:r>
              <a:rPr lang="tr-TR" dirty="0" err="1" smtClean="0"/>
              <a:t>conio</a:t>
            </a:r>
            <a:r>
              <a:rPr lang="tr-TR" dirty="0" smtClean="0"/>
              <a:t>.h (</a:t>
            </a:r>
            <a:r>
              <a:rPr lang="tr-TR" sz="2000" b="1" dirty="0" err="1" smtClean="0"/>
              <a:t>con</a:t>
            </a:r>
            <a:r>
              <a:rPr lang="tr-TR" sz="2000" dirty="0" err="1" smtClean="0"/>
              <a:t>sole</a:t>
            </a:r>
            <a:r>
              <a:rPr lang="tr-TR" sz="2000" dirty="0" smtClean="0"/>
              <a:t> </a:t>
            </a:r>
            <a:r>
              <a:rPr lang="tr-TR" sz="2000" b="1" dirty="0" err="1" smtClean="0"/>
              <a:t>i</a:t>
            </a:r>
            <a:r>
              <a:rPr lang="tr-TR" sz="2000" dirty="0" err="1" smtClean="0"/>
              <a:t>nput</a:t>
            </a:r>
            <a:r>
              <a:rPr lang="tr-TR" sz="2000" dirty="0" smtClean="0"/>
              <a:t> </a:t>
            </a:r>
            <a:r>
              <a:rPr lang="tr-TR" sz="2000" b="1" dirty="0" err="1" smtClean="0"/>
              <a:t>o</a:t>
            </a:r>
            <a:r>
              <a:rPr lang="tr-TR" sz="2000" dirty="0" err="1" smtClean="0"/>
              <a:t>utput</a:t>
            </a:r>
            <a:r>
              <a:rPr lang="tr-TR" dirty="0" smtClean="0"/>
              <a:t>) kütüphanesi içinde bulunan fonksiyonlardır.</a:t>
            </a:r>
          </a:p>
          <a:p>
            <a:r>
              <a:rPr lang="tr-TR" dirty="0" err="1" smtClean="0"/>
              <a:t>int</a:t>
            </a:r>
            <a:r>
              <a:rPr lang="tr-TR" dirty="0" smtClean="0"/>
              <a:t> </a:t>
            </a:r>
            <a:r>
              <a:rPr lang="tr-TR" dirty="0" err="1" smtClean="0"/>
              <a:t>getch</a:t>
            </a:r>
            <a:r>
              <a:rPr lang="tr-TR" dirty="0" smtClean="0"/>
              <a:t>(</a:t>
            </a:r>
            <a:r>
              <a:rPr lang="tr-TR" dirty="0" err="1" smtClean="0"/>
              <a:t>void</a:t>
            </a:r>
            <a:r>
              <a:rPr lang="tr-TR" dirty="0" smtClean="0"/>
              <a:t>); şeklinde bir prototipi vardır; yani, değer almadan çağırılır ve bize </a:t>
            </a:r>
            <a:r>
              <a:rPr lang="tr-TR" dirty="0" err="1" smtClean="0"/>
              <a:t>int</a:t>
            </a:r>
            <a:r>
              <a:rPr lang="tr-TR" dirty="0" smtClean="0"/>
              <a:t> değer geri döner.  </a:t>
            </a:r>
            <a:r>
              <a:rPr lang="tr-TR" sz="2100" dirty="0" smtClean="0"/>
              <a:t>(Kütüphaneden çağırdığımız için bu prototipi kodumuza eklemeyiz.)</a:t>
            </a:r>
            <a:endParaRPr lang="tr-TR" dirty="0" smtClean="0"/>
          </a:p>
          <a:p>
            <a:pPr lvl="1"/>
            <a:r>
              <a:rPr lang="tr-TR" b="1" dirty="0" err="1" smtClean="0">
                <a:solidFill>
                  <a:srgbClr val="FF0000"/>
                </a:solidFill>
              </a:rPr>
              <a:t>stdin’den</a:t>
            </a:r>
            <a:r>
              <a:rPr lang="tr-TR" b="1" dirty="0" smtClean="0">
                <a:solidFill>
                  <a:srgbClr val="FF0000"/>
                </a:solidFill>
              </a:rPr>
              <a:t> değer alacak olsa </a:t>
            </a:r>
            <a:r>
              <a:rPr lang="tr-TR" b="1" dirty="0" err="1" smtClean="0">
                <a:solidFill>
                  <a:srgbClr val="FF0000"/>
                </a:solidFill>
              </a:rPr>
              <a:t>enter’ı</a:t>
            </a:r>
            <a:r>
              <a:rPr lang="tr-TR" b="1" dirty="0" smtClean="0">
                <a:solidFill>
                  <a:srgbClr val="FF0000"/>
                </a:solidFill>
              </a:rPr>
              <a:t> beklemesi gerekirdi. </a:t>
            </a:r>
            <a:r>
              <a:rPr lang="tr-TR" b="1" dirty="0" err="1" smtClean="0">
                <a:solidFill>
                  <a:srgbClr val="FF0000"/>
                </a:solidFill>
              </a:rPr>
              <a:t>getch</a:t>
            </a:r>
            <a:r>
              <a:rPr lang="tr-TR" b="1" dirty="0" smtClean="0">
                <a:solidFill>
                  <a:srgbClr val="FF0000"/>
                </a:solidFill>
              </a:rPr>
              <a:t> </a:t>
            </a:r>
            <a:r>
              <a:rPr lang="tr-TR" b="1" dirty="0" err="1" smtClean="0">
                <a:solidFill>
                  <a:srgbClr val="FF0000"/>
                </a:solidFill>
              </a:rPr>
              <a:t>enter’a</a:t>
            </a:r>
            <a:r>
              <a:rPr lang="tr-TR" b="1" dirty="0" smtClean="0">
                <a:solidFill>
                  <a:srgbClr val="FF0000"/>
                </a:solidFill>
              </a:rPr>
              <a:t> gerek olmadan değer alır.</a:t>
            </a:r>
          </a:p>
          <a:p>
            <a:pPr lvl="1"/>
            <a:r>
              <a:rPr lang="tr-TR" dirty="0" smtClean="0"/>
              <a:t>Aldığı karakterin ASCII değerini </a:t>
            </a:r>
            <a:r>
              <a:rPr lang="tr-TR" b="1" dirty="0" err="1" smtClean="0"/>
              <a:t>int</a:t>
            </a:r>
            <a:r>
              <a:rPr lang="tr-TR" b="1" dirty="0" smtClean="0"/>
              <a:t> olarak </a:t>
            </a:r>
            <a:r>
              <a:rPr lang="tr-TR" dirty="0" smtClean="0"/>
              <a:t>döner.</a:t>
            </a:r>
          </a:p>
        </p:txBody>
      </p:sp>
      <p:pic>
        <p:nvPicPr>
          <p:cNvPr id="4098" name="Picture 2"/>
          <p:cNvPicPr>
            <a:picLocks noChangeAspect="1" noChangeArrowheads="1"/>
          </p:cNvPicPr>
          <p:nvPr/>
        </p:nvPicPr>
        <p:blipFill>
          <a:blip r:embed="rId3"/>
          <a:srcRect t="13108"/>
          <a:stretch>
            <a:fillRect/>
          </a:stretch>
        </p:blipFill>
        <p:spPr bwMode="auto">
          <a:xfrm>
            <a:off x="1928794" y="4857760"/>
            <a:ext cx="5505450" cy="1431828"/>
          </a:xfrm>
          <a:prstGeom prst="rect">
            <a:avLst/>
          </a:prstGeom>
          <a:noFill/>
          <a:ln w="9525">
            <a:noFill/>
            <a:miter lim="800000"/>
            <a:headEnd/>
            <a:tailEnd/>
          </a:ln>
          <a:effectLst/>
        </p:spPr>
      </p:pic>
      <p:sp>
        <p:nvSpPr>
          <p:cNvPr id="5" name="4 Dikdörtgen"/>
          <p:cNvSpPr/>
          <p:nvPr/>
        </p:nvSpPr>
        <p:spPr>
          <a:xfrm>
            <a:off x="5357818" y="1500174"/>
            <a:ext cx="3500462" cy="304698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tr-TR" sz="1600" dirty="0" smtClean="0"/>
              <a:t>#</a:t>
            </a:r>
            <a:r>
              <a:rPr lang="tr-TR" sz="1600" dirty="0" err="1" smtClean="0"/>
              <a:t>include</a:t>
            </a:r>
            <a:r>
              <a:rPr lang="tr-TR" sz="1600" dirty="0" smtClean="0"/>
              <a:t> &lt;</a:t>
            </a:r>
            <a:r>
              <a:rPr lang="tr-TR" sz="1600" dirty="0" err="1" smtClean="0"/>
              <a:t>stdio</a:t>
            </a:r>
            <a:r>
              <a:rPr lang="tr-TR" sz="1600" dirty="0" smtClean="0"/>
              <a:t>.h&gt;</a:t>
            </a:r>
          </a:p>
          <a:p>
            <a:r>
              <a:rPr lang="tr-TR" sz="1600" dirty="0" smtClean="0"/>
              <a:t>#</a:t>
            </a:r>
            <a:r>
              <a:rPr lang="tr-TR" sz="1600" dirty="0" err="1" smtClean="0"/>
              <a:t>include</a:t>
            </a:r>
            <a:r>
              <a:rPr lang="tr-TR" sz="1600" dirty="0" smtClean="0"/>
              <a:t> &lt;</a:t>
            </a:r>
            <a:r>
              <a:rPr lang="tr-TR" sz="1600" dirty="0" err="1" smtClean="0"/>
              <a:t>conio</a:t>
            </a:r>
            <a:r>
              <a:rPr lang="tr-TR" sz="1600" dirty="0" smtClean="0"/>
              <a:t>.h&gt;</a:t>
            </a:r>
          </a:p>
          <a:p>
            <a:r>
              <a:rPr lang="tr-TR" sz="1600" dirty="0" err="1" smtClean="0"/>
              <a:t>int</a:t>
            </a:r>
            <a:r>
              <a:rPr lang="tr-TR" sz="1600" dirty="0" smtClean="0"/>
              <a:t> </a:t>
            </a:r>
            <a:r>
              <a:rPr lang="tr-TR" sz="1600" dirty="0" err="1" smtClean="0"/>
              <a:t>main</a:t>
            </a:r>
            <a:r>
              <a:rPr lang="tr-TR" sz="1600" dirty="0" smtClean="0"/>
              <a:t>() {</a:t>
            </a:r>
          </a:p>
          <a:p>
            <a:r>
              <a:rPr lang="tr-TR" sz="1600" dirty="0" err="1" smtClean="0"/>
              <a:t>printf</a:t>
            </a:r>
            <a:r>
              <a:rPr lang="tr-TR" sz="1600" dirty="0" smtClean="0"/>
              <a:t>("Rakam giriniz!");</a:t>
            </a:r>
          </a:p>
          <a:p>
            <a:r>
              <a:rPr lang="tr-TR" sz="1600" dirty="0" err="1" smtClean="0"/>
              <a:t>int</a:t>
            </a:r>
            <a:r>
              <a:rPr lang="tr-TR" sz="1600" dirty="0" smtClean="0"/>
              <a:t> a= </a:t>
            </a:r>
            <a:r>
              <a:rPr lang="tr-TR" sz="1600" dirty="0" err="1" smtClean="0"/>
              <a:t>getch</a:t>
            </a:r>
            <a:r>
              <a:rPr lang="tr-TR" sz="1600" dirty="0" smtClean="0"/>
              <a:t>();</a:t>
            </a:r>
          </a:p>
          <a:p>
            <a:r>
              <a:rPr lang="tr-TR" sz="1600" dirty="0" err="1" smtClean="0"/>
              <a:t>printf</a:t>
            </a:r>
            <a:r>
              <a:rPr lang="tr-TR" sz="1600" dirty="0" smtClean="0"/>
              <a:t>("\n--&gt; siz </a:t>
            </a:r>
            <a:r>
              <a:rPr lang="tr-TR" sz="1600" dirty="0" err="1" smtClean="0"/>
              <a:t>entera</a:t>
            </a:r>
            <a:r>
              <a:rPr lang="tr-TR" sz="1600" dirty="0" smtClean="0"/>
              <a:t> basmadan ben"</a:t>
            </a:r>
          </a:p>
          <a:p>
            <a:r>
              <a:rPr lang="tr-TR" sz="1600" dirty="0" smtClean="0"/>
              <a:t>"</a:t>
            </a:r>
            <a:r>
              <a:rPr lang="tr-TR" sz="1600" dirty="0" err="1" smtClean="0"/>
              <a:t>degeri</a:t>
            </a:r>
            <a:r>
              <a:rPr lang="tr-TR" sz="1600" dirty="0" smtClean="0"/>
              <a:t> </a:t>
            </a:r>
            <a:r>
              <a:rPr lang="tr-TR" sz="1600" dirty="0" err="1" smtClean="0"/>
              <a:t>aldim</a:t>
            </a:r>
            <a:r>
              <a:rPr lang="tr-TR" sz="1600" dirty="0" smtClean="0"/>
              <a:t> bile&lt;--\n");</a:t>
            </a:r>
          </a:p>
          <a:p>
            <a:r>
              <a:rPr lang="tr-TR" sz="1600" dirty="0" err="1" smtClean="0"/>
              <a:t>printf</a:t>
            </a:r>
            <a:r>
              <a:rPr lang="tr-TR" sz="1600" dirty="0" smtClean="0"/>
              <a:t>("%c girdiniz.", (</a:t>
            </a:r>
            <a:r>
              <a:rPr lang="tr-TR" sz="1600" dirty="0" err="1" smtClean="0"/>
              <a:t>char</a:t>
            </a:r>
            <a:r>
              <a:rPr lang="tr-TR" sz="1600" dirty="0" smtClean="0"/>
              <a:t>)a);</a:t>
            </a:r>
          </a:p>
          <a:p>
            <a:endParaRPr lang="tr-TR" sz="1600" dirty="0" smtClean="0"/>
          </a:p>
          <a:p>
            <a:r>
              <a:rPr lang="tr-TR" sz="1600" dirty="0" err="1" smtClean="0"/>
              <a:t>getch</a:t>
            </a:r>
            <a:r>
              <a:rPr lang="tr-TR" sz="1600" dirty="0" smtClean="0"/>
              <a:t>();</a:t>
            </a:r>
          </a:p>
          <a:p>
            <a:r>
              <a:rPr lang="tr-TR" sz="1600" dirty="0" err="1" smtClean="0"/>
              <a:t>return</a:t>
            </a:r>
            <a:r>
              <a:rPr lang="tr-TR" sz="1600" dirty="0" smtClean="0"/>
              <a:t> 0;</a:t>
            </a:r>
          </a:p>
          <a:p>
            <a:r>
              <a:rPr lang="tr-TR" sz="1600" dirty="0" smtClean="0"/>
              <a:t>}</a:t>
            </a:r>
            <a:endParaRPr lang="tr-TR" sz="1600" dirty="0"/>
          </a:p>
        </p:txBody>
      </p:sp>
      <p:sp>
        <p:nvSpPr>
          <p:cNvPr id="9" name="8 Yuvarlatılmış Dikdörtgen"/>
          <p:cNvSpPr/>
          <p:nvPr/>
        </p:nvSpPr>
        <p:spPr>
          <a:xfrm>
            <a:off x="5429256" y="285728"/>
            <a:ext cx="3286148" cy="107157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dirty="0" err="1" smtClean="0"/>
              <a:t>getch</a:t>
            </a:r>
            <a:r>
              <a:rPr lang="tr-TR" dirty="0" smtClean="0"/>
              <a:t> kullanıldığında girilen girdi klavyeden alınır ve </a:t>
            </a:r>
            <a:r>
              <a:rPr lang="tr-TR" dirty="0" err="1" smtClean="0"/>
              <a:t>stdin’e</a:t>
            </a:r>
            <a:r>
              <a:rPr lang="tr-TR" dirty="0" smtClean="0"/>
              <a:t> hiçbir şey gitmez.</a:t>
            </a:r>
            <a:endParaRPr lang="tr-TR" dirty="0"/>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Tek karakter almak </a:t>
            </a:r>
            <a:r>
              <a:rPr lang="tr-TR" dirty="0" err="1" smtClean="0"/>
              <a:t>getch</a:t>
            </a:r>
            <a:r>
              <a:rPr lang="tr-TR" dirty="0" smtClean="0"/>
              <a:t>() ve </a:t>
            </a:r>
            <a:r>
              <a:rPr lang="tr-TR" dirty="0" err="1" smtClean="0"/>
              <a:t>getche</a:t>
            </a:r>
            <a:r>
              <a:rPr lang="tr-TR" dirty="0" smtClean="0"/>
              <a:t>()</a:t>
            </a:r>
            <a:endParaRPr lang="tr-TR" dirty="0"/>
          </a:p>
        </p:txBody>
      </p:sp>
      <p:sp>
        <p:nvSpPr>
          <p:cNvPr id="3" name="2 İçerik Yer Tutucusu"/>
          <p:cNvSpPr>
            <a:spLocks noGrp="1"/>
          </p:cNvSpPr>
          <p:nvPr>
            <p:ph sz="quarter" idx="1"/>
          </p:nvPr>
        </p:nvSpPr>
        <p:spPr>
          <a:xfrm>
            <a:off x="428596" y="1219200"/>
            <a:ext cx="8286808" cy="2352676"/>
          </a:xfrm>
        </p:spPr>
        <p:txBody>
          <a:bodyPr>
            <a:normAutofit/>
          </a:bodyPr>
          <a:lstStyle/>
          <a:p>
            <a:r>
              <a:rPr lang="tr-TR" dirty="0" smtClean="0"/>
              <a:t>Şu kod ile girilen değerlerin ASCII’lerini kontrol edelim…</a:t>
            </a:r>
          </a:p>
        </p:txBody>
      </p:sp>
      <p:sp>
        <p:nvSpPr>
          <p:cNvPr id="6" name="5 Dikdörtgen"/>
          <p:cNvSpPr/>
          <p:nvPr/>
        </p:nvSpPr>
        <p:spPr>
          <a:xfrm>
            <a:off x="500034" y="1928802"/>
            <a:ext cx="5572164" cy="3693319"/>
          </a:xfrm>
          <a:prstGeom prst="rect">
            <a:avLst/>
          </a:prstGeom>
        </p:spPr>
        <p:txBody>
          <a:bodyPr wrap="square">
            <a:spAutoFit/>
          </a:bodyPr>
          <a:lstStyle/>
          <a:p>
            <a:r>
              <a:rPr lang="tr-TR" dirty="0" smtClean="0"/>
              <a:t>#</a:t>
            </a:r>
            <a:r>
              <a:rPr lang="tr-TR" dirty="0" err="1" smtClean="0"/>
              <a:t>include</a:t>
            </a:r>
            <a:r>
              <a:rPr lang="tr-TR" dirty="0" smtClean="0"/>
              <a:t> &lt;</a:t>
            </a:r>
            <a:r>
              <a:rPr lang="tr-TR" dirty="0" err="1" smtClean="0"/>
              <a:t>stdio</a:t>
            </a:r>
            <a:r>
              <a:rPr lang="tr-TR" dirty="0" smtClean="0"/>
              <a:t>.h&gt;</a:t>
            </a:r>
          </a:p>
          <a:p>
            <a:r>
              <a:rPr lang="tr-TR" dirty="0" smtClean="0"/>
              <a:t>#</a:t>
            </a:r>
            <a:r>
              <a:rPr lang="tr-TR" dirty="0" err="1" smtClean="0"/>
              <a:t>include</a:t>
            </a:r>
            <a:r>
              <a:rPr lang="tr-TR" dirty="0" smtClean="0"/>
              <a:t> &lt;</a:t>
            </a:r>
            <a:r>
              <a:rPr lang="tr-TR" dirty="0" err="1" smtClean="0"/>
              <a:t>conio</a:t>
            </a:r>
            <a:r>
              <a:rPr lang="tr-TR" dirty="0" smtClean="0"/>
              <a:t>.h&gt;</a:t>
            </a:r>
          </a:p>
          <a:p>
            <a:r>
              <a:rPr lang="tr-TR" dirty="0" err="1" smtClean="0"/>
              <a:t>int</a:t>
            </a:r>
            <a:r>
              <a:rPr lang="tr-TR" dirty="0" smtClean="0"/>
              <a:t> </a:t>
            </a:r>
            <a:r>
              <a:rPr lang="tr-TR" dirty="0" err="1" smtClean="0"/>
              <a:t>main</a:t>
            </a:r>
            <a:r>
              <a:rPr lang="tr-TR" dirty="0" smtClean="0"/>
              <a:t>() {</a:t>
            </a:r>
          </a:p>
          <a:p>
            <a:r>
              <a:rPr lang="tr-TR" dirty="0" smtClean="0"/>
              <a:t>	</a:t>
            </a:r>
            <a:r>
              <a:rPr lang="tr-TR" dirty="0" err="1" smtClean="0"/>
              <a:t>printf</a:t>
            </a:r>
            <a:r>
              <a:rPr lang="tr-TR" dirty="0" smtClean="0"/>
              <a:t>("Siz </a:t>
            </a:r>
            <a:r>
              <a:rPr lang="tr-TR" dirty="0" err="1" smtClean="0"/>
              <a:t>ESC'e</a:t>
            </a:r>
            <a:r>
              <a:rPr lang="tr-TR" dirty="0" smtClean="0"/>
              <a:t>(ASCII'si 27) basana kadar\n"</a:t>
            </a:r>
          </a:p>
          <a:p>
            <a:r>
              <a:rPr lang="tr-TR" dirty="0" smtClean="0"/>
              <a:t>	       "</a:t>
            </a:r>
            <a:r>
              <a:rPr lang="tr-TR" dirty="0" err="1" smtClean="0"/>
              <a:t>bastiginiz</a:t>
            </a:r>
            <a:r>
              <a:rPr lang="tr-TR" dirty="0" smtClean="0"/>
              <a:t> harfin </a:t>
            </a:r>
            <a:r>
              <a:rPr lang="tr-TR" dirty="0" err="1" smtClean="0"/>
              <a:t>ASCIIsi</a:t>
            </a:r>
            <a:r>
              <a:rPr lang="tr-TR" dirty="0" smtClean="0"/>
              <a:t> ekranda\n"</a:t>
            </a:r>
          </a:p>
          <a:p>
            <a:r>
              <a:rPr lang="tr-TR" dirty="0" smtClean="0"/>
              <a:t>	       "</a:t>
            </a:r>
            <a:r>
              <a:rPr lang="tr-TR" dirty="0" err="1" smtClean="0"/>
              <a:t>gosterilecektir</a:t>
            </a:r>
            <a:r>
              <a:rPr lang="tr-TR" dirty="0" smtClean="0"/>
              <a:t>. </a:t>
            </a:r>
            <a:r>
              <a:rPr lang="tr-TR" dirty="0" err="1" smtClean="0"/>
              <a:t>Buyrun</a:t>
            </a:r>
            <a:r>
              <a:rPr lang="tr-TR" dirty="0" smtClean="0"/>
              <a:t>...\n");</a:t>
            </a:r>
          </a:p>
          <a:p>
            <a:r>
              <a:rPr lang="tr-TR" dirty="0" smtClean="0"/>
              <a:t>	</a:t>
            </a:r>
            <a:r>
              <a:rPr lang="tr-TR" dirty="0" err="1" smtClean="0"/>
              <a:t>int</a:t>
            </a:r>
            <a:r>
              <a:rPr lang="tr-TR" dirty="0" smtClean="0"/>
              <a:t> a;</a:t>
            </a:r>
          </a:p>
          <a:p>
            <a:r>
              <a:rPr lang="tr-TR" dirty="0" smtClean="0"/>
              <a:t>	do {</a:t>
            </a:r>
          </a:p>
          <a:p>
            <a:r>
              <a:rPr lang="tr-TR" dirty="0" smtClean="0"/>
              <a:t>		a= </a:t>
            </a:r>
            <a:r>
              <a:rPr lang="tr-TR" dirty="0" err="1" smtClean="0"/>
              <a:t>getch</a:t>
            </a:r>
            <a:r>
              <a:rPr lang="tr-TR" dirty="0" smtClean="0"/>
              <a:t>();</a:t>
            </a:r>
          </a:p>
          <a:p>
            <a:r>
              <a:rPr lang="tr-TR" dirty="0" smtClean="0"/>
              <a:t>		</a:t>
            </a:r>
            <a:r>
              <a:rPr lang="tr-TR" dirty="0" err="1" smtClean="0"/>
              <a:t>printf</a:t>
            </a:r>
            <a:r>
              <a:rPr lang="tr-TR" dirty="0" smtClean="0"/>
              <a:t>("%d\n",a);</a:t>
            </a:r>
          </a:p>
          <a:p>
            <a:r>
              <a:rPr lang="tr-TR" dirty="0" smtClean="0"/>
              <a:t>	} </a:t>
            </a:r>
            <a:r>
              <a:rPr lang="tr-TR" dirty="0" err="1" smtClean="0"/>
              <a:t>while</a:t>
            </a:r>
            <a:r>
              <a:rPr lang="tr-TR" dirty="0" smtClean="0"/>
              <a:t>(a!=27);</a:t>
            </a:r>
          </a:p>
          <a:p>
            <a:r>
              <a:rPr lang="tr-TR" dirty="0" smtClean="0"/>
              <a:t>	</a:t>
            </a:r>
            <a:r>
              <a:rPr lang="tr-TR" dirty="0" err="1" smtClean="0"/>
              <a:t>return</a:t>
            </a:r>
            <a:r>
              <a:rPr lang="tr-TR" dirty="0" smtClean="0"/>
              <a:t> 0;</a:t>
            </a:r>
          </a:p>
          <a:p>
            <a:r>
              <a:rPr lang="tr-TR" dirty="0" smtClean="0"/>
              <a:t>}</a:t>
            </a:r>
            <a:endParaRPr lang="tr-TR" dirty="0"/>
          </a:p>
        </p:txBody>
      </p:sp>
      <p:sp>
        <p:nvSpPr>
          <p:cNvPr id="8" name="7 Yuvarlatılmış Dikdörtgen"/>
          <p:cNvSpPr/>
          <p:nvPr/>
        </p:nvSpPr>
        <p:spPr>
          <a:xfrm>
            <a:off x="6329346" y="1928802"/>
            <a:ext cx="2357454" cy="164307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tr-TR" b="1" dirty="0" err="1" smtClean="0"/>
              <a:t>getch</a:t>
            </a:r>
            <a:r>
              <a:rPr lang="tr-TR" b="1" dirty="0" smtClean="0"/>
              <a:t>() </a:t>
            </a:r>
            <a:r>
              <a:rPr lang="tr-TR" dirty="0" smtClean="0"/>
              <a:t>yerine</a:t>
            </a:r>
            <a:r>
              <a:rPr lang="tr-TR" b="1" dirty="0" smtClean="0"/>
              <a:t> </a:t>
            </a:r>
            <a:r>
              <a:rPr lang="tr-TR" b="1" dirty="0" err="1" smtClean="0"/>
              <a:t>getche</a:t>
            </a:r>
            <a:r>
              <a:rPr lang="tr-TR" b="1" dirty="0" smtClean="0"/>
              <a:t>()</a:t>
            </a:r>
            <a:r>
              <a:rPr lang="tr-TR" dirty="0" smtClean="0"/>
              <a:t> kullanarak bastığınız tuşu ekranda da görebilirsiniz.</a:t>
            </a:r>
            <a:endParaRPr lang="tr-TR" dirty="0"/>
          </a:p>
        </p:txBody>
      </p:sp>
      <p:sp>
        <p:nvSpPr>
          <p:cNvPr id="7" name="6 Yuvarlatılmış Dikdörtgen"/>
          <p:cNvSpPr/>
          <p:nvPr/>
        </p:nvSpPr>
        <p:spPr>
          <a:xfrm>
            <a:off x="6357950" y="4376726"/>
            <a:ext cx="2357454" cy="164307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tr-TR" dirty="0" smtClean="0"/>
              <a:t>Bu koddaki döngülere henüz derste değinmedik.</a:t>
            </a:r>
            <a:endParaRPr lang="tr-TR" dirty="0"/>
          </a:p>
        </p:txBody>
      </p:sp>
      <p:sp>
        <p:nvSpPr>
          <p:cNvPr id="9" name="8 Yuvarlatılmış Dikdörtgen"/>
          <p:cNvSpPr/>
          <p:nvPr/>
        </p:nvSpPr>
        <p:spPr>
          <a:xfrm>
            <a:off x="3128946" y="5105400"/>
            <a:ext cx="2943252" cy="133825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tr-TR" dirty="0" smtClean="0"/>
              <a:t>Detay bilgi: </a:t>
            </a:r>
            <a:r>
              <a:rPr lang="tr-TR" dirty="0" err="1" smtClean="0"/>
              <a:t>getch</a:t>
            </a:r>
            <a:r>
              <a:rPr lang="tr-TR" dirty="0" smtClean="0"/>
              <a:t> ve </a:t>
            </a:r>
            <a:r>
              <a:rPr lang="tr-TR" dirty="0" err="1" smtClean="0"/>
              <a:t>getche</a:t>
            </a:r>
            <a:r>
              <a:rPr lang="tr-TR" dirty="0" smtClean="0"/>
              <a:t>() </a:t>
            </a:r>
            <a:r>
              <a:rPr lang="tr-TR" dirty="0" err="1" smtClean="0"/>
              <a:t>enter</a:t>
            </a:r>
            <a:r>
              <a:rPr lang="tr-TR" dirty="0" smtClean="0"/>
              <a:t> tuşunu ‘\n’ değil de ‘\r’(aynı satırda başa giden komut) olarak görüyor.</a:t>
            </a:r>
            <a:endParaRPr lang="tr-TR" dirty="0"/>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getch</a:t>
            </a:r>
            <a:r>
              <a:rPr lang="tr-TR" dirty="0" smtClean="0"/>
              <a:t>() ile ok girişi algılamak</a:t>
            </a:r>
            <a:endParaRPr lang="tr-TR" dirty="0"/>
          </a:p>
        </p:txBody>
      </p:sp>
      <p:graphicFrame>
        <p:nvGraphicFramePr>
          <p:cNvPr id="6" name="5 Tablo"/>
          <p:cNvGraphicFramePr>
            <a:graphicFrameLocks noGrp="1"/>
          </p:cNvGraphicFramePr>
          <p:nvPr/>
        </p:nvGraphicFramePr>
        <p:xfrm>
          <a:off x="214282" y="1428736"/>
          <a:ext cx="4429155" cy="2123440"/>
        </p:xfrm>
        <a:graphic>
          <a:graphicData uri="http://schemas.openxmlformats.org/drawingml/2006/table">
            <a:tbl>
              <a:tblPr firstRow="1" bandRow="1">
                <a:tableStyleId>{69012ECD-51FC-41F1-AA8D-1B2483CD663E}</a:tableStyleId>
              </a:tblPr>
              <a:tblGrid>
                <a:gridCol w="1476385"/>
                <a:gridCol w="1476385"/>
                <a:gridCol w="1476385"/>
              </a:tblGrid>
              <a:tr h="370840">
                <a:tc>
                  <a:txBody>
                    <a:bodyPr/>
                    <a:lstStyle/>
                    <a:p>
                      <a:r>
                        <a:rPr lang="tr-TR" dirty="0" smtClean="0"/>
                        <a:t/>
                      </a:r>
                      <a:br>
                        <a:rPr lang="tr-TR" dirty="0" smtClean="0"/>
                      </a:br>
                      <a:r>
                        <a:rPr lang="tr-TR" dirty="0" smtClean="0"/>
                        <a:t>Ok yönleri</a:t>
                      </a:r>
                      <a:endParaRPr lang="tr-TR" dirty="0"/>
                    </a:p>
                  </a:txBody>
                  <a:tcPr/>
                </a:tc>
                <a:tc>
                  <a:txBody>
                    <a:bodyPr/>
                    <a:lstStyle/>
                    <a:p>
                      <a:pPr algn="ctr"/>
                      <a:r>
                        <a:rPr lang="tr-TR" dirty="0" smtClean="0"/>
                        <a:t>Soldaki ok tuşları</a:t>
                      </a:r>
                      <a:endParaRPr lang="tr-TR" dirty="0"/>
                    </a:p>
                  </a:txBody>
                  <a:tcPr/>
                </a:tc>
                <a:tc>
                  <a:txBody>
                    <a:bodyPr/>
                    <a:lstStyle/>
                    <a:p>
                      <a:pPr algn="ctr"/>
                      <a:r>
                        <a:rPr lang="tr-TR" dirty="0" smtClean="0"/>
                        <a:t>Sayı</a:t>
                      </a:r>
                      <a:r>
                        <a:rPr lang="tr-TR" baseline="0" dirty="0" smtClean="0"/>
                        <a:t> kısmı üzerindeki</a:t>
                      </a:r>
                      <a:endParaRPr lang="tr-TR" dirty="0"/>
                    </a:p>
                  </a:txBody>
                  <a:tcPr/>
                </a:tc>
              </a:tr>
              <a:tr h="370840">
                <a:tc>
                  <a:txBody>
                    <a:bodyPr/>
                    <a:lstStyle/>
                    <a:p>
                      <a:r>
                        <a:rPr lang="tr-TR" dirty="0" smtClean="0"/>
                        <a:t>Üst</a:t>
                      </a:r>
                      <a:endParaRPr lang="tr-TR" dirty="0"/>
                    </a:p>
                  </a:txBody>
                  <a:tcPr/>
                </a:tc>
                <a:tc>
                  <a:txBody>
                    <a:bodyPr/>
                    <a:lstStyle/>
                    <a:p>
                      <a:pPr algn="ctr"/>
                      <a:r>
                        <a:rPr lang="tr-TR" dirty="0" smtClean="0"/>
                        <a:t>224-72</a:t>
                      </a:r>
                      <a:endParaRPr lang="tr-TR" dirty="0"/>
                    </a:p>
                  </a:txBody>
                  <a:tcPr/>
                </a:tc>
                <a:tc>
                  <a:txBody>
                    <a:bodyPr/>
                    <a:lstStyle/>
                    <a:p>
                      <a:pPr algn="ctr"/>
                      <a:r>
                        <a:rPr lang="tr-TR" dirty="0" smtClean="0"/>
                        <a:t>0-72</a:t>
                      </a:r>
                      <a:endParaRPr lang="tr-TR" dirty="0"/>
                    </a:p>
                  </a:txBody>
                  <a:tcPr/>
                </a:tc>
              </a:tr>
              <a:tr h="370840">
                <a:tc>
                  <a:txBody>
                    <a:bodyPr/>
                    <a:lstStyle/>
                    <a:p>
                      <a:r>
                        <a:rPr lang="tr-TR" dirty="0" smtClean="0"/>
                        <a:t>Alt</a:t>
                      </a:r>
                      <a:endParaRPr lang="tr-TR"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dirty="0" smtClean="0"/>
                        <a:t>224-80</a:t>
                      </a:r>
                    </a:p>
                  </a:txBody>
                  <a:tcPr/>
                </a:tc>
                <a:tc>
                  <a:txBody>
                    <a:bodyPr/>
                    <a:lstStyle/>
                    <a:p>
                      <a:pPr algn="ctr"/>
                      <a:r>
                        <a:rPr lang="tr-TR" dirty="0" smtClean="0"/>
                        <a:t>0-80</a:t>
                      </a:r>
                      <a:endParaRPr lang="tr-TR" dirty="0"/>
                    </a:p>
                  </a:txBody>
                  <a:tcPr/>
                </a:tc>
              </a:tr>
              <a:tr h="370840">
                <a:tc>
                  <a:txBody>
                    <a:bodyPr/>
                    <a:lstStyle/>
                    <a:p>
                      <a:r>
                        <a:rPr lang="tr-TR" dirty="0" smtClean="0"/>
                        <a:t>Sol</a:t>
                      </a:r>
                      <a:endParaRPr lang="tr-TR"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dirty="0" smtClean="0"/>
                        <a:t>224-75</a:t>
                      </a:r>
                    </a:p>
                  </a:txBody>
                  <a:tcPr/>
                </a:tc>
                <a:tc>
                  <a:txBody>
                    <a:bodyPr/>
                    <a:lstStyle/>
                    <a:p>
                      <a:pPr algn="ctr"/>
                      <a:r>
                        <a:rPr lang="tr-TR" dirty="0" smtClean="0"/>
                        <a:t>0-75</a:t>
                      </a:r>
                      <a:endParaRPr lang="tr-TR" dirty="0"/>
                    </a:p>
                  </a:txBody>
                  <a:tcPr/>
                </a:tc>
              </a:tr>
              <a:tr h="370840">
                <a:tc>
                  <a:txBody>
                    <a:bodyPr/>
                    <a:lstStyle/>
                    <a:p>
                      <a:r>
                        <a:rPr lang="tr-TR" dirty="0" smtClean="0"/>
                        <a:t>Sağ</a:t>
                      </a:r>
                      <a:endParaRPr lang="tr-TR"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dirty="0" smtClean="0"/>
                        <a:t>224-77</a:t>
                      </a:r>
                    </a:p>
                  </a:txBody>
                  <a:tcPr/>
                </a:tc>
                <a:tc>
                  <a:txBody>
                    <a:bodyPr/>
                    <a:lstStyle/>
                    <a:p>
                      <a:pPr algn="ctr"/>
                      <a:r>
                        <a:rPr lang="tr-TR" dirty="0" smtClean="0"/>
                        <a:t>0-77</a:t>
                      </a:r>
                      <a:endParaRPr lang="tr-TR" dirty="0"/>
                    </a:p>
                  </a:txBody>
                  <a:tcPr/>
                </a:tc>
              </a:tr>
            </a:tbl>
          </a:graphicData>
        </a:graphic>
      </p:graphicFrame>
      <p:pic>
        <p:nvPicPr>
          <p:cNvPr id="7" name="6 Resim" descr="kensington-64406-washable-keyboard-white-pic1.jpg"/>
          <p:cNvPicPr>
            <a:picLocks noChangeAspect="1"/>
          </p:cNvPicPr>
          <p:nvPr/>
        </p:nvPicPr>
        <p:blipFill>
          <a:blip r:embed="rId3"/>
          <a:srcRect l="63542" t="37500" b="33333"/>
          <a:stretch>
            <a:fillRect/>
          </a:stretch>
        </p:blipFill>
        <p:spPr>
          <a:xfrm>
            <a:off x="5214942" y="1357298"/>
            <a:ext cx="3393272" cy="2714644"/>
          </a:xfrm>
          <a:prstGeom prst="rect">
            <a:avLst/>
          </a:prstGeom>
        </p:spPr>
      </p:pic>
      <p:sp>
        <p:nvSpPr>
          <p:cNvPr id="8" name="7 Metin kutusu"/>
          <p:cNvSpPr txBox="1"/>
          <p:nvPr/>
        </p:nvSpPr>
        <p:spPr>
          <a:xfrm>
            <a:off x="357158" y="4214818"/>
            <a:ext cx="8072494" cy="1569660"/>
          </a:xfrm>
          <a:prstGeom prst="rect">
            <a:avLst/>
          </a:prstGeom>
          <a:noFill/>
        </p:spPr>
        <p:txBody>
          <a:bodyPr wrap="square" rtlCol="0">
            <a:spAutoFit/>
          </a:bodyPr>
          <a:lstStyle/>
          <a:p>
            <a:pPr>
              <a:buFont typeface="Arial" pitchFamily="34" charset="0"/>
              <a:buChar char="•"/>
            </a:pPr>
            <a:r>
              <a:rPr lang="tr-TR" sz="2400" dirty="0" smtClean="0"/>
              <a:t>Ok tuşları bir değil iki tane </a:t>
            </a:r>
            <a:r>
              <a:rPr lang="tr-TR" sz="2400" dirty="0" err="1" smtClean="0"/>
              <a:t>int</a:t>
            </a:r>
            <a:r>
              <a:rPr lang="tr-TR" sz="2400" dirty="0" smtClean="0"/>
              <a:t> değeri ile temsil edilir.</a:t>
            </a:r>
          </a:p>
          <a:p>
            <a:pPr>
              <a:buFont typeface="Arial" pitchFamily="34" charset="0"/>
              <a:buChar char="•"/>
            </a:pPr>
            <a:r>
              <a:rPr lang="tr-TR" sz="2400" dirty="0" smtClean="0"/>
              <a:t>Bunun için iki tane peş peşe </a:t>
            </a:r>
            <a:r>
              <a:rPr lang="tr-TR" sz="2400" dirty="0" err="1" smtClean="0"/>
              <a:t>getch</a:t>
            </a:r>
            <a:r>
              <a:rPr lang="tr-TR" sz="2400" dirty="0" smtClean="0"/>
              <a:t>() gereklidir.</a:t>
            </a:r>
          </a:p>
          <a:p>
            <a:pPr lvl="1">
              <a:buFont typeface="Wingdings" pitchFamily="2" charset="2"/>
              <a:buChar char="Ø"/>
            </a:pPr>
            <a:r>
              <a:rPr lang="tr-TR" sz="2400" dirty="0" smtClean="0"/>
              <a:t>Birinci değer ok tuşlarının klavyeden girildiği yeri gösterir.</a:t>
            </a:r>
          </a:p>
          <a:p>
            <a:pPr lvl="1">
              <a:buFont typeface="Wingdings" pitchFamily="2" charset="2"/>
              <a:buChar char="Ø"/>
            </a:pPr>
            <a:r>
              <a:rPr lang="tr-TR" sz="2400" dirty="0" smtClean="0"/>
              <a:t>İkinci değer ok tuşunun yönünü gösterir.</a:t>
            </a:r>
          </a:p>
        </p:txBody>
      </p:sp>
      <p:sp>
        <p:nvSpPr>
          <p:cNvPr id="9" name="8 Oval"/>
          <p:cNvSpPr/>
          <p:nvPr/>
        </p:nvSpPr>
        <p:spPr>
          <a:xfrm>
            <a:off x="5072066" y="2643182"/>
            <a:ext cx="1571636" cy="1500198"/>
          </a:xfrm>
          <a:prstGeom prst="ellipse">
            <a:avLst/>
          </a:prstGeom>
          <a:noFill/>
          <a:ln w="57150">
            <a:solidFill>
              <a:srgbClr val="C00000"/>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tr-TR"/>
          </a:p>
        </p:txBody>
      </p:sp>
      <p:sp>
        <p:nvSpPr>
          <p:cNvPr id="10" name="9 Oval"/>
          <p:cNvSpPr/>
          <p:nvPr/>
        </p:nvSpPr>
        <p:spPr>
          <a:xfrm>
            <a:off x="6357950" y="2071678"/>
            <a:ext cx="1571636" cy="1500198"/>
          </a:xfrm>
          <a:prstGeom prst="ellipse">
            <a:avLst/>
          </a:prstGeom>
          <a:noFill/>
          <a:ln w="57150">
            <a:solidFill>
              <a:srgbClr val="C00000"/>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tr-TR"/>
          </a:p>
        </p:txBody>
      </p:sp>
      <p:sp>
        <p:nvSpPr>
          <p:cNvPr id="11" name="10 Metin kutusu"/>
          <p:cNvSpPr txBox="1"/>
          <p:nvPr/>
        </p:nvSpPr>
        <p:spPr>
          <a:xfrm>
            <a:off x="857224" y="6357958"/>
            <a:ext cx="8143932" cy="369332"/>
          </a:xfrm>
          <a:prstGeom prst="rect">
            <a:avLst/>
          </a:prstGeom>
          <a:noFill/>
        </p:spPr>
        <p:txBody>
          <a:bodyPr wrap="square" rtlCol="0">
            <a:spAutoFit/>
          </a:bodyPr>
          <a:lstStyle/>
          <a:p>
            <a:r>
              <a:rPr lang="tr-TR" dirty="0" smtClean="0"/>
              <a:t>F1(0-59), Del(224-83)… gibi tuşlar da iki </a:t>
            </a:r>
            <a:r>
              <a:rPr lang="tr-TR" dirty="0" err="1" smtClean="0"/>
              <a:t>int</a:t>
            </a:r>
            <a:r>
              <a:rPr lang="tr-TR" dirty="0" smtClean="0"/>
              <a:t> ile temsil edilir.</a:t>
            </a:r>
            <a:endParaRPr lang="tr-TR" dirty="0"/>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Alıştırma: Kullanıcıyla iletişim</a:t>
            </a:r>
            <a:endParaRPr lang="tr-TR" dirty="0"/>
          </a:p>
        </p:txBody>
      </p:sp>
      <p:sp>
        <p:nvSpPr>
          <p:cNvPr id="3" name="2 İçerik Yer Tutucusu"/>
          <p:cNvSpPr>
            <a:spLocks noGrp="1"/>
          </p:cNvSpPr>
          <p:nvPr>
            <p:ph sz="quarter" idx="1"/>
          </p:nvPr>
        </p:nvSpPr>
        <p:spPr/>
        <p:txBody>
          <a:bodyPr/>
          <a:lstStyle/>
          <a:p>
            <a:r>
              <a:rPr lang="tr-TR" dirty="0" smtClean="0"/>
              <a:t>Dosyadan sırasıyla ismini</a:t>
            </a:r>
            <a:r>
              <a:rPr lang="tr-TR" sz="2000" dirty="0" smtClean="0"/>
              <a:t>(ad ve </a:t>
            </a:r>
            <a:r>
              <a:rPr lang="tr-TR" sz="2000" dirty="0" err="1" smtClean="0"/>
              <a:t>soyad</a:t>
            </a:r>
            <a:r>
              <a:rPr lang="tr-TR" sz="2000" dirty="0" smtClean="0"/>
              <a:t> olarak toplam 2 ismi olduğunu varsayın) </a:t>
            </a:r>
            <a:r>
              <a:rPr lang="tr-TR" dirty="0" smtClean="0"/>
              <a:t>, doğum yılını, ayını, gününü (XX/YY/ZZZZ biçiminde) alıp, kullanıcının kaç yaşında olduğunu tam olarak (küsuratlı olarak) hesaplayan ve sonucu ekranda gösteren bir sigorta sistemi programı yazın. Örnek çıktı:</a:t>
            </a:r>
          </a:p>
          <a:p>
            <a:pPr lvl="1"/>
            <a:r>
              <a:rPr lang="tr-TR" sz="2400" i="1" dirty="0" smtClean="0"/>
              <a:t>Sayın Mehmet </a:t>
            </a:r>
            <a:r>
              <a:rPr lang="tr-TR" sz="2400" i="1" dirty="0" err="1" smtClean="0"/>
              <a:t>Csever</a:t>
            </a:r>
            <a:r>
              <a:rPr lang="tr-TR" sz="2400" i="1" dirty="0" smtClean="0"/>
              <a:t>, sigorta sistemimize </a:t>
            </a:r>
            <a:r>
              <a:rPr lang="tr-TR" sz="2400" i="1" dirty="0" err="1" smtClean="0"/>
              <a:t>gore</a:t>
            </a:r>
            <a:r>
              <a:rPr lang="tr-TR" sz="2400" i="1" dirty="0" smtClean="0"/>
              <a:t> 19.72342322 </a:t>
            </a:r>
            <a:r>
              <a:rPr lang="tr-TR" sz="2400" i="1" dirty="0" err="1" smtClean="0"/>
              <a:t>yasindasiniz</a:t>
            </a:r>
            <a:r>
              <a:rPr lang="tr-TR" sz="2400" i="1" dirty="0" smtClean="0"/>
              <a:t>.</a:t>
            </a:r>
          </a:p>
          <a:p>
            <a:endParaRPr lang="tr-TR" dirty="0" smtClean="0"/>
          </a:p>
        </p:txBody>
      </p:sp>
      <p:pic>
        <p:nvPicPr>
          <p:cNvPr id="4" name="Picture 2" descr="C:\Documents and Settings\OguzH\Local Settings\Temporary Internet Files\Content.IE5\WO8I3UPU\question-marks[1].jpg"/>
          <p:cNvPicPr>
            <a:picLocks noChangeAspect="1" noChangeArrowheads="1"/>
          </p:cNvPicPr>
          <p:nvPr/>
        </p:nvPicPr>
        <p:blipFill>
          <a:blip r:embed="rId3"/>
          <a:stretch>
            <a:fillRect/>
          </a:stretch>
        </p:blipFill>
        <p:spPr bwMode="auto">
          <a:xfrm>
            <a:off x="7393801" y="5252613"/>
            <a:ext cx="1103700" cy="1126815"/>
          </a:xfrm>
          <a:prstGeom prst="rect">
            <a:avLst/>
          </a:prstGeom>
          <a:noFill/>
        </p:spPr>
      </p:pic>
      <p:sp>
        <p:nvSpPr>
          <p:cNvPr id="6" name="5 Yuvarlatılmış Dikdörtgen"/>
          <p:cNvSpPr/>
          <p:nvPr/>
        </p:nvSpPr>
        <p:spPr>
          <a:xfrm>
            <a:off x="3111782" y="4466737"/>
            <a:ext cx="3338285" cy="112681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2400" dirty="0" smtClean="0"/>
              <a:t>Öncelikle bir txt dosyası açıp içine veri kaydedin. </a:t>
            </a:r>
            <a:endParaRPr lang="tr-TR" sz="2400" dirty="0"/>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Alıştırma: Kullanıcıyla iletişim</a:t>
            </a:r>
            <a:endParaRPr lang="tr-TR" dirty="0"/>
          </a:p>
        </p:txBody>
      </p:sp>
      <p:sp>
        <p:nvSpPr>
          <p:cNvPr id="3" name="2 İçerik Yer Tutucusu"/>
          <p:cNvSpPr>
            <a:spLocks noGrp="1"/>
          </p:cNvSpPr>
          <p:nvPr>
            <p:ph sz="quarter" idx="1"/>
          </p:nvPr>
        </p:nvSpPr>
        <p:spPr/>
        <p:txBody>
          <a:bodyPr/>
          <a:lstStyle/>
          <a:p>
            <a:r>
              <a:rPr lang="tr-TR" dirty="0" smtClean="0"/>
              <a:t>Dosyadan kullanıcının isminin baş harfini ve doğum yılını alıp, kaç yaşında olduğunu (kabaca) hesaplayan ve sonucu ekranda </a:t>
            </a:r>
            <a:r>
              <a:rPr lang="tr-TR" i="1" dirty="0" smtClean="0">
                <a:solidFill>
                  <a:srgbClr val="0000FF"/>
                </a:solidFill>
              </a:rPr>
              <a:t>“</a:t>
            </a:r>
            <a:r>
              <a:rPr lang="tr-TR" i="1" dirty="0" err="1" smtClean="0">
                <a:solidFill>
                  <a:srgbClr val="0000FF"/>
                </a:solidFill>
              </a:rPr>
              <a:t>Ismi</a:t>
            </a:r>
            <a:r>
              <a:rPr lang="tr-TR" i="1" dirty="0" smtClean="0">
                <a:solidFill>
                  <a:srgbClr val="0000FF"/>
                </a:solidFill>
              </a:rPr>
              <a:t> B ile </a:t>
            </a:r>
            <a:r>
              <a:rPr lang="tr-TR" i="1" dirty="0" err="1" smtClean="0">
                <a:solidFill>
                  <a:srgbClr val="0000FF"/>
                </a:solidFill>
              </a:rPr>
              <a:t>baslayan</a:t>
            </a:r>
            <a:r>
              <a:rPr lang="tr-TR" i="1" dirty="0" smtClean="0">
                <a:solidFill>
                  <a:srgbClr val="0000FF"/>
                </a:solidFill>
              </a:rPr>
              <a:t> </a:t>
            </a:r>
            <a:r>
              <a:rPr lang="tr-TR" i="1" dirty="0" err="1" smtClean="0">
                <a:solidFill>
                  <a:srgbClr val="0000FF"/>
                </a:solidFill>
              </a:rPr>
              <a:t>kullanicinin</a:t>
            </a:r>
            <a:r>
              <a:rPr lang="tr-TR" i="1" dirty="0" smtClean="0">
                <a:solidFill>
                  <a:srgbClr val="0000FF"/>
                </a:solidFill>
              </a:rPr>
              <a:t> </a:t>
            </a:r>
            <a:r>
              <a:rPr lang="tr-TR" i="1" dirty="0" err="1" smtClean="0">
                <a:solidFill>
                  <a:srgbClr val="0000FF"/>
                </a:solidFill>
              </a:rPr>
              <a:t>yasi</a:t>
            </a:r>
            <a:r>
              <a:rPr lang="tr-TR" i="1" dirty="0" smtClean="0">
                <a:solidFill>
                  <a:srgbClr val="0000FF"/>
                </a:solidFill>
              </a:rPr>
              <a:t> 18’dir.”</a:t>
            </a:r>
            <a:r>
              <a:rPr lang="tr-TR" dirty="0" smtClean="0"/>
              <a:t> gibi bir şekilde gösteren bir program yazalım.</a:t>
            </a:r>
          </a:p>
          <a:p>
            <a:endParaRPr lang="tr-TR" dirty="0" smtClean="0"/>
          </a:p>
        </p:txBody>
      </p:sp>
      <p:pic>
        <p:nvPicPr>
          <p:cNvPr id="68610" name="Picture 2" descr="Pratik Yaş Pasta">
            <a:hlinkClick r:id="rId3"/>
          </p:cNvPr>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143240" y="3071810"/>
            <a:ext cx="2857500" cy="1905001"/>
          </a:xfrm>
          <a:prstGeom prst="rect">
            <a:avLst/>
          </a:prstGeom>
          <a:noFill/>
        </p:spPr>
      </p:pic>
      <p:pic>
        <p:nvPicPr>
          <p:cNvPr id="6" name="Picture 2" descr="C:\Program Files\Microsoft Office\MEDIA\CAGCAT10\j0195384.wmf"/>
          <p:cNvPicPr>
            <a:picLocks noChangeAspect="1" noChangeArrowheads="1"/>
          </p:cNvPicPr>
          <p:nvPr/>
        </p:nvPicPr>
        <p:blipFill>
          <a:blip r:embed="rId5"/>
          <a:srcRect/>
          <a:stretch>
            <a:fillRect/>
          </a:stretch>
        </p:blipFill>
        <p:spPr bwMode="auto">
          <a:xfrm>
            <a:off x="6500826" y="4214818"/>
            <a:ext cx="1795882" cy="1833372"/>
          </a:xfrm>
          <a:prstGeom prst="rect">
            <a:avLst/>
          </a:prstGeom>
          <a:noFill/>
        </p:spPr>
      </p:pic>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scanf’te</a:t>
            </a:r>
            <a:r>
              <a:rPr lang="tr-TR" dirty="0" smtClean="0"/>
              <a:t> * kullanımı</a:t>
            </a:r>
            <a:endParaRPr lang="tr-TR" dirty="0"/>
          </a:p>
        </p:txBody>
      </p:sp>
      <p:sp>
        <p:nvSpPr>
          <p:cNvPr id="3" name="2 İçerik Yer Tutucusu"/>
          <p:cNvSpPr>
            <a:spLocks noGrp="1"/>
          </p:cNvSpPr>
          <p:nvPr>
            <p:ph sz="quarter" idx="1"/>
          </p:nvPr>
        </p:nvSpPr>
        <p:spPr>
          <a:xfrm>
            <a:off x="457200" y="1219200"/>
            <a:ext cx="5418083" cy="4937760"/>
          </a:xfrm>
        </p:spPr>
        <p:style>
          <a:lnRef idx="2">
            <a:schemeClr val="accent1"/>
          </a:lnRef>
          <a:fillRef idx="1">
            <a:schemeClr val="lt1"/>
          </a:fillRef>
          <a:effectRef idx="0">
            <a:schemeClr val="accent1"/>
          </a:effectRef>
          <a:fontRef idx="minor">
            <a:schemeClr val="dk1"/>
          </a:fontRef>
        </p:style>
        <p:txBody>
          <a:bodyPr>
            <a:normAutofit fontScale="40000" lnSpcReduction="20000"/>
          </a:bodyPr>
          <a:lstStyle/>
          <a:p>
            <a:pPr>
              <a:lnSpc>
                <a:spcPct val="115000"/>
              </a:lnSpc>
              <a:spcAft>
                <a:spcPts val="0"/>
              </a:spcAft>
              <a:buNone/>
            </a:pPr>
            <a:r>
              <a:rPr lang="en-US" sz="2800" dirty="0" smtClean="0">
                <a:solidFill>
                  <a:srgbClr val="008000"/>
                </a:solidFill>
                <a:latin typeface="Consolas"/>
                <a:ea typeface="Times New Roman"/>
                <a:cs typeface="Times New Roman"/>
              </a:rPr>
              <a:t>#include &lt;</a:t>
            </a:r>
            <a:r>
              <a:rPr lang="en-US" sz="2800" dirty="0" err="1" smtClean="0">
                <a:solidFill>
                  <a:srgbClr val="008000"/>
                </a:solidFill>
                <a:latin typeface="Consolas"/>
                <a:ea typeface="Times New Roman"/>
                <a:cs typeface="Times New Roman"/>
              </a:rPr>
              <a:t>stdio.h</a:t>
            </a:r>
            <a:r>
              <a:rPr lang="en-US" sz="2800" dirty="0" smtClean="0">
                <a:solidFill>
                  <a:srgbClr val="008000"/>
                </a:solidFill>
                <a:latin typeface="Consolas"/>
                <a:ea typeface="Times New Roman"/>
                <a:cs typeface="Times New Roman"/>
              </a:rPr>
              <a:t>&gt;</a:t>
            </a:r>
            <a:endParaRPr lang="tr-TR" sz="1200" dirty="0" smtClean="0">
              <a:ea typeface="Times New Roman"/>
              <a:cs typeface="Times New Roman"/>
            </a:endParaRPr>
          </a:p>
          <a:p>
            <a:pPr>
              <a:lnSpc>
                <a:spcPct val="115000"/>
              </a:lnSpc>
              <a:spcAft>
                <a:spcPts val="0"/>
              </a:spcAft>
              <a:buNone/>
            </a:pPr>
            <a:r>
              <a:rPr lang="en-US" sz="2800" b="1" dirty="0" err="1" smtClean="0">
                <a:solidFill>
                  <a:srgbClr val="000000"/>
                </a:solidFill>
                <a:latin typeface="Consolas"/>
                <a:ea typeface="Times New Roman"/>
                <a:cs typeface="Times New Roman"/>
              </a:rPr>
              <a:t>int</a:t>
            </a:r>
            <a:r>
              <a:rPr lang="en-US" sz="2800" dirty="0" smtClean="0">
                <a:solidFill>
                  <a:srgbClr val="000000"/>
                </a:solidFill>
                <a:latin typeface="Consolas"/>
                <a:ea typeface="Times New Roman"/>
                <a:cs typeface="Times New Roman"/>
              </a:rPr>
              <a:t> main</a:t>
            </a:r>
            <a:r>
              <a:rPr lang="en-US" sz="2800" b="1" dirty="0" smtClean="0">
                <a:solidFill>
                  <a:srgbClr val="FF0000"/>
                </a:solidFill>
                <a:latin typeface="Consolas"/>
                <a:ea typeface="Times New Roman"/>
                <a:cs typeface="Times New Roman"/>
              </a:rPr>
              <a:t>()</a:t>
            </a:r>
            <a:endParaRPr lang="tr-TR" sz="1200" dirty="0" smtClean="0">
              <a:ea typeface="Times New Roman"/>
              <a:cs typeface="Times New Roman"/>
            </a:endParaRPr>
          </a:p>
          <a:p>
            <a:pPr>
              <a:lnSpc>
                <a:spcPct val="115000"/>
              </a:lnSpc>
              <a:spcAft>
                <a:spcPts val="0"/>
              </a:spcAft>
              <a:buNone/>
            </a:pPr>
            <a:r>
              <a:rPr lang="en-US" sz="2800" b="1" dirty="0" smtClean="0">
                <a:solidFill>
                  <a:srgbClr val="FF0000"/>
                </a:solidFill>
                <a:latin typeface="Consolas"/>
                <a:ea typeface="Times New Roman"/>
                <a:cs typeface="Times New Roman"/>
              </a:rPr>
              <a:t>{</a:t>
            </a:r>
            <a:endParaRPr lang="tr-TR" sz="1200" dirty="0" smtClean="0">
              <a:ea typeface="Times New Roman"/>
              <a:cs typeface="Times New Roman"/>
            </a:endParaRPr>
          </a:p>
          <a:p>
            <a:pPr>
              <a:lnSpc>
                <a:spcPct val="115000"/>
              </a:lnSpc>
              <a:spcAft>
                <a:spcPts val="0"/>
              </a:spcAft>
              <a:buNone/>
            </a:pPr>
            <a:r>
              <a:rPr lang="en-US" sz="2800" dirty="0" smtClean="0">
                <a:solidFill>
                  <a:srgbClr val="000000"/>
                </a:solidFill>
                <a:latin typeface="Consolas"/>
                <a:ea typeface="Times New Roman"/>
                <a:cs typeface="Times New Roman"/>
              </a:rPr>
              <a:t>	</a:t>
            </a:r>
            <a:r>
              <a:rPr lang="en-US" sz="2800" i="1" dirty="0" smtClean="0">
                <a:solidFill>
                  <a:srgbClr val="3399FF"/>
                </a:solidFill>
                <a:latin typeface="Consolas"/>
                <a:ea typeface="Times New Roman"/>
                <a:cs typeface="Times New Roman"/>
              </a:rPr>
              <a:t>//</a:t>
            </a:r>
            <a:r>
              <a:rPr lang="en-US" sz="2800" i="1" dirty="0" err="1" smtClean="0">
                <a:solidFill>
                  <a:srgbClr val="3399FF"/>
                </a:solidFill>
                <a:latin typeface="Consolas"/>
                <a:ea typeface="Times New Roman"/>
                <a:cs typeface="Times New Roman"/>
              </a:rPr>
              <a:t>printf</a:t>
            </a:r>
            <a:r>
              <a:rPr lang="en-US" sz="2800" i="1" dirty="0" smtClean="0">
                <a:solidFill>
                  <a:srgbClr val="3399FF"/>
                </a:solidFill>
                <a:latin typeface="Consolas"/>
                <a:ea typeface="Times New Roman"/>
                <a:cs typeface="Times New Roman"/>
              </a:rPr>
              <a:t> </a:t>
            </a:r>
            <a:r>
              <a:rPr lang="en-US" sz="2800" i="1" dirty="0" err="1" smtClean="0">
                <a:solidFill>
                  <a:srgbClr val="3399FF"/>
                </a:solidFill>
                <a:latin typeface="Consolas"/>
                <a:ea typeface="Times New Roman"/>
                <a:cs typeface="Times New Roman"/>
              </a:rPr>
              <a:t>kullanici</a:t>
            </a:r>
            <a:r>
              <a:rPr lang="en-US" sz="2800" i="1" dirty="0" smtClean="0">
                <a:solidFill>
                  <a:srgbClr val="3399FF"/>
                </a:solidFill>
                <a:latin typeface="Consolas"/>
                <a:ea typeface="Times New Roman"/>
                <a:cs typeface="Times New Roman"/>
              </a:rPr>
              <a:t> a5234e </a:t>
            </a:r>
            <a:r>
              <a:rPr lang="en-US" sz="2800" i="1" dirty="0" err="1" smtClean="0">
                <a:solidFill>
                  <a:srgbClr val="3399FF"/>
                </a:solidFill>
                <a:latin typeface="Consolas"/>
                <a:ea typeface="Times New Roman"/>
                <a:cs typeface="Times New Roman"/>
              </a:rPr>
              <a:t>girecek</a:t>
            </a:r>
            <a:endParaRPr lang="tr-TR" sz="1200" dirty="0" smtClean="0">
              <a:ea typeface="Times New Roman"/>
              <a:cs typeface="Times New Roman"/>
            </a:endParaRPr>
          </a:p>
          <a:p>
            <a:pPr>
              <a:lnSpc>
                <a:spcPct val="115000"/>
              </a:lnSpc>
              <a:spcAft>
                <a:spcPts val="0"/>
              </a:spcAft>
              <a:buNone/>
            </a:pPr>
            <a:r>
              <a:rPr lang="en-US" sz="2800" dirty="0" smtClean="0">
                <a:solidFill>
                  <a:srgbClr val="000000"/>
                </a:solidFill>
                <a:latin typeface="Consolas"/>
                <a:ea typeface="Times New Roman"/>
                <a:cs typeface="Times New Roman"/>
              </a:rPr>
              <a:t>	</a:t>
            </a:r>
            <a:r>
              <a:rPr lang="en-US" sz="2800" i="1" dirty="0" smtClean="0">
                <a:solidFill>
                  <a:srgbClr val="3399FF"/>
                </a:solidFill>
                <a:latin typeface="Consolas"/>
                <a:ea typeface="Times New Roman"/>
                <a:cs typeface="Times New Roman"/>
              </a:rPr>
              <a:t>// </a:t>
            </a:r>
            <a:r>
              <a:rPr lang="en-US" sz="2800" i="1" dirty="0" err="1" smtClean="0">
                <a:solidFill>
                  <a:srgbClr val="3399FF"/>
                </a:solidFill>
                <a:latin typeface="Consolas"/>
                <a:ea typeface="Times New Roman"/>
                <a:cs typeface="Times New Roman"/>
              </a:rPr>
              <a:t>ve</a:t>
            </a:r>
            <a:r>
              <a:rPr lang="en-US" sz="2800" i="1" dirty="0" smtClean="0">
                <a:solidFill>
                  <a:srgbClr val="3399FF"/>
                </a:solidFill>
                <a:latin typeface="Consolas"/>
                <a:ea typeface="Times New Roman"/>
                <a:cs typeface="Times New Roman"/>
              </a:rPr>
              <a:t> biz </a:t>
            </a:r>
            <a:r>
              <a:rPr lang="en-US" sz="2800" i="1" dirty="0" err="1" smtClean="0">
                <a:solidFill>
                  <a:srgbClr val="3399FF"/>
                </a:solidFill>
                <a:latin typeface="Consolas"/>
                <a:ea typeface="Times New Roman"/>
                <a:cs typeface="Times New Roman"/>
              </a:rPr>
              <a:t>sadece</a:t>
            </a:r>
            <a:r>
              <a:rPr lang="en-US" sz="2800" i="1" dirty="0" smtClean="0">
                <a:solidFill>
                  <a:srgbClr val="3399FF"/>
                </a:solidFill>
                <a:latin typeface="Consolas"/>
                <a:ea typeface="Times New Roman"/>
                <a:cs typeface="Times New Roman"/>
              </a:rPr>
              <a:t> a </a:t>
            </a:r>
            <a:r>
              <a:rPr lang="en-US" sz="2800" i="1" dirty="0" err="1" smtClean="0">
                <a:solidFill>
                  <a:srgbClr val="3399FF"/>
                </a:solidFill>
                <a:latin typeface="Consolas"/>
                <a:ea typeface="Times New Roman"/>
                <a:cs typeface="Times New Roman"/>
              </a:rPr>
              <a:t>ve</a:t>
            </a:r>
            <a:r>
              <a:rPr lang="en-US" sz="2800" i="1" dirty="0" smtClean="0">
                <a:solidFill>
                  <a:srgbClr val="3399FF"/>
                </a:solidFill>
                <a:latin typeface="Consolas"/>
                <a:ea typeface="Times New Roman"/>
                <a:cs typeface="Times New Roman"/>
              </a:rPr>
              <a:t> e </a:t>
            </a:r>
            <a:r>
              <a:rPr lang="en-US" sz="2800" i="1" dirty="0" err="1" smtClean="0">
                <a:solidFill>
                  <a:srgbClr val="3399FF"/>
                </a:solidFill>
                <a:latin typeface="Consolas"/>
                <a:ea typeface="Times New Roman"/>
                <a:cs typeface="Times New Roman"/>
              </a:rPr>
              <a:t>i</a:t>
            </a:r>
            <a:r>
              <a:rPr lang="en-US" sz="2800" i="1" dirty="0" smtClean="0">
                <a:solidFill>
                  <a:srgbClr val="3399FF"/>
                </a:solidFill>
                <a:latin typeface="Consolas"/>
                <a:ea typeface="Times New Roman"/>
                <a:cs typeface="Times New Roman"/>
              </a:rPr>
              <a:t> alma </a:t>
            </a:r>
            <a:r>
              <a:rPr lang="en-US" sz="2800" i="1" dirty="0" err="1" smtClean="0">
                <a:solidFill>
                  <a:srgbClr val="3399FF"/>
                </a:solidFill>
                <a:latin typeface="Consolas"/>
                <a:ea typeface="Times New Roman"/>
                <a:cs typeface="Times New Roman"/>
              </a:rPr>
              <a:t>istiyoruz</a:t>
            </a:r>
            <a:r>
              <a:rPr lang="en-US" sz="2800" i="1" dirty="0" smtClean="0">
                <a:solidFill>
                  <a:srgbClr val="3399FF"/>
                </a:solidFill>
                <a:latin typeface="Consolas"/>
                <a:ea typeface="Times New Roman"/>
                <a:cs typeface="Times New Roman"/>
              </a:rPr>
              <a:t>.</a:t>
            </a:r>
            <a:endParaRPr lang="tr-TR" sz="1200" dirty="0" smtClean="0">
              <a:ea typeface="Times New Roman"/>
              <a:cs typeface="Times New Roman"/>
            </a:endParaRPr>
          </a:p>
          <a:p>
            <a:pPr>
              <a:lnSpc>
                <a:spcPct val="115000"/>
              </a:lnSpc>
              <a:spcAft>
                <a:spcPts val="0"/>
              </a:spcAft>
              <a:buNone/>
            </a:pPr>
            <a:r>
              <a:rPr lang="en-US" sz="2800" dirty="0" smtClean="0">
                <a:solidFill>
                  <a:srgbClr val="000000"/>
                </a:solidFill>
                <a:latin typeface="Consolas"/>
                <a:ea typeface="Times New Roman"/>
                <a:cs typeface="Times New Roman"/>
              </a:rPr>
              <a:t>	</a:t>
            </a:r>
            <a:r>
              <a:rPr lang="en-US" sz="2800" b="1" dirty="0" smtClean="0">
                <a:solidFill>
                  <a:srgbClr val="000000"/>
                </a:solidFill>
                <a:latin typeface="Consolas"/>
                <a:ea typeface="Times New Roman"/>
                <a:cs typeface="Times New Roman"/>
              </a:rPr>
              <a:t>char</a:t>
            </a:r>
            <a:r>
              <a:rPr lang="en-US" sz="2800" dirty="0" smtClean="0">
                <a:solidFill>
                  <a:srgbClr val="000000"/>
                </a:solidFill>
                <a:latin typeface="Consolas"/>
                <a:ea typeface="Times New Roman"/>
                <a:cs typeface="Times New Roman"/>
              </a:rPr>
              <a:t> ilk</a:t>
            </a:r>
            <a:r>
              <a:rPr lang="en-US" sz="2800" b="1" dirty="0" smtClean="0">
                <a:solidFill>
                  <a:srgbClr val="FF0000"/>
                </a:solidFill>
                <a:latin typeface="Consolas"/>
                <a:ea typeface="Times New Roman"/>
                <a:cs typeface="Times New Roman"/>
              </a:rPr>
              <a:t>,</a:t>
            </a:r>
            <a:r>
              <a:rPr lang="en-US" sz="2800" dirty="0" smtClean="0">
                <a:solidFill>
                  <a:srgbClr val="000000"/>
                </a:solidFill>
                <a:latin typeface="Consolas"/>
                <a:ea typeface="Times New Roman"/>
                <a:cs typeface="Times New Roman"/>
              </a:rPr>
              <a:t> son</a:t>
            </a:r>
            <a:r>
              <a:rPr lang="en-US" sz="2800" b="1" dirty="0" smtClean="0">
                <a:solidFill>
                  <a:srgbClr val="FF0000"/>
                </a:solidFill>
                <a:latin typeface="Consolas"/>
                <a:ea typeface="Times New Roman"/>
                <a:cs typeface="Times New Roman"/>
              </a:rPr>
              <a:t>;</a:t>
            </a:r>
            <a:endParaRPr lang="tr-TR" sz="1200" dirty="0" smtClean="0">
              <a:ea typeface="Times New Roman"/>
              <a:cs typeface="Times New Roman"/>
            </a:endParaRPr>
          </a:p>
          <a:p>
            <a:pPr>
              <a:lnSpc>
                <a:spcPct val="115000"/>
              </a:lnSpc>
              <a:spcAft>
                <a:spcPts val="0"/>
              </a:spcAft>
              <a:buNone/>
            </a:pPr>
            <a:r>
              <a:rPr lang="en-US" sz="2800" dirty="0" smtClean="0">
                <a:solidFill>
                  <a:srgbClr val="000000"/>
                </a:solidFill>
                <a:latin typeface="Consolas"/>
                <a:ea typeface="Times New Roman"/>
                <a:cs typeface="Times New Roman"/>
              </a:rPr>
              <a:t>	scanf</a:t>
            </a:r>
            <a:r>
              <a:rPr lang="en-US" sz="2800" b="1" dirty="0" smtClean="0">
                <a:solidFill>
                  <a:srgbClr val="FF0000"/>
                </a:solidFill>
                <a:latin typeface="Consolas"/>
                <a:ea typeface="Times New Roman"/>
                <a:cs typeface="Times New Roman"/>
              </a:rPr>
              <a:t>(</a:t>
            </a:r>
            <a:r>
              <a:rPr lang="en-US" sz="2800" b="1" dirty="0" smtClean="0">
                <a:solidFill>
                  <a:srgbClr val="0000FF"/>
                </a:solidFill>
                <a:latin typeface="Consolas"/>
                <a:ea typeface="Times New Roman"/>
                <a:cs typeface="Times New Roman"/>
              </a:rPr>
              <a:t>"%c%*</a:t>
            </a:r>
            <a:r>
              <a:rPr lang="en-US" sz="2800" b="1" dirty="0" err="1" smtClean="0">
                <a:solidFill>
                  <a:srgbClr val="0000FF"/>
                </a:solidFill>
                <a:latin typeface="Consolas"/>
                <a:ea typeface="Times New Roman"/>
                <a:cs typeface="Times New Roman"/>
              </a:rPr>
              <a:t>d%c"</a:t>
            </a:r>
            <a:r>
              <a:rPr lang="en-US" sz="2800" b="1" dirty="0" err="1" smtClean="0">
                <a:solidFill>
                  <a:srgbClr val="FF0000"/>
                </a:solidFill>
                <a:latin typeface="Consolas"/>
                <a:ea typeface="Times New Roman"/>
                <a:cs typeface="Times New Roman"/>
              </a:rPr>
              <a:t>,&amp;</a:t>
            </a:r>
            <a:r>
              <a:rPr lang="en-US" sz="2800" dirty="0" err="1" smtClean="0">
                <a:solidFill>
                  <a:srgbClr val="000000"/>
                </a:solidFill>
                <a:latin typeface="Consolas"/>
                <a:ea typeface="Times New Roman"/>
                <a:cs typeface="Times New Roman"/>
              </a:rPr>
              <a:t>ilk</a:t>
            </a:r>
            <a:r>
              <a:rPr lang="en-US" sz="2800" b="1" dirty="0" smtClean="0">
                <a:solidFill>
                  <a:srgbClr val="FF0000"/>
                </a:solidFill>
                <a:latin typeface="Consolas"/>
                <a:ea typeface="Times New Roman"/>
                <a:cs typeface="Times New Roman"/>
              </a:rPr>
              <a:t>,</a:t>
            </a:r>
            <a:r>
              <a:rPr lang="en-US" sz="2800" dirty="0" smtClean="0">
                <a:solidFill>
                  <a:srgbClr val="000000"/>
                </a:solidFill>
                <a:latin typeface="Consolas"/>
                <a:ea typeface="Times New Roman"/>
                <a:cs typeface="Times New Roman"/>
              </a:rPr>
              <a:t> </a:t>
            </a:r>
            <a:r>
              <a:rPr lang="en-US" sz="2800" b="1" dirty="0" smtClean="0">
                <a:solidFill>
                  <a:srgbClr val="FF0000"/>
                </a:solidFill>
                <a:latin typeface="Consolas"/>
                <a:ea typeface="Times New Roman"/>
                <a:cs typeface="Times New Roman"/>
              </a:rPr>
              <a:t>&amp;</a:t>
            </a:r>
            <a:r>
              <a:rPr lang="en-US" sz="2800" dirty="0" smtClean="0">
                <a:solidFill>
                  <a:srgbClr val="000000"/>
                </a:solidFill>
                <a:latin typeface="Consolas"/>
                <a:ea typeface="Times New Roman"/>
                <a:cs typeface="Times New Roman"/>
              </a:rPr>
              <a:t>son</a:t>
            </a:r>
            <a:r>
              <a:rPr lang="en-US" sz="2800" b="1" dirty="0" smtClean="0">
                <a:solidFill>
                  <a:srgbClr val="FF0000"/>
                </a:solidFill>
                <a:latin typeface="Consolas"/>
                <a:ea typeface="Times New Roman"/>
                <a:cs typeface="Times New Roman"/>
              </a:rPr>
              <a:t>);</a:t>
            </a:r>
            <a:endParaRPr lang="tr-TR" sz="1200" dirty="0" smtClean="0">
              <a:ea typeface="Times New Roman"/>
              <a:cs typeface="Times New Roman"/>
            </a:endParaRPr>
          </a:p>
          <a:p>
            <a:pPr>
              <a:lnSpc>
                <a:spcPct val="115000"/>
              </a:lnSpc>
              <a:spcAft>
                <a:spcPts val="0"/>
              </a:spcAft>
              <a:buNone/>
            </a:pPr>
            <a:r>
              <a:rPr lang="en-US" sz="2800" dirty="0" smtClean="0">
                <a:solidFill>
                  <a:srgbClr val="000000"/>
                </a:solidFill>
                <a:latin typeface="Consolas"/>
                <a:ea typeface="Times New Roman"/>
                <a:cs typeface="Times New Roman"/>
              </a:rPr>
              <a:t>	</a:t>
            </a:r>
            <a:r>
              <a:rPr lang="en-US" sz="2800" dirty="0" err="1" smtClean="0">
                <a:solidFill>
                  <a:srgbClr val="000000"/>
                </a:solidFill>
                <a:latin typeface="Consolas"/>
                <a:ea typeface="Times New Roman"/>
                <a:cs typeface="Times New Roman"/>
              </a:rPr>
              <a:t>printf</a:t>
            </a:r>
            <a:r>
              <a:rPr lang="en-US" sz="2800" b="1" dirty="0" smtClean="0">
                <a:solidFill>
                  <a:srgbClr val="FF0000"/>
                </a:solidFill>
                <a:latin typeface="Consolas"/>
                <a:ea typeface="Times New Roman"/>
                <a:cs typeface="Times New Roman"/>
              </a:rPr>
              <a:t>(</a:t>
            </a:r>
            <a:r>
              <a:rPr lang="en-US" sz="2800" b="1" dirty="0" smtClean="0">
                <a:solidFill>
                  <a:srgbClr val="0000FF"/>
                </a:solidFill>
                <a:latin typeface="Consolas"/>
                <a:ea typeface="Times New Roman"/>
                <a:cs typeface="Times New Roman"/>
              </a:rPr>
              <a:t>"</a:t>
            </a:r>
            <a:r>
              <a:rPr lang="en-US" sz="2800" b="1" dirty="0" err="1" smtClean="0">
                <a:solidFill>
                  <a:srgbClr val="0000FF"/>
                </a:solidFill>
                <a:latin typeface="Consolas"/>
                <a:ea typeface="Times New Roman"/>
                <a:cs typeface="Times New Roman"/>
              </a:rPr>
              <a:t>Alinanlar</a:t>
            </a:r>
            <a:r>
              <a:rPr lang="en-US" sz="2800" b="1" dirty="0" smtClean="0">
                <a:solidFill>
                  <a:srgbClr val="0000FF"/>
                </a:solidFill>
                <a:latin typeface="Consolas"/>
                <a:ea typeface="Times New Roman"/>
                <a:cs typeface="Times New Roman"/>
              </a:rPr>
              <a:t>:%c </a:t>
            </a:r>
            <a:r>
              <a:rPr lang="en-US" sz="2800" b="1" dirty="0" err="1" smtClean="0">
                <a:solidFill>
                  <a:srgbClr val="0000FF"/>
                </a:solidFill>
                <a:latin typeface="Consolas"/>
                <a:ea typeface="Times New Roman"/>
                <a:cs typeface="Times New Roman"/>
              </a:rPr>
              <a:t>ve</a:t>
            </a:r>
            <a:r>
              <a:rPr lang="en-US" sz="2800" b="1" dirty="0" smtClean="0">
                <a:solidFill>
                  <a:srgbClr val="0000FF"/>
                </a:solidFill>
                <a:latin typeface="Consolas"/>
                <a:ea typeface="Times New Roman"/>
                <a:cs typeface="Times New Roman"/>
              </a:rPr>
              <a:t> %c"</a:t>
            </a:r>
            <a:r>
              <a:rPr lang="en-US" sz="2800" b="1" dirty="0" smtClean="0">
                <a:solidFill>
                  <a:srgbClr val="FF0000"/>
                </a:solidFill>
                <a:latin typeface="Consolas"/>
                <a:ea typeface="Times New Roman"/>
                <a:cs typeface="Times New Roman"/>
              </a:rPr>
              <a:t>,</a:t>
            </a:r>
            <a:r>
              <a:rPr lang="en-US" sz="2800" dirty="0" smtClean="0">
                <a:solidFill>
                  <a:srgbClr val="000000"/>
                </a:solidFill>
                <a:latin typeface="Consolas"/>
                <a:ea typeface="Times New Roman"/>
                <a:cs typeface="Times New Roman"/>
              </a:rPr>
              <a:t> ilk</a:t>
            </a:r>
            <a:r>
              <a:rPr lang="en-US" sz="2800" b="1" dirty="0" smtClean="0">
                <a:solidFill>
                  <a:srgbClr val="FF0000"/>
                </a:solidFill>
                <a:latin typeface="Consolas"/>
                <a:ea typeface="Times New Roman"/>
                <a:cs typeface="Times New Roman"/>
              </a:rPr>
              <a:t>,</a:t>
            </a:r>
            <a:r>
              <a:rPr lang="en-US" sz="2800" dirty="0" smtClean="0">
                <a:solidFill>
                  <a:srgbClr val="000000"/>
                </a:solidFill>
                <a:latin typeface="Consolas"/>
                <a:ea typeface="Times New Roman"/>
                <a:cs typeface="Times New Roman"/>
              </a:rPr>
              <a:t> son</a:t>
            </a:r>
            <a:r>
              <a:rPr lang="en-US" sz="2800" b="1" dirty="0" smtClean="0">
                <a:solidFill>
                  <a:srgbClr val="FF0000"/>
                </a:solidFill>
                <a:latin typeface="Consolas"/>
                <a:ea typeface="Times New Roman"/>
                <a:cs typeface="Times New Roman"/>
              </a:rPr>
              <a:t>);</a:t>
            </a:r>
            <a:endParaRPr lang="tr-TR" sz="1200" dirty="0" smtClean="0">
              <a:ea typeface="Times New Roman"/>
              <a:cs typeface="Times New Roman"/>
            </a:endParaRPr>
          </a:p>
          <a:p>
            <a:pPr>
              <a:lnSpc>
                <a:spcPct val="115000"/>
              </a:lnSpc>
              <a:spcAft>
                <a:spcPts val="0"/>
              </a:spcAft>
              <a:buNone/>
            </a:pPr>
            <a:r>
              <a:rPr lang="en-US" sz="2800" dirty="0" smtClean="0">
                <a:solidFill>
                  <a:srgbClr val="000000"/>
                </a:solidFill>
                <a:latin typeface="Consolas"/>
                <a:ea typeface="Times New Roman"/>
                <a:cs typeface="Times New Roman"/>
              </a:rPr>
              <a:t>	</a:t>
            </a:r>
            <a:r>
              <a:rPr lang="en-US" sz="2800" i="1" dirty="0" smtClean="0">
                <a:solidFill>
                  <a:srgbClr val="3399FF"/>
                </a:solidFill>
                <a:latin typeface="Consolas"/>
                <a:ea typeface="Times New Roman"/>
                <a:cs typeface="Times New Roman"/>
              </a:rPr>
              <a:t>// %c </a:t>
            </a:r>
            <a:r>
              <a:rPr lang="en-US" sz="2800" i="1" dirty="0" err="1" smtClean="0">
                <a:solidFill>
                  <a:srgbClr val="3399FF"/>
                </a:solidFill>
                <a:latin typeface="Consolas"/>
                <a:ea typeface="Times New Roman"/>
                <a:cs typeface="Times New Roman"/>
              </a:rPr>
              <a:t>karakteri</a:t>
            </a:r>
            <a:r>
              <a:rPr lang="en-US" sz="2800" i="1" dirty="0" smtClean="0">
                <a:solidFill>
                  <a:srgbClr val="3399FF"/>
                </a:solidFill>
                <a:latin typeface="Consolas"/>
                <a:ea typeface="Times New Roman"/>
                <a:cs typeface="Times New Roman"/>
              </a:rPr>
              <a:t> al </a:t>
            </a:r>
            <a:r>
              <a:rPr lang="en-US" sz="2800" i="1" dirty="0" err="1" smtClean="0">
                <a:solidFill>
                  <a:srgbClr val="3399FF"/>
                </a:solidFill>
                <a:latin typeface="Consolas"/>
                <a:ea typeface="Times New Roman"/>
                <a:cs typeface="Times New Roman"/>
              </a:rPr>
              <a:t>ve</a:t>
            </a:r>
            <a:r>
              <a:rPr lang="en-US" sz="2800" i="1" dirty="0" smtClean="0">
                <a:solidFill>
                  <a:srgbClr val="3399FF"/>
                </a:solidFill>
                <a:latin typeface="Consolas"/>
                <a:ea typeface="Times New Roman"/>
                <a:cs typeface="Times New Roman"/>
              </a:rPr>
              <a:t> </a:t>
            </a:r>
            <a:r>
              <a:rPr lang="en-US" sz="2800" i="1" dirty="0" err="1" smtClean="0">
                <a:solidFill>
                  <a:srgbClr val="3399FF"/>
                </a:solidFill>
                <a:latin typeface="Consolas"/>
                <a:ea typeface="Times New Roman"/>
                <a:cs typeface="Times New Roman"/>
              </a:rPr>
              <a:t>tampondan</a:t>
            </a:r>
            <a:r>
              <a:rPr lang="en-US" sz="2800" i="1" dirty="0" smtClean="0">
                <a:solidFill>
                  <a:srgbClr val="3399FF"/>
                </a:solidFill>
                <a:latin typeface="Consolas"/>
                <a:ea typeface="Times New Roman"/>
                <a:cs typeface="Times New Roman"/>
              </a:rPr>
              <a:t> </a:t>
            </a:r>
            <a:r>
              <a:rPr lang="en-US" sz="2800" i="1" dirty="0" err="1" smtClean="0">
                <a:solidFill>
                  <a:srgbClr val="3399FF"/>
                </a:solidFill>
                <a:latin typeface="Consolas"/>
                <a:ea typeface="Times New Roman"/>
                <a:cs typeface="Times New Roman"/>
              </a:rPr>
              <a:t>sil</a:t>
            </a:r>
            <a:r>
              <a:rPr lang="en-US" sz="2800" i="1" dirty="0" smtClean="0">
                <a:solidFill>
                  <a:srgbClr val="3399FF"/>
                </a:solidFill>
                <a:latin typeface="Consolas"/>
                <a:ea typeface="Times New Roman"/>
                <a:cs typeface="Times New Roman"/>
              </a:rPr>
              <a:t> </a:t>
            </a:r>
            <a:r>
              <a:rPr lang="en-US" sz="2800" i="1" dirty="0" err="1" smtClean="0">
                <a:solidFill>
                  <a:srgbClr val="3399FF"/>
                </a:solidFill>
                <a:latin typeface="Consolas"/>
                <a:ea typeface="Times New Roman"/>
                <a:cs typeface="Times New Roman"/>
              </a:rPr>
              <a:t>anlamindaydi</a:t>
            </a:r>
            <a:endParaRPr lang="tr-TR" sz="1200" dirty="0" smtClean="0">
              <a:ea typeface="Times New Roman"/>
              <a:cs typeface="Times New Roman"/>
            </a:endParaRPr>
          </a:p>
          <a:p>
            <a:pPr>
              <a:lnSpc>
                <a:spcPct val="115000"/>
              </a:lnSpc>
              <a:spcAft>
                <a:spcPts val="0"/>
              </a:spcAft>
              <a:buNone/>
            </a:pPr>
            <a:r>
              <a:rPr lang="en-US" sz="2800" dirty="0" smtClean="0">
                <a:solidFill>
                  <a:srgbClr val="000000"/>
                </a:solidFill>
                <a:latin typeface="Consolas"/>
                <a:ea typeface="Times New Roman"/>
                <a:cs typeface="Times New Roman"/>
              </a:rPr>
              <a:t>	</a:t>
            </a:r>
            <a:r>
              <a:rPr lang="en-US" sz="2800" i="1" dirty="0" smtClean="0">
                <a:solidFill>
                  <a:srgbClr val="3399FF"/>
                </a:solidFill>
                <a:latin typeface="Consolas"/>
                <a:ea typeface="Times New Roman"/>
                <a:cs typeface="Times New Roman"/>
              </a:rPr>
              <a:t>// *%d </a:t>
            </a:r>
            <a:r>
              <a:rPr lang="en-US" sz="2800" i="1" dirty="0" err="1" smtClean="0">
                <a:solidFill>
                  <a:srgbClr val="3399FF"/>
                </a:solidFill>
                <a:latin typeface="Consolas"/>
                <a:ea typeface="Times New Roman"/>
                <a:cs typeface="Times New Roman"/>
              </a:rPr>
              <a:t>ise</a:t>
            </a:r>
            <a:r>
              <a:rPr lang="en-US" sz="2800" i="1" dirty="0" smtClean="0">
                <a:solidFill>
                  <a:srgbClr val="3399FF"/>
                </a:solidFill>
                <a:latin typeface="Consolas"/>
                <a:ea typeface="Times New Roman"/>
                <a:cs typeface="Times New Roman"/>
              </a:rPr>
              <a:t> </a:t>
            </a:r>
            <a:r>
              <a:rPr lang="en-US" sz="2800" i="1" dirty="0" err="1" smtClean="0">
                <a:solidFill>
                  <a:srgbClr val="3399FF"/>
                </a:solidFill>
                <a:latin typeface="Consolas"/>
                <a:ea typeface="Times New Roman"/>
                <a:cs typeface="Times New Roman"/>
              </a:rPr>
              <a:t>sayiyi</a:t>
            </a:r>
            <a:r>
              <a:rPr lang="en-US" sz="2800" i="1" dirty="0" smtClean="0">
                <a:solidFill>
                  <a:srgbClr val="3399FF"/>
                </a:solidFill>
                <a:latin typeface="Consolas"/>
                <a:ea typeface="Times New Roman"/>
                <a:cs typeface="Times New Roman"/>
              </a:rPr>
              <a:t> </a:t>
            </a:r>
            <a:r>
              <a:rPr lang="en-US" sz="2800" i="1" dirty="0" err="1" smtClean="0">
                <a:solidFill>
                  <a:srgbClr val="3399FF"/>
                </a:solidFill>
                <a:latin typeface="Consolas"/>
                <a:ea typeface="Times New Roman"/>
                <a:cs typeface="Times New Roman"/>
              </a:rPr>
              <a:t>tampondan</a:t>
            </a:r>
            <a:r>
              <a:rPr lang="en-US" sz="2800" i="1" dirty="0" smtClean="0">
                <a:solidFill>
                  <a:srgbClr val="3399FF"/>
                </a:solidFill>
                <a:latin typeface="Consolas"/>
                <a:ea typeface="Times New Roman"/>
                <a:cs typeface="Times New Roman"/>
              </a:rPr>
              <a:t> </a:t>
            </a:r>
            <a:r>
              <a:rPr lang="en-US" sz="2800" i="1" dirty="0" err="1" smtClean="0">
                <a:solidFill>
                  <a:srgbClr val="3399FF"/>
                </a:solidFill>
                <a:latin typeface="Consolas"/>
                <a:ea typeface="Times New Roman"/>
                <a:cs typeface="Times New Roman"/>
              </a:rPr>
              <a:t>sil</a:t>
            </a:r>
            <a:r>
              <a:rPr lang="en-US" sz="2800" i="1" dirty="0" smtClean="0">
                <a:solidFill>
                  <a:srgbClr val="3399FF"/>
                </a:solidFill>
                <a:latin typeface="Consolas"/>
                <a:ea typeface="Times New Roman"/>
                <a:cs typeface="Times New Roman"/>
              </a:rPr>
              <a:t> </a:t>
            </a:r>
            <a:r>
              <a:rPr lang="en-US" sz="2800" i="1" dirty="0" err="1" smtClean="0">
                <a:solidFill>
                  <a:srgbClr val="3399FF"/>
                </a:solidFill>
                <a:latin typeface="Consolas"/>
                <a:ea typeface="Times New Roman"/>
                <a:cs typeface="Times New Roman"/>
              </a:rPr>
              <a:t>ama</a:t>
            </a:r>
            <a:r>
              <a:rPr lang="en-US" sz="2800" i="1" dirty="0" smtClean="0">
                <a:solidFill>
                  <a:srgbClr val="3399FF"/>
                </a:solidFill>
                <a:latin typeface="Consolas"/>
                <a:ea typeface="Times New Roman"/>
                <a:cs typeface="Times New Roman"/>
              </a:rPr>
              <a:t> </a:t>
            </a:r>
            <a:r>
              <a:rPr lang="en-US" sz="2800" i="1" dirty="0" err="1" smtClean="0">
                <a:solidFill>
                  <a:srgbClr val="3399FF"/>
                </a:solidFill>
                <a:latin typeface="Consolas"/>
                <a:ea typeface="Times New Roman"/>
                <a:cs typeface="Times New Roman"/>
              </a:rPr>
              <a:t>bir</a:t>
            </a:r>
            <a:r>
              <a:rPr lang="en-US" sz="2800" i="1" dirty="0" smtClean="0">
                <a:solidFill>
                  <a:srgbClr val="3399FF"/>
                </a:solidFill>
                <a:latin typeface="Consolas"/>
                <a:ea typeface="Times New Roman"/>
                <a:cs typeface="Times New Roman"/>
              </a:rPr>
              <a:t> </a:t>
            </a:r>
            <a:r>
              <a:rPr lang="en-US" sz="2800" i="1" dirty="0" err="1" smtClean="0">
                <a:solidFill>
                  <a:srgbClr val="3399FF"/>
                </a:solidFill>
                <a:latin typeface="Consolas"/>
                <a:ea typeface="Times New Roman"/>
                <a:cs typeface="Times New Roman"/>
              </a:rPr>
              <a:t>yere</a:t>
            </a:r>
            <a:r>
              <a:rPr lang="en-US" sz="2800" i="1" dirty="0" smtClean="0">
                <a:solidFill>
                  <a:srgbClr val="3399FF"/>
                </a:solidFill>
                <a:latin typeface="Consolas"/>
                <a:ea typeface="Times New Roman"/>
                <a:cs typeface="Times New Roman"/>
              </a:rPr>
              <a:t> </a:t>
            </a:r>
            <a:r>
              <a:rPr lang="en-US" sz="2800" i="1" dirty="0" err="1" smtClean="0">
                <a:solidFill>
                  <a:srgbClr val="3399FF"/>
                </a:solidFill>
                <a:latin typeface="Consolas"/>
                <a:ea typeface="Times New Roman"/>
                <a:cs typeface="Times New Roman"/>
              </a:rPr>
              <a:t>kaydetme</a:t>
            </a:r>
            <a:r>
              <a:rPr lang="en-US" sz="2800" i="1" dirty="0" smtClean="0">
                <a:solidFill>
                  <a:srgbClr val="3399FF"/>
                </a:solidFill>
                <a:latin typeface="Consolas"/>
                <a:ea typeface="Times New Roman"/>
                <a:cs typeface="Times New Roman"/>
              </a:rPr>
              <a:t> </a:t>
            </a:r>
            <a:r>
              <a:rPr lang="en-US" sz="2800" i="1" dirty="0" err="1" smtClean="0">
                <a:solidFill>
                  <a:srgbClr val="3399FF"/>
                </a:solidFill>
                <a:latin typeface="Consolas"/>
                <a:ea typeface="Times New Roman"/>
                <a:cs typeface="Times New Roman"/>
              </a:rPr>
              <a:t>anlaminda</a:t>
            </a:r>
            <a:r>
              <a:rPr lang="en-US" sz="2800" i="1" dirty="0" smtClean="0">
                <a:solidFill>
                  <a:srgbClr val="3399FF"/>
                </a:solidFill>
                <a:latin typeface="Consolas"/>
                <a:ea typeface="Times New Roman"/>
                <a:cs typeface="Times New Roman"/>
              </a:rPr>
              <a:t>.</a:t>
            </a:r>
            <a:endParaRPr lang="tr-TR" sz="1200" dirty="0" smtClean="0">
              <a:ea typeface="Times New Roman"/>
              <a:cs typeface="Times New Roman"/>
            </a:endParaRPr>
          </a:p>
          <a:p>
            <a:pPr>
              <a:lnSpc>
                <a:spcPct val="115000"/>
              </a:lnSpc>
              <a:spcAft>
                <a:spcPts val="0"/>
              </a:spcAft>
              <a:buNone/>
            </a:pPr>
            <a:r>
              <a:rPr lang="en-US" sz="2800" dirty="0" smtClean="0">
                <a:solidFill>
                  <a:srgbClr val="000000"/>
                </a:solidFill>
                <a:latin typeface="Consolas"/>
                <a:ea typeface="Times New Roman"/>
                <a:cs typeface="Times New Roman"/>
              </a:rPr>
              <a:t>	</a:t>
            </a:r>
            <a:endParaRPr lang="tr-TR" sz="1200" dirty="0" smtClean="0">
              <a:ea typeface="Times New Roman"/>
              <a:cs typeface="Times New Roman"/>
            </a:endParaRPr>
          </a:p>
          <a:p>
            <a:pPr>
              <a:lnSpc>
                <a:spcPct val="115000"/>
              </a:lnSpc>
              <a:spcAft>
                <a:spcPts val="0"/>
              </a:spcAft>
              <a:buNone/>
            </a:pPr>
            <a:r>
              <a:rPr lang="en-US" sz="2800" dirty="0" smtClean="0">
                <a:solidFill>
                  <a:srgbClr val="000000"/>
                </a:solidFill>
                <a:latin typeface="Consolas"/>
                <a:ea typeface="Times New Roman"/>
                <a:cs typeface="Times New Roman"/>
              </a:rPr>
              <a:t>	</a:t>
            </a:r>
            <a:r>
              <a:rPr lang="en-US" sz="2800" i="1" dirty="0" smtClean="0">
                <a:solidFill>
                  <a:srgbClr val="3399FF"/>
                </a:solidFill>
                <a:latin typeface="Consolas"/>
                <a:ea typeface="Times New Roman"/>
                <a:cs typeface="Times New Roman"/>
              </a:rPr>
              <a:t>/*</a:t>
            </a:r>
            <a:endParaRPr lang="tr-TR" sz="1200" dirty="0" smtClean="0">
              <a:ea typeface="Times New Roman"/>
              <a:cs typeface="Times New Roman"/>
            </a:endParaRPr>
          </a:p>
          <a:p>
            <a:pPr>
              <a:lnSpc>
                <a:spcPct val="115000"/>
              </a:lnSpc>
              <a:spcAft>
                <a:spcPts val="0"/>
              </a:spcAft>
              <a:buNone/>
            </a:pPr>
            <a:r>
              <a:rPr lang="en-US" sz="2800" i="1" dirty="0" smtClean="0">
                <a:solidFill>
                  <a:srgbClr val="3399FF"/>
                </a:solidFill>
                <a:latin typeface="Consolas"/>
                <a:ea typeface="Times New Roman"/>
                <a:cs typeface="Times New Roman"/>
              </a:rPr>
              <a:t>	</a:t>
            </a:r>
            <a:r>
              <a:rPr lang="en-US" sz="2800" i="1" dirty="0" err="1" smtClean="0">
                <a:solidFill>
                  <a:srgbClr val="3399FF"/>
                </a:solidFill>
                <a:latin typeface="Consolas"/>
                <a:ea typeface="Times New Roman"/>
                <a:cs typeface="Times New Roman"/>
              </a:rPr>
              <a:t>Alternatif</a:t>
            </a:r>
            <a:r>
              <a:rPr lang="en-US" sz="2800" i="1" dirty="0" smtClean="0">
                <a:solidFill>
                  <a:srgbClr val="3399FF"/>
                </a:solidFill>
                <a:latin typeface="Consolas"/>
                <a:ea typeface="Times New Roman"/>
                <a:cs typeface="Times New Roman"/>
              </a:rPr>
              <a:t> </a:t>
            </a:r>
            <a:r>
              <a:rPr lang="en-US" sz="2800" i="1" dirty="0" err="1" smtClean="0">
                <a:solidFill>
                  <a:srgbClr val="3399FF"/>
                </a:solidFill>
                <a:latin typeface="Consolas"/>
                <a:ea typeface="Times New Roman"/>
                <a:cs typeface="Times New Roman"/>
              </a:rPr>
              <a:t>olarak</a:t>
            </a:r>
            <a:r>
              <a:rPr lang="en-US" sz="2800" i="1" dirty="0" smtClean="0">
                <a:solidFill>
                  <a:srgbClr val="3399FF"/>
                </a:solidFill>
                <a:latin typeface="Consolas"/>
                <a:ea typeface="Times New Roman"/>
                <a:cs typeface="Times New Roman"/>
              </a:rPr>
              <a:t>, </a:t>
            </a:r>
            <a:r>
              <a:rPr lang="en-US" sz="2800" i="1" dirty="0" err="1" smtClean="0">
                <a:solidFill>
                  <a:srgbClr val="3399FF"/>
                </a:solidFill>
                <a:latin typeface="Consolas"/>
                <a:ea typeface="Times New Roman"/>
                <a:cs typeface="Times New Roman"/>
              </a:rPr>
              <a:t>biraz</a:t>
            </a:r>
            <a:r>
              <a:rPr lang="en-US" sz="2800" i="1" dirty="0" smtClean="0">
                <a:solidFill>
                  <a:srgbClr val="3399FF"/>
                </a:solidFill>
                <a:latin typeface="Consolas"/>
                <a:ea typeface="Times New Roman"/>
                <a:cs typeface="Times New Roman"/>
              </a:rPr>
              <a:t> </a:t>
            </a:r>
            <a:r>
              <a:rPr lang="en-US" sz="2800" i="1" dirty="0" err="1" smtClean="0">
                <a:solidFill>
                  <a:srgbClr val="3399FF"/>
                </a:solidFill>
                <a:latin typeface="Consolas"/>
                <a:ea typeface="Times New Roman"/>
                <a:cs typeface="Times New Roman"/>
              </a:rPr>
              <a:t>RAMde</a:t>
            </a:r>
            <a:r>
              <a:rPr lang="en-US" sz="2800" i="1" dirty="0" smtClean="0">
                <a:solidFill>
                  <a:srgbClr val="3399FF"/>
                </a:solidFill>
                <a:latin typeface="Consolas"/>
                <a:ea typeface="Times New Roman"/>
                <a:cs typeface="Times New Roman"/>
              </a:rPr>
              <a:t> </a:t>
            </a:r>
            <a:r>
              <a:rPr lang="en-US" sz="2800" i="1" dirty="0" err="1" smtClean="0">
                <a:solidFill>
                  <a:srgbClr val="3399FF"/>
                </a:solidFill>
                <a:latin typeface="Consolas"/>
                <a:ea typeface="Times New Roman"/>
                <a:cs typeface="Times New Roman"/>
              </a:rPr>
              <a:t>yer</a:t>
            </a:r>
            <a:r>
              <a:rPr lang="en-US" sz="2800" i="1" dirty="0" smtClean="0">
                <a:solidFill>
                  <a:srgbClr val="3399FF"/>
                </a:solidFill>
                <a:latin typeface="Consolas"/>
                <a:ea typeface="Times New Roman"/>
                <a:cs typeface="Times New Roman"/>
              </a:rPr>
              <a:t> </a:t>
            </a:r>
            <a:r>
              <a:rPr lang="en-US" sz="2800" i="1" dirty="0" err="1" smtClean="0">
                <a:solidFill>
                  <a:srgbClr val="3399FF"/>
                </a:solidFill>
                <a:latin typeface="Consolas"/>
                <a:ea typeface="Times New Roman"/>
                <a:cs typeface="Times New Roman"/>
              </a:rPr>
              <a:t>israf</a:t>
            </a:r>
            <a:r>
              <a:rPr lang="en-US" sz="2800" i="1" dirty="0" smtClean="0">
                <a:solidFill>
                  <a:srgbClr val="3399FF"/>
                </a:solidFill>
                <a:latin typeface="Consolas"/>
                <a:ea typeface="Times New Roman"/>
                <a:cs typeface="Times New Roman"/>
              </a:rPr>
              <a:t> </a:t>
            </a:r>
            <a:r>
              <a:rPr lang="en-US" sz="2800" i="1" dirty="0" err="1" smtClean="0">
                <a:solidFill>
                  <a:srgbClr val="3399FF"/>
                </a:solidFill>
                <a:latin typeface="Consolas"/>
                <a:ea typeface="Times New Roman"/>
                <a:cs typeface="Times New Roman"/>
              </a:rPr>
              <a:t>ederek</a:t>
            </a:r>
            <a:r>
              <a:rPr lang="en-US" sz="2800" i="1" dirty="0" smtClean="0">
                <a:solidFill>
                  <a:srgbClr val="3399FF"/>
                </a:solidFill>
                <a:latin typeface="Consolas"/>
                <a:ea typeface="Times New Roman"/>
                <a:cs typeface="Times New Roman"/>
              </a:rPr>
              <a:t>,</a:t>
            </a:r>
            <a:endParaRPr lang="tr-TR" sz="1200" dirty="0" smtClean="0">
              <a:ea typeface="Times New Roman"/>
              <a:cs typeface="Times New Roman"/>
            </a:endParaRPr>
          </a:p>
          <a:p>
            <a:pPr>
              <a:lnSpc>
                <a:spcPct val="115000"/>
              </a:lnSpc>
              <a:spcAft>
                <a:spcPts val="0"/>
              </a:spcAft>
              <a:buNone/>
            </a:pPr>
            <a:r>
              <a:rPr lang="en-US" sz="2800" i="1" dirty="0" smtClean="0">
                <a:solidFill>
                  <a:srgbClr val="3399FF"/>
                </a:solidFill>
                <a:latin typeface="Consolas"/>
                <a:ea typeface="Times New Roman"/>
                <a:cs typeface="Times New Roman"/>
              </a:rPr>
              <a:t>	</a:t>
            </a:r>
            <a:r>
              <a:rPr lang="en-US" sz="2800" i="1" dirty="0" err="1" smtClean="0">
                <a:solidFill>
                  <a:srgbClr val="3399FF"/>
                </a:solidFill>
                <a:latin typeface="Consolas"/>
                <a:ea typeface="Times New Roman"/>
                <a:cs typeface="Times New Roman"/>
              </a:rPr>
              <a:t>int</a:t>
            </a:r>
            <a:r>
              <a:rPr lang="en-US" sz="2800" i="1" dirty="0" smtClean="0">
                <a:solidFill>
                  <a:srgbClr val="3399FF"/>
                </a:solidFill>
                <a:latin typeface="Consolas"/>
                <a:ea typeface="Times New Roman"/>
                <a:cs typeface="Times New Roman"/>
              </a:rPr>
              <a:t> cop;</a:t>
            </a:r>
            <a:endParaRPr lang="tr-TR" sz="1200" dirty="0" smtClean="0">
              <a:ea typeface="Times New Roman"/>
              <a:cs typeface="Times New Roman"/>
            </a:endParaRPr>
          </a:p>
          <a:p>
            <a:pPr>
              <a:lnSpc>
                <a:spcPct val="115000"/>
              </a:lnSpc>
              <a:spcAft>
                <a:spcPts val="0"/>
              </a:spcAft>
              <a:buNone/>
            </a:pPr>
            <a:r>
              <a:rPr lang="en-US" sz="2800" i="1" dirty="0" smtClean="0">
                <a:solidFill>
                  <a:srgbClr val="3399FF"/>
                </a:solidFill>
                <a:latin typeface="Consolas"/>
                <a:ea typeface="Times New Roman"/>
                <a:cs typeface="Times New Roman"/>
              </a:rPr>
              <a:t>	scanf("%</a:t>
            </a:r>
            <a:r>
              <a:rPr lang="en-US" sz="2800" i="1" dirty="0" err="1" smtClean="0">
                <a:solidFill>
                  <a:srgbClr val="3399FF"/>
                </a:solidFill>
                <a:latin typeface="Consolas"/>
                <a:ea typeface="Times New Roman"/>
                <a:cs typeface="Times New Roman"/>
              </a:rPr>
              <a:t>c%d%c",&amp;ilk</a:t>
            </a:r>
            <a:r>
              <a:rPr lang="en-US" sz="2800" i="1" dirty="0" smtClean="0">
                <a:solidFill>
                  <a:srgbClr val="3399FF"/>
                </a:solidFill>
                <a:latin typeface="Consolas"/>
                <a:ea typeface="Times New Roman"/>
                <a:cs typeface="Times New Roman"/>
              </a:rPr>
              <a:t>, &amp;cop, &amp;son);</a:t>
            </a:r>
            <a:endParaRPr lang="tr-TR" sz="1200" dirty="0" smtClean="0">
              <a:ea typeface="Times New Roman"/>
              <a:cs typeface="Times New Roman"/>
            </a:endParaRPr>
          </a:p>
          <a:p>
            <a:pPr>
              <a:lnSpc>
                <a:spcPct val="115000"/>
              </a:lnSpc>
              <a:spcAft>
                <a:spcPts val="0"/>
              </a:spcAft>
              <a:buNone/>
            </a:pPr>
            <a:r>
              <a:rPr lang="en-US" sz="2800" i="1" dirty="0" smtClean="0">
                <a:solidFill>
                  <a:srgbClr val="3399FF"/>
                </a:solidFill>
                <a:latin typeface="Consolas"/>
                <a:ea typeface="Times New Roman"/>
                <a:cs typeface="Times New Roman"/>
              </a:rPr>
              <a:t>	// </a:t>
            </a:r>
            <a:r>
              <a:rPr lang="en-US" sz="2800" i="1" dirty="0" err="1" smtClean="0">
                <a:solidFill>
                  <a:srgbClr val="3399FF"/>
                </a:solidFill>
                <a:latin typeface="Consolas"/>
                <a:ea typeface="Times New Roman"/>
                <a:cs typeface="Times New Roman"/>
              </a:rPr>
              <a:t>cop'u</a:t>
            </a:r>
            <a:r>
              <a:rPr lang="en-US" sz="2800" i="1" dirty="0" smtClean="0">
                <a:solidFill>
                  <a:srgbClr val="3399FF"/>
                </a:solidFill>
                <a:latin typeface="Consolas"/>
                <a:ea typeface="Times New Roman"/>
                <a:cs typeface="Times New Roman"/>
              </a:rPr>
              <a:t> </a:t>
            </a:r>
            <a:r>
              <a:rPr lang="en-US" sz="2800" i="1" dirty="0" err="1" smtClean="0">
                <a:solidFill>
                  <a:srgbClr val="3399FF"/>
                </a:solidFill>
                <a:latin typeface="Consolas"/>
                <a:ea typeface="Times New Roman"/>
                <a:cs typeface="Times New Roman"/>
              </a:rPr>
              <a:t>ileride</a:t>
            </a:r>
            <a:r>
              <a:rPr lang="en-US" sz="2800" i="1" dirty="0" smtClean="0">
                <a:solidFill>
                  <a:srgbClr val="3399FF"/>
                </a:solidFill>
                <a:latin typeface="Consolas"/>
                <a:ea typeface="Times New Roman"/>
                <a:cs typeface="Times New Roman"/>
              </a:rPr>
              <a:t> </a:t>
            </a:r>
            <a:r>
              <a:rPr lang="en-US" sz="2800" i="1" dirty="0" err="1" smtClean="0">
                <a:solidFill>
                  <a:srgbClr val="3399FF"/>
                </a:solidFill>
                <a:latin typeface="Consolas"/>
                <a:ea typeface="Times New Roman"/>
                <a:cs typeface="Times New Roman"/>
              </a:rPr>
              <a:t>kullanmayacagiz</a:t>
            </a:r>
            <a:r>
              <a:rPr lang="en-US" sz="2800" i="1" dirty="0" smtClean="0">
                <a:solidFill>
                  <a:srgbClr val="3399FF"/>
                </a:solidFill>
                <a:latin typeface="Consolas"/>
                <a:ea typeface="Times New Roman"/>
                <a:cs typeface="Times New Roman"/>
              </a:rPr>
              <a:t>.</a:t>
            </a:r>
            <a:endParaRPr lang="tr-TR" sz="1200" dirty="0" smtClean="0">
              <a:ea typeface="Times New Roman"/>
              <a:cs typeface="Times New Roman"/>
            </a:endParaRPr>
          </a:p>
          <a:p>
            <a:pPr>
              <a:lnSpc>
                <a:spcPct val="115000"/>
              </a:lnSpc>
              <a:spcAft>
                <a:spcPts val="0"/>
              </a:spcAft>
              <a:buNone/>
            </a:pPr>
            <a:r>
              <a:rPr lang="en-US" sz="2800" i="1" dirty="0" smtClean="0">
                <a:solidFill>
                  <a:srgbClr val="3399FF"/>
                </a:solidFill>
                <a:latin typeface="Consolas"/>
                <a:ea typeface="Times New Roman"/>
                <a:cs typeface="Times New Roman"/>
              </a:rPr>
              <a:t>	*/</a:t>
            </a:r>
            <a:endParaRPr lang="tr-TR" sz="1200" dirty="0" smtClean="0">
              <a:ea typeface="Times New Roman"/>
              <a:cs typeface="Times New Roman"/>
            </a:endParaRPr>
          </a:p>
          <a:p>
            <a:pPr>
              <a:lnSpc>
                <a:spcPct val="115000"/>
              </a:lnSpc>
              <a:spcAft>
                <a:spcPts val="0"/>
              </a:spcAft>
              <a:buNone/>
            </a:pPr>
            <a:r>
              <a:rPr lang="en-US" sz="2800" dirty="0" smtClean="0">
                <a:solidFill>
                  <a:srgbClr val="000000"/>
                </a:solidFill>
                <a:latin typeface="Consolas"/>
                <a:ea typeface="Times New Roman"/>
                <a:cs typeface="Times New Roman"/>
              </a:rPr>
              <a:t>	</a:t>
            </a:r>
            <a:r>
              <a:rPr lang="en-US" sz="2800" b="1" dirty="0" smtClean="0">
                <a:solidFill>
                  <a:srgbClr val="000000"/>
                </a:solidFill>
                <a:latin typeface="Consolas"/>
                <a:ea typeface="Times New Roman"/>
                <a:cs typeface="Times New Roman"/>
              </a:rPr>
              <a:t>return</a:t>
            </a:r>
            <a:r>
              <a:rPr lang="en-US" sz="2800" dirty="0" smtClean="0">
                <a:solidFill>
                  <a:srgbClr val="000000"/>
                </a:solidFill>
                <a:latin typeface="Consolas"/>
                <a:ea typeface="Times New Roman"/>
                <a:cs typeface="Times New Roman"/>
              </a:rPr>
              <a:t> </a:t>
            </a:r>
            <a:r>
              <a:rPr lang="en-US" sz="2800" dirty="0" smtClean="0">
                <a:solidFill>
                  <a:srgbClr val="800080"/>
                </a:solidFill>
                <a:latin typeface="Consolas"/>
                <a:ea typeface="Times New Roman"/>
                <a:cs typeface="Times New Roman"/>
              </a:rPr>
              <a:t>0</a:t>
            </a:r>
            <a:r>
              <a:rPr lang="en-US" sz="2800" b="1" dirty="0" smtClean="0">
                <a:solidFill>
                  <a:srgbClr val="FF0000"/>
                </a:solidFill>
                <a:latin typeface="Consolas"/>
                <a:ea typeface="Times New Roman"/>
                <a:cs typeface="Times New Roman"/>
              </a:rPr>
              <a:t>;</a:t>
            </a:r>
            <a:endParaRPr lang="tr-TR" sz="1200" dirty="0" smtClean="0">
              <a:ea typeface="Times New Roman"/>
              <a:cs typeface="Times New Roman"/>
            </a:endParaRPr>
          </a:p>
          <a:p>
            <a:pPr>
              <a:lnSpc>
                <a:spcPct val="115000"/>
              </a:lnSpc>
              <a:spcAft>
                <a:spcPts val="0"/>
              </a:spcAft>
              <a:buNone/>
            </a:pPr>
            <a:r>
              <a:rPr lang="en-US" sz="2800" b="1" dirty="0" smtClean="0">
                <a:solidFill>
                  <a:srgbClr val="FF0000"/>
                </a:solidFill>
                <a:latin typeface="Consolas"/>
                <a:ea typeface="Times New Roman"/>
                <a:cs typeface="Times New Roman"/>
              </a:rPr>
              <a:t>}</a:t>
            </a:r>
            <a:endParaRPr lang="tr-TR" sz="1200" dirty="0" smtClean="0">
              <a:ea typeface="Times New Roman"/>
              <a:cs typeface="Times New Roman"/>
            </a:endParaRPr>
          </a:p>
          <a:p>
            <a:pPr>
              <a:lnSpc>
                <a:spcPct val="115000"/>
              </a:lnSpc>
              <a:spcAft>
                <a:spcPts val="0"/>
              </a:spcAft>
              <a:buNone/>
            </a:pPr>
            <a:r>
              <a:rPr lang="en-US" sz="2800" b="1" dirty="0" smtClean="0">
                <a:solidFill>
                  <a:srgbClr val="FF0000"/>
                </a:solidFill>
                <a:latin typeface="Consolas"/>
                <a:ea typeface="Times New Roman"/>
                <a:cs typeface="Times New Roman"/>
              </a:rPr>
              <a:t> </a:t>
            </a:r>
            <a:endParaRPr lang="tr-TR" sz="1200" dirty="0" smtClean="0">
              <a:ea typeface="Times New Roman"/>
              <a:cs typeface="Times New Roman"/>
            </a:endParaRPr>
          </a:p>
          <a:p>
            <a:pPr>
              <a:buNone/>
            </a:pPr>
            <a:endParaRPr lang="tr-TR" dirty="0"/>
          </a:p>
        </p:txBody>
      </p:sp>
      <p:sp>
        <p:nvSpPr>
          <p:cNvPr id="5" name="4 Yuvarlatılmış Dikdörtgen"/>
          <p:cNvSpPr/>
          <p:nvPr/>
        </p:nvSpPr>
        <p:spPr>
          <a:xfrm>
            <a:off x="6074979" y="2165131"/>
            <a:ext cx="2816773" cy="399182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nSpc>
                <a:spcPct val="115000"/>
              </a:lnSpc>
              <a:spcAft>
                <a:spcPts val="0"/>
              </a:spcAft>
            </a:pPr>
            <a:r>
              <a:rPr lang="en-US" sz="1600" dirty="0" smtClean="0">
                <a:solidFill>
                  <a:srgbClr val="008000"/>
                </a:solidFill>
                <a:latin typeface="Consolas"/>
                <a:ea typeface="Times New Roman"/>
                <a:cs typeface="Times New Roman"/>
              </a:rPr>
              <a:t>#include &lt;</a:t>
            </a:r>
            <a:r>
              <a:rPr lang="en-US" sz="1600" dirty="0" err="1" smtClean="0">
                <a:solidFill>
                  <a:srgbClr val="008000"/>
                </a:solidFill>
                <a:latin typeface="Consolas"/>
                <a:ea typeface="Times New Roman"/>
                <a:cs typeface="Times New Roman"/>
              </a:rPr>
              <a:t>stdio.h</a:t>
            </a:r>
            <a:r>
              <a:rPr lang="en-US" sz="1600" dirty="0" smtClean="0">
                <a:solidFill>
                  <a:srgbClr val="008000"/>
                </a:solidFill>
                <a:latin typeface="Consolas"/>
                <a:ea typeface="Times New Roman"/>
                <a:cs typeface="Times New Roman"/>
              </a:rPr>
              <a:t>&gt;</a:t>
            </a:r>
            <a:endParaRPr lang="tr-TR" sz="900" dirty="0" smtClean="0">
              <a:ea typeface="Times New Roman"/>
              <a:cs typeface="Times New Roman"/>
            </a:endParaRPr>
          </a:p>
          <a:p>
            <a:pPr>
              <a:lnSpc>
                <a:spcPct val="115000"/>
              </a:lnSpc>
              <a:spcAft>
                <a:spcPts val="0"/>
              </a:spcAft>
            </a:pPr>
            <a:r>
              <a:rPr lang="en-US" sz="1600" b="1" dirty="0" err="1" smtClean="0">
                <a:solidFill>
                  <a:srgbClr val="000000"/>
                </a:solidFill>
                <a:latin typeface="Consolas"/>
                <a:ea typeface="Times New Roman"/>
                <a:cs typeface="Times New Roman"/>
              </a:rPr>
              <a:t>int</a:t>
            </a:r>
            <a:r>
              <a:rPr lang="en-US" sz="1600" dirty="0" smtClean="0">
                <a:solidFill>
                  <a:srgbClr val="000000"/>
                </a:solidFill>
                <a:latin typeface="Consolas"/>
                <a:ea typeface="Times New Roman"/>
                <a:cs typeface="Times New Roman"/>
              </a:rPr>
              <a:t> main</a:t>
            </a:r>
            <a:r>
              <a:rPr lang="en-US" sz="1600" b="1" dirty="0" smtClean="0">
                <a:solidFill>
                  <a:srgbClr val="FF0000"/>
                </a:solidFill>
                <a:latin typeface="Consolas"/>
                <a:ea typeface="Times New Roman"/>
                <a:cs typeface="Times New Roman"/>
              </a:rPr>
              <a:t>()</a:t>
            </a:r>
            <a:endParaRPr lang="tr-TR" sz="900" dirty="0" smtClean="0">
              <a:ea typeface="Times New Roman"/>
              <a:cs typeface="Times New Roman"/>
            </a:endParaRPr>
          </a:p>
          <a:p>
            <a:pPr>
              <a:lnSpc>
                <a:spcPct val="115000"/>
              </a:lnSpc>
              <a:spcAft>
                <a:spcPts val="0"/>
              </a:spcAft>
            </a:pPr>
            <a:r>
              <a:rPr lang="en-US" sz="1600" b="1" dirty="0" smtClean="0">
                <a:solidFill>
                  <a:srgbClr val="FF0000"/>
                </a:solidFill>
                <a:latin typeface="Consolas"/>
                <a:ea typeface="Times New Roman"/>
                <a:cs typeface="Times New Roman"/>
              </a:rPr>
              <a:t>{</a:t>
            </a:r>
            <a:endParaRPr lang="tr-TR" sz="900" dirty="0" smtClean="0">
              <a:ea typeface="Times New Roman"/>
              <a:cs typeface="Times New Roman"/>
            </a:endParaRPr>
          </a:p>
          <a:p>
            <a:pPr>
              <a:lnSpc>
                <a:spcPct val="115000"/>
              </a:lnSpc>
              <a:spcAft>
                <a:spcPts val="0"/>
              </a:spcAft>
            </a:pPr>
            <a:r>
              <a:rPr lang="en-US" sz="1600" dirty="0" smtClean="0">
                <a:solidFill>
                  <a:srgbClr val="000000"/>
                </a:solidFill>
                <a:latin typeface="Consolas"/>
                <a:ea typeface="Times New Roman"/>
                <a:cs typeface="Times New Roman"/>
              </a:rPr>
              <a:t>	</a:t>
            </a:r>
            <a:r>
              <a:rPr lang="en-US" sz="1600" dirty="0" err="1" smtClean="0">
                <a:solidFill>
                  <a:srgbClr val="000000"/>
                </a:solidFill>
                <a:latin typeface="Consolas"/>
                <a:ea typeface="Times New Roman"/>
                <a:cs typeface="Times New Roman"/>
              </a:rPr>
              <a:t>printf</a:t>
            </a:r>
            <a:r>
              <a:rPr lang="en-US" sz="1600" b="1" dirty="0" smtClean="0">
                <a:solidFill>
                  <a:srgbClr val="FF0000"/>
                </a:solidFill>
                <a:latin typeface="Consolas"/>
                <a:ea typeface="Times New Roman"/>
                <a:cs typeface="Times New Roman"/>
              </a:rPr>
              <a:t>(</a:t>
            </a:r>
            <a:r>
              <a:rPr lang="en-US" sz="1600" b="1" dirty="0" smtClean="0">
                <a:solidFill>
                  <a:srgbClr val="0000FF"/>
                </a:solidFill>
                <a:latin typeface="Consolas"/>
                <a:ea typeface="Times New Roman"/>
                <a:cs typeface="Times New Roman"/>
              </a:rPr>
              <a:t>"</a:t>
            </a:r>
            <a:r>
              <a:rPr lang="en-US" sz="1600" b="1" dirty="0" err="1" smtClean="0">
                <a:solidFill>
                  <a:srgbClr val="0000FF"/>
                </a:solidFill>
                <a:latin typeface="Consolas"/>
                <a:ea typeface="Times New Roman"/>
                <a:cs typeface="Times New Roman"/>
              </a:rPr>
              <a:t>Deneme</a:t>
            </a:r>
            <a:r>
              <a:rPr lang="en-US" sz="1600" b="1" dirty="0" smtClean="0">
                <a:solidFill>
                  <a:srgbClr val="0000FF"/>
                </a:solidFill>
                <a:latin typeface="Consolas"/>
                <a:ea typeface="Times New Roman"/>
                <a:cs typeface="Times New Roman"/>
              </a:rPr>
              <a:t>"</a:t>
            </a:r>
            <a:r>
              <a:rPr lang="en-US" sz="1600" b="1" dirty="0" smtClean="0">
                <a:solidFill>
                  <a:srgbClr val="FF0000"/>
                </a:solidFill>
                <a:latin typeface="Consolas"/>
                <a:ea typeface="Times New Roman"/>
                <a:cs typeface="Times New Roman"/>
              </a:rPr>
              <a:t>);</a:t>
            </a:r>
            <a:endParaRPr lang="tr-TR" sz="900" dirty="0" smtClean="0">
              <a:ea typeface="Times New Roman"/>
              <a:cs typeface="Times New Roman"/>
            </a:endParaRPr>
          </a:p>
          <a:p>
            <a:pPr>
              <a:lnSpc>
                <a:spcPct val="115000"/>
              </a:lnSpc>
              <a:spcAft>
                <a:spcPts val="0"/>
              </a:spcAft>
            </a:pPr>
            <a:r>
              <a:rPr lang="en-US" sz="1600" i="1" dirty="0" smtClean="0">
                <a:solidFill>
                  <a:srgbClr val="3399FF"/>
                </a:solidFill>
                <a:latin typeface="Consolas"/>
                <a:ea typeface="Times New Roman"/>
                <a:cs typeface="Times New Roman"/>
              </a:rPr>
              <a:t>//</a:t>
            </a:r>
            <a:r>
              <a:rPr lang="en-US" sz="1600" i="1" dirty="0" err="1" smtClean="0">
                <a:solidFill>
                  <a:srgbClr val="3399FF"/>
                </a:solidFill>
                <a:latin typeface="Consolas"/>
                <a:ea typeface="Times New Roman"/>
                <a:cs typeface="Times New Roman"/>
              </a:rPr>
              <a:t>getch</a:t>
            </a:r>
            <a:r>
              <a:rPr lang="en-US" sz="1600" i="1" dirty="0" smtClean="0">
                <a:solidFill>
                  <a:srgbClr val="3399FF"/>
                </a:solidFill>
                <a:latin typeface="Consolas"/>
                <a:ea typeface="Times New Roman"/>
                <a:cs typeface="Times New Roman"/>
              </a:rPr>
              <a:t>(); </a:t>
            </a:r>
            <a:r>
              <a:rPr lang="en-US" sz="1600" i="1" dirty="0" err="1" smtClean="0">
                <a:solidFill>
                  <a:srgbClr val="3399FF"/>
                </a:solidFill>
                <a:latin typeface="Consolas"/>
                <a:ea typeface="Times New Roman"/>
                <a:cs typeface="Times New Roman"/>
              </a:rPr>
              <a:t>yerine</a:t>
            </a:r>
            <a:endParaRPr lang="tr-TR" sz="1600" i="1" dirty="0" smtClean="0">
              <a:solidFill>
                <a:srgbClr val="3399FF"/>
              </a:solidFill>
              <a:latin typeface="Consolas"/>
              <a:ea typeface="Times New Roman"/>
              <a:cs typeface="Times New Roman"/>
            </a:endParaRPr>
          </a:p>
          <a:p>
            <a:pPr>
              <a:lnSpc>
                <a:spcPct val="115000"/>
              </a:lnSpc>
            </a:pPr>
            <a:r>
              <a:rPr lang="en-US" sz="900" dirty="0" smtClean="0">
                <a:solidFill>
                  <a:srgbClr val="000000"/>
                </a:solidFill>
                <a:latin typeface="Consolas"/>
                <a:ea typeface="Times New Roman"/>
                <a:cs typeface="Times New Roman"/>
              </a:rPr>
              <a:t>	</a:t>
            </a:r>
            <a:r>
              <a:rPr lang="tr-TR" sz="1600" dirty="0" err="1" smtClean="0">
                <a:solidFill>
                  <a:srgbClr val="000000"/>
                </a:solidFill>
                <a:latin typeface="Consolas"/>
                <a:ea typeface="Times New Roman"/>
                <a:cs typeface="Times New Roman"/>
              </a:rPr>
              <a:t>fflush</a:t>
            </a:r>
            <a:r>
              <a:rPr lang="tr-TR" sz="1600" dirty="0" smtClean="0">
                <a:solidFill>
                  <a:srgbClr val="000000"/>
                </a:solidFill>
                <a:latin typeface="Consolas"/>
                <a:ea typeface="Times New Roman"/>
                <a:cs typeface="Times New Roman"/>
              </a:rPr>
              <a:t>(</a:t>
            </a:r>
            <a:r>
              <a:rPr lang="tr-TR" sz="1600" dirty="0" err="1" smtClean="0">
                <a:solidFill>
                  <a:srgbClr val="000000"/>
                </a:solidFill>
                <a:latin typeface="Consolas"/>
                <a:ea typeface="Times New Roman"/>
                <a:cs typeface="Times New Roman"/>
              </a:rPr>
              <a:t>stdin</a:t>
            </a:r>
            <a:r>
              <a:rPr lang="tr-TR" sz="1600" dirty="0" smtClean="0">
                <a:solidFill>
                  <a:srgbClr val="000000"/>
                </a:solidFill>
                <a:latin typeface="Consolas"/>
                <a:ea typeface="Times New Roman"/>
                <a:cs typeface="Times New Roman"/>
              </a:rPr>
              <a:t>)</a:t>
            </a:r>
            <a:r>
              <a:rPr lang="en-US" sz="1600" dirty="0" smtClean="0">
                <a:solidFill>
                  <a:srgbClr val="000000"/>
                </a:solidFill>
                <a:latin typeface="Consolas"/>
                <a:ea typeface="Times New Roman"/>
                <a:cs typeface="Times New Roman"/>
              </a:rPr>
              <a:t>;</a:t>
            </a:r>
            <a:endParaRPr lang="tr-TR" sz="900" dirty="0" smtClean="0">
              <a:solidFill>
                <a:srgbClr val="000000"/>
              </a:solidFill>
              <a:latin typeface="Consolas"/>
              <a:ea typeface="Times New Roman"/>
              <a:cs typeface="Times New Roman"/>
            </a:endParaRPr>
          </a:p>
          <a:p>
            <a:pPr>
              <a:lnSpc>
                <a:spcPct val="115000"/>
              </a:lnSpc>
            </a:pPr>
            <a:r>
              <a:rPr lang="tr-TR" sz="900" dirty="0" smtClean="0">
                <a:solidFill>
                  <a:srgbClr val="000000"/>
                </a:solidFill>
                <a:latin typeface="Consolas"/>
                <a:ea typeface="Times New Roman"/>
                <a:cs typeface="Times New Roman"/>
              </a:rPr>
              <a:t> </a:t>
            </a:r>
            <a:r>
              <a:rPr lang="en-US" sz="900" dirty="0" smtClean="0">
                <a:solidFill>
                  <a:srgbClr val="000000"/>
                </a:solidFill>
                <a:latin typeface="Consolas"/>
                <a:ea typeface="Times New Roman"/>
                <a:cs typeface="Times New Roman"/>
              </a:rPr>
              <a:t>	</a:t>
            </a:r>
            <a:r>
              <a:rPr lang="en-US" sz="1600" dirty="0" smtClean="0">
                <a:solidFill>
                  <a:srgbClr val="000000"/>
                </a:solidFill>
                <a:latin typeface="Consolas"/>
                <a:ea typeface="Times New Roman"/>
                <a:cs typeface="Times New Roman"/>
              </a:rPr>
              <a:t>scanf</a:t>
            </a:r>
            <a:r>
              <a:rPr lang="en-US" sz="1600" b="1" dirty="0" smtClean="0">
                <a:solidFill>
                  <a:srgbClr val="FF0000"/>
                </a:solidFill>
                <a:latin typeface="Consolas"/>
                <a:ea typeface="Times New Roman"/>
                <a:cs typeface="Times New Roman"/>
              </a:rPr>
              <a:t>(</a:t>
            </a:r>
            <a:r>
              <a:rPr lang="en-US" sz="1600" b="1" dirty="0" smtClean="0">
                <a:solidFill>
                  <a:srgbClr val="0000FF"/>
                </a:solidFill>
                <a:latin typeface="Consolas"/>
                <a:ea typeface="Times New Roman"/>
                <a:cs typeface="Times New Roman"/>
              </a:rPr>
              <a:t>"%*c"</a:t>
            </a:r>
            <a:r>
              <a:rPr lang="en-US" sz="1600" b="1" dirty="0" smtClean="0">
                <a:solidFill>
                  <a:srgbClr val="FF0000"/>
                </a:solidFill>
                <a:latin typeface="Consolas"/>
                <a:ea typeface="Times New Roman"/>
                <a:cs typeface="Times New Roman"/>
              </a:rPr>
              <a:t>);</a:t>
            </a:r>
            <a:endParaRPr lang="tr-TR" sz="1600" b="1" dirty="0" smtClean="0">
              <a:solidFill>
                <a:srgbClr val="FF0000"/>
              </a:solidFill>
              <a:latin typeface="Consolas"/>
              <a:ea typeface="Times New Roman"/>
              <a:cs typeface="Times New Roman"/>
            </a:endParaRPr>
          </a:p>
          <a:p>
            <a:pPr>
              <a:lnSpc>
                <a:spcPct val="115000"/>
              </a:lnSpc>
              <a:spcAft>
                <a:spcPts val="0"/>
              </a:spcAft>
            </a:pPr>
            <a:r>
              <a:rPr lang="en-US" sz="1600" i="1" dirty="0" smtClean="0">
                <a:solidFill>
                  <a:srgbClr val="3399FF"/>
                </a:solidFill>
                <a:latin typeface="Consolas"/>
                <a:ea typeface="Times New Roman"/>
                <a:cs typeface="Times New Roman"/>
              </a:rPr>
              <a:t>//.</a:t>
            </a:r>
            <a:r>
              <a:rPr lang="en-US" sz="1600" i="1" dirty="0" err="1" smtClean="0">
                <a:solidFill>
                  <a:srgbClr val="3399FF"/>
                </a:solidFill>
                <a:latin typeface="Consolas"/>
                <a:ea typeface="Times New Roman"/>
                <a:cs typeface="Times New Roman"/>
              </a:rPr>
              <a:t>exeyi</a:t>
            </a:r>
            <a:r>
              <a:rPr lang="en-US" sz="1600" i="1" dirty="0" smtClean="0">
                <a:solidFill>
                  <a:srgbClr val="3399FF"/>
                </a:solidFill>
                <a:latin typeface="Consolas"/>
                <a:ea typeface="Times New Roman"/>
                <a:cs typeface="Times New Roman"/>
              </a:rPr>
              <a:t> </a:t>
            </a:r>
            <a:r>
              <a:rPr lang="en-US" sz="1600" i="1" dirty="0" err="1" smtClean="0">
                <a:solidFill>
                  <a:srgbClr val="3399FF"/>
                </a:solidFill>
                <a:latin typeface="Consolas"/>
                <a:ea typeface="Times New Roman"/>
                <a:cs typeface="Times New Roman"/>
              </a:rPr>
              <a:t>actiginizda</a:t>
            </a:r>
            <a:endParaRPr lang="tr-TR" sz="900" dirty="0" smtClean="0">
              <a:ea typeface="Times New Roman"/>
              <a:cs typeface="Times New Roman"/>
            </a:endParaRPr>
          </a:p>
          <a:p>
            <a:pPr>
              <a:lnSpc>
                <a:spcPct val="115000"/>
              </a:lnSpc>
              <a:spcAft>
                <a:spcPts val="0"/>
              </a:spcAft>
            </a:pPr>
            <a:r>
              <a:rPr lang="en-US" sz="1600" i="1" dirty="0" smtClean="0">
                <a:solidFill>
                  <a:srgbClr val="3399FF"/>
                </a:solidFill>
                <a:latin typeface="Consolas"/>
                <a:ea typeface="Times New Roman"/>
                <a:cs typeface="Times New Roman"/>
              </a:rPr>
              <a:t>//</a:t>
            </a:r>
            <a:r>
              <a:rPr lang="en-US" sz="1600" i="1" dirty="0" err="1" smtClean="0">
                <a:solidFill>
                  <a:srgbClr val="3399FF"/>
                </a:solidFill>
                <a:latin typeface="Consolas"/>
                <a:ea typeface="Times New Roman"/>
                <a:cs typeface="Times New Roman"/>
              </a:rPr>
              <a:t>hemen</a:t>
            </a:r>
            <a:r>
              <a:rPr lang="en-US" sz="1600" i="1" dirty="0" smtClean="0">
                <a:solidFill>
                  <a:srgbClr val="3399FF"/>
                </a:solidFill>
                <a:latin typeface="Consolas"/>
                <a:ea typeface="Times New Roman"/>
                <a:cs typeface="Times New Roman"/>
              </a:rPr>
              <a:t> </a:t>
            </a:r>
            <a:r>
              <a:rPr lang="en-US" sz="1600" i="1" dirty="0" err="1" smtClean="0">
                <a:solidFill>
                  <a:srgbClr val="3399FF"/>
                </a:solidFill>
                <a:latin typeface="Consolas"/>
                <a:ea typeface="Times New Roman"/>
                <a:cs typeface="Times New Roman"/>
              </a:rPr>
              <a:t>kapanmasin</a:t>
            </a:r>
            <a:endParaRPr lang="tr-TR" sz="900" dirty="0" smtClean="0">
              <a:ea typeface="Times New Roman"/>
              <a:cs typeface="Times New Roman"/>
            </a:endParaRPr>
          </a:p>
          <a:p>
            <a:pPr>
              <a:lnSpc>
                <a:spcPct val="115000"/>
              </a:lnSpc>
              <a:spcAft>
                <a:spcPts val="0"/>
              </a:spcAft>
            </a:pPr>
            <a:r>
              <a:rPr lang="en-US" sz="1600" i="1" dirty="0" smtClean="0">
                <a:solidFill>
                  <a:srgbClr val="3399FF"/>
                </a:solidFill>
                <a:latin typeface="Consolas"/>
                <a:ea typeface="Times New Roman"/>
                <a:cs typeface="Times New Roman"/>
              </a:rPr>
              <a:t>//</a:t>
            </a:r>
            <a:r>
              <a:rPr lang="en-US" sz="1600" i="1" dirty="0" err="1" smtClean="0">
                <a:solidFill>
                  <a:srgbClr val="3399FF"/>
                </a:solidFill>
                <a:latin typeface="Consolas"/>
                <a:ea typeface="Times New Roman"/>
                <a:cs typeface="Times New Roman"/>
              </a:rPr>
              <a:t>diye</a:t>
            </a:r>
            <a:r>
              <a:rPr lang="tr-TR" sz="1600" i="1" dirty="0" smtClean="0">
                <a:solidFill>
                  <a:srgbClr val="3399FF"/>
                </a:solidFill>
                <a:latin typeface="Consolas"/>
                <a:ea typeface="Times New Roman"/>
                <a:cs typeface="Times New Roman"/>
              </a:rPr>
              <a:t> - </a:t>
            </a:r>
            <a:r>
              <a:rPr lang="tr-TR" sz="1600" i="1" dirty="0" err="1" smtClean="0">
                <a:solidFill>
                  <a:srgbClr val="3399FF"/>
                </a:solidFill>
                <a:latin typeface="Consolas"/>
                <a:ea typeface="Times New Roman"/>
                <a:cs typeface="Times New Roman"/>
              </a:rPr>
              <a:t>conio</a:t>
            </a:r>
            <a:r>
              <a:rPr lang="tr-TR" sz="1600" i="1" dirty="0" smtClean="0">
                <a:solidFill>
                  <a:srgbClr val="3399FF"/>
                </a:solidFill>
                <a:latin typeface="Consolas"/>
                <a:ea typeface="Times New Roman"/>
                <a:cs typeface="Times New Roman"/>
              </a:rPr>
              <a:t>.</a:t>
            </a:r>
            <a:r>
              <a:rPr lang="tr-TR" sz="1600" i="1" dirty="0" err="1" smtClean="0">
                <a:solidFill>
                  <a:srgbClr val="3399FF"/>
                </a:solidFill>
                <a:latin typeface="Consolas"/>
                <a:ea typeface="Times New Roman"/>
                <a:cs typeface="Times New Roman"/>
              </a:rPr>
              <a:t>h’a</a:t>
            </a:r>
            <a:r>
              <a:rPr lang="tr-TR" sz="1600" i="1" dirty="0" smtClean="0">
                <a:solidFill>
                  <a:srgbClr val="3399FF"/>
                </a:solidFill>
                <a:latin typeface="Consolas"/>
                <a:ea typeface="Times New Roman"/>
                <a:cs typeface="Times New Roman"/>
              </a:rPr>
              <a:t> </a:t>
            </a:r>
            <a:br>
              <a:rPr lang="tr-TR" sz="1600" i="1" dirty="0" smtClean="0">
                <a:solidFill>
                  <a:srgbClr val="3399FF"/>
                </a:solidFill>
                <a:latin typeface="Consolas"/>
                <a:ea typeface="Times New Roman"/>
                <a:cs typeface="Times New Roman"/>
              </a:rPr>
            </a:br>
            <a:r>
              <a:rPr lang="tr-TR" sz="1600" i="1" dirty="0" smtClean="0">
                <a:solidFill>
                  <a:srgbClr val="3399FF"/>
                </a:solidFill>
                <a:latin typeface="Consolas"/>
                <a:ea typeface="Times New Roman"/>
                <a:cs typeface="Times New Roman"/>
              </a:rPr>
              <a:t>//gerek yok artik</a:t>
            </a:r>
            <a:endParaRPr lang="tr-TR" sz="900" dirty="0" smtClean="0">
              <a:ea typeface="Times New Roman"/>
              <a:cs typeface="Times New Roman"/>
            </a:endParaRPr>
          </a:p>
          <a:p>
            <a:pPr>
              <a:lnSpc>
                <a:spcPct val="115000"/>
              </a:lnSpc>
              <a:spcAft>
                <a:spcPts val="0"/>
              </a:spcAft>
            </a:pPr>
            <a:r>
              <a:rPr lang="en-US" sz="1600" dirty="0" smtClean="0">
                <a:solidFill>
                  <a:srgbClr val="000000"/>
                </a:solidFill>
                <a:latin typeface="Consolas"/>
                <a:ea typeface="Times New Roman"/>
                <a:cs typeface="Times New Roman"/>
              </a:rPr>
              <a:t>	</a:t>
            </a:r>
            <a:r>
              <a:rPr lang="en-US" sz="1600" b="1" dirty="0" smtClean="0">
                <a:solidFill>
                  <a:srgbClr val="000000"/>
                </a:solidFill>
                <a:latin typeface="Consolas"/>
                <a:ea typeface="Times New Roman"/>
                <a:cs typeface="Times New Roman"/>
              </a:rPr>
              <a:t>return</a:t>
            </a:r>
            <a:r>
              <a:rPr lang="en-US" sz="1600" dirty="0" smtClean="0">
                <a:solidFill>
                  <a:srgbClr val="000000"/>
                </a:solidFill>
                <a:latin typeface="Consolas"/>
                <a:ea typeface="Times New Roman"/>
                <a:cs typeface="Times New Roman"/>
              </a:rPr>
              <a:t> </a:t>
            </a:r>
            <a:r>
              <a:rPr lang="en-US" sz="1600" dirty="0" smtClean="0">
                <a:solidFill>
                  <a:srgbClr val="800080"/>
                </a:solidFill>
                <a:latin typeface="Consolas"/>
                <a:ea typeface="Times New Roman"/>
                <a:cs typeface="Times New Roman"/>
              </a:rPr>
              <a:t>0</a:t>
            </a:r>
            <a:r>
              <a:rPr lang="en-US" sz="1600" b="1" dirty="0" smtClean="0">
                <a:solidFill>
                  <a:srgbClr val="FF0000"/>
                </a:solidFill>
                <a:latin typeface="Consolas"/>
                <a:ea typeface="Times New Roman"/>
                <a:cs typeface="Times New Roman"/>
              </a:rPr>
              <a:t>;</a:t>
            </a:r>
            <a:endParaRPr lang="tr-TR" sz="900" dirty="0" smtClean="0">
              <a:ea typeface="Times New Roman"/>
              <a:cs typeface="Times New Roman"/>
            </a:endParaRPr>
          </a:p>
          <a:p>
            <a:pPr>
              <a:lnSpc>
                <a:spcPct val="115000"/>
              </a:lnSpc>
              <a:spcAft>
                <a:spcPts val="0"/>
              </a:spcAft>
            </a:pPr>
            <a:r>
              <a:rPr lang="en-US" sz="1600" b="1" dirty="0" smtClean="0">
                <a:solidFill>
                  <a:srgbClr val="FF0000"/>
                </a:solidFill>
                <a:latin typeface="Consolas"/>
                <a:ea typeface="Times New Roman"/>
                <a:cs typeface="Times New Roman"/>
              </a:rPr>
              <a:t>}</a:t>
            </a:r>
            <a:endParaRPr lang="tr-TR" sz="900" dirty="0" smtClean="0">
              <a:ea typeface="Times New Roman"/>
              <a:cs typeface="Times New Roman"/>
            </a:endParaRPr>
          </a:p>
          <a:p>
            <a:pPr>
              <a:lnSpc>
                <a:spcPct val="115000"/>
              </a:lnSpc>
              <a:spcAft>
                <a:spcPts val="0"/>
              </a:spcAft>
            </a:pPr>
            <a:r>
              <a:rPr lang="en-US" sz="1600" b="1" dirty="0" smtClean="0">
                <a:solidFill>
                  <a:srgbClr val="FF0000"/>
                </a:solidFill>
                <a:latin typeface="Consolas"/>
                <a:ea typeface="Times New Roman"/>
                <a:cs typeface="Times New Roman"/>
              </a:rPr>
              <a:t> </a:t>
            </a:r>
            <a:endParaRPr lang="tr-TR" sz="900" dirty="0">
              <a:ea typeface="Times New Roman"/>
              <a:cs typeface="Times New Roman"/>
            </a:endParaRPr>
          </a:p>
        </p:txBody>
      </p:sp>
      <p:sp>
        <p:nvSpPr>
          <p:cNvPr id="8" name="7 Dikdörtgen"/>
          <p:cNvSpPr/>
          <p:nvPr/>
        </p:nvSpPr>
        <p:spPr>
          <a:xfrm>
            <a:off x="6074979" y="1429407"/>
            <a:ext cx="2816773"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Güzel bir uygulaması</a:t>
            </a:r>
            <a:endParaRPr lang="tr-TR" dirty="0"/>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207.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C komutu ile bir dosyayı silmek ya da değiştirmek</a:t>
            </a:r>
            <a:endParaRPr lang="tr-TR" dirty="0"/>
          </a:p>
        </p:txBody>
      </p:sp>
      <p:sp>
        <p:nvSpPr>
          <p:cNvPr id="3" name="2 İçerik Yer Tutucusu"/>
          <p:cNvSpPr>
            <a:spLocks noGrp="1"/>
          </p:cNvSpPr>
          <p:nvPr>
            <p:ph sz="quarter" idx="1"/>
          </p:nvPr>
        </p:nvSpPr>
        <p:spPr>
          <a:xfrm>
            <a:off x="457200" y="1219200"/>
            <a:ext cx="3882571" cy="3643086"/>
          </a:xfrm>
        </p:spPr>
        <p:style>
          <a:lnRef idx="1">
            <a:schemeClr val="accent3"/>
          </a:lnRef>
          <a:fillRef idx="2">
            <a:schemeClr val="accent3"/>
          </a:fillRef>
          <a:effectRef idx="1">
            <a:schemeClr val="accent3"/>
          </a:effectRef>
          <a:fontRef idx="minor">
            <a:schemeClr val="dk1"/>
          </a:fontRef>
        </p:style>
        <p:txBody>
          <a:bodyPr>
            <a:normAutofit fontScale="62500" lnSpcReduction="20000"/>
          </a:bodyPr>
          <a:lstStyle/>
          <a:p>
            <a:pPr>
              <a:buNone/>
            </a:pPr>
            <a:r>
              <a:rPr lang="tr-TR" dirty="0" err="1" smtClean="0"/>
              <a:t>int</a:t>
            </a:r>
            <a:r>
              <a:rPr lang="tr-TR" dirty="0" smtClean="0"/>
              <a:t> </a:t>
            </a:r>
            <a:r>
              <a:rPr lang="tr-TR" dirty="0" err="1" smtClean="0"/>
              <a:t>main</a:t>
            </a:r>
            <a:r>
              <a:rPr lang="tr-TR" dirty="0" smtClean="0"/>
              <a:t>()</a:t>
            </a:r>
          </a:p>
          <a:p>
            <a:pPr>
              <a:buNone/>
            </a:pPr>
            <a:r>
              <a:rPr lang="tr-TR" dirty="0" smtClean="0"/>
              <a:t>{</a:t>
            </a:r>
          </a:p>
          <a:p>
            <a:pPr>
              <a:buNone/>
            </a:pPr>
            <a:r>
              <a:rPr lang="tr-TR" dirty="0" smtClean="0"/>
              <a:t>	</a:t>
            </a:r>
            <a:r>
              <a:rPr lang="tr-TR" b="1" dirty="0" err="1" smtClean="0">
                <a:solidFill>
                  <a:srgbClr val="0000FF"/>
                </a:solidFill>
              </a:rPr>
              <a:t>rename</a:t>
            </a:r>
            <a:r>
              <a:rPr lang="tr-TR" b="1" dirty="0" smtClean="0">
                <a:solidFill>
                  <a:srgbClr val="0000FF"/>
                </a:solidFill>
              </a:rPr>
              <a:t>("Dosya1.</a:t>
            </a:r>
            <a:r>
              <a:rPr lang="tr-TR" b="1" dirty="0" err="1" smtClean="0">
                <a:solidFill>
                  <a:srgbClr val="0000FF"/>
                </a:solidFill>
              </a:rPr>
              <a:t>txt</a:t>
            </a:r>
            <a:r>
              <a:rPr lang="tr-TR" b="1" dirty="0" smtClean="0">
                <a:solidFill>
                  <a:srgbClr val="0000FF"/>
                </a:solidFill>
              </a:rPr>
              <a:t>", "Dosya2.</a:t>
            </a:r>
            <a:r>
              <a:rPr lang="tr-TR" b="1" dirty="0" err="1" smtClean="0">
                <a:solidFill>
                  <a:srgbClr val="0000FF"/>
                </a:solidFill>
              </a:rPr>
              <a:t>txt</a:t>
            </a:r>
            <a:r>
              <a:rPr lang="tr-TR" b="1" dirty="0" smtClean="0">
                <a:solidFill>
                  <a:srgbClr val="0000FF"/>
                </a:solidFill>
              </a:rPr>
              <a:t>");</a:t>
            </a:r>
          </a:p>
          <a:p>
            <a:pPr>
              <a:buNone/>
            </a:pPr>
            <a:r>
              <a:rPr lang="tr-TR" dirty="0" smtClean="0"/>
              <a:t>	/*kod ile ayni </a:t>
            </a:r>
            <a:r>
              <a:rPr lang="tr-TR" dirty="0" err="1" smtClean="0"/>
              <a:t>klasordeki</a:t>
            </a:r>
            <a:endParaRPr lang="tr-TR" dirty="0" smtClean="0"/>
          </a:p>
          <a:p>
            <a:pPr>
              <a:buNone/>
            </a:pPr>
            <a:r>
              <a:rPr lang="tr-TR" dirty="0" smtClean="0"/>
              <a:t>	Dosya1.</a:t>
            </a:r>
            <a:r>
              <a:rPr lang="tr-TR" dirty="0" err="1" smtClean="0"/>
              <a:t>txt</a:t>
            </a:r>
            <a:r>
              <a:rPr lang="tr-TR" dirty="0" smtClean="0"/>
              <a:t> </a:t>
            </a:r>
            <a:r>
              <a:rPr lang="tr-TR" dirty="0" err="1" smtClean="0"/>
              <a:t>dosyasinin</a:t>
            </a:r>
            <a:r>
              <a:rPr lang="tr-TR" dirty="0" smtClean="0"/>
              <a:t> ismi</a:t>
            </a:r>
          </a:p>
          <a:p>
            <a:pPr>
              <a:buNone/>
            </a:pPr>
            <a:r>
              <a:rPr lang="tr-TR" dirty="0" smtClean="0"/>
              <a:t>	Dosya2.</a:t>
            </a:r>
            <a:r>
              <a:rPr lang="tr-TR" dirty="0" err="1" smtClean="0"/>
              <a:t>txt</a:t>
            </a:r>
            <a:r>
              <a:rPr lang="tr-TR" dirty="0" smtClean="0"/>
              <a:t> olarak </a:t>
            </a:r>
            <a:r>
              <a:rPr lang="tr-TR" dirty="0" err="1" smtClean="0"/>
              <a:t>guncellendi</a:t>
            </a:r>
            <a:r>
              <a:rPr lang="tr-TR" dirty="0" smtClean="0"/>
              <a:t>.*/</a:t>
            </a:r>
          </a:p>
          <a:p>
            <a:pPr>
              <a:buNone/>
            </a:pPr>
            <a:r>
              <a:rPr lang="tr-TR" dirty="0" smtClean="0"/>
              <a:t>	</a:t>
            </a:r>
          </a:p>
          <a:p>
            <a:pPr>
              <a:buNone/>
            </a:pPr>
            <a:r>
              <a:rPr lang="tr-TR" dirty="0" smtClean="0"/>
              <a:t>	</a:t>
            </a:r>
            <a:r>
              <a:rPr lang="tr-TR" b="1" dirty="0" err="1" smtClean="0">
                <a:solidFill>
                  <a:srgbClr val="0000FF"/>
                </a:solidFill>
              </a:rPr>
              <a:t>remove</a:t>
            </a:r>
            <a:r>
              <a:rPr lang="tr-TR" b="1" dirty="0" smtClean="0">
                <a:solidFill>
                  <a:srgbClr val="0000FF"/>
                </a:solidFill>
              </a:rPr>
              <a:t>("Dosya2.</a:t>
            </a:r>
            <a:r>
              <a:rPr lang="tr-TR" b="1" dirty="0" err="1" smtClean="0">
                <a:solidFill>
                  <a:srgbClr val="0000FF"/>
                </a:solidFill>
              </a:rPr>
              <a:t>txt</a:t>
            </a:r>
            <a:r>
              <a:rPr lang="tr-TR" b="1" dirty="0" smtClean="0">
                <a:solidFill>
                  <a:srgbClr val="0000FF"/>
                </a:solidFill>
              </a:rPr>
              <a:t>");</a:t>
            </a:r>
          </a:p>
          <a:p>
            <a:pPr>
              <a:buNone/>
            </a:pPr>
            <a:r>
              <a:rPr lang="tr-TR" dirty="0" smtClean="0"/>
              <a:t>	/*kod ile ayni </a:t>
            </a:r>
            <a:r>
              <a:rPr lang="tr-TR" dirty="0" err="1" smtClean="0"/>
              <a:t>klasordeki</a:t>
            </a:r>
            <a:endParaRPr lang="tr-TR" dirty="0" smtClean="0"/>
          </a:p>
          <a:p>
            <a:pPr>
              <a:buNone/>
            </a:pPr>
            <a:r>
              <a:rPr lang="tr-TR" dirty="0" smtClean="0"/>
              <a:t>	Dosya2.</a:t>
            </a:r>
            <a:r>
              <a:rPr lang="tr-TR" dirty="0" err="1" smtClean="0"/>
              <a:t>txt</a:t>
            </a:r>
            <a:r>
              <a:rPr lang="tr-TR" dirty="0" smtClean="0"/>
              <a:t> </a:t>
            </a:r>
            <a:r>
              <a:rPr lang="tr-TR" dirty="0" err="1" smtClean="0"/>
              <a:t>dosyasi</a:t>
            </a:r>
            <a:r>
              <a:rPr lang="tr-TR" dirty="0" smtClean="0"/>
              <a:t> silindi. */</a:t>
            </a:r>
          </a:p>
          <a:p>
            <a:pPr>
              <a:buNone/>
            </a:pPr>
            <a:r>
              <a:rPr lang="tr-TR" dirty="0" smtClean="0"/>
              <a:t>	</a:t>
            </a:r>
            <a:r>
              <a:rPr lang="tr-TR" dirty="0" err="1" smtClean="0"/>
              <a:t>return</a:t>
            </a:r>
            <a:r>
              <a:rPr lang="tr-TR" dirty="0" smtClean="0"/>
              <a:t> 0;	</a:t>
            </a:r>
          </a:p>
          <a:p>
            <a:pPr>
              <a:buNone/>
            </a:pPr>
            <a:r>
              <a:rPr lang="tr-TR" dirty="0" smtClean="0"/>
              <a:t>}</a:t>
            </a:r>
            <a:endParaRPr lang="tr-TR" dirty="0"/>
          </a:p>
        </p:txBody>
      </p:sp>
      <p:sp>
        <p:nvSpPr>
          <p:cNvPr id="4" name="3 Metin kutusu"/>
          <p:cNvSpPr txBox="1"/>
          <p:nvPr/>
        </p:nvSpPr>
        <p:spPr>
          <a:xfrm>
            <a:off x="4513943" y="1915886"/>
            <a:ext cx="3976915" cy="1477328"/>
          </a:xfrm>
          <a:prstGeom prst="rect">
            <a:avLst/>
          </a:prstGeom>
          <a:noFill/>
        </p:spPr>
        <p:txBody>
          <a:bodyPr wrap="square" rtlCol="0">
            <a:spAutoFit/>
          </a:bodyPr>
          <a:lstStyle/>
          <a:p>
            <a:r>
              <a:rPr lang="tr-TR" dirty="0" err="1" smtClean="0"/>
              <a:t>remove</a:t>
            </a:r>
            <a:r>
              <a:rPr lang="tr-TR" dirty="0" smtClean="0"/>
              <a:t> ve </a:t>
            </a:r>
            <a:r>
              <a:rPr lang="tr-TR" dirty="0" err="1" smtClean="0"/>
              <a:t>rename</a:t>
            </a:r>
            <a:r>
              <a:rPr lang="tr-TR" dirty="0" smtClean="0"/>
              <a:t> komutlarıyla bilgisayardaki dosyalara </a:t>
            </a:r>
            <a:r>
              <a:rPr lang="tr-TR" dirty="0" err="1" smtClean="0"/>
              <a:t>müdahele</a:t>
            </a:r>
            <a:r>
              <a:rPr lang="tr-TR" dirty="0" smtClean="0"/>
              <a:t> etmek mümkün.</a:t>
            </a:r>
          </a:p>
          <a:p>
            <a:endParaRPr lang="tr-TR" dirty="0" smtClean="0"/>
          </a:p>
          <a:p>
            <a:r>
              <a:rPr lang="tr-TR" dirty="0" smtClean="0"/>
              <a:t>UYARI: “</a:t>
            </a:r>
            <a:r>
              <a:rPr lang="tr-TR" dirty="0" err="1" smtClean="0"/>
              <a:t>Hacker”lık</a:t>
            </a:r>
            <a:r>
              <a:rPr lang="tr-TR" dirty="0" smtClean="0"/>
              <a:t> kötü bir şeydir </a:t>
            </a:r>
            <a:r>
              <a:rPr lang="tr-TR" dirty="0" smtClean="0">
                <a:sym typeface="Wingdings" pitchFamily="2" charset="2"/>
              </a:rPr>
              <a:t></a:t>
            </a:r>
            <a:endParaRPr lang="tr-TR" dirty="0"/>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208.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SINAVLARLA İLGİLİ OLMAYAN BİLGİLER</a:t>
            </a:r>
            <a:endParaRPr lang="tr-TR" dirty="0"/>
          </a:p>
        </p:txBody>
      </p:sp>
      <p:sp>
        <p:nvSpPr>
          <p:cNvPr id="3" name="2 İçerik Yer Tutucusu"/>
          <p:cNvSpPr>
            <a:spLocks noGrp="1"/>
          </p:cNvSpPr>
          <p:nvPr>
            <p:ph sz="quarter" idx="1"/>
          </p:nvPr>
        </p:nvSpPr>
        <p:spPr/>
        <p:txBody>
          <a:bodyPr/>
          <a:lstStyle/>
          <a:p>
            <a:r>
              <a:rPr lang="tr-TR" dirty="0" smtClean="0"/>
              <a:t>Bu slaytlardan sınavda sorumlu olmazsınız.</a:t>
            </a:r>
          </a:p>
          <a:p>
            <a:pPr lvl="1"/>
            <a:r>
              <a:rPr lang="tr-TR" dirty="0" smtClean="0"/>
              <a:t>Ödevlerinizde vs. kullanma isteyebileceğiniz bilgiler olabilir.</a:t>
            </a:r>
          </a:p>
          <a:p>
            <a:pPr lvl="1"/>
            <a:r>
              <a:rPr lang="tr-TR" dirty="0" err="1" smtClean="0"/>
              <a:t>Piazza’nın</a:t>
            </a:r>
            <a:r>
              <a:rPr lang="tr-TR" dirty="0" smtClean="0"/>
              <a:t> kullanımıyla ilgili basit bilgiler olabilir.</a:t>
            </a:r>
            <a:endParaRPr lang="tr-TR" dirty="0"/>
          </a:p>
        </p:txBody>
      </p:sp>
    </p:spTree>
  </p:cSld>
  <p:clrMapOvr>
    <a:masterClrMapping/>
  </p:clrMapOvr>
  <p:transition>
    <p:random/>
  </p:transition>
</p:sld>
</file>

<file path=ppt/slides/slide209.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DevCpp’da</a:t>
            </a:r>
            <a:r>
              <a:rPr lang="tr-TR" dirty="0" smtClean="0"/>
              <a:t> Otomatik </a:t>
            </a:r>
            <a:r>
              <a:rPr lang="tr-TR" dirty="0" err="1" smtClean="0"/>
              <a:t>Girintilendirme</a:t>
            </a:r>
            <a:endParaRPr lang="tr-TR" dirty="0"/>
          </a:p>
        </p:txBody>
      </p:sp>
      <p:sp>
        <p:nvSpPr>
          <p:cNvPr id="3" name="2 İçerik Yer Tutucusu"/>
          <p:cNvSpPr>
            <a:spLocks noGrp="1"/>
          </p:cNvSpPr>
          <p:nvPr>
            <p:ph sz="quarter" idx="1"/>
          </p:nvPr>
        </p:nvSpPr>
        <p:spPr>
          <a:xfrm>
            <a:off x="457200" y="1219200"/>
            <a:ext cx="3632200" cy="4937760"/>
          </a:xfrm>
        </p:spPr>
        <p:txBody>
          <a:bodyPr>
            <a:normAutofit fontScale="85000" lnSpcReduction="20000"/>
          </a:bodyPr>
          <a:lstStyle/>
          <a:p>
            <a:r>
              <a:rPr lang="tr-TR" dirty="0" smtClean="0"/>
              <a:t>Kodlarınıza düzgün girintilere vererek okunurluğunu artırınız. Böylece ileride girintilerle kodlanan </a:t>
            </a:r>
            <a:r>
              <a:rPr lang="tr-TR" dirty="0" err="1" smtClean="0"/>
              <a:t>Phyton</a:t>
            </a:r>
            <a:r>
              <a:rPr lang="tr-TR" dirty="0" smtClean="0"/>
              <a:t> diline de rahat geçiş yapabilirsiniz.</a:t>
            </a:r>
          </a:p>
          <a:p>
            <a:r>
              <a:rPr lang="tr-TR" dirty="0" err="1" smtClean="0"/>
              <a:t>DevCpp’da</a:t>
            </a:r>
            <a:r>
              <a:rPr lang="tr-TR" dirty="0" smtClean="0"/>
              <a:t> bu konuda bize yardımcı olan, üst menüden erişebileceğiniz </a:t>
            </a:r>
            <a:r>
              <a:rPr lang="tr-TR" dirty="0" err="1" smtClean="0"/>
              <a:t>Astyle</a:t>
            </a:r>
            <a:r>
              <a:rPr lang="tr-TR" dirty="0" smtClean="0"/>
              <a:t> vardır.</a:t>
            </a:r>
          </a:p>
          <a:p>
            <a:pPr lvl="1"/>
            <a:r>
              <a:rPr lang="tr-TR" dirty="0" smtClean="0"/>
              <a:t>Çalışabilmesi için </a:t>
            </a:r>
            <a:r>
              <a:rPr lang="tr-TR" dirty="0" err="1" smtClean="0"/>
              <a:t>DevCpp’ı</a:t>
            </a:r>
            <a:r>
              <a:rPr lang="tr-TR" dirty="0" smtClean="0"/>
              <a:t> Program </a:t>
            </a:r>
            <a:r>
              <a:rPr lang="tr-TR" dirty="0" err="1" smtClean="0"/>
              <a:t>Files</a:t>
            </a:r>
            <a:r>
              <a:rPr lang="tr-TR" dirty="0" smtClean="0"/>
              <a:t> içine kurmamış olunuz. Kurduysanız, silip tekrar kurarken C:\ ya da masaüstü gibi bir yer seçiniz. Windows çalışmasını engelleyebiliyor.</a:t>
            </a:r>
          </a:p>
        </p:txBody>
      </p:sp>
      <p:pic>
        <p:nvPicPr>
          <p:cNvPr id="269314" name="Picture 2"/>
          <p:cNvPicPr>
            <a:picLocks noChangeAspect="1" noChangeArrowheads="1"/>
          </p:cNvPicPr>
          <p:nvPr/>
        </p:nvPicPr>
        <p:blipFill>
          <a:blip r:embed="rId3"/>
          <a:srcRect/>
          <a:stretch>
            <a:fillRect/>
          </a:stretch>
        </p:blipFill>
        <p:spPr bwMode="auto">
          <a:xfrm>
            <a:off x="4841875" y="1524000"/>
            <a:ext cx="4048125" cy="2390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4 Dikdörtgen"/>
          <p:cNvSpPr/>
          <p:nvPr/>
        </p:nvSpPr>
        <p:spPr>
          <a:xfrm>
            <a:off x="5092700" y="4573369"/>
            <a:ext cx="3594100"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tr-TR" dirty="0" err="1" smtClean="0"/>
              <a:t>Astyle</a:t>
            </a:r>
            <a:r>
              <a:rPr lang="tr-TR" dirty="0" smtClean="0"/>
              <a:t> ayarlarından “</a:t>
            </a:r>
            <a:r>
              <a:rPr lang="tr-TR" dirty="0" err="1" smtClean="0"/>
              <a:t>Bracket</a:t>
            </a:r>
            <a:r>
              <a:rPr lang="tr-TR" dirty="0" smtClean="0"/>
              <a:t> </a:t>
            </a:r>
            <a:r>
              <a:rPr lang="tr-TR" dirty="0" err="1" smtClean="0"/>
              <a:t>style</a:t>
            </a:r>
            <a:r>
              <a:rPr lang="tr-TR" dirty="0" smtClean="0"/>
              <a:t>” olarak </a:t>
            </a:r>
            <a:r>
              <a:rPr lang="tr-TR" dirty="0" err="1" smtClean="0"/>
              <a:t>Allman’ı</a:t>
            </a:r>
            <a:r>
              <a:rPr lang="tr-TR" dirty="0" smtClean="0"/>
              <a:t> tercih ediyoruz.</a:t>
            </a:r>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7 Oval"/>
          <p:cNvSpPr/>
          <p:nvPr/>
        </p:nvSpPr>
        <p:spPr>
          <a:xfrm>
            <a:off x="4357686" y="5143512"/>
            <a:ext cx="1214446" cy="1071570"/>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tr-TR"/>
          </a:p>
        </p:txBody>
      </p:sp>
      <p:sp>
        <p:nvSpPr>
          <p:cNvPr id="2" name="1 Başlık"/>
          <p:cNvSpPr>
            <a:spLocks noGrp="1"/>
          </p:cNvSpPr>
          <p:nvPr>
            <p:ph type="title"/>
          </p:nvPr>
        </p:nvSpPr>
        <p:spPr/>
        <p:txBody>
          <a:bodyPr>
            <a:normAutofit/>
          </a:bodyPr>
          <a:lstStyle/>
          <a:p>
            <a:r>
              <a:rPr lang="tr-TR" sz="2800" dirty="0" smtClean="0"/>
              <a:t>SAKINCALI KULLANIM: Küresel değişkenler</a:t>
            </a:r>
            <a:endParaRPr lang="tr-TR" sz="2800" dirty="0"/>
          </a:p>
        </p:txBody>
      </p:sp>
      <p:sp>
        <p:nvSpPr>
          <p:cNvPr id="3" name="2 İçerik Yer Tutucusu"/>
          <p:cNvSpPr>
            <a:spLocks noGrp="1"/>
          </p:cNvSpPr>
          <p:nvPr>
            <p:ph sz="quarter" idx="1"/>
          </p:nvPr>
        </p:nvSpPr>
        <p:spPr>
          <a:xfrm>
            <a:off x="6402934" y="1714488"/>
            <a:ext cx="2283866" cy="3539941"/>
          </a:xfrm>
        </p:spPr>
        <p:style>
          <a:lnRef idx="2">
            <a:schemeClr val="dk1"/>
          </a:lnRef>
          <a:fillRef idx="1">
            <a:schemeClr val="lt1"/>
          </a:fillRef>
          <a:effectRef idx="0">
            <a:schemeClr val="dk1"/>
          </a:effectRef>
          <a:fontRef idx="minor">
            <a:schemeClr val="dk1"/>
          </a:fontRef>
        </p:style>
        <p:txBody>
          <a:bodyPr>
            <a:normAutofit/>
          </a:bodyPr>
          <a:lstStyle/>
          <a:p>
            <a:r>
              <a:rPr lang="tr-TR" sz="2000" dirty="0" smtClean="0"/>
              <a:t>Değişkenlerinizi her zaman bir fonksiyon içerisinde (örn. </a:t>
            </a:r>
            <a:r>
              <a:rPr lang="tr-TR" sz="2000" dirty="0" err="1" smtClean="0"/>
              <a:t>main</a:t>
            </a:r>
            <a:r>
              <a:rPr lang="tr-TR" sz="2000" dirty="0" smtClean="0"/>
              <a:t> içerisinde, henüz başka bir fonksiyon tanımlamayı görmedik) tanımlamış olun.</a:t>
            </a:r>
            <a:endParaRPr lang="en-US" sz="2000" dirty="0" smtClean="0"/>
          </a:p>
          <a:p>
            <a:endParaRPr lang="tr-TR" dirty="0"/>
          </a:p>
        </p:txBody>
      </p:sp>
      <p:sp>
        <p:nvSpPr>
          <p:cNvPr id="5" name="4 Metin kutusu"/>
          <p:cNvSpPr txBox="1"/>
          <p:nvPr/>
        </p:nvSpPr>
        <p:spPr>
          <a:xfrm>
            <a:off x="928662" y="1285860"/>
            <a:ext cx="3357586" cy="4524315"/>
          </a:xfrm>
          <a:prstGeom prst="rect">
            <a:avLst/>
          </a:prstGeom>
          <a:noFill/>
        </p:spPr>
        <p:txBody>
          <a:bodyPr wrap="square" rtlCol="0">
            <a:spAutoFit/>
          </a:bodyPr>
          <a:lstStyle/>
          <a:p>
            <a:r>
              <a:rPr lang="tr-TR" sz="2400" dirty="0" smtClean="0"/>
              <a:t>#</a:t>
            </a:r>
            <a:r>
              <a:rPr lang="tr-TR" sz="2400" dirty="0" err="1" smtClean="0"/>
              <a:t>include</a:t>
            </a:r>
            <a:r>
              <a:rPr lang="tr-TR" sz="2400" dirty="0" smtClean="0"/>
              <a:t> &lt;</a:t>
            </a:r>
            <a:r>
              <a:rPr lang="tr-TR" sz="2400" dirty="0" err="1" smtClean="0"/>
              <a:t>stdio</a:t>
            </a:r>
            <a:r>
              <a:rPr lang="tr-TR" sz="2400" dirty="0" smtClean="0"/>
              <a:t>.h&gt;</a:t>
            </a:r>
          </a:p>
          <a:p>
            <a:endParaRPr lang="tr-TR" sz="2400" dirty="0" smtClean="0"/>
          </a:p>
          <a:p>
            <a:r>
              <a:rPr lang="tr-TR" sz="2400" dirty="0" err="1" smtClean="0"/>
              <a:t>int</a:t>
            </a:r>
            <a:r>
              <a:rPr lang="tr-TR" sz="2400" dirty="0" smtClean="0"/>
              <a:t> </a:t>
            </a:r>
            <a:r>
              <a:rPr lang="tr-TR" sz="2400" dirty="0" err="1" smtClean="0"/>
              <a:t>kuresel</a:t>
            </a:r>
            <a:r>
              <a:rPr lang="tr-TR" sz="2400" dirty="0" smtClean="0"/>
              <a:t>_</a:t>
            </a:r>
            <a:r>
              <a:rPr lang="tr-TR" sz="2400" dirty="0" err="1" smtClean="0"/>
              <a:t>degisken</a:t>
            </a:r>
            <a:r>
              <a:rPr lang="tr-TR" sz="2400" dirty="0" smtClean="0"/>
              <a:t>;</a:t>
            </a:r>
          </a:p>
          <a:p>
            <a:endParaRPr lang="tr-TR" sz="2400" dirty="0" smtClean="0"/>
          </a:p>
          <a:p>
            <a:r>
              <a:rPr lang="tr-TR" sz="2400" dirty="0" err="1" smtClean="0"/>
              <a:t>int</a:t>
            </a:r>
            <a:r>
              <a:rPr lang="tr-TR" sz="2400" dirty="0" smtClean="0"/>
              <a:t> </a:t>
            </a:r>
            <a:r>
              <a:rPr lang="tr-TR" sz="2400" dirty="0" err="1" smtClean="0"/>
              <a:t>main</a:t>
            </a:r>
            <a:r>
              <a:rPr lang="tr-TR" sz="2400" dirty="0" smtClean="0"/>
              <a:t>(){</a:t>
            </a:r>
          </a:p>
          <a:p>
            <a:r>
              <a:rPr lang="tr-TR" sz="2400" dirty="0" err="1" smtClean="0"/>
              <a:t>kuresel</a:t>
            </a:r>
            <a:r>
              <a:rPr lang="tr-TR" sz="2400" dirty="0" smtClean="0"/>
              <a:t>_</a:t>
            </a:r>
            <a:r>
              <a:rPr lang="tr-TR" sz="2400" dirty="0" err="1" smtClean="0"/>
              <a:t>degisken</a:t>
            </a:r>
            <a:r>
              <a:rPr lang="tr-TR" sz="2400" dirty="0" smtClean="0"/>
              <a:t>=2;</a:t>
            </a:r>
          </a:p>
          <a:p>
            <a:r>
              <a:rPr lang="tr-TR" sz="2400" dirty="0" err="1" smtClean="0"/>
              <a:t>return</a:t>
            </a:r>
            <a:r>
              <a:rPr lang="tr-TR" sz="2400" dirty="0" smtClean="0"/>
              <a:t> 0;</a:t>
            </a:r>
          </a:p>
          <a:p>
            <a:r>
              <a:rPr lang="tr-TR" sz="2400" dirty="0" smtClean="0"/>
              <a:t>}</a:t>
            </a:r>
          </a:p>
          <a:p>
            <a:endParaRPr lang="tr-TR" sz="2400" dirty="0" smtClean="0"/>
          </a:p>
          <a:p>
            <a:r>
              <a:rPr lang="tr-TR" sz="2400" dirty="0" err="1" smtClean="0"/>
              <a:t>double</a:t>
            </a:r>
            <a:r>
              <a:rPr lang="tr-TR" sz="2400" dirty="0" smtClean="0"/>
              <a:t> fonksiyon(){</a:t>
            </a:r>
          </a:p>
          <a:p>
            <a:r>
              <a:rPr lang="tr-TR" sz="2400" dirty="0" err="1" smtClean="0"/>
              <a:t>kuresel</a:t>
            </a:r>
            <a:r>
              <a:rPr lang="tr-TR" sz="2400" dirty="0" smtClean="0"/>
              <a:t>_</a:t>
            </a:r>
            <a:r>
              <a:rPr lang="tr-TR" sz="2400" dirty="0" err="1" smtClean="0"/>
              <a:t>degisken</a:t>
            </a:r>
            <a:r>
              <a:rPr lang="tr-TR" sz="2400" dirty="0" smtClean="0"/>
              <a:t>--;</a:t>
            </a:r>
          </a:p>
          <a:p>
            <a:r>
              <a:rPr lang="tr-TR" sz="2400" dirty="0" smtClean="0"/>
              <a:t>}</a:t>
            </a:r>
            <a:endParaRPr lang="tr-TR" sz="2400" dirty="0"/>
          </a:p>
        </p:txBody>
      </p:sp>
      <p:sp>
        <p:nvSpPr>
          <p:cNvPr id="7" name="6 Yuvarlatılmış Dikdörtgen"/>
          <p:cNvSpPr/>
          <p:nvPr/>
        </p:nvSpPr>
        <p:spPr>
          <a:xfrm>
            <a:off x="4071934" y="1285860"/>
            <a:ext cx="1714512" cy="3786214"/>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400" dirty="0" smtClean="0"/>
              <a:t>DİKKAT!</a:t>
            </a:r>
          </a:p>
          <a:p>
            <a:pPr algn="ctr"/>
            <a:r>
              <a:rPr lang="tr-TR" sz="1400" dirty="0" smtClean="0"/>
              <a:t>Küresel</a:t>
            </a:r>
          </a:p>
          <a:p>
            <a:pPr algn="ctr"/>
            <a:r>
              <a:rPr lang="tr-TR" sz="1400" dirty="0" smtClean="0"/>
              <a:t>(global) değişken kullanmak iyi bir alışkanlık değildir ve size ödevlerde ve sınavlarda önemli miktarda puan kaybettirebilir.</a:t>
            </a:r>
            <a:endParaRPr lang="tr-TR" sz="1400" dirty="0"/>
          </a:p>
        </p:txBody>
      </p:sp>
      <p:cxnSp>
        <p:nvCxnSpPr>
          <p:cNvPr id="12" name="11 Düz Ok Bağlayıcısı"/>
          <p:cNvCxnSpPr/>
          <p:nvPr/>
        </p:nvCxnSpPr>
        <p:spPr>
          <a:xfrm flipV="1">
            <a:off x="457200" y="2291256"/>
            <a:ext cx="471462" cy="34684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random/>
  </p:transition>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2018 Güz döneminden bir başarı hikayesi</a:t>
            </a:r>
            <a:endParaRPr lang="tr-TR" dirty="0"/>
          </a:p>
        </p:txBody>
      </p:sp>
      <p:sp>
        <p:nvSpPr>
          <p:cNvPr id="3" name="2 İçerik Yer Tutucusu"/>
          <p:cNvSpPr>
            <a:spLocks noGrp="1"/>
          </p:cNvSpPr>
          <p:nvPr>
            <p:ph sz="quarter" idx="1"/>
          </p:nvPr>
        </p:nvSpPr>
        <p:spPr/>
        <p:txBody>
          <a:bodyPr>
            <a:normAutofit fontScale="92500" lnSpcReduction="10000"/>
          </a:bodyPr>
          <a:lstStyle/>
          <a:p>
            <a:r>
              <a:rPr lang="tr-TR" dirty="0" smtClean="0"/>
              <a:t>AA notu alan Feyza isimli öğrenci…</a:t>
            </a:r>
          </a:p>
          <a:p>
            <a:pPr lvl="1">
              <a:buNone/>
            </a:pPr>
            <a:endParaRPr lang="tr-TR" dirty="0" smtClean="0"/>
          </a:p>
          <a:p>
            <a:pPr lvl="1">
              <a:buNone/>
            </a:pPr>
            <a:endParaRPr lang="tr-TR" dirty="0" smtClean="0"/>
          </a:p>
          <a:p>
            <a:pPr lvl="1">
              <a:buNone/>
            </a:pPr>
            <a:endParaRPr lang="tr-TR" dirty="0" smtClean="0"/>
          </a:p>
          <a:p>
            <a:pPr lvl="1"/>
            <a:endParaRPr lang="tr-TR" dirty="0" smtClean="0"/>
          </a:p>
          <a:p>
            <a:pPr lvl="1"/>
            <a:endParaRPr lang="tr-TR" dirty="0" smtClean="0"/>
          </a:p>
          <a:p>
            <a:pPr lvl="1"/>
            <a:endParaRPr lang="tr-TR" dirty="0" smtClean="0"/>
          </a:p>
          <a:p>
            <a:pPr lvl="1"/>
            <a:r>
              <a:rPr lang="tr-TR" dirty="0" smtClean="0"/>
              <a:t>Ödevler ve kısa sınavlar olmasaydı bu kadar çok çalışacağımı düşünmüyorum. Her ne kadar amaçları sınavlara hazırlamak olsa da - ki hazırlıyor - karşılığında not verilmesi  çalışmaya itiyor. Özellikle ödevler olmasaydı bu kadar çok kod yazmazdım diye düşünüyorum.</a:t>
            </a:r>
          </a:p>
          <a:p>
            <a:pPr lvl="1"/>
            <a:r>
              <a:rPr lang="tr-TR" dirty="0" smtClean="0"/>
              <a:t>İlk başlarda okula ve dolayısıyla derse alışmam zor olsa da zamanla dersten zevk almaya başladım. Kodlamayı ve özellikle C dilini gitgide daha çok sevdim.</a:t>
            </a:r>
            <a:endParaRPr lang="tr-TR" dirty="0"/>
          </a:p>
        </p:txBody>
      </p:sp>
      <p:pic>
        <p:nvPicPr>
          <p:cNvPr id="2050" name="Picture 2"/>
          <p:cNvPicPr>
            <a:picLocks noChangeAspect="1" noChangeArrowheads="1"/>
          </p:cNvPicPr>
          <p:nvPr/>
        </p:nvPicPr>
        <p:blipFill>
          <a:blip r:embed="rId3">
            <a:lum bright="20000" contrast="40000"/>
          </a:blip>
          <a:srcRect/>
          <a:stretch>
            <a:fillRect/>
          </a:stretch>
        </p:blipFill>
        <p:spPr bwMode="auto">
          <a:xfrm>
            <a:off x="1571604" y="1651255"/>
            <a:ext cx="5400000" cy="1992059"/>
          </a:xfrm>
          <a:prstGeom prst="rect">
            <a:avLst/>
          </a:prstGeom>
          <a:noFill/>
          <a:ln w="9525">
            <a:noFill/>
            <a:miter lim="800000"/>
            <a:headEnd/>
            <a:tailEnd/>
          </a:ln>
          <a:effectLst/>
        </p:spPr>
      </p:pic>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SINAVLARLA İLGİLİ OLMAYAN BİLGİLER</a:t>
            </a:r>
            <a:endParaRPr lang="tr-TR" dirty="0"/>
          </a:p>
        </p:txBody>
      </p:sp>
      <p:sp>
        <p:nvSpPr>
          <p:cNvPr id="3" name="2 İçerik Yer Tutucusu"/>
          <p:cNvSpPr>
            <a:spLocks noGrp="1"/>
          </p:cNvSpPr>
          <p:nvPr>
            <p:ph sz="quarter" idx="1"/>
          </p:nvPr>
        </p:nvSpPr>
        <p:spPr/>
        <p:txBody>
          <a:bodyPr>
            <a:normAutofit/>
          </a:bodyPr>
          <a:lstStyle/>
          <a:p>
            <a:r>
              <a:rPr lang="tr-TR" sz="8000" dirty="0" smtClean="0"/>
              <a:t>SES DÜZENLEMELERİ</a:t>
            </a:r>
            <a:endParaRPr lang="tr-TR" sz="8000" dirty="0"/>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212.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Bunu biliyor musunuz?</a:t>
            </a:r>
            <a:endParaRPr lang="tr-TR" dirty="0"/>
          </a:p>
        </p:txBody>
      </p:sp>
      <p:sp>
        <p:nvSpPr>
          <p:cNvPr id="3" name="2 İçerik Yer Tutucusu"/>
          <p:cNvSpPr>
            <a:spLocks noGrp="1"/>
          </p:cNvSpPr>
          <p:nvPr>
            <p:ph sz="quarter" idx="1"/>
          </p:nvPr>
        </p:nvSpPr>
        <p:spPr/>
        <p:txBody>
          <a:bodyPr/>
          <a:lstStyle/>
          <a:p>
            <a:r>
              <a:rPr lang="tr-TR" dirty="0" err="1" smtClean="0"/>
              <a:t>printf</a:t>
            </a:r>
            <a:r>
              <a:rPr lang="tr-TR" dirty="0" smtClean="0"/>
              <a:t> içerisinde \a ifadesi </a:t>
            </a:r>
            <a:r>
              <a:rPr lang="tr-TR" dirty="0" err="1" smtClean="0"/>
              <a:t>bip</a:t>
            </a:r>
            <a:r>
              <a:rPr lang="tr-TR" dirty="0" smtClean="0"/>
              <a:t> sesi (İşletim Sisteminizdeki ses ayarına göre farklı bir ses de çıkabilir) anlamına gelir.</a:t>
            </a:r>
          </a:p>
          <a:p>
            <a:pPr lvl="1"/>
            <a:r>
              <a:rPr lang="tr-TR" dirty="0" err="1" smtClean="0"/>
              <a:t>printf</a:t>
            </a:r>
            <a:r>
              <a:rPr lang="tr-TR" dirty="0" smtClean="0"/>
              <a:t>("Merhaba!\a </a:t>
            </a:r>
            <a:r>
              <a:rPr lang="tr-TR" dirty="0" err="1" smtClean="0"/>
              <a:t>Bip</a:t>
            </a:r>
            <a:r>
              <a:rPr lang="tr-TR" dirty="0" smtClean="0"/>
              <a:t> sesini duydunuz. </a:t>
            </a:r>
            <a:r>
              <a:rPr lang="tr-TR" dirty="0" err="1" smtClean="0"/>
              <a:t>Yaris</a:t>
            </a:r>
            <a:r>
              <a:rPr lang="tr-TR" dirty="0" smtClean="0"/>
              <a:t> </a:t>
            </a:r>
            <a:r>
              <a:rPr lang="tr-TR" dirty="0" err="1" smtClean="0"/>
              <a:t>baslasin</a:t>
            </a:r>
            <a:r>
              <a:rPr lang="tr-TR" dirty="0" smtClean="0"/>
              <a:t>. ");</a:t>
            </a:r>
            <a:endParaRPr lang="tr-TR" dirty="0"/>
          </a:p>
        </p:txBody>
      </p:sp>
      <p:sp>
        <p:nvSpPr>
          <p:cNvPr id="4" name="Sound"/>
          <p:cNvSpPr>
            <a:spLocks noEditPoints="1" noChangeArrowheads="1"/>
          </p:cNvSpPr>
          <p:nvPr/>
        </p:nvSpPr>
        <p:spPr bwMode="auto">
          <a:xfrm>
            <a:off x="6148552" y="2940601"/>
            <a:ext cx="1744232" cy="1610377"/>
          </a:xfrm>
          <a:custGeom>
            <a:avLst/>
            <a:gdLst>
              <a:gd name="T0" fmla="*/ 11164 w 21600"/>
              <a:gd name="T1" fmla="*/ 21159 h 21600"/>
              <a:gd name="T2" fmla="*/ 11164 w 21600"/>
              <a:gd name="T3" fmla="*/ 0 h 21600"/>
              <a:gd name="T4" fmla="*/ 0 w 21600"/>
              <a:gd name="T5" fmla="*/ 10800 h 21600"/>
              <a:gd name="T6" fmla="*/ 21600 w 21600"/>
              <a:gd name="T7" fmla="*/ 10800 h 21600"/>
              <a:gd name="T8" fmla="*/ 761 w 21600"/>
              <a:gd name="T9" fmla="*/ 22454 h 21600"/>
              <a:gd name="T10" fmla="*/ 21069 w 21600"/>
              <a:gd name="T11" fmla="*/ 28282 h 21600"/>
            </a:gdLst>
            <a:ahLst/>
            <a:cxnLst>
              <a:cxn ang="0">
                <a:pos x="T0" y="T1"/>
              </a:cxn>
              <a:cxn ang="0">
                <a:pos x="T2" y="T3"/>
              </a:cxn>
              <a:cxn ang="0">
                <a:pos x="T4" y="T5"/>
              </a:cxn>
              <a:cxn ang="0">
                <a:pos x="T6" y="T7"/>
              </a:cxn>
            </a:cxnLst>
            <a:rect l="T8" t="T9" r="T10" b="T11"/>
            <a:pathLst>
              <a:path w="21600" h="21600">
                <a:moveTo>
                  <a:pt x="0" y="7273"/>
                </a:moveTo>
                <a:lnTo>
                  <a:pt x="5824" y="7273"/>
                </a:lnTo>
                <a:lnTo>
                  <a:pt x="11164" y="0"/>
                </a:lnTo>
                <a:lnTo>
                  <a:pt x="11164" y="21159"/>
                </a:lnTo>
                <a:lnTo>
                  <a:pt x="5824" y="13885"/>
                </a:lnTo>
                <a:lnTo>
                  <a:pt x="0" y="13885"/>
                </a:lnTo>
                <a:lnTo>
                  <a:pt x="0" y="7273"/>
                </a:lnTo>
                <a:close/>
              </a:path>
              <a:path w="21600" h="21600">
                <a:moveTo>
                  <a:pt x="13024" y="7273"/>
                </a:moveTo>
                <a:lnTo>
                  <a:pt x="13591" y="6722"/>
                </a:lnTo>
                <a:lnTo>
                  <a:pt x="13833" y="7548"/>
                </a:lnTo>
                <a:lnTo>
                  <a:pt x="14076" y="8485"/>
                </a:lnTo>
                <a:lnTo>
                  <a:pt x="14157" y="9367"/>
                </a:lnTo>
                <a:lnTo>
                  <a:pt x="14197" y="10524"/>
                </a:lnTo>
                <a:lnTo>
                  <a:pt x="14197" y="11406"/>
                </a:lnTo>
                <a:lnTo>
                  <a:pt x="14116" y="12012"/>
                </a:lnTo>
                <a:lnTo>
                  <a:pt x="13995" y="12728"/>
                </a:lnTo>
                <a:lnTo>
                  <a:pt x="13833" y="13444"/>
                </a:lnTo>
                <a:lnTo>
                  <a:pt x="13712" y="14106"/>
                </a:lnTo>
                <a:lnTo>
                  <a:pt x="13591" y="14546"/>
                </a:lnTo>
                <a:lnTo>
                  <a:pt x="13065" y="13885"/>
                </a:lnTo>
                <a:lnTo>
                  <a:pt x="13307" y="12893"/>
                </a:lnTo>
                <a:lnTo>
                  <a:pt x="13469" y="11791"/>
                </a:lnTo>
                <a:lnTo>
                  <a:pt x="13550" y="10910"/>
                </a:lnTo>
                <a:lnTo>
                  <a:pt x="13591" y="10138"/>
                </a:lnTo>
                <a:lnTo>
                  <a:pt x="13469" y="9367"/>
                </a:lnTo>
                <a:lnTo>
                  <a:pt x="13388" y="8595"/>
                </a:lnTo>
                <a:lnTo>
                  <a:pt x="13267" y="7934"/>
                </a:lnTo>
                <a:lnTo>
                  <a:pt x="13024" y="7273"/>
                </a:lnTo>
                <a:close/>
              </a:path>
              <a:path w="21600" h="21600">
                <a:moveTo>
                  <a:pt x="16382" y="3967"/>
                </a:moveTo>
                <a:lnTo>
                  <a:pt x="16786" y="5179"/>
                </a:lnTo>
                <a:lnTo>
                  <a:pt x="17150" y="6612"/>
                </a:lnTo>
                <a:lnTo>
                  <a:pt x="17474" y="8651"/>
                </a:lnTo>
                <a:lnTo>
                  <a:pt x="17595" y="9753"/>
                </a:lnTo>
                <a:lnTo>
                  <a:pt x="17635" y="12012"/>
                </a:lnTo>
                <a:lnTo>
                  <a:pt x="17393" y="13665"/>
                </a:lnTo>
                <a:lnTo>
                  <a:pt x="17150" y="15208"/>
                </a:lnTo>
                <a:lnTo>
                  <a:pt x="16786" y="16310"/>
                </a:lnTo>
                <a:lnTo>
                  <a:pt x="16341" y="17687"/>
                </a:lnTo>
                <a:lnTo>
                  <a:pt x="15815" y="17081"/>
                </a:lnTo>
                <a:lnTo>
                  <a:pt x="16503" y="14602"/>
                </a:lnTo>
                <a:lnTo>
                  <a:pt x="16786" y="13169"/>
                </a:lnTo>
                <a:lnTo>
                  <a:pt x="16867" y="12012"/>
                </a:lnTo>
                <a:lnTo>
                  <a:pt x="16867" y="9642"/>
                </a:lnTo>
                <a:lnTo>
                  <a:pt x="16705" y="7989"/>
                </a:lnTo>
                <a:lnTo>
                  <a:pt x="16422" y="6612"/>
                </a:lnTo>
                <a:lnTo>
                  <a:pt x="16220" y="5675"/>
                </a:lnTo>
                <a:lnTo>
                  <a:pt x="15856" y="4518"/>
                </a:lnTo>
                <a:lnTo>
                  <a:pt x="16382" y="3967"/>
                </a:lnTo>
                <a:close/>
              </a:path>
              <a:path w="21600" h="21600">
                <a:moveTo>
                  <a:pt x="18889" y="1377"/>
                </a:moveTo>
                <a:lnTo>
                  <a:pt x="19415" y="826"/>
                </a:lnTo>
                <a:lnTo>
                  <a:pt x="20194" y="2576"/>
                </a:lnTo>
                <a:lnTo>
                  <a:pt x="20831" y="4683"/>
                </a:lnTo>
                <a:lnTo>
                  <a:pt x="21357" y="7204"/>
                </a:lnTo>
                <a:lnTo>
                  <a:pt x="21650" y="9450"/>
                </a:lnTo>
                <a:lnTo>
                  <a:pt x="21600" y="12301"/>
                </a:lnTo>
                <a:lnTo>
                  <a:pt x="21215" y="15938"/>
                </a:lnTo>
                <a:lnTo>
                  <a:pt x="20629" y="18348"/>
                </a:lnTo>
                <a:lnTo>
                  <a:pt x="19415" y="21655"/>
                </a:lnTo>
                <a:lnTo>
                  <a:pt x="18889" y="21159"/>
                </a:lnTo>
                <a:lnTo>
                  <a:pt x="19901" y="18404"/>
                </a:lnTo>
                <a:lnTo>
                  <a:pt x="20467" y="15593"/>
                </a:lnTo>
                <a:lnTo>
                  <a:pt x="20791" y="12342"/>
                </a:lnTo>
                <a:lnTo>
                  <a:pt x="20871" y="9532"/>
                </a:lnTo>
                <a:lnTo>
                  <a:pt x="20629" y="7411"/>
                </a:lnTo>
                <a:lnTo>
                  <a:pt x="20062" y="4628"/>
                </a:lnTo>
                <a:lnTo>
                  <a:pt x="19415" y="2810"/>
                </a:lnTo>
                <a:lnTo>
                  <a:pt x="18889" y="1377"/>
                </a:lnTo>
                <a:close/>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tr-TR"/>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srcRect/>
          <a:stretch>
            <a:fillRect/>
          </a:stretch>
        </p:blipFill>
        <p:spPr bwMode="auto">
          <a:xfrm>
            <a:off x="5572132" y="428604"/>
            <a:ext cx="3307579" cy="3762371"/>
          </a:xfrm>
          <a:prstGeom prst="rect">
            <a:avLst/>
          </a:prstGeom>
          <a:noFill/>
          <a:ln w="9525">
            <a:noFill/>
            <a:miter lim="800000"/>
            <a:headEnd/>
            <a:tailEnd/>
          </a:ln>
          <a:effectLst/>
        </p:spPr>
      </p:pic>
      <p:sp>
        <p:nvSpPr>
          <p:cNvPr id="2" name="1 Başlık"/>
          <p:cNvSpPr>
            <a:spLocks noGrp="1"/>
          </p:cNvSpPr>
          <p:nvPr>
            <p:ph type="title"/>
          </p:nvPr>
        </p:nvSpPr>
        <p:spPr/>
        <p:txBody>
          <a:bodyPr>
            <a:normAutofit fontScale="90000"/>
          </a:bodyPr>
          <a:lstStyle/>
          <a:p>
            <a:r>
              <a:rPr lang="tr-TR" dirty="0" smtClean="0"/>
              <a:t>Bunu biliyor musunuz? </a:t>
            </a:r>
            <a:br>
              <a:rPr lang="tr-TR" dirty="0" smtClean="0"/>
            </a:br>
            <a:r>
              <a:rPr lang="tr-TR" dirty="0" smtClean="0"/>
              <a:t>Windows’ta \a - </a:t>
            </a:r>
            <a:r>
              <a:rPr lang="tr-TR" dirty="0" err="1" smtClean="0"/>
              <a:t>Bip</a:t>
            </a:r>
            <a:r>
              <a:rPr lang="tr-TR" dirty="0" smtClean="0"/>
              <a:t> sesi düzenlemesi.</a:t>
            </a:r>
            <a:endParaRPr lang="tr-TR" dirty="0"/>
          </a:p>
        </p:txBody>
      </p:sp>
      <p:sp>
        <p:nvSpPr>
          <p:cNvPr id="3" name="2 İçerik Yer Tutucusu"/>
          <p:cNvSpPr>
            <a:spLocks noGrp="1"/>
          </p:cNvSpPr>
          <p:nvPr>
            <p:ph sz="quarter" idx="1"/>
          </p:nvPr>
        </p:nvSpPr>
        <p:spPr>
          <a:xfrm>
            <a:off x="457200" y="1219200"/>
            <a:ext cx="4686304" cy="2638428"/>
          </a:xfrm>
        </p:spPr>
        <p:txBody>
          <a:bodyPr>
            <a:normAutofit fontScale="92500" lnSpcReduction="10000"/>
          </a:bodyPr>
          <a:lstStyle/>
          <a:p>
            <a:r>
              <a:rPr lang="tr-TR" dirty="0" smtClean="0">
                <a:hlinkClick r:id="rId4"/>
              </a:rPr>
              <a:t>https://www.soundjay.com/beep-sounds-1.html</a:t>
            </a:r>
          </a:p>
          <a:p>
            <a:pPr>
              <a:buNone/>
            </a:pPr>
            <a:r>
              <a:rPr lang="tr-TR" dirty="0" smtClean="0"/>
              <a:t>gibi sitelerden </a:t>
            </a:r>
            <a:r>
              <a:rPr lang="tr-TR" dirty="0" err="1" smtClean="0"/>
              <a:t>Bip</a:t>
            </a:r>
            <a:r>
              <a:rPr lang="tr-TR" dirty="0" smtClean="0"/>
              <a:t> sesleri vb. bulunabilir.</a:t>
            </a:r>
            <a:endParaRPr lang="tr-TR" dirty="0" smtClean="0">
              <a:hlinkClick r:id="rId4"/>
            </a:endParaRPr>
          </a:p>
          <a:p>
            <a:r>
              <a:rPr lang="tr-TR" dirty="0" smtClean="0">
                <a:hlinkClick r:id="rId4"/>
              </a:rPr>
              <a:t>https://twistedwave.com/online/</a:t>
            </a:r>
            <a:r>
              <a:rPr lang="tr-TR" dirty="0" smtClean="0"/>
              <a:t> </a:t>
            </a:r>
          </a:p>
          <a:p>
            <a:pPr>
              <a:buNone/>
            </a:pPr>
            <a:r>
              <a:rPr lang="tr-TR" dirty="0" smtClean="0"/>
              <a:t>gibi sitelerle kesme biçme işlemleri yapılabilir.</a:t>
            </a:r>
            <a:endParaRPr lang="tr-TR" dirty="0"/>
          </a:p>
        </p:txBody>
      </p:sp>
      <p:pic>
        <p:nvPicPr>
          <p:cNvPr id="1026" name="Picture 2"/>
          <p:cNvPicPr>
            <a:picLocks noChangeAspect="1" noChangeArrowheads="1"/>
          </p:cNvPicPr>
          <p:nvPr/>
        </p:nvPicPr>
        <p:blipFill>
          <a:blip r:embed="rId5"/>
          <a:srcRect/>
          <a:stretch>
            <a:fillRect/>
          </a:stretch>
        </p:blipFill>
        <p:spPr bwMode="auto">
          <a:xfrm>
            <a:off x="571472" y="4000504"/>
            <a:ext cx="3854108" cy="2124075"/>
          </a:xfrm>
          <a:prstGeom prst="rect">
            <a:avLst/>
          </a:prstGeom>
          <a:noFill/>
          <a:ln w="9525">
            <a:noFill/>
            <a:miter lim="800000"/>
            <a:headEnd/>
            <a:tailEnd/>
          </a:ln>
          <a:effectLst/>
        </p:spPr>
      </p:pic>
      <p:sp>
        <p:nvSpPr>
          <p:cNvPr id="6" name="5 Yuvarlatılmış Dikdörtgen"/>
          <p:cNvSpPr/>
          <p:nvPr/>
        </p:nvSpPr>
        <p:spPr>
          <a:xfrm>
            <a:off x="5214942" y="4500570"/>
            <a:ext cx="3357586" cy="135732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Denetim Masası -&gt; Ses -&gt; Ses Efekti ayarlarındaki “Önemli Durma” “\</a:t>
            </a:r>
            <a:r>
              <a:rPr lang="tr-TR" dirty="0" err="1" smtClean="0"/>
              <a:t>a”komutunun</a:t>
            </a:r>
            <a:r>
              <a:rPr lang="tr-TR" dirty="0" smtClean="0"/>
              <a:t> karşılık geldiği sestir. Bunu güncelleyebilirsiniz.</a:t>
            </a:r>
            <a:endParaRPr lang="tr-TR" dirty="0"/>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Bunu biliyor musunuz?</a:t>
            </a:r>
            <a:endParaRPr lang="tr-TR" dirty="0"/>
          </a:p>
        </p:txBody>
      </p:sp>
      <p:sp>
        <p:nvSpPr>
          <p:cNvPr id="3" name="2 İçerik Yer Tutucusu"/>
          <p:cNvSpPr>
            <a:spLocks noGrp="1"/>
          </p:cNvSpPr>
          <p:nvPr>
            <p:ph sz="quarter" idx="1"/>
          </p:nvPr>
        </p:nvSpPr>
        <p:spPr/>
        <p:txBody>
          <a:bodyPr>
            <a:normAutofit/>
          </a:bodyPr>
          <a:lstStyle/>
          <a:p>
            <a:pPr>
              <a:buNone/>
            </a:pPr>
            <a:r>
              <a:rPr lang="en-US" sz="3600" dirty="0" smtClean="0"/>
              <a:t>#include &lt;</a:t>
            </a:r>
            <a:r>
              <a:rPr lang="en-US" sz="3600" dirty="0" err="1" smtClean="0"/>
              <a:t>windows.h</a:t>
            </a:r>
            <a:r>
              <a:rPr lang="en-US" sz="3600" dirty="0" smtClean="0"/>
              <a:t>&gt;</a:t>
            </a:r>
          </a:p>
          <a:p>
            <a:pPr>
              <a:buNone/>
            </a:pPr>
            <a:r>
              <a:rPr lang="en-US" sz="3600" dirty="0" err="1" smtClean="0"/>
              <a:t>int</a:t>
            </a:r>
            <a:r>
              <a:rPr lang="en-US" sz="3600" dirty="0" smtClean="0"/>
              <a:t> main()</a:t>
            </a:r>
          </a:p>
          <a:p>
            <a:pPr>
              <a:buNone/>
            </a:pPr>
            <a:r>
              <a:rPr lang="en-US" sz="3600" dirty="0" smtClean="0"/>
              <a:t>{</a:t>
            </a:r>
            <a:r>
              <a:rPr lang="tr-TR" sz="3600" dirty="0" smtClean="0"/>
              <a:t> //ne yazık ki her bilgisayarda </a:t>
            </a:r>
            <a:r>
              <a:rPr lang="tr-TR" sz="3600" dirty="0" err="1" smtClean="0"/>
              <a:t>çalışmabilir</a:t>
            </a:r>
            <a:endParaRPr lang="en-US" sz="3600" dirty="0" smtClean="0"/>
          </a:p>
          <a:p>
            <a:pPr>
              <a:buNone/>
            </a:pPr>
            <a:r>
              <a:rPr lang="en-US" sz="3600" dirty="0" smtClean="0"/>
              <a:t>Beep(</a:t>
            </a:r>
            <a:r>
              <a:rPr lang="tr-TR" sz="3600" dirty="0" smtClean="0"/>
              <a:t>300</a:t>
            </a:r>
            <a:r>
              <a:rPr lang="en-US" sz="3600" dirty="0" smtClean="0"/>
              <a:t>,500); </a:t>
            </a:r>
            <a:r>
              <a:rPr lang="tr-TR" sz="3600" dirty="0" smtClean="0"/>
              <a:t/>
            </a:r>
            <a:br>
              <a:rPr lang="tr-TR" sz="3600" dirty="0" smtClean="0"/>
            </a:br>
            <a:r>
              <a:rPr lang="en-US" sz="3600" dirty="0" smtClean="0"/>
              <a:t>// </a:t>
            </a:r>
            <a:r>
              <a:rPr lang="tr-TR" sz="3600" dirty="0" smtClean="0"/>
              <a:t>300 Hz</a:t>
            </a:r>
            <a:r>
              <a:rPr lang="en-US" sz="3600" dirty="0" smtClean="0"/>
              <a:t> </a:t>
            </a:r>
            <a:r>
              <a:rPr lang="en-US" sz="3600" dirty="0" err="1" smtClean="0"/>
              <a:t>frekansinda</a:t>
            </a:r>
            <a:r>
              <a:rPr lang="en-US" sz="3600" dirty="0" smtClean="0"/>
              <a:t> 500ms </a:t>
            </a:r>
            <a:r>
              <a:rPr lang="en-US" sz="3600" dirty="0" err="1" smtClean="0"/>
              <a:t>ses</a:t>
            </a:r>
            <a:r>
              <a:rPr lang="en-US" sz="3600" dirty="0" smtClean="0"/>
              <a:t> </a:t>
            </a:r>
            <a:r>
              <a:rPr lang="en-US" sz="3600" dirty="0" err="1" smtClean="0"/>
              <a:t>cikar</a:t>
            </a:r>
            <a:r>
              <a:rPr lang="en-US" sz="3600" dirty="0" smtClean="0"/>
              <a:t>.</a:t>
            </a:r>
            <a:endParaRPr lang="tr-TR" sz="3600" dirty="0" smtClean="0"/>
          </a:p>
          <a:p>
            <a:pPr>
              <a:buNone/>
            </a:pPr>
            <a:r>
              <a:rPr lang="en-US" sz="3600" dirty="0" smtClean="0"/>
              <a:t>return 0;</a:t>
            </a:r>
          </a:p>
          <a:p>
            <a:pPr>
              <a:buNone/>
            </a:pPr>
            <a:r>
              <a:rPr lang="en-US" sz="3600" dirty="0" smtClean="0"/>
              <a:t>}</a:t>
            </a:r>
            <a:endParaRPr lang="tr-TR" sz="3600" dirty="0"/>
          </a:p>
        </p:txBody>
      </p:sp>
      <p:pic>
        <p:nvPicPr>
          <p:cNvPr id="4" name="3 Resim" descr="index.jpg"/>
          <p:cNvPicPr>
            <a:picLocks noChangeAspect="1"/>
          </p:cNvPicPr>
          <p:nvPr/>
        </p:nvPicPr>
        <p:blipFill>
          <a:blip r:embed="rId3"/>
          <a:stretch>
            <a:fillRect/>
          </a:stretch>
        </p:blipFill>
        <p:spPr>
          <a:xfrm>
            <a:off x="5500694" y="1000108"/>
            <a:ext cx="3028950" cy="15144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4 Resim" descr="unnamed.png"/>
          <p:cNvPicPr>
            <a:picLocks noChangeAspect="1"/>
          </p:cNvPicPr>
          <p:nvPr/>
        </p:nvPicPr>
        <p:blipFill>
          <a:blip r:embed="rId4"/>
          <a:stretch>
            <a:fillRect/>
          </a:stretch>
        </p:blipFill>
        <p:spPr>
          <a:xfrm>
            <a:off x="6357950" y="4429132"/>
            <a:ext cx="1928816" cy="19288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2659572837"/>
      </p:ext>
    </p:extLst>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pic>
        <p:nvPicPr>
          <p:cNvPr id="2050" name="Picture 2" descr="http://www.turkcebilgi.com/uploads/media/resim/a_%28psf%29.png"/>
          <p:cNvPicPr>
            <a:picLocks noChangeAspect="1" noChangeArrowheads="1"/>
          </p:cNvPicPr>
          <p:nvPr/>
        </p:nvPicPr>
        <p:blipFill>
          <a:blip r:embed="rId3"/>
          <a:stretch>
            <a:fillRect/>
          </a:stretch>
        </p:blipFill>
        <p:spPr bwMode="auto">
          <a:xfrm>
            <a:off x="5429256" y="571480"/>
            <a:ext cx="3317643" cy="1439915"/>
          </a:xfrm>
          <a:prstGeom prst="rect">
            <a:avLst/>
          </a:prstGeom>
          <a:noFill/>
        </p:spPr>
      </p:pic>
      <p:sp>
        <p:nvSpPr>
          <p:cNvPr id="2" name="1 Başlık"/>
          <p:cNvSpPr>
            <a:spLocks noGrp="1"/>
          </p:cNvSpPr>
          <p:nvPr>
            <p:ph type="title"/>
          </p:nvPr>
        </p:nvSpPr>
        <p:spPr/>
        <p:txBody>
          <a:bodyPr/>
          <a:lstStyle/>
          <a:p>
            <a:r>
              <a:rPr lang="tr-TR" dirty="0" smtClean="0"/>
              <a:t>Bunu biliyor musunuz?</a:t>
            </a:r>
            <a:endParaRPr lang="tr-TR" dirty="0"/>
          </a:p>
        </p:txBody>
      </p:sp>
      <p:sp>
        <p:nvSpPr>
          <p:cNvPr id="3" name="2 İçerik Yer Tutucusu"/>
          <p:cNvSpPr>
            <a:spLocks noGrp="1"/>
          </p:cNvSpPr>
          <p:nvPr>
            <p:ph sz="quarter" idx="1"/>
          </p:nvPr>
        </p:nvSpPr>
        <p:spPr>
          <a:xfrm>
            <a:off x="428596" y="1785926"/>
            <a:ext cx="8229600" cy="2928958"/>
          </a:xfrm>
        </p:spPr>
        <p:txBody>
          <a:bodyPr>
            <a:normAutofit fontScale="92500"/>
          </a:bodyPr>
          <a:lstStyle/>
          <a:p>
            <a:r>
              <a:rPr lang="tr-TR" dirty="0" err="1" smtClean="0"/>
              <a:t>system</a:t>
            </a:r>
            <a:r>
              <a:rPr lang="tr-TR" dirty="0" smtClean="0"/>
              <a:t>(“</a:t>
            </a:r>
            <a:r>
              <a:rPr lang="tr-TR" dirty="0" err="1" smtClean="0"/>
              <a:t>muzik</a:t>
            </a:r>
            <a:r>
              <a:rPr lang="tr-TR" dirty="0" smtClean="0"/>
              <a:t>_ismi.mp3”);</a:t>
            </a:r>
          </a:p>
          <a:p>
            <a:pPr>
              <a:buNone/>
            </a:pPr>
            <a:r>
              <a:rPr lang="tr-TR" i="1" dirty="0" smtClean="0"/>
              <a:t>komutu ile kod dosyanızın bulunduğu klasördeki </a:t>
            </a:r>
            <a:r>
              <a:rPr lang="tr-TR" i="1" dirty="0" err="1" smtClean="0"/>
              <a:t>muzik</a:t>
            </a:r>
            <a:r>
              <a:rPr lang="tr-TR" i="1" dirty="0" smtClean="0"/>
              <a:t>_ismi.mp3 isimli dosyayı müzik oynatıcınız üzerinden çalıştırarak kodunuza arka fon desteği sağlayabilirsiniz.</a:t>
            </a:r>
          </a:p>
          <a:p>
            <a:pPr>
              <a:buNone/>
            </a:pPr>
            <a:r>
              <a:rPr lang="tr-TR" i="1" dirty="0" smtClean="0"/>
              <a:t>AVANTAJI: Ek bir düzenleme gerekmez. </a:t>
            </a:r>
            <a:br>
              <a:rPr lang="tr-TR" i="1" dirty="0" smtClean="0"/>
            </a:br>
            <a:r>
              <a:rPr lang="tr-TR" i="1" dirty="0" smtClean="0"/>
              <a:t>Müzik çalarken kod durmaz.</a:t>
            </a:r>
          </a:p>
          <a:p>
            <a:pPr>
              <a:buNone/>
            </a:pPr>
            <a:r>
              <a:rPr lang="tr-TR" i="1" dirty="0" smtClean="0"/>
              <a:t>DEZAVANTAJI: Arkada müzik oynatıcı açılır.</a:t>
            </a:r>
          </a:p>
          <a:p>
            <a:endParaRPr lang="tr-TR" dirty="0" smtClean="0"/>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pic>
        <p:nvPicPr>
          <p:cNvPr id="212995" name="Picture 3"/>
          <p:cNvPicPr>
            <a:picLocks noChangeAspect="1" noChangeArrowheads="1"/>
          </p:cNvPicPr>
          <p:nvPr/>
        </p:nvPicPr>
        <p:blipFill>
          <a:blip r:embed="rId3"/>
          <a:srcRect/>
          <a:stretch>
            <a:fillRect/>
          </a:stretch>
        </p:blipFill>
        <p:spPr bwMode="auto">
          <a:xfrm>
            <a:off x="5286380" y="500042"/>
            <a:ext cx="3500462" cy="5443576"/>
          </a:xfrm>
          <a:prstGeom prst="rect">
            <a:avLst/>
          </a:prstGeom>
          <a:noFill/>
          <a:ln w="9525">
            <a:noFill/>
            <a:miter lim="800000"/>
            <a:headEnd/>
            <a:tailEnd/>
          </a:ln>
          <a:effectLst/>
        </p:spPr>
      </p:pic>
      <p:pic>
        <p:nvPicPr>
          <p:cNvPr id="2050" name="Picture 2" descr="http://www.turkcebilgi.com/uploads/media/resim/a_%28psf%29.png"/>
          <p:cNvPicPr>
            <a:picLocks noChangeAspect="1" noChangeArrowheads="1"/>
          </p:cNvPicPr>
          <p:nvPr/>
        </p:nvPicPr>
        <p:blipFill>
          <a:blip r:embed="rId4"/>
          <a:stretch>
            <a:fillRect/>
          </a:stretch>
        </p:blipFill>
        <p:spPr bwMode="auto">
          <a:xfrm>
            <a:off x="1214414" y="1500174"/>
            <a:ext cx="3317643" cy="1439915"/>
          </a:xfrm>
          <a:prstGeom prst="rect">
            <a:avLst/>
          </a:prstGeom>
          <a:noFill/>
        </p:spPr>
      </p:pic>
      <p:sp>
        <p:nvSpPr>
          <p:cNvPr id="2" name="1 Başlık"/>
          <p:cNvSpPr>
            <a:spLocks noGrp="1"/>
          </p:cNvSpPr>
          <p:nvPr>
            <p:ph type="title"/>
          </p:nvPr>
        </p:nvSpPr>
        <p:spPr/>
        <p:txBody>
          <a:bodyPr/>
          <a:lstStyle/>
          <a:p>
            <a:r>
              <a:rPr lang="tr-TR" dirty="0" smtClean="0"/>
              <a:t>Bunu biliyor musunuz?</a:t>
            </a:r>
            <a:endParaRPr lang="tr-TR" dirty="0"/>
          </a:p>
        </p:txBody>
      </p:sp>
      <p:sp>
        <p:nvSpPr>
          <p:cNvPr id="5" name="4 Dikdörtgen"/>
          <p:cNvSpPr/>
          <p:nvPr/>
        </p:nvSpPr>
        <p:spPr>
          <a:xfrm>
            <a:off x="714348" y="3286124"/>
            <a:ext cx="6143668" cy="1384995"/>
          </a:xfrm>
          <a:prstGeom prst="rect">
            <a:avLst/>
          </a:prstGeom>
        </p:spPr>
        <p:txBody>
          <a:bodyPr wrap="square">
            <a:spAutoFit/>
          </a:bodyPr>
          <a:lstStyle/>
          <a:p>
            <a:r>
              <a:rPr lang="tr-TR" sz="1400" dirty="0" smtClean="0"/>
              <a:t>#</a:t>
            </a:r>
            <a:r>
              <a:rPr lang="tr-TR" sz="1400" dirty="0" err="1" smtClean="0"/>
              <a:t>include</a:t>
            </a:r>
            <a:r>
              <a:rPr lang="tr-TR" sz="1400" dirty="0" smtClean="0"/>
              <a:t> &lt;</a:t>
            </a:r>
            <a:r>
              <a:rPr lang="tr-TR" sz="1400" dirty="0" err="1" smtClean="0"/>
              <a:t>stdio</a:t>
            </a:r>
            <a:r>
              <a:rPr lang="tr-TR" sz="1400" dirty="0" smtClean="0"/>
              <a:t>.h&gt;</a:t>
            </a:r>
          </a:p>
          <a:p>
            <a:r>
              <a:rPr lang="tr-TR" sz="1400" dirty="0" smtClean="0"/>
              <a:t>#</a:t>
            </a:r>
            <a:r>
              <a:rPr lang="tr-TR" sz="1400" dirty="0" err="1" smtClean="0"/>
              <a:t>include</a:t>
            </a:r>
            <a:r>
              <a:rPr lang="tr-TR" sz="1400" dirty="0" smtClean="0"/>
              <a:t> &lt;</a:t>
            </a:r>
            <a:r>
              <a:rPr lang="tr-TR" sz="1400" dirty="0" err="1" smtClean="0"/>
              <a:t>windows</a:t>
            </a:r>
            <a:r>
              <a:rPr lang="tr-TR" sz="1400" dirty="0" smtClean="0"/>
              <a:t>.h&gt;</a:t>
            </a:r>
          </a:p>
          <a:p>
            <a:r>
              <a:rPr lang="tr-TR" sz="1400" dirty="0" err="1" smtClean="0"/>
              <a:t>int</a:t>
            </a:r>
            <a:r>
              <a:rPr lang="tr-TR" sz="1400" dirty="0" smtClean="0"/>
              <a:t> </a:t>
            </a:r>
            <a:r>
              <a:rPr lang="tr-TR" sz="1400" dirty="0" err="1" smtClean="0"/>
              <a:t>main</a:t>
            </a:r>
            <a:r>
              <a:rPr lang="tr-TR" sz="1400" dirty="0" smtClean="0"/>
              <a:t>() {</a:t>
            </a:r>
          </a:p>
          <a:p>
            <a:r>
              <a:rPr lang="tr-TR" sz="1400" dirty="0" err="1" smtClean="0"/>
              <a:t>PlaySound</a:t>
            </a:r>
            <a:r>
              <a:rPr lang="tr-TR" sz="1400" dirty="0" smtClean="0"/>
              <a:t>("</a:t>
            </a:r>
            <a:r>
              <a:rPr lang="tr-TR" sz="1400" i="1" dirty="0" err="1" smtClean="0"/>
              <a:t>alkis</a:t>
            </a:r>
            <a:r>
              <a:rPr lang="tr-TR" sz="1400" i="1" dirty="0" smtClean="0"/>
              <a:t>.</a:t>
            </a:r>
            <a:r>
              <a:rPr lang="tr-TR" sz="1400" i="1" dirty="0" err="1" smtClean="0"/>
              <a:t>wav</a:t>
            </a:r>
            <a:r>
              <a:rPr lang="tr-TR" sz="1400" dirty="0" smtClean="0"/>
              <a:t>", NULL, SND_FILENAME | SND_ASYNC);</a:t>
            </a:r>
          </a:p>
          <a:p>
            <a:r>
              <a:rPr lang="tr-TR" sz="1400" dirty="0" err="1" smtClean="0"/>
              <a:t>return</a:t>
            </a:r>
            <a:r>
              <a:rPr lang="tr-TR" sz="1400" dirty="0" smtClean="0"/>
              <a:t> 0;</a:t>
            </a:r>
          </a:p>
          <a:p>
            <a:r>
              <a:rPr lang="tr-TR" sz="1400" dirty="0" smtClean="0"/>
              <a:t>}</a:t>
            </a:r>
            <a:endParaRPr lang="tr-TR" sz="1400" dirty="0"/>
          </a:p>
        </p:txBody>
      </p:sp>
      <p:sp>
        <p:nvSpPr>
          <p:cNvPr id="8" name="7 Oval"/>
          <p:cNvSpPr/>
          <p:nvPr/>
        </p:nvSpPr>
        <p:spPr>
          <a:xfrm>
            <a:off x="5357818" y="3357562"/>
            <a:ext cx="1071570" cy="1214446"/>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9" name="8 Düz Ok Bağlayıcısı"/>
          <p:cNvCxnSpPr>
            <a:stCxn id="8" idx="3"/>
          </p:cNvCxnSpPr>
          <p:nvPr/>
        </p:nvCxnSpPr>
        <p:spPr>
          <a:xfrm rot="5400000">
            <a:off x="4025754" y="3797395"/>
            <a:ext cx="892231" cy="20857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9 Metin kutusu"/>
          <p:cNvSpPr txBox="1"/>
          <p:nvPr/>
        </p:nvSpPr>
        <p:spPr>
          <a:xfrm>
            <a:off x="428596" y="5214950"/>
            <a:ext cx="4071966"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1400" dirty="0" smtClean="0"/>
              <a:t>Derlemeden önce derleyici ayarlarında bu değişimi </a:t>
            </a:r>
            <a:br>
              <a:rPr lang="tr-TR" sz="1400" dirty="0" smtClean="0"/>
            </a:br>
            <a:r>
              <a:rPr lang="tr-TR" sz="1400" dirty="0" smtClean="0"/>
              <a:t>(-</a:t>
            </a:r>
            <a:r>
              <a:rPr lang="tr-TR" sz="1400" dirty="0" err="1" smtClean="0"/>
              <a:t>static</a:t>
            </a:r>
            <a:r>
              <a:rPr lang="tr-TR" sz="1400" dirty="0" smtClean="0"/>
              <a:t>-</a:t>
            </a:r>
            <a:r>
              <a:rPr lang="tr-TR" sz="1400" dirty="0" err="1" smtClean="0"/>
              <a:t>libgcc</a:t>
            </a:r>
            <a:r>
              <a:rPr lang="tr-TR" sz="1400" dirty="0" smtClean="0"/>
              <a:t> yerine -</a:t>
            </a:r>
            <a:r>
              <a:rPr lang="tr-TR" sz="1400" dirty="0" err="1" smtClean="0"/>
              <a:t>lwinmm</a:t>
            </a:r>
            <a:r>
              <a:rPr lang="tr-TR" sz="1400" dirty="0" smtClean="0"/>
              <a:t> yazmak) yapınız.</a:t>
            </a:r>
            <a:endParaRPr lang="tr-TR" sz="1400" dirty="0"/>
          </a:p>
        </p:txBody>
      </p:sp>
      <p:sp>
        <p:nvSpPr>
          <p:cNvPr id="11" name="10 Yuvarlatılmış Dikdörtgen"/>
          <p:cNvSpPr/>
          <p:nvPr/>
        </p:nvSpPr>
        <p:spPr>
          <a:xfrm>
            <a:off x="428596" y="5943618"/>
            <a:ext cx="4467254" cy="5143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050" dirty="0" smtClean="0">
                <a:solidFill>
                  <a:schemeClr val="bg1"/>
                </a:solidFill>
              </a:rPr>
              <a:t>.mp3 dosyalarında çalışmayabilir. SND_</a:t>
            </a:r>
            <a:r>
              <a:rPr lang="tr-TR" sz="1050" dirty="0" err="1" smtClean="0">
                <a:solidFill>
                  <a:schemeClr val="bg1"/>
                </a:solidFill>
              </a:rPr>
              <a:t>ASYNC’deki</a:t>
            </a:r>
            <a:r>
              <a:rPr lang="tr-TR" sz="1050" dirty="0" smtClean="0">
                <a:solidFill>
                  <a:schemeClr val="bg1"/>
                </a:solidFill>
              </a:rPr>
              <a:t> </a:t>
            </a:r>
            <a:r>
              <a:rPr lang="tr-TR" sz="1050" dirty="0" err="1" smtClean="0">
                <a:solidFill>
                  <a:schemeClr val="bg1"/>
                </a:solidFill>
              </a:rPr>
              <a:t>A’yı</a:t>
            </a:r>
            <a:r>
              <a:rPr lang="tr-TR" sz="1050" dirty="0" smtClean="0">
                <a:solidFill>
                  <a:schemeClr val="bg1"/>
                </a:solidFill>
              </a:rPr>
              <a:t> çıkarırsanız, müzik çalınırken kod duraklar ve müziğin bitmesini bekler.</a:t>
            </a:r>
            <a:endParaRPr lang="tr-TR" sz="1050" dirty="0">
              <a:solidFill>
                <a:schemeClr val="bg1"/>
              </a:solidFill>
            </a:endParaRPr>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pic>
        <p:nvPicPr>
          <p:cNvPr id="2050" name="Picture 2" descr="http://www.turkcebilgi.com/uploads/media/resim/a_%28psf%29.png"/>
          <p:cNvPicPr>
            <a:picLocks noChangeAspect="1" noChangeArrowheads="1"/>
          </p:cNvPicPr>
          <p:nvPr/>
        </p:nvPicPr>
        <p:blipFill>
          <a:blip r:embed="rId3"/>
          <a:stretch>
            <a:fillRect/>
          </a:stretch>
        </p:blipFill>
        <p:spPr bwMode="auto">
          <a:xfrm>
            <a:off x="5429256" y="571480"/>
            <a:ext cx="3317643" cy="1439915"/>
          </a:xfrm>
          <a:prstGeom prst="rect">
            <a:avLst/>
          </a:prstGeom>
          <a:noFill/>
        </p:spPr>
      </p:pic>
      <p:sp>
        <p:nvSpPr>
          <p:cNvPr id="2" name="1 Başlık"/>
          <p:cNvSpPr>
            <a:spLocks noGrp="1"/>
          </p:cNvSpPr>
          <p:nvPr>
            <p:ph type="title"/>
          </p:nvPr>
        </p:nvSpPr>
        <p:spPr/>
        <p:txBody>
          <a:bodyPr/>
          <a:lstStyle/>
          <a:p>
            <a:r>
              <a:rPr lang="tr-TR" dirty="0" smtClean="0"/>
              <a:t>Bunu biliyor musunuz?</a:t>
            </a:r>
            <a:endParaRPr lang="tr-TR" dirty="0"/>
          </a:p>
        </p:txBody>
      </p:sp>
      <p:sp>
        <p:nvSpPr>
          <p:cNvPr id="3" name="2 İçerik Yer Tutucusu"/>
          <p:cNvSpPr>
            <a:spLocks noGrp="1"/>
          </p:cNvSpPr>
          <p:nvPr>
            <p:ph sz="quarter" idx="1"/>
          </p:nvPr>
        </p:nvSpPr>
        <p:spPr>
          <a:xfrm>
            <a:off x="571472" y="2214554"/>
            <a:ext cx="8229600" cy="3786214"/>
          </a:xfrm>
        </p:spPr>
        <p:txBody>
          <a:bodyPr>
            <a:normAutofit fontScale="85000" lnSpcReduction="20000"/>
          </a:bodyPr>
          <a:lstStyle/>
          <a:p>
            <a:r>
              <a:rPr lang="tr-TR" dirty="0" err="1" smtClean="0"/>
              <a:t>PlaySound</a:t>
            </a:r>
            <a:r>
              <a:rPr lang="tr-TR" dirty="0" smtClean="0"/>
              <a:t> komutu ve </a:t>
            </a:r>
            <a:r>
              <a:rPr lang="tr-TR" dirty="0" err="1" smtClean="0"/>
              <a:t>windows</a:t>
            </a:r>
            <a:r>
              <a:rPr lang="tr-TR" dirty="0" smtClean="0"/>
              <a:t>.h kütüphanesi ile </a:t>
            </a:r>
          </a:p>
          <a:p>
            <a:pPr>
              <a:buNone/>
            </a:pPr>
            <a:r>
              <a:rPr lang="tr-TR" dirty="0" smtClean="0"/>
              <a:t>ile kod dosyanızın bulunduğu klasördeki </a:t>
            </a:r>
            <a:r>
              <a:rPr lang="tr-TR" dirty="0" err="1" smtClean="0"/>
              <a:t>alkis</a:t>
            </a:r>
            <a:r>
              <a:rPr lang="tr-TR" dirty="0" smtClean="0"/>
              <a:t>.</a:t>
            </a:r>
            <a:r>
              <a:rPr lang="tr-TR" dirty="0" err="1" smtClean="0"/>
              <a:t>wav</a:t>
            </a:r>
            <a:r>
              <a:rPr lang="tr-TR" dirty="0" smtClean="0"/>
              <a:t> isimli dosyayı müzik oynatıcınız üzerinden çalıştırarak kodunuza arka fon desteği sağlayabilirsiniz.</a:t>
            </a:r>
          </a:p>
          <a:p>
            <a:pPr>
              <a:buNone/>
            </a:pPr>
            <a:r>
              <a:rPr lang="tr-TR" dirty="0" smtClean="0"/>
              <a:t>PLAYSOUND’UN DEZAVANTAJI: Ek bir düzenleme gerektirir.</a:t>
            </a:r>
          </a:p>
          <a:p>
            <a:r>
              <a:rPr lang="tr-TR" dirty="0" smtClean="0"/>
              <a:t>.</a:t>
            </a:r>
            <a:r>
              <a:rPr lang="tr-TR" dirty="0" err="1" smtClean="0"/>
              <a:t>wav’larla</a:t>
            </a:r>
            <a:r>
              <a:rPr lang="tr-TR" dirty="0" smtClean="0"/>
              <a:t> çalışır, .mp3 ile çalışmaz.</a:t>
            </a:r>
          </a:p>
          <a:p>
            <a:r>
              <a:rPr lang="tr-TR" dirty="0" smtClean="0"/>
              <a:t>Kodu derlemek için </a:t>
            </a:r>
            <a:r>
              <a:rPr lang="tr-TR" dirty="0" err="1" smtClean="0"/>
              <a:t>DevCpp’da</a:t>
            </a:r>
            <a:r>
              <a:rPr lang="tr-TR" dirty="0" smtClean="0"/>
              <a:t> derleyici ayarları değiştirilmelidir. (Sonra eski haline döndürmeyi unutmayın.)  (Ödev gönderim formunda yoruma bu ayar değişikliğini bildirin ki asistanlar da derlerken o şekilde derlesinler.)</a:t>
            </a:r>
          </a:p>
          <a:p>
            <a:r>
              <a:rPr lang="tr-TR" dirty="0" smtClean="0"/>
              <a:t>Çalan müzik bitmeden kod devam etmez.</a:t>
            </a:r>
          </a:p>
          <a:p>
            <a:pPr>
              <a:buNone/>
            </a:pPr>
            <a:r>
              <a:rPr lang="tr-TR" dirty="0" smtClean="0"/>
              <a:t>PLAYSOUND’UN AVANTAJI: Arkada müzik oynatıcı açılmaz.</a:t>
            </a:r>
          </a:p>
          <a:p>
            <a:endParaRPr lang="tr-TR" dirty="0" smtClean="0"/>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11268" name="Rectangle 4"/>
          <p:cNvSpPr>
            <a:spLocks noGrp="1" noChangeArrowheads="1"/>
          </p:cNvSpPr>
          <p:nvPr>
            <p:ph type="title"/>
          </p:nvPr>
        </p:nvSpPr>
        <p:spPr/>
        <p:txBody>
          <a:bodyPr/>
          <a:lstStyle/>
          <a:p>
            <a:r>
              <a:rPr lang="tr-TR" dirty="0" smtClean="0"/>
              <a:t>Bunu biliyor musunuz?</a:t>
            </a:r>
            <a:endParaRPr lang="en-US" dirty="0"/>
          </a:p>
        </p:txBody>
      </p:sp>
      <p:sp>
        <p:nvSpPr>
          <p:cNvPr id="5" name="TextBox 4"/>
          <p:cNvSpPr txBox="1"/>
          <p:nvPr/>
        </p:nvSpPr>
        <p:spPr>
          <a:xfrm>
            <a:off x="457200" y="1241778"/>
            <a:ext cx="8212666" cy="677108"/>
          </a:xfrm>
          <a:prstGeom prst="rect">
            <a:avLst/>
          </a:prstGeom>
          <a:noFill/>
        </p:spPr>
        <p:txBody>
          <a:bodyPr wrap="square" rtlCol="0">
            <a:spAutoFit/>
          </a:bodyPr>
          <a:lstStyle/>
          <a:p>
            <a:r>
              <a:rPr lang="tr-TR" sz="2000" dirty="0" smtClean="0"/>
              <a:t>C ve Java en popüler diller listesinde 2016’da da en üst sırada. </a:t>
            </a:r>
            <a:br>
              <a:rPr lang="tr-TR" sz="2000" dirty="0" smtClean="0"/>
            </a:br>
            <a:r>
              <a:rPr lang="tr-TR" dirty="0" smtClean="0"/>
              <a:t>(İnternet, cep telefonu, işletme uygulamaları, gömülü sistem kategorilerinde)</a:t>
            </a:r>
            <a:endParaRPr lang="en-US" sz="2000" dirty="0"/>
          </a:p>
        </p:txBody>
      </p:sp>
      <p:pic>
        <p:nvPicPr>
          <p:cNvPr id="8" name="7 Resim" descr="içerik.png"/>
          <p:cNvPicPr>
            <a:picLocks noChangeAspect="1"/>
          </p:cNvPicPr>
          <p:nvPr/>
        </p:nvPicPr>
        <p:blipFill>
          <a:blip r:embed="rId3">
            <a:clrChange>
              <a:clrFrom>
                <a:srgbClr val="FFFFFF"/>
              </a:clrFrom>
              <a:clrTo>
                <a:srgbClr val="FFFFFF">
                  <a:alpha val="0"/>
                </a:srgbClr>
              </a:clrTo>
            </a:clrChange>
          </a:blip>
          <a:stretch>
            <a:fillRect/>
          </a:stretch>
        </p:blipFill>
        <p:spPr>
          <a:xfrm>
            <a:off x="3571868" y="2000240"/>
            <a:ext cx="3500462" cy="3500462"/>
          </a:xfrm>
          <a:prstGeom prst="rect">
            <a:avLst/>
          </a:prstGeom>
        </p:spPr>
      </p:pic>
      <p:pic>
        <p:nvPicPr>
          <p:cNvPr id="20483" name="Picture 3"/>
          <p:cNvPicPr>
            <a:picLocks noChangeAspect="1" noChangeArrowheads="1"/>
          </p:cNvPicPr>
          <p:nvPr/>
        </p:nvPicPr>
        <p:blipFill>
          <a:blip r:embed="rId4"/>
          <a:srcRect/>
          <a:stretch>
            <a:fillRect/>
          </a:stretch>
        </p:blipFill>
        <p:spPr bwMode="auto">
          <a:xfrm>
            <a:off x="3000364" y="1500174"/>
            <a:ext cx="5715040" cy="461588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0" name="9 Resim" descr="içerik.png"/>
          <p:cNvPicPr>
            <a:picLocks noChangeAspect="1"/>
          </p:cNvPicPr>
          <p:nvPr/>
        </p:nvPicPr>
        <p:blipFill>
          <a:blip r:embed="rId3">
            <a:clrChange>
              <a:clrFrom>
                <a:srgbClr val="FFFFFF"/>
              </a:clrFrom>
              <a:clrTo>
                <a:srgbClr val="FFFFFF">
                  <a:alpha val="0"/>
                </a:srgbClr>
              </a:clrTo>
            </a:clrChange>
          </a:blip>
          <a:stretch>
            <a:fillRect/>
          </a:stretch>
        </p:blipFill>
        <p:spPr>
          <a:xfrm>
            <a:off x="1928794" y="1714488"/>
            <a:ext cx="2428892" cy="2428892"/>
          </a:xfrm>
          <a:prstGeom prst="rect">
            <a:avLst/>
          </a:prstGeom>
        </p:spPr>
      </p:pic>
      <p:pic>
        <p:nvPicPr>
          <p:cNvPr id="11" name="10 Resim" descr="içerik.jpeg"/>
          <p:cNvPicPr>
            <a:picLocks noChangeAspect="1"/>
          </p:cNvPicPr>
          <p:nvPr/>
        </p:nvPicPr>
        <p:blipFill>
          <a:blip r:embed="rId5">
            <a:clrChange>
              <a:clrFrom>
                <a:srgbClr val="FFFFFF"/>
              </a:clrFrom>
              <a:clrTo>
                <a:srgbClr val="FFFFFF">
                  <a:alpha val="0"/>
                </a:srgbClr>
              </a:clrTo>
            </a:clrChange>
          </a:blip>
          <a:stretch>
            <a:fillRect/>
          </a:stretch>
        </p:blipFill>
        <p:spPr>
          <a:xfrm>
            <a:off x="785786" y="2214554"/>
            <a:ext cx="1428760" cy="1513961"/>
          </a:xfrm>
          <a:prstGeom prst="rect">
            <a:avLst/>
          </a:prstGeom>
        </p:spPr>
      </p:pic>
    </p:spTree>
    <p:extLst>
      <p:ext uri="{BB962C8B-B14F-4D97-AF65-F5344CB8AC3E}">
        <p14:creationId xmlns="" xmlns:p14="http://schemas.microsoft.com/office/powerpoint/2010/main" val="1567505325"/>
      </p:ext>
    </p:extLst>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Resimler</a:t>
            </a:r>
            <a:endParaRPr lang="tr-TR" dirty="0"/>
          </a:p>
        </p:txBody>
      </p:sp>
      <p:sp>
        <p:nvSpPr>
          <p:cNvPr id="3" name="2 İçerik Yer Tutucusu"/>
          <p:cNvSpPr>
            <a:spLocks noGrp="1"/>
          </p:cNvSpPr>
          <p:nvPr>
            <p:ph sz="quarter" idx="1"/>
          </p:nvPr>
        </p:nvSpPr>
        <p:spPr>
          <a:xfrm>
            <a:off x="457200" y="1219200"/>
            <a:ext cx="8229600" cy="3163250"/>
          </a:xfrm>
        </p:spPr>
        <p:txBody>
          <a:bodyPr>
            <a:normAutofit fontScale="92500" lnSpcReduction="20000"/>
          </a:bodyPr>
          <a:lstStyle/>
          <a:p>
            <a:r>
              <a:rPr lang="tr-TR" dirty="0" smtClean="0"/>
              <a:t>Ekrana resim yapıştıramazsınız ama aynı klasördeki resim dosyasını, “</a:t>
            </a:r>
            <a:r>
              <a:rPr lang="tr-TR" dirty="0" err="1" smtClean="0"/>
              <a:t>system</a:t>
            </a:r>
            <a:r>
              <a:rPr lang="tr-TR" dirty="0" smtClean="0"/>
              <a:t>("bilgisayar.</a:t>
            </a:r>
            <a:r>
              <a:rPr lang="tr-TR" dirty="0" err="1" smtClean="0"/>
              <a:t>jpg</a:t>
            </a:r>
            <a:r>
              <a:rPr lang="tr-TR" dirty="0" smtClean="0"/>
              <a:t>");” komutuyla Windows’a açtırtabilirsiniz.</a:t>
            </a:r>
          </a:p>
          <a:p>
            <a:endParaRPr lang="tr-TR" dirty="0" smtClean="0">
              <a:hlinkClick r:id="rId3"/>
            </a:endParaRPr>
          </a:p>
          <a:p>
            <a:r>
              <a:rPr lang="tr-TR" dirty="0" smtClean="0">
                <a:hlinkClick r:id="rId3"/>
              </a:rPr>
              <a:t>https://www.text-image.com/</a:t>
            </a:r>
            <a:endParaRPr lang="tr-TR" dirty="0" smtClean="0"/>
          </a:p>
          <a:p>
            <a:r>
              <a:rPr lang="tr-TR" dirty="0" smtClean="0"/>
              <a:t>gibi sitelerle elinizdeki resmi karakterle ifade </a:t>
            </a:r>
            <a:r>
              <a:rPr lang="tr-TR" dirty="0" err="1" smtClean="0"/>
              <a:t>edili</a:t>
            </a:r>
            <a:r>
              <a:rPr lang="tr-TR" dirty="0" smtClean="0"/>
              <a:t> şekle getirip, </a:t>
            </a:r>
          </a:p>
          <a:p>
            <a:r>
              <a:rPr lang="tr-TR" dirty="0" smtClean="0"/>
              <a:t>bunu bir .txt dosyasına koyup ya da doğrudan kodun içine </a:t>
            </a:r>
            <a:r>
              <a:rPr lang="tr-TR" dirty="0" err="1" smtClean="0"/>
              <a:t>printf’lerle</a:t>
            </a:r>
            <a:r>
              <a:rPr lang="tr-TR" dirty="0" smtClean="0"/>
              <a:t> gömüp,</a:t>
            </a:r>
          </a:p>
          <a:p>
            <a:r>
              <a:rPr lang="tr-TR" dirty="0" smtClean="0"/>
              <a:t>sonra oradan okutarak ekrana yazdırabilirsiniz.</a:t>
            </a:r>
            <a:endParaRPr lang="tr-TR" dirty="0"/>
          </a:p>
        </p:txBody>
      </p:sp>
      <p:pic>
        <p:nvPicPr>
          <p:cNvPr id="146434" name="Picture 2"/>
          <p:cNvPicPr>
            <a:picLocks noChangeAspect="1" noChangeArrowheads="1"/>
          </p:cNvPicPr>
          <p:nvPr/>
        </p:nvPicPr>
        <p:blipFill>
          <a:blip r:embed="rId4"/>
          <a:srcRect/>
          <a:stretch>
            <a:fillRect/>
          </a:stretch>
        </p:blipFill>
        <p:spPr bwMode="auto">
          <a:xfrm>
            <a:off x="6167100" y="4382450"/>
            <a:ext cx="2160000" cy="1774510"/>
          </a:xfrm>
          <a:prstGeom prst="rect">
            <a:avLst/>
          </a:prstGeom>
          <a:noFill/>
          <a:ln w="9525">
            <a:noFill/>
            <a:miter lim="800000"/>
            <a:headEnd/>
            <a:tailEnd/>
          </a:ln>
          <a:effectLst/>
        </p:spPr>
      </p:pic>
      <p:sp>
        <p:nvSpPr>
          <p:cNvPr id="5" name="4 Metin kutusu"/>
          <p:cNvSpPr txBox="1"/>
          <p:nvPr/>
        </p:nvSpPr>
        <p:spPr>
          <a:xfrm>
            <a:off x="5886450" y="6156960"/>
            <a:ext cx="2800350" cy="369332"/>
          </a:xfrm>
          <a:prstGeom prst="rect">
            <a:avLst/>
          </a:prstGeom>
          <a:noFill/>
        </p:spPr>
        <p:txBody>
          <a:bodyPr wrap="square" rtlCol="0">
            <a:spAutoFit/>
          </a:bodyPr>
          <a:lstStyle/>
          <a:p>
            <a:r>
              <a:rPr lang="tr-TR" dirty="0" smtClean="0"/>
              <a:t>Bir öğrencinin ödevinden</a:t>
            </a:r>
            <a:endParaRPr lang="tr-TR" dirty="0"/>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7 Oval"/>
          <p:cNvSpPr/>
          <p:nvPr/>
        </p:nvSpPr>
        <p:spPr>
          <a:xfrm>
            <a:off x="3428992" y="5072074"/>
            <a:ext cx="1214446" cy="1071570"/>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tr-TR"/>
          </a:p>
        </p:txBody>
      </p:sp>
      <p:sp>
        <p:nvSpPr>
          <p:cNvPr id="2" name="1 Başlık"/>
          <p:cNvSpPr>
            <a:spLocks noGrp="1"/>
          </p:cNvSpPr>
          <p:nvPr>
            <p:ph type="title"/>
          </p:nvPr>
        </p:nvSpPr>
        <p:spPr/>
        <p:txBody>
          <a:bodyPr>
            <a:normAutofit/>
          </a:bodyPr>
          <a:lstStyle/>
          <a:p>
            <a:r>
              <a:rPr lang="tr-TR" sz="2800" dirty="0" smtClean="0"/>
              <a:t>SAKINCALI KULLANIM: Küresel değişkenler</a:t>
            </a:r>
            <a:endParaRPr lang="tr-TR" sz="2800" dirty="0"/>
          </a:p>
        </p:txBody>
      </p:sp>
      <p:sp>
        <p:nvSpPr>
          <p:cNvPr id="3" name="2 İçerik Yer Tutucusu"/>
          <p:cNvSpPr>
            <a:spLocks noGrp="1"/>
          </p:cNvSpPr>
          <p:nvPr>
            <p:ph sz="quarter" idx="1"/>
          </p:nvPr>
        </p:nvSpPr>
        <p:spPr>
          <a:xfrm>
            <a:off x="5072066" y="1285860"/>
            <a:ext cx="3686172" cy="4228158"/>
          </a:xfrm>
        </p:spPr>
        <p:style>
          <a:lnRef idx="2">
            <a:schemeClr val="dk1"/>
          </a:lnRef>
          <a:fillRef idx="1">
            <a:schemeClr val="lt1"/>
          </a:fillRef>
          <a:effectRef idx="0">
            <a:schemeClr val="dk1"/>
          </a:effectRef>
          <a:fontRef idx="minor">
            <a:schemeClr val="dk1"/>
          </a:fontRef>
        </p:style>
        <p:txBody>
          <a:bodyPr>
            <a:normAutofit fontScale="62500" lnSpcReduction="20000"/>
          </a:bodyPr>
          <a:lstStyle/>
          <a:p>
            <a:r>
              <a:rPr lang="en-US" dirty="0" smtClean="0"/>
              <a:t>The problem with global variables is that since every function has access to these, it becomes increasingly hard to figure out </a:t>
            </a:r>
            <a:r>
              <a:rPr lang="en-US" b="1" dirty="0" smtClean="0"/>
              <a:t>which functions </a:t>
            </a:r>
            <a:r>
              <a:rPr lang="en-US" dirty="0" smtClean="0"/>
              <a:t>actually read and write these variables. </a:t>
            </a:r>
          </a:p>
          <a:p>
            <a:r>
              <a:rPr lang="en-US" dirty="0" smtClean="0"/>
              <a:t>To understand how the application works, you pretty much have to take into account </a:t>
            </a:r>
            <a:r>
              <a:rPr lang="en-US" b="1" dirty="0" smtClean="0"/>
              <a:t>every function </a:t>
            </a:r>
            <a:r>
              <a:rPr lang="en-US" dirty="0" smtClean="0"/>
              <a:t>which modifies the global state. That can be done, but as the application grows it will get harder to the point of being virtually impossible (or at least a complete waste of time). </a:t>
            </a:r>
          </a:p>
          <a:p>
            <a:r>
              <a:rPr lang="en-US" dirty="0" smtClean="0"/>
              <a:t>If you don't rely on global variables, you can pass state around between different functions as needed. That way you stand a much better chance of </a:t>
            </a:r>
            <a:r>
              <a:rPr lang="en-US" b="1" dirty="0" smtClean="0"/>
              <a:t>understanding what each function does</a:t>
            </a:r>
            <a:r>
              <a:rPr lang="en-US" dirty="0" smtClean="0"/>
              <a:t>, as you don't need to take the global state into account.</a:t>
            </a:r>
          </a:p>
          <a:p>
            <a:endParaRPr lang="tr-TR" dirty="0"/>
          </a:p>
        </p:txBody>
      </p:sp>
      <p:sp>
        <p:nvSpPr>
          <p:cNvPr id="5" name="4 Metin kutusu"/>
          <p:cNvSpPr txBox="1"/>
          <p:nvPr/>
        </p:nvSpPr>
        <p:spPr>
          <a:xfrm>
            <a:off x="214282" y="1285860"/>
            <a:ext cx="3357586" cy="4524315"/>
          </a:xfrm>
          <a:prstGeom prst="rect">
            <a:avLst/>
          </a:prstGeom>
          <a:noFill/>
        </p:spPr>
        <p:txBody>
          <a:bodyPr wrap="square" rtlCol="0">
            <a:spAutoFit/>
          </a:bodyPr>
          <a:lstStyle/>
          <a:p>
            <a:r>
              <a:rPr lang="tr-TR" sz="2400" dirty="0" smtClean="0"/>
              <a:t>#</a:t>
            </a:r>
            <a:r>
              <a:rPr lang="tr-TR" sz="2400" dirty="0" err="1" smtClean="0"/>
              <a:t>include</a:t>
            </a:r>
            <a:r>
              <a:rPr lang="tr-TR" sz="2400" dirty="0" smtClean="0"/>
              <a:t> &lt;</a:t>
            </a:r>
            <a:r>
              <a:rPr lang="tr-TR" sz="2400" dirty="0" err="1" smtClean="0"/>
              <a:t>stdio</a:t>
            </a:r>
            <a:r>
              <a:rPr lang="tr-TR" sz="2400" dirty="0" smtClean="0"/>
              <a:t>.h&gt;</a:t>
            </a:r>
          </a:p>
          <a:p>
            <a:endParaRPr lang="tr-TR" sz="2400" dirty="0" smtClean="0"/>
          </a:p>
          <a:p>
            <a:r>
              <a:rPr lang="tr-TR" sz="2400" dirty="0" err="1" smtClean="0"/>
              <a:t>int</a:t>
            </a:r>
            <a:r>
              <a:rPr lang="tr-TR" sz="2400" dirty="0" smtClean="0"/>
              <a:t> </a:t>
            </a:r>
            <a:r>
              <a:rPr lang="tr-TR" sz="2400" dirty="0" err="1" smtClean="0"/>
              <a:t>kuresel</a:t>
            </a:r>
            <a:r>
              <a:rPr lang="tr-TR" sz="2400" dirty="0" smtClean="0"/>
              <a:t>_</a:t>
            </a:r>
            <a:r>
              <a:rPr lang="tr-TR" sz="2400" dirty="0" err="1" smtClean="0"/>
              <a:t>degisken</a:t>
            </a:r>
            <a:r>
              <a:rPr lang="tr-TR" sz="2400" dirty="0" smtClean="0"/>
              <a:t>;</a:t>
            </a:r>
          </a:p>
          <a:p>
            <a:endParaRPr lang="tr-TR" sz="2400" dirty="0" smtClean="0"/>
          </a:p>
          <a:p>
            <a:r>
              <a:rPr lang="tr-TR" sz="2400" dirty="0" err="1" smtClean="0"/>
              <a:t>int</a:t>
            </a:r>
            <a:r>
              <a:rPr lang="tr-TR" sz="2400" dirty="0" smtClean="0"/>
              <a:t> </a:t>
            </a:r>
            <a:r>
              <a:rPr lang="tr-TR" sz="2400" dirty="0" err="1" smtClean="0"/>
              <a:t>main</a:t>
            </a:r>
            <a:r>
              <a:rPr lang="tr-TR" sz="2400" dirty="0" smtClean="0"/>
              <a:t>(){</a:t>
            </a:r>
          </a:p>
          <a:p>
            <a:r>
              <a:rPr lang="tr-TR" sz="2400" dirty="0" err="1" smtClean="0"/>
              <a:t>kuresel</a:t>
            </a:r>
            <a:r>
              <a:rPr lang="tr-TR" sz="2400" dirty="0" smtClean="0"/>
              <a:t>_</a:t>
            </a:r>
            <a:r>
              <a:rPr lang="tr-TR" sz="2400" dirty="0" err="1" smtClean="0"/>
              <a:t>degisken</a:t>
            </a:r>
            <a:r>
              <a:rPr lang="tr-TR" sz="2400" dirty="0" smtClean="0"/>
              <a:t>=2;</a:t>
            </a:r>
          </a:p>
          <a:p>
            <a:r>
              <a:rPr lang="tr-TR" sz="2400" dirty="0" err="1" smtClean="0"/>
              <a:t>return</a:t>
            </a:r>
            <a:r>
              <a:rPr lang="tr-TR" sz="2400" dirty="0" smtClean="0"/>
              <a:t> 0;</a:t>
            </a:r>
          </a:p>
          <a:p>
            <a:r>
              <a:rPr lang="tr-TR" sz="2400" dirty="0" smtClean="0"/>
              <a:t>}</a:t>
            </a:r>
          </a:p>
          <a:p>
            <a:endParaRPr lang="tr-TR" sz="2400" dirty="0" smtClean="0"/>
          </a:p>
          <a:p>
            <a:r>
              <a:rPr lang="tr-TR" sz="2400" dirty="0" err="1" smtClean="0"/>
              <a:t>double</a:t>
            </a:r>
            <a:r>
              <a:rPr lang="tr-TR" sz="2400" dirty="0" smtClean="0"/>
              <a:t> fonksiyon(){</a:t>
            </a:r>
          </a:p>
          <a:p>
            <a:r>
              <a:rPr lang="tr-TR" sz="2400" dirty="0" err="1" smtClean="0"/>
              <a:t>kuresel</a:t>
            </a:r>
            <a:r>
              <a:rPr lang="tr-TR" sz="2400" dirty="0" smtClean="0"/>
              <a:t>_</a:t>
            </a:r>
            <a:r>
              <a:rPr lang="tr-TR" sz="2400" dirty="0" err="1" smtClean="0"/>
              <a:t>degisken</a:t>
            </a:r>
            <a:r>
              <a:rPr lang="tr-TR" sz="2400" dirty="0" smtClean="0"/>
              <a:t>--;</a:t>
            </a:r>
          </a:p>
          <a:p>
            <a:r>
              <a:rPr lang="tr-TR" sz="2400" dirty="0" smtClean="0"/>
              <a:t>}</a:t>
            </a:r>
            <a:endParaRPr lang="tr-TR" sz="2400" dirty="0"/>
          </a:p>
        </p:txBody>
      </p:sp>
      <p:sp>
        <p:nvSpPr>
          <p:cNvPr id="6" name="5 Dikdörtgen"/>
          <p:cNvSpPr/>
          <p:nvPr/>
        </p:nvSpPr>
        <p:spPr>
          <a:xfrm>
            <a:off x="4429124" y="5643578"/>
            <a:ext cx="4265207" cy="646331"/>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tr-TR" dirty="0" smtClean="0"/>
              <a:t>Çok detaylı bir anlatım:</a:t>
            </a:r>
          </a:p>
          <a:p>
            <a:r>
              <a:rPr lang="tr-TR" dirty="0" smtClean="0"/>
              <a:t>http://wiki.c2.com/?GlobalVariablesAreBad</a:t>
            </a:r>
            <a:endParaRPr lang="tr-TR" dirty="0"/>
          </a:p>
        </p:txBody>
      </p:sp>
      <p:sp>
        <p:nvSpPr>
          <p:cNvPr id="7" name="6 Yuvarlatılmış Dikdörtgen"/>
          <p:cNvSpPr/>
          <p:nvPr/>
        </p:nvSpPr>
        <p:spPr>
          <a:xfrm>
            <a:off x="3143240" y="1214422"/>
            <a:ext cx="1714512" cy="3786214"/>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400" dirty="0" smtClean="0"/>
              <a:t>DİKKAT!</a:t>
            </a:r>
          </a:p>
          <a:p>
            <a:pPr algn="ctr"/>
            <a:r>
              <a:rPr lang="tr-TR" sz="1400" dirty="0" smtClean="0"/>
              <a:t>Küresel</a:t>
            </a:r>
          </a:p>
          <a:p>
            <a:pPr algn="ctr"/>
            <a:r>
              <a:rPr lang="tr-TR" sz="1400" dirty="0" smtClean="0"/>
              <a:t>(global) değişken kullanmak iyi bir alışkanlık değildir ve size ödevlerde ve sınavlarda önemli miktarda puan kaybettirebilir.</a:t>
            </a:r>
            <a:endParaRPr lang="tr-TR" sz="1400" dirty="0"/>
          </a:p>
        </p:txBody>
      </p:sp>
      <p:sp>
        <p:nvSpPr>
          <p:cNvPr id="9" name="8 Simge &quot;Yok&quot;"/>
          <p:cNvSpPr/>
          <p:nvPr/>
        </p:nvSpPr>
        <p:spPr>
          <a:xfrm>
            <a:off x="687247" y="1285860"/>
            <a:ext cx="1857388" cy="4357718"/>
          </a:xfrm>
          <a:prstGeom prst="noSmoking">
            <a:avLst>
              <a:gd name="adj" fmla="val 8583"/>
            </a:avLst>
          </a:prstGeom>
          <a:solidFill>
            <a:schemeClr val="tx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tr-TR">
              <a:solidFill>
                <a:schemeClr val="tx1"/>
              </a:solidFill>
            </a:endParaRPr>
          </a:p>
        </p:txBody>
      </p:sp>
    </p:spTree>
  </p:cSld>
  <p:clrMapOvr>
    <a:masterClrMapping/>
  </p:clrMapOvr>
  <p:transition>
    <p:random/>
  </p:transition>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pPr marL="274320" lvl="0" indent="-274320">
              <a:spcBef>
                <a:spcPts val="600"/>
              </a:spcBef>
            </a:pPr>
            <a:r>
              <a:rPr lang="tr-TR" sz="4800" dirty="0" smtClean="0">
                <a:solidFill>
                  <a:prstClr val="black"/>
                </a:solidFill>
                <a:ea typeface="+mn-ea"/>
                <a:cs typeface="+mn-cs"/>
              </a:rPr>
              <a:t>ÖĞRENCİ GÖRÜŞLERİ</a:t>
            </a:r>
            <a:endParaRPr lang="tr-TR" sz="1100" dirty="0"/>
          </a:p>
        </p:txBody>
      </p:sp>
      <p:sp>
        <p:nvSpPr>
          <p:cNvPr id="3" name="2 İçerik Yer Tutucusu"/>
          <p:cNvSpPr>
            <a:spLocks noGrp="1"/>
          </p:cNvSpPr>
          <p:nvPr>
            <p:ph sz="quarter" idx="1"/>
          </p:nvPr>
        </p:nvSpPr>
        <p:spPr/>
        <p:txBody>
          <a:bodyPr>
            <a:normAutofit/>
          </a:bodyPr>
          <a:lstStyle/>
          <a:p>
            <a:r>
              <a:rPr lang="tr-TR" sz="2400" dirty="0" smtClean="0"/>
              <a:t>Dersi alan öğrencilerin paylaştığı deneyimler…</a:t>
            </a:r>
            <a:endParaRPr lang="tr-TR" sz="2400" dirty="0"/>
          </a:p>
        </p:txBody>
      </p:sp>
      <p:pic>
        <p:nvPicPr>
          <p:cNvPr id="4" name="3 Resim" descr="TN_young-singer-holding-microphone-performing-clipart.jpg"/>
          <p:cNvPicPr>
            <a:picLocks noChangeAspect="1"/>
          </p:cNvPicPr>
          <p:nvPr/>
        </p:nvPicPr>
        <p:blipFill>
          <a:blip r:embed="rId3">
            <a:clrChange>
              <a:clrFrom>
                <a:srgbClr val="FFFFFF"/>
              </a:clrFrom>
              <a:clrTo>
                <a:srgbClr val="FFFFFF">
                  <a:alpha val="0"/>
                </a:srgbClr>
              </a:clrTo>
            </a:clrChange>
          </a:blip>
          <a:stretch>
            <a:fillRect/>
          </a:stretch>
        </p:blipFill>
        <p:spPr>
          <a:xfrm>
            <a:off x="3143240" y="2071678"/>
            <a:ext cx="2926116" cy="4069434"/>
          </a:xfrm>
          <a:prstGeom prst="rect">
            <a:avLst/>
          </a:prstGeom>
        </p:spPr>
      </p:pic>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dirty="0" smtClean="0"/>
              <a:t>Deneyimli bir öğrencinin Ödev1A’sından (2016-2017 Yaz Dönemi)</a:t>
            </a:r>
            <a:endParaRPr lang="tr-TR" sz="2400" dirty="0"/>
          </a:p>
        </p:txBody>
      </p:sp>
      <p:sp>
        <p:nvSpPr>
          <p:cNvPr id="3" name="2 İçerik Yer Tutucusu"/>
          <p:cNvSpPr>
            <a:spLocks noGrp="1"/>
          </p:cNvSpPr>
          <p:nvPr>
            <p:ph sz="quarter" idx="1"/>
          </p:nvPr>
        </p:nvSpPr>
        <p:spPr>
          <a:xfrm>
            <a:off x="2047164" y="1446663"/>
            <a:ext cx="6639636" cy="4462817"/>
          </a:xfrm>
        </p:spPr>
        <p:txBody>
          <a:bodyPr>
            <a:normAutofit fontScale="55000" lnSpcReduction="20000"/>
          </a:bodyPr>
          <a:lstStyle/>
          <a:p>
            <a:pPr>
              <a:lnSpc>
                <a:spcPct val="170000"/>
              </a:lnSpc>
              <a:buNone/>
            </a:pPr>
            <a:r>
              <a:rPr lang="tr-TR" dirty="0" err="1" smtClean="0"/>
              <a:t>Steve</a:t>
            </a:r>
            <a:r>
              <a:rPr lang="tr-TR" dirty="0" smtClean="0"/>
              <a:t> </a:t>
            </a:r>
            <a:r>
              <a:rPr lang="tr-TR" dirty="0" err="1" smtClean="0"/>
              <a:t>Jobs'ın</a:t>
            </a:r>
            <a:r>
              <a:rPr lang="tr-TR" dirty="0" smtClean="0"/>
              <a:t> dediği gibi: "Bu ülkede herkesin bilgisayar programlamayı öğrenmesi gerek. Çünkü insana düşünmeyi öğretir."</a:t>
            </a:r>
          </a:p>
          <a:p>
            <a:pPr>
              <a:lnSpc>
                <a:spcPct val="170000"/>
              </a:lnSpc>
              <a:buNone/>
            </a:pPr>
            <a:r>
              <a:rPr lang="tr-TR" dirty="0" smtClean="0"/>
              <a:t>Bir mühendis adayı olarak temel işim düşünmek. </a:t>
            </a:r>
            <a:r>
              <a:rPr lang="tr-TR" b="1" dirty="0" smtClean="0">
                <a:effectLst>
                  <a:outerShdw blurRad="38100" dist="38100" dir="2700000" algn="tl">
                    <a:srgbClr val="000000">
                      <a:alpha val="43137"/>
                    </a:srgbClr>
                  </a:outerShdw>
                </a:effectLst>
              </a:rPr>
              <a:t>Düşünmeliyim ki bir şeyler üretebileyim. </a:t>
            </a:r>
            <a:r>
              <a:rPr lang="tr-TR" dirty="0" smtClean="0"/>
              <a:t>Programlama bilmem, belki iş hayatımda hiç işime yaramayacak dahi olsa</a:t>
            </a:r>
            <a:r>
              <a:rPr lang="tr-TR" b="1" dirty="0" smtClean="0">
                <a:solidFill>
                  <a:srgbClr val="00B0F0"/>
                </a:solidFill>
              </a:rPr>
              <a:t>, bana daha verimli ve daha stratejik düşünmeyi </a:t>
            </a:r>
            <a:r>
              <a:rPr lang="tr-TR" dirty="0" smtClean="0"/>
              <a:t>öğretecek. Mühendis olarak karşıma bir problem çıktığında probleme daha farklı boyutlardan bakabilmeyi, çözüme daha kestirme ve daha akılcı bir yöntemle yaklaşmayı öğreneceğim. </a:t>
            </a:r>
            <a:r>
              <a:rPr lang="tr-TR" b="1" dirty="0" smtClean="0">
                <a:effectLst>
                  <a:outerShdw blurRad="38100" dist="38100" dir="2700000" algn="tl">
                    <a:srgbClr val="000000">
                      <a:alpha val="43137"/>
                    </a:srgbClr>
                  </a:outerShdw>
                </a:effectLst>
              </a:rPr>
              <a:t>Bu yararlarının yanında mühendis olarak genel işim hesaplamalarla uğraşmak olacak. </a:t>
            </a:r>
            <a:r>
              <a:rPr lang="tr-TR" dirty="0" smtClean="0"/>
              <a:t>Programlama dili bilirsem aynı hesaplamayı defalarca yapmam gereken zamanlarda hesaplamalarıma uygun bir program yazabilirim. Böylece hesaplamalarımı kısa sürede gerçekleştirebilirim.</a:t>
            </a:r>
          </a:p>
          <a:p>
            <a:pPr>
              <a:lnSpc>
                <a:spcPct val="170000"/>
              </a:lnSpc>
              <a:buNone/>
            </a:pPr>
            <a:endParaRPr lang="tr-TR" dirty="0"/>
          </a:p>
        </p:txBody>
      </p:sp>
      <p:pic>
        <p:nvPicPr>
          <p:cNvPr id="4" name="3 Resim" descr="20d91f868ab79d149b71632d1f34ff2f_girl-studying-college-girl-studying-clipart_150-138.jpeg"/>
          <p:cNvPicPr>
            <a:picLocks noChangeAspect="1"/>
          </p:cNvPicPr>
          <p:nvPr/>
        </p:nvPicPr>
        <p:blipFill>
          <a:blip r:embed="rId3"/>
          <a:stretch>
            <a:fillRect/>
          </a:stretch>
        </p:blipFill>
        <p:spPr>
          <a:xfrm>
            <a:off x="75804" y="2715905"/>
            <a:ext cx="1712052" cy="1575088"/>
          </a:xfrm>
          <a:prstGeom prst="rect">
            <a:avLst/>
          </a:prstGeom>
        </p:spPr>
      </p:pic>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Bir öğrenci görüşü…</a:t>
            </a:r>
            <a:endParaRPr lang="tr-TR" dirty="0"/>
          </a:p>
        </p:txBody>
      </p:sp>
      <p:pic>
        <p:nvPicPr>
          <p:cNvPr id="4" name="3 İçerik Yer Tutucusu" descr="IMG_2516.JPG"/>
          <p:cNvPicPr>
            <a:picLocks noGrp="1" noChangeAspect="1"/>
          </p:cNvPicPr>
          <p:nvPr>
            <p:ph sz="quarter" idx="1"/>
          </p:nvPr>
        </p:nvPicPr>
        <p:blipFill>
          <a:blip r:embed="rId3" cstate="print">
            <a:lum bright="30000" contrast="40000"/>
          </a:blip>
          <a:stretch>
            <a:fillRect/>
          </a:stretch>
        </p:blipFill>
        <p:spPr>
          <a:xfrm>
            <a:off x="457200" y="1757488"/>
            <a:ext cx="3943058" cy="2957294"/>
          </a:xfrm>
        </p:spPr>
      </p:pic>
      <p:sp>
        <p:nvSpPr>
          <p:cNvPr id="5" name="4 Metin kutusu"/>
          <p:cNvSpPr txBox="1"/>
          <p:nvPr/>
        </p:nvSpPr>
        <p:spPr>
          <a:xfrm>
            <a:off x="4536893" y="1757488"/>
            <a:ext cx="4286542" cy="2585323"/>
          </a:xfrm>
          <a:prstGeom prst="rect">
            <a:avLst/>
          </a:prstGeom>
          <a:noFill/>
        </p:spPr>
        <p:txBody>
          <a:bodyPr wrap="square" rtlCol="0">
            <a:spAutoFit/>
          </a:bodyPr>
          <a:lstStyle/>
          <a:p>
            <a:pPr>
              <a:buFont typeface="Arial" pitchFamily="34" charset="0"/>
              <a:buChar char="•"/>
            </a:pPr>
            <a:r>
              <a:rPr lang="tr-TR" dirty="0" smtClean="0"/>
              <a:t>Bugün sanat, kültür, farklı ülkeler gezme bizi rahatlatıp, ufkumuzu açıyorsa ve düşünmeye teşvik ettiği düşünülüyorsa programlama dillerinin de böyle düşünülmesi gerektiğinden yanayım...</a:t>
            </a:r>
          </a:p>
          <a:p>
            <a:pPr>
              <a:buFont typeface="Arial" pitchFamily="34" charset="0"/>
              <a:buChar char="•"/>
            </a:pPr>
            <a:r>
              <a:rPr lang="tr-TR" dirty="0" smtClean="0"/>
              <a:t>Kitapçıya gittiğimde gözüme bir kitap çarptı. Aldım, baktım programlama kitabı hem de ilkokul çocukları için. Ve incelediğimde o kadar mutlu oldum ki…</a:t>
            </a:r>
          </a:p>
        </p:txBody>
      </p:sp>
      <p:sp>
        <p:nvSpPr>
          <p:cNvPr id="6" name="5 Metin kutusu"/>
          <p:cNvSpPr txBox="1"/>
          <p:nvPr/>
        </p:nvSpPr>
        <p:spPr>
          <a:xfrm>
            <a:off x="919656" y="4714782"/>
            <a:ext cx="3326524" cy="707886"/>
          </a:xfrm>
          <a:prstGeom prst="rect">
            <a:avLst/>
          </a:prstGeom>
          <a:noFill/>
        </p:spPr>
        <p:txBody>
          <a:bodyPr wrap="square" rtlCol="0">
            <a:spAutoFit/>
          </a:bodyPr>
          <a:lstStyle/>
          <a:p>
            <a:pPr algn="ctr"/>
            <a:r>
              <a:rPr lang="tr-TR" sz="2000" i="1" dirty="0" smtClean="0"/>
              <a:t>2016-2017 Güz Dönemi </a:t>
            </a:r>
            <a:br>
              <a:rPr lang="tr-TR" sz="2000" i="1" dirty="0" smtClean="0"/>
            </a:br>
            <a:r>
              <a:rPr lang="tr-TR" sz="2000" i="1" dirty="0" smtClean="0"/>
              <a:t>Sınav Geri Bildirimi </a:t>
            </a:r>
            <a:endParaRPr lang="tr-TR" sz="2000" i="1" dirty="0"/>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cxnSp>
        <p:nvCxnSpPr>
          <p:cNvPr id="19" name="18 Düz Bağlayıcı"/>
          <p:cNvCxnSpPr/>
          <p:nvPr/>
        </p:nvCxnSpPr>
        <p:spPr>
          <a:xfrm rot="5400000">
            <a:off x="2035951" y="3821115"/>
            <a:ext cx="5072098" cy="1588"/>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pic>
        <p:nvPicPr>
          <p:cNvPr id="14" name="13 Resim" descr="Stick-figure-balancing-gadgets.gif"/>
          <p:cNvPicPr>
            <a:picLocks noChangeAspect="1"/>
          </p:cNvPicPr>
          <p:nvPr/>
        </p:nvPicPr>
        <p:blipFill>
          <a:blip r:embed="rId3" cstate="print"/>
          <a:stretch>
            <a:fillRect/>
          </a:stretch>
        </p:blipFill>
        <p:spPr>
          <a:xfrm>
            <a:off x="3857620" y="2214554"/>
            <a:ext cx="1241596" cy="1364392"/>
          </a:xfrm>
          <a:prstGeom prst="rect">
            <a:avLst/>
          </a:prstGeom>
        </p:spPr>
      </p:pic>
      <p:sp>
        <p:nvSpPr>
          <p:cNvPr id="8" name="7 Metin kutusu"/>
          <p:cNvSpPr txBox="1"/>
          <p:nvPr/>
        </p:nvSpPr>
        <p:spPr>
          <a:xfrm rot="20955368">
            <a:off x="5960098" y="5966254"/>
            <a:ext cx="2644827" cy="578882"/>
          </a:xfrm>
          <a:prstGeom prst="wedgeRoundRectCallou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sz="1400" dirty="0" smtClean="0"/>
              <a:t>Daha önce 2 defa Bil143 dersini aldım….</a:t>
            </a:r>
            <a:endParaRPr lang="tr-TR" sz="1400" dirty="0"/>
          </a:p>
        </p:txBody>
      </p:sp>
      <p:sp>
        <p:nvSpPr>
          <p:cNvPr id="17" name="16 Köşeleri Yuvarlanmış Dikdörtgen Belirtme Çizgisi"/>
          <p:cNvSpPr/>
          <p:nvPr/>
        </p:nvSpPr>
        <p:spPr>
          <a:xfrm rot="1247684">
            <a:off x="4954389" y="4746433"/>
            <a:ext cx="2786082" cy="1055608"/>
          </a:xfrm>
          <a:prstGeom prst="wedgeRoundRectCallout">
            <a:avLst/>
          </a:prstGeom>
        </p:spPr>
        <p:style>
          <a:lnRef idx="2">
            <a:schemeClr val="dk1"/>
          </a:lnRef>
          <a:fillRef idx="1">
            <a:schemeClr val="lt1"/>
          </a:fillRef>
          <a:effectRef idx="0">
            <a:schemeClr val="dk1"/>
          </a:effectRef>
          <a:fontRef idx="minor">
            <a:schemeClr val="dk1"/>
          </a:fontRef>
        </p:style>
        <p:txBody>
          <a:bodyPr wrap="square">
            <a:spAutoFit/>
          </a:bodyPr>
          <a:lstStyle/>
          <a:p>
            <a:r>
              <a:rPr lang="tr-TR" sz="1400" dirty="0" smtClean="0"/>
              <a:t>Geçen sene bahar dönemi Bil 143 dersini yine almıştım fakat çok üstünde duramadığım için kaldım ve bu sene tekrardan alıyorum.</a:t>
            </a:r>
            <a:endParaRPr lang="tr-TR" sz="1400" dirty="0"/>
          </a:p>
        </p:txBody>
      </p:sp>
      <p:sp>
        <p:nvSpPr>
          <p:cNvPr id="2" name="1 Başlık"/>
          <p:cNvSpPr>
            <a:spLocks noGrp="1"/>
          </p:cNvSpPr>
          <p:nvPr>
            <p:ph type="title"/>
          </p:nvPr>
        </p:nvSpPr>
        <p:spPr>
          <a:xfrm>
            <a:off x="214282" y="152400"/>
            <a:ext cx="8929718" cy="990600"/>
          </a:xfrm>
        </p:spPr>
        <p:txBody>
          <a:bodyPr>
            <a:normAutofit/>
          </a:bodyPr>
          <a:lstStyle/>
          <a:p>
            <a:r>
              <a:rPr lang="tr-TR" sz="2400" dirty="0" smtClean="0"/>
              <a:t>Öğrenci geribildirimlerinden…</a:t>
            </a:r>
            <a:endParaRPr lang="tr-TR" sz="2400" dirty="0"/>
          </a:p>
        </p:txBody>
      </p:sp>
      <p:sp>
        <p:nvSpPr>
          <p:cNvPr id="3" name="2 İçerik Yer Tutucusu"/>
          <p:cNvSpPr>
            <a:spLocks noGrp="1"/>
          </p:cNvSpPr>
          <p:nvPr>
            <p:ph sz="quarter" idx="1"/>
          </p:nvPr>
        </p:nvSpPr>
        <p:spPr>
          <a:xfrm>
            <a:off x="85728" y="1214422"/>
            <a:ext cx="4057644" cy="3911600"/>
          </a:xfrm>
        </p:spPr>
        <p:txBody>
          <a:bodyPr>
            <a:normAutofit fontScale="62500" lnSpcReduction="20000"/>
          </a:bodyPr>
          <a:lstStyle/>
          <a:p>
            <a:r>
              <a:rPr lang="tr-TR" dirty="0" smtClean="0"/>
              <a:t>Okulum ile birlikte aileme (ait) olan bir imalat fabrikasında çalışmaktayım , mezun olduktan sonra da burada çalışmaya devam edeceğim.CNC torna ve işleme merkezi tezgahlarımız var , </a:t>
            </a:r>
            <a:r>
              <a:rPr lang="tr-TR" b="1" dirty="0" smtClean="0">
                <a:solidFill>
                  <a:srgbClr val="0070C0"/>
                </a:solidFill>
              </a:rPr>
              <a:t>tezgahlarımızın tamamı programlama</a:t>
            </a:r>
            <a:r>
              <a:rPr lang="tr-TR" dirty="0" smtClean="0"/>
              <a:t> ile çalışıyor . </a:t>
            </a:r>
            <a:r>
              <a:rPr lang="tr-TR" dirty="0" err="1" smtClean="0"/>
              <a:t>Espirit</a:t>
            </a:r>
            <a:r>
              <a:rPr lang="tr-TR" dirty="0" smtClean="0"/>
              <a:t> , </a:t>
            </a:r>
            <a:r>
              <a:rPr lang="tr-TR" dirty="0" err="1" smtClean="0"/>
              <a:t>VisualCam</a:t>
            </a:r>
            <a:r>
              <a:rPr lang="tr-TR" dirty="0" smtClean="0"/>
              <a:t> , </a:t>
            </a:r>
            <a:r>
              <a:rPr lang="tr-TR" dirty="0" err="1" smtClean="0"/>
              <a:t>spaceclaim</a:t>
            </a:r>
            <a:r>
              <a:rPr lang="tr-TR" dirty="0" smtClean="0"/>
              <a:t> gibi programlar kullanıyoruz.Bilgisayar programlamasında yapılabileceklerin sınırının olmadığı düşünüyorum.Kendi işletmemize özel , kontrolü sağlamak ve doğru tespit yapabilmek amacıyla üretilen parça , harcanan takım , üretim süresi , bozuk çıkaran parçalar gibi verileri gireceğimiz bir programın bize işçi performansı , maliyet hesaplama gibi konularda yardımcı olacağını düşünüyorum . Ve ilerde bu işlemi uygulayabileceğim programı yazmak istiyorum.</a:t>
            </a:r>
            <a:endParaRPr lang="tr-TR" dirty="0"/>
          </a:p>
        </p:txBody>
      </p:sp>
      <p:sp>
        <p:nvSpPr>
          <p:cNvPr id="4" name="3 Dikdörtgen"/>
          <p:cNvSpPr/>
          <p:nvPr/>
        </p:nvSpPr>
        <p:spPr>
          <a:xfrm>
            <a:off x="357158" y="4857760"/>
            <a:ext cx="4081567" cy="538609"/>
          </a:xfrm>
          <a:prstGeom prst="rect">
            <a:avLst/>
          </a:prstGeom>
        </p:spPr>
        <p:txBody>
          <a:bodyPr wrap="none">
            <a:spAutoFit/>
          </a:bodyPr>
          <a:lstStyle/>
          <a:p>
            <a:pPr algn="ctr"/>
            <a:r>
              <a:rPr lang="tr-TR" b="1" dirty="0" smtClean="0"/>
              <a:t>Makine Mühendisliği 1.Sınıf Öğrencisi</a:t>
            </a:r>
          </a:p>
          <a:p>
            <a:pPr algn="ctr"/>
            <a:r>
              <a:rPr lang="tr-TR" sz="1100" b="1" dirty="0" smtClean="0"/>
              <a:t>Dersin kendisi için önemini bilen ve gereğini yapan öğrenciye örnek</a:t>
            </a:r>
            <a:endParaRPr lang="tr-TR" sz="1100" dirty="0"/>
          </a:p>
        </p:txBody>
      </p:sp>
      <p:sp>
        <p:nvSpPr>
          <p:cNvPr id="6" name="5 Metin kutusu"/>
          <p:cNvSpPr txBox="1"/>
          <p:nvPr/>
        </p:nvSpPr>
        <p:spPr>
          <a:xfrm>
            <a:off x="5429256" y="1928802"/>
            <a:ext cx="3471858" cy="2724150"/>
          </a:xfrm>
          <a:prstGeom prst="wedgeRoundRectCallout">
            <a:avLst>
              <a:gd name="adj1" fmla="val 40944"/>
              <a:gd name="adj2" fmla="val 58054"/>
              <a:gd name="adj3" fmla="val 16667"/>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tr-TR" sz="1400" dirty="0" smtClean="0"/>
              <a:t>Bir önceki dönemimde almıştım. Ancak diğer arkadaşlar gibi ben de dersi geçmeyi hedef olarak kendime seçtim ve çok büyük bir hata yapmışım. CC ile geçeceğim dersi final döneminde yaşadığım bir sıkıntıdan dolayı DD ile geçtim ve buna çok üzüldüm…</a:t>
            </a:r>
          </a:p>
          <a:p>
            <a:pPr algn="ctr"/>
            <a:r>
              <a:rPr lang="tr-TR" sz="1400" dirty="0" smtClean="0"/>
              <a:t>Özellikle 3. ve 4. sınıflardaki derslerime yardımcı olacağını anladığım için tekrar aldım ve dili öğrenerek geçmeyi umut ediyorum.  </a:t>
            </a:r>
            <a:endParaRPr lang="tr-TR" sz="1400" i="1" dirty="0"/>
          </a:p>
        </p:txBody>
      </p:sp>
      <p:sp>
        <p:nvSpPr>
          <p:cNvPr id="13" name="12 Yuvarlatılmış Dikdörtgen"/>
          <p:cNvSpPr/>
          <p:nvPr/>
        </p:nvSpPr>
        <p:spPr>
          <a:xfrm>
            <a:off x="5572132" y="1285860"/>
            <a:ext cx="3111501" cy="5461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smtClean="0"/>
              <a:t>2017 Yaz Dönemi Geribildirimlerinden</a:t>
            </a:r>
            <a:endParaRPr lang="tr-TR" dirty="0"/>
          </a:p>
        </p:txBody>
      </p:sp>
      <p:grpSp>
        <p:nvGrpSpPr>
          <p:cNvPr id="5" name="25 Grup"/>
          <p:cNvGrpSpPr/>
          <p:nvPr/>
        </p:nvGrpSpPr>
        <p:grpSpPr>
          <a:xfrm>
            <a:off x="214282" y="5500702"/>
            <a:ext cx="3898900" cy="798531"/>
            <a:chOff x="857224" y="5500131"/>
            <a:chExt cx="3898900" cy="798531"/>
          </a:xfrm>
        </p:grpSpPr>
        <p:sp>
          <p:nvSpPr>
            <p:cNvPr id="23" name="22 Metin kutusu"/>
            <p:cNvSpPr txBox="1"/>
            <p:nvPr/>
          </p:nvSpPr>
          <p:spPr>
            <a:xfrm>
              <a:off x="857224" y="5929330"/>
              <a:ext cx="3898900" cy="369332"/>
            </a:xfrm>
            <a:prstGeom prst="rect">
              <a:avLst/>
            </a:prstGeom>
            <a:noFill/>
          </p:spPr>
          <p:txBody>
            <a:bodyPr wrap="square" rtlCol="0">
              <a:spAutoFit/>
            </a:bodyPr>
            <a:lstStyle/>
            <a:p>
              <a:r>
                <a:rPr lang="tr-TR" dirty="0" smtClean="0"/>
                <a:t>Dersi 2017 Güz döneminde AA ile geçti</a:t>
              </a:r>
              <a:endParaRPr lang="tr-TR" dirty="0"/>
            </a:p>
          </p:txBody>
        </p:sp>
        <p:cxnSp>
          <p:nvCxnSpPr>
            <p:cNvPr id="24" name="23 Düz Ok Bağlayıcısı"/>
            <p:cNvCxnSpPr/>
            <p:nvPr/>
          </p:nvCxnSpPr>
          <p:spPr>
            <a:xfrm rot="5400000">
              <a:off x="2181399" y="5604733"/>
              <a:ext cx="463203" cy="2540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224.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Öğrenci geri bildirimlerinden</a:t>
            </a:r>
            <a:endParaRPr lang="tr-TR" dirty="0"/>
          </a:p>
        </p:txBody>
      </p:sp>
      <p:sp>
        <p:nvSpPr>
          <p:cNvPr id="3" name="2 İçerik Yer Tutucusu"/>
          <p:cNvSpPr>
            <a:spLocks noGrp="1"/>
          </p:cNvSpPr>
          <p:nvPr>
            <p:ph sz="quarter" idx="1"/>
          </p:nvPr>
        </p:nvSpPr>
        <p:spPr/>
        <p:txBody>
          <a:bodyPr/>
          <a:lstStyle/>
          <a:p>
            <a:r>
              <a:rPr lang="tr-TR" dirty="0" smtClean="0"/>
              <a:t>Daha önceden bu dersi aldığımda yeteri kadar ilgi göstermememin cezasını çektim. Dersi aldığım dönem düzenim bozulduğunda yani  düzenli çalışmayı bıraktığımda 2. Vizeye bile girmemin benim için bir anlamı kalmamıştı. Özellikle bana o zamana kadar yararı dokunan ödevlerimi bile yapmayı bırakmıştım</a:t>
            </a:r>
            <a:r>
              <a:rPr lang="tr-TR" sz="2800" b="1" dirty="0" smtClean="0"/>
              <a:t>. Günlük kod yazmanın önemini</a:t>
            </a:r>
            <a:r>
              <a:rPr lang="tr-TR" dirty="0" smtClean="0"/>
              <a:t> burada çok iyi anlamış oldum.</a:t>
            </a:r>
            <a:endParaRPr lang="tr-TR" dirty="0"/>
          </a:p>
        </p:txBody>
      </p:sp>
      <p:sp>
        <p:nvSpPr>
          <p:cNvPr id="4" name="3 Yuvarlatılmış Dikdörtgen"/>
          <p:cNvSpPr/>
          <p:nvPr/>
        </p:nvSpPr>
        <p:spPr>
          <a:xfrm>
            <a:off x="5575299" y="596900"/>
            <a:ext cx="3111501" cy="5461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smtClean="0"/>
              <a:t>2018 Güz Dönemi Geribildirimlerinden</a:t>
            </a:r>
            <a:endParaRPr lang="tr-TR" dirty="0"/>
          </a:p>
        </p:txBody>
      </p:sp>
      <p:pic>
        <p:nvPicPr>
          <p:cNvPr id="5" name="4 Resim" descr="odevler.peg.jpeg"/>
          <p:cNvPicPr>
            <a:picLocks noChangeAspect="1"/>
          </p:cNvPicPr>
          <p:nvPr/>
        </p:nvPicPr>
        <p:blipFill>
          <a:blip r:embed="rId3">
            <a:clrChange>
              <a:clrFrom>
                <a:srgbClr val="FFFFFF"/>
              </a:clrFrom>
              <a:clrTo>
                <a:srgbClr val="FFFFFF">
                  <a:alpha val="0"/>
                </a:srgbClr>
              </a:clrTo>
            </a:clrChange>
          </a:blip>
          <a:stretch>
            <a:fillRect/>
          </a:stretch>
        </p:blipFill>
        <p:spPr>
          <a:xfrm>
            <a:off x="6168980" y="3639140"/>
            <a:ext cx="2975020" cy="2975020"/>
          </a:xfrm>
          <a:prstGeom prst="rect">
            <a:avLst/>
          </a:prstGeom>
        </p:spPr>
      </p:pic>
    </p:spTree>
  </p:cSld>
  <p:clrMapOvr>
    <a:overrideClrMapping bg1="lt1" tx1="dk1" bg2="lt2" tx2="dk2" accent1="accent1" accent2="accent2" accent3="accent3" accent4="accent4" accent5="accent5" accent6="accent6" hlink="hlink" folHlink="folHlink"/>
  </p:clrMapOvr>
  <p:transition>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p:txBody>
          <a:bodyPr>
            <a:normAutofit/>
          </a:bodyPr>
          <a:lstStyle/>
          <a:p>
            <a:r>
              <a:rPr lang="tr-TR" sz="2400" dirty="0" smtClean="0"/>
              <a:t>Bunu biliyor musunuz? Teknoloji ve mesleklerin dönüşümü</a:t>
            </a:r>
            <a:endParaRPr lang="tr-TR" sz="2400" dirty="0"/>
          </a:p>
        </p:txBody>
      </p:sp>
      <p:sp>
        <p:nvSpPr>
          <p:cNvPr id="5" name="4 İçerik Yer Tutucusu"/>
          <p:cNvSpPr>
            <a:spLocks noGrp="1"/>
          </p:cNvSpPr>
          <p:nvPr>
            <p:ph sz="quarter" idx="1"/>
          </p:nvPr>
        </p:nvSpPr>
        <p:spPr/>
        <p:txBody>
          <a:bodyPr/>
          <a:lstStyle/>
          <a:p>
            <a:r>
              <a:rPr lang="tr-TR" dirty="0" smtClean="0"/>
              <a:t>“… c</a:t>
            </a:r>
            <a:r>
              <a:rPr lang="en-US" dirty="0" err="1" smtClean="0"/>
              <a:t>urrently</a:t>
            </a:r>
            <a:r>
              <a:rPr lang="en-US" dirty="0" smtClean="0"/>
              <a:t> demonstrated technologies could automate </a:t>
            </a:r>
            <a:r>
              <a:rPr lang="en-US" b="1" dirty="0" smtClean="0"/>
              <a:t>45 percent </a:t>
            </a:r>
            <a:r>
              <a:rPr lang="en-US" dirty="0" smtClean="0"/>
              <a:t>of the activities people are paid to perform</a:t>
            </a:r>
            <a:r>
              <a:rPr lang="tr-TR" dirty="0" smtClean="0"/>
              <a:t>”</a:t>
            </a:r>
            <a:endParaRPr lang="tr-TR" dirty="0"/>
          </a:p>
        </p:txBody>
      </p:sp>
      <p:pic>
        <p:nvPicPr>
          <p:cNvPr id="1026" name="Picture 2" descr="C:\Users\User\Pictures\iCloud Photos\Downloads\IMG_8418.JPG"/>
          <p:cNvPicPr>
            <a:picLocks noChangeAspect="1" noChangeArrowheads="1"/>
          </p:cNvPicPr>
          <p:nvPr/>
        </p:nvPicPr>
        <p:blipFill>
          <a:blip r:embed="rId2" cstate="print"/>
          <a:srcRect/>
          <a:stretch>
            <a:fillRect/>
          </a:stretch>
        </p:blipFill>
        <p:spPr bwMode="auto">
          <a:xfrm>
            <a:off x="4296279" y="2195237"/>
            <a:ext cx="4143528" cy="3107646"/>
          </a:xfrm>
          <a:prstGeom prst="rect">
            <a:avLst/>
          </a:prstGeom>
          <a:ln>
            <a:noFill/>
          </a:ln>
          <a:effectLst>
            <a:softEdge rad="112500"/>
          </a:effectLst>
        </p:spPr>
      </p:pic>
      <p:sp>
        <p:nvSpPr>
          <p:cNvPr id="7" name="6 Metin kutusu"/>
          <p:cNvSpPr txBox="1"/>
          <p:nvPr/>
        </p:nvSpPr>
        <p:spPr>
          <a:xfrm>
            <a:off x="4151586" y="5302883"/>
            <a:ext cx="4288221" cy="769441"/>
          </a:xfrm>
          <a:prstGeom prst="rect">
            <a:avLst/>
          </a:prstGeom>
          <a:noFill/>
        </p:spPr>
        <p:txBody>
          <a:bodyPr wrap="square" rtlCol="0">
            <a:spAutoFit/>
          </a:bodyPr>
          <a:lstStyle/>
          <a:p>
            <a:pPr algn="ctr"/>
            <a:r>
              <a:rPr lang="tr-TR" sz="1200" dirty="0" smtClean="0"/>
              <a:t>13 Ağustos 2018 – MTA Metrosu </a:t>
            </a:r>
            <a:br>
              <a:rPr lang="tr-TR" sz="1200" dirty="0" smtClean="0"/>
            </a:br>
            <a:r>
              <a:rPr lang="tr-TR" sz="1600" dirty="0" smtClean="0"/>
              <a:t>“</a:t>
            </a:r>
            <a:r>
              <a:rPr lang="tr-TR" sz="1200" i="1" dirty="0" smtClean="0">
                <a:solidFill>
                  <a:srgbClr val="C00000"/>
                </a:solidFill>
              </a:rPr>
              <a:t>Bilet gişesi memurluğu artık yok. </a:t>
            </a:r>
            <a:br>
              <a:rPr lang="tr-TR" sz="1200" i="1" dirty="0" smtClean="0">
                <a:solidFill>
                  <a:srgbClr val="C00000"/>
                </a:solidFill>
              </a:rPr>
            </a:br>
            <a:r>
              <a:rPr lang="tr-TR" sz="1200" i="1" dirty="0" smtClean="0">
                <a:solidFill>
                  <a:srgbClr val="C00000"/>
                </a:solidFill>
              </a:rPr>
              <a:t>Biletlerinizi “</a:t>
            </a:r>
            <a:r>
              <a:rPr lang="tr-TR" sz="1200" i="1" dirty="0" err="1" smtClean="0">
                <a:solidFill>
                  <a:srgbClr val="C00000"/>
                </a:solidFill>
              </a:rPr>
              <a:t>MiniBanko”dan</a:t>
            </a:r>
            <a:r>
              <a:rPr lang="tr-TR" sz="1200" i="1" dirty="0" smtClean="0">
                <a:solidFill>
                  <a:srgbClr val="C00000"/>
                </a:solidFill>
              </a:rPr>
              <a:t> alınız.</a:t>
            </a:r>
            <a:r>
              <a:rPr lang="tr-TR" sz="1600" dirty="0" smtClean="0"/>
              <a:t>”</a:t>
            </a:r>
          </a:p>
        </p:txBody>
      </p:sp>
      <p:pic>
        <p:nvPicPr>
          <p:cNvPr id="1028" name="Picture 4" descr="Image result for boy"/>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631362" y="4989047"/>
            <a:ext cx="1520224" cy="1520224"/>
          </a:xfrm>
          <a:prstGeom prst="rect">
            <a:avLst/>
          </a:prstGeom>
          <a:noFill/>
        </p:spPr>
      </p:pic>
      <p:sp>
        <p:nvSpPr>
          <p:cNvPr id="9" name="8 Köşeleri Yuvarlanmış Dikdörtgen Belirtme Çizgisi"/>
          <p:cNvSpPr/>
          <p:nvPr/>
        </p:nvSpPr>
        <p:spPr>
          <a:xfrm>
            <a:off x="1117099" y="2423887"/>
            <a:ext cx="2234199" cy="1045028"/>
          </a:xfrm>
          <a:prstGeom prst="wedgeRoundRectCallout">
            <a:avLst>
              <a:gd name="adj1" fmla="val 49016"/>
              <a:gd name="adj2" fmla="val 198288"/>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400" dirty="0" smtClean="0"/>
              <a:t>Bizim bir mühendis akraba var. Hiç programlama gerekmiyormuş meslekte. “Word Excel yeter” dedi.</a:t>
            </a:r>
          </a:p>
        </p:txBody>
      </p:sp>
      <p:sp>
        <p:nvSpPr>
          <p:cNvPr id="10" name="9 Köşeleri Yuvarlanmış Dikdörtgen Belirtme Çizgisi"/>
          <p:cNvSpPr/>
          <p:nvPr/>
        </p:nvSpPr>
        <p:spPr>
          <a:xfrm>
            <a:off x="457200" y="3822424"/>
            <a:ext cx="2234199" cy="740229"/>
          </a:xfrm>
          <a:prstGeom prst="wedgeRoundRectCallout">
            <a:avLst>
              <a:gd name="adj1" fmla="val 71754"/>
              <a:gd name="adj2" fmla="val 158909"/>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400" dirty="0" smtClean="0"/>
              <a:t>Zaten ben mesleğimi yapmayacağım, satış yapacağım.</a:t>
            </a:r>
          </a:p>
        </p:txBody>
      </p:sp>
      <p:sp>
        <p:nvSpPr>
          <p:cNvPr id="11" name="10 Köşeleri Yuvarlanmış Dikdörtgen Belirtme Çizgisi"/>
          <p:cNvSpPr/>
          <p:nvPr/>
        </p:nvSpPr>
        <p:spPr>
          <a:xfrm>
            <a:off x="397163" y="4932768"/>
            <a:ext cx="2234199" cy="1003575"/>
          </a:xfrm>
          <a:prstGeom prst="wedgeRoundRectCallout">
            <a:avLst>
              <a:gd name="adj1" fmla="val 75002"/>
              <a:gd name="adj2" fmla="val 21654"/>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400" dirty="0" smtClean="0"/>
              <a:t>Ve programlamayı öğrenmemek için uydurabileceğim daha nice bahanelerim var.</a:t>
            </a:r>
            <a:endParaRPr lang="tr-TR" sz="1400" dirty="0"/>
          </a:p>
        </p:txBody>
      </p:sp>
    </p:spTree>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p:txBody>
          <a:bodyPr>
            <a:normAutofit/>
          </a:bodyPr>
          <a:lstStyle/>
          <a:p>
            <a:r>
              <a:rPr lang="tr-TR" sz="2400" dirty="0" smtClean="0"/>
              <a:t>Bunu biliyor musunuz? Teknoloji ve mesleklerin dönüşümü</a:t>
            </a:r>
            <a:endParaRPr lang="tr-TR" sz="2400" dirty="0"/>
          </a:p>
        </p:txBody>
      </p:sp>
      <p:sp>
        <p:nvSpPr>
          <p:cNvPr id="5" name="4 İçerik Yer Tutucusu"/>
          <p:cNvSpPr>
            <a:spLocks noGrp="1"/>
          </p:cNvSpPr>
          <p:nvPr>
            <p:ph sz="quarter" idx="1"/>
          </p:nvPr>
        </p:nvSpPr>
        <p:spPr/>
        <p:txBody>
          <a:bodyPr/>
          <a:lstStyle/>
          <a:p>
            <a:r>
              <a:rPr lang="tr-TR" dirty="0" smtClean="0"/>
              <a:t>“… c</a:t>
            </a:r>
            <a:r>
              <a:rPr lang="en-US" dirty="0" err="1" smtClean="0"/>
              <a:t>urrently</a:t>
            </a:r>
            <a:r>
              <a:rPr lang="en-US" dirty="0" smtClean="0"/>
              <a:t> demonstrated technologies could automate </a:t>
            </a:r>
            <a:r>
              <a:rPr lang="en-US" b="1" dirty="0" smtClean="0"/>
              <a:t>45 percent </a:t>
            </a:r>
            <a:r>
              <a:rPr lang="en-US" dirty="0" smtClean="0"/>
              <a:t>of the activities people are paid to perform</a:t>
            </a:r>
            <a:r>
              <a:rPr lang="tr-TR" dirty="0" smtClean="0"/>
              <a:t>”</a:t>
            </a:r>
            <a:endParaRPr lang="tr-TR" dirty="0"/>
          </a:p>
        </p:txBody>
      </p:sp>
      <p:pic>
        <p:nvPicPr>
          <p:cNvPr id="1029" name="Picture 5"/>
          <p:cNvPicPr>
            <a:picLocks noChangeAspect="1" noChangeArrowheads="1"/>
          </p:cNvPicPr>
          <p:nvPr/>
        </p:nvPicPr>
        <p:blipFill>
          <a:blip r:embed="rId2"/>
          <a:srcRect/>
          <a:stretch>
            <a:fillRect/>
          </a:stretch>
        </p:blipFill>
        <p:spPr bwMode="auto">
          <a:xfrm>
            <a:off x="460375" y="4241939"/>
            <a:ext cx="4066807" cy="153634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030" name="Picture 6"/>
          <p:cNvPicPr>
            <a:picLocks noChangeAspect="1" noChangeArrowheads="1"/>
          </p:cNvPicPr>
          <p:nvPr/>
        </p:nvPicPr>
        <p:blipFill>
          <a:blip r:embed="rId3"/>
          <a:srcRect/>
          <a:stretch>
            <a:fillRect/>
          </a:stretch>
        </p:blipFill>
        <p:spPr bwMode="auto">
          <a:xfrm>
            <a:off x="281112" y="2451474"/>
            <a:ext cx="4479378" cy="132600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032" name="AutoShape 8" descr=" Automation will have a far-reaching impact on the global workfor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033" name="Picture 9"/>
          <p:cNvPicPr>
            <a:picLocks noChangeAspect="1" noChangeArrowheads="1"/>
          </p:cNvPicPr>
          <p:nvPr/>
        </p:nvPicPr>
        <p:blipFill>
          <a:blip r:embed="rId4"/>
          <a:srcRect/>
          <a:stretch>
            <a:fillRect/>
          </a:stretch>
        </p:blipFill>
        <p:spPr bwMode="auto">
          <a:xfrm>
            <a:off x="4857401" y="2195838"/>
            <a:ext cx="3829399" cy="4092201"/>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printf</a:t>
            </a:r>
            <a:endParaRPr lang="tr-TR" dirty="0"/>
          </a:p>
        </p:txBody>
      </p:sp>
      <p:sp>
        <p:nvSpPr>
          <p:cNvPr id="3" name="2 İçerik Yer Tutucusu"/>
          <p:cNvSpPr>
            <a:spLocks noGrp="1"/>
          </p:cNvSpPr>
          <p:nvPr>
            <p:ph sz="quarter" idx="1"/>
          </p:nvPr>
        </p:nvSpPr>
        <p:spPr/>
        <p:txBody>
          <a:bodyPr/>
          <a:lstStyle/>
          <a:p>
            <a:r>
              <a:rPr lang="tr-TR" dirty="0" smtClean="0"/>
              <a:t>Ekrana çıktı yazdırma komutu</a:t>
            </a:r>
          </a:p>
          <a:p>
            <a:r>
              <a:rPr lang="tr-TR" dirty="0" smtClean="0"/>
              <a:t>Çıkışı yer tutucu ile biçimlendiririz.</a:t>
            </a:r>
          </a:p>
          <a:p>
            <a:r>
              <a:rPr lang="tr-TR" dirty="0" smtClean="0"/>
              <a:t>Bu yüzden </a:t>
            </a:r>
            <a:r>
              <a:rPr lang="tr-TR" b="1" dirty="0" err="1" smtClean="0"/>
              <a:t>printf</a:t>
            </a:r>
            <a:r>
              <a:rPr lang="tr-TR" dirty="0" err="1" smtClean="0"/>
              <a:t>ormatted</a:t>
            </a:r>
            <a:endParaRPr lang="tr-TR" dirty="0"/>
          </a:p>
        </p:txBody>
      </p:sp>
      <p:pic>
        <p:nvPicPr>
          <p:cNvPr id="78850" name="Picture 2" descr="Daktilo Stok Fotoğraf - 28346819"/>
          <p:cNvPicPr>
            <a:picLocks noChangeAspect="1" noChangeArrowheads="1"/>
          </p:cNvPicPr>
          <p:nvPr/>
        </p:nvPicPr>
        <p:blipFill>
          <a:blip r:embed="rId2"/>
          <a:srcRect/>
          <a:stretch>
            <a:fillRect/>
          </a:stretch>
        </p:blipFill>
        <p:spPr bwMode="auto">
          <a:xfrm>
            <a:off x="3517900" y="2206625"/>
            <a:ext cx="3968750" cy="34131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b="1" dirty="0" err="1" smtClean="0">
                <a:solidFill>
                  <a:schemeClr val="tx2">
                    <a:lumMod val="60000"/>
                    <a:lumOff val="40000"/>
                  </a:schemeClr>
                </a:solidFill>
              </a:rPr>
              <a:t>printf’te</a:t>
            </a:r>
            <a:r>
              <a:rPr lang="tr-TR" sz="4000" b="1" dirty="0" smtClean="0">
                <a:solidFill>
                  <a:schemeClr val="tx2">
                    <a:lumMod val="60000"/>
                    <a:lumOff val="40000"/>
                  </a:schemeClr>
                </a:solidFill>
              </a:rPr>
              <a:t> kaçış karakterleri</a:t>
            </a:r>
            <a:endParaRPr lang="tr-TR" sz="4000" b="1" dirty="0">
              <a:solidFill>
                <a:schemeClr val="tx2">
                  <a:lumMod val="60000"/>
                  <a:lumOff val="40000"/>
                </a:schemeClr>
              </a:solidFill>
            </a:endParaRPr>
          </a:p>
        </p:txBody>
      </p:sp>
      <p:sp>
        <p:nvSpPr>
          <p:cNvPr id="3" name="Alt Başlık 2"/>
          <p:cNvSpPr>
            <a:spLocks noGrp="1"/>
          </p:cNvSpPr>
          <p:nvPr>
            <p:ph sz="quarter" idx="1"/>
          </p:nvPr>
        </p:nvSpPr>
        <p:spPr>
          <a:xfrm>
            <a:off x="457200" y="1219200"/>
            <a:ext cx="2257412" cy="4937760"/>
          </a:xfrm>
        </p:spPr>
        <p:txBody>
          <a:bodyPr>
            <a:normAutofit/>
          </a:bodyPr>
          <a:lstStyle/>
          <a:p>
            <a:pPr algn="l">
              <a:buFontTx/>
              <a:buChar char="-"/>
            </a:pPr>
            <a:r>
              <a:rPr lang="tr-TR" sz="1600" dirty="0" smtClean="0">
                <a:solidFill>
                  <a:schemeClr val="tx1"/>
                </a:solidFill>
              </a:rPr>
              <a:t> Bazı önemli kaçış karakterleri şunlardır. </a:t>
            </a:r>
          </a:p>
          <a:p>
            <a:pPr algn="l">
              <a:buFontTx/>
              <a:buChar char="-"/>
            </a:pPr>
            <a:r>
              <a:rPr lang="tr-TR" sz="1600" dirty="0" smtClean="0">
                <a:solidFill>
                  <a:schemeClr val="tx1"/>
                </a:solidFill>
              </a:rPr>
              <a:t>Bir kaçış karakterini  </a:t>
            </a:r>
            <a:br>
              <a:rPr lang="tr-TR" sz="1600" dirty="0" smtClean="0">
                <a:solidFill>
                  <a:schemeClr val="tx1"/>
                </a:solidFill>
              </a:rPr>
            </a:br>
            <a:r>
              <a:rPr lang="tr-TR" sz="1600" dirty="0" smtClean="0">
                <a:solidFill>
                  <a:schemeClr val="tx1"/>
                </a:solidFill>
              </a:rPr>
              <a:t>\ (</a:t>
            </a:r>
            <a:r>
              <a:rPr lang="tr-TR" sz="1600" dirty="0" err="1" smtClean="0">
                <a:solidFill>
                  <a:schemeClr val="tx1"/>
                </a:solidFill>
              </a:rPr>
              <a:t>backslash</a:t>
            </a:r>
            <a:r>
              <a:rPr lang="tr-TR" sz="1600" dirty="0" smtClean="0">
                <a:solidFill>
                  <a:schemeClr val="tx1"/>
                </a:solidFill>
              </a:rPr>
              <a:t>) karakteri ile beraber kullanmak gerekir.</a:t>
            </a:r>
          </a:p>
          <a:p>
            <a:pPr algn="l">
              <a:buFontTx/>
              <a:buChar char="-"/>
            </a:pPr>
            <a:endParaRPr lang="tr-TR" sz="2400" dirty="0" smtClean="0">
              <a:solidFill>
                <a:schemeClr val="tx1"/>
              </a:solidFill>
            </a:endParaRPr>
          </a:p>
          <a:p>
            <a:pPr algn="l"/>
            <a:endParaRPr lang="tr-TR" sz="2400" dirty="0">
              <a:solidFill>
                <a:schemeClr val="tx1"/>
              </a:solidFill>
            </a:endParaRPr>
          </a:p>
        </p:txBody>
      </p:sp>
      <p:graphicFrame>
        <p:nvGraphicFramePr>
          <p:cNvPr id="4" name="Table 3"/>
          <p:cNvGraphicFramePr>
            <a:graphicFrameLocks noGrp="1"/>
          </p:cNvGraphicFramePr>
          <p:nvPr/>
        </p:nvGraphicFramePr>
        <p:xfrm>
          <a:off x="2714612" y="1219198"/>
          <a:ext cx="6096000" cy="4803646"/>
        </p:xfrm>
        <a:graphic>
          <a:graphicData uri="http://schemas.openxmlformats.org/drawingml/2006/table">
            <a:tbl>
              <a:tblPr firstRow="1" bandRow="1">
                <a:tableStyleId>{5C22544A-7EE6-4342-B048-85BDC9FD1C3A}</a:tableStyleId>
              </a:tblPr>
              <a:tblGrid>
                <a:gridCol w="1000132"/>
                <a:gridCol w="5095868"/>
              </a:tblGrid>
              <a:tr h="1314232">
                <a:tc>
                  <a:txBody>
                    <a:bodyPr/>
                    <a:lstStyle/>
                    <a:p>
                      <a:pPr algn="ctr">
                        <a:lnSpc>
                          <a:spcPts val="2160"/>
                        </a:lnSpc>
                      </a:pPr>
                      <a:r>
                        <a:rPr lang="tr-TR" sz="4400" b="1" dirty="0" smtClean="0">
                          <a:solidFill>
                            <a:schemeClr val="tx1"/>
                          </a:solidFill>
                        </a:rPr>
                        <a:t>\n</a:t>
                      </a:r>
                      <a:endParaRPr lang="tr-TR" sz="4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algn="ctr" rtl="0" eaLnBrk="1" latinLnBrk="0" hangingPunct="1"/>
                      <a:r>
                        <a:rPr lang="tr-TR" sz="1800" b="0" dirty="0" smtClean="0">
                          <a:solidFill>
                            <a:schemeClr val="tx1"/>
                          </a:solidFill>
                        </a:rPr>
                        <a:t>Çıktı metni</a:t>
                      </a:r>
                      <a:r>
                        <a:rPr kumimoji="0" lang="tr-TR" sz="1800" b="0" kern="1200" dirty="0" smtClean="0">
                          <a:solidFill>
                            <a:schemeClr val="tx1"/>
                          </a:solidFill>
                          <a:latin typeface="+mn-lt"/>
                          <a:ea typeface="+mn-ea"/>
                          <a:cs typeface="+mn-cs"/>
                        </a:rPr>
                        <a:t> içerisine bir yeni satır ekler. Bu karakterin kullanıldığı bir </a:t>
                      </a:r>
                      <a:r>
                        <a:rPr lang="tr-TR" sz="1800" b="0" dirty="0" smtClean="0">
                          <a:solidFill>
                            <a:schemeClr val="tx1"/>
                          </a:solidFill>
                        </a:rPr>
                        <a:t>çıktı metni </a:t>
                      </a:r>
                      <a:r>
                        <a:rPr kumimoji="0" lang="tr-TR" sz="1800" b="0" kern="1200" dirty="0" smtClean="0">
                          <a:solidFill>
                            <a:schemeClr val="tx1"/>
                          </a:solidFill>
                          <a:latin typeface="+mn-lt"/>
                          <a:ea typeface="+mn-ea"/>
                          <a:cs typeface="+mn-cs"/>
                        </a:rPr>
                        <a:t>ekrana yazdırıldığında bu karakterden sonra gelen karakterler bir alt satıra geçer.</a:t>
                      </a:r>
                      <a:endParaRPr kumimoji="0" lang="tr-TR" sz="18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365974">
                <a:tc>
                  <a:txBody>
                    <a:bodyPr/>
                    <a:lstStyle/>
                    <a:p>
                      <a:pPr algn="ctr">
                        <a:lnSpc>
                          <a:spcPts val="2160"/>
                        </a:lnSpc>
                      </a:pPr>
                      <a:r>
                        <a:rPr lang="tr-TR" sz="4400" b="1" dirty="0" smtClean="0">
                          <a:solidFill>
                            <a:schemeClr val="tx1"/>
                          </a:solidFill>
                        </a:rPr>
                        <a:t>\"</a:t>
                      </a:r>
                      <a:endParaRPr lang="tr-TR" sz="4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algn="ctr" rtl="0" eaLnBrk="1" latinLnBrk="0" hangingPunct="1"/>
                      <a:r>
                        <a:rPr kumimoji="0" lang="tr-TR" sz="1800" b="0" kern="1200" dirty="0" smtClean="0">
                          <a:solidFill>
                            <a:schemeClr val="tx1"/>
                          </a:solidFill>
                          <a:latin typeface="+mn-lt"/>
                          <a:ea typeface="+mn-ea"/>
                          <a:cs typeface="+mn-cs"/>
                        </a:rPr>
                        <a:t>Çift tırnak karakteri metin tanımlaması için ayrılmıştır. Bu nedenle çift tırnak karakterinin metnin içerisinde yer alması isteniyorsa bu kaçış karakter kullanılmalıdır.</a:t>
                      </a:r>
                      <a:endParaRPr kumimoji="0" lang="tr-TR" sz="18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205996">
                <a:tc>
                  <a:txBody>
                    <a:bodyPr/>
                    <a:lstStyle/>
                    <a:p>
                      <a:pPr algn="ctr"/>
                      <a:r>
                        <a:rPr lang="tr-TR" sz="4400" b="1" dirty="0" smtClean="0"/>
                        <a:t>\\</a:t>
                      </a:r>
                      <a:endParaRPr lang="tr-TR" sz="4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algn="ctr" rtl="0" eaLnBrk="1" latinLnBrk="0" hangingPunct="1">
                        <a:lnSpc>
                          <a:spcPts val="2160"/>
                        </a:lnSpc>
                      </a:pPr>
                      <a:r>
                        <a:rPr kumimoji="0" lang="tr-TR" sz="1800" b="0" kern="1200" dirty="0" err="1" smtClean="0">
                          <a:solidFill>
                            <a:schemeClr val="tx1"/>
                          </a:solidFill>
                          <a:latin typeface="+mn-lt"/>
                          <a:ea typeface="+mn-ea"/>
                          <a:cs typeface="+mn-cs"/>
                        </a:rPr>
                        <a:t>Backlash</a:t>
                      </a:r>
                      <a:r>
                        <a:rPr kumimoji="0" lang="tr-TR" sz="1800" b="0" kern="1200" dirty="0" smtClean="0">
                          <a:solidFill>
                            <a:schemeClr val="tx1"/>
                          </a:solidFill>
                          <a:latin typeface="+mn-lt"/>
                          <a:ea typeface="+mn-ea"/>
                          <a:cs typeface="+mn-cs"/>
                        </a:rPr>
                        <a:t> (\) karakteri de kaçış karakterleri tanımlamak için kullanıldığından eğer metin içerisinde yer alması isteniyorsa çift şekilde kullanılmalıdır.</a:t>
                      </a:r>
                      <a:endParaRPr kumimoji="0" lang="tr-TR" sz="18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17397">
                <a:tc>
                  <a:txBody>
                    <a:bodyPr/>
                    <a:lstStyle/>
                    <a:p>
                      <a:pPr algn="ctr">
                        <a:lnSpc>
                          <a:spcPts val="2160"/>
                        </a:lnSpc>
                      </a:pPr>
                      <a:r>
                        <a:rPr lang="tr-TR" sz="4400" b="1" dirty="0" smtClean="0">
                          <a:solidFill>
                            <a:schemeClr val="tx1"/>
                          </a:solidFill>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tr-TR" sz="1800" b="0" dirty="0" smtClean="0">
                          <a:solidFill>
                            <a:schemeClr val="tx1"/>
                          </a:solidFill>
                        </a:rPr>
                        <a:t>Çıktı metni içerisine bir </a:t>
                      </a:r>
                      <a:r>
                        <a:rPr lang="tr-TR" sz="1800" b="0" dirty="0" err="1" smtClean="0">
                          <a:solidFill>
                            <a:schemeClr val="tx1"/>
                          </a:solidFill>
                        </a:rPr>
                        <a:t>tab</a:t>
                      </a:r>
                      <a:r>
                        <a:rPr lang="tr-TR" sz="1800" b="0" dirty="0" smtClean="0">
                          <a:solidFill>
                            <a:schemeClr val="tx1"/>
                          </a:solidFill>
                        </a:rPr>
                        <a:t> karakteri yerleştirir</a:t>
                      </a:r>
                    </a:p>
                    <a:p>
                      <a:pPr algn="ctr"/>
                      <a:endParaRPr lang="tr-TR" sz="1800" b="0" dirty="0" smtClean="0">
                        <a:solidFill>
                          <a:schemeClr val="tx1"/>
                        </a:solidFill>
                      </a:endParaRPr>
                    </a:p>
                    <a:p>
                      <a:pPr algn="ctr"/>
                      <a:endParaRPr lang="tr-TR"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printf</a:t>
            </a:r>
            <a:r>
              <a:rPr lang="tr-TR" dirty="0" smtClean="0"/>
              <a:t> içine birden fazla dizgi yerleştirmek</a:t>
            </a:r>
            <a:endParaRPr lang="tr-TR" dirty="0"/>
          </a:p>
        </p:txBody>
      </p:sp>
      <p:sp>
        <p:nvSpPr>
          <p:cNvPr id="3" name="2 İçerik Yer Tutucusu"/>
          <p:cNvSpPr>
            <a:spLocks noGrp="1"/>
          </p:cNvSpPr>
          <p:nvPr>
            <p:ph sz="quarter" idx="1"/>
          </p:nvPr>
        </p:nvSpPr>
        <p:spPr/>
        <p:txBody>
          <a:bodyPr>
            <a:normAutofit fontScale="92500" lnSpcReduction="10000"/>
          </a:bodyPr>
          <a:lstStyle/>
          <a:p>
            <a:endParaRPr lang="tr-TR" dirty="0" smtClean="0"/>
          </a:p>
          <a:p>
            <a:r>
              <a:rPr lang="tr-TR" dirty="0" err="1" smtClean="0"/>
              <a:t>printf’te</a:t>
            </a:r>
            <a:r>
              <a:rPr lang="tr-TR" dirty="0" smtClean="0"/>
              <a:t> iki dizgiyi ayrı ayrı yazabiliriz. O birleştirir.</a:t>
            </a:r>
          </a:p>
          <a:p>
            <a:pPr lvl="1"/>
            <a:r>
              <a:rPr lang="tr-TR" dirty="0" err="1" smtClean="0"/>
              <a:t>printf</a:t>
            </a:r>
            <a:r>
              <a:rPr lang="tr-TR" dirty="0" smtClean="0"/>
              <a:t>("Merhaba!" "</a:t>
            </a:r>
            <a:r>
              <a:rPr lang="tr-TR" dirty="0" err="1" smtClean="0"/>
              <a:t>Nasilsin</a:t>
            </a:r>
            <a:r>
              <a:rPr lang="tr-TR" dirty="0" smtClean="0"/>
              <a:t>");</a:t>
            </a:r>
          </a:p>
          <a:p>
            <a:endParaRPr lang="tr-TR" dirty="0" smtClean="0"/>
          </a:p>
          <a:p>
            <a:r>
              <a:rPr lang="tr-TR" dirty="0" smtClean="0"/>
              <a:t>Bu sayede uzun bir dizgiyi iki satırda yazmak da mümkün.</a:t>
            </a:r>
          </a:p>
          <a:p>
            <a:pPr lvl="1"/>
            <a:r>
              <a:rPr lang="tr-TR" dirty="0" err="1" smtClean="0"/>
              <a:t>printf</a:t>
            </a:r>
            <a:r>
              <a:rPr lang="tr-TR" dirty="0" smtClean="0"/>
              <a:t>("Merhaba!" </a:t>
            </a:r>
          </a:p>
          <a:p>
            <a:pPr lvl="1"/>
            <a:r>
              <a:rPr lang="tr-TR" dirty="0" smtClean="0"/>
              <a:t>"</a:t>
            </a:r>
            <a:r>
              <a:rPr lang="tr-TR" dirty="0" err="1" smtClean="0"/>
              <a:t>Nasilsin</a:t>
            </a:r>
            <a:r>
              <a:rPr lang="tr-TR" dirty="0" smtClean="0"/>
              <a:t>");</a:t>
            </a:r>
          </a:p>
          <a:p>
            <a:endParaRPr lang="tr-TR" dirty="0" smtClean="0"/>
          </a:p>
          <a:p>
            <a:r>
              <a:rPr lang="tr-TR" dirty="0" smtClean="0"/>
              <a:t>Önümüzdeki haftalarda dizgi konusunda da bu özelliği kullanabileceğiz.</a:t>
            </a:r>
          </a:p>
          <a:p>
            <a:pPr lvl="1"/>
            <a:r>
              <a:rPr lang="tr-TR" dirty="0" err="1" smtClean="0"/>
              <a:t>char</a:t>
            </a:r>
            <a:r>
              <a:rPr lang="tr-TR" dirty="0" smtClean="0"/>
              <a:t> a[30]= "Merhaba!" "</a:t>
            </a:r>
            <a:r>
              <a:rPr lang="tr-TR" dirty="0" err="1" smtClean="0"/>
              <a:t>Nasilsin</a:t>
            </a:r>
            <a:r>
              <a:rPr lang="tr-TR" dirty="0" smtClean="0"/>
              <a:t>";</a:t>
            </a:r>
          </a:p>
          <a:p>
            <a:pPr lvl="1"/>
            <a:r>
              <a:rPr lang="tr-TR" dirty="0" smtClean="0"/>
              <a:t>// </a:t>
            </a:r>
            <a:r>
              <a:rPr lang="tr-TR" dirty="0" err="1" smtClean="0"/>
              <a:t>char</a:t>
            </a:r>
            <a:r>
              <a:rPr lang="tr-TR" dirty="0" smtClean="0"/>
              <a:t> a[30] = "Merhaba!</a:t>
            </a:r>
            <a:r>
              <a:rPr lang="tr-TR" dirty="0" err="1" smtClean="0"/>
              <a:t>Nasilsin</a:t>
            </a:r>
            <a:r>
              <a:rPr lang="tr-TR" dirty="0" smtClean="0"/>
              <a:t>";</a:t>
            </a:r>
            <a:endParaRPr lang="tr-TR" dirty="0"/>
          </a:p>
        </p:txBody>
      </p:sp>
    </p:spTree>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Yer tutucuların türleri</a:t>
            </a:r>
            <a:endParaRPr lang="en-US" dirty="0"/>
          </a:p>
        </p:txBody>
      </p:sp>
      <p:sp>
        <p:nvSpPr>
          <p:cNvPr id="3" name="Content Placeholder 2"/>
          <p:cNvSpPr>
            <a:spLocks noGrp="1"/>
          </p:cNvSpPr>
          <p:nvPr>
            <p:ph idx="1"/>
          </p:nvPr>
        </p:nvSpPr>
        <p:spPr>
          <a:xfrm>
            <a:off x="457200" y="4166690"/>
            <a:ext cx="8229600" cy="1373685"/>
          </a:xfrm>
        </p:spPr>
        <p:txBody>
          <a:bodyPr>
            <a:normAutofit/>
          </a:bodyPr>
          <a:lstStyle/>
          <a:p>
            <a:r>
              <a:rPr lang="en-US" sz="2000" dirty="0" smtClean="0">
                <a:latin typeface="Arial" panose="020B0604020202020204" pitchFamily="34" charset="0"/>
                <a:cs typeface="Arial" panose="020B0604020202020204" pitchFamily="34" charset="0"/>
              </a:rPr>
              <a:t>Same placeholders are used in </a:t>
            </a:r>
            <a:r>
              <a:rPr lang="en-US" sz="2000" dirty="0" err="1" smtClean="0">
                <a:latin typeface="Arial" panose="020B0604020202020204" pitchFamily="34" charset="0"/>
                <a:cs typeface="Arial" panose="020B0604020202020204" pitchFamily="34" charset="0"/>
              </a:rPr>
              <a:t>printf</a:t>
            </a:r>
            <a:r>
              <a:rPr lang="en-US" sz="2000" dirty="0" smtClean="0">
                <a:latin typeface="Arial" panose="020B0604020202020204" pitchFamily="34" charset="0"/>
                <a:cs typeface="Arial" panose="020B0604020202020204" pitchFamily="34" charset="0"/>
              </a:rPr>
              <a:t> and </a:t>
            </a:r>
            <a:r>
              <a:rPr lang="en-US" sz="2000" dirty="0" err="1" smtClean="0">
                <a:latin typeface="Arial" panose="020B0604020202020204" pitchFamily="34" charset="0"/>
                <a:cs typeface="Arial" panose="020B0604020202020204" pitchFamily="34" charset="0"/>
              </a:rPr>
              <a:t>scanf</a:t>
            </a:r>
            <a:endParaRPr lang="tr-TR" sz="2000" dirty="0" smtClean="0">
              <a:latin typeface="Arial" panose="020B0604020202020204" pitchFamily="34" charset="0"/>
              <a:cs typeface="Arial" panose="020B0604020202020204" pitchFamily="34" charset="0"/>
            </a:endParaRPr>
          </a:p>
          <a:p>
            <a:r>
              <a:rPr lang="tr-TR" sz="2000" dirty="0" err="1" smtClean="0">
                <a:latin typeface="Arial" panose="020B0604020202020204" pitchFamily="34" charset="0"/>
                <a:cs typeface="Arial" panose="020B0604020202020204" pitchFamily="34" charset="0"/>
              </a:rPr>
              <a:t>For</a:t>
            </a:r>
            <a:r>
              <a:rPr lang="tr-TR" sz="2000" dirty="0" smtClean="0">
                <a:latin typeface="Arial" panose="020B0604020202020204" pitchFamily="34" charset="0"/>
                <a:cs typeface="Arial" panose="020B0604020202020204" pitchFamily="34" charset="0"/>
              </a:rPr>
              <a:t> a </a:t>
            </a:r>
            <a:r>
              <a:rPr lang="tr-TR" sz="2000" dirty="0" err="1" smtClean="0">
                <a:latin typeface="Arial" panose="020B0604020202020204" pitchFamily="34" charset="0"/>
                <a:cs typeface="Arial" panose="020B0604020202020204" pitchFamily="34" charset="0"/>
              </a:rPr>
              <a:t>char</a:t>
            </a:r>
            <a:r>
              <a:rPr lang="tr-TR" sz="2000" dirty="0" smtClean="0">
                <a:latin typeface="Arial" panose="020B0604020202020204" pitchFamily="34" charset="0"/>
                <a:cs typeface="Arial" panose="020B0604020202020204" pitchFamily="34" charset="0"/>
              </a:rPr>
              <a:t> </a:t>
            </a:r>
            <a:r>
              <a:rPr lang="tr-TR" sz="2000" dirty="0" err="1" smtClean="0">
                <a:latin typeface="Arial" panose="020B0604020202020204" pitchFamily="34" charset="0"/>
                <a:cs typeface="Arial" panose="020B0604020202020204" pitchFamily="34" charset="0"/>
              </a:rPr>
              <a:t>array</a:t>
            </a:r>
            <a:r>
              <a:rPr lang="tr-TR" sz="2000" dirty="0" smtClean="0">
                <a:latin typeface="Arial" panose="020B0604020202020204" pitchFamily="34" charset="0"/>
                <a:cs typeface="Arial" panose="020B0604020202020204" pitchFamily="34" charset="0"/>
              </a:rPr>
              <a:t> (</a:t>
            </a:r>
            <a:r>
              <a:rPr lang="tr-TR" sz="2000" dirty="0" err="1" smtClean="0">
                <a:latin typeface="Arial" panose="020B0604020202020204" pitchFamily="34" charset="0"/>
                <a:cs typeface="Arial" panose="020B0604020202020204" pitchFamily="34" charset="0"/>
              </a:rPr>
              <a:t>string</a:t>
            </a:r>
            <a:r>
              <a:rPr lang="tr-TR" sz="2000" dirty="0" smtClean="0">
                <a:latin typeface="Arial" panose="020B0604020202020204" pitchFamily="34" charset="0"/>
                <a:cs typeface="Arial" panose="020B0604020202020204" pitchFamily="34" charset="0"/>
              </a:rPr>
              <a:t>),  </a:t>
            </a:r>
            <a:r>
              <a:rPr lang="tr-TR" sz="2000" dirty="0" err="1" smtClean="0">
                <a:latin typeface="Arial" panose="020B0604020202020204" pitchFamily="34" charset="0"/>
                <a:cs typeface="Arial" panose="020B0604020202020204" pitchFamily="34" charset="0"/>
              </a:rPr>
              <a:t>we</a:t>
            </a:r>
            <a:r>
              <a:rPr lang="tr-TR" sz="2000" dirty="0" smtClean="0">
                <a:latin typeface="Arial" panose="020B0604020202020204" pitchFamily="34" charset="0"/>
                <a:cs typeface="Arial" panose="020B0604020202020204" pitchFamily="34" charset="0"/>
              </a:rPr>
              <a:t> </a:t>
            </a:r>
            <a:r>
              <a:rPr lang="tr-TR" sz="2000" dirty="0" err="1" smtClean="0">
                <a:latin typeface="Arial" panose="020B0604020202020204" pitchFamily="34" charset="0"/>
                <a:cs typeface="Arial" panose="020B0604020202020204" pitchFamily="34" charset="0"/>
              </a:rPr>
              <a:t>use</a:t>
            </a:r>
            <a:r>
              <a:rPr lang="tr-TR" sz="2000" dirty="0" smtClean="0">
                <a:latin typeface="Arial" panose="020B0604020202020204" pitchFamily="34" charset="0"/>
                <a:cs typeface="Arial" panose="020B0604020202020204" pitchFamily="34" charset="0"/>
              </a:rPr>
              <a:t> %s </a:t>
            </a:r>
            <a:r>
              <a:rPr lang="tr-TR" sz="2000" dirty="0" err="1" smtClean="0">
                <a:latin typeface="Arial" panose="020B0604020202020204" pitchFamily="34" charset="0"/>
                <a:cs typeface="Arial" panose="020B0604020202020204" pitchFamily="34" charset="0"/>
              </a:rPr>
              <a:t>instead</a:t>
            </a:r>
            <a:r>
              <a:rPr lang="tr-TR" sz="2000" dirty="0" smtClean="0">
                <a:latin typeface="Arial" panose="020B0604020202020204" pitchFamily="34" charset="0"/>
                <a:cs typeface="Arial" panose="020B0604020202020204" pitchFamily="34" charset="0"/>
              </a:rPr>
              <a:t> of %c.</a:t>
            </a:r>
          </a:p>
          <a:p>
            <a:r>
              <a:rPr lang="tr-TR" sz="2000" dirty="0" err="1" smtClean="0">
                <a:latin typeface="Arial" panose="020B0604020202020204" pitchFamily="34" charset="0"/>
                <a:cs typeface="Arial" panose="020B0604020202020204" pitchFamily="34" charset="0"/>
              </a:rPr>
              <a:t>Using</a:t>
            </a:r>
            <a:r>
              <a:rPr lang="tr-TR" sz="2000" dirty="0" smtClean="0">
                <a:latin typeface="Arial" panose="020B0604020202020204" pitchFamily="34" charset="0"/>
                <a:cs typeface="Arial" panose="020B0604020202020204" pitchFamily="34" charset="0"/>
              </a:rPr>
              <a:t> %f </a:t>
            </a:r>
            <a:r>
              <a:rPr lang="tr-TR" sz="2000" dirty="0" err="1" smtClean="0">
                <a:latin typeface="Arial" panose="020B0604020202020204" pitchFamily="34" charset="0"/>
                <a:cs typeface="Arial" panose="020B0604020202020204" pitchFamily="34" charset="0"/>
              </a:rPr>
              <a:t>or</a:t>
            </a:r>
            <a:r>
              <a:rPr lang="tr-TR" sz="2000" dirty="0" smtClean="0">
                <a:latin typeface="Arial" panose="020B0604020202020204" pitchFamily="34" charset="0"/>
                <a:cs typeface="Arial" panose="020B0604020202020204" pitchFamily="34" charset="0"/>
              </a:rPr>
              <a:t> %</a:t>
            </a:r>
            <a:r>
              <a:rPr lang="tr-TR" sz="2000" dirty="0" err="1" smtClean="0">
                <a:latin typeface="Arial" panose="020B0604020202020204" pitchFamily="34" charset="0"/>
                <a:cs typeface="Arial" panose="020B0604020202020204" pitchFamily="34" charset="0"/>
              </a:rPr>
              <a:t>lf</a:t>
            </a:r>
            <a:r>
              <a:rPr lang="tr-TR" sz="2000" dirty="0" smtClean="0">
                <a:latin typeface="Arial" panose="020B0604020202020204" pitchFamily="34" charset="0"/>
                <a:cs typeface="Arial" panose="020B0604020202020204" pitchFamily="34" charset="0"/>
              </a:rPr>
              <a:t> has no </a:t>
            </a:r>
            <a:r>
              <a:rPr lang="tr-TR" sz="2000" dirty="0" err="1" smtClean="0">
                <a:latin typeface="Arial" panose="020B0604020202020204" pitchFamily="34" charset="0"/>
                <a:cs typeface="Arial" panose="020B0604020202020204" pitchFamily="34" charset="0"/>
              </a:rPr>
              <a:t>difference</a:t>
            </a:r>
            <a:r>
              <a:rPr lang="tr-TR" sz="2000" dirty="0" smtClean="0">
                <a:latin typeface="Arial" panose="020B0604020202020204" pitchFamily="34" charset="0"/>
                <a:cs typeface="Arial" panose="020B0604020202020204" pitchFamily="34" charset="0"/>
              </a:rPr>
              <a:t> in </a:t>
            </a:r>
            <a:r>
              <a:rPr lang="tr-TR" sz="2000" dirty="0" err="1" smtClean="0">
                <a:latin typeface="Arial" panose="020B0604020202020204" pitchFamily="34" charset="0"/>
                <a:cs typeface="Arial" panose="020B0604020202020204" pitchFamily="34" charset="0"/>
              </a:rPr>
              <a:t>printf</a:t>
            </a:r>
            <a:r>
              <a:rPr lang="tr-TR" sz="2000" dirty="0" smtClean="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p:txBody>
      </p:sp>
      <p:grpSp>
        <p:nvGrpSpPr>
          <p:cNvPr id="5" name="7 Grup"/>
          <p:cNvGrpSpPr/>
          <p:nvPr/>
        </p:nvGrpSpPr>
        <p:grpSpPr>
          <a:xfrm>
            <a:off x="1052286" y="1501612"/>
            <a:ext cx="6741260" cy="2344674"/>
            <a:chOff x="1052286" y="1501612"/>
            <a:chExt cx="6741260" cy="2344674"/>
          </a:xfrm>
        </p:grpSpPr>
        <p:pic>
          <p:nvPicPr>
            <p:cNvPr id="4" name="Picture 3"/>
            <p:cNvPicPr>
              <a:picLocks noChangeAspect="1"/>
            </p:cNvPicPr>
            <p:nvPr/>
          </p:nvPicPr>
          <p:blipFill>
            <a:blip r:embed="rId2"/>
            <a:srcRect/>
            <a:stretch>
              <a:fillRect/>
            </a:stretch>
          </p:blipFill>
          <p:spPr>
            <a:xfrm>
              <a:off x="1052286" y="1501612"/>
              <a:ext cx="6741260" cy="2344674"/>
            </a:xfrm>
            <a:prstGeom prst="rect">
              <a:avLst/>
            </a:prstGeom>
          </p:spPr>
        </p:pic>
        <p:pic>
          <p:nvPicPr>
            <p:cNvPr id="7" name="Picture 3"/>
            <p:cNvPicPr>
              <a:picLocks noChangeAspect="1"/>
            </p:cNvPicPr>
            <p:nvPr/>
          </p:nvPicPr>
          <p:blipFill>
            <a:blip r:embed="rId3"/>
            <a:srcRect/>
            <a:stretch>
              <a:fillRect/>
            </a:stretch>
          </p:blipFill>
          <p:spPr>
            <a:xfrm>
              <a:off x="1066804" y="3270394"/>
              <a:ext cx="826284" cy="440104"/>
            </a:xfrm>
            <a:prstGeom prst="rect">
              <a:avLst/>
            </a:prstGeom>
          </p:spPr>
        </p:pic>
      </p:grpSp>
    </p:spTree>
    <p:extLst>
      <p:ext uri="{BB962C8B-B14F-4D97-AF65-F5344CB8AC3E}">
        <p14:creationId xmlns:p14="http://schemas.microsoft.com/office/powerpoint/2010/main" xmlns="" val="74704126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Neler öğrendik?</a:t>
            </a:r>
            <a:endParaRPr lang="tr-TR" dirty="0"/>
          </a:p>
        </p:txBody>
      </p:sp>
      <p:sp>
        <p:nvSpPr>
          <p:cNvPr id="3" name="2 İçerik Yer Tutucusu"/>
          <p:cNvSpPr>
            <a:spLocks noGrp="1"/>
          </p:cNvSpPr>
          <p:nvPr>
            <p:ph sz="quarter" idx="1"/>
          </p:nvPr>
        </p:nvSpPr>
        <p:spPr/>
        <p:txBody>
          <a:bodyPr/>
          <a:lstStyle/>
          <a:p>
            <a:r>
              <a:rPr lang="tr-TR" dirty="0" smtClean="0"/>
              <a:t>bit ve bayt kavramları</a:t>
            </a:r>
          </a:p>
          <a:p>
            <a:pPr lvl="1"/>
            <a:r>
              <a:rPr lang="tr-TR" dirty="0" smtClean="0"/>
              <a:t>16lık taban, 2lik taban</a:t>
            </a:r>
          </a:p>
          <a:p>
            <a:r>
              <a:rPr lang="tr-TR" dirty="0" smtClean="0"/>
              <a:t>Değişken türleri</a:t>
            </a:r>
          </a:p>
          <a:p>
            <a:pPr lvl="1"/>
            <a:r>
              <a:rPr lang="tr-TR" dirty="0" err="1" smtClean="0"/>
              <a:t>char</a:t>
            </a:r>
            <a:r>
              <a:rPr lang="tr-TR" dirty="0" smtClean="0"/>
              <a:t> : ‘’ içinde, ASCII tablosu var,  1 bayt, [0-255]</a:t>
            </a:r>
          </a:p>
          <a:p>
            <a:pPr lvl="1"/>
            <a:r>
              <a:rPr lang="tr-TR" dirty="0" err="1" smtClean="0"/>
              <a:t>int</a:t>
            </a:r>
            <a:r>
              <a:rPr lang="tr-TR" dirty="0" smtClean="0"/>
              <a:t>: tam sayı, 4 bayt</a:t>
            </a:r>
          </a:p>
          <a:p>
            <a:pPr lvl="1"/>
            <a:r>
              <a:rPr lang="tr-TR" dirty="0" err="1" smtClean="0"/>
              <a:t>double</a:t>
            </a:r>
            <a:r>
              <a:rPr lang="tr-TR" dirty="0" smtClean="0"/>
              <a:t>: Ondalıklı sayı, virgülden sonra çok basamak (10-12)</a:t>
            </a:r>
          </a:p>
          <a:p>
            <a:r>
              <a:rPr lang="tr-TR" dirty="0" err="1" smtClean="0"/>
              <a:t>printf</a:t>
            </a:r>
            <a:endParaRPr lang="tr-TR" dirty="0" smtClean="0"/>
          </a:p>
          <a:p>
            <a:pPr lvl="1"/>
            <a:r>
              <a:rPr lang="tr-TR" dirty="0" smtClean="0"/>
              <a:t>yer tutucular: </a:t>
            </a:r>
            <a:r>
              <a:rPr lang="tr-TR" dirty="0" err="1" smtClean="0"/>
              <a:t>int</a:t>
            </a:r>
            <a:r>
              <a:rPr lang="tr-TR" dirty="0" smtClean="0"/>
              <a:t> için %d …</a:t>
            </a:r>
          </a:p>
        </p:txBody>
      </p:sp>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Özet</a:t>
            </a:r>
            <a:endParaRPr lang="tr-TR" dirty="0"/>
          </a:p>
        </p:txBody>
      </p:sp>
      <p:sp>
        <p:nvSpPr>
          <p:cNvPr id="3" name="2 İçerik Yer Tutucusu"/>
          <p:cNvSpPr>
            <a:spLocks noGrp="1"/>
          </p:cNvSpPr>
          <p:nvPr>
            <p:ph sz="quarter" idx="1"/>
          </p:nvPr>
        </p:nvSpPr>
        <p:spPr/>
        <p:txBody>
          <a:bodyPr>
            <a:normAutofit/>
          </a:bodyPr>
          <a:lstStyle/>
          <a:p>
            <a:r>
              <a:rPr lang="tr-TR" sz="1800" i="1" dirty="0" smtClean="0"/>
              <a:t>Geçtiğimiz hafta derse dair genel bir bilgilendirmenin ardından, algoritma kavramıyla tanıştık. Sözde kod ilk tanıştığımız kod türü oldu. </a:t>
            </a:r>
            <a:r>
              <a:rPr lang="tr-TR" sz="1800" i="1" dirty="0" err="1" smtClean="0"/>
              <a:t>Scratch</a:t>
            </a:r>
            <a:r>
              <a:rPr lang="tr-TR" sz="1800" i="1" dirty="0" smtClean="0"/>
              <a:t>, </a:t>
            </a:r>
            <a:r>
              <a:rPr lang="tr-TR" sz="1800" i="1" dirty="0" err="1" smtClean="0"/>
              <a:t>Blockly</a:t>
            </a:r>
            <a:r>
              <a:rPr lang="tr-TR" sz="1800" i="1" dirty="0" smtClean="0"/>
              <a:t> programı ile algoritmalar kurduk. C diline giriş yaptık.</a:t>
            </a:r>
            <a:endParaRPr lang="tr-TR" sz="1800" i="1" dirty="0"/>
          </a:p>
        </p:txBody>
      </p:sp>
      <p:pic>
        <p:nvPicPr>
          <p:cNvPr id="143362" name="Picture 2"/>
          <p:cNvPicPr>
            <a:picLocks noChangeAspect="1" noChangeArrowheads="1"/>
          </p:cNvPicPr>
          <p:nvPr/>
        </p:nvPicPr>
        <p:blipFill>
          <a:blip r:embed="rId2"/>
          <a:srcRect/>
          <a:stretch>
            <a:fillRect/>
          </a:stretch>
        </p:blipFill>
        <p:spPr bwMode="auto">
          <a:xfrm>
            <a:off x="1266825" y="2294341"/>
            <a:ext cx="3876675" cy="2805343"/>
          </a:xfrm>
          <a:prstGeom prst="roundRect">
            <a:avLst>
              <a:gd name="adj" fmla="val 3281"/>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43363" name="Picture 3"/>
          <p:cNvPicPr>
            <a:picLocks noChangeAspect="1" noChangeArrowheads="1"/>
          </p:cNvPicPr>
          <p:nvPr/>
        </p:nvPicPr>
        <p:blipFill>
          <a:blip r:embed="rId3"/>
          <a:srcRect/>
          <a:stretch>
            <a:fillRect/>
          </a:stretch>
        </p:blipFill>
        <p:spPr bwMode="auto">
          <a:xfrm>
            <a:off x="3219450" y="3406616"/>
            <a:ext cx="4573256" cy="2471736"/>
          </a:xfrm>
          <a:prstGeom prst="roundRect">
            <a:avLst>
              <a:gd name="adj" fmla="val 7856"/>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43363"/>
                                        </p:tgtEl>
                                        <p:attrNameLst>
                                          <p:attrName>style.visibility</p:attrName>
                                        </p:attrNameLst>
                                      </p:cBhvr>
                                      <p:to>
                                        <p:strVal val="visible"/>
                                      </p:to>
                                    </p:set>
                                    <p:animEffect transition="in" filter="diamond(in)">
                                      <p:cBhvr>
                                        <p:cTn id="7" dur="2000"/>
                                        <p:tgtEl>
                                          <p:spTgt spid="143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0867" y="152400"/>
            <a:ext cx="8229600" cy="990600"/>
          </a:xfrm>
        </p:spPr>
        <p:txBody>
          <a:bodyPr/>
          <a:lstStyle/>
          <a:p>
            <a:r>
              <a:rPr lang="tr-TR" dirty="0" smtClean="0"/>
              <a:t>Alıştırma</a:t>
            </a:r>
            <a:endParaRPr lang="tr-TR" dirty="0"/>
          </a:p>
        </p:txBody>
      </p:sp>
      <p:pic>
        <p:nvPicPr>
          <p:cNvPr id="81922" name="Picture 2" descr="C:\Documents and Settings\OguzH\Local Settings\Temporary Internet Files\Content.IE5\WO8I3UPU\question-marks[1].jpg"/>
          <p:cNvPicPr>
            <a:picLocks noGrp="1" noChangeAspect="1" noChangeArrowheads="1"/>
          </p:cNvPicPr>
          <p:nvPr>
            <p:ph sz="quarter" idx="1"/>
          </p:nvPr>
        </p:nvPicPr>
        <p:blipFill>
          <a:blip r:embed="rId3"/>
          <a:srcRect/>
          <a:stretch>
            <a:fillRect/>
          </a:stretch>
        </p:blipFill>
        <p:spPr bwMode="auto">
          <a:xfrm>
            <a:off x="6600742" y="4435201"/>
            <a:ext cx="2086058" cy="1566862"/>
          </a:xfrm>
          <a:prstGeom prst="rect">
            <a:avLst/>
          </a:prstGeom>
          <a:noFill/>
        </p:spPr>
      </p:pic>
      <p:sp>
        <p:nvSpPr>
          <p:cNvPr id="6" name="Alt Başlık 2"/>
          <p:cNvSpPr txBox="1">
            <a:spLocks/>
          </p:cNvSpPr>
          <p:nvPr/>
        </p:nvSpPr>
        <p:spPr>
          <a:xfrm>
            <a:off x="342899" y="695715"/>
            <a:ext cx="7964774" cy="4339988"/>
          </a:xfrm>
          <a:prstGeom prst="rect">
            <a:avLst/>
          </a:prstGeom>
          <a:ln>
            <a:noFill/>
          </a:ln>
        </p:spPr>
        <p:txBody>
          <a:bodyPr vert="horz">
            <a:noAutofit/>
          </a:bodyPr>
          <a:lstStyle/>
          <a:p>
            <a:r>
              <a:rPr lang="tr-TR" sz="2800" dirty="0" smtClean="0"/>
              <a:t>#</a:t>
            </a:r>
            <a:r>
              <a:rPr lang="tr-TR" sz="2800" dirty="0" err="1" smtClean="0"/>
              <a:t>include</a:t>
            </a:r>
            <a:r>
              <a:rPr lang="tr-TR" sz="2800" dirty="0" smtClean="0"/>
              <a:t> &lt;</a:t>
            </a:r>
            <a:r>
              <a:rPr lang="tr-TR" sz="2800" dirty="0" err="1" smtClean="0"/>
              <a:t>stdio</a:t>
            </a:r>
            <a:r>
              <a:rPr lang="tr-TR" sz="2800" dirty="0" smtClean="0"/>
              <a:t>.h&gt;</a:t>
            </a:r>
          </a:p>
          <a:p>
            <a:r>
              <a:rPr lang="tr-TR" sz="2800" dirty="0" err="1" smtClean="0"/>
              <a:t>int</a:t>
            </a:r>
            <a:r>
              <a:rPr lang="tr-TR" sz="2800" dirty="0" smtClean="0"/>
              <a:t> </a:t>
            </a:r>
            <a:r>
              <a:rPr lang="tr-TR" sz="2800" dirty="0" err="1" smtClean="0"/>
              <a:t>main</a:t>
            </a:r>
            <a:r>
              <a:rPr lang="tr-TR" sz="2800" dirty="0" smtClean="0"/>
              <a:t>(){</a:t>
            </a:r>
          </a:p>
          <a:p>
            <a:r>
              <a:rPr lang="tr-TR" sz="2800" dirty="0" smtClean="0"/>
              <a:t>	</a:t>
            </a:r>
            <a:r>
              <a:rPr lang="tr-TR" sz="2800" dirty="0" err="1" smtClean="0"/>
              <a:t>int</a:t>
            </a:r>
            <a:r>
              <a:rPr lang="tr-TR" sz="2800" dirty="0" smtClean="0"/>
              <a:t> </a:t>
            </a:r>
            <a:r>
              <a:rPr lang="tr-TR" sz="2800" dirty="0" err="1" smtClean="0"/>
              <a:t>sayi</a:t>
            </a:r>
            <a:r>
              <a:rPr lang="tr-TR" sz="2800" dirty="0" smtClean="0"/>
              <a:t> = 34, sayi2,sayi3;</a:t>
            </a:r>
          </a:p>
          <a:p>
            <a:r>
              <a:rPr lang="tr-TR" sz="2800" dirty="0" smtClean="0"/>
              <a:t>	sayi2 = </a:t>
            </a:r>
            <a:r>
              <a:rPr lang="tr-TR" sz="2800" dirty="0" err="1" smtClean="0"/>
              <a:t>sayi</a:t>
            </a:r>
            <a:r>
              <a:rPr lang="tr-TR" sz="2800" dirty="0" smtClean="0"/>
              <a:t> % 7;</a:t>
            </a:r>
          </a:p>
          <a:p>
            <a:r>
              <a:rPr lang="tr-TR" sz="2800" dirty="0" smtClean="0"/>
              <a:t>	sayi3 = </a:t>
            </a:r>
            <a:r>
              <a:rPr lang="tr-TR" sz="2800" dirty="0" err="1" smtClean="0"/>
              <a:t>sayi</a:t>
            </a:r>
            <a:r>
              <a:rPr lang="tr-TR" sz="2800" dirty="0" smtClean="0"/>
              <a:t> / 7;</a:t>
            </a:r>
          </a:p>
          <a:p>
            <a:r>
              <a:rPr lang="tr-TR" sz="2800" dirty="0" smtClean="0"/>
              <a:t>	</a:t>
            </a:r>
            <a:r>
              <a:rPr lang="tr-TR" sz="2800" dirty="0" err="1" smtClean="0"/>
              <a:t>sayi</a:t>
            </a:r>
            <a:r>
              <a:rPr lang="tr-TR" sz="2800" dirty="0" smtClean="0"/>
              <a:t> = sayi3-sayi2;</a:t>
            </a:r>
          </a:p>
          <a:p>
            <a:r>
              <a:rPr lang="tr-TR" sz="2800" dirty="0" smtClean="0"/>
              <a:t>	</a:t>
            </a:r>
            <a:r>
              <a:rPr lang="tr-TR" sz="2800" dirty="0" err="1" smtClean="0"/>
              <a:t>printf</a:t>
            </a:r>
            <a:r>
              <a:rPr lang="tr-TR" sz="2800" dirty="0" smtClean="0"/>
              <a:t>("%d#-%d#"</a:t>
            </a:r>
          </a:p>
          <a:p>
            <a:r>
              <a:rPr lang="tr-TR" sz="2800" dirty="0" smtClean="0"/>
              <a:t>	"-%d", </a:t>
            </a:r>
            <a:r>
              <a:rPr lang="tr-TR" sz="2800" dirty="0" err="1" smtClean="0"/>
              <a:t>sayi</a:t>
            </a:r>
            <a:r>
              <a:rPr lang="tr-TR" sz="2800" dirty="0" smtClean="0"/>
              <a:t>, sayi2, sayi3);</a:t>
            </a:r>
          </a:p>
          <a:p>
            <a:r>
              <a:rPr lang="tr-TR" sz="2800" dirty="0" smtClean="0"/>
              <a:t>	</a:t>
            </a:r>
            <a:r>
              <a:rPr lang="tr-TR" sz="2800" dirty="0" err="1" smtClean="0"/>
              <a:t>return</a:t>
            </a:r>
            <a:r>
              <a:rPr lang="tr-TR" sz="2800" dirty="0" smtClean="0"/>
              <a:t> 0;</a:t>
            </a:r>
          </a:p>
          <a:p>
            <a:r>
              <a:rPr lang="tr-TR" sz="2800" dirty="0" smtClean="0"/>
              <a:t>}</a:t>
            </a:r>
            <a:endParaRPr lang="tr-TR" sz="2800" dirty="0"/>
          </a:p>
        </p:txBody>
      </p:sp>
      <p:sp>
        <p:nvSpPr>
          <p:cNvPr id="12" name="11 Metin kutusu"/>
          <p:cNvSpPr txBox="1"/>
          <p:nvPr/>
        </p:nvSpPr>
        <p:spPr>
          <a:xfrm>
            <a:off x="6600742" y="1143000"/>
            <a:ext cx="1842447"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3600" dirty="0" smtClean="0"/>
              <a:t>-2#-6#-4</a:t>
            </a:r>
            <a:endParaRPr lang="tr-TR" sz="3600" dirty="0"/>
          </a:p>
        </p:txBody>
      </p:sp>
      <p:sp>
        <p:nvSpPr>
          <p:cNvPr id="13" name="12 Yuvarlatılmış Dikdörtgen"/>
          <p:cNvSpPr/>
          <p:nvPr/>
        </p:nvSpPr>
        <p:spPr>
          <a:xfrm>
            <a:off x="3617602" y="4855651"/>
            <a:ext cx="3217058" cy="114641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smtClean="0"/>
              <a:t>ipucu: pay ve payda tam sayı ise C dilinde sonuç da tam sayı olur! Küsurat atılır.</a:t>
            </a:r>
            <a:endParaRPr lang="tr-TR" dirty="0"/>
          </a:p>
        </p:txBody>
      </p:sp>
      <p:sp>
        <p:nvSpPr>
          <p:cNvPr id="8" name="7 Yuvarlatılmış Dikdörtgen"/>
          <p:cNvSpPr/>
          <p:nvPr/>
        </p:nvSpPr>
        <p:spPr>
          <a:xfrm>
            <a:off x="5226131" y="1968263"/>
            <a:ext cx="3217058" cy="114641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smtClean="0"/>
              <a:t>ipucu: eksi(-) de ASCII değeri olan bir karakterdir ve her karakter bir hücre işgal eder ekranda.</a:t>
            </a:r>
            <a:endParaRPr lang="tr-TR" dirty="0"/>
          </a:p>
        </p:txBody>
      </p:sp>
      <p:sp>
        <p:nvSpPr>
          <p:cNvPr id="9" name="8 Yuvarlatılmış Dikdörtgen"/>
          <p:cNvSpPr/>
          <p:nvPr/>
        </p:nvSpPr>
        <p:spPr>
          <a:xfrm>
            <a:off x="4992213" y="3288789"/>
            <a:ext cx="3217058" cy="114641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smtClean="0"/>
              <a:t>ipucu: % işareti </a:t>
            </a:r>
            <a:r>
              <a:rPr lang="tr-TR" dirty="0" err="1" smtClean="0"/>
              <a:t>mod</a:t>
            </a:r>
            <a:r>
              <a:rPr lang="tr-TR" dirty="0" smtClean="0"/>
              <a:t> anlamında gelir. “Bölümünden kalan” demektir.</a:t>
            </a:r>
            <a:endParaRPr lang="tr-TR" dirty="0"/>
          </a:p>
        </p:txBody>
      </p:sp>
      <p:sp>
        <p:nvSpPr>
          <p:cNvPr id="10" name="9 Yuvarlatılmış Dikdörtgen"/>
          <p:cNvSpPr/>
          <p:nvPr/>
        </p:nvSpPr>
        <p:spPr>
          <a:xfrm>
            <a:off x="342899" y="5035703"/>
            <a:ext cx="3217058" cy="114641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smtClean="0"/>
              <a:t>ipucu: </a:t>
            </a:r>
            <a:r>
              <a:rPr lang="tr-TR" dirty="0" err="1" smtClean="0"/>
              <a:t>printf</a:t>
            </a:r>
            <a:r>
              <a:rPr lang="tr-TR" dirty="0" smtClean="0"/>
              <a:t> içerisinde birden fazla “” varsa bitiştirilir, bu teknikle </a:t>
            </a:r>
            <a:r>
              <a:rPr lang="tr-TR" dirty="0" err="1" smtClean="0"/>
              <a:t>printf</a:t>
            </a:r>
            <a:r>
              <a:rPr lang="tr-TR" dirty="0" smtClean="0"/>
              <a:t> kodda iki satıra yayılabilir.</a:t>
            </a:r>
            <a:endParaRPr lang="tr-TR"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54" presetClass="entr" presetSubtype="0" accel="10000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strVal val="#ppt_w*0.05"/>
                                          </p:val>
                                        </p:tav>
                                        <p:tav tm="100000">
                                          <p:val>
                                            <p:strVal val="#ppt_w"/>
                                          </p:val>
                                        </p:tav>
                                      </p:tavLst>
                                    </p:anim>
                                    <p:anim calcmode="lin" valueType="num">
                                      <p:cBhvr>
                                        <p:cTn id="28" dur="500" fill="hold"/>
                                        <p:tgtEl>
                                          <p:spTgt spid="6"/>
                                        </p:tgtEl>
                                        <p:attrNameLst>
                                          <p:attrName>ppt_h</p:attrName>
                                        </p:attrNameLst>
                                      </p:cBhvr>
                                      <p:tavLst>
                                        <p:tav tm="0">
                                          <p:val>
                                            <p:strVal val="#ppt_h"/>
                                          </p:val>
                                        </p:tav>
                                        <p:tav tm="100000">
                                          <p:val>
                                            <p:strVal val="#ppt_h"/>
                                          </p:val>
                                        </p:tav>
                                      </p:tavLst>
                                    </p:anim>
                                    <p:anim calcmode="lin" valueType="num">
                                      <p:cBhvr>
                                        <p:cTn id="29" dur="500" fill="hold"/>
                                        <p:tgtEl>
                                          <p:spTgt spid="6"/>
                                        </p:tgtEl>
                                        <p:attrNameLst>
                                          <p:attrName>ppt_x</p:attrName>
                                        </p:attrNameLst>
                                      </p:cBhvr>
                                      <p:tavLst>
                                        <p:tav tm="0">
                                          <p:val>
                                            <p:strVal val="#ppt_x-.2"/>
                                          </p:val>
                                        </p:tav>
                                        <p:tav tm="100000">
                                          <p:val>
                                            <p:strVal val="#ppt_x"/>
                                          </p:val>
                                        </p:tav>
                                      </p:tavLst>
                                    </p:anim>
                                    <p:anim calcmode="lin" valueType="num">
                                      <p:cBhvr>
                                        <p:cTn id="30" dur="500" fill="hold"/>
                                        <p:tgtEl>
                                          <p:spTgt spid="6"/>
                                        </p:tgtEl>
                                        <p:attrNameLst>
                                          <p:attrName>ppt_y</p:attrName>
                                        </p:attrNameLst>
                                      </p:cBhvr>
                                      <p:tavLst>
                                        <p:tav tm="0">
                                          <p:val>
                                            <p:strVal val="#ppt_y"/>
                                          </p:val>
                                        </p:tav>
                                        <p:tav tm="100000">
                                          <p:val>
                                            <p:strVal val="#ppt_y"/>
                                          </p:val>
                                        </p:tav>
                                      </p:tavLst>
                                    </p:anim>
                                    <p:animEffect transition="in" filter="fade">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51"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770" decel="100000"/>
                                        <p:tgtEl>
                                          <p:spTgt spid="12"/>
                                        </p:tgtEl>
                                      </p:cBhvr>
                                    </p:animEffect>
                                    <p:animScale>
                                      <p:cBhvr>
                                        <p:cTn id="37" dur="770" decel="100000"/>
                                        <p:tgtEl>
                                          <p:spTgt spid="12"/>
                                        </p:tgtEl>
                                      </p:cBhvr>
                                      <p:from x="10000" y="10000"/>
                                      <p:to x="200000" y="450000"/>
                                    </p:animScale>
                                    <p:animScale>
                                      <p:cBhvr>
                                        <p:cTn id="38" dur="1230" accel="100000" fill="hold">
                                          <p:stCondLst>
                                            <p:cond delay="770"/>
                                          </p:stCondLst>
                                        </p:cTn>
                                        <p:tgtEl>
                                          <p:spTgt spid="12"/>
                                        </p:tgtEl>
                                      </p:cBhvr>
                                      <p:from x="200000" y="450000"/>
                                      <p:to x="100000" y="100000"/>
                                    </p:animScale>
                                    <p:set>
                                      <p:cBhvr>
                                        <p:cTn id="39" dur="770" fill="hold"/>
                                        <p:tgtEl>
                                          <p:spTgt spid="12"/>
                                        </p:tgtEl>
                                        <p:attrNameLst>
                                          <p:attrName>ppt_x</p:attrName>
                                        </p:attrNameLst>
                                      </p:cBhvr>
                                      <p:to>
                                        <p:strVal val="(0.5)"/>
                                      </p:to>
                                    </p:set>
                                    <p:anim from="(0.5)" to="(#ppt_x)" calcmode="lin" valueType="num">
                                      <p:cBhvr>
                                        <p:cTn id="40" dur="1230" accel="100000" fill="hold">
                                          <p:stCondLst>
                                            <p:cond delay="770"/>
                                          </p:stCondLst>
                                        </p:cTn>
                                        <p:tgtEl>
                                          <p:spTgt spid="12"/>
                                        </p:tgtEl>
                                        <p:attrNameLst>
                                          <p:attrName>ppt_x</p:attrName>
                                        </p:attrNameLst>
                                      </p:cBhvr>
                                    </p:anim>
                                    <p:set>
                                      <p:cBhvr>
                                        <p:cTn id="41" dur="770" fill="hold"/>
                                        <p:tgtEl>
                                          <p:spTgt spid="12"/>
                                        </p:tgtEl>
                                        <p:attrNameLst>
                                          <p:attrName>ppt_y</p:attrName>
                                        </p:attrNameLst>
                                      </p:cBhvr>
                                      <p:to>
                                        <p:strVal val="(#ppt_y+0.4)"/>
                                      </p:to>
                                    </p:set>
                                    <p:anim from="(#ppt_y+0.4)" to="(#ppt_y)" calcmode="lin" valueType="num">
                                      <p:cBhvr>
                                        <p:cTn id="42" dur="1230" accel="100000" fill="hold">
                                          <p:stCondLst>
                                            <p:cond delay="770"/>
                                          </p:stCondLst>
                                        </p:cTn>
                                        <p:tgtEl>
                                          <p:spTgt spid="1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animBg="1"/>
      <p:bldP spid="13" grpId="0" animBg="1"/>
      <p:bldP spid="8" grpId="0" animBg="1"/>
      <p:bldP spid="9"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3 Başlık"/>
          <p:cNvSpPr>
            <a:spLocks noGrp="1"/>
          </p:cNvSpPr>
          <p:nvPr>
            <p:ph type="title"/>
          </p:nvPr>
        </p:nvSpPr>
        <p:spPr/>
        <p:txBody>
          <a:bodyPr/>
          <a:lstStyle/>
          <a:p>
            <a:r>
              <a:rPr lang="tr-TR" dirty="0" smtClean="0"/>
              <a:t>Anlayamadığınız yerleri bizlere sorunuz.</a:t>
            </a:r>
            <a:endParaRPr lang="tr-TR" dirty="0"/>
          </a:p>
        </p:txBody>
      </p:sp>
      <p:sp>
        <p:nvSpPr>
          <p:cNvPr id="3" name="2 İçerik Yer Tutucusu"/>
          <p:cNvSpPr>
            <a:spLocks noGrp="1"/>
          </p:cNvSpPr>
          <p:nvPr>
            <p:ph sz="quarter" idx="1"/>
          </p:nvPr>
        </p:nvSpPr>
        <p:spPr/>
        <p:txBody>
          <a:bodyPr>
            <a:normAutofit/>
          </a:bodyPr>
          <a:lstStyle/>
          <a:p>
            <a:pPr algn="ctr">
              <a:buNone/>
            </a:pPr>
            <a:r>
              <a:rPr lang="tr-TR" sz="8000" dirty="0" smtClean="0"/>
              <a:t>2. DERS SONU</a:t>
            </a:r>
            <a:endParaRPr lang="tr-TR" sz="8000" dirty="0"/>
          </a:p>
        </p:txBody>
      </p:sp>
    </p:spTree>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normAutofit/>
          </a:bodyPr>
          <a:lstStyle/>
          <a:p>
            <a:r>
              <a:rPr lang="tr-TR" sz="16000" dirty="0" smtClean="0"/>
              <a:t>ÖZET</a:t>
            </a:r>
            <a:endParaRPr lang="tr-TR" sz="16000" dirty="0"/>
          </a:p>
        </p:txBody>
      </p:sp>
    </p:spTree>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noFill/>
          <a:ln/>
        </p:spPr>
        <p:txBody>
          <a:bodyPr>
            <a:normAutofit/>
          </a:bodyPr>
          <a:lstStyle/>
          <a:p>
            <a:r>
              <a:rPr lang="tr-TR" dirty="0" smtClean="0"/>
              <a:t>ÖZET: Değişkenleri tanımlamak ve değer atamak</a:t>
            </a:r>
            <a:endParaRPr lang="en-US" dirty="0"/>
          </a:p>
        </p:txBody>
      </p:sp>
      <p:sp>
        <p:nvSpPr>
          <p:cNvPr id="12291" name="Rectangle 3"/>
          <p:cNvSpPr>
            <a:spLocks noGrp="1" noChangeArrowheads="1"/>
          </p:cNvSpPr>
          <p:nvPr>
            <p:ph idx="1"/>
          </p:nvPr>
        </p:nvSpPr>
        <p:spPr>
          <a:xfrm>
            <a:off x="228600" y="1143000"/>
            <a:ext cx="8610600" cy="5181600"/>
          </a:xfrm>
          <a:noFill/>
          <a:ln/>
        </p:spPr>
        <p:txBody>
          <a:bodyPr/>
          <a:lstStyle/>
          <a:p>
            <a:r>
              <a:rPr lang="en-US" dirty="0" smtClean="0"/>
              <a:t>Initialization: Variables </a:t>
            </a:r>
            <a:r>
              <a:rPr lang="en-US" dirty="0"/>
              <a:t>may </a:t>
            </a:r>
            <a:r>
              <a:rPr lang="en-US" dirty="0" smtClean="0"/>
              <a:t>be </a:t>
            </a:r>
            <a:r>
              <a:rPr lang="en-US" dirty="0"/>
              <a:t>given initial values, or </a:t>
            </a:r>
            <a:r>
              <a:rPr lang="en-US" b="1" dirty="0"/>
              <a:t>initialized</a:t>
            </a:r>
            <a:r>
              <a:rPr lang="en-US" dirty="0"/>
              <a:t>, when declared.  Examples:</a:t>
            </a:r>
          </a:p>
          <a:p>
            <a:pPr>
              <a:buFontTx/>
              <a:buNone/>
            </a:pPr>
            <a:endParaRPr lang="en-US" sz="2800" dirty="0" smtClean="0"/>
          </a:p>
          <a:p>
            <a:pPr>
              <a:buFontTx/>
              <a:buNone/>
            </a:pPr>
            <a:r>
              <a:rPr lang="en-US" sz="2800" dirty="0"/>
              <a:t>		int length = 7 ;</a:t>
            </a:r>
          </a:p>
          <a:p>
            <a:pPr>
              <a:buFontTx/>
              <a:buNone/>
            </a:pPr>
            <a:endParaRPr lang="en-US" sz="2800" dirty="0"/>
          </a:p>
          <a:p>
            <a:pPr>
              <a:buFontTx/>
              <a:buNone/>
            </a:pPr>
            <a:r>
              <a:rPr lang="en-US" sz="2800" dirty="0"/>
              <a:t>		</a:t>
            </a:r>
            <a:r>
              <a:rPr lang="tr-TR" sz="2800" dirty="0" err="1" smtClean="0"/>
              <a:t>double</a:t>
            </a:r>
            <a:r>
              <a:rPr lang="tr-TR" sz="2800" dirty="0" smtClean="0"/>
              <a:t> </a:t>
            </a:r>
            <a:r>
              <a:rPr lang="en-US" sz="2800" dirty="0" smtClean="0"/>
              <a:t>diameter </a:t>
            </a:r>
            <a:r>
              <a:rPr lang="en-US" sz="2800" dirty="0"/>
              <a:t>= 5.9 ;</a:t>
            </a:r>
          </a:p>
          <a:p>
            <a:pPr>
              <a:buFontTx/>
              <a:buNone/>
            </a:pPr>
            <a:endParaRPr lang="en-US" sz="2800" dirty="0"/>
          </a:p>
          <a:p>
            <a:pPr>
              <a:buFontTx/>
              <a:buNone/>
            </a:pPr>
            <a:r>
              <a:rPr lang="en-US" sz="2800" dirty="0"/>
              <a:t>		char initial = </a:t>
            </a:r>
            <a:r>
              <a:rPr lang="en-US" sz="2800" dirty="0" smtClean="0"/>
              <a:t>'A' </a:t>
            </a:r>
            <a:r>
              <a:rPr lang="en-US" sz="2800" dirty="0"/>
              <a:t>;</a:t>
            </a:r>
            <a:endParaRPr lang="en-US" dirty="0"/>
          </a:p>
        </p:txBody>
      </p:sp>
      <p:grpSp>
        <p:nvGrpSpPr>
          <p:cNvPr id="2" name="Group 1"/>
          <p:cNvGrpSpPr/>
          <p:nvPr/>
        </p:nvGrpSpPr>
        <p:grpSpPr>
          <a:xfrm>
            <a:off x="5432394" y="1959575"/>
            <a:ext cx="2590800" cy="2847975"/>
            <a:chOff x="4724400" y="2438400"/>
            <a:chExt cx="2590800" cy="2847975"/>
          </a:xfrm>
        </p:grpSpPr>
        <p:sp>
          <p:nvSpPr>
            <p:cNvPr id="12293" name="Rectangle 5"/>
            <p:cNvSpPr>
              <a:spLocks noChangeArrowheads="1"/>
            </p:cNvSpPr>
            <p:nvPr/>
          </p:nvSpPr>
          <p:spPr bwMode="auto">
            <a:xfrm>
              <a:off x="5715000" y="2743200"/>
              <a:ext cx="1447800" cy="457200"/>
            </a:xfrm>
            <a:prstGeom prst="rect">
              <a:avLst/>
            </a:prstGeom>
            <a:solidFill>
              <a:schemeClr val="accent1">
                <a:lumMod val="20000"/>
                <a:lumOff val="80000"/>
              </a:schemeClr>
            </a:soli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a:t>7</a:t>
              </a:r>
            </a:p>
          </p:txBody>
        </p:sp>
        <p:sp>
          <p:nvSpPr>
            <p:cNvPr id="12295" name="Rectangle 7"/>
            <p:cNvSpPr>
              <a:spLocks noChangeArrowheads="1"/>
            </p:cNvSpPr>
            <p:nvPr/>
          </p:nvSpPr>
          <p:spPr bwMode="auto">
            <a:xfrm>
              <a:off x="5715000" y="3733800"/>
              <a:ext cx="1600200" cy="457200"/>
            </a:xfrm>
            <a:prstGeom prst="rect">
              <a:avLst/>
            </a:prstGeom>
            <a:solidFill>
              <a:schemeClr val="accent1">
                <a:lumMod val="20000"/>
                <a:lumOff val="80000"/>
              </a:schemeClr>
            </a:soli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a:t>5.9</a:t>
              </a:r>
            </a:p>
          </p:txBody>
        </p:sp>
        <p:sp>
          <p:nvSpPr>
            <p:cNvPr id="12296" name="Rectangle 8"/>
            <p:cNvSpPr>
              <a:spLocks noChangeArrowheads="1"/>
            </p:cNvSpPr>
            <p:nvPr/>
          </p:nvSpPr>
          <p:spPr bwMode="auto">
            <a:xfrm>
              <a:off x="5791200" y="4800600"/>
              <a:ext cx="1524000" cy="457200"/>
            </a:xfrm>
            <a:prstGeom prst="rect">
              <a:avLst/>
            </a:prstGeom>
            <a:solidFill>
              <a:schemeClr val="accent1">
                <a:lumMod val="20000"/>
                <a:lumOff val="80000"/>
              </a:schemeClr>
            </a:soli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altLang="ja-JP" dirty="0" smtClean="0"/>
                <a:t>'</a:t>
              </a:r>
              <a:r>
                <a:rPr lang="en-US" dirty="0" smtClean="0"/>
                <a:t>A</a:t>
              </a:r>
              <a:r>
                <a:rPr lang="en-US" altLang="ja-JP" dirty="0" smtClean="0"/>
                <a:t>'</a:t>
              </a:r>
              <a:endParaRPr lang="en-US" dirty="0"/>
            </a:p>
          </p:txBody>
        </p:sp>
        <p:sp>
          <p:nvSpPr>
            <p:cNvPr id="12297" name="Text Box 9"/>
            <p:cNvSpPr txBox="1">
              <a:spLocks noChangeArrowheads="1"/>
            </p:cNvSpPr>
            <p:nvPr/>
          </p:nvSpPr>
          <p:spPr bwMode="auto">
            <a:xfrm>
              <a:off x="5638800" y="2438400"/>
              <a:ext cx="11430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800"/>
                <a:t>length</a:t>
              </a:r>
              <a:endParaRPr lang="en-US"/>
            </a:p>
          </p:txBody>
        </p:sp>
        <p:sp>
          <p:nvSpPr>
            <p:cNvPr id="12298" name="Text Box 10"/>
            <p:cNvSpPr txBox="1">
              <a:spLocks noChangeArrowheads="1"/>
            </p:cNvSpPr>
            <p:nvPr/>
          </p:nvSpPr>
          <p:spPr bwMode="auto">
            <a:xfrm>
              <a:off x="5638800" y="3429000"/>
              <a:ext cx="12192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800"/>
                <a:t>diameter</a:t>
              </a:r>
              <a:endParaRPr lang="en-US"/>
            </a:p>
          </p:txBody>
        </p:sp>
        <p:sp>
          <p:nvSpPr>
            <p:cNvPr id="12299" name="Text Box 11"/>
            <p:cNvSpPr txBox="1">
              <a:spLocks noChangeArrowheads="1"/>
            </p:cNvSpPr>
            <p:nvPr/>
          </p:nvSpPr>
          <p:spPr bwMode="auto">
            <a:xfrm>
              <a:off x="5715000" y="4495800"/>
              <a:ext cx="12954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800"/>
                <a:t>initial</a:t>
              </a:r>
              <a:endParaRPr lang="en-US"/>
            </a:p>
          </p:txBody>
        </p:sp>
        <p:sp>
          <p:nvSpPr>
            <p:cNvPr id="12300" name="AutoShape 12"/>
            <p:cNvSpPr>
              <a:spLocks noChangeArrowheads="1"/>
            </p:cNvSpPr>
            <p:nvPr/>
          </p:nvSpPr>
          <p:spPr bwMode="auto">
            <a:xfrm>
              <a:off x="4724400" y="2743200"/>
              <a:ext cx="609600" cy="409575"/>
            </a:xfrm>
            <a:prstGeom prst="rightArrow">
              <a:avLst>
                <a:gd name="adj1" fmla="val 50000"/>
                <a:gd name="adj2" fmla="val 37209"/>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301" name="AutoShape 13"/>
            <p:cNvSpPr>
              <a:spLocks noChangeArrowheads="1"/>
            </p:cNvSpPr>
            <p:nvPr/>
          </p:nvSpPr>
          <p:spPr bwMode="auto">
            <a:xfrm>
              <a:off x="4724400" y="3810000"/>
              <a:ext cx="685800" cy="409575"/>
            </a:xfrm>
            <a:prstGeom prst="rightArrow">
              <a:avLst>
                <a:gd name="adj1" fmla="val 50000"/>
                <a:gd name="adj2" fmla="val 41860"/>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302" name="AutoShape 14"/>
            <p:cNvSpPr>
              <a:spLocks noChangeArrowheads="1"/>
            </p:cNvSpPr>
            <p:nvPr/>
          </p:nvSpPr>
          <p:spPr bwMode="auto">
            <a:xfrm>
              <a:off x="4724400" y="4876800"/>
              <a:ext cx="671513" cy="409575"/>
            </a:xfrm>
            <a:prstGeom prst="rightArrow">
              <a:avLst>
                <a:gd name="adj1" fmla="val 50000"/>
                <a:gd name="adj2" fmla="val 40988"/>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cxnSp>
        <p:nvCxnSpPr>
          <p:cNvPr id="15" name="14 Düz Ok Bağlayıcısı"/>
          <p:cNvCxnSpPr/>
          <p:nvPr/>
        </p:nvCxnSpPr>
        <p:spPr>
          <a:xfrm rot="5400000" flipH="1" flipV="1">
            <a:off x="2359659" y="4830893"/>
            <a:ext cx="799166" cy="5775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15 Dikdörtgen"/>
          <p:cNvSpPr/>
          <p:nvPr/>
        </p:nvSpPr>
        <p:spPr>
          <a:xfrm>
            <a:off x="2180526" y="5170451"/>
            <a:ext cx="3648774" cy="1354217"/>
          </a:xfrm>
          <a:prstGeom prst="rect">
            <a:avLst/>
          </a:prstGeom>
          <a:noFill/>
        </p:spPr>
        <p:txBody>
          <a:bodyPr wrap="square" lIns="91440" tIns="45720" rIns="91440" bIns="45720">
            <a:spAutoFit/>
          </a:bodyPr>
          <a:lstStyle/>
          <a:p>
            <a:r>
              <a:rPr lang="tr-TR"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t>
            </a:r>
            <a:r>
              <a:rPr lang="tr-TR" sz="28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t>
            </a:r>
            <a:r>
              <a:rPr lang="tr-TR" sz="2800"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ları</a:t>
            </a:r>
            <a:r>
              <a:rPr lang="tr-TR" sz="28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t>
            </a:r>
            <a:r>
              <a:rPr lang="tr-TR" sz="28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unutmayalım</a:t>
            </a:r>
            <a:endParaRPr lang="tr-TR" sz="28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xmlns="" val="2786664970"/>
      </p:ext>
    </p:extLst>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printf</a:t>
            </a:r>
            <a:r>
              <a:rPr lang="tr-TR" dirty="0" smtClean="0"/>
              <a:t> ve yer tutucu kullanımı</a:t>
            </a:r>
            <a:endParaRPr lang="tr-TR" dirty="0"/>
          </a:p>
        </p:txBody>
      </p:sp>
      <p:sp>
        <p:nvSpPr>
          <p:cNvPr id="3" name="2 İçerik Yer Tutucusu"/>
          <p:cNvSpPr>
            <a:spLocks noGrp="1"/>
          </p:cNvSpPr>
          <p:nvPr>
            <p:ph sz="quarter" idx="1"/>
          </p:nvPr>
        </p:nvSpPr>
        <p:spPr/>
        <p:txBody>
          <a:bodyPr/>
          <a:lstStyle/>
          <a:p>
            <a:r>
              <a:rPr lang="tr-TR" dirty="0" smtClean="0"/>
              <a:t>Sanki bir bulmaca hazırlıyorsunuz ve peşinden de cevap anahtarını paylaşıyorsunuz.</a:t>
            </a:r>
          </a:p>
          <a:p>
            <a:pPr>
              <a:buNone/>
            </a:pPr>
            <a:r>
              <a:rPr lang="tr-TR" dirty="0" smtClean="0"/>
              <a:t> 	</a:t>
            </a:r>
            <a:r>
              <a:rPr lang="tr-TR" sz="2000" b="1" i="1" dirty="0" err="1" smtClean="0">
                <a:solidFill>
                  <a:srgbClr val="FF0000"/>
                </a:solidFill>
              </a:rPr>
              <a:t>C’nin</a:t>
            </a:r>
            <a:r>
              <a:rPr lang="tr-TR" sz="2000" b="1" i="1" dirty="0" smtClean="0">
                <a:solidFill>
                  <a:srgbClr val="FF0000"/>
                </a:solidFill>
              </a:rPr>
              <a:t> tarihi _______ yılında ________ laboratuarlarında başlar.</a:t>
            </a:r>
            <a:endParaRPr lang="tr-TR" b="1" i="1" dirty="0" smtClean="0">
              <a:solidFill>
                <a:srgbClr val="FF0000"/>
              </a:solidFill>
            </a:endParaRPr>
          </a:p>
          <a:p>
            <a:pPr algn="ctr">
              <a:buNone/>
            </a:pPr>
            <a:endParaRPr lang="tr-TR" sz="2000" i="1" dirty="0" smtClean="0">
              <a:solidFill>
                <a:srgbClr val="0000FF"/>
              </a:solidFill>
            </a:endParaRPr>
          </a:p>
          <a:p>
            <a:pPr algn="ctr">
              <a:buNone/>
            </a:pPr>
            <a:r>
              <a:rPr lang="tr-TR" sz="2000" i="1" dirty="0" err="1" smtClean="0">
                <a:solidFill>
                  <a:srgbClr val="0000FF"/>
                </a:solidFill>
              </a:rPr>
              <a:t>printf</a:t>
            </a:r>
            <a:r>
              <a:rPr lang="tr-TR" sz="2000" i="1" dirty="0" smtClean="0">
                <a:solidFill>
                  <a:srgbClr val="0000FF"/>
                </a:solidFill>
              </a:rPr>
              <a:t>(“</a:t>
            </a:r>
            <a:r>
              <a:rPr lang="tr-TR" sz="2000" i="1" dirty="0" err="1" smtClean="0">
                <a:solidFill>
                  <a:srgbClr val="0000FF"/>
                </a:solidFill>
              </a:rPr>
              <a:t>C’nin</a:t>
            </a:r>
            <a:r>
              <a:rPr lang="tr-TR" sz="2000" i="1" dirty="0" smtClean="0">
                <a:solidFill>
                  <a:srgbClr val="0000FF"/>
                </a:solidFill>
              </a:rPr>
              <a:t> tarihi %d </a:t>
            </a:r>
            <a:r>
              <a:rPr lang="tr-TR" sz="2000" i="1" dirty="0" err="1" smtClean="0">
                <a:solidFill>
                  <a:srgbClr val="0000FF"/>
                </a:solidFill>
              </a:rPr>
              <a:t>yilinda</a:t>
            </a:r>
            <a:r>
              <a:rPr lang="tr-TR" sz="2000" i="1" dirty="0" smtClean="0">
                <a:solidFill>
                  <a:srgbClr val="0000FF"/>
                </a:solidFill>
              </a:rPr>
              <a:t> %s </a:t>
            </a:r>
            <a:r>
              <a:rPr lang="tr-TR" sz="2000" i="1" dirty="0" err="1" smtClean="0">
                <a:solidFill>
                  <a:srgbClr val="0000FF"/>
                </a:solidFill>
              </a:rPr>
              <a:t>laboratuarlarinda</a:t>
            </a:r>
            <a:r>
              <a:rPr lang="tr-TR" sz="2000" i="1" dirty="0" smtClean="0">
                <a:solidFill>
                  <a:srgbClr val="0000FF"/>
                </a:solidFill>
              </a:rPr>
              <a:t> baslar.”,1972,“</a:t>
            </a:r>
            <a:r>
              <a:rPr lang="tr-TR" sz="2000" i="1" dirty="0" err="1" smtClean="0">
                <a:solidFill>
                  <a:srgbClr val="0000FF"/>
                </a:solidFill>
              </a:rPr>
              <a:t>Bell</a:t>
            </a:r>
            <a:r>
              <a:rPr lang="tr-TR" sz="2000" i="1" dirty="0" smtClean="0">
                <a:solidFill>
                  <a:srgbClr val="0000FF"/>
                </a:solidFill>
              </a:rPr>
              <a:t>”);</a:t>
            </a:r>
            <a:endParaRPr lang="tr-TR" sz="2000" i="1" dirty="0">
              <a:solidFill>
                <a:srgbClr val="0000FF"/>
              </a:solidFill>
            </a:endParaRPr>
          </a:p>
        </p:txBody>
      </p:sp>
      <p:sp>
        <p:nvSpPr>
          <p:cNvPr id="4" name="3 Sağ Ok"/>
          <p:cNvSpPr/>
          <p:nvPr/>
        </p:nvSpPr>
        <p:spPr>
          <a:xfrm rot="3212900">
            <a:off x="3616622" y="3503595"/>
            <a:ext cx="623454" cy="4710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26" name="Picture 2"/>
          <p:cNvPicPr>
            <a:picLocks noChangeAspect="1" noChangeArrowheads="1"/>
          </p:cNvPicPr>
          <p:nvPr/>
        </p:nvPicPr>
        <p:blipFill>
          <a:blip r:embed="rId2"/>
          <a:srcRect/>
          <a:stretch>
            <a:fillRect/>
          </a:stretch>
        </p:blipFill>
        <p:spPr bwMode="auto">
          <a:xfrm>
            <a:off x="886691" y="4129800"/>
            <a:ext cx="7370618" cy="1243371"/>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i="1" dirty="0" err="1" smtClean="0"/>
              <a:t>printf</a:t>
            </a:r>
            <a:r>
              <a:rPr lang="tr-TR" dirty="0" smtClean="0"/>
              <a:t> fonksiyonunda yer tutucular</a:t>
            </a:r>
            <a:endParaRPr lang="en-US" dirty="0"/>
          </a:p>
        </p:txBody>
      </p:sp>
      <p:sp>
        <p:nvSpPr>
          <p:cNvPr id="3" name="Content Placeholder 2"/>
          <p:cNvSpPr>
            <a:spLocks noGrp="1"/>
          </p:cNvSpPr>
          <p:nvPr>
            <p:ph idx="1"/>
          </p:nvPr>
        </p:nvSpPr>
        <p:spPr/>
        <p:txBody>
          <a:bodyPr>
            <a:normAutofit/>
          </a:bodyPr>
          <a:lstStyle/>
          <a:p>
            <a:pPr marL="0" indent="0">
              <a:buNone/>
            </a:pPr>
            <a:r>
              <a:rPr lang="en-US" sz="2000" b="0" dirty="0" smtClean="0">
                <a:latin typeface="Arial" panose="020B0604020202020204" pitchFamily="34" charset="0"/>
                <a:cs typeface="Arial" panose="020B0604020202020204" pitchFamily="34" charset="0"/>
              </a:rPr>
              <a:t>	</a:t>
            </a:r>
            <a:r>
              <a:rPr lang="en-US" sz="2000" b="0" dirty="0" err="1" smtClean="0">
                <a:solidFill>
                  <a:srgbClr val="0070C0"/>
                </a:solidFill>
                <a:latin typeface="Arial" panose="020B0604020202020204" pitchFamily="34" charset="0"/>
                <a:cs typeface="Arial" panose="020B0604020202020204" pitchFamily="34" charset="0"/>
              </a:rPr>
              <a:t>printf</a:t>
            </a:r>
            <a:r>
              <a:rPr lang="en-US" sz="2000" b="0" dirty="0" smtClean="0">
                <a:solidFill>
                  <a:srgbClr val="0070C0"/>
                </a:solidFill>
                <a:latin typeface="Arial" panose="020B0604020202020204" pitchFamily="34" charset="0"/>
                <a:cs typeface="Arial" panose="020B0604020202020204" pitchFamily="34" charset="0"/>
              </a:rPr>
              <a:t>(“That equals %</a:t>
            </a:r>
            <a:r>
              <a:rPr lang="tr-TR" sz="2000" b="0" dirty="0" smtClean="0">
                <a:solidFill>
                  <a:srgbClr val="0070C0"/>
                </a:solidFill>
                <a:latin typeface="Arial" panose="020B0604020202020204" pitchFamily="34" charset="0"/>
                <a:cs typeface="Arial" panose="020B0604020202020204" pitchFamily="34" charset="0"/>
              </a:rPr>
              <a:t>l</a:t>
            </a:r>
            <a:r>
              <a:rPr lang="en-US" sz="2000" b="0" dirty="0" smtClean="0">
                <a:solidFill>
                  <a:srgbClr val="0070C0"/>
                </a:solidFill>
                <a:latin typeface="Arial" panose="020B0604020202020204" pitchFamily="34" charset="0"/>
                <a:cs typeface="Arial" panose="020B0604020202020204" pitchFamily="34" charset="0"/>
              </a:rPr>
              <a:t>f kilometers.</a:t>
            </a:r>
            <a:r>
              <a:rPr lang="tr-TR" sz="2000" b="0" dirty="0" smtClean="0">
                <a:solidFill>
                  <a:srgbClr val="0070C0"/>
                </a:solidFill>
                <a:latin typeface="Arial" panose="020B0604020202020204" pitchFamily="34" charset="0"/>
                <a:cs typeface="Arial" panose="020B0604020202020204" pitchFamily="34" charset="0"/>
              </a:rPr>
              <a:t>\</a:t>
            </a:r>
            <a:r>
              <a:rPr lang="en-US" sz="2000" b="0" dirty="0" smtClean="0">
                <a:solidFill>
                  <a:srgbClr val="0070C0"/>
                </a:solidFill>
                <a:latin typeface="Arial" panose="020B0604020202020204" pitchFamily="34" charset="0"/>
                <a:cs typeface="Arial" panose="020B0604020202020204" pitchFamily="34" charset="0"/>
              </a:rPr>
              <a:t>n”, </a:t>
            </a:r>
            <a:r>
              <a:rPr lang="en-US" sz="2000" b="0" dirty="0" err="1" smtClean="0">
                <a:solidFill>
                  <a:srgbClr val="0070C0"/>
                </a:solidFill>
                <a:latin typeface="Arial" panose="020B0604020202020204" pitchFamily="34" charset="0"/>
                <a:cs typeface="Arial" panose="020B0604020202020204" pitchFamily="34" charset="0"/>
              </a:rPr>
              <a:t>kms</a:t>
            </a:r>
            <a:r>
              <a:rPr lang="en-US" sz="2000" b="0" dirty="0" smtClean="0">
                <a:solidFill>
                  <a:srgbClr val="0070C0"/>
                </a:solidFill>
                <a:latin typeface="Arial" panose="020B0604020202020204" pitchFamily="34" charset="0"/>
                <a:cs typeface="Arial" panose="020B0604020202020204" pitchFamily="34" charset="0"/>
              </a:rPr>
              <a:t>);</a:t>
            </a:r>
          </a:p>
          <a:p>
            <a:r>
              <a:rPr lang="en-US" sz="2000" b="0" dirty="0" smtClean="0">
                <a:latin typeface="Arial" panose="020B0604020202020204" pitchFamily="34" charset="0"/>
                <a:cs typeface="Arial" panose="020B0604020202020204" pitchFamily="34" charset="0"/>
              </a:rPr>
              <a:t>If </a:t>
            </a:r>
            <a:r>
              <a:rPr lang="en-US" sz="2000" b="0" dirty="0" err="1" smtClean="0">
                <a:latin typeface="Arial" panose="020B0604020202020204" pitchFamily="34" charset="0"/>
                <a:cs typeface="Arial" panose="020B0604020202020204" pitchFamily="34" charset="0"/>
              </a:rPr>
              <a:t>kms</a:t>
            </a:r>
            <a:r>
              <a:rPr lang="en-US" sz="2000" b="0" dirty="0" smtClean="0">
                <a:latin typeface="Arial" panose="020B0604020202020204" pitchFamily="34" charset="0"/>
                <a:cs typeface="Arial" panose="020B0604020202020204" pitchFamily="34" charset="0"/>
              </a:rPr>
              <a:t> is equal to 16.03, the display on the monitor is:</a:t>
            </a:r>
          </a:p>
          <a:p>
            <a:pPr marL="0" indent="0">
              <a:buNone/>
            </a:pPr>
            <a:r>
              <a:rPr lang="en-US" sz="2000" b="0" dirty="0">
                <a:latin typeface="Arial" panose="020B0604020202020204" pitchFamily="34" charset="0"/>
                <a:cs typeface="Arial" panose="020B0604020202020204" pitchFamily="34" charset="0"/>
              </a:rPr>
              <a:t>	</a:t>
            </a:r>
            <a:r>
              <a:rPr lang="en-US" sz="2000" b="0" dirty="0" smtClean="0">
                <a:latin typeface="Arial" panose="020B0604020202020204" pitchFamily="34" charset="0"/>
                <a:cs typeface="Arial" panose="020B0604020202020204" pitchFamily="34" charset="0"/>
              </a:rPr>
              <a:t>	</a:t>
            </a:r>
            <a:r>
              <a:rPr lang="en-US" sz="2000" b="0" dirty="0" smtClean="0">
                <a:solidFill>
                  <a:srgbClr val="FF0000"/>
                </a:solidFill>
                <a:latin typeface="Arial" panose="020B0604020202020204" pitchFamily="34" charset="0"/>
                <a:cs typeface="Arial" panose="020B0604020202020204" pitchFamily="34" charset="0"/>
              </a:rPr>
              <a:t>That equals 16.03</a:t>
            </a:r>
            <a:r>
              <a:rPr lang="tr-TR" sz="2000" b="0" dirty="0" smtClean="0">
                <a:solidFill>
                  <a:srgbClr val="FF0000"/>
                </a:solidFill>
                <a:latin typeface="Arial" panose="020B0604020202020204" pitchFamily="34" charset="0"/>
                <a:cs typeface="Arial" panose="020B0604020202020204" pitchFamily="34" charset="0"/>
              </a:rPr>
              <a:t>0000</a:t>
            </a:r>
            <a:r>
              <a:rPr lang="en-US" sz="2000" b="0" dirty="0" smtClean="0">
                <a:solidFill>
                  <a:srgbClr val="FF0000"/>
                </a:solidFill>
                <a:latin typeface="Arial" panose="020B0604020202020204" pitchFamily="34" charset="0"/>
                <a:cs typeface="Arial" panose="020B0604020202020204" pitchFamily="34" charset="0"/>
              </a:rPr>
              <a:t> kilometers</a:t>
            </a:r>
            <a:r>
              <a:rPr lang="en-US" sz="2000" b="0" dirty="0" smtClean="0">
                <a:latin typeface="Arial" panose="020B0604020202020204" pitchFamily="34" charset="0"/>
                <a:cs typeface="Arial" panose="020B0604020202020204" pitchFamily="34" charset="0"/>
              </a:rPr>
              <a:t>.</a:t>
            </a:r>
          </a:p>
          <a:p>
            <a:endParaRPr lang="en-US" sz="2000" b="0" dirty="0" smtClean="0">
              <a:latin typeface="Arial" panose="020B0604020202020204" pitchFamily="34" charset="0"/>
              <a:cs typeface="Arial" panose="020B0604020202020204" pitchFamily="34" charset="0"/>
            </a:endParaRPr>
          </a:p>
          <a:p>
            <a:r>
              <a:rPr lang="en-US" sz="2000" b="0" dirty="0" smtClean="0">
                <a:latin typeface="Arial" panose="020B0604020202020204" pitchFamily="34" charset="0"/>
                <a:cs typeface="Arial" panose="020B0604020202020204" pitchFamily="34" charset="0"/>
              </a:rPr>
              <a:t>%</a:t>
            </a:r>
            <a:r>
              <a:rPr lang="tr-TR" sz="2000" b="0" dirty="0" smtClean="0">
                <a:latin typeface="Arial" panose="020B0604020202020204" pitchFamily="34" charset="0"/>
                <a:cs typeface="Arial" panose="020B0604020202020204" pitchFamily="34" charset="0"/>
              </a:rPr>
              <a:t>l</a:t>
            </a:r>
            <a:r>
              <a:rPr lang="en-US" sz="2000" b="0" dirty="0" smtClean="0">
                <a:latin typeface="Arial" panose="020B0604020202020204" pitchFamily="34" charset="0"/>
                <a:cs typeface="Arial" panose="020B0604020202020204" pitchFamily="34" charset="0"/>
              </a:rPr>
              <a:t>f is called a </a:t>
            </a:r>
            <a:r>
              <a:rPr lang="en-US" sz="2000" b="1" dirty="0" smtClean="0">
                <a:latin typeface="Arial" panose="020B0604020202020204" pitchFamily="34" charset="0"/>
                <a:cs typeface="Arial" panose="020B0604020202020204" pitchFamily="34" charset="0"/>
              </a:rPr>
              <a:t>placeholder</a:t>
            </a:r>
            <a:r>
              <a:rPr lang="en-US" sz="2000" b="0" dirty="0" smtClean="0">
                <a:latin typeface="Arial" panose="020B0604020202020204" pitchFamily="34" charset="0"/>
                <a:cs typeface="Arial" panose="020B0604020202020204" pitchFamily="34" charset="0"/>
              </a:rPr>
              <a:t> and replaces the value of </a:t>
            </a:r>
            <a:r>
              <a:rPr lang="en-US" sz="2000" b="0" dirty="0" err="1" smtClean="0">
                <a:latin typeface="Arial" panose="020B0604020202020204" pitchFamily="34" charset="0"/>
                <a:cs typeface="Arial" panose="020B0604020202020204" pitchFamily="34" charset="0"/>
              </a:rPr>
              <a:t>kms</a:t>
            </a:r>
            <a:r>
              <a:rPr lang="en-US" sz="2000" b="0" dirty="0" smtClean="0">
                <a:latin typeface="Arial" panose="020B0604020202020204" pitchFamily="34" charset="0"/>
                <a:cs typeface="Arial" panose="020B0604020202020204" pitchFamily="34" charset="0"/>
              </a:rPr>
              <a:t> in the format string</a:t>
            </a:r>
            <a:endParaRPr lang="en-US" sz="2000" b="0" dirty="0">
              <a:latin typeface="Arial" panose="020B0604020202020204" pitchFamily="34" charset="0"/>
              <a:cs typeface="Arial" panose="020B0604020202020204" pitchFamily="34" charset="0"/>
            </a:endParaRPr>
          </a:p>
          <a:p>
            <a:r>
              <a:rPr lang="en-US" sz="2000" b="0" dirty="0" smtClean="0">
                <a:latin typeface="Arial" panose="020B0604020202020204" pitchFamily="34" charset="0"/>
                <a:cs typeface="Arial" panose="020B0604020202020204" pitchFamily="34" charset="0"/>
              </a:rPr>
              <a:t>A placeholder always starts with a % sign.</a:t>
            </a:r>
          </a:p>
          <a:p>
            <a:r>
              <a:rPr lang="en-US" sz="2000" b="0" dirty="0" smtClean="0">
                <a:latin typeface="Arial" panose="020B0604020202020204" pitchFamily="34" charset="0"/>
                <a:cs typeface="Arial" panose="020B0604020202020204" pitchFamily="34" charset="0"/>
              </a:rPr>
              <a:t>%</a:t>
            </a:r>
            <a:r>
              <a:rPr lang="tr-TR" sz="2000" b="0" dirty="0" smtClean="0">
                <a:latin typeface="Arial" panose="020B0604020202020204" pitchFamily="34" charset="0"/>
                <a:cs typeface="Arial" panose="020B0604020202020204" pitchFamily="34" charset="0"/>
              </a:rPr>
              <a:t>l</a:t>
            </a:r>
            <a:r>
              <a:rPr lang="en-US" sz="2000" b="0" dirty="0" smtClean="0">
                <a:latin typeface="Arial" panose="020B0604020202020204" pitchFamily="34" charset="0"/>
                <a:cs typeface="Arial" panose="020B0604020202020204" pitchFamily="34" charset="0"/>
              </a:rPr>
              <a:t>f marks the display position for a type double variable.</a:t>
            </a:r>
            <a:endParaRPr lang="en-US" sz="20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36842482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heckerboard(across)">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checkerboard(across)">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checkerboard(across)">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Birden çok yer tutucu kullanılabilir</a:t>
            </a:r>
            <a:endParaRPr lang="en-US" dirty="0"/>
          </a:p>
        </p:txBody>
      </p:sp>
      <p:sp>
        <p:nvSpPr>
          <p:cNvPr id="3" name="Content Placeholder 2"/>
          <p:cNvSpPr>
            <a:spLocks noGrp="1"/>
          </p:cNvSpPr>
          <p:nvPr>
            <p:ph idx="1"/>
          </p:nvPr>
        </p:nvSpPr>
        <p:spPr/>
        <p:txBody>
          <a:bodyPr/>
          <a:lstStyle/>
          <a:p>
            <a:r>
              <a:rPr lang="en-US" dirty="0" smtClean="0"/>
              <a:t>Format strings can have multiple placeholders.</a:t>
            </a:r>
          </a:p>
          <a:p>
            <a:r>
              <a:rPr lang="en-US" dirty="0" smtClean="0"/>
              <a:t>C matches variables with placeholders in left-to-right order.</a:t>
            </a:r>
            <a:endParaRPr lang="en-US" dirty="0"/>
          </a:p>
        </p:txBody>
      </p:sp>
      <p:pic>
        <p:nvPicPr>
          <p:cNvPr id="4" name="Picture 3"/>
          <p:cNvPicPr>
            <a:picLocks noChangeAspect="1"/>
          </p:cNvPicPr>
          <p:nvPr/>
        </p:nvPicPr>
        <p:blipFill rotWithShape="1">
          <a:blip r:embed="rId2"/>
          <a:srcRect/>
          <a:stretch/>
        </p:blipFill>
        <p:spPr>
          <a:xfrm>
            <a:off x="896204" y="2489199"/>
            <a:ext cx="7527902" cy="2935525"/>
          </a:xfrm>
          <a:prstGeom prst="rect">
            <a:avLst/>
          </a:prstGeom>
        </p:spPr>
      </p:pic>
    </p:spTree>
    <p:extLst>
      <p:ext uri="{BB962C8B-B14F-4D97-AF65-F5344CB8AC3E}">
        <p14:creationId xmlns:p14="http://schemas.microsoft.com/office/powerpoint/2010/main" xmlns="" val="3436481293"/>
      </p:ext>
    </p:extLst>
  </p:cSld>
  <p:clrMapOvr>
    <a:masterClrMapping/>
  </p:clrMapOvr>
  <p:transition>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464653"/>
                </a:solidFill>
                <a:latin typeface="Bookman Old Style"/>
              </a:rPr>
              <a:t>Yer tutucularla biçimlendirme yapmak</a:t>
            </a:r>
            <a:endParaRPr lang="tr-TR" dirty="0"/>
          </a:p>
        </p:txBody>
      </p:sp>
      <p:sp>
        <p:nvSpPr>
          <p:cNvPr id="3" name="2 İçerik Yer Tutucusu"/>
          <p:cNvSpPr>
            <a:spLocks noGrp="1"/>
          </p:cNvSpPr>
          <p:nvPr>
            <p:ph sz="quarter" idx="1"/>
          </p:nvPr>
        </p:nvSpPr>
        <p:spPr>
          <a:xfrm>
            <a:off x="2115416" y="1369327"/>
            <a:ext cx="4408227" cy="1564943"/>
          </a:xfrm>
        </p:spPr>
        <p:txBody>
          <a:bodyPr>
            <a:normAutofit/>
          </a:bodyPr>
          <a:lstStyle/>
          <a:p>
            <a:pPr>
              <a:buNone/>
            </a:pPr>
            <a:r>
              <a:rPr lang="tr-TR" sz="8800" dirty="0" smtClean="0"/>
              <a:t>%     .    </a:t>
            </a:r>
            <a:r>
              <a:rPr lang="tr-TR" sz="8800" dirty="0" err="1" smtClean="0"/>
              <a:t>lf</a:t>
            </a:r>
            <a:endParaRPr lang="tr-TR" sz="8800" dirty="0"/>
          </a:p>
        </p:txBody>
      </p:sp>
      <p:sp>
        <p:nvSpPr>
          <p:cNvPr id="4" name="3 Yuvarlatılmış Dikdörtgen"/>
          <p:cNvSpPr/>
          <p:nvPr/>
        </p:nvSpPr>
        <p:spPr>
          <a:xfrm>
            <a:off x="3145822" y="1396623"/>
            <a:ext cx="914400" cy="126469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
        <p:nvSpPr>
          <p:cNvPr id="5" name="4 Yuvarlatılmış Dikdörtgen"/>
          <p:cNvSpPr/>
          <p:nvPr/>
        </p:nvSpPr>
        <p:spPr>
          <a:xfrm>
            <a:off x="4551541" y="1396623"/>
            <a:ext cx="914400" cy="126469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
        <p:nvSpPr>
          <p:cNvPr id="6" name="5 Köşeleri Yuvarlanmış Dikdörtgen Belirtme Çizgisi"/>
          <p:cNvSpPr/>
          <p:nvPr/>
        </p:nvSpPr>
        <p:spPr>
          <a:xfrm>
            <a:off x="4551541" y="3343704"/>
            <a:ext cx="2852382" cy="1883391"/>
          </a:xfrm>
          <a:prstGeom prst="wedgeRoundRectCallout">
            <a:avLst>
              <a:gd name="adj1" fmla="val -28967"/>
              <a:gd name="adj2" fmla="val -80254"/>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1) Önce burayla ilgilenin ve verinin nasıl bir biçimde gözükeceğine karar verin.</a:t>
            </a:r>
          </a:p>
          <a:p>
            <a:pPr algn="ctr"/>
            <a:r>
              <a:rPr lang="tr-TR" dirty="0" smtClean="0"/>
              <a:t>3.14? 3.141?</a:t>
            </a:r>
          </a:p>
          <a:p>
            <a:pPr algn="ctr"/>
            <a:r>
              <a:rPr lang="tr-TR" dirty="0" smtClean="0"/>
              <a:t>12? 0012?</a:t>
            </a:r>
          </a:p>
          <a:p>
            <a:pPr algn="ctr"/>
            <a:r>
              <a:rPr lang="tr-TR" dirty="0" smtClean="0"/>
              <a:t>Ali Veli? Ali Ve?</a:t>
            </a:r>
            <a:endParaRPr lang="tr-TR" dirty="0"/>
          </a:p>
        </p:txBody>
      </p:sp>
      <p:sp>
        <p:nvSpPr>
          <p:cNvPr id="7" name="6 Köşeleri Yuvarlanmış Dikdörtgen Belirtme Çizgisi"/>
          <p:cNvSpPr/>
          <p:nvPr/>
        </p:nvSpPr>
        <p:spPr>
          <a:xfrm>
            <a:off x="1207840" y="3862319"/>
            <a:ext cx="2852382" cy="1883391"/>
          </a:xfrm>
          <a:prstGeom prst="wedgeRoundRectCallout">
            <a:avLst>
              <a:gd name="adj1" fmla="val 25100"/>
              <a:gd name="adj2" fmla="val -104167"/>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dirty="0" smtClean="0"/>
              <a:t>2) Biçimini belirlediğiniz veriye ekranda kaç hane ayrılsın ? (veriden daha küçük hane sayıları pasif olur) Sağa(+) mı sola (-) mı dayalı olsun?</a:t>
            </a:r>
            <a:endParaRPr lang="tr-TR" dirty="0"/>
          </a:p>
        </p:txBody>
      </p:sp>
      <p:sp>
        <p:nvSpPr>
          <p:cNvPr id="8" name="7 Metin kutusu"/>
          <p:cNvSpPr txBox="1"/>
          <p:nvPr/>
        </p:nvSpPr>
        <p:spPr>
          <a:xfrm>
            <a:off x="6216555" y="2630537"/>
            <a:ext cx="2470245" cy="523220"/>
          </a:xfrm>
          <a:prstGeom prst="rect">
            <a:avLst/>
          </a:prstGeom>
          <a:noFill/>
        </p:spPr>
        <p:txBody>
          <a:bodyPr wrap="square" rtlCol="0">
            <a:spAutoFit/>
          </a:bodyPr>
          <a:lstStyle/>
          <a:p>
            <a:r>
              <a:rPr lang="tr-TR" sz="1400" i="1" dirty="0" smtClean="0"/>
              <a:t>%</a:t>
            </a:r>
            <a:r>
              <a:rPr lang="tr-TR" sz="1400" i="1" dirty="0" err="1" smtClean="0"/>
              <a:t>lf</a:t>
            </a:r>
            <a:r>
              <a:rPr lang="tr-TR" sz="1400" i="1" dirty="0" smtClean="0"/>
              <a:t> olması şart değil; </a:t>
            </a:r>
            <a:br>
              <a:rPr lang="tr-TR" sz="1400" i="1" dirty="0" smtClean="0"/>
            </a:br>
            <a:r>
              <a:rPr lang="tr-TR" sz="1400" i="1" dirty="0" smtClean="0"/>
              <a:t>%d, %c, %s de olabilir</a:t>
            </a:r>
            <a:endParaRPr lang="tr-TR" sz="1400" i="1" dirty="0"/>
          </a:p>
        </p:txBody>
      </p:sp>
      <p:sp>
        <p:nvSpPr>
          <p:cNvPr id="9" name="8 Metin kutusu"/>
          <p:cNvSpPr txBox="1"/>
          <p:nvPr/>
        </p:nvSpPr>
        <p:spPr>
          <a:xfrm>
            <a:off x="5750145" y="5602014"/>
            <a:ext cx="2773745" cy="646331"/>
          </a:xfrm>
          <a:prstGeom prst="rect">
            <a:avLst/>
          </a:prstGeom>
          <a:noFill/>
        </p:spPr>
        <p:txBody>
          <a:bodyPr wrap="square" rtlCol="0">
            <a:spAutoFit/>
          </a:bodyPr>
          <a:lstStyle/>
          <a:p>
            <a:r>
              <a:rPr lang="tr-TR" b="1" i="1" dirty="0" smtClean="0"/>
              <a:t>Detaylar sunum sonundaki ek slaytlarda</a:t>
            </a:r>
            <a:endParaRPr lang="tr-TR" b="1" i="1" dirty="0"/>
          </a:p>
        </p:txBody>
      </p:sp>
      <p:pic>
        <p:nvPicPr>
          <p:cNvPr id="10" name="Picture 2" descr="C:\Program Files\Microsoft Office\MEDIA\CAGCAT10\j0195384.wmf"/>
          <p:cNvPicPr>
            <a:picLocks noChangeAspect="1" noChangeArrowheads="1"/>
          </p:cNvPicPr>
          <p:nvPr/>
        </p:nvPicPr>
        <p:blipFill>
          <a:blip r:embed="rId2"/>
          <a:srcRect/>
          <a:stretch>
            <a:fillRect/>
          </a:stretch>
        </p:blipFill>
        <p:spPr bwMode="auto">
          <a:xfrm>
            <a:off x="7740827" y="4432117"/>
            <a:ext cx="945973" cy="965721"/>
          </a:xfrm>
          <a:prstGeom prst="rect">
            <a:avLst/>
          </a:prstGeom>
          <a:noFill/>
        </p:spPr>
      </p:pic>
    </p:spTree>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Sınavlarda </a:t>
            </a:r>
            <a:r>
              <a:rPr lang="tr-TR" dirty="0" smtClean="0"/>
              <a:t>dikkat!</a:t>
            </a:r>
            <a:endParaRPr lang="tr-TR" dirty="0"/>
          </a:p>
        </p:txBody>
      </p:sp>
      <p:sp>
        <p:nvSpPr>
          <p:cNvPr id="3" name="2 İçerik Yer Tutucusu"/>
          <p:cNvSpPr>
            <a:spLocks noGrp="1"/>
          </p:cNvSpPr>
          <p:nvPr>
            <p:ph sz="quarter" idx="1"/>
          </p:nvPr>
        </p:nvSpPr>
        <p:spPr>
          <a:xfrm>
            <a:off x="457200" y="1608083"/>
            <a:ext cx="8229600" cy="4937760"/>
          </a:xfrm>
        </p:spPr>
        <p:txBody>
          <a:bodyPr>
            <a:normAutofit/>
          </a:bodyPr>
          <a:lstStyle/>
          <a:p>
            <a:r>
              <a:rPr lang="tr-TR" dirty="0" err="1" smtClean="0"/>
              <a:t>printf</a:t>
            </a:r>
            <a:r>
              <a:rPr lang="tr-TR" dirty="0" smtClean="0"/>
              <a:t>(“%</a:t>
            </a:r>
            <a:r>
              <a:rPr lang="tr-TR" dirty="0" err="1" smtClean="0"/>
              <a:t>lf</a:t>
            </a:r>
            <a:r>
              <a:rPr lang="tr-TR" dirty="0" smtClean="0"/>
              <a:t>”, 3.5*2.0);</a:t>
            </a:r>
          </a:p>
          <a:p>
            <a:pPr lvl="1"/>
            <a:r>
              <a:rPr lang="tr-TR" dirty="0" smtClean="0"/>
              <a:t>Ekran çıktısı 7.000000 olur 7 değil!</a:t>
            </a:r>
          </a:p>
          <a:p>
            <a:r>
              <a:rPr lang="tr-TR" dirty="0" err="1" smtClean="0"/>
              <a:t>printf</a:t>
            </a:r>
            <a:r>
              <a:rPr lang="tr-TR" dirty="0" smtClean="0"/>
              <a:t>(“%</a:t>
            </a:r>
            <a:r>
              <a:rPr lang="tr-TR" dirty="0" err="1" smtClean="0"/>
              <a:t>lf</a:t>
            </a:r>
            <a:r>
              <a:rPr lang="tr-TR" dirty="0" smtClean="0"/>
              <a:t>”, 7); </a:t>
            </a:r>
            <a:r>
              <a:rPr lang="tr-TR" sz="1800" dirty="0" smtClean="0"/>
              <a:t>//kendisi </a:t>
            </a:r>
            <a:r>
              <a:rPr lang="tr-TR" sz="1800" dirty="0" err="1" smtClean="0"/>
              <a:t>int’ten</a:t>
            </a:r>
            <a:r>
              <a:rPr lang="tr-TR" sz="1800" dirty="0" smtClean="0"/>
              <a:t> </a:t>
            </a:r>
            <a:r>
              <a:rPr lang="tr-TR" sz="1800" dirty="0" err="1" smtClean="0"/>
              <a:t>double’a</a:t>
            </a:r>
            <a:r>
              <a:rPr lang="tr-TR" sz="1800" dirty="0" smtClean="0"/>
              <a:t> çevrimi burada yapamıyor.</a:t>
            </a:r>
            <a:endParaRPr lang="tr-TR" dirty="0" smtClean="0"/>
          </a:p>
          <a:p>
            <a:pPr lvl="1"/>
            <a:r>
              <a:rPr lang="tr-TR" dirty="0" smtClean="0"/>
              <a:t>Ekran çıktısı 0.000000 olur 7.000000 değil!</a:t>
            </a:r>
          </a:p>
          <a:p>
            <a:r>
              <a:rPr lang="tr-TR" dirty="0" err="1" smtClean="0"/>
              <a:t>printf</a:t>
            </a:r>
            <a:r>
              <a:rPr lang="tr-TR" dirty="0" smtClean="0"/>
              <a:t>(“%</a:t>
            </a:r>
            <a:r>
              <a:rPr lang="tr-TR" dirty="0" err="1" smtClean="0"/>
              <a:t>lf</a:t>
            </a:r>
            <a:r>
              <a:rPr lang="tr-TR" dirty="0" smtClean="0"/>
              <a:t>”, (</a:t>
            </a:r>
            <a:r>
              <a:rPr lang="tr-TR" dirty="0" err="1" smtClean="0"/>
              <a:t>double</a:t>
            </a:r>
            <a:r>
              <a:rPr lang="tr-TR" dirty="0" smtClean="0"/>
              <a:t>)7); </a:t>
            </a:r>
            <a:r>
              <a:rPr lang="tr-TR" sz="2000" dirty="0" smtClean="0"/>
              <a:t>ya da </a:t>
            </a:r>
            <a:r>
              <a:rPr lang="tr-TR" dirty="0" err="1" smtClean="0"/>
              <a:t>printf</a:t>
            </a:r>
            <a:r>
              <a:rPr lang="tr-TR" dirty="0" smtClean="0"/>
              <a:t>(“%</a:t>
            </a:r>
            <a:r>
              <a:rPr lang="tr-TR" dirty="0" err="1" smtClean="0"/>
              <a:t>lf</a:t>
            </a:r>
            <a:r>
              <a:rPr lang="tr-TR" dirty="0" smtClean="0"/>
              <a:t>”, 7.0);</a:t>
            </a:r>
          </a:p>
          <a:p>
            <a:pPr lvl="1"/>
            <a:r>
              <a:rPr lang="tr-TR" dirty="0" smtClean="0"/>
              <a:t>Ekran çıktısı 7.000000 olur! </a:t>
            </a:r>
            <a:r>
              <a:rPr lang="tr-TR" sz="1200" dirty="0" smtClean="0"/>
              <a:t>// (</a:t>
            </a:r>
            <a:r>
              <a:rPr lang="tr-TR" sz="1200" dirty="0" err="1" smtClean="0"/>
              <a:t>double</a:t>
            </a:r>
            <a:r>
              <a:rPr lang="tr-TR" sz="1200" dirty="0" smtClean="0"/>
              <a:t>) kullanımını ileride göreceğiz.(bkz. Tür dönüşümü)</a:t>
            </a:r>
            <a:endParaRPr lang="tr-TR" dirty="0" smtClean="0"/>
          </a:p>
        </p:txBody>
      </p:sp>
      <p:pic>
        <p:nvPicPr>
          <p:cNvPr id="4" name="Picture 2" descr="http://s30.postimg.org/xi6d0u51t/m416_clever_cat_card.jpg"/>
          <p:cNvPicPr>
            <a:picLocks noChangeAspect="1" noChangeArrowheads="1"/>
          </p:cNvPicPr>
          <p:nvPr/>
        </p:nvPicPr>
        <p:blipFill rotWithShape="1">
          <a:blip r:embed="rId2" cstate="email">
            <a:extLst>
              <a:ext uri="{28A0092B-C50C-407E-A947-70E740481C1C}">
                <a14:useLocalDpi xmlns="" xmlns:a14="http://schemas.microsoft.com/office/drawing/2010/main" val="0"/>
              </a:ext>
            </a:extLst>
          </a:blip>
          <a:srcRect t="13818" b="17818"/>
          <a:stretch/>
        </p:blipFill>
        <p:spPr bwMode="auto">
          <a:xfrm flipH="1">
            <a:off x="6795580" y="893864"/>
            <a:ext cx="1881739" cy="1714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5" name="4 Köşeleri Yuvarlanmış Dikdörtgen Belirtme Çizgisi"/>
          <p:cNvSpPr/>
          <p:nvPr/>
        </p:nvSpPr>
        <p:spPr>
          <a:xfrm>
            <a:off x="4252686" y="893864"/>
            <a:ext cx="2795084" cy="1071570"/>
          </a:xfrm>
          <a:prstGeom prst="wedgeRoundRectCallout">
            <a:avLst>
              <a:gd name="adj1" fmla="val 66982"/>
              <a:gd name="adj2" fmla="val 46040"/>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Sınavlarda soruları titizlikle çözmeli. Cevabımı dikkatlice kontrol etmeliyim.</a:t>
            </a:r>
            <a:endParaRPr lang="tr-TR" dirty="0"/>
          </a:p>
        </p:txBody>
      </p:sp>
      <p:sp>
        <p:nvSpPr>
          <p:cNvPr id="6" name="5 Yuvarlatılmış Dikdörtgen"/>
          <p:cNvSpPr/>
          <p:nvPr/>
        </p:nvSpPr>
        <p:spPr>
          <a:xfrm>
            <a:off x="2663071" y="4558145"/>
            <a:ext cx="3976914" cy="119017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smtClean="0"/>
              <a:t>%</a:t>
            </a:r>
            <a:r>
              <a:rPr lang="tr-TR" dirty="0" err="1" smtClean="0"/>
              <a:t>lf</a:t>
            </a:r>
            <a:r>
              <a:rPr lang="tr-TR" dirty="0" smtClean="0"/>
              <a:t> kullanmak %.6lf yazmaya denk geliyor. C dili varsayılan olarak noktadan sonra 6 sıfır koyuyor.</a:t>
            </a:r>
            <a:endParaRPr lang="tr-TR"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scanf</a:t>
            </a:r>
            <a:endParaRPr lang="tr-TR" dirty="0"/>
          </a:p>
        </p:txBody>
      </p:sp>
      <p:sp>
        <p:nvSpPr>
          <p:cNvPr id="3" name="2 İçerik Yer Tutucusu"/>
          <p:cNvSpPr>
            <a:spLocks noGrp="1"/>
          </p:cNvSpPr>
          <p:nvPr>
            <p:ph sz="quarter" idx="1"/>
          </p:nvPr>
        </p:nvSpPr>
        <p:spPr/>
        <p:txBody>
          <a:bodyPr/>
          <a:lstStyle/>
          <a:p>
            <a:r>
              <a:rPr lang="tr-TR" dirty="0" smtClean="0"/>
              <a:t>Ekrandan değer alma komutu</a:t>
            </a:r>
          </a:p>
          <a:p>
            <a:r>
              <a:rPr lang="tr-TR" dirty="0" smtClean="0"/>
              <a:t>Alacağımız değeri, biçimine uygun şekilde kaydederiz.</a:t>
            </a:r>
          </a:p>
          <a:p>
            <a:r>
              <a:rPr lang="tr-TR" dirty="0" smtClean="0"/>
              <a:t>Bu yüzden </a:t>
            </a:r>
            <a:r>
              <a:rPr lang="tr-TR" b="1" dirty="0" err="1" smtClean="0"/>
              <a:t>scanf</a:t>
            </a:r>
            <a:r>
              <a:rPr lang="tr-TR" dirty="0" err="1" smtClean="0"/>
              <a:t>ormatted</a:t>
            </a:r>
            <a:endParaRPr lang="tr-TR" dirty="0"/>
          </a:p>
        </p:txBody>
      </p:sp>
      <p:pic>
        <p:nvPicPr>
          <p:cNvPr id="5" name="Picture 2" descr="Using 2d Barcodes"/>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flipH="1">
            <a:off x="5866349" y="3368040"/>
            <a:ext cx="2578670" cy="2788920"/>
          </a:xfrm>
          <a:prstGeom prst="rect">
            <a:avLst/>
          </a:prstGeom>
          <a:noFill/>
        </p:spPr>
      </p:pic>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p:cNvPicPr>
            <a:picLocks noChangeAspect="1"/>
          </p:cNvPicPr>
          <p:nvPr/>
        </p:nvPicPr>
        <p:blipFill>
          <a:blip r:embed="rId3" cstate="print">
            <a:clrChange>
              <a:clrFrom>
                <a:srgbClr val="FFFFFF"/>
              </a:clrFrom>
              <a:clrTo>
                <a:srgbClr val="FFFFFF">
                  <a:alpha val="0"/>
                </a:srgbClr>
              </a:clrTo>
            </a:clrChange>
          </a:blip>
          <a:stretch>
            <a:fillRect/>
          </a:stretch>
        </p:blipFill>
        <p:spPr>
          <a:xfrm>
            <a:off x="3029868" y="1666207"/>
            <a:ext cx="3436620" cy="3646150"/>
          </a:xfrm>
          <a:prstGeom prst="rect">
            <a:avLst/>
          </a:prstGeom>
        </p:spPr>
      </p:pic>
      <p:sp>
        <p:nvSpPr>
          <p:cNvPr id="48" name="47 Metin kutusu"/>
          <p:cNvSpPr txBox="1"/>
          <p:nvPr/>
        </p:nvSpPr>
        <p:spPr>
          <a:xfrm>
            <a:off x="3286116" y="1785926"/>
            <a:ext cx="900000" cy="230832"/>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900" dirty="0" smtClean="0">
                <a:solidFill>
                  <a:schemeClr val="tx1"/>
                </a:solidFill>
              </a:rPr>
              <a:t>veri giriş-çıkış</a:t>
            </a:r>
          </a:p>
        </p:txBody>
      </p:sp>
      <p:sp>
        <p:nvSpPr>
          <p:cNvPr id="46" name="45 Başlık"/>
          <p:cNvSpPr>
            <a:spLocks noGrp="1"/>
          </p:cNvSpPr>
          <p:nvPr>
            <p:ph type="title"/>
          </p:nvPr>
        </p:nvSpPr>
        <p:spPr>
          <a:xfrm>
            <a:off x="457200" y="121547"/>
            <a:ext cx="8229600" cy="990600"/>
          </a:xfrm>
        </p:spPr>
        <p:txBody>
          <a:bodyPr/>
          <a:lstStyle/>
          <a:p>
            <a:r>
              <a:rPr lang="tr-TR" dirty="0" smtClean="0"/>
              <a:t>Yol Haritası</a:t>
            </a:r>
            <a:endParaRPr lang="tr-TR" dirty="0"/>
          </a:p>
        </p:txBody>
      </p:sp>
      <p:pic>
        <p:nvPicPr>
          <p:cNvPr id="47" name="46 Resim" descr="images.jpeg"/>
          <p:cNvPicPr>
            <a:picLocks noChangeAspect="1"/>
          </p:cNvPicPr>
          <p:nvPr/>
        </p:nvPicPr>
        <p:blipFill>
          <a:blip r:embed="rId4">
            <a:clrChange>
              <a:clrFrom>
                <a:srgbClr val="FFFFFF"/>
              </a:clrFrom>
              <a:clrTo>
                <a:srgbClr val="FFFFFF">
                  <a:alpha val="0"/>
                </a:srgbClr>
              </a:clrTo>
            </a:clrChange>
          </a:blip>
          <a:srcRect b="14457"/>
          <a:stretch>
            <a:fillRect/>
          </a:stretch>
        </p:blipFill>
        <p:spPr>
          <a:xfrm>
            <a:off x="3428992" y="928670"/>
            <a:ext cx="891197" cy="864000"/>
          </a:xfrm>
          <a:prstGeom prst="rect">
            <a:avLst/>
          </a:prstGeom>
        </p:spPr>
      </p:pic>
      <p:pic>
        <p:nvPicPr>
          <p:cNvPr id="49" name="48 Resim" descr="Stick-figure-balancing-gadgets.gif"/>
          <p:cNvPicPr>
            <a:picLocks noChangeAspect="1"/>
          </p:cNvPicPr>
          <p:nvPr/>
        </p:nvPicPr>
        <p:blipFill>
          <a:blip r:embed="rId5" cstate="print">
            <a:clrChange>
              <a:clrFrom>
                <a:srgbClr val="FFFFFF"/>
              </a:clrFrom>
              <a:clrTo>
                <a:srgbClr val="FFFFFF">
                  <a:alpha val="0"/>
                </a:srgbClr>
              </a:clrTo>
            </a:clrChange>
          </a:blip>
          <a:stretch>
            <a:fillRect/>
          </a:stretch>
        </p:blipFill>
        <p:spPr>
          <a:xfrm>
            <a:off x="3644786" y="5010231"/>
            <a:ext cx="1241597" cy="1364392"/>
          </a:xfrm>
          <a:prstGeom prst="rect">
            <a:avLst/>
          </a:prstGeom>
        </p:spPr>
      </p:pic>
      <p:pic>
        <p:nvPicPr>
          <p:cNvPr id="50" name="49 Resim" descr="stick_figure_holding_five_800_clr_7794.png"/>
          <p:cNvPicPr>
            <a:picLocks noChangeAspect="1"/>
          </p:cNvPicPr>
          <p:nvPr/>
        </p:nvPicPr>
        <p:blipFill>
          <a:blip r:embed="rId6" cstate="print"/>
          <a:stretch>
            <a:fillRect/>
          </a:stretch>
        </p:blipFill>
        <p:spPr>
          <a:xfrm>
            <a:off x="5857884" y="1285860"/>
            <a:ext cx="512325" cy="828000"/>
          </a:xfrm>
          <a:prstGeom prst="rect">
            <a:avLst/>
          </a:prstGeom>
        </p:spPr>
      </p:pic>
      <p:sp>
        <p:nvSpPr>
          <p:cNvPr id="51" name="50 Metin kutusu"/>
          <p:cNvSpPr txBox="1"/>
          <p:nvPr/>
        </p:nvSpPr>
        <p:spPr>
          <a:xfrm>
            <a:off x="6572264" y="1571612"/>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değişken</a:t>
            </a:r>
          </a:p>
        </p:txBody>
      </p:sp>
      <p:pic>
        <p:nvPicPr>
          <p:cNvPr id="52" name="51 Resim" descr="question-mark-above-figure.jpg"/>
          <p:cNvPicPr>
            <a:picLocks noChangeAspect="1"/>
          </p:cNvPicPr>
          <p:nvPr/>
        </p:nvPicPr>
        <p:blipFill>
          <a:blip r:embed="rId7" cstate="print">
            <a:clrChange>
              <a:clrFrom>
                <a:srgbClr val="000000">
                  <a:alpha val="0"/>
                </a:srgbClr>
              </a:clrFrom>
              <a:clrTo>
                <a:srgbClr val="000000">
                  <a:alpha val="0"/>
                </a:srgbClr>
              </a:clrTo>
            </a:clrChange>
          </a:blip>
          <a:stretch>
            <a:fillRect/>
          </a:stretch>
        </p:blipFill>
        <p:spPr>
          <a:xfrm>
            <a:off x="5143529" y="740360"/>
            <a:ext cx="476928" cy="828000"/>
          </a:xfrm>
          <a:prstGeom prst="rect">
            <a:avLst/>
          </a:prstGeom>
        </p:spPr>
      </p:pic>
      <p:sp>
        <p:nvSpPr>
          <p:cNvPr id="55" name="54 Metin kutusu"/>
          <p:cNvSpPr txBox="1"/>
          <p:nvPr/>
        </p:nvSpPr>
        <p:spPr>
          <a:xfrm>
            <a:off x="4207529" y="865926"/>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algoritma</a:t>
            </a:r>
          </a:p>
        </p:txBody>
      </p:sp>
      <p:sp>
        <p:nvSpPr>
          <p:cNvPr id="56" name="55 Metin kutusu"/>
          <p:cNvSpPr txBox="1"/>
          <p:nvPr/>
        </p:nvSpPr>
        <p:spPr>
          <a:xfrm>
            <a:off x="6466488" y="2447435"/>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koşul</a:t>
            </a:r>
          </a:p>
        </p:txBody>
      </p:sp>
      <p:pic>
        <p:nvPicPr>
          <p:cNvPr id="61" name="60 Resim" descr="stick_figure_direction_1600_clr.png"/>
          <p:cNvPicPr>
            <a:picLocks noChangeAspect="1"/>
          </p:cNvPicPr>
          <p:nvPr/>
        </p:nvPicPr>
        <p:blipFill>
          <a:blip r:embed="rId8" cstate="print"/>
          <a:stretch>
            <a:fillRect/>
          </a:stretch>
        </p:blipFill>
        <p:spPr>
          <a:xfrm rot="156924">
            <a:off x="5546465" y="2002301"/>
            <a:ext cx="900000" cy="898127"/>
          </a:xfrm>
          <a:prstGeom prst="rect">
            <a:avLst/>
          </a:prstGeom>
        </p:spPr>
      </p:pic>
      <p:pic>
        <p:nvPicPr>
          <p:cNvPr id="62" name="61 Resim" descr="teaserbox_4675912.png"/>
          <p:cNvPicPr>
            <a:picLocks noChangeAspect="1"/>
          </p:cNvPicPr>
          <p:nvPr/>
        </p:nvPicPr>
        <p:blipFill>
          <a:blip r:embed="rId9" cstate="print"/>
          <a:stretch>
            <a:fillRect/>
          </a:stretch>
        </p:blipFill>
        <p:spPr>
          <a:xfrm>
            <a:off x="3711530" y="2570546"/>
            <a:ext cx="675000" cy="900000"/>
          </a:xfrm>
          <a:prstGeom prst="rect">
            <a:avLst/>
          </a:prstGeom>
        </p:spPr>
      </p:pic>
      <p:sp>
        <p:nvSpPr>
          <p:cNvPr id="63" name="62 Metin kutusu"/>
          <p:cNvSpPr txBox="1"/>
          <p:nvPr/>
        </p:nvSpPr>
        <p:spPr>
          <a:xfrm>
            <a:off x="2629705" y="2849758"/>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fonksiyon</a:t>
            </a:r>
          </a:p>
        </p:txBody>
      </p:sp>
      <p:pic>
        <p:nvPicPr>
          <p:cNvPr id="65" name="64 Resim" descr="döngü.jpg"/>
          <p:cNvPicPr>
            <a:picLocks noChangeAspect="1"/>
          </p:cNvPicPr>
          <p:nvPr/>
        </p:nvPicPr>
        <p:blipFill>
          <a:blip r:embed="rId10" cstate="print">
            <a:clrChange>
              <a:clrFrom>
                <a:srgbClr val="FFFFFF"/>
              </a:clrFrom>
              <a:clrTo>
                <a:srgbClr val="FFFFFF">
                  <a:alpha val="0"/>
                </a:srgbClr>
              </a:clrTo>
            </a:clrChange>
          </a:blip>
          <a:stretch>
            <a:fillRect/>
          </a:stretch>
        </p:blipFill>
        <p:spPr>
          <a:xfrm>
            <a:off x="4782665" y="3020546"/>
            <a:ext cx="900000" cy="900000"/>
          </a:xfrm>
          <a:prstGeom prst="rect">
            <a:avLst/>
          </a:prstGeom>
        </p:spPr>
      </p:pic>
      <p:pic>
        <p:nvPicPr>
          <p:cNvPr id="92" name="91 Resim" descr="arrays.jpg"/>
          <p:cNvPicPr>
            <a:picLocks noChangeAspect="1"/>
          </p:cNvPicPr>
          <p:nvPr/>
        </p:nvPicPr>
        <p:blipFill>
          <a:blip r:embed="rId11" cstate="print">
            <a:clrChange>
              <a:clrFrom>
                <a:srgbClr val="FFFFFF"/>
              </a:clrFrom>
              <a:clrTo>
                <a:srgbClr val="FFFFFF">
                  <a:alpha val="0"/>
                </a:srgbClr>
              </a:clrTo>
            </a:clrChange>
          </a:blip>
          <a:srcRect t="19559" b="26669"/>
          <a:stretch>
            <a:fillRect/>
          </a:stretch>
        </p:blipFill>
        <p:spPr>
          <a:xfrm rot="273011">
            <a:off x="1832849" y="3193775"/>
            <a:ext cx="1064446" cy="612000"/>
          </a:xfrm>
          <a:prstGeom prst="rect">
            <a:avLst/>
          </a:prstGeom>
        </p:spPr>
      </p:pic>
      <p:sp>
        <p:nvSpPr>
          <p:cNvPr id="94" name="93 Metin kutusu"/>
          <p:cNvSpPr txBox="1"/>
          <p:nvPr/>
        </p:nvSpPr>
        <p:spPr>
          <a:xfrm>
            <a:off x="5736193" y="3498517"/>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döngü</a:t>
            </a:r>
          </a:p>
        </p:txBody>
      </p:sp>
      <p:sp>
        <p:nvSpPr>
          <p:cNvPr id="96" name="95 Metin kutusu"/>
          <p:cNvSpPr txBox="1"/>
          <p:nvPr/>
        </p:nvSpPr>
        <p:spPr>
          <a:xfrm>
            <a:off x="890164" y="3470546"/>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dizi -dizgi</a:t>
            </a:r>
          </a:p>
        </p:txBody>
      </p:sp>
      <p:pic>
        <p:nvPicPr>
          <p:cNvPr id="97" name="96 Resim" descr="16201491-3d-human-with-a-pointer-isolated-on-white-background.jpg"/>
          <p:cNvPicPr>
            <a:picLocks noChangeAspect="1"/>
          </p:cNvPicPr>
          <p:nvPr/>
        </p:nvPicPr>
        <p:blipFill>
          <a:blip r:embed="rId12"/>
          <a:stretch>
            <a:fillRect/>
          </a:stretch>
        </p:blipFill>
        <p:spPr>
          <a:xfrm>
            <a:off x="5413374" y="3894788"/>
            <a:ext cx="744642" cy="900000"/>
          </a:xfrm>
          <a:prstGeom prst="rect">
            <a:avLst/>
          </a:prstGeom>
        </p:spPr>
      </p:pic>
      <p:pic>
        <p:nvPicPr>
          <p:cNvPr id="98" name="97 Resim" descr="harıl harıl kod.jpg"/>
          <p:cNvPicPr>
            <a:picLocks noChangeAspect="1"/>
          </p:cNvPicPr>
          <p:nvPr/>
        </p:nvPicPr>
        <p:blipFill>
          <a:blip r:embed="rId13" cstate="print"/>
          <a:stretch>
            <a:fillRect/>
          </a:stretch>
        </p:blipFill>
        <p:spPr>
          <a:xfrm>
            <a:off x="2061627" y="4389607"/>
            <a:ext cx="810362" cy="810362"/>
          </a:xfrm>
          <a:prstGeom prst="rect">
            <a:avLst/>
          </a:prstGeom>
        </p:spPr>
      </p:pic>
      <p:sp>
        <p:nvSpPr>
          <p:cNvPr id="95" name="94 Metin kutusu"/>
          <p:cNvSpPr txBox="1"/>
          <p:nvPr/>
        </p:nvSpPr>
        <p:spPr>
          <a:xfrm>
            <a:off x="6012890" y="4517789"/>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işaretçi</a:t>
            </a:r>
          </a:p>
        </p:txBody>
      </p:sp>
      <p:sp>
        <p:nvSpPr>
          <p:cNvPr id="99" name="98 Metin kutusu"/>
          <p:cNvSpPr txBox="1"/>
          <p:nvPr/>
        </p:nvSpPr>
        <p:spPr>
          <a:xfrm>
            <a:off x="1161627" y="4764010"/>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yapı</a:t>
            </a:r>
          </a:p>
        </p:txBody>
      </p:sp>
      <p:sp>
        <p:nvSpPr>
          <p:cNvPr id="23" name="22 Metin kutusu"/>
          <p:cNvSpPr txBox="1"/>
          <p:nvPr/>
        </p:nvSpPr>
        <p:spPr>
          <a:xfrm>
            <a:off x="2919894" y="5377803"/>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komut ekranı</a:t>
            </a:r>
          </a:p>
        </p:txBody>
      </p:sp>
      <p:sp>
        <p:nvSpPr>
          <p:cNvPr id="25" name="24 Metin kutusu"/>
          <p:cNvSpPr txBox="1"/>
          <p:nvPr/>
        </p:nvSpPr>
        <p:spPr>
          <a:xfrm>
            <a:off x="6143636" y="4000504"/>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özyineleme</a:t>
            </a:r>
          </a:p>
        </p:txBody>
      </p:sp>
    </p:spTree>
  </p:cSld>
  <p:clrMapOvr>
    <a:masterClrMapping/>
  </p:clrMapOvr>
  <p:transition>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scanf</a:t>
            </a:r>
            <a:r>
              <a:rPr lang="en-US" dirty="0" smtClean="0"/>
              <a:t> </a:t>
            </a:r>
            <a:r>
              <a:rPr lang="tr-TR" dirty="0" smtClean="0"/>
              <a:t>fonksiyonundaki yer tutucular(</a:t>
            </a:r>
            <a:r>
              <a:rPr lang="tr-TR" dirty="0" err="1" smtClean="0"/>
              <a:t>printf</a:t>
            </a:r>
            <a:r>
              <a:rPr lang="tr-TR" dirty="0" smtClean="0"/>
              <a:t> ile aynı)</a:t>
            </a:r>
            <a:endParaRPr lang="en-US" dirty="0"/>
          </a:p>
        </p:txBody>
      </p:sp>
      <p:grpSp>
        <p:nvGrpSpPr>
          <p:cNvPr id="5" name="4 Grup"/>
          <p:cNvGrpSpPr/>
          <p:nvPr/>
        </p:nvGrpSpPr>
        <p:grpSpPr>
          <a:xfrm>
            <a:off x="1052286" y="1501612"/>
            <a:ext cx="6741260" cy="2344674"/>
            <a:chOff x="1052286" y="1501612"/>
            <a:chExt cx="6741260" cy="2344674"/>
          </a:xfrm>
        </p:grpSpPr>
        <p:pic>
          <p:nvPicPr>
            <p:cNvPr id="6" name="Picture 3"/>
            <p:cNvPicPr>
              <a:picLocks noChangeAspect="1"/>
            </p:cNvPicPr>
            <p:nvPr/>
          </p:nvPicPr>
          <p:blipFill>
            <a:blip r:embed="rId2"/>
            <a:srcRect/>
            <a:stretch>
              <a:fillRect/>
            </a:stretch>
          </p:blipFill>
          <p:spPr>
            <a:xfrm>
              <a:off x="1052286" y="1501612"/>
              <a:ext cx="6741260" cy="2344674"/>
            </a:xfrm>
            <a:prstGeom prst="rect">
              <a:avLst/>
            </a:prstGeom>
          </p:spPr>
        </p:pic>
        <p:pic>
          <p:nvPicPr>
            <p:cNvPr id="7" name="Picture 3"/>
            <p:cNvPicPr>
              <a:picLocks noChangeAspect="1"/>
            </p:cNvPicPr>
            <p:nvPr/>
          </p:nvPicPr>
          <p:blipFill>
            <a:blip r:embed="rId3"/>
            <a:srcRect/>
            <a:stretch>
              <a:fillRect/>
            </a:stretch>
          </p:blipFill>
          <p:spPr>
            <a:xfrm>
              <a:off x="1066804" y="3270394"/>
              <a:ext cx="826284" cy="440104"/>
            </a:xfrm>
            <a:prstGeom prst="rect">
              <a:avLst/>
            </a:prstGeom>
          </p:spPr>
        </p:pic>
      </p:grpSp>
    </p:spTree>
    <p:extLst>
      <p:ext uri="{BB962C8B-B14F-4D97-AF65-F5344CB8AC3E}">
        <p14:creationId xmlns="" xmlns:p14="http://schemas.microsoft.com/office/powerpoint/2010/main" val="3743038155"/>
      </p:ext>
    </p:extLst>
  </p:cSld>
  <p:clrMapOvr>
    <a:masterClrMapping/>
  </p:clrMapOvr>
  <p:transition>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scanf</a:t>
            </a:r>
            <a:r>
              <a:rPr lang="en-US" dirty="0" smtClean="0"/>
              <a:t> f</a:t>
            </a:r>
            <a:r>
              <a:rPr lang="tr-TR" dirty="0" err="1" smtClean="0"/>
              <a:t>onksiyonunun</a:t>
            </a:r>
            <a:r>
              <a:rPr lang="tr-TR" dirty="0" smtClean="0"/>
              <a:t> çalışma şekli</a:t>
            </a:r>
            <a:endParaRPr lang="en-US" dirty="0"/>
          </a:p>
        </p:txBody>
      </p:sp>
      <p:sp>
        <p:nvSpPr>
          <p:cNvPr id="3" name="Content Placeholder 2"/>
          <p:cNvSpPr>
            <a:spLocks noGrp="1"/>
          </p:cNvSpPr>
          <p:nvPr>
            <p:ph sz="quarter" idx="1"/>
          </p:nvPr>
        </p:nvSpPr>
        <p:spPr>
          <a:xfrm>
            <a:off x="457200" y="1219200"/>
            <a:ext cx="8229600" cy="1771650"/>
          </a:xfrm>
        </p:spPr>
        <p:txBody>
          <a:bodyPr>
            <a:normAutofit/>
          </a:bodyPr>
          <a:lstStyle/>
          <a:p>
            <a:r>
              <a:rPr lang="en-US" dirty="0" err="1">
                <a:latin typeface="Arial" panose="020B0604020202020204" pitchFamily="34" charset="0"/>
                <a:cs typeface="Arial" panose="020B0604020202020204" pitchFamily="34" charset="0"/>
              </a:rPr>
              <a:t>s</a:t>
            </a:r>
            <a:r>
              <a:rPr lang="en-US" dirty="0" err="1" smtClean="0">
                <a:latin typeface="Arial" panose="020B0604020202020204" pitchFamily="34" charset="0"/>
                <a:cs typeface="Arial" panose="020B0604020202020204" pitchFamily="34" charset="0"/>
              </a:rPr>
              <a:t>canf</a:t>
            </a:r>
            <a:r>
              <a:rPr lang="en-US" dirty="0" smtClean="0">
                <a:latin typeface="Arial" panose="020B0604020202020204" pitchFamily="34" charset="0"/>
                <a:cs typeface="Arial" panose="020B0604020202020204" pitchFamily="34" charset="0"/>
              </a:rPr>
              <a:t> function does not execute until the user presses the &lt;Enter&gt; key after writing the required value on the keyboard.</a:t>
            </a:r>
          </a:p>
          <a:p>
            <a:endParaRPr lang="en-US"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1104900" y="2990850"/>
            <a:ext cx="6934200" cy="838200"/>
          </a:xfrm>
          <a:prstGeom prst="rect">
            <a:avLst/>
          </a:prstGeom>
        </p:spPr>
      </p:pic>
      <p:pic>
        <p:nvPicPr>
          <p:cNvPr id="5" name="Picture 4"/>
          <p:cNvPicPr>
            <a:picLocks noChangeAspect="1"/>
          </p:cNvPicPr>
          <p:nvPr/>
        </p:nvPicPr>
        <p:blipFill>
          <a:blip r:embed="rId3"/>
          <a:stretch>
            <a:fillRect/>
          </a:stretch>
        </p:blipFill>
        <p:spPr>
          <a:xfrm>
            <a:off x="2305050" y="3829050"/>
            <a:ext cx="4533900" cy="1651000"/>
          </a:xfrm>
          <a:prstGeom prst="rect">
            <a:avLst/>
          </a:prstGeom>
        </p:spPr>
      </p:pic>
      <p:sp>
        <p:nvSpPr>
          <p:cNvPr id="6" name="5 Yuvarlatılmış Dikdörtgen"/>
          <p:cNvSpPr/>
          <p:nvPr/>
        </p:nvSpPr>
        <p:spPr>
          <a:xfrm>
            <a:off x="6591300" y="4286250"/>
            <a:ext cx="2095500" cy="20193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scanf %</a:t>
            </a:r>
            <a:r>
              <a:rPr lang="tr-TR" dirty="0" err="1" smtClean="0"/>
              <a:t>lf</a:t>
            </a:r>
            <a:r>
              <a:rPr lang="tr-TR" dirty="0" smtClean="0"/>
              <a:t> </a:t>
            </a:r>
            <a:r>
              <a:rPr lang="tr-TR" dirty="0" err="1" smtClean="0"/>
              <a:t>accepts</a:t>
            </a:r>
            <a:r>
              <a:rPr lang="tr-TR" dirty="0" smtClean="0"/>
              <a:t> </a:t>
            </a:r>
            <a:r>
              <a:rPr lang="tr-TR" dirty="0" err="1" smtClean="0"/>
              <a:t>integer</a:t>
            </a:r>
            <a:r>
              <a:rPr lang="tr-TR" dirty="0" smtClean="0"/>
              <a:t> </a:t>
            </a:r>
            <a:r>
              <a:rPr lang="tr-TR" dirty="0" err="1" smtClean="0"/>
              <a:t>entries</a:t>
            </a:r>
            <a:r>
              <a:rPr lang="tr-TR" dirty="0" smtClean="0"/>
              <a:t>.</a:t>
            </a:r>
          </a:p>
          <a:p>
            <a:pPr algn="ctr"/>
            <a:r>
              <a:rPr lang="tr-TR" dirty="0" err="1" smtClean="0"/>
              <a:t>If</a:t>
            </a:r>
            <a:r>
              <a:rPr lang="tr-TR" dirty="0" smtClean="0"/>
              <a:t> </a:t>
            </a:r>
            <a:r>
              <a:rPr lang="tr-TR" dirty="0" err="1" smtClean="0"/>
              <a:t>you</a:t>
            </a:r>
            <a:r>
              <a:rPr lang="tr-TR" dirty="0" smtClean="0"/>
              <a:t> </a:t>
            </a:r>
            <a:r>
              <a:rPr lang="tr-TR" dirty="0" err="1" smtClean="0"/>
              <a:t>enter</a:t>
            </a:r>
            <a:r>
              <a:rPr lang="tr-TR" dirty="0" smtClean="0"/>
              <a:t> 30, it can </a:t>
            </a:r>
            <a:r>
              <a:rPr lang="tr-TR" dirty="0" err="1" smtClean="0"/>
              <a:t>understand</a:t>
            </a:r>
            <a:r>
              <a:rPr lang="tr-TR" dirty="0" smtClean="0"/>
              <a:t> </a:t>
            </a:r>
            <a:r>
              <a:rPr lang="tr-TR" dirty="0" err="1" smtClean="0"/>
              <a:t>that</a:t>
            </a:r>
            <a:r>
              <a:rPr lang="tr-TR" dirty="0" smtClean="0"/>
              <a:t> </a:t>
            </a:r>
            <a:r>
              <a:rPr lang="tr-TR" dirty="0" err="1" smtClean="0"/>
              <a:t>you</a:t>
            </a:r>
            <a:r>
              <a:rPr lang="tr-TR" dirty="0" smtClean="0"/>
              <a:t> </a:t>
            </a:r>
            <a:r>
              <a:rPr lang="tr-TR" dirty="0" err="1" smtClean="0"/>
              <a:t>mean</a:t>
            </a:r>
            <a:r>
              <a:rPr lang="tr-TR" dirty="0" smtClean="0"/>
              <a:t> 30.0 .</a:t>
            </a:r>
            <a:endParaRPr lang="tr-TR" dirty="0"/>
          </a:p>
        </p:txBody>
      </p:sp>
    </p:spTree>
    <p:extLst>
      <p:ext uri="{BB962C8B-B14F-4D97-AF65-F5344CB8AC3E}">
        <p14:creationId xmlns="" xmlns:p14="http://schemas.microsoft.com/office/powerpoint/2010/main" val="429468927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Birlikte kodlayalım</a:t>
            </a:r>
            <a:endParaRPr lang="en-US" dirty="0"/>
          </a:p>
        </p:txBody>
      </p:sp>
      <p:sp>
        <p:nvSpPr>
          <p:cNvPr id="3" name="2 İçerik Yer Tutucusu"/>
          <p:cNvSpPr>
            <a:spLocks noGrp="1"/>
          </p:cNvSpPr>
          <p:nvPr>
            <p:ph sz="quarter" idx="1"/>
          </p:nvPr>
        </p:nvSpPr>
        <p:spPr/>
        <p:txBody>
          <a:bodyPr/>
          <a:lstStyle/>
          <a:p>
            <a:r>
              <a:rPr lang="tr-TR" dirty="0" smtClean="0"/>
              <a:t>Şu yazışmayı yapabilen kodu yazalım.</a:t>
            </a:r>
          </a:p>
          <a:p>
            <a:pPr lvl="1"/>
            <a:r>
              <a:rPr lang="tr-TR" b="1" i="1" dirty="0" smtClean="0"/>
              <a:t>Senin yaşın kaç?</a:t>
            </a:r>
          </a:p>
          <a:p>
            <a:pPr lvl="1"/>
            <a:r>
              <a:rPr lang="tr-TR" b="1" i="1" dirty="0" smtClean="0">
                <a:solidFill>
                  <a:srgbClr val="FF0000"/>
                </a:solidFill>
              </a:rPr>
              <a:t>19 </a:t>
            </a:r>
            <a:r>
              <a:rPr lang="tr-TR" i="1" dirty="0" smtClean="0">
                <a:solidFill>
                  <a:srgbClr val="FF0000"/>
                </a:solidFill>
              </a:rPr>
              <a:t>(Kullanıcı girişi)</a:t>
            </a:r>
          </a:p>
          <a:p>
            <a:pPr lvl="1"/>
            <a:r>
              <a:rPr lang="tr-TR" b="1" i="1" dirty="0" smtClean="0">
                <a:solidFill>
                  <a:srgbClr val="FF0000"/>
                </a:solidFill>
              </a:rPr>
              <a:t>19</a:t>
            </a:r>
            <a:r>
              <a:rPr lang="tr-TR" b="1" i="1" dirty="0" smtClean="0"/>
              <a:t> yaşında olmak ne güzel.</a:t>
            </a:r>
            <a:endParaRPr lang="en-US" b="1" i="1" dirty="0"/>
          </a:p>
        </p:txBody>
      </p:sp>
      <p:pic>
        <p:nvPicPr>
          <p:cNvPr id="4" name="Picture 2" descr="C:\Documents and Settings\OguzH\Local Settings\Temporary Internet Files\Content.IE5\WO8I3UPU\question-marks[1].jpg"/>
          <p:cNvPicPr>
            <a:picLocks noChangeAspect="1" noChangeArrowheads="1"/>
          </p:cNvPicPr>
          <p:nvPr/>
        </p:nvPicPr>
        <p:blipFill>
          <a:blip r:embed="rId2"/>
          <a:stretch>
            <a:fillRect/>
          </a:stretch>
        </p:blipFill>
        <p:spPr bwMode="auto">
          <a:xfrm>
            <a:off x="6012246" y="3985249"/>
            <a:ext cx="1734373" cy="1770695"/>
          </a:xfrm>
          <a:prstGeom prst="rect">
            <a:avLst/>
          </a:prstGeom>
          <a:noFill/>
        </p:spPr>
      </p:pic>
      <p:sp>
        <p:nvSpPr>
          <p:cNvPr id="5" name="4 Yuvarlatılmış Dikdörtgen"/>
          <p:cNvSpPr/>
          <p:nvPr/>
        </p:nvSpPr>
        <p:spPr>
          <a:xfrm>
            <a:off x="5086350" y="1819275"/>
            <a:ext cx="2447925" cy="142875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ÖNCE SÖZDE KODLA</a:t>
            </a:r>
            <a:endParaRPr lang="tr-TR" dirty="0"/>
          </a:p>
        </p:txBody>
      </p:sp>
    </p:spTree>
  </p:cSld>
  <p:clrMapOvr>
    <a:masterClrMapping/>
  </p:clrMapOvr>
  <p:transition>
    <p:rand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scanf</a:t>
            </a:r>
            <a:r>
              <a:rPr lang="en-US" dirty="0" smtClean="0"/>
              <a:t> f</a:t>
            </a:r>
            <a:r>
              <a:rPr lang="tr-TR" dirty="0" err="1" smtClean="0"/>
              <a:t>onksiyonu</a:t>
            </a:r>
            <a:endParaRPr lang="en-US" dirty="0"/>
          </a:p>
        </p:txBody>
      </p:sp>
      <p:sp>
        <p:nvSpPr>
          <p:cNvPr id="3" name="Content Placeholder 2"/>
          <p:cNvSpPr>
            <a:spLocks noGrp="1"/>
          </p:cNvSpPr>
          <p:nvPr>
            <p:ph idx="1"/>
          </p:nvPr>
        </p:nvSpPr>
        <p:spPr>
          <a:xfrm>
            <a:off x="457200" y="1638300"/>
            <a:ext cx="7520940" cy="3579849"/>
          </a:xfrm>
        </p:spPr>
        <p:txBody>
          <a:bodyPr/>
          <a:lstStyle/>
          <a:p>
            <a:pPr marL="0" indent="0">
              <a:buNone/>
            </a:pPr>
            <a:endParaRPr lang="en-US" dirty="0" smtClean="0"/>
          </a:p>
          <a:p>
            <a:r>
              <a:rPr lang="en-US" b="1" dirty="0" err="1" smtClean="0">
                <a:solidFill>
                  <a:srgbClr val="FF0000"/>
                </a:solidFill>
              </a:rPr>
              <a:t>scanf</a:t>
            </a:r>
            <a:r>
              <a:rPr lang="en-US" dirty="0" smtClean="0"/>
              <a:t> function scans three variables from the input device and stores them as </a:t>
            </a:r>
            <a:r>
              <a:rPr lang="en-US" sz="2400" dirty="0" smtClean="0">
                <a:latin typeface="Courier"/>
                <a:cs typeface="Courier"/>
              </a:rPr>
              <a:t>character</a:t>
            </a:r>
            <a:r>
              <a:rPr lang="en-US" sz="2800" dirty="0" smtClean="0"/>
              <a:t> </a:t>
            </a:r>
            <a:r>
              <a:rPr lang="en-US" dirty="0" smtClean="0"/>
              <a:t>type variables.</a:t>
            </a:r>
          </a:p>
          <a:p>
            <a:endParaRPr lang="en-US" dirty="0"/>
          </a:p>
        </p:txBody>
      </p:sp>
      <p:pic>
        <p:nvPicPr>
          <p:cNvPr id="5" name="Picture 4"/>
          <p:cNvPicPr>
            <a:picLocks noChangeAspect="1"/>
          </p:cNvPicPr>
          <p:nvPr/>
        </p:nvPicPr>
        <p:blipFill>
          <a:blip r:embed="rId2"/>
          <a:stretch>
            <a:fillRect/>
          </a:stretch>
        </p:blipFill>
        <p:spPr>
          <a:xfrm>
            <a:off x="228600" y="1143000"/>
            <a:ext cx="8458200" cy="495300"/>
          </a:xfrm>
          <a:prstGeom prst="rect">
            <a:avLst/>
          </a:prstGeom>
        </p:spPr>
      </p:pic>
      <p:pic>
        <p:nvPicPr>
          <p:cNvPr id="6" name="Picture 5"/>
          <p:cNvPicPr>
            <a:picLocks noChangeAspect="1"/>
          </p:cNvPicPr>
          <p:nvPr/>
        </p:nvPicPr>
        <p:blipFill>
          <a:blip r:embed="rId3"/>
          <a:stretch>
            <a:fillRect/>
          </a:stretch>
        </p:blipFill>
        <p:spPr>
          <a:xfrm>
            <a:off x="2825750" y="3164184"/>
            <a:ext cx="3308350" cy="2898745"/>
          </a:xfrm>
          <a:prstGeom prst="rect">
            <a:avLst/>
          </a:prstGeom>
        </p:spPr>
      </p:pic>
    </p:spTree>
    <p:extLst>
      <p:ext uri="{BB962C8B-B14F-4D97-AF65-F5344CB8AC3E}">
        <p14:creationId xmlns="" xmlns:p14="http://schemas.microsoft.com/office/powerpoint/2010/main" val="3700550639"/>
      </p:ext>
    </p:extLst>
  </p:cSld>
  <p:clrMapOvr>
    <a:masterClrMapping/>
  </p:clrMapOvr>
  <p:transition>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6 Dikdörtgen"/>
          <p:cNvSpPr/>
          <p:nvPr/>
        </p:nvSpPr>
        <p:spPr>
          <a:xfrm>
            <a:off x="457200" y="3124200"/>
            <a:ext cx="6781800" cy="241935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tr-TR"/>
          </a:p>
        </p:txBody>
      </p:sp>
      <p:sp>
        <p:nvSpPr>
          <p:cNvPr id="6" name="5 Dikdörtgen"/>
          <p:cNvSpPr/>
          <p:nvPr/>
        </p:nvSpPr>
        <p:spPr>
          <a:xfrm>
            <a:off x="457200" y="1181100"/>
            <a:ext cx="6781800" cy="171450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tr-TR"/>
          </a:p>
        </p:txBody>
      </p:sp>
      <p:sp>
        <p:nvSpPr>
          <p:cNvPr id="2" name="Başlık 1"/>
          <p:cNvSpPr>
            <a:spLocks noGrp="1"/>
          </p:cNvSpPr>
          <p:nvPr>
            <p:ph type="title"/>
          </p:nvPr>
        </p:nvSpPr>
        <p:spPr/>
        <p:txBody>
          <a:bodyPr/>
          <a:lstStyle/>
          <a:p>
            <a:r>
              <a:rPr lang="tr-TR" dirty="0" err="1" smtClean="0"/>
              <a:t>scanf’te</a:t>
            </a:r>
            <a:r>
              <a:rPr lang="tr-TR" dirty="0" smtClean="0"/>
              <a:t> hangi kullanım daha iyi?</a:t>
            </a:r>
            <a:endParaRPr lang="tr-TR" dirty="0"/>
          </a:p>
        </p:txBody>
      </p:sp>
      <p:sp>
        <p:nvSpPr>
          <p:cNvPr id="3" name="Alt Başlık 2"/>
          <p:cNvSpPr>
            <a:spLocks noGrp="1"/>
          </p:cNvSpPr>
          <p:nvPr>
            <p:ph sz="quarter" idx="1"/>
          </p:nvPr>
        </p:nvSpPr>
        <p:spPr/>
        <p:txBody>
          <a:bodyPr/>
          <a:lstStyle/>
          <a:p>
            <a:r>
              <a:rPr lang="tr-TR" dirty="0" err="1" smtClean="0"/>
              <a:t>int</a:t>
            </a:r>
            <a:r>
              <a:rPr lang="tr-TR" dirty="0" smtClean="0"/>
              <a:t> a, b, c;</a:t>
            </a:r>
          </a:p>
          <a:p>
            <a:r>
              <a:rPr lang="tr-TR" dirty="0" err="1" smtClean="0"/>
              <a:t>printf</a:t>
            </a:r>
            <a:r>
              <a:rPr lang="tr-TR" dirty="0" smtClean="0"/>
              <a:t>("</a:t>
            </a:r>
            <a:r>
              <a:rPr lang="tr-TR" dirty="0" err="1" smtClean="0"/>
              <a:t>Lutfen</a:t>
            </a:r>
            <a:r>
              <a:rPr lang="tr-TR" dirty="0" smtClean="0"/>
              <a:t> 3 tane tam </a:t>
            </a:r>
            <a:r>
              <a:rPr lang="tr-TR" dirty="0" err="1" smtClean="0"/>
              <a:t>sayi</a:t>
            </a:r>
            <a:r>
              <a:rPr lang="tr-TR" dirty="0" smtClean="0"/>
              <a:t> giriniz: ");</a:t>
            </a:r>
          </a:p>
          <a:p>
            <a:r>
              <a:rPr lang="tr-TR" dirty="0" err="1" smtClean="0"/>
              <a:t>scanf</a:t>
            </a:r>
            <a:r>
              <a:rPr lang="tr-TR" dirty="0" smtClean="0"/>
              <a:t>("%d %d %d", &amp;a, &amp;b, &amp;c);</a:t>
            </a:r>
          </a:p>
          <a:p>
            <a:endParaRPr lang="tr-TR" dirty="0" smtClean="0"/>
          </a:p>
          <a:p>
            <a:r>
              <a:rPr lang="tr-TR" dirty="0" err="1" smtClean="0"/>
              <a:t>int</a:t>
            </a:r>
            <a:r>
              <a:rPr lang="tr-TR" dirty="0" smtClean="0"/>
              <a:t> a, b, c;</a:t>
            </a:r>
          </a:p>
          <a:p>
            <a:r>
              <a:rPr lang="tr-TR" dirty="0" err="1" smtClean="0"/>
              <a:t>printf</a:t>
            </a:r>
            <a:r>
              <a:rPr lang="tr-TR" dirty="0" smtClean="0"/>
              <a:t>("</a:t>
            </a:r>
            <a:r>
              <a:rPr lang="tr-TR" dirty="0" err="1" smtClean="0"/>
              <a:t>Lutfen</a:t>
            </a:r>
            <a:r>
              <a:rPr lang="tr-TR" dirty="0" smtClean="0"/>
              <a:t> 3 tane tam </a:t>
            </a:r>
            <a:r>
              <a:rPr lang="tr-TR" dirty="0" err="1" smtClean="0"/>
              <a:t>sayi</a:t>
            </a:r>
            <a:r>
              <a:rPr lang="tr-TR" dirty="0" smtClean="0"/>
              <a:t> giriniz.\n ");</a:t>
            </a:r>
          </a:p>
          <a:p>
            <a:r>
              <a:rPr lang="tr-TR" dirty="0" err="1" smtClean="0"/>
              <a:t>printf</a:t>
            </a:r>
            <a:r>
              <a:rPr lang="tr-TR" dirty="0" smtClean="0"/>
              <a:t>(“sayi1:”); </a:t>
            </a:r>
            <a:r>
              <a:rPr lang="tr-TR" dirty="0" err="1" smtClean="0"/>
              <a:t>scanf</a:t>
            </a:r>
            <a:r>
              <a:rPr lang="tr-TR" dirty="0" smtClean="0"/>
              <a:t>(“%d”, &amp;a);</a:t>
            </a:r>
          </a:p>
          <a:p>
            <a:r>
              <a:rPr lang="tr-TR" dirty="0" err="1" smtClean="0"/>
              <a:t>printf</a:t>
            </a:r>
            <a:r>
              <a:rPr lang="tr-TR" dirty="0" smtClean="0"/>
              <a:t>(“sayi2:”); </a:t>
            </a:r>
            <a:r>
              <a:rPr lang="tr-TR" dirty="0" err="1" smtClean="0"/>
              <a:t>scanf</a:t>
            </a:r>
            <a:r>
              <a:rPr lang="tr-TR" dirty="0" smtClean="0"/>
              <a:t>(“%d”, &amp;b);</a:t>
            </a:r>
          </a:p>
          <a:p>
            <a:r>
              <a:rPr lang="tr-TR" dirty="0" err="1" smtClean="0"/>
              <a:t>printf</a:t>
            </a:r>
            <a:r>
              <a:rPr lang="tr-TR" dirty="0" smtClean="0"/>
              <a:t>(“sayi3:”); </a:t>
            </a:r>
            <a:r>
              <a:rPr lang="tr-TR" dirty="0" err="1" smtClean="0"/>
              <a:t>scanf</a:t>
            </a:r>
            <a:r>
              <a:rPr lang="tr-TR" dirty="0" smtClean="0"/>
              <a:t>(“%d”, &amp;c);</a:t>
            </a:r>
          </a:p>
          <a:p>
            <a:endParaRPr lang="tr-TR" dirty="0" smtClean="0"/>
          </a:p>
        </p:txBody>
      </p:sp>
      <p:cxnSp>
        <p:nvCxnSpPr>
          <p:cNvPr id="9" name="8 Düz Ok Bağlayıcısı"/>
          <p:cNvCxnSpPr>
            <a:endCxn id="10" idx="1"/>
          </p:cNvCxnSpPr>
          <p:nvPr/>
        </p:nvCxnSpPr>
        <p:spPr>
          <a:xfrm rot="16200000" flipH="1">
            <a:off x="353510" y="5561714"/>
            <a:ext cx="515858" cy="305302"/>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10" name="9 Metin kutusu"/>
          <p:cNvSpPr txBox="1"/>
          <p:nvPr/>
        </p:nvSpPr>
        <p:spPr>
          <a:xfrm>
            <a:off x="764090" y="5787628"/>
            <a:ext cx="6785384" cy="369332"/>
          </a:xfrm>
          <a:prstGeom prst="rect">
            <a:avLst/>
          </a:prstGeom>
          <a:noFill/>
        </p:spPr>
        <p:txBody>
          <a:bodyPr wrap="none" rtlCol="0">
            <a:spAutoFit/>
          </a:bodyPr>
          <a:lstStyle/>
          <a:p>
            <a:r>
              <a:rPr lang="tr-TR" dirty="0" smtClean="0"/>
              <a:t>Kullanıcı açısından giriş kolaylığı sağladığı için bu kullanımı tercih ediniz.</a:t>
            </a:r>
            <a:endParaRPr lang="tr-TR" dirty="0"/>
          </a:p>
        </p:txBody>
      </p:sp>
    </p:spTree>
    <p:extLst>
      <p:ext uri="{BB962C8B-B14F-4D97-AF65-F5344CB8AC3E}">
        <p14:creationId xmlns="" xmlns:p14="http://schemas.microsoft.com/office/powerpoint/2010/main" val="47585991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ox(in)">
                                      <p:cBhvr>
                                        <p:cTn id="7" dur="500"/>
                                        <p:tgtEl>
                                          <p:spTgt spid="3">
                                            <p:txEl>
                                              <p:pRg st="4" end="4"/>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box(in)">
                                      <p:cBhvr>
                                        <p:cTn id="10" dur="500"/>
                                        <p:tgtEl>
                                          <p:spTgt spid="3">
                                            <p:txEl>
                                              <p:pRg st="5" end="5"/>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box(in)">
                                      <p:cBhvr>
                                        <p:cTn id="13" dur="500"/>
                                        <p:tgtEl>
                                          <p:spTgt spid="3">
                                            <p:txEl>
                                              <p:pRg st="6" end="6"/>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box(in)">
                                      <p:cBhvr>
                                        <p:cTn id="16" dur="500"/>
                                        <p:tgtEl>
                                          <p:spTgt spid="3">
                                            <p:txEl>
                                              <p:pRg st="7" end="7"/>
                                            </p:txEl>
                                          </p:spTgt>
                                        </p:tgtEl>
                                      </p:cBhvr>
                                    </p:animEffect>
                                  </p:childTnLst>
                                </p:cTn>
                              </p:par>
                              <p:par>
                                <p:cTn id="17" presetID="4" presetClass="entr" presetSubtype="16"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box(in)">
                                      <p:cBhvr>
                                        <p:cTn id="19" dur="500"/>
                                        <p:tgtEl>
                                          <p:spTgt spid="3">
                                            <p:txEl>
                                              <p:pRg st="8" end="8"/>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mph" presetSubtype="2" fill="hold" nodeType="clickEffect">
                                  <p:stCondLst>
                                    <p:cond delay="0"/>
                                  </p:stCondLst>
                                  <p:childTnLst>
                                    <p:animClr clrSpc="rgb" dir="cw">
                                      <p:cBhvr>
                                        <p:cTn id="23" dur="2000" fill="hold"/>
                                        <p:tgtEl>
                                          <p:spTgt spid="7"/>
                                        </p:tgtEl>
                                        <p:attrNameLst>
                                          <p:attrName>fillcolor</p:attrName>
                                        </p:attrNameLst>
                                      </p:cBhvr>
                                      <p:to>
                                        <a:schemeClr val="accent2"/>
                                      </p:to>
                                    </p:animClr>
                                    <p:set>
                                      <p:cBhvr>
                                        <p:cTn id="24" dur="2000" fill="hold"/>
                                        <p:tgtEl>
                                          <p:spTgt spid="7"/>
                                        </p:tgtEl>
                                        <p:attrNameLst>
                                          <p:attrName>fill.type</p:attrName>
                                        </p:attrNameLst>
                                      </p:cBhvr>
                                      <p:to>
                                        <p:strVal val="solid"/>
                                      </p:to>
                                    </p:set>
                                    <p:set>
                                      <p:cBhvr>
                                        <p:cTn id="25" dur="2000" fill="hold"/>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Kullanıcıdan sayı almak</a:t>
            </a:r>
            <a:endParaRPr lang="tr-TR" dirty="0"/>
          </a:p>
        </p:txBody>
      </p:sp>
      <p:sp>
        <p:nvSpPr>
          <p:cNvPr id="3" name="2 İçerik Yer Tutucusu"/>
          <p:cNvSpPr>
            <a:spLocks noGrp="1"/>
          </p:cNvSpPr>
          <p:nvPr>
            <p:ph sz="quarter" idx="1"/>
          </p:nvPr>
        </p:nvSpPr>
        <p:spPr/>
        <p:txBody>
          <a:bodyPr/>
          <a:lstStyle/>
          <a:p>
            <a:pPr>
              <a:buNone/>
            </a:pPr>
            <a:r>
              <a:rPr lang="tr-TR" dirty="0" smtClean="0"/>
              <a:t>#</a:t>
            </a:r>
            <a:r>
              <a:rPr lang="tr-TR" dirty="0" err="1" smtClean="0"/>
              <a:t>include</a:t>
            </a:r>
            <a:r>
              <a:rPr lang="tr-TR" dirty="0" smtClean="0"/>
              <a:t> &lt;</a:t>
            </a:r>
            <a:r>
              <a:rPr lang="tr-TR" dirty="0" err="1" smtClean="0"/>
              <a:t>stdio</a:t>
            </a:r>
            <a:r>
              <a:rPr lang="tr-TR" dirty="0" smtClean="0"/>
              <a:t>.h&gt;</a:t>
            </a:r>
          </a:p>
          <a:p>
            <a:pPr>
              <a:buNone/>
            </a:pPr>
            <a:r>
              <a:rPr lang="tr-TR" dirty="0" err="1" smtClean="0"/>
              <a:t>int</a:t>
            </a:r>
            <a:r>
              <a:rPr lang="tr-TR" dirty="0" smtClean="0"/>
              <a:t> </a:t>
            </a:r>
            <a:r>
              <a:rPr lang="tr-TR" dirty="0" err="1" smtClean="0"/>
              <a:t>main</a:t>
            </a:r>
            <a:r>
              <a:rPr lang="tr-TR" dirty="0" smtClean="0"/>
              <a:t>()</a:t>
            </a:r>
          </a:p>
          <a:p>
            <a:pPr>
              <a:buNone/>
            </a:pPr>
            <a:r>
              <a:rPr lang="tr-TR" dirty="0" smtClean="0"/>
              <a:t>{</a:t>
            </a:r>
          </a:p>
          <a:p>
            <a:pPr>
              <a:buNone/>
            </a:pPr>
            <a:r>
              <a:rPr lang="tr-TR" dirty="0" smtClean="0"/>
              <a:t>		</a:t>
            </a:r>
            <a:r>
              <a:rPr lang="tr-TR" dirty="0" err="1" smtClean="0"/>
              <a:t>int</a:t>
            </a:r>
            <a:r>
              <a:rPr lang="tr-TR" dirty="0" smtClean="0"/>
              <a:t> yas; </a:t>
            </a:r>
          </a:p>
          <a:p>
            <a:pPr>
              <a:buNone/>
            </a:pPr>
            <a:r>
              <a:rPr lang="tr-TR" dirty="0" smtClean="0"/>
              <a:t>		</a:t>
            </a:r>
            <a:r>
              <a:rPr lang="tr-TR" dirty="0" err="1" smtClean="0"/>
              <a:t>printf</a:t>
            </a:r>
            <a:r>
              <a:rPr lang="tr-TR" dirty="0" smtClean="0"/>
              <a:t>("</a:t>
            </a:r>
            <a:r>
              <a:rPr lang="tr-TR" dirty="0" err="1" smtClean="0"/>
              <a:t>Yasinizi</a:t>
            </a:r>
            <a:r>
              <a:rPr lang="tr-TR" dirty="0" smtClean="0"/>
              <a:t> giriniz:"); </a:t>
            </a:r>
            <a:r>
              <a:rPr lang="tr-TR" dirty="0" smtClean="0">
                <a:solidFill>
                  <a:srgbClr val="0070C0"/>
                </a:solidFill>
              </a:rPr>
              <a:t>//soru </a:t>
            </a:r>
            <a:r>
              <a:rPr lang="tr-TR" dirty="0" err="1" smtClean="0">
                <a:solidFill>
                  <a:srgbClr val="0070C0"/>
                </a:solidFill>
              </a:rPr>
              <a:t>kismi</a:t>
            </a:r>
            <a:endParaRPr lang="tr-TR" dirty="0" smtClean="0">
              <a:solidFill>
                <a:srgbClr val="0070C0"/>
              </a:solidFill>
            </a:endParaRPr>
          </a:p>
          <a:p>
            <a:pPr>
              <a:buNone/>
            </a:pPr>
            <a:r>
              <a:rPr lang="tr-TR" dirty="0" smtClean="0"/>
              <a:t>		</a:t>
            </a:r>
            <a:r>
              <a:rPr lang="tr-TR" dirty="0" err="1" smtClean="0"/>
              <a:t>scanf</a:t>
            </a:r>
            <a:r>
              <a:rPr lang="tr-TR" dirty="0" smtClean="0"/>
              <a:t>("%d", &amp;yas); </a:t>
            </a:r>
            <a:r>
              <a:rPr lang="tr-TR" dirty="0" smtClean="0">
                <a:solidFill>
                  <a:srgbClr val="0070C0"/>
                </a:solidFill>
              </a:rPr>
              <a:t>//&amp; koymayı unutmuyoruz</a:t>
            </a:r>
          </a:p>
          <a:p>
            <a:pPr>
              <a:buNone/>
            </a:pPr>
            <a:r>
              <a:rPr lang="tr-TR" dirty="0" smtClean="0"/>
              <a:t>		</a:t>
            </a:r>
            <a:r>
              <a:rPr lang="tr-TR" dirty="0" err="1" smtClean="0"/>
              <a:t>printf</a:t>
            </a:r>
            <a:r>
              <a:rPr lang="tr-TR" dirty="0" smtClean="0"/>
              <a:t>("%d yas yolun %.2lf'si eder.", yas, yas/70.0); </a:t>
            </a:r>
          </a:p>
          <a:p>
            <a:pPr>
              <a:buNone/>
            </a:pPr>
            <a:r>
              <a:rPr lang="tr-TR" dirty="0" err="1" smtClean="0"/>
              <a:t>return</a:t>
            </a:r>
            <a:r>
              <a:rPr lang="tr-TR" dirty="0" smtClean="0"/>
              <a:t> 0;</a:t>
            </a:r>
          </a:p>
          <a:p>
            <a:pPr>
              <a:buNone/>
            </a:pPr>
            <a:r>
              <a:rPr lang="tr-TR" dirty="0" smtClean="0"/>
              <a:t>}</a:t>
            </a:r>
            <a:endParaRPr lang="tr-TR" dirty="0"/>
          </a:p>
        </p:txBody>
      </p:sp>
      <p:sp>
        <p:nvSpPr>
          <p:cNvPr id="4" name="3 Yuvarlatılmış Dikdörtgen"/>
          <p:cNvSpPr/>
          <p:nvPr/>
        </p:nvSpPr>
        <p:spPr>
          <a:xfrm>
            <a:off x="4891314" y="4659086"/>
            <a:ext cx="3541486" cy="1219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Tipik bir hata: </a:t>
            </a:r>
            <a:r>
              <a:rPr lang="tr-TR" dirty="0" err="1" smtClean="0"/>
              <a:t>scanf’in</a:t>
            </a:r>
            <a:r>
              <a:rPr lang="tr-TR" dirty="0" smtClean="0"/>
              <a:t> içerisine ekrana yazdırılması istenilen şeyleri yazmak</a:t>
            </a:r>
            <a:endParaRPr lang="tr-TR" dirty="0"/>
          </a:p>
        </p:txBody>
      </p:sp>
    </p:spTree>
  </p:cSld>
  <p:clrMapOvr>
    <a:masterClrMapping/>
  </p:clrMapOvr>
  <p:transition>
    <p:rand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p:txBody>
          <a:bodyPr/>
          <a:lstStyle/>
          <a:p>
            <a:r>
              <a:rPr lang="tr-TR" dirty="0" smtClean="0"/>
              <a:t>Alıştırma</a:t>
            </a:r>
            <a:endParaRPr lang="tr-TR" dirty="0"/>
          </a:p>
        </p:txBody>
      </p:sp>
      <p:sp>
        <p:nvSpPr>
          <p:cNvPr id="4" name="İçerik Yer Tutucusu 3"/>
          <p:cNvSpPr>
            <a:spLocks noGrp="1"/>
          </p:cNvSpPr>
          <p:nvPr>
            <p:ph sz="quarter" idx="1"/>
          </p:nvPr>
        </p:nvSpPr>
        <p:spPr/>
        <p:txBody>
          <a:bodyPr/>
          <a:lstStyle/>
          <a:p>
            <a:r>
              <a:rPr lang="tr-TR" dirty="0" smtClean="0"/>
              <a:t>Kullanıcı kod çalıştıktan sonra 5 değerini girmiştir.</a:t>
            </a:r>
            <a:r>
              <a:rPr lang="tr-TR" sz="2000" dirty="0" smtClean="0"/>
              <a:t> </a:t>
            </a:r>
            <a:br>
              <a:rPr lang="tr-TR" sz="2000" dirty="0" smtClean="0"/>
            </a:br>
            <a:r>
              <a:rPr lang="tr-TR" sz="2000" dirty="0" smtClean="0"/>
              <a:t>(5’e basmış ve </a:t>
            </a:r>
            <a:r>
              <a:rPr lang="tr-TR" sz="2000" dirty="0" err="1" smtClean="0"/>
              <a:t>enter’a</a:t>
            </a:r>
            <a:r>
              <a:rPr lang="tr-TR" sz="2000" dirty="0" smtClean="0"/>
              <a:t> basmıştır.)</a:t>
            </a:r>
            <a:endParaRPr lang="tr-TR" dirty="0" smtClean="0"/>
          </a:p>
        </p:txBody>
      </p:sp>
      <p:pic>
        <p:nvPicPr>
          <p:cNvPr id="5" name="3 Resim" descr="soru.jpg"/>
          <p:cNvPicPr>
            <a:picLocks noChangeAspect="1"/>
          </p:cNvPicPr>
          <p:nvPr/>
        </p:nvPicPr>
        <p:blipFill>
          <a:blip r:embed="rId2"/>
          <a:stretch>
            <a:fillRect/>
          </a:stretch>
        </p:blipFill>
        <p:spPr>
          <a:xfrm>
            <a:off x="6858016" y="1835842"/>
            <a:ext cx="1767840" cy="1328928"/>
          </a:xfrm>
          <a:prstGeom prst="rect">
            <a:avLst/>
          </a:prstGeom>
        </p:spPr>
      </p:pic>
      <p:sp>
        <p:nvSpPr>
          <p:cNvPr id="6" name="Dikdörtgen 5"/>
          <p:cNvSpPr/>
          <p:nvPr/>
        </p:nvSpPr>
        <p:spPr>
          <a:xfrm>
            <a:off x="793758" y="2042160"/>
            <a:ext cx="4572000" cy="3785652"/>
          </a:xfrm>
          <a:prstGeom prst="rect">
            <a:avLst/>
          </a:prstGeom>
        </p:spPr>
        <p:txBody>
          <a:bodyPr>
            <a:spAutoFit/>
          </a:bodyPr>
          <a:lstStyle/>
          <a:p>
            <a:r>
              <a:rPr lang="tr-TR" sz="2400" dirty="0"/>
              <a:t>#</a:t>
            </a:r>
            <a:r>
              <a:rPr lang="tr-TR" sz="2400" dirty="0" err="1"/>
              <a:t>include</a:t>
            </a:r>
            <a:r>
              <a:rPr lang="tr-TR" sz="2400" dirty="0"/>
              <a:t> &lt;</a:t>
            </a:r>
            <a:r>
              <a:rPr lang="tr-TR" sz="2400" dirty="0" err="1"/>
              <a:t>stdio.h</a:t>
            </a:r>
            <a:r>
              <a:rPr lang="tr-TR" sz="2400" dirty="0"/>
              <a:t>&gt;</a:t>
            </a:r>
          </a:p>
          <a:p>
            <a:r>
              <a:rPr lang="tr-TR" sz="2400" dirty="0" err="1"/>
              <a:t>int</a:t>
            </a:r>
            <a:r>
              <a:rPr lang="tr-TR" sz="2400" dirty="0"/>
              <a:t> main()</a:t>
            </a:r>
          </a:p>
          <a:p>
            <a:r>
              <a:rPr lang="tr-TR" sz="2400" dirty="0"/>
              <a:t>{</a:t>
            </a:r>
          </a:p>
          <a:p>
            <a:r>
              <a:rPr lang="tr-TR" sz="2400" dirty="0"/>
              <a:t>	</a:t>
            </a:r>
            <a:r>
              <a:rPr lang="tr-TR" sz="2400" dirty="0" err="1"/>
              <a:t>int</a:t>
            </a:r>
            <a:r>
              <a:rPr lang="tr-TR" sz="2400" dirty="0"/>
              <a:t> </a:t>
            </a:r>
            <a:r>
              <a:rPr lang="tr-TR" sz="2400" dirty="0" err="1" smtClean="0"/>
              <a:t>sayi</a:t>
            </a:r>
            <a:r>
              <a:rPr lang="tr-TR" sz="2400" dirty="0" smtClean="0"/>
              <a:t>=1, </a:t>
            </a:r>
            <a:r>
              <a:rPr lang="tr-TR" sz="2400" dirty="0" err="1" smtClean="0"/>
              <a:t>sonuc</a:t>
            </a:r>
            <a:r>
              <a:rPr lang="tr-TR" sz="2400" dirty="0" smtClean="0"/>
              <a:t>=2;</a:t>
            </a:r>
            <a:endParaRPr lang="tr-TR" sz="2400" dirty="0"/>
          </a:p>
          <a:p>
            <a:r>
              <a:rPr lang="tr-TR" sz="2400" dirty="0"/>
              <a:t>	</a:t>
            </a:r>
            <a:r>
              <a:rPr lang="tr-TR" sz="2400" dirty="0" err="1"/>
              <a:t>sonuc</a:t>
            </a:r>
            <a:r>
              <a:rPr lang="tr-TR" sz="2400" dirty="0"/>
              <a:t> = </a:t>
            </a:r>
            <a:r>
              <a:rPr lang="tr-TR" sz="2400" dirty="0" err="1"/>
              <a:t>sayi</a:t>
            </a:r>
            <a:r>
              <a:rPr lang="tr-TR" sz="2400" dirty="0"/>
              <a:t>*</a:t>
            </a:r>
            <a:r>
              <a:rPr lang="tr-TR" sz="2400" dirty="0" err="1"/>
              <a:t>sayi</a:t>
            </a:r>
            <a:r>
              <a:rPr lang="tr-TR" sz="2400" dirty="0"/>
              <a:t>;</a:t>
            </a:r>
          </a:p>
          <a:p>
            <a:r>
              <a:rPr lang="tr-TR" sz="2400" dirty="0"/>
              <a:t>	</a:t>
            </a:r>
            <a:r>
              <a:rPr lang="tr-TR" sz="2400" dirty="0" err="1"/>
              <a:t>printf</a:t>
            </a:r>
            <a:r>
              <a:rPr lang="tr-TR" sz="2400" dirty="0"/>
              <a:t>("</a:t>
            </a:r>
            <a:r>
              <a:rPr lang="tr-TR" sz="2400" dirty="0" err="1"/>
              <a:t>Sayi</a:t>
            </a:r>
            <a:r>
              <a:rPr lang="tr-TR" sz="2400" dirty="0"/>
              <a:t>:");</a:t>
            </a:r>
          </a:p>
          <a:p>
            <a:r>
              <a:rPr lang="tr-TR" sz="2400" dirty="0"/>
              <a:t>	</a:t>
            </a:r>
            <a:r>
              <a:rPr lang="tr-TR" sz="2400" dirty="0" err="1"/>
              <a:t>scanf</a:t>
            </a:r>
            <a:r>
              <a:rPr lang="tr-TR" sz="2400" dirty="0"/>
              <a:t>("%d", &amp;</a:t>
            </a:r>
            <a:r>
              <a:rPr lang="tr-TR" sz="2400" dirty="0" err="1"/>
              <a:t>sayi</a:t>
            </a:r>
            <a:r>
              <a:rPr lang="tr-TR" sz="2400" dirty="0"/>
              <a:t>);</a:t>
            </a:r>
          </a:p>
          <a:p>
            <a:r>
              <a:rPr lang="tr-TR" sz="2400" dirty="0"/>
              <a:t>	</a:t>
            </a:r>
            <a:r>
              <a:rPr lang="tr-TR" sz="2400" dirty="0" err="1"/>
              <a:t>printf</a:t>
            </a:r>
            <a:r>
              <a:rPr lang="tr-TR" sz="2400" dirty="0"/>
              <a:t>("</a:t>
            </a:r>
            <a:r>
              <a:rPr lang="tr-TR" sz="2400" dirty="0" err="1"/>
              <a:t>Sonuc</a:t>
            </a:r>
            <a:r>
              <a:rPr lang="tr-TR" sz="2400" dirty="0"/>
              <a:t>:%d</a:t>
            </a:r>
            <a:r>
              <a:rPr lang="tr-TR" sz="2400" dirty="0" smtClean="0"/>
              <a:t>",</a:t>
            </a:r>
            <a:r>
              <a:rPr lang="tr-TR" sz="2400" dirty="0" err="1" smtClean="0"/>
              <a:t>sonuc</a:t>
            </a:r>
            <a:r>
              <a:rPr lang="tr-TR" sz="2400" dirty="0" smtClean="0"/>
              <a:t>);</a:t>
            </a:r>
            <a:endParaRPr lang="tr-TR" sz="2400" dirty="0"/>
          </a:p>
          <a:p>
            <a:r>
              <a:rPr lang="tr-TR" sz="2400" dirty="0"/>
              <a:t>	</a:t>
            </a:r>
            <a:r>
              <a:rPr lang="tr-TR" sz="2400" dirty="0" err="1"/>
              <a:t>return</a:t>
            </a:r>
            <a:r>
              <a:rPr lang="tr-TR" sz="2400" dirty="0"/>
              <a:t> 0;</a:t>
            </a:r>
          </a:p>
          <a:p>
            <a:r>
              <a:rPr lang="tr-TR" sz="2400" dirty="0"/>
              <a:t>}</a:t>
            </a:r>
          </a:p>
        </p:txBody>
      </p:sp>
      <p:sp>
        <p:nvSpPr>
          <p:cNvPr id="7" name="Yuvarlatılmış Dikdörtgen 6"/>
          <p:cNvSpPr/>
          <p:nvPr/>
        </p:nvSpPr>
        <p:spPr>
          <a:xfrm>
            <a:off x="5365758" y="3246049"/>
            <a:ext cx="2641600" cy="191452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Bu tür soruları sınavda yanlış yapan öğrenci sayısı çok fazla olabilmektedir.</a:t>
            </a:r>
          </a:p>
          <a:p>
            <a:pPr algn="ctr"/>
            <a:r>
              <a:rPr lang="tr-TR" dirty="0" smtClean="0"/>
              <a:t>İpucu: </a:t>
            </a:r>
            <a:r>
              <a:rPr lang="tr-TR" b="1" dirty="0" smtClean="0"/>
              <a:t>Kod yukarıdan aşağı doğru akar.</a:t>
            </a:r>
            <a:endParaRPr lang="tr-TR" b="1" dirty="0"/>
          </a:p>
        </p:txBody>
      </p:sp>
    </p:spTree>
    <p:extLst>
      <p:ext uri="{BB962C8B-B14F-4D97-AF65-F5344CB8AC3E}">
        <p14:creationId xmlns:p14="http://schemas.microsoft.com/office/powerpoint/2010/main" xmlns="" val="21429944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Doğrusu</a:t>
            </a:r>
            <a:endParaRPr lang="tr-TR" dirty="0"/>
          </a:p>
        </p:txBody>
      </p:sp>
      <p:pic>
        <p:nvPicPr>
          <p:cNvPr id="4" name="Resim 3"/>
          <p:cNvPicPr>
            <a:picLocks noChangeAspect="1"/>
          </p:cNvPicPr>
          <p:nvPr/>
        </p:nvPicPr>
        <p:blipFill>
          <a:blip r:embed="rId2"/>
          <a:stretch>
            <a:fillRect/>
          </a:stretch>
        </p:blipFill>
        <p:spPr>
          <a:xfrm>
            <a:off x="2960687" y="4110037"/>
            <a:ext cx="4772025" cy="1362075"/>
          </a:xfrm>
          <a:prstGeom prst="rect">
            <a:avLst/>
          </a:prstGeom>
        </p:spPr>
      </p:pic>
      <p:graphicFrame>
        <p:nvGraphicFramePr>
          <p:cNvPr id="5" name="3 Tablo"/>
          <p:cNvGraphicFramePr>
            <a:graphicFrameLocks noGrp="1"/>
          </p:cNvGraphicFramePr>
          <p:nvPr>
            <p:extLst>
              <p:ext uri="{D42A27DB-BD31-4B8C-83A1-F6EECF244321}">
                <p14:modId xmlns:p14="http://schemas.microsoft.com/office/powerpoint/2010/main" xmlns="" val="910862118"/>
              </p:ext>
            </p:extLst>
          </p:nvPr>
        </p:nvGraphicFramePr>
        <p:xfrm>
          <a:off x="1331902" y="1905000"/>
          <a:ext cx="5081600" cy="1422399"/>
        </p:xfrm>
        <a:graphic>
          <a:graphicData uri="http://schemas.openxmlformats.org/drawingml/2006/table">
            <a:tbl>
              <a:tblPr/>
              <a:tblGrid>
                <a:gridCol w="508160"/>
                <a:gridCol w="508160"/>
                <a:gridCol w="508160"/>
                <a:gridCol w="508160"/>
                <a:gridCol w="508160"/>
                <a:gridCol w="508160"/>
                <a:gridCol w="508160"/>
                <a:gridCol w="508160"/>
                <a:gridCol w="508160"/>
                <a:gridCol w="508160"/>
              </a:tblGrid>
              <a:tr h="474133">
                <a:tc>
                  <a:txBody>
                    <a:bodyPr/>
                    <a:lstStyle/>
                    <a:p>
                      <a:pPr algn="ctr">
                        <a:lnSpc>
                          <a:spcPct val="115000"/>
                        </a:lnSpc>
                        <a:spcAft>
                          <a:spcPts val="0"/>
                        </a:spcAft>
                        <a:tabLst>
                          <a:tab pos="397510" algn="l"/>
                        </a:tabLst>
                      </a:pPr>
                      <a:r>
                        <a:rPr lang="tr-TR" sz="1800" b="1" dirty="0" smtClean="0">
                          <a:latin typeface="Arial"/>
                          <a:ea typeface="Times New Roman"/>
                          <a:cs typeface="Times New Roman"/>
                        </a:rPr>
                        <a:t>S</a:t>
                      </a:r>
                      <a:endParaRPr lang="tr-TR" sz="1800" b="1"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r>
                        <a:rPr lang="tr-TR" sz="1800" b="1" dirty="0" smtClean="0">
                          <a:latin typeface="Arial"/>
                          <a:ea typeface="Times New Roman"/>
                          <a:cs typeface="Times New Roman"/>
                        </a:rPr>
                        <a:t>a</a:t>
                      </a:r>
                      <a:endParaRPr lang="tr-TR" sz="1800" b="1"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r>
                        <a:rPr lang="tr-TR" sz="1800" b="1" dirty="0" smtClean="0">
                          <a:latin typeface="Arial"/>
                          <a:ea typeface="Times New Roman"/>
                          <a:cs typeface="Times New Roman"/>
                        </a:rPr>
                        <a:t>y</a:t>
                      </a:r>
                      <a:endParaRPr lang="tr-TR" sz="1800" b="1"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r>
                        <a:rPr lang="tr-TR" sz="1800" b="1" dirty="0" smtClean="0">
                          <a:latin typeface="Arial"/>
                          <a:ea typeface="Times New Roman"/>
                          <a:cs typeface="Times New Roman"/>
                        </a:rPr>
                        <a:t>i</a:t>
                      </a:r>
                      <a:endParaRPr lang="tr-TR" sz="1800" b="1"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r>
                        <a:rPr lang="tr-TR" sz="1800" b="1" dirty="0" smtClean="0">
                          <a:latin typeface="Arial"/>
                          <a:ea typeface="Times New Roman"/>
                          <a:cs typeface="Times New Roman"/>
                        </a:rPr>
                        <a:t>:</a:t>
                      </a:r>
                      <a:endParaRPr lang="tr-TR" sz="1800" b="1"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r>
                        <a:rPr lang="tr-TR" sz="1800" b="1" dirty="0" smtClean="0">
                          <a:latin typeface="Arial"/>
                          <a:ea typeface="Times New Roman"/>
                          <a:cs typeface="Times New Roman"/>
                        </a:rPr>
                        <a:t>5</a:t>
                      </a:r>
                      <a:endParaRPr lang="tr-TR" sz="1800" b="1"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endParaRPr lang="tr-TR" sz="1800" b="1"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endParaRPr lang="tr-TR" sz="1800" b="1"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endParaRPr lang="tr-TR" sz="1800" b="1"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endParaRPr lang="tr-TR" sz="1800" b="1"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r>
              <a:tr h="474133">
                <a:tc>
                  <a:txBody>
                    <a:bodyPr/>
                    <a:lstStyle/>
                    <a:p>
                      <a:pPr algn="ctr">
                        <a:lnSpc>
                          <a:spcPct val="115000"/>
                        </a:lnSpc>
                        <a:spcAft>
                          <a:spcPts val="0"/>
                        </a:spcAft>
                        <a:tabLst>
                          <a:tab pos="397510" algn="l"/>
                        </a:tabLst>
                      </a:pPr>
                      <a:r>
                        <a:rPr lang="tr-TR" sz="1800" b="1" dirty="0" smtClean="0">
                          <a:latin typeface="Arial"/>
                          <a:ea typeface="Times New Roman"/>
                          <a:cs typeface="Times New Roman"/>
                        </a:rPr>
                        <a:t>S</a:t>
                      </a:r>
                      <a:endParaRPr lang="tr-TR" sz="1800" b="1"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r>
                        <a:rPr lang="tr-TR" sz="1800" b="1" dirty="0" smtClean="0">
                          <a:latin typeface="Arial"/>
                          <a:ea typeface="Times New Roman"/>
                          <a:cs typeface="Times New Roman"/>
                        </a:rPr>
                        <a:t>o</a:t>
                      </a:r>
                      <a:endParaRPr lang="tr-TR" sz="1800" b="1"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r>
                        <a:rPr lang="tr-TR" sz="1800" b="1" dirty="0" smtClean="0">
                          <a:latin typeface="Arial"/>
                          <a:ea typeface="Times New Roman"/>
                          <a:cs typeface="Times New Roman"/>
                        </a:rPr>
                        <a:t>n</a:t>
                      </a:r>
                      <a:endParaRPr lang="tr-TR" sz="1800" b="1"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r>
                        <a:rPr lang="tr-TR" sz="1800" b="1" dirty="0" smtClean="0">
                          <a:latin typeface="Arial"/>
                          <a:ea typeface="Times New Roman"/>
                          <a:cs typeface="Times New Roman"/>
                        </a:rPr>
                        <a:t>u</a:t>
                      </a:r>
                      <a:endParaRPr lang="tr-TR" sz="1800" b="1"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r>
                        <a:rPr lang="tr-TR" sz="1800" b="1" dirty="0" smtClean="0">
                          <a:latin typeface="Arial"/>
                          <a:ea typeface="Times New Roman"/>
                          <a:cs typeface="Times New Roman"/>
                        </a:rPr>
                        <a:t>c</a:t>
                      </a:r>
                      <a:endParaRPr lang="tr-TR" sz="1800" b="1"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r>
                        <a:rPr lang="tr-TR" sz="1800" b="1" dirty="0" smtClean="0">
                          <a:latin typeface="Arial"/>
                          <a:ea typeface="Times New Roman"/>
                          <a:cs typeface="Times New Roman"/>
                        </a:rPr>
                        <a:t>:</a:t>
                      </a:r>
                      <a:endParaRPr lang="tr-TR" sz="1800" b="1"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r>
                        <a:rPr lang="tr-TR" sz="1800" b="1" dirty="0" smtClean="0">
                          <a:latin typeface="Arial"/>
                          <a:ea typeface="Times New Roman"/>
                          <a:cs typeface="Times New Roman"/>
                        </a:rPr>
                        <a:t>1</a:t>
                      </a:r>
                      <a:endParaRPr lang="tr-TR" sz="1800" b="1"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endParaRPr lang="tr-TR" sz="1800" b="1"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endParaRPr lang="tr-TR" sz="1800" b="1"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endParaRPr lang="tr-TR" sz="1800" b="1"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r h="474133">
                <a:tc>
                  <a:txBody>
                    <a:bodyPr/>
                    <a:lstStyle/>
                    <a:p>
                      <a:pPr algn="ctr">
                        <a:lnSpc>
                          <a:spcPct val="115000"/>
                        </a:lnSpc>
                        <a:spcAft>
                          <a:spcPts val="0"/>
                        </a:spcAft>
                        <a:tabLst>
                          <a:tab pos="397510" algn="l"/>
                        </a:tabLst>
                      </a:pPr>
                      <a:endParaRPr lang="tr-TR" sz="1800" b="1">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97510" algn="l"/>
                        </a:tabLst>
                      </a:pPr>
                      <a:endParaRPr lang="tr-TR" sz="1800" b="1">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97510" algn="l"/>
                        </a:tabLst>
                      </a:pPr>
                      <a:endParaRPr lang="tr-TR" sz="1800" b="1">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97510" algn="l"/>
                        </a:tabLst>
                      </a:pPr>
                      <a:endParaRPr lang="tr-TR" sz="1800" b="1">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97510" algn="l"/>
                        </a:tabLst>
                      </a:pPr>
                      <a:endParaRPr lang="tr-TR" sz="1800" b="1">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97510" algn="l"/>
                        </a:tabLst>
                      </a:pPr>
                      <a:endParaRPr lang="tr-TR" sz="1800" b="1"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97510" algn="l"/>
                        </a:tabLst>
                      </a:pPr>
                      <a:endParaRPr lang="tr-TR" sz="1800" b="1"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97510" algn="l"/>
                        </a:tabLst>
                      </a:pPr>
                      <a:endParaRPr lang="tr-TR" sz="1800" b="1"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97510" algn="l"/>
                        </a:tabLst>
                      </a:pPr>
                      <a:endParaRPr lang="tr-TR" sz="1800" b="1"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97510" algn="l"/>
                        </a:tabLst>
                      </a:pPr>
                      <a:endParaRPr lang="tr-TR" sz="1800" b="1"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Yuvarlatılmış Dikdörtgen 5"/>
          <p:cNvSpPr/>
          <p:nvPr/>
        </p:nvSpPr>
        <p:spPr>
          <a:xfrm>
            <a:off x="4216400" y="812800"/>
            <a:ext cx="3987800" cy="8509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dirty="0" smtClean="0"/>
              <a:t>TAM CEVAP İSTENMEKTEDİR.</a:t>
            </a:r>
            <a:br>
              <a:rPr lang="tr-TR" dirty="0" smtClean="0"/>
            </a:br>
            <a:r>
              <a:rPr lang="tr-TR" i="1" dirty="0" smtClean="0"/>
              <a:t>1 tane : dahi unutmayınız!</a:t>
            </a:r>
            <a:br>
              <a:rPr lang="tr-TR" i="1" dirty="0" smtClean="0"/>
            </a:br>
            <a:r>
              <a:rPr lang="tr-TR" i="1" dirty="0" smtClean="0"/>
              <a:t>Puan kaybı olabilir!</a:t>
            </a:r>
            <a:endParaRPr lang="tr-TR" i="1" dirty="0"/>
          </a:p>
        </p:txBody>
      </p:sp>
    </p:spTree>
    <p:extLst>
      <p:ext uri="{BB962C8B-B14F-4D97-AF65-F5344CB8AC3E}">
        <p14:creationId xmlns:p14="http://schemas.microsoft.com/office/powerpoint/2010/main" xmlns="" val="1721987687"/>
      </p:ext>
    </p:extLst>
  </p:cSld>
  <p:clrMapOvr>
    <a:masterClrMapping/>
  </p:clrMapOvr>
  <p:transition>
    <p:rand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bg>
      <p:bgRef idx="1001">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Algoritmik</a:t>
            </a:r>
            <a:r>
              <a:rPr lang="tr-TR" dirty="0" smtClean="0"/>
              <a:t> sıralamanın önemi</a:t>
            </a:r>
            <a:endParaRPr lang="tr-TR" dirty="0"/>
          </a:p>
        </p:txBody>
      </p:sp>
      <p:sp>
        <p:nvSpPr>
          <p:cNvPr id="4" name="3 Dikdörtgen"/>
          <p:cNvSpPr/>
          <p:nvPr/>
        </p:nvSpPr>
        <p:spPr>
          <a:xfrm>
            <a:off x="4143372" y="1219200"/>
            <a:ext cx="4572000" cy="258532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r>
              <a:rPr lang="tr-TR" dirty="0" smtClean="0"/>
              <a:t>#</a:t>
            </a:r>
            <a:r>
              <a:rPr lang="tr-TR" dirty="0" err="1" smtClean="0"/>
              <a:t>include</a:t>
            </a:r>
            <a:r>
              <a:rPr lang="tr-TR" dirty="0" smtClean="0"/>
              <a:t> &lt;</a:t>
            </a:r>
            <a:r>
              <a:rPr lang="tr-TR" dirty="0" err="1" smtClean="0"/>
              <a:t>stdio</a:t>
            </a:r>
            <a:r>
              <a:rPr lang="tr-TR" dirty="0" smtClean="0"/>
              <a:t>.h&gt;</a:t>
            </a:r>
          </a:p>
          <a:p>
            <a:r>
              <a:rPr lang="tr-TR" dirty="0" smtClean="0"/>
              <a:t>#define PI 3.14</a:t>
            </a:r>
          </a:p>
          <a:p>
            <a:r>
              <a:rPr lang="tr-TR" dirty="0" err="1" smtClean="0"/>
              <a:t>int</a:t>
            </a:r>
            <a:r>
              <a:rPr lang="tr-TR" dirty="0" smtClean="0"/>
              <a:t> </a:t>
            </a:r>
            <a:r>
              <a:rPr lang="tr-TR" dirty="0" err="1" smtClean="0"/>
              <a:t>main</a:t>
            </a:r>
            <a:r>
              <a:rPr lang="tr-TR" dirty="0" smtClean="0"/>
              <a:t>()</a:t>
            </a:r>
          </a:p>
          <a:p>
            <a:r>
              <a:rPr lang="tr-TR" dirty="0" smtClean="0"/>
              <a:t>{</a:t>
            </a:r>
          </a:p>
          <a:p>
            <a:r>
              <a:rPr lang="tr-TR" dirty="0" smtClean="0"/>
              <a:t>	</a:t>
            </a:r>
            <a:r>
              <a:rPr lang="tr-TR" dirty="0" err="1" smtClean="0"/>
              <a:t>double</a:t>
            </a:r>
            <a:r>
              <a:rPr lang="tr-TR" dirty="0" smtClean="0"/>
              <a:t> r, </a:t>
            </a:r>
            <a:r>
              <a:rPr lang="tr-TR" dirty="0" err="1" smtClean="0"/>
              <a:t>daireninCapi</a:t>
            </a:r>
            <a:r>
              <a:rPr lang="tr-TR" dirty="0" smtClean="0"/>
              <a:t>= 2*PI*r;</a:t>
            </a:r>
          </a:p>
          <a:p>
            <a:r>
              <a:rPr lang="tr-TR" dirty="0" smtClean="0"/>
              <a:t>	</a:t>
            </a:r>
            <a:r>
              <a:rPr lang="tr-TR" dirty="0" err="1" smtClean="0"/>
              <a:t>printf</a:t>
            </a:r>
            <a:r>
              <a:rPr lang="tr-TR" dirty="0" smtClean="0"/>
              <a:t>("</a:t>
            </a:r>
            <a:r>
              <a:rPr lang="tr-TR" dirty="0" err="1" smtClean="0"/>
              <a:t>Sonuc</a:t>
            </a:r>
            <a:r>
              <a:rPr lang="tr-TR" dirty="0" smtClean="0"/>
              <a:t>: %</a:t>
            </a:r>
            <a:r>
              <a:rPr lang="tr-TR" dirty="0" err="1" smtClean="0"/>
              <a:t>lf</a:t>
            </a:r>
            <a:r>
              <a:rPr lang="tr-TR" dirty="0" smtClean="0"/>
              <a:t>", </a:t>
            </a:r>
            <a:r>
              <a:rPr lang="tr-TR" dirty="0" err="1" smtClean="0"/>
              <a:t>daireninCapi</a:t>
            </a:r>
            <a:r>
              <a:rPr lang="tr-TR" dirty="0" smtClean="0"/>
              <a:t>);</a:t>
            </a:r>
          </a:p>
          <a:p>
            <a:r>
              <a:rPr lang="tr-TR" dirty="0" smtClean="0"/>
              <a:t>	r = 5.0;</a:t>
            </a:r>
          </a:p>
          <a:p>
            <a:r>
              <a:rPr lang="tr-TR" dirty="0" smtClean="0"/>
              <a:t>	</a:t>
            </a:r>
            <a:r>
              <a:rPr lang="tr-TR" dirty="0" err="1" smtClean="0"/>
              <a:t>return</a:t>
            </a:r>
            <a:r>
              <a:rPr lang="tr-TR" dirty="0" smtClean="0"/>
              <a:t> 0;</a:t>
            </a:r>
          </a:p>
          <a:p>
            <a:r>
              <a:rPr lang="tr-TR" dirty="0" smtClean="0"/>
              <a:t>}</a:t>
            </a:r>
            <a:endParaRPr lang="tr-TR" dirty="0"/>
          </a:p>
        </p:txBody>
      </p:sp>
      <p:cxnSp>
        <p:nvCxnSpPr>
          <p:cNvPr id="6" name="5 Düz Ok Bağlayıcısı"/>
          <p:cNvCxnSpPr/>
          <p:nvPr/>
        </p:nvCxnSpPr>
        <p:spPr>
          <a:xfrm rot="10800000" flipV="1">
            <a:off x="2857489" y="2960914"/>
            <a:ext cx="1583883" cy="1039590"/>
          </a:xfrm>
          <a:prstGeom prst="straightConnector1">
            <a:avLst/>
          </a:prstGeom>
          <a:ln>
            <a:solidFill>
              <a:srgbClr val="003399"/>
            </a:solidFill>
            <a:tailEnd type="arrow"/>
          </a:ln>
        </p:spPr>
        <p:style>
          <a:lnRef idx="1">
            <a:schemeClr val="accent1"/>
          </a:lnRef>
          <a:fillRef idx="0">
            <a:schemeClr val="accent1"/>
          </a:fillRef>
          <a:effectRef idx="0">
            <a:schemeClr val="accent1"/>
          </a:effectRef>
          <a:fontRef idx="minor">
            <a:schemeClr val="tx1"/>
          </a:fontRef>
        </p:style>
      </p:cxnSp>
      <p:sp>
        <p:nvSpPr>
          <p:cNvPr id="7" name="6 Metin kutusu"/>
          <p:cNvSpPr txBox="1"/>
          <p:nvPr/>
        </p:nvSpPr>
        <p:spPr>
          <a:xfrm>
            <a:off x="642910" y="3714752"/>
            <a:ext cx="2643206" cy="923330"/>
          </a:xfrm>
          <a:prstGeom prst="rect">
            <a:avLst/>
          </a:prstGeom>
          <a:noFill/>
        </p:spPr>
        <p:txBody>
          <a:bodyPr wrap="square" rtlCol="0">
            <a:spAutoFit/>
          </a:bodyPr>
          <a:lstStyle/>
          <a:p>
            <a:pPr algn="ctr"/>
            <a:r>
              <a:rPr lang="tr-TR" dirty="0" smtClean="0"/>
              <a:t>Bu kod ekrana çöp(genelde 0) yazdırır. Neden?</a:t>
            </a:r>
            <a:endParaRPr lang="tr-TR" dirty="0"/>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scanf’te</a:t>
            </a:r>
            <a:r>
              <a:rPr lang="tr-TR" dirty="0" smtClean="0"/>
              <a:t> neden &amp; kullanırız?</a:t>
            </a:r>
            <a:endParaRPr lang="tr-TR" dirty="0"/>
          </a:p>
        </p:txBody>
      </p:sp>
      <p:sp>
        <p:nvSpPr>
          <p:cNvPr id="3" name="Alt Başlık 2"/>
          <p:cNvSpPr>
            <a:spLocks noGrp="1"/>
          </p:cNvSpPr>
          <p:nvPr>
            <p:ph sz="quarter" idx="1"/>
          </p:nvPr>
        </p:nvSpPr>
        <p:spPr>
          <a:xfrm>
            <a:off x="457200" y="1219200"/>
            <a:ext cx="8229600" cy="5208896"/>
          </a:xfrm>
        </p:spPr>
        <p:txBody>
          <a:bodyPr>
            <a:normAutofit/>
          </a:bodyPr>
          <a:lstStyle/>
          <a:p>
            <a:r>
              <a:rPr lang="tr-TR" dirty="0" err="1" smtClean="0"/>
              <a:t>printf'ten</a:t>
            </a:r>
            <a:r>
              <a:rPr lang="tr-TR" dirty="0" smtClean="0"/>
              <a:t> farklı olarak </a:t>
            </a:r>
            <a:r>
              <a:rPr lang="tr-TR" dirty="0" err="1" smtClean="0"/>
              <a:t>scanf'te</a:t>
            </a:r>
            <a:r>
              <a:rPr lang="tr-TR" dirty="0" smtClean="0"/>
              <a:t> değişkenlerin başına &amp; işareti konulur  </a:t>
            </a:r>
            <a:r>
              <a:rPr lang="tr-TR" sz="2000" b="1" dirty="0" smtClean="0"/>
              <a:t>(dizgiler hariç – dizgi isimleri zaten adres görevi görürler) </a:t>
            </a:r>
            <a:r>
              <a:rPr lang="tr-TR" dirty="0" smtClean="0"/>
              <a:t>. Bu işaret değişkenlerin adreslerini belirtmektedir ve işaretçiler konusunda anlatılacaktır.</a:t>
            </a:r>
          </a:p>
        </p:txBody>
      </p:sp>
      <p:pic>
        <p:nvPicPr>
          <p:cNvPr id="4" name="Picture 3"/>
          <p:cNvPicPr>
            <a:picLocks noChangeAspect="1"/>
          </p:cNvPicPr>
          <p:nvPr/>
        </p:nvPicPr>
        <p:blipFill>
          <a:blip r:embed="rId2"/>
          <a:stretch>
            <a:fillRect/>
          </a:stretch>
        </p:blipFill>
        <p:spPr>
          <a:xfrm>
            <a:off x="791001" y="3029131"/>
            <a:ext cx="6934200" cy="838200"/>
          </a:xfrm>
          <a:prstGeom prst="rect">
            <a:avLst/>
          </a:prstGeom>
        </p:spPr>
      </p:pic>
    </p:spTree>
    <p:extLst>
      <p:ext uri="{BB962C8B-B14F-4D97-AF65-F5344CB8AC3E}">
        <p14:creationId xmlns="" xmlns:p14="http://schemas.microsoft.com/office/powerpoint/2010/main" val="303227849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810000"/>
            <a:ext cx="8229600" cy="1820863"/>
          </a:xfrm>
        </p:spPr>
        <p:txBody>
          <a:bodyPr>
            <a:normAutofit/>
          </a:bodyPr>
          <a:lstStyle/>
          <a:p>
            <a:r>
              <a:rPr lang="tr-TR" smtClean="0"/>
              <a:t>İnsan dilinde cümle sonuna nokta konulur…</a:t>
            </a:r>
          </a:p>
          <a:p>
            <a:r>
              <a:rPr lang="tr-TR" smtClean="0"/>
              <a:t>…bilgisayar dilinde ise noktalı virgül.</a:t>
            </a:r>
          </a:p>
        </p:txBody>
      </p:sp>
      <p:pic>
        <p:nvPicPr>
          <p:cNvPr id="1026" name="Picture 2" descr="https://citylightsfinancial.files.wordpress.com/2014/01/dont-forget-smiley.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641600" y="1543802"/>
            <a:ext cx="1992746" cy="1975685"/>
          </a:xfrm>
          <a:prstGeom prst="rect">
            <a:avLst/>
          </a:prstGeom>
          <a:noFill/>
          <a:extLst>
            <a:ext uri="{909E8E84-426E-40DD-AFC4-6F175D3DCCD1}">
              <a14:hiddenFill xmlns="" xmlns:a14="http://schemas.microsoft.com/office/drawing/2010/main">
                <a:solidFill>
                  <a:srgbClr val="FFFFFF"/>
                </a:solidFill>
              </a14:hiddenFill>
            </a:ext>
          </a:extLst>
        </p:spPr>
      </p:pic>
      <p:sp>
        <p:nvSpPr>
          <p:cNvPr id="5" name="Dikdörtgen 4"/>
          <p:cNvSpPr/>
          <p:nvPr/>
        </p:nvSpPr>
        <p:spPr>
          <a:xfrm>
            <a:off x="6149524" y="364778"/>
            <a:ext cx="926857" cy="3154710"/>
          </a:xfrm>
          <a:prstGeom prst="rect">
            <a:avLst/>
          </a:prstGeom>
          <a:noFill/>
        </p:spPr>
        <p:txBody>
          <a:bodyPr wrap="none" lIns="91440" tIns="45720" rIns="91440" bIns="45720">
            <a:spAutoFit/>
          </a:bodyPr>
          <a:lstStyle/>
          <a:p>
            <a:pPr algn="ctr"/>
            <a:r>
              <a:rPr lang="tr-TR" sz="199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t>
            </a:r>
            <a:endParaRPr lang="tr-TR" sz="199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6" name="Rectangle 2"/>
          <p:cNvSpPr>
            <a:spLocks noGrp="1" noChangeArrowheads="1"/>
          </p:cNvSpPr>
          <p:nvPr>
            <p:ph type="title"/>
          </p:nvPr>
        </p:nvSpPr>
        <p:spPr>
          <a:xfrm>
            <a:off x="457200" y="152400"/>
            <a:ext cx="8229600" cy="990600"/>
          </a:xfrm>
          <a:noFill/>
          <a:ln/>
        </p:spPr>
        <p:txBody>
          <a:bodyPr>
            <a:normAutofit/>
          </a:bodyPr>
          <a:lstStyle/>
          <a:p>
            <a:r>
              <a:rPr lang="en-US" i="1" dirty="0" smtClean="0"/>
              <a:t>Hello, World!</a:t>
            </a:r>
            <a:r>
              <a:rPr lang="tr-TR" i="1" dirty="0" smtClean="0"/>
              <a:t>: </a:t>
            </a:r>
            <a:r>
              <a:rPr lang="tr-TR" dirty="0" smtClean="0"/>
              <a:t>Noktalı virgülü unutmak yok!</a:t>
            </a:r>
            <a:endParaRPr lang="en-US" dirty="0"/>
          </a:p>
        </p:txBody>
      </p:sp>
    </p:spTree>
    <p:extLst>
      <p:ext uri="{BB962C8B-B14F-4D97-AF65-F5344CB8AC3E}">
        <p14:creationId xmlns="" xmlns:p14="http://schemas.microsoft.com/office/powerpoint/2010/main" val="674014100"/>
      </p:ext>
    </p:extLst>
  </p:cSld>
  <p:clrMapOvr>
    <a:masterClrMapping/>
  </p:clrMapOvr>
  <p:transition>
    <p:rand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scanf’teki</a:t>
            </a:r>
            <a:r>
              <a:rPr lang="tr-TR" dirty="0" smtClean="0"/>
              <a:t> &amp; işareti</a:t>
            </a:r>
            <a:endParaRPr lang="tr-TR" dirty="0"/>
          </a:p>
        </p:txBody>
      </p:sp>
      <p:sp>
        <p:nvSpPr>
          <p:cNvPr id="4" name="AutoShape 4" descr="data:image/jpeg;base64,/9j/4AAQSkZJRgABAQAAAQABAAD/2wCEAAkGBxQTEhUUExQUFhQXFRYaGBgXFxQXGBgYGBcXFxcYFxcYHCggGBolHBcYITEhJSkrLi4uFx8zODMsNygtLisBCgoKDg0OGhAQGiwcHBwsLCwsLCwsLCwsLCwsLCwsLCwsLCwsLCwsLCwsLCwsLCwsLCwsLCw3LCwsLCwsLCwsLP/AABEIAL0BCwMBIgACEQEDEQH/xAAcAAABBQEBAQAAAAAAAAAAAAAAAgMEBQYHAQj/xAA+EAABAwIDBgMHAQcCBwEAAAABAAIRAwQFITEGEkFRYXGBkaETIjKxwdHwBxQjQlJykuEz8RYkYmOCg7IV/8QAGAEBAAMBAAAAAAAAAAAAAAAAAAECAwT/xAAgEQEBAAICAwADAQAAAAAAAAAAAQIRAzESIUETMlEi/9oADAMBAAIRAxEAPwDuEL1CEAhCEAhCEAhCEAhCEAhCEAk1KgaJcQBzJgLObQ7XU6EsZ79TlwHcrnuJ4xWuHTUeSP5dGjsFW5yNMOO5Ok321tvTyDi88miR5qkrbcPPwU2t7kkrFUtFJpBZ3Ot5xYxqaW1Nc8W/2hTbfaqoPja13bIrM27U+VHlU/jx/jZ2209J3xBzT1zHmFYMxGmY94Z6Hh5jTxXOkis50ZK05P6plwz46kDOi9XMNndsHUn+zrEgciZGvCdD8/l0ylVDgHNMgiQRxBWku3PZotCEKUBCEIBCEIBCEIBCEIBCEIBCEIBCEIBCEIBCEIBCFGxC9bRpuqPMNaCSToANSUDlzcNptLnuDQOJMLnO023u+TStjA4v4x0WK2s23qXdQspy2lPE+87l0aOg8ZUSzp7oA48e6plWmGO1oXyZPFOspSm7ZuWasaLVja65Creip9KiE3TClUlCSwxIcE+QmipCCMkhwyTsJLwoFFimGB4ka/PxSMB27r2rvZvl7G/wu1A6FXTmLGbW2MODxr81phWXLjubdu2a2jpXjN5mThq3iFdL5w2W2hda1mv5HMabw4gjnC+iLG6bVpsqMMtc0EeK2jlsPoQhEBCEIBCEIBCEIBCEIBCEIBCEIBCEIBCEIBcd/XDHntdTt/hpkFxE5uIOU8gF2JfMH6qYq6viNcukBjtxoPANy9dfFBX4Lmd7yWrtGrOYPR3WAnUrTWmixzrp44tKLVPohQaOYU62CzbxIhS7dqjsUyloe6mFONpykvbCU10BDgpQZITTgpVQqM4KKmEAKvxG0FRpaQrCe6ZcVEK5bjNs6k4gjQ884Xa/0axX21juF0upPIz13Xe836jwXMdrGTn+Qp/6MYoaN77Kfcqtc2M/iHvNPz810Y1x5zVd8QhCszCEIQCEIQCEIQCEIQCEIQCEIQCEIQCEIQC+TNuKm9iN0edxUPm4mO408F9Zr5a/U2y9li900DI1A8f+xjXn1JRMKw98tC0Vg6eKzdgMgr+wbxWGTqwXFERopltUUOi9P0WTwWbaLMHIEKVSMg+Ch2xMGVIoOOamFiQx69hQmVDvQptPNTEWEJt50T72phzZRMNuKYIT9UKO5yqMVtQ0+9+eITX6U193E7cE6vcM+ZY6PWFf7Q24cwnKY1Vd+kVlv4mwxkxtR58BA9XBb4Vycs9voRCELRiEIQgEIQgEIQgEIQgEIQgEIQgEIQgEIQgF88/rnZFmKNqHSrSYR3b7h+QX0KSvnf8AUzapmINafYFj6Lj7N4dO9TJ95r2wIOTSCORCipkqmtzACvMKqgqhtjkOydp3JY6QD1WNdUumybRykJVKrumDofmqezxokKfc3DalMwYcNO6pppMl3QrJypXzELM0MWgAOyyU6neh0ZovPa2YfeJUujcQFU1KsPkHIhM/t0mFG02Lp9zKXUrZDqqO9xinSbm4Ss/d46ah90+X5orRnbGoub4BwaPiceCUXKgw0jeDpk8YVvRcSoTsxiudN3YqJ+kNx7GvWqvBI9mWQNS4uafDJpVhVbLSOa8we39lSO6Pee4n1jyVsctRnlh5V13DL5tamHtkagg6gjUKWs7sMyLcyZPtHEnuGrRLeXccuU1bAhCFKoQhCAQhCAQhCAQhCAQhCAQhCAQhCAXzLtXaeyvLqhEAVX7vRpJLfQhfR1/iVOkPfdnwHE+C5dtBs/b3d3UuHPc3f3chGW60N1/8VnnW3F9c2o6BIr04EmStjiGxFRoLqDhVZyyDvsVnm0viaRp6Km2umfpYidWtd30+RXjsWqzk1446H6BX9tZieH50WgsWUwIIb23TKncR42sDUx18Q8O7qxwnFiXN1geZWjxawY7RgE6aKksLb2VQtc2QDmeInMeCrbF8ZZWlh9VkjebHHIeh1WYxW4umEtGfUCMlu7Ujc04BI/YQ8Q4Z69uSpLprlNxzZuGXFVskmepyVvg2ytce9UflBEMcdeZ8Oq2FKxcz4Tl6+SmUweJHrHnEK/kx/H7ZzB9mqjHT7RxbyJn5rS1KUARwT1GeQ6QZXtbRUq8iA7RSLA5QZmJHLUqO85KVYPB3Ok+pKlP10HZH/Qy/mPyartUeyB/ckcqjh6NV4unHpxcn7UIQhSoEIQgEIQgEIQgEIQgEIJWO2k2kfnTtnBv81TI+DR9fLmg1lxcNYJe4NHX6c1R3m1dNvwMc/r8I+6wNWpXJl9Yu/qJPzSbaoa4iQG8SNT2CWyT2tjja1Nztu45NaAf7iPp6LOYhtPctzNZ+f9I9AAnhRZTEAcNVltpruVjc7W345HlTGajnElzi48SSTC9oYmS4NVBQvw7L+IZEJ9szvN1Vati6vh9ZvsxmJjgsJtBTb+0vI0cAT34peGX9Z8Ma10qHjzXMrkO13W6ciP8AdVjW6hy0ot8Spu4GiGiFVWteSram9RV8Ue9olrGuP8wnt1UO4A3t8cfdPaMk/tFiAbSIGbjkB1VLZuLHbrp0keH+6nSK1dtUlkcgnmXIAg5EqLhr8oGZhM4nRJBjUAxHNRppYtrasHaaypjKnNZLBMRl267Jw1BWlcZGRTaKfNQcEzVemH1YTYdKK0ms7JOW8hgd4wO6h3lTIq0pUIaz+kZddVPxXH3W52EfNBx/7h/+WrRrObDNi3d1quj+1o+YK0a6MenHy/vXqF4hWZvUIQgEIQgEIQgFTY5tHRthDjL/AOUZnx5LH7V/qGACyh/dx8BwXPLnEy4lziS4nMn5qty0tMdttje3NWqC0btNnLUnoSsvW2gcMgZJ6LM3+IE6Fe4M32lQBxkantyWe720knS8rV61VuroTtpeFgEGCFprYM3YAEclS4naAOJCpvfbXXikf/qb7c9Vk8ZrySpe/BIVfdCSZU60i3ar/Yn1HA08nD16FbLCbF0DfaWmM5VThI3XiOC6XhgZXp7rh4jVUylq2N0Y2epe6XREmB2RtJsv+0e/TdFUCIPwuA+RVnQtvYtg6DilWt4DodSSol0vZ5e45Xc21ShU3KrS1w9RzB4hWdK4hs8lu8dwll1T3XQHjNjuIP1B5LCXFi+lLHiHD8kdFbZiz+L3kvDiIEhOOvWvc0gjLVQcbqDQLLuqvY6WyrSbVyz067h9eGiI4TpKdxK9DXb38x04kngudWG0rwA0tI/OqubfE3F8u4ZAd+J5JZWn5ZVziuFndFZmTm5ntxVphtyXME6wo9HFQRB0iOeqdwtm7I/lJHhwPkqWJ2dqBLc+EotTNY5qYpai3WmaScec4SBAyHVKrM38uaYuLPdGXZTVZb8dN2T2hp+xpsI3Wxk4fN3UnitbSqBwlpBHTNce2fJbRAPCYHQEq8trxzdCY6TPmurXpx3t0eV6sjY4/UZk73x1181eWeM035Tunkfuo0hZISV7KD1erxeoBCEIPlJlzOfNNV7icp5KF7XLJOYbm/PksWyQIAl2vyVpgVq8gvA1OvRVtGjv1WsOhMnsF03DaTGs3REQq26Xxiho4gWwOHyU2pdBwyUPGbbdJhVIrlvZNJtPYmd0740/iH1US4bI3m5hLrXEhUbb80Xxqw6jl1CmKtJhhkwui7PU2taJK5jZ3TRD2mWreYZijXUwZAMKtmq0x9xrr2i17S0nXlqsU5tSlX9jnzB5t5qzssQMwSrWuxjyx51BInpH+FTOb9tOPLxuj9myGiVGx3C2V6ZacnR7ruIP2U6Ybkq+pcyPmreore3Fruyc2u6m/wCJpIP+E3u0mOLXa5LTbTgPvHFsSA2ephUWLUHB7XimakkBwbJdHMCM1aI8fW0Y2dIkEOI6QZVnQxG2B3DM5A5Hh4aqAcWptcP+XrjUZgAz2Ua5t6taswtoOpMPvAvkSANfNTqol9+p209Si2AWTEhXuHnSc5HyVT7AsptkiRGQVlhtUQq1prVS3uUas9Le7NQbmt58ExUyqTZmXTyyT12NOaZtcgOa9LpqNbrn6DX7eKnW7o3rHa0tKW60NnWPueym0xkdVDec+gP+PupZI90TM6xr459V1uM812X3S2lNloB5r0x3QWlhjFSmYnebyP05LT4firKoyMO/lP05rBt/AnWOiIKjQ6KlLLYXjpaA2p7w58R91pKFZrxvNIIVUHkJIK9lB8etH2UqiPent9E1TPlmhlSDBMHgsW6bY1ouu7Vp7LEiw5rCXTi17Xg9j1WhoXntGyNRqEsTjlppruuKrTnms7Sq7xLHZPbw5jmF426cDyVdidXMPbkRxUQtTHmFVYlQLtFIpYiH6w1/oeylWoaXQeKCmshUpnIEtOo5/wCVf2V4f4SR6EeC1eF0qYEwCqfFaLH1QWCOZHqon+rpN/zE+xxLc1KkVNqYexgOQzKzF+zd+FZ198W1/emI8uqtlxXRhyyV9AWN+H0Q4arI7VY97Dej43RujrzPRUuA7UU6TDvvG7B0M8MsllsSxN1xVNQyd7SODeACrjjvtfPOTott8XEv3pdMk55nitPhVUVWgzBMFp1h3I/nJY6rUAyDY5TE/MqTheKezBPDiD9FNiePk126A66qsGbQ4jjmNdMuqrKVw6pWD6mjQchlCrv+K2n4pEZ5dB07pFfGWvMsGZPqo018sO4s6twXuy0GSXQuIOUxl2VSKjgMpn5Zq3ZbBrNQfCBzlNMrkdfWUQVJdKj17qMuJSrUqeop3VkbjdGam4Iyf3juOn9I0Hjr49FRVRv1G0+BMu/pGvnp4rX2rYbkMz6BacWP1Tly+PXOgzzSrR288mdMvv6pL44jTockrD8h3J5LZifcc8/UBKkHll0/ISK5jOMvzkvG1QCgeHGJ8fogaLxju/TRDdc/zxQOMcptjiDqZlp7jgfBQC3nCN5BtLfHaZjelp8wrOnUDhIIIPFc69oeCebcOA+KPH/KjSHCblsdvr+Zqnq1SXQrTEDl+ajRMWNjPfqsY1pl5IbmZHqFYYTiLWH3j48PEJm4sTGX51UajhrifweSDWgsqCWOB7EKmu2EEhP4dhe64Eq6ubRroEe9zVVmJr01Nw6tVEADeHXh4rQVsDYM96fBeW1ANOUGNeid9HXaTbOqgAZCesqTZCSTwGXjxP5yTd1UDWTxifsFIshDQJzGv19Vthh4xnnluol60HgsXfU/3jiFtrsyeay9xTzcepVqopqAzcnsKqw8h0EZ5GdekJdKnqoOjjzVUtfUtmvE8+R0H5l5KO7DBAy6Rx8eqbw3Fw5gBycPUwRly1UkYgWROZyzjIacPNUsa45Qins4CZ3vBWlvYspGP4vwKNSxMA6iTw5Jyjf+0cG5kl0A9BAyVNVr5Yru2tfdDiCTJHMdiOSaxSuKI1zOQGRmBkfIhOUL1tNsvcA0kgRzAnLx+azV3ce1qF3WAOQU60pbupNsS528VbNqbok6c1EtaO6M1ZW1pvEF0wM2s59XcgqyXKrbmMS9n7Q5vcPeeR4NGg6EnPyWmjUKHa04HOc/P6p7ePXkumTU057d15U48k9SbAGeiZf38CvaZngVZCQ/sfzumnDjp4GfJLbnr4dE1GchQHA4kfXRLpxzz9PNR93nMd/snmHjHnw81IkNcOvHn+QvGnLh+dCvGnTT87Lw+vTP0Kge73fwn5LwnnKVud9OCS4d0HD6jCTy9VLtae6OKTa5ZKcz8zXPWsMbs8FNoUoXraYSi6FCT9NsZpLLrdJJ4BVeM4g6kyW6kxPLjMLJ1rx78nOJHLh5K0x2rctNbWxU1XblLM8XataOnMqwswGiB3JnXmSeaq7WgKLA1upiTzT15WLaWWpnP6rWTTO3Z1tz7WsGz7szPRv+VfHqs5s0wbx6NAHr9loayshEdxInIKlrMOauaR+JV7hJKCmqUoVO7/UK0dwzVZ2p/qHv9FULpiHZd1P3t9oBzA4deajPZp3Hqp1OgOZQQ22RBlrhroVIoU7gfCWd1JAAgqwp0hGgTQr6OHV3H949pA6k+QAhX1nYMb/EXO5AJ60awfwDWOKvLaNwuAAHID6p4RbyqNa2jjo2I4u1VzZ24Z1PE65qHaVy6NQPXz+ys6RyGWUSrSaRtKpD8jVIc8HjHgZQ1NAnX8zUj05coSmvHLRMF319EAwQgmNPQdoXjS2fyEwamcQNY9dUNfLtOJ08UD7p4GfolZHLOe/VIZ735KQ90T06oJVNxHHLrGXqnM4/IUb22QPGOacadCge8pTrWt/6vDRNubEdYK8DCf4j6fZQP//Z"/>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6" descr="data:image/jpeg;base64,/9j/4AAQSkZJRgABAQAAAQABAAD/2wCEAAkGBxQTEhUUExQUFhQXFRYaGBgXFxQXGBgYGBcXFxcYFxcYHCggGBolHBcYITEhJSkrLi4uFx8zODMsNygtLisBCgoKDg0OGhAQGiwcHBwsLCwsLCwsLCwsLCwsLCwsLCwsLCwsLCwsLCwsLCwsLCwsLCwsLCw3LCwsLCwsLCwsLP/AABEIAL0BCwMBIgACEQEDEQH/xAAcAAABBQEBAQAAAAAAAAAAAAAAAgMEBQYHAQj/xAA+EAABAwIDBgMHAQcCBwEAAAABAAIRAwQFITEGEkFRYXGBkaETIjKxwdHwBxQjQlJykuEz8RYkYmOCg7IV/8QAGAEBAAMBAAAAAAAAAAAAAAAAAAECAwT/xAAgEQEBAAICAwADAQAAAAAAAAAAAQIRAzESIUETMlEi/9oADAMBAAIRAxEAPwDuEL1CEAhCEAhCEAhCEAhCEAhCEAk1KgaJcQBzJgLObQ7XU6EsZ79TlwHcrnuJ4xWuHTUeSP5dGjsFW5yNMOO5Ok321tvTyDi88miR5qkrbcPPwU2t7kkrFUtFJpBZ3Ot5xYxqaW1Nc8W/2hTbfaqoPja13bIrM27U+VHlU/jx/jZ2209J3xBzT1zHmFYMxGmY94Z6Hh5jTxXOkis50ZK05P6plwz46kDOi9XMNndsHUn+zrEgciZGvCdD8/l0ylVDgHNMgiQRxBWku3PZotCEKUBCEIBCEIBCEIBCEIBCEIBCEIBCEIBCEIBCEIBCFGxC9bRpuqPMNaCSToANSUDlzcNptLnuDQOJMLnO023u+TStjA4v4x0WK2s23qXdQspy2lPE+87l0aOg8ZUSzp7oA48e6plWmGO1oXyZPFOspSm7ZuWasaLVja65Creip9KiE3TClUlCSwxIcE+QmipCCMkhwyTsJLwoFFimGB4ka/PxSMB27r2rvZvl7G/wu1A6FXTmLGbW2MODxr81phWXLjubdu2a2jpXjN5mThq3iFdL5w2W2hda1mv5HMabw4gjnC+iLG6bVpsqMMtc0EeK2jlsPoQhEBCEIBCEIBCEIBCEIBCEIBCEIBCEIBCEIBcd/XDHntdTt/hpkFxE5uIOU8gF2JfMH6qYq6viNcukBjtxoPANy9dfFBX4Lmd7yWrtGrOYPR3WAnUrTWmixzrp44tKLVPohQaOYU62CzbxIhS7dqjsUyloe6mFONpykvbCU10BDgpQZITTgpVQqM4KKmEAKvxG0FRpaQrCe6ZcVEK5bjNs6k4gjQ884Xa/0axX21juF0upPIz13Xe836jwXMdrGTn+Qp/6MYoaN77Kfcqtc2M/iHvNPz810Y1x5zVd8QhCszCEIQCEIQCEIQCEIQCEIQCEIQCEIQCEIQC+TNuKm9iN0edxUPm4mO408F9Zr5a/U2y9li900DI1A8f+xjXn1JRMKw98tC0Vg6eKzdgMgr+wbxWGTqwXFERopltUUOi9P0WTwWbaLMHIEKVSMg+Ch2xMGVIoOOamFiQx69hQmVDvQptPNTEWEJt50T72phzZRMNuKYIT9UKO5yqMVtQ0+9+eITX6U193E7cE6vcM+ZY6PWFf7Q24cwnKY1Vd+kVlv4mwxkxtR58BA9XBb4Vycs9voRCELRiEIQgEIQgEIQgEIQgEIQgEIQgEIQgEIQgF88/rnZFmKNqHSrSYR3b7h+QX0KSvnf8AUzapmINafYFj6Lj7N4dO9TJ95r2wIOTSCORCipkqmtzACvMKqgqhtjkOydp3JY6QD1WNdUumybRykJVKrumDofmqezxokKfc3DalMwYcNO6pppMl3QrJypXzELM0MWgAOyyU6neh0ZovPa2YfeJUujcQFU1KsPkHIhM/t0mFG02Lp9zKXUrZDqqO9xinSbm4Ss/d46ah90+X5orRnbGoub4BwaPiceCUXKgw0jeDpk8YVvRcSoTsxiudN3YqJ+kNx7GvWqvBI9mWQNS4uafDJpVhVbLSOa8we39lSO6Pee4n1jyVsctRnlh5V13DL5tamHtkagg6gjUKWs7sMyLcyZPtHEnuGrRLeXccuU1bAhCFKoQhCAQhCAQhCAQhCAQhCAQhCAQhCAXzLtXaeyvLqhEAVX7vRpJLfQhfR1/iVOkPfdnwHE+C5dtBs/b3d3UuHPc3f3chGW60N1/8VnnW3F9c2o6BIr04EmStjiGxFRoLqDhVZyyDvsVnm0viaRp6Km2umfpYidWtd30+RXjsWqzk1446H6BX9tZieH50WgsWUwIIb23TKncR42sDUx18Q8O7qxwnFiXN1geZWjxawY7RgE6aKksLb2VQtc2QDmeInMeCrbF8ZZWlh9VkjebHHIeh1WYxW4umEtGfUCMlu7Ujc04BI/YQ8Q4Z69uSpLprlNxzZuGXFVskmepyVvg2ytce9UflBEMcdeZ8Oq2FKxcz4Tl6+SmUweJHrHnEK/kx/H7ZzB9mqjHT7RxbyJn5rS1KUARwT1GeQ6QZXtbRUq8iA7RSLA5QZmJHLUqO85KVYPB3Ok+pKlP10HZH/Qy/mPyartUeyB/ckcqjh6NV4unHpxcn7UIQhSoEIQgEIQgEIQgEIQgEIJWO2k2kfnTtnBv81TI+DR9fLmg1lxcNYJe4NHX6c1R3m1dNvwMc/r8I+6wNWpXJl9Yu/qJPzSbaoa4iQG8SNT2CWyT2tjja1Nztu45NaAf7iPp6LOYhtPctzNZ+f9I9AAnhRZTEAcNVltpruVjc7W345HlTGajnElzi48SSTC9oYmS4NVBQvw7L+IZEJ9szvN1Vati6vh9ZvsxmJjgsJtBTb+0vI0cAT34peGX9Z8Ma10qHjzXMrkO13W6ciP8AdVjW6hy0ot8Spu4GiGiFVWteSram9RV8Ue9olrGuP8wnt1UO4A3t8cfdPaMk/tFiAbSIGbjkB1VLZuLHbrp0keH+6nSK1dtUlkcgnmXIAg5EqLhr8oGZhM4nRJBjUAxHNRppYtrasHaaypjKnNZLBMRl267Jw1BWlcZGRTaKfNQcEzVemH1YTYdKK0ms7JOW8hgd4wO6h3lTIq0pUIaz+kZddVPxXH3W52EfNBx/7h/+WrRrObDNi3d1quj+1o+YK0a6MenHy/vXqF4hWZvUIQgEIQgEIQgFTY5tHRthDjL/AOUZnx5LH7V/qGACyh/dx8BwXPLnEy4lziS4nMn5qty0tMdttje3NWqC0btNnLUnoSsvW2gcMgZJ6LM3+IE6Fe4M32lQBxkantyWe720knS8rV61VuroTtpeFgEGCFprYM3YAEclS4naAOJCpvfbXXikf/qb7c9Vk8ZrySpe/BIVfdCSZU60i3ar/Yn1HA08nD16FbLCbF0DfaWmM5VThI3XiOC6XhgZXp7rh4jVUylq2N0Y2epe6XREmB2RtJsv+0e/TdFUCIPwuA+RVnQtvYtg6DilWt4DodSSol0vZ5e45Xc21ShU3KrS1w9RzB4hWdK4hs8lu8dwll1T3XQHjNjuIP1B5LCXFi+lLHiHD8kdFbZiz+L3kvDiIEhOOvWvc0gjLVQcbqDQLLuqvY6WyrSbVyz067h9eGiI4TpKdxK9DXb38x04kngudWG0rwA0tI/OqubfE3F8u4ZAd+J5JZWn5ZVziuFndFZmTm5ntxVphtyXME6wo9HFQRB0iOeqdwtm7I/lJHhwPkqWJ2dqBLc+EotTNY5qYpai3WmaScec4SBAyHVKrM38uaYuLPdGXZTVZb8dN2T2hp+xpsI3Wxk4fN3UnitbSqBwlpBHTNce2fJbRAPCYHQEq8trxzdCY6TPmurXpx3t0eV6sjY4/UZk73x1181eWeM035Tunkfuo0hZISV7KD1erxeoBCEIPlJlzOfNNV7icp5KF7XLJOYbm/PksWyQIAl2vyVpgVq8gvA1OvRVtGjv1WsOhMnsF03DaTGs3REQq26Xxiho4gWwOHyU2pdBwyUPGbbdJhVIrlvZNJtPYmd0740/iH1US4bI3m5hLrXEhUbb80Xxqw6jl1CmKtJhhkwui7PU2taJK5jZ3TRD2mWreYZijXUwZAMKtmq0x9xrr2i17S0nXlqsU5tSlX9jnzB5t5qzssQMwSrWuxjyx51BInpH+FTOb9tOPLxuj9myGiVGx3C2V6ZacnR7ruIP2U6Ybkq+pcyPmreore3Fruyc2u6m/wCJpIP+E3u0mOLXa5LTbTgPvHFsSA2ephUWLUHB7XimakkBwbJdHMCM1aI8fW0Y2dIkEOI6QZVnQxG2B3DM5A5Hh4aqAcWptcP+XrjUZgAz2Ua5t6taswtoOpMPvAvkSANfNTqol9+p209Si2AWTEhXuHnSc5HyVT7AsptkiRGQVlhtUQq1prVS3uUas9Le7NQbmt58ExUyqTZmXTyyT12NOaZtcgOa9LpqNbrn6DX7eKnW7o3rHa0tKW60NnWPueym0xkdVDec+gP+PupZI90TM6xr459V1uM812X3S2lNloB5r0x3QWlhjFSmYnebyP05LT4firKoyMO/lP05rBt/AnWOiIKjQ6KlLLYXjpaA2p7w58R91pKFZrxvNIIVUHkJIK9lB8etH2UqiPent9E1TPlmhlSDBMHgsW6bY1ouu7Vp7LEiw5rCXTi17Xg9j1WhoXntGyNRqEsTjlppruuKrTnms7Sq7xLHZPbw5jmF426cDyVdidXMPbkRxUQtTHmFVYlQLtFIpYiH6w1/oeylWoaXQeKCmshUpnIEtOo5/wCVf2V4f4SR6EeC1eF0qYEwCqfFaLH1QWCOZHqon+rpN/zE+xxLc1KkVNqYexgOQzKzF+zd+FZ198W1/emI8uqtlxXRhyyV9AWN+H0Q4arI7VY97Dej43RujrzPRUuA7UU6TDvvG7B0M8MsllsSxN1xVNQyd7SODeACrjjvtfPOTott8XEv3pdMk55nitPhVUVWgzBMFp1h3I/nJY6rUAyDY5TE/MqTheKezBPDiD9FNiePk126A66qsGbQ4jjmNdMuqrKVw6pWD6mjQchlCrv+K2n4pEZ5dB07pFfGWvMsGZPqo018sO4s6twXuy0GSXQuIOUxl2VSKjgMpn5Zq3ZbBrNQfCBzlNMrkdfWUQVJdKj17qMuJSrUqeop3VkbjdGam4Iyf3juOn9I0Hjr49FRVRv1G0+BMu/pGvnp4rX2rYbkMz6BacWP1Tly+PXOgzzSrR288mdMvv6pL44jTockrD8h3J5LZifcc8/UBKkHll0/ISK5jOMvzkvG1QCgeHGJ8fogaLxju/TRDdc/zxQOMcptjiDqZlp7jgfBQC3nCN5BtLfHaZjelp8wrOnUDhIIIPFc69oeCebcOA+KPH/KjSHCblsdvr+Zqnq1SXQrTEDl+ajRMWNjPfqsY1pl5IbmZHqFYYTiLWH3j48PEJm4sTGX51UajhrifweSDWgsqCWOB7EKmu2EEhP4dhe64Eq6ubRroEe9zVVmJr01Nw6tVEADeHXh4rQVsDYM96fBeW1ANOUGNeid9HXaTbOqgAZCesqTZCSTwGXjxP5yTd1UDWTxifsFIshDQJzGv19Vthh4xnnluol60HgsXfU/3jiFtrsyeay9xTzcepVqopqAzcnsKqw8h0EZ5GdekJdKnqoOjjzVUtfUtmvE8+R0H5l5KO7DBAy6Rx8eqbw3Fw5gBycPUwRly1UkYgWROZyzjIacPNUsa45Qins4CZ3vBWlvYspGP4vwKNSxMA6iTw5Jyjf+0cG5kl0A9BAyVNVr5Yru2tfdDiCTJHMdiOSaxSuKI1zOQGRmBkfIhOUL1tNsvcA0kgRzAnLx+azV3ce1qF3WAOQU60pbupNsS528VbNqbok6c1EtaO6M1ZW1pvEF0wM2s59XcgqyXKrbmMS9n7Q5vcPeeR4NGg6EnPyWmjUKHa04HOc/P6p7ePXkumTU057d15U48k9SbAGeiZf38CvaZngVZCQ/sfzumnDjp4GfJLbnr4dE1GchQHA4kfXRLpxzz9PNR93nMd/snmHjHnw81IkNcOvHn+QvGnLh+dCvGnTT87Lw+vTP0Kge73fwn5LwnnKVud9OCS4d0HD6jCTy9VLtae6OKTa5ZKcz8zXPWsMbs8FNoUoXraYSi6FCT9NsZpLLrdJJ4BVeM4g6kyW6kxPLjMLJ1rx78nOJHLh5K0x2rctNbWxU1XblLM8XataOnMqwswGiB3JnXmSeaq7WgKLA1upiTzT15WLaWWpnP6rWTTO3Z1tz7WsGz7szPRv+VfHqs5s0wbx6NAHr9loayshEdxInIKlrMOauaR+JV7hJKCmqUoVO7/UK0dwzVZ2p/qHv9FULpiHZd1P3t9oBzA4deajPZp3Hqp1OgOZQQ22RBlrhroVIoU7gfCWd1JAAgqwp0hGgTQr6OHV3H949pA6k+QAhX1nYMb/EXO5AJ60awfwDWOKvLaNwuAAHID6p4RbyqNa2jjo2I4u1VzZ24Z1PE65qHaVy6NQPXz+ys6RyGWUSrSaRtKpD8jVIc8HjHgZQ1NAnX8zUj05coSmvHLRMF319EAwQgmNPQdoXjS2fyEwamcQNY9dUNfLtOJ08UD7p4GfolZHLOe/VIZ735KQ90T06oJVNxHHLrGXqnM4/IUb22QPGOacadCge8pTrWt/6vDRNubEdYK8DCf4j6fZQP//Z"/>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 name="AutoShape 10" descr="data:image/jpeg;base64,/9j/4AAQSkZJRgABAQAAAQABAAD/2wCEAAkGBxQTEhUUExQUFhQXFRYaGBgXFxQXGBgYGBcXFxcYFxcYHCggGBolHBcYITEhJSkrLi4uFx8zODMsNygtLisBCgoKDg0OGhAQGiwcHBwsLCwsLCwsLCwsLCwsLCwsLCwsLCwsLCwsLCwsLCwsLCwsLCwsLCw3LCwsLCwsLCwsLP/AABEIAL0BCwMBIgACEQEDEQH/xAAcAAABBQEBAQAAAAAAAAAAAAAAAgMEBQYHAQj/xAA+EAABAwIDBgMHAQcCBwEAAAABAAIRAwQFITEGEkFRYXGBkaETIjKxwdHwBxQjQlJykuEz8RYkYmOCg7IV/8QAGAEBAAMBAAAAAAAAAAAAAAAAAAECAwT/xAAgEQEBAAICAwADAQAAAAAAAAAAAQIRAzESIUETMlEi/9oADAMBAAIRAxEAPwDuEL1CEAhCEAhCEAhCEAhCEAhCEAk1KgaJcQBzJgLObQ7XU6EsZ79TlwHcrnuJ4xWuHTUeSP5dGjsFW5yNMOO5Ok321tvTyDi88miR5qkrbcPPwU2t7kkrFUtFJpBZ3Ot5xYxqaW1Nc8W/2hTbfaqoPja13bIrM27U+VHlU/jx/jZ2209J3xBzT1zHmFYMxGmY94Z6Hh5jTxXOkis50ZK05P6plwz46kDOi9XMNndsHUn+zrEgciZGvCdD8/l0ylVDgHNMgiQRxBWku3PZotCEKUBCEIBCEIBCEIBCEIBCEIBCEIBCEIBCEIBCEIBCFGxC9bRpuqPMNaCSToANSUDlzcNptLnuDQOJMLnO023u+TStjA4v4x0WK2s23qXdQspy2lPE+87l0aOg8ZUSzp7oA48e6plWmGO1oXyZPFOspSm7ZuWasaLVja65Creip9KiE3TClUlCSwxIcE+QmipCCMkhwyTsJLwoFFimGB4ka/PxSMB27r2rvZvl7G/wu1A6FXTmLGbW2MODxr81phWXLjubdu2a2jpXjN5mThq3iFdL5w2W2hda1mv5HMabw4gjnC+iLG6bVpsqMMtc0EeK2jlsPoQhEBCEIBCEIBCEIBCEIBCEIBCEIBCEIBCEIBcd/XDHntdTt/hpkFxE5uIOU8gF2JfMH6qYq6viNcukBjtxoPANy9dfFBX4Lmd7yWrtGrOYPR3WAnUrTWmixzrp44tKLVPohQaOYU62CzbxIhS7dqjsUyloe6mFONpykvbCU10BDgpQZITTgpVQqM4KKmEAKvxG0FRpaQrCe6ZcVEK5bjNs6k4gjQ884Xa/0axX21juF0upPIz13Xe836jwXMdrGTn+Qp/6MYoaN77Kfcqtc2M/iHvNPz810Y1x5zVd8QhCszCEIQCEIQCEIQCEIQCEIQCEIQCEIQCEIQC+TNuKm9iN0edxUPm4mO408F9Zr5a/U2y9li900DI1A8f+xjXn1JRMKw98tC0Vg6eKzdgMgr+wbxWGTqwXFERopltUUOi9P0WTwWbaLMHIEKVSMg+Ch2xMGVIoOOamFiQx69hQmVDvQptPNTEWEJt50T72phzZRMNuKYIT9UKO5yqMVtQ0+9+eITX6U193E7cE6vcM+ZY6PWFf7Q24cwnKY1Vd+kVlv4mwxkxtR58BA9XBb4Vycs9voRCELRiEIQgEIQgEIQgEIQgEIQgEIQgEIQgEIQgF88/rnZFmKNqHSrSYR3b7h+QX0KSvnf8AUzapmINafYFj6Lj7N4dO9TJ95r2wIOTSCORCipkqmtzACvMKqgqhtjkOydp3JY6QD1WNdUumybRykJVKrumDofmqezxokKfc3DalMwYcNO6pppMl3QrJypXzELM0MWgAOyyU6neh0ZovPa2YfeJUujcQFU1KsPkHIhM/t0mFG02Lp9zKXUrZDqqO9xinSbm4Ss/d46ah90+X5orRnbGoub4BwaPiceCUXKgw0jeDpk8YVvRcSoTsxiudN3YqJ+kNx7GvWqvBI9mWQNS4uafDJpVhVbLSOa8we39lSO6Pee4n1jyVsctRnlh5V13DL5tamHtkagg6gjUKWs7sMyLcyZPtHEnuGrRLeXccuU1bAhCFKoQhCAQhCAQhCAQhCAQhCAQhCAQhCAXzLtXaeyvLqhEAVX7vRpJLfQhfR1/iVOkPfdnwHE+C5dtBs/b3d3UuHPc3f3chGW60N1/8VnnW3F9c2o6BIr04EmStjiGxFRoLqDhVZyyDvsVnm0viaRp6Km2umfpYidWtd30+RXjsWqzk1446H6BX9tZieH50WgsWUwIIb23TKncR42sDUx18Q8O7qxwnFiXN1geZWjxawY7RgE6aKksLb2VQtc2QDmeInMeCrbF8ZZWlh9VkjebHHIeh1WYxW4umEtGfUCMlu7Ujc04BI/YQ8Q4Z69uSpLprlNxzZuGXFVskmepyVvg2ytce9UflBEMcdeZ8Oq2FKxcz4Tl6+SmUweJHrHnEK/kx/H7ZzB9mqjHT7RxbyJn5rS1KUARwT1GeQ6QZXtbRUq8iA7RSLA5QZmJHLUqO85KVYPB3Ok+pKlP10HZH/Qy/mPyartUeyB/ckcqjh6NV4unHpxcn7UIQhSoEIQgEIQgEIQgEIQgEIJWO2k2kfnTtnBv81TI+DR9fLmg1lxcNYJe4NHX6c1R3m1dNvwMc/r8I+6wNWpXJl9Yu/qJPzSbaoa4iQG8SNT2CWyT2tjja1Nztu45NaAf7iPp6LOYhtPctzNZ+f9I9AAnhRZTEAcNVltpruVjc7W345HlTGajnElzi48SSTC9oYmS4NVBQvw7L+IZEJ9szvN1Vati6vh9ZvsxmJjgsJtBTb+0vI0cAT34peGX9Z8Ma10qHjzXMrkO13W6ciP8AdVjW6hy0ot8Spu4GiGiFVWteSram9RV8Ue9olrGuP8wnt1UO4A3t8cfdPaMk/tFiAbSIGbjkB1VLZuLHbrp0keH+6nSK1dtUlkcgnmXIAg5EqLhr8oGZhM4nRJBjUAxHNRppYtrasHaaypjKnNZLBMRl267Jw1BWlcZGRTaKfNQcEzVemH1YTYdKK0ms7JOW8hgd4wO6h3lTIq0pUIaz+kZddVPxXH3W52EfNBx/7h/+WrRrObDNi3d1quj+1o+YK0a6MenHy/vXqF4hWZvUIQgEIQgEIQgFTY5tHRthDjL/AOUZnx5LH7V/qGACyh/dx8BwXPLnEy4lziS4nMn5qty0tMdttje3NWqC0btNnLUnoSsvW2gcMgZJ6LM3+IE6Fe4M32lQBxkantyWe720knS8rV61VuroTtpeFgEGCFprYM3YAEclS4naAOJCpvfbXXikf/qb7c9Vk8ZrySpe/BIVfdCSZU60i3ar/Yn1HA08nD16FbLCbF0DfaWmM5VThI3XiOC6XhgZXp7rh4jVUylq2N0Y2epe6XREmB2RtJsv+0e/TdFUCIPwuA+RVnQtvYtg6DilWt4DodSSol0vZ5e45Xc21ShU3KrS1w9RzB4hWdK4hs8lu8dwll1T3XQHjNjuIP1B5LCXFi+lLHiHD8kdFbZiz+L3kvDiIEhOOvWvc0gjLVQcbqDQLLuqvY6WyrSbVyz067h9eGiI4TpKdxK9DXb38x04kngudWG0rwA0tI/OqubfE3F8u4ZAd+J5JZWn5ZVziuFndFZmTm5ntxVphtyXME6wo9HFQRB0iOeqdwtm7I/lJHhwPkqWJ2dqBLc+EotTNY5qYpai3WmaScec4SBAyHVKrM38uaYuLPdGXZTVZb8dN2T2hp+xpsI3Wxk4fN3UnitbSqBwlpBHTNce2fJbRAPCYHQEq8trxzdCY6TPmurXpx3t0eV6sjY4/UZk73x1181eWeM035Tunkfuo0hZISV7KD1erxeoBCEIPlJlzOfNNV7icp5KF7XLJOYbm/PksWyQIAl2vyVpgVq8gvA1OvRVtGjv1WsOhMnsF03DaTGs3REQq26Xxiho4gWwOHyU2pdBwyUPGbbdJhVIrlvZNJtPYmd0740/iH1US4bI3m5hLrXEhUbb80Xxqw6jl1CmKtJhhkwui7PU2taJK5jZ3TRD2mWreYZijXUwZAMKtmq0x9xrr2i17S0nXlqsU5tSlX9jnzB5t5qzssQMwSrWuxjyx51BInpH+FTOb9tOPLxuj9myGiVGx3C2V6ZacnR7ruIP2U6Ybkq+pcyPmreore3Fruyc2u6m/wCJpIP+E3u0mOLXa5LTbTgPvHFsSA2ephUWLUHB7XimakkBwbJdHMCM1aI8fW0Y2dIkEOI6QZVnQxG2B3DM5A5Hh4aqAcWptcP+XrjUZgAz2Ua5t6taswtoOpMPvAvkSANfNTqol9+p209Si2AWTEhXuHnSc5HyVT7AsptkiRGQVlhtUQq1prVS3uUas9Le7NQbmt58ExUyqTZmXTyyT12NOaZtcgOa9LpqNbrn6DX7eKnW7o3rHa0tKW60NnWPueym0xkdVDec+gP+PupZI90TM6xr459V1uM812X3S2lNloB5r0x3QWlhjFSmYnebyP05LT4firKoyMO/lP05rBt/AnWOiIKjQ6KlLLYXjpaA2p7w58R91pKFZrxvNIIVUHkJIK9lB8etH2UqiPent9E1TPlmhlSDBMHgsW6bY1ouu7Vp7LEiw5rCXTi17Xg9j1WhoXntGyNRqEsTjlppruuKrTnms7Sq7xLHZPbw5jmF426cDyVdidXMPbkRxUQtTHmFVYlQLtFIpYiH6w1/oeylWoaXQeKCmshUpnIEtOo5/wCVf2V4f4SR6EeC1eF0qYEwCqfFaLH1QWCOZHqon+rpN/zE+xxLc1KkVNqYexgOQzKzF+zd+FZ198W1/emI8uqtlxXRhyyV9AWN+H0Q4arI7VY97Dej43RujrzPRUuA7UU6TDvvG7B0M8MsllsSxN1xVNQyd7SODeACrjjvtfPOTott8XEv3pdMk55nitPhVUVWgzBMFp1h3I/nJY6rUAyDY5TE/MqTheKezBPDiD9FNiePk126A66qsGbQ4jjmNdMuqrKVw6pWD6mjQchlCrv+K2n4pEZ5dB07pFfGWvMsGZPqo018sO4s6twXuy0GSXQuIOUxl2VSKjgMpn5Zq3ZbBrNQfCBzlNMrkdfWUQVJdKj17qMuJSrUqeop3VkbjdGam4Iyf3juOn9I0Hjr49FRVRv1G0+BMu/pGvnp4rX2rYbkMz6BacWP1Tly+PXOgzzSrR288mdMvv6pL44jTockrD8h3J5LZifcc8/UBKkHll0/ISK5jOMvzkvG1QCgeHGJ8fogaLxju/TRDdc/zxQOMcptjiDqZlp7jgfBQC3nCN5BtLfHaZjelp8wrOnUDhIIIPFc69oeCebcOA+KPH/KjSHCblsdvr+Zqnq1SXQrTEDl+ajRMWNjPfqsY1pl5IbmZHqFYYTiLWH3j48PEJm4sTGX51UajhrifweSDWgsqCWOB7EKmu2EEhP4dhe64Eq6ubRroEe9zVVmJr01Nw6tVEADeHXh4rQVsDYM96fBeW1ANOUGNeid9HXaTbOqgAZCesqTZCSTwGXjxP5yTd1UDWTxifsFIshDQJzGv19Vthh4xnnluol60HgsXfU/3jiFtrsyeay9xTzcepVqopqAzcnsKqw8h0EZ5GdekJdKnqoOjjzVUtfUtmvE8+R0H5l5KO7DBAy6Rx8eqbw3Fw5gBycPUwRly1UkYgWROZyzjIacPNUsa45Qins4CZ3vBWlvYspGP4vwKNSxMA6iTw5Jyjf+0cG5kl0A9BAyVNVr5Yru2tfdDiCTJHMdiOSaxSuKI1zOQGRmBkfIhOUL1tNsvcA0kgRzAnLx+azV3ce1qF3WAOQU60pbupNsS528VbNqbok6c1EtaO6M1ZW1pvEF0wM2s59XcgqyXKrbmMS9n7Q5vcPeeR4NGg6EnPyWmjUKHa04HOc/P6p7ePXkumTU057d15U48k9SbAGeiZf38CvaZngVZCQ/sfzumnDjp4GfJLbnr4dE1GchQHA4kfXRLpxzz9PNR93nMd/snmHjHnw81IkNcOvHn+QvGnLh+dCvGnTT87Lw+vTP0Kge73fwn5LwnnKVud9OCS4d0HD6jCTy9VLtae6OKTa5ZKcz8zXPWsMbs8FNoUoXraYSi6FCT9NsZpLLrdJJ4BVeM4g6kyW6kxPLjMLJ1rx78nOJHLh5K0x2rctNbWxU1XblLM8XataOnMqwswGiB3JnXmSeaq7WgKLA1upiTzT15WLaWWpnP6rWTTO3Z1tz7WsGz7szPRv+VfHqs5s0wbx6NAHr9loayshEdxInIKlrMOauaR+JV7hJKCmqUoVO7/UK0dwzVZ2p/qHv9FULpiHZd1P3t9oBzA4deajPZp3Hqp1OgOZQQ22RBlrhroVIoU7gfCWd1JAAgqwp0hGgTQr6OHV3H949pA6k+QAhX1nYMb/EXO5AJ60awfwDWOKvLaNwuAAHID6p4RbyqNa2jjo2I4u1VzZ24Z1PE65qHaVy6NQPXz+ys6RyGWUSrSaRtKpD8jVIc8HjHgZQ1NAnX8zUj05coSmvHLRMF319EAwQgmNPQdoXjS2fyEwamcQNY9dUNfLtOJ08UD7p4GfolZHLOe/VIZ735KQ90T06oJVNxHHLrGXqnM4/IUb22QPGOacadCge8pTrWt/6vDRNubEdYK8DCf4j6fZQP//Z"/>
          <p:cNvSpPr>
            <a:spLocks noChangeAspect="1" noChangeArrowheads="1"/>
          </p:cNvSpPr>
          <p:nvPr/>
        </p:nvSpPr>
        <p:spPr bwMode="auto">
          <a:xfrm>
            <a:off x="460375" y="1603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12" descr="data:image/jpeg;base64,/9j/4AAQSkZJRgABAQAAAQABAAD/2wCEAAkGBxQTEhUUExQUFhQXFRYaGBgXFxQXGBgYGBcXFxcYFxcYHCggGBolHBcYITEhJSkrLi4uFx8zODMsNygtLisBCgoKDg0OGhAQGiwcHBwsLCwsLCwsLCwsLCwsLCwsLCwsLCwsLCwsLCwsLCwsLCwsLCwsLCw3LCwsLCwsLCwsLP/AABEIAL0BCwMBIgACEQEDEQH/xAAcAAABBQEBAQAAAAAAAAAAAAAAAgMEBQYHAQj/xAA+EAABAwIDBgMHAQcCBwEAAAABAAIRAwQFITEGEkFRYXGBkaETIjKxwdHwBxQjQlJykuEz8RYkYmOCg7IV/8QAGAEBAAMBAAAAAAAAAAAAAAAAAAECAwT/xAAgEQEBAAICAwADAQAAAAAAAAAAAQIRAzESIUETMlEi/9oADAMBAAIRAxEAPwDuEL1CEAhCEAhCEAhCEAhCEAhCEAk1KgaJcQBzJgLObQ7XU6EsZ79TlwHcrnuJ4xWuHTUeSP5dGjsFW5yNMOO5Ok321tvTyDi88miR5qkrbcPPwU2t7kkrFUtFJpBZ3Ot5xYxqaW1Nc8W/2hTbfaqoPja13bIrM27U+VHlU/jx/jZ2209J3xBzT1zHmFYMxGmY94Z6Hh5jTxXOkis50ZK05P6plwz46kDOi9XMNndsHUn+zrEgciZGvCdD8/l0ylVDgHNMgiQRxBWku3PZotCEKUBCEIBCEIBCEIBCEIBCEIBCEIBCEIBCEIBCEIBCFGxC9bRpuqPMNaCSToANSUDlzcNptLnuDQOJMLnO023u+TStjA4v4x0WK2s23qXdQspy2lPE+87l0aOg8ZUSzp7oA48e6plWmGO1oXyZPFOspSm7ZuWasaLVja65Creip9KiE3TClUlCSwxIcE+QmipCCMkhwyTsJLwoFFimGB4ka/PxSMB27r2rvZvl7G/wu1A6FXTmLGbW2MODxr81phWXLjubdu2a2jpXjN5mThq3iFdL5w2W2hda1mv5HMabw4gjnC+iLG6bVpsqMMtc0EeK2jlsPoQhEBCEIBCEIBCEIBCEIBCEIBCEIBCEIBCEIBcd/XDHntdTt/hpkFxE5uIOU8gF2JfMH6qYq6viNcukBjtxoPANy9dfFBX4Lmd7yWrtGrOYPR3WAnUrTWmixzrp44tKLVPohQaOYU62CzbxIhS7dqjsUyloe6mFONpykvbCU10BDgpQZITTgpVQqM4KKmEAKvxG0FRpaQrCe6ZcVEK5bjNs6k4gjQ884Xa/0axX21juF0upPIz13Xe836jwXMdrGTn+Qp/6MYoaN77Kfcqtc2M/iHvNPz810Y1x5zVd8QhCszCEIQCEIQCEIQCEIQCEIQCEIQCEIQCEIQC+TNuKm9iN0edxUPm4mO408F9Zr5a/U2y9li900DI1A8f+xjXn1JRMKw98tC0Vg6eKzdgMgr+wbxWGTqwXFERopltUUOi9P0WTwWbaLMHIEKVSMg+Ch2xMGVIoOOamFiQx69hQmVDvQptPNTEWEJt50T72phzZRMNuKYIT9UKO5yqMVtQ0+9+eITX6U193E7cE6vcM+ZY6PWFf7Q24cwnKY1Vd+kVlv4mwxkxtR58BA9XBb4Vycs9voRCELRiEIQgEIQgEIQgEIQgEIQgEIQgEIQgEIQgF88/rnZFmKNqHSrSYR3b7h+QX0KSvnf8AUzapmINafYFj6Lj7N4dO9TJ95r2wIOTSCORCipkqmtzACvMKqgqhtjkOydp3JY6QD1WNdUumybRykJVKrumDofmqezxokKfc3DalMwYcNO6pppMl3QrJypXzELM0MWgAOyyU6neh0ZovPa2YfeJUujcQFU1KsPkHIhM/t0mFG02Lp9zKXUrZDqqO9xinSbm4Ss/d46ah90+X5orRnbGoub4BwaPiceCUXKgw0jeDpk8YVvRcSoTsxiudN3YqJ+kNx7GvWqvBI9mWQNS4uafDJpVhVbLSOa8we39lSO6Pee4n1jyVsctRnlh5V13DL5tamHtkagg6gjUKWs7sMyLcyZPtHEnuGrRLeXccuU1bAhCFKoQhCAQhCAQhCAQhCAQhCAQhCAQhCAXzLtXaeyvLqhEAVX7vRpJLfQhfR1/iVOkPfdnwHE+C5dtBs/b3d3UuHPc3f3chGW60N1/8VnnW3F9c2o6BIr04EmStjiGxFRoLqDhVZyyDvsVnm0viaRp6Km2umfpYidWtd30+RXjsWqzk1446H6BX9tZieH50WgsWUwIIb23TKncR42sDUx18Q8O7qxwnFiXN1geZWjxawY7RgE6aKksLb2VQtc2QDmeInMeCrbF8ZZWlh9VkjebHHIeh1WYxW4umEtGfUCMlu7Ujc04BI/YQ8Q4Z69uSpLprlNxzZuGXFVskmepyVvg2ytce9UflBEMcdeZ8Oq2FKxcz4Tl6+SmUweJHrHnEK/kx/H7ZzB9mqjHT7RxbyJn5rS1KUARwT1GeQ6QZXtbRUq8iA7RSLA5QZmJHLUqO85KVYPB3Ok+pKlP10HZH/Qy/mPyartUeyB/ckcqjh6NV4unHpxcn7UIQhSoEIQgEIQgEIQgEIQgEIJWO2k2kfnTtnBv81TI+DR9fLmg1lxcNYJe4NHX6c1R3m1dNvwMc/r8I+6wNWpXJl9Yu/qJPzSbaoa4iQG8SNT2CWyT2tjja1Nztu45NaAf7iPp6LOYhtPctzNZ+f9I9AAnhRZTEAcNVltpruVjc7W345HlTGajnElzi48SSTC9oYmS4NVBQvw7L+IZEJ9szvN1Vati6vh9ZvsxmJjgsJtBTb+0vI0cAT34peGX9Z8Ma10qHjzXMrkO13W6ciP8AdVjW6hy0ot8Spu4GiGiFVWteSram9RV8Ue9olrGuP8wnt1UO4A3t8cfdPaMk/tFiAbSIGbjkB1VLZuLHbrp0keH+6nSK1dtUlkcgnmXIAg5EqLhr8oGZhM4nRJBjUAxHNRppYtrasHaaypjKnNZLBMRl267Jw1BWlcZGRTaKfNQcEzVemH1YTYdKK0ms7JOW8hgd4wO6h3lTIq0pUIaz+kZddVPxXH3W52EfNBx/7h/+WrRrObDNi3d1quj+1o+YK0a6MenHy/vXqF4hWZvUIQgEIQgEIQgFTY5tHRthDjL/AOUZnx5LH7V/qGACyh/dx8BwXPLnEy4lziS4nMn5qty0tMdttje3NWqC0btNnLUnoSsvW2gcMgZJ6LM3+IE6Fe4M32lQBxkantyWe720knS8rV61VuroTtpeFgEGCFprYM3YAEclS4naAOJCpvfbXXikf/qb7c9Vk8ZrySpe/BIVfdCSZU60i3ar/Yn1HA08nD16FbLCbF0DfaWmM5VThI3XiOC6XhgZXp7rh4jVUylq2N0Y2epe6XREmB2RtJsv+0e/TdFUCIPwuA+RVnQtvYtg6DilWt4DodSSol0vZ5e45Xc21ShU3KrS1w9RzB4hWdK4hs8lu8dwll1T3XQHjNjuIP1B5LCXFi+lLHiHD8kdFbZiz+L3kvDiIEhOOvWvc0gjLVQcbqDQLLuqvY6WyrSbVyz067h9eGiI4TpKdxK9DXb38x04kngudWG0rwA0tI/OqubfE3F8u4ZAd+J5JZWn5ZVziuFndFZmTm5ntxVphtyXME6wo9HFQRB0iOeqdwtm7I/lJHhwPkqWJ2dqBLc+EotTNY5qYpai3WmaScec4SBAyHVKrM38uaYuLPdGXZTVZb8dN2T2hp+xpsI3Wxk4fN3UnitbSqBwlpBHTNce2fJbRAPCYHQEq8trxzdCY6TPmurXpx3t0eV6sjY4/UZk73x1181eWeM035Tunkfuo0hZISV7KD1erxeoBCEIPlJlzOfNNV7icp5KF7XLJOYbm/PksWyQIAl2vyVpgVq8gvA1OvRVtGjv1WsOhMnsF03DaTGs3REQq26Xxiho4gWwOHyU2pdBwyUPGbbdJhVIrlvZNJtPYmd0740/iH1US4bI3m5hLrXEhUbb80Xxqw6jl1CmKtJhhkwui7PU2taJK5jZ3TRD2mWreYZijXUwZAMKtmq0x9xrr2i17S0nXlqsU5tSlX9jnzB5t5qzssQMwSrWuxjyx51BInpH+FTOb9tOPLxuj9myGiVGx3C2V6ZacnR7ruIP2U6Ybkq+pcyPmreore3Fruyc2u6m/wCJpIP+E3u0mOLXa5LTbTgPvHFsSA2ephUWLUHB7XimakkBwbJdHMCM1aI8fW0Y2dIkEOI6QZVnQxG2B3DM5A5Hh4aqAcWptcP+XrjUZgAz2Ua5t6taswtoOpMPvAvkSANfNTqol9+p209Si2AWTEhXuHnSc5HyVT7AsptkiRGQVlhtUQq1prVS3uUas9Le7NQbmt58ExUyqTZmXTyyT12NOaZtcgOa9LpqNbrn6DX7eKnW7o3rHa0tKW60NnWPueym0xkdVDec+gP+PupZI90TM6xr459V1uM812X3S2lNloB5r0x3QWlhjFSmYnebyP05LT4firKoyMO/lP05rBt/AnWOiIKjQ6KlLLYXjpaA2p7w58R91pKFZrxvNIIVUHkJIK9lB8etH2UqiPent9E1TPlmhlSDBMHgsW6bY1ouu7Vp7LEiw5rCXTi17Xg9j1WhoXntGyNRqEsTjlppruuKrTnms7Sq7xLHZPbw5jmF426cDyVdidXMPbkRxUQtTHmFVYlQLtFIpYiH6w1/oeylWoaXQeKCmshUpnIEtOo5/wCVf2V4f4SR6EeC1eF0qYEwCqfFaLH1QWCOZHqon+rpN/zE+xxLc1KkVNqYexgOQzKzF+zd+FZ198W1/emI8uqtlxXRhyyV9AWN+H0Q4arI7VY97Dej43RujrzPRUuA7UU6TDvvG7B0M8MsllsSxN1xVNQyd7SODeACrjjvtfPOTott8XEv3pdMk55nitPhVUVWgzBMFp1h3I/nJY6rUAyDY5TE/MqTheKezBPDiD9FNiePk126A66qsGbQ4jjmNdMuqrKVw6pWD6mjQchlCrv+K2n4pEZ5dB07pFfGWvMsGZPqo018sO4s6twXuy0GSXQuIOUxl2VSKjgMpn5Zq3ZbBrNQfCBzlNMrkdfWUQVJdKj17qMuJSrUqeop3VkbjdGam4Iyf3juOn9I0Hjr49FRVRv1G0+BMu/pGvnp4rX2rYbkMz6BacWP1Tly+PXOgzzSrR288mdMvv6pL44jTockrD8h3J5LZifcc8/UBKkHll0/ISK5jOMvzkvG1QCgeHGJ8fogaLxju/TRDdc/zxQOMcptjiDqZlp7jgfBQC3nCN5BtLfHaZjelp8wrOnUDhIIIPFc69oeCebcOA+KPH/KjSHCblsdvr+Zqnq1SXQrTEDl+ajRMWNjPfqsY1pl5IbmZHqFYYTiLWH3j48PEJm4sTGX51UajhrifweSDWgsqCWOB7EKmu2EEhP4dhe64Eq6ubRroEe9zVVmJr01Nw6tVEADeHXh4rQVsDYM96fBeW1ANOUGNeid9HXaTbOqgAZCesqTZCSTwGXjxP5yTd1UDWTxifsFIshDQJzGv19Vthh4xnnluol60HgsXfU/3jiFtrsyeay9xTzcepVqopqAzcnsKqw8h0EZ5GdekJdKnqoOjjzVUtfUtmvE8+R0H5l5KO7DBAy6Rx8eqbw3Fw5gBycPUwRly1UkYgWROZyzjIacPNUsa45Qins4CZ3vBWlvYspGP4vwKNSxMA6iTw5Jyjf+0cG5kl0A9BAyVNVr5Yru2tfdDiCTJHMdiOSaxSuKI1zOQGRmBkfIhOUL1tNsvcA0kgRzAnLx+azV3ce1qF3WAOQU60pbupNsS528VbNqbok6c1EtaO6M1ZW1pvEF0wM2s59XcgqyXKrbmMS9n7Q5vcPeeR4NGg6EnPyWmjUKHa04HOc/P6p7ePXkumTU057d15U48k9SbAGeiZf38CvaZngVZCQ/sfzumnDjp4GfJLbnr4dE1GchQHA4kfXRLpxzz9PNR93nMd/snmHjHnw81IkNcOvHn+QvGnLh+dCvGnTT87Lw+vTP0Kge73fwn5LwnnKVud9OCS4d0HD6jCTy9VLtae6OKTa5ZKcz8zXPWsMbs8FNoUoXraYSi6FCT9NsZpLLrdJJ4BVeM4g6kyW6kxPLjMLJ1rx78nOJHLh5K0x2rctNbWxU1XblLM8XataOnMqwswGiB3JnXmSeaq7WgKLA1upiTzT15WLaWWpnP6rWTTO3Z1tz7WsGz7szPRv+VfHqs5s0wbx6NAHr9loayshEdxInIKlrMOauaR+JV7hJKCmqUoVO7/UK0dwzVZ2p/qHv9FULpiHZd1P3t9oBzA4deajPZp3Hqp1OgOZQQ22RBlrhroVIoU7gfCWd1JAAgqwp0hGgTQr6OHV3H949pA6k+QAhX1nYMb/EXO5AJ60awfwDWOKvLaNwuAAHID6p4RbyqNa2jjo2I4u1VzZ24Z1PE65qHaVy6NQPXz+ys6RyGWUSrSaRtKpD8jVIc8HjHgZQ1NAnX8zUj05coSmvHLRMF319EAwQgmNPQdoXjS2fyEwamcQNY9dUNfLtOJ08UD7p4GfolZHLOe/VIZ735KQ90T06oJVNxHHLrGXqnM4/IUb22QPGOacadCge8pTrWt/6vDRNubEdYK8DCf4j6fZQP//Z"/>
          <p:cNvSpPr>
            <a:spLocks noChangeAspect="1" noChangeArrowheads="1"/>
          </p:cNvSpPr>
          <p:nvPr/>
        </p:nvSpPr>
        <p:spPr bwMode="auto">
          <a:xfrm>
            <a:off x="612775" y="3127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37" name="Picture 1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07975" y="1402988"/>
            <a:ext cx="2847157" cy="201540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9" name="Metin kutusu 8"/>
          <p:cNvSpPr txBox="1"/>
          <p:nvPr/>
        </p:nvSpPr>
        <p:spPr>
          <a:xfrm>
            <a:off x="396893" y="3432245"/>
            <a:ext cx="1782860" cy="954107"/>
          </a:xfrm>
          <a:prstGeom prst="rect">
            <a:avLst/>
          </a:prstGeom>
          <a:solidFill>
            <a:srgbClr val="FFC000"/>
          </a:solidFill>
        </p:spPr>
        <p:txBody>
          <a:bodyPr wrap="none" rtlCol="0">
            <a:spAutoFit/>
          </a:bodyPr>
          <a:lstStyle/>
          <a:p>
            <a:pPr algn="ctr"/>
            <a:r>
              <a:rPr lang="tr-TR" sz="2800" b="1" dirty="0" smtClean="0"/>
              <a:t>Sınavdan</a:t>
            </a:r>
            <a:br>
              <a:rPr lang="tr-TR" sz="2800" b="1" dirty="0" smtClean="0"/>
            </a:br>
            <a:r>
              <a:rPr lang="tr-TR" sz="2800" b="1" dirty="0" smtClean="0"/>
              <a:t>önce</a:t>
            </a:r>
            <a:endParaRPr lang="tr-TR" sz="2800" b="1" dirty="0"/>
          </a:p>
        </p:txBody>
      </p:sp>
      <p:grpSp>
        <p:nvGrpSpPr>
          <p:cNvPr id="3" name="Grup 9"/>
          <p:cNvGrpSpPr/>
          <p:nvPr/>
        </p:nvGrpSpPr>
        <p:grpSpPr>
          <a:xfrm>
            <a:off x="2883346" y="914399"/>
            <a:ext cx="5460554" cy="5181602"/>
            <a:chOff x="2883346" y="914399"/>
            <a:chExt cx="5460554" cy="5181602"/>
          </a:xfrm>
        </p:grpSpPr>
        <p:pic>
          <p:nvPicPr>
            <p:cNvPr id="1026" name="Picture 2" descr="https://s-media-cache-ak0.pinimg.com/236x/e1/76/08/e176082214b27b021a13c5cf50c8cc95.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883346" y="1641136"/>
              <a:ext cx="2969909" cy="4454865"/>
            </a:xfrm>
            <a:prstGeom prst="rect">
              <a:avLst/>
            </a:prstGeom>
            <a:noFill/>
            <a:extLst>
              <a:ext uri="{909E8E84-426E-40DD-AFC4-6F175D3DCCD1}">
                <a14:hiddenFill xmlns="" xmlns:a14="http://schemas.microsoft.com/office/drawing/2010/main">
                  <a:solidFill>
                    <a:srgbClr val="FFFFFF"/>
                  </a:solidFill>
                </a14:hiddenFill>
              </a:ext>
            </a:extLst>
          </p:spPr>
        </p:pic>
        <p:sp>
          <p:nvSpPr>
            <p:cNvPr id="6" name="Bulut Belirtme Çizgisi 5"/>
            <p:cNvSpPr/>
            <p:nvPr/>
          </p:nvSpPr>
          <p:spPr>
            <a:xfrm>
              <a:off x="4904509" y="914399"/>
              <a:ext cx="3439391" cy="1496291"/>
            </a:xfrm>
            <a:prstGeom prst="cloudCallout">
              <a:avLst>
                <a:gd name="adj1" fmla="val -49030"/>
                <a:gd name="adj2" fmla="val 4305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tr-TR" sz="2400" dirty="0" smtClean="0">
                  <a:solidFill>
                    <a:schemeClr val="tx2"/>
                  </a:solidFill>
                </a:rPr>
                <a:t>Sınavda unutmamalıyım!</a:t>
              </a:r>
              <a:endParaRPr lang="tr-TR" sz="2400" dirty="0">
                <a:solidFill>
                  <a:schemeClr val="tx2"/>
                </a:solidFill>
              </a:endParaRPr>
            </a:p>
          </p:txBody>
        </p:sp>
        <p:sp>
          <p:nvSpPr>
            <p:cNvPr id="13" name="Metin kutusu 12"/>
            <p:cNvSpPr txBox="1"/>
            <p:nvPr/>
          </p:nvSpPr>
          <p:spPr>
            <a:xfrm>
              <a:off x="2955916" y="5491631"/>
              <a:ext cx="2821606" cy="523220"/>
            </a:xfrm>
            <a:prstGeom prst="rect">
              <a:avLst/>
            </a:prstGeom>
            <a:solidFill>
              <a:srgbClr val="FFC000"/>
            </a:solidFill>
          </p:spPr>
          <p:txBody>
            <a:bodyPr wrap="none" rtlCol="0">
              <a:spAutoFit/>
            </a:bodyPr>
            <a:lstStyle/>
            <a:p>
              <a:r>
                <a:rPr lang="tr-TR" sz="2800" b="1" dirty="0" smtClean="0"/>
                <a:t>Sınava gelirken</a:t>
              </a:r>
              <a:endParaRPr lang="tr-TR" sz="2800" b="1" dirty="0"/>
            </a:p>
          </p:txBody>
        </p:sp>
      </p:grpSp>
      <p:grpSp>
        <p:nvGrpSpPr>
          <p:cNvPr id="10" name="Grup 10"/>
          <p:cNvGrpSpPr/>
          <p:nvPr/>
        </p:nvGrpSpPr>
        <p:grpSpPr>
          <a:xfrm>
            <a:off x="5702587" y="2879070"/>
            <a:ext cx="3298326" cy="2922501"/>
            <a:chOff x="5702587" y="2879070"/>
            <a:chExt cx="3298326" cy="2922501"/>
          </a:xfrm>
        </p:grpSpPr>
        <p:pic>
          <p:nvPicPr>
            <p:cNvPr id="1032" name="Picture 8" descr="http://www.toptenpack.com/wp-content/uploads/2014/06/angry-baby-pictures.png"/>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5702587" y="2879070"/>
              <a:ext cx="3298326" cy="1978996"/>
            </a:xfrm>
            <a:prstGeom prst="rect">
              <a:avLst/>
            </a:prstGeom>
            <a:noFill/>
            <a:extLst>
              <a:ext uri="{909E8E84-426E-40DD-AFC4-6F175D3DCCD1}">
                <a14:hiddenFill xmlns="" xmlns:a14="http://schemas.microsoft.com/office/drawing/2010/main">
                  <a:solidFill>
                    <a:srgbClr val="FFFFFF"/>
                  </a:solidFill>
                </a14:hiddenFill>
              </a:ext>
            </a:extLst>
          </p:spPr>
        </p:pic>
        <p:sp>
          <p:nvSpPr>
            <p:cNvPr id="14" name="Metin kutusu 13"/>
            <p:cNvSpPr txBox="1"/>
            <p:nvPr/>
          </p:nvSpPr>
          <p:spPr>
            <a:xfrm>
              <a:off x="6267007" y="4847464"/>
              <a:ext cx="1782860" cy="954107"/>
            </a:xfrm>
            <a:prstGeom prst="rect">
              <a:avLst/>
            </a:prstGeom>
            <a:solidFill>
              <a:srgbClr val="FFC000"/>
            </a:solidFill>
          </p:spPr>
          <p:txBody>
            <a:bodyPr wrap="none" rtlCol="0">
              <a:spAutoFit/>
            </a:bodyPr>
            <a:lstStyle/>
            <a:p>
              <a:pPr algn="ctr"/>
              <a:r>
                <a:rPr lang="tr-TR" sz="2800" b="1" dirty="0" smtClean="0"/>
                <a:t>Sınavdan</a:t>
              </a:r>
              <a:br>
                <a:rPr lang="tr-TR" sz="2800" b="1" dirty="0" smtClean="0"/>
              </a:br>
              <a:r>
                <a:rPr lang="tr-TR" sz="2800" b="1" dirty="0" smtClean="0"/>
                <a:t>sonra</a:t>
              </a:r>
              <a:endParaRPr lang="tr-TR" sz="2800" b="1" dirty="0"/>
            </a:p>
          </p:txBody>
        </p:sp>
      </p:grpSp>
    </p:spTree>
    <p:extLst>
      <p:ext uri="{BB962C8B-B14F-4D97-AF65-F5344CB8AC3E}">
        <p14:creationId xmlns="" xmlns:p14="http://schemas.microsoft.com/office/powerpoint/2010/main" val="186731767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&amp; işareti unutulursa ne olur?</a:t>
            </a:r>
            <a:endParaRPr lang="en-US" dirty="0"/>
          </a:p>
        </p:txBody>
      </p:sp>
      <p:sp>
        <p:nvSpPr>
          <p:cNvPr id="3" name="Content Placeholder 2"/>
          <p:cNvSpPr>
            <a:spLocks noGrp="1"/>
          </p:cNvSpPr>
          <p:nvPr>
            <p:ph idx="1"/>
          </p:nvPr>
        </p:nvSpPr>
        <p:spPr/>
        <p:txBody>
          <a:bodyPr>
            <a:normAutofit/>
          </a:bodyPr>
          <a:lstStyle/>
          <a:p>
            <a:r>
              <a:rPr lang="en-US" sz="2000" b="0" dirty="0" smtClean="0">
                <a:latin typeface="Arial" panose="020B0604020202020204" pitchFamily="34" charset="0"/>
                <a:cs typeface="Arial" panose="020B0604020202020204" pitchFamily="34" charset="0"/>
              </a:rPr>
              <a:t>The format string %lf consists of a placeholder(s) that tells </a:t>
            </a:r>
            <a:r>
              <a:rPr lang="en-US" sz="2000" b="0" dirty="0" err="1" smtClean="0">
                <a:latin typeface="Arial" panose="020B0604020202020204" pitchFamily="34" charset="0"/>
                <a:cs typeface="Arial" panose="020B0604020202020204" pitchFamily="34" charset="0"/>
              </a:rPr>
              <a:t>scanf</a:t>
            </a:r>
            <a:r>
              <a:rPr lang="en-US" sz="2000" b="0" dirty="0" smtClean="0">
                <a:latin typeface="Arial" panose="020B0604020202020204" pitchFamily="34" charset="0"/>
                <a:cs typeface="Arial" panose="020B0604020202020204" pitchFamily="34" charset="0"/>
              </a:rPr>
              <a:t> what type of data to copy into the variable miles.</a:t>
            </a:r>
          </a:p>
          <a:p>
            <a:r>
              <a:rPr lang="en-US" sz="2000" b="0" dirty="0" smtClean="0">
                <a:latin typeface="Arial" panose="020B0604020202020204" pitchFamily="34" charset="0"/>
                <a:cs typeface="Arial" panose="020B0604020202020204" pitchFamily="34" charset="0"/>
              </a:rPr>
              <a:t>Each variable is preceded by the ampersand character (&amp;)</a:t>
            </a:r>
          </a:p>
          <a:p>
            <a:r>
              <a:rPr lang="en-US" sz="2000" b="0" dirty="0" smtClean="0">
                <a:latin typeface="Arial" panose="020B0604020202020204" pitchFamily="34" charset="0"/>
                <a:cs typeface="Arial" panose="020B0604020202020204" pitchFamily="34" charset="0"/>
              </a:rPr>
              <a:t>&amp; tells </a:t>
            </a:r>
            <a:r>
              <a:rPr lang="en-US" sz="2000" b="0" dirty="0" err="1" smtClean="0">
                <a:latin typeface="Arial" panose="020B0604020202020204" pitchFamily="34" charset="0"/>
                <a:cs typeface="Arial" panose="020B0604020202020204" pitchFamily="34" charset="0"/>
              </a:rPr>
              <a:t>scanf</a:t>
            </a:r>
            <a:r>
              <a:rPr lang="en-US" sz="2000" b="0" dirty="0" smtClean="0">
                <a:latin typeface="Arial" panose="020B0604020202020204" pitchFamily="34" charset="0"/>
                <a:cs typeface="Arial" panose="020B0604020202020204" pitchFamily="34" charset="0"/>
              </a:rPr>
              <a:t> function where to find each variable’s location in the memory</a:t>
            </a:r>
            <a:r>
              <a:rPr lang="en-US" sz="1800" b="0" dirty="0" smtClean="0">
                <a:latin typeface="Arial" panose="020B0604020202020204" pitchFamily="34" charset="0"/>
                <a:cs typeface="Arial" panose="020B0604020202020204" pitchFamily="34" charset="0"/>
              </a:rPr>
              <a:t>.</a:t>
            </a:r>
            <a:endParaRPr lang="en-US" sz="1800" b="0" dirty="0">
              <a:latin typeface="Arial" panose="020B0604020202020204" pitchFamily="34" charset="0"/>
              <a:cs typeface="Arial" panose="020B0604020202020204" pitchFamily="34" charset="0"/>
            </a:endParaRPr>
          </a:p>
        </p:txBody>
      </p:sp>
      <p:sp>
        <p:nvSpPr>
          <p:cNvPr id="4" name="AutoShape 4" descr="data:image/jpeg;base64,/9j/4AAQSkZJRgABAQAAAQABAAD/2wCEAAkGBxQTEhQUExQWFhUUFxoXGBgYGBcaGhcYHBcXFxwXHhgYHSggGB0lHBQUITEhJSkrLi4uFx8zODMsNygtLiwBCgoKDg0OGxAQGywkICQsLCwsLCwsLCwsLCwsLCwsLCwsLCwsLCwsLCwsLCwsLCwsLCwsLCwsLCwsLCwsLCwsLP/AABEIALUBFgMBIgACEQEDEQH/xAAbAAACAgMBAAAAAAAAAAAAAAAEBQMGAAECB//EADwQAAEDAwMCBAQEBQMDBQEAAAEAAhEDBCEFEjFBUQYiYXETMoGRFKGxwSNCUmLwFdHhMzTxB3KCkrIk/8QAGQEAAwEBAQAAAAAAAAAAAAAAAQIDAAQF/8QAJREAAgICAwEBAAEFAQAAAAAAAAECEQMhEjFBURMiFDJCYYEE/9oADAMBAAIRAxEAPwCpPZtKyvR3jCZVbZrhMoVtHYZXntpI4nQLQsDBldbYGRwmzbthELl7R2ws5JdAjNIrzaLnO9FjqUFWuyYwTMJdeUWkko8b2U5pnFiYEpmKk8JR+L2tgBboOIzKSmzNPwmvPm5QlSpKkazcclRXdPb0SVu2JVug6hcEABE1LmPdKqNTIlNabWuhFq+ikK6N0mFzgUTXeR1n0Q/xdh9EeyKinSQG6Yup6k4GIKNtXOc5pIgFTtptaeEdSbuIjCFJLRXmq/2OrcEgDusvKm0bev7Ie+vhSa1M7ahTqsDuqVb0UpMrz2cScrLqqAACZRd/p5L8yB6cLtuhF5B6BdEY0grFyAmsZAwoIYJyEw1TSXRASpmjuaCSSnlJdgngaAKYa6r9VPqtAEiEVZac0H1UOp2zgtLLRCceIBbw3OFqpctfOFJVpgM9VDaUgeim22rTF7RE+k4RHCIuKEtClFEuE8AJTcXx3QDwn1WgU0rGNrY46KZtlGXIGzrvn0TKrnqqRla2Ujk+gzrYcjhF0gYwtPrta2AorGtuME4U5KTA5bolc4tK4bXkw7oudTYGmQ5Kru9gYRitbBaiqGlwzMt4WJO3U8ZWLJXsm7exdb13YmYRLnlxEFHV6bdkQh7YU2ckZU1FS9EdGzQDRu6qT8QYwp6zm4jIXDacn2Vq8RjkEE5UrrTEd0MbdxdxwjabC0SSFP8ASugiu5syFHbWji7KMuLknlbp1y3KKcn2Mm/QK63U3YU1BxcJcEQ66DsuCJDQW4Q90h/8RZc0wSAAjbMQQCuazADIW2u6oqm7DCmhn+GDiAVqqdnC5tLkvMDkIy70x7DuIlrv0SuNpi8GxY69duEDlOdOoPceuVqrasaxpOQRz2Kd6dBE+kSEYwfTHWO0Qiw+Jh3IMLbHGkYaVBqV78NwIPPPuAgX1iXlxPIkfVZ4/g2y5M1BhZ5sFF2tRpZubCqFerLQJkun8hKFs7uqBAkA5+idQb7Kfu46LXdXMkBQ3dAbeVWLjVDTEu5MxPZRUdTNXrhTnphj/wCnWxvuYwTKUaqXVPl4W6xEZKDq6htEBLxQlxl2DV3BrYdyobWs4NMNOUkv7t5rAx5VZKGqN2iAMKkcaHxqNAzn1XAiICTNvKbSR1BynGreK2MYQ0ZIhUNgNV5cZG4yuiOLRpwjIutlqLPRFO1AEeiqtCzcDyjXcQs1xJPGkE1b0Thcm+LUAaZOAu69Pa3PK1ORKUZEl1qM9Sg6lzPVC/G2nPVCurjlDjWgqP0MqVzK2hPxQKxL+QeBbbeoH8FAXdi7LswpbOi5jgIwmRqSdvRc/FRkyDSsBtKUgGUcx2Y6lcVaQYMdV1TcAQTyi5abNaJ7i7FMbRlxVar6jUFQTMdk/r2wnfKr92475iUuJU7Y+On2N6bfi54K22mflKBoXRBwEwYwu83VVlIdhQtAAJWn1hwFNZVxtIfyh76zAEh3KCurFXwDunmMIvTaHxAGnkpc18GJVw8Dva6oGmCOrXfsU0Emx4x2SU9E+C5rw10SJj9Vdm29N9LLgGxMxMKwvsGfDO0cDE8j0Xn15V89djXHaaTztHcDj0zC6eCiXitoU6jRPmDBwTI/cIG5un0w1reG595CEs719RmD/EpmCOrmdD6xx9k0s6HxHBzskiCPUdY9kK8H4MW1a7qnOQMz6wj7W5AHnPLR+ac0dEL6LtvzTxPSISm68P1wRtEg+3t+yHGXiFlFUcW1y0meYcQ37QrXpdFri1oE7RLj69vuqZaUH0wS8bcGJ5knn9FafCdcU6b3EwIBknJHdZRa7F4C7xDpO5xcXsZ/K0OMFxgkhojMAHmFV3VgzDeiaUK4v72pBhtJpcP/AMEZ9HIPUaQBIHA/z6qWSHpOcFF0gYXLn4UbbUuOUVbtAEjlYLiMwk1Q3GyIWX9Skp6aGNJnC7qXgd7pbc3TmzJwmjroVproMs9Ap1SXYwmOn6LRdLdokKuWmqvaJanNjrBbTLgMqkZj4rfYXX8N0yfK6PqgL/RqbR/1M/RK26rUO4mZKV1KdRxkuJnum5Wtlm4rsfssIZua4FVfVH1HOziOE5s2PiA4+ymu7He2CMoqfhKleirmye7Kir2JHRWw0PhNbKBv6D3/ACha7BdOhGbAgBYnFPTahGViKa+gsdPqzygPxgFSE9b4ZeW7g8ccKuXFmWVPMMhcLT9JTwyT2hh8xiUNePMgeqMsxJmOiWVqzhUgjEpnH+NojxGNw5waJKUVCQZKsDmtqNEGEr1mz2gR/wCU0IpopjVnFGoIwj7W5wZQ1Gi1tME8oeq1xOEXCnseSiTurS6AmFnYEmSZCVMpbDJKeWmotDZPCXaWhEnHo5OiTJlWDwnogEndJPXqElGsMPorb4Vrsd5mRu69lXHLdMeGSS0y+Ui+nR5JgR6x+68yvb6K1VwBkscWujtlzT9l6HfXwps3OMD9F5hd6g2rdOFKXb2PGOJ2mCum9HTjF2h2P/8AQXRO2CADEtIJkntBT6vFCHz5ukf+0AZHufdc6ZbM/AN+H/3VNrRVkFpMf0zy3EAjskhrfE2gPO8EiXeaTIAdP/y55x6JIzSdel5Qb2MaurVdo2OcccmO+Gk9cwf91DU1l7CPMSXnBEkP5b9IMYQFpeFu7dT3Ejd6gcT9P2Udw75A0/LJABw2CInHv7Jv02Lw0MqGp1Hcu7SCBIbwcE+2Uu12pWpUarmk7HRODMZjHTrCU22tlrvKCQDI7uBIxAGRJnvn1TnQ/EW4kViHU9pIY/IAjn2GRHp6oyyKv5CqDvRXvCeoPaapYCS5obA6ue4H7AMVkuGFgG8569p7BOvA+g0t93WAcGGoCwOaWujY08HgEuJHoQlfi4guxgE89T/sFOcLJTSbB7GDUzwQhr9215A46LKVqYDgThMaZaY3DKktIEWk9iVrHSOyIuoIDSJJCavLQDhQWrC4yW4RVDPJEQCq2nLSsFd3DRIT640dtR0osWlOkAMSjcUB5Uuivtpv5IwuthIx90+rVWtpnGShmUIZ7rSpiOcpC61aGnnKxt35s8BDVaLi+GmEybpsCSgjK12DXz9+eFwLiGwBlEsIIIPCHq1GtzyAnSfgUkyCnePjIWKere0oB7rFuI35gVp4gqOdDXEY4WVaznnzcrunRh07cwjbS2FSehCnHGlpE5Tbe+iLTX7Z7rLfTn1qkCMlbFItdBC4q3T2OBZIIU+pVROlZf8ASPAYIDqjuM9ggvFFpSaC1oBjsq5X8Z3IpwHR6pbpusOeXb3SSrarR0RjGPSIbygXDyqIUpaAHeZPKNNu09yoqGnCS5Tk67JSSYobZPDhuMhMXBoG0qb4YIMnhQXFGcjlJbuxJSB67Wtp+pTrwZ8Wk4VGme46EJG+3NSGuV38F2r6P8sjseCFSP8AJmWyyeJbv4lqSPKQPcT2K8k8PueLsvoklwbU8nZ2x0R3Er2XVWU/hF0GCMj19e6878Mac0XjqxaW0xMzgZwYPTG5dB2QE3gDUg6tUc0uaHtax7Hu3ulrYDg/aJEsa2DkT1kp/daeCwiAHtgiIEnAJHYDkdp7qwXekWbP+3phm3yhxySeYmTJ6oPVqjKQBcQHkyct2lo9TmQT/vyubJlU8lxOuGPjCmV26LKY21JMGHbcEDPXrjv3hCX11TghjRPTJzmM5gRDeSecrNUp/EcHuaXA4APbLgXDvgmOgVa1Oi4H5YDoAifcQcdROPRUhtWJN0wqs5ocSJjHuIcHAx6cfdL72rsFQtgAggAcCRkj/wCxXNCvxu+b5QfoIB+wz6o19s2cQWuG4zEDoR91m6F7LL/6RajVdSuWvefhg09u4zmHBwB7Rs/JMNZsg9xcT9+ft/KER4Ho0XtDKAgwS4E+VsngA8cE47pl4odTZFPE9gP1KrKVqzkk+Oir0KwZhvVHsqNaM5KWOpAGR0UFa/IOcLmI9jR+oNLoIgLT7zaPKcJJWBdBnlGW9EvOxokxKVwvdiyVolt9SLiQOVBe3rtwDlhaKJMjKX1bgOJcXJ/zTQ0Veh8AHgAldXNUNxuSbTLs7T1UlcbvRMn9K9Gy8glzTKIZdPfTO7EIS7sHNphzHT3UWnXB4eOER+TCWh3CJqW4a3vPRF0AzbPCj/FU90QTCrHQqkA/gmkAALSbnUAOGhYm0bmVK9v31HgU+nVObTRKxaHh4lAXDqbT/DK6oavUYIZMrkU5dUd08OKrbG/4CqWndAhKKt7y0xKZaWyu4OdUfg9Fn+kte0vHRZ62cE8aTuIgZZOccnlM7LTmBwBMFFsG1vCHdY7yJJae6Mcli/oxo4MDtkqUvgbR90NWpspCSZdCVVr3cMOgpMjronOS6CqjQHIbUKxjHRAPvXhwnjqUfqVHybmZkLQjqxCXTrmWg9e69N8M0i5jdxzyCP3C8dsa5GCva/BVdrqDYHmAyP3VsfZWC3sE8UPfApNEueQBA5J+qXWunvphlBpLiNzSQ4wXHJzsxEHEplq2oNDnVAdzgdjYjyicuBIj0SixqPFRxzuAJEk/KQRiccHlXrR1R0w+xtDRGMmfMAS7r1Lm9j2SS78PVLm5cHtfs8vyuEA85E46cBOnQ5m7yNA5Jkj25A/JNfB1oz41QtbyGncGMZnrkZOI5Cioppou5NOwWvbUbUVKbGjc1rSZknzSOTkztP2Xl1/dVRVOQWzkQOs4Xov/AKqWdcfxKXYNJ9BJBj/OV47e3Fbe4N3Fx2gkjAmc+nVTx4qstKSlFMaalYsqseWsIc0skMA/mMD2yl9rScwFr2nBLQSQSPt+ytXhDTj8F5qkk1IJ9mjA/IqvPpgvc4ADJOWNAgn0KqkoxOWTuRY/BQdTf5C3zO8wHMRiJGMj9Uf4rqzmR+v5gBINEvIM/wB2OgH24GEfrDt4aQQA4d+COQqzS4WcmRNiyzrZglT1rdriBwgn6ZUHn6BZRrumCJP6LkaaJpMZCy2SSfKEz0yq0Ne9gzESkNC+cCWvHlRNjeGTHy9fRMqfRuVaJC9ud+SepS46IxzsHnond1Sp1PM1wkdEBRcWuM4WbknSBju7Rp2kfCbg5PCgaS0QRJXdxqb8DkzyuzdF0+USlpy0x23JndnReQS3jsUPWtyHGcKapqZpgARK5q3nxIxk8qljcpfCa2tdw+bhQV62zBHCkZcBhzyoKwdUnueE6bHttCu4uXOMt4WI1umvB7LE9hpfCWlprAMCSi7bSs4CZ2+mcFqsFlpG5uOSldFkivWtnGN/0XD/ACkhp9wE11DShTcIJzygqtNtLgbiVKUkinBsyhS/hl5jCU1719QnygAdU2q2lR7cDHZVa7vnNeWEQpqLbsTI0ocUv+g1zcOnOUAwuLuIRldjp8owimWu7bIgqqjZyRxfQCjXcD5hIRj3Et8vHZOHaQwNDuTCHoNbmei1+I35/BIy0qOfuGFbvC2uVWzScPm8oLefc/7lJarnBp290/0ewNMB9T5vmgctAyAevIynSotCA41Wowwd0CmTtzxtA6T5pMDHVLXXrmw4s2uJBBAaXucehgkxHvypbipubMeUACTtkSTEdiYiIwp9Os3PrNbVA2P4mCcAdREDP37q6QW6LZpGn7mio8STnb0b7Dv6qxaPa/DLjzJ/aFllahjQG5AUlejIkE+2UHBJ2BTbEPjDW6WxzXcgGQATI+gM8rxDQ9doPuazKjCxjyNpg42zyBwvcta0kVgJBa84Bb19CFSn+CyKkmOcwAClaV2WjJKPZPZXFI0yKeWxyAQqxqGkiCXADvGB/wAK7jS9gAbgDt+6iOlgzu+yVxsldHkd4IfLSAAYnOB37J/o958SnUY6JEOaesgencQpNds9tTYKIG44P/nCSW4+DWEOAzuziMxB6Yk/dV8E7G1C/Lht6RkfqFBUuKmCxkjuiaG1mSB5iZM+sg56GZCZG4BYGBsAnlcU5qEqOeVqVCnUWtc1pOD2C1fayKdmKdNo3udk9Yn/AGROr2fyNZ0EylTNPLid5AhMpcQJK9g+l3MOaZz1Rt3rQ3kbeFBZ21PcDmVJqds2mYgy5Kth3dohrXzTG3BKItrtzQQRz1SD8O5pJcSOyLsq7ydpVEkilUtDW4sC5sjMovQ9OLWuc7I9UstqtRhJBJHbomJ1GpskQQsqsDmCuD2uJcDHIKYWN2HCSIITDSdZpuEVm4TFtS1JIgAdCjDj9NHIhDfX5BWkdcUqZdA4HVYmlGV6YJZHehpb1NoiVLb69UaC1rfZD2Owu2gSUdWrNpujblTbXZ1xezdvdPrMO4Q/1SS8txuyS0hWJtzDHvaPNGAq3Url48wh0qfvRnGVk/8AqFRo/tIiQkf+nbnud36lOK5gBsT3U9nZ0z5jITxZvdiGnSazpJUVd53cQrRVo0iIaIKiutIY8CDlVTSCxS1xgNGT6Lu2tHOcRtHqjNLfToPLXAn1OVJc3jBuc3p26qf9uyUnTtAtK0G/OGtPMcn0EZTepblrGlo3ZIJjlvPUZj6ozSLWMiDU2iSRIbOSM8LV9aPDnOY+Q4zs4a6Bk5MtAHVdCVj3QPb2jarZpuJh8vMRJjggjH0Vq8O6aSA+q2akRJjA7AdOSqrbkuLPhQwMO54EkEj+XOSZV80Ss8sl+Cq6SJNtjtjYauG8HsoTcTjoB+f+fqtsdg+6Bjiu3zN9JKDuaUz/AJ3R73ZHshiMJWML2W0n0RLbIDoi2tEQFt7wAe/+FagMoPjq0mm1wjduAzwYzBPQcrzS9b8SmX0iGuBLTTdy0gxB9OxXtPiK33UyXDc0n5e8j/PuvJL23BcXMYWiJ3iZ/pgg+wwQn7QqFVK4/lqRL/KPRwPrxwp33h+XdBbgg9E20nTWuljy5rQPmBDgHdYJmPWe6Xa9p5Y8/wA5fwZGY9AuXNjX9xpxTVhVG5e4tBc0juOVlwTuJ244VbsLKoKkHykeqJq+Ig0mi6eYLuyilb0R/wBIF1OpVD/LgBT0774m0uMubyu69Ta6Y3MIwt0DSe6QIPZPVF49Gvxwc7aR7LZ3Ana3jqjqGlOeCQ3jqnVgxrWREuHdG0kGkpFcpag5zSwjJ5S/U6lSk1uyYnhXJ7m+Zz2DGMJPXJe4bWEx6Ict9Aml2ANuXOYHHHcLKN4XHB4Ujq8OLNpk+iVNquZV2EBuVL+nraOZpPotdjeCPNJP1WkNV8oGx4M84WJlFx0Hkvhc9Nt3OrOdTGBgE/qt6lI85fLpgoptR7WFtJsdyh7ajUbPxGbgUx6XFJa7EzGVXuim85Ug0yq47XOj1TWoWsy0QUuoValR5EGO6OzW+hjQ00NaW1HyehUOpUixrQAY7qKs3IBcRCL3PqQCZaPRamLx3sXtcHEATjlNqAIBhv0KYWNmxnmiT1Wq3wyZHKZdmoSFj2kuNIOngJTqjvLJAbLhIHacqwf6+2i4h0O9ClGqXLbl0CmGkgnnlLObWq/6Ta5aRaaZDqYaCWtJ+IXN+YifK0AAySldZo2bW4O4bWuJLsgEmCcSO5+8pX4Xu3BrmvOAQwnqDkz6A8LG21SvWe+oP+rubT24DSNhBLhnzbf2XVB2acRlTt3smpBOZJBmM9eys9hqgIbnOEHpNRtNpaWbpJDy7l+Yme4wP8lV3xCypQf/AAmO+EYIOTsdyWn+ke6aUWtk4tPR6dZkHnmUY5nK898OeIi5vmPGFaqWpA9eiyaC0w6q6DHsVvkj/OyFNcFwTGkRj/O6BjRZgxzC7+Bx3PP2K3TeCVBf6gKYyclFIDYJetBaQTxhedaxQHxHF0gEdMA8/cq9MuA8hvV3mPsqD40vw2o4NYdrcbpwTMGPURz7opbAwbSr0Aj5w4O2udgAu/pjH+Ql/jN7hBkFoLXDygEdDxjr+Sjtr40/M2HEZLXmTtIHHT+cEexSTXb83FXYz/psOSJgmOPohkqqAk2Kq1WowOfkucfL7LLy3bUc12z5hkjumtvbipTMZcw8LLW7ZiWwWn7Fcy6+G41t9kbKGykWZJBED0RFoIdOyIHVE73BxIAM9VFHml7ucIbaHjdGna+8QwCJKl1DUGtALXeccjol+raa0AODp9lmn0XVMPp4AwUOKj0Z0wzTNRdVO15jtPUpvbV2U53OG8duFW7mjDcAgtOF02/Y7y7dzo/NFMi0qCNSvXNeXwMnylJ6mmPuaheHjdz6KZ91U+VzQWnp2XFG02yS6Bz6hG39Jq4g4qPp4J3O6+ixMaTaL+vHVYl5G5fT3f8ABiFqtaYhq3V1D+2G91t+pgDyjnqmo9KxebBjcuCFvaIA/hAZKPvSXgGeegSy4bU/kEEd1qGTBKto94Jj8kNSFUeUNA9V1/qN22R8NsJPeeI6rDtFMlZWZ0N4rQIcBnK5q6p8NsGHFJqWoPaN7hBPQoarRdXIdumD0RlG0JdB9y1tXO3zcpTUcQZMiTAdExCLv61QU/LG5qM0lhrUmgN/iOJO3p7yeFKX8Vr02KNzt+GvD9B34loyQcVR0c3+qBgK1alFEAU2AhsSRyIxP0wpvDemtw54AHytk5nqeO6slzp7GNJPEZJ+0LqhHikTnJSbPPxcku3xDfmAkYMAE+2HfdQt1d1QhjKh3cRtG18xkuj0OAQnmqWDGsLqQlhPAztMieeh/dVm+cGAVAySDh7ScuEgtxwZ+uVflZKqJQ+m17tvkfy5rctkcx1B9ExoX5iZxAKqhDHEv3uafmgQ6T0HcdswufDtcU3mk9znOeQWuO6HAyYg/KR1CjJUOmelWN5uhPaNxP2VU05hwmGqamLe2qVSJ2N49f2C0WZjl2oNpgknPQKv6nVfVdJBaADJIgf889FUtHuatao6uQ5wa0NJHylwJLnAHoJhNtU1p/w3AsIJwAcEk4jrPt6KyQgjAFF9UtqVH1H5c4y0NaMwADg+p9fZLr9/xaO5xJAdDPU5A2jtg/eeqXOqE/MC0udEEzu4P14jt+S6e97yKbMFgEkZDZyRnrtgfUrWkgNNvYoAdEZ3RDiMQ0QMR7N+yKqW5ZTLGjLiCY6BOnWu1oESTkj0S9zySf7R9Z7eyhJelIs4sntpsDWHMy7r9Ewr0AfPA83IhA0NU+CTLG59MqWjqQqtIyFySnfmhKQwe3YNwZyPpCQ3hbUfDjt7QmltXdIAfIiId0WUqTASagHp6qiaQqyV2KqOpCn5Ht3AcFMrPUC9pc2mYb1RN3eUgAfhiOM8rijq1GlTIdID/sEeSb0PFqeiAW7nw4Hnoi6en0qbp2+eFLYNY1oLXA9URcWL3u3Ng+yk1JnVHHjj4JNU08Yh0EZhIL9rqY3HIKfXrXBxDmkKLaXMNPbM9YSq09glihLrRXLe62tnAk/ktpu3wY+qedgHQraspQOf+mZ7GKrnBzCAT3Q77ciMlT0toaSHcrVlT3Eh0xPKcuRU6hacqV18cyu7mjEiJ7IWlRcRBbBRAD3Nw7EZCAumNaA58AHgp1VsxGRj0SjUrOWbXCWg4WNYqeGVANh3ZWU3tp4aYPULohlFvlx9EiuajC8veS0FbvQNkmp1D8N1TdAnjum+gXlXhgDiWRA5EiMEdYSC/tWVSxtJ+JEN7k9V6T4V8KtDmPDyHNPTEwOPZJLG20UxzSTssWlFrW05BbG1oBmfz+v6pvq9pvZB4d26yhtVrMbtdUOSZAGTgEYH1XWlasKjS1w449oXUcoFp+ltpNI53dD+iR6t4fO0tokAElxY4S0k+vIzlW80uo6CAP8APQKJzQYHplajcjyzUvA9UNa+nD3Pk7WnLDOYLox6z1T3wr4Pq0Tvq1y4EHdSjcN0c7yZx6K3VbfHl5Ax6SsEtxnA/bP6LcQcjVnprBC5u9OpVGOpvALXy0g/p9lLTrbcn7f57qC5qwQRkSgogspFawNoTTpENpiQ10mY5AgfafRKb9xrS7LXcAGRu7mPVXe+AeWjbPX/AD2hC0bEuOeBP6p7dBs86paJUc5smNsx1PJwPoQjtI0uoHucRtAOBzPrKu7LBrZPYlcvIDXOjjP07qdGbKzq9uA5pEBxBEcZ6/QqvO2te3+7gHorZqVFzySDDR9wYGQqEQfjQHFz2OkbuueEMq1Q2HsZag8iWPDROQY5CD2cbIAPVWRjvxGK9B2OC3OFVtXvDTcadOgdoOC5cHB2dUoxaoHvGPpvMlpA6jqoq18Q0ucYIGAgK2qF9QAt2u4wgtRud5Myc/orrGvUcEsabCbzW6kBuCOeE4rV2Ptg4xP9KqlEuJyCQceysOkXJYzb5QP6jnKLhFDqEUAllVrQ+mXNHboprTxTdUsyD7hPjrbDTLYY9pxgcHuq9c2tLOxxnkt5x6IxlHotG67Lho3j2jVhlxRg9Xcj69ld7fT7eo0OpOaTE+UheN2T2UgT0PIKsWlXNNnnpnaf7TH5Iyr3om83F7LnXYdxbxHZYqfdXl0Hbmu3ByxT4Flmj9PVLPTRtkkmVBdUfh5afosWJhxwyk17WucOiFuQdwzjiFtYiD0juaQASu8gNOFixEBV7+6cQRiPb90mv7NroB4KxYmQGMfCWlMF2w/0guz3AXquiA7XySS4yT6HG0dgsWKkCczrU2/xC0YM7A6JIEZQFet8EgMEAY9+FixUJjyjVJDvSHD8sfmUVWYCGmPm5+62sW9M+haKpDJB5I/VGveM47Z95/2WLEwpxTYDHqCVDfu2s3ALFiCML3YdH9s/mVqm2Ge4H5lbWIMyAbjt7BKbesXgsPAcR9J/5WLEEGQVTtg0lvLTiCvNPG1H4L/iMw4PhYsRmtGx9lZd40uxhtTaOMAfuoX+IK9d7Q9/OJhYsUfCrZqja/xJJnzdk+0/SmPeJ4cSSsWJWSm2loKutOY0uAHCV0tLZuLujQcd1pYo8n+lE1Jsy30UCk5+8xxt/wCUFRtmzDfKQOeSsWLJsaMm3sipFzdwJ3TjIUlEgYj81ixWYJbH1lqz2AMwRE/msWLFOMnRCz//2Q=="/>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6" descr="data:image/jpeg;base64,/9j/4AAQSkZJRgABAQAAAQABAAD/2wCEAAkGBxQTEhQUExQWFhUUFxoXGBgYGBcaGhcYHBcXFxwXHhgYHSggGB0lHBQUITEhJSkrLi4uFx8zODMsNygtLiwBCgoKDg0OGxAQGywkICQsLCwsLCwsLCwsLCwsLCwsLCwsLCwsLCwsLCwsLCwsLCwsLCwsLCwsLCwsLCwsLCwsLP/AABEIALUBFgMBIgACEQEDEQH/xAAbAAACAgMBAAAAAAAAAAAAAAAEBQMGAAECB//EADwQAAEDAwMCBAQEBQMDBQEAAAEAAhEDBCEFEjFBUQYiYXETMoGRFKGxwSNCUmLwFdHhMzTxB3KCkrIk/8QAGQEAAwEBAQAAAAAAAAAAAAAAAQIDAAQF/8QAJREAAgICAwEBAAEFAQAAAAAAAAECEQMhEjFBURMiFDJCYYEE/9oADAMBAAIRAxEAPwCpPZtKyvR3jCZVbZrhMoVtHYZXntpI4nQLQsDBldbYGRwmzbthELl7R2ws5JdAjNIrzaLnO9FjqUFWuyYwTMJdeUWkko8b2U5pnFiYEpmKk8JR+L2tgBboOIzKSmzNPwmvPm5QlSpKkazcclRXdPb0SVu2JVug6hcEABE1LmPdKqNTIlNabWuhFq+ikK6N0mFzgUTXeR1n0Q/xdh9EeyKinSQG6Yup6k4GIKNtXOc5pIgFTtptaeEdSbuIjCFJLRXmq/2OrcEgDusvKm0bev7Ie+vhSa1M7ahTqsDuqVb0UpMrz2cScrLqqAACZRd/p5L8yB6cLtuhF5B6BdEY0grFyAmsZAwoIYJyEw1TSXRASpmjuaCSSnlJdgngaAKYa6r9VPqtAEiEVZac0H1UOp2zgtLLRCceIBbw3OFqpctfOFJVpgM9VDaUgeim22rTF7RE+k4RHCIuKEtClFEuE8AJTcXx3QDwn1WgU0rGNrY46KZtlGXIGzrvn0TKrnqqRla2Ujk+gzrYcjhF0gYwtPrta2AorGtuME4U5KTA5bolc4tK4bXkw7oudTYGmQ5Kru9gYRitbBaiqGlwzMt4WJO3U8ZWLJXsm7exdb13YmYRLnlxEFHV6bdkQh7YU2ckZU1FS9EdGzQDRu6qT8QYwp6zm4jIXDacn2Vq8RjkEE5UrrTEd0MbdxdxwjabC0SSFP8ASugiu5syFHbWji7KMuLknlbp1y3KKcn2Mm/QK63U3YU1BxcJcEQ66DsuCJDQW4Q90h/8RZc0wSAAjbMQQCuazADIW2u6oqm7DCmhn+GDiAVqqdnC5tLkvMDkIy70x7DuIlrv0SuNpi8GxY69duEDlOdOoPceuVqrasaxpOQRz2Kd6dBE+kSEYwfTHWO0Qiw+Jh3IMLbHGkYaVBqV78NwIPPPuAgX1iXlxPIkfVZ4/g2y5M1BhZ5sFF2tRpZubCqFerLQJkun8hKFs7uqBAkA5+idQb7Kfu46LXdXMkBQ3dAbeVWLjVDTEu5MxPZRUdTNXrhTnphj/wCnWxvuYwTKUaqXVPl4W6xEZKDq6htEBLxQlxl2DV3BrYdyobWs4NMNOUkv7t5rAx5VZKGqN2iAMKkcaHxqNAzn1XAiICTNvKbSR1BynGreK2MYQ0ZIhUNgNV5cZG4yuiOLRpwjIutlqLPRFO1AEeiqtCzcDyjXcQs1xJPGkE1b0Thcm+LUAaZOAu69Pa3PK1ORKUZEl1qM9Sg6lzPVC/G2nPVCurjlDjWgqP0MqVzK2hPxQKxL+QeBbbeoH8FAXdi7LswpbOi5jgIwmRqSdvRc/FRkyDSsBtKUgGUcx2Y6lcVaQYMdV1TcAQTyi5abNaJ7i7FMbRlxVar6jUFQTMdk/r2wnfKr92475iUuJU7Y+On2N6bfi54K22mflKBoXRBwEwYwu83VVlIdhQtAAJWn1hwFNZVxtIfyh76zAEh3KCurFXwDunmMIvTaHxAGnkpc18GJVw8Dva6oGmCOrXfsU0Emx4x2SU9E+C5rw10SJj9Vdm29N9LLgGxMxMKwvsGfDO0cDE8j0Xn15V89djXHaaTztHcDj0zC6eCiXitoU6jRPmDBwTI/cIG5un0w1reG595CEs719RmD/EpmCOrmdD6xx9k0s6HxHBzskiCPUdY9kK8H4MW1a7qnOQMz6wj7W5AHnPLR+ac0dEL6LtvzTxPSISm68P1wRtEg+3t+yHGXiFlFUcW1y0meYcQ37QrXpdFri1oE7RLj69vuqZaUH0wS8bcGJ5knn9FafCdcU6b3EwIBknJHdZRa7F4C7xDpO5xcXsZ/K0OMFxgkhojMAHmFV3VgzDeiaUK4v72pBhtJpcP/AMEZ9HIPUaQBIHA/z6qWSHpOcFF0gYXLn4UbbUuOUVbtAEjlYLiMwk1Q3GyIWX9Skp6aGNJnC7qXgd7pbc3TmzJwmjroVproMs9Ap1SXYwmOn6LRdLdokKuWmqvaJanNjrBbTLgMqkZj4rfYXX8N0yfK6PqgL/RqbR/1M/RK26rUO4mZKV1KdRxkuJnum5Wtlm4rsfssIZua4FVfVH1HOziOE5s2PiA4+ymu7He2CMoqfhKleirmye7Kir2JHRWw0PhNbKBv6D3/ACha7BdOhGbAgBYnFPTahGViKa+gsdPqzygPxgFSE9b4ZeW7g8ccKuXFmWVPMMhcLT9JTwyT2hh8xiUNePMgeqMsxJmOiWVqzhUgjEpnH+NojxGNw5waJKUVCQZKsDmtqNEGEr1mz2gR/wCU0IpopjVnFGoIwj7W5wZQ1Gi1tME8oeq1xOEXCnseSiTurS6AmFnYEmSZCVMpbDJKeWmotDZPCXaWhEnHo5OiTJlWDwnogEndJPXqElGsMPorb4Vrsd5mRu69lXHLdMeGSS0y+Ui+nR5JgR6x+68yvb6K1VwBkscWujtlzT9l6HfXwps3OMD9F5hd6g2rdOFKXb2PGOJ2mCum9HTjF2h2P/8AQXRO2CADEtIJkntBT6vFCHz5ukf+0AZHufdc6ZbM/AN+H/3VNrRVkFpMf0zy3EAjskhrfE2gPO8EiXeaTIAdP/y55x6JIzSdel5Qb2MaurVdo2OcccmO+Gk9cwf91DU1l7CPMSXnBEkP5b9IMYQFpeFu7dT3Ejd6gcT9P2Udw75A0/LJABw2CInHv7Jv02Lw0MqGp1Hcu7SCBIbwcE+2Uu12pWpUarmk7HRODMZjHTrCU22tlrvKCQDI7uBIxAGRJnvn1TnQ/EW4kViHU9pIY/IAjn2GRHp6oyyKv5CqDvRXvCeoPaapYCS5obA6ue4H7AMVkuGFgG8569p7BOvA+g0t93WAcGGoCwOaWujY08HgEuJHoQlfi4guxgE89T/sFOcLJTSbB7GDUzwQhr9215A46LKVqYDgThMaZaY3DKktIEWk9iVrHSOyIuoIDSJJCavLQDhQWrC4yW4RVDPJEQCq2nLSsFd3DRIT640dtR0osWlOkAMSjcUB5Uuivtpv5IwuthIx90+rVWtpnGShmUIZ7rSpiOcpC61aGnnKxt35s8BDVaLi+GmEybpsCSgjK12DXz9+eFwLiGwBlEsIIIPCHq1GtzyAnSfgUkyCnePjIWKere0oB7rFuI35gVp4gqOdDXEY4WVaznnzcrunRh07cwjbS2FSehCnHGlpE5Tbe+iLTX7Z7rLfTn1qkCMlbFItdBC4q3T2OBZIIU+pVROlZf8ASPAYIDqjuM9ggvFFpSaC1oBjsq5X8Z3IpwHR6pbpusOeXb3SSrarR0RjGPSIbygXDyqIUpaAHeZPKNNu09yoqGnCS5Tk67JSSYobZPDhuMhMXBoG0qb4YIMnhQXFGcjlJbuxJSB67Wtp+pTrwZ8Wk4VGme46EJG+3NSGuV38F2r6P8sjseCFSP8AJmWyyeJbv4lqSPKQPcT2K8k8PueLsvoklwbU8nZ2x0R3Er2XVWU/hF0GCMj19e6878Mac0XjqxaW0xMzgZwYPTG5dB2QE3gDUg6tUc0uaHtax7Hu3ulrYDg/aJEsa2DkT1kp/daeCwiAHtgiIEnAJHYDkdp7qwXekWbP+3phm3yhxySeYmTJ6oPVqjKQBcQHkyct2lo9TmQT/vyubJlU8lxOuGPjCmV26LKY21JMGHbcEDPXrjv3hCX11TghjRPTJzmM5gRDeSecrNUp/EcHuaXA4APbLgXDvgmOgVa1Oi4H5YDoAifcQcdROPRUhtWJN0wqs5ocSJjHuIcHAx6cfdL72rsFQtgAggAcCRkj/wCxXNCvxu+b5QfoIB+wz6o19s2cQWuG4zEDoR91m6F7LL/6RajVdSuWvefhg09u4zmHBwB7Rs/JMNZsg9xcT9+ft/KER4Ho0XtDKAgwS4E+VsngA8cE47pl4odTZFPE9gP1KrKVqzkk+Oir0KwZhvVHsqNaM5KWOpAGR0UFa/IOcLmI9jR+oNLoIgLT7zaPKcJJWBdBnlGW9EvOxokxKVwvdiyVolt9SLiQOVBe3rtwDlhaKJMjKX1bgOJcXJ/zTQ0Veh8AHgAldXNUNxuSbTLs7T1UlcbvRMn9K9Gy8glzTKIZdPfTO7EIS7sHNphzHT3UWnXB4eOER+TCWh3CJqW4a3vPRF0AzbPCj/FU90QTCrHQqkA/gmkAALSbnUAOGhYm0bmVK9v31HgU+nVObTRKxaHh4lAXDqbT/DK6oavUYIZMrkU5dUd08OKrbG/4CqWndAhKKt7y0xKZaWyu4OdUfg9Fn+kte0vHRZ62cE8aTuIgZZOccnlM7LTmBwBMFFsG1vCHdY7yJJae6Mcli/oxo4MDtkqUvgbR90NWpspCSZdCVVr3cMOgpMjronOS6CqjQHIbUKxjHRAPvXhwnjqUfqVHybmZkLQjqxCXTrmWg9e69N8M0i5jdxzyCP3C8dsa5GCva/BVdrqDYHmAyP3VsfZWC3sE8UPfApNEueQBA5J+qXWunvphlBpLiNzSQ4wXHJzsxEHEplq2oNDnVAdzgdjYjyicuBIj0SixqPFRxzuAJEk/KQRiccHlXrR1R0w+xtDRGMmfMAS7r1Lm9j2SS78PVLm5cHtfs8vyuEA85E46cBOnQ5m7yNA5Jkj25A/JNfB1oz41QtbyGncGMZnrkZOI5Cioppou5NOwWvbUbUVKbGjc1rSZknzSOTkztP2Xl1/dVRVOQWzkQOs4Xov/AKqWdcfxKXYNJ9BJBj/OV47e3Fbe4N3Fx2gkjAmc+nVTx4qstKSlFMaalYsqseWsIc0skMA/mMD2yl9rScwFr2nBLQSQSPt+ytXhDTj8F5qkk1IJ9mjA/IqvPpgvc4ADJOWNAgn0KqkoxOWTuRY/BQdTf5C3zO8wHMRiJGMj9Uf4rqzmR+v5gBINEvIM/wB2OgH24GEfrDt4aQQA4d+COQqzS4WcmRNiyzrZglT1rdriBwgn6ZUHn6BZRrumCJP6LkaaJpMZCy2SSfKEz0yq0Ne9gzESkNC+cCWvHlRNjeGTHy9fRMqfRuVaJC9ud+SepS46IxzsHnond1Sp1PM1wkdEBRcWuM4WbknSBju7Rp2kfCbg5PCgaS0QRJXdxqb8DkzyuzdF0+USlpy0x23JndnReQS3jsUPWtyHGcKapqZpgARK5q3nxIxk8qljcpfCa2tdw+bhQV62zBHCkZcBhzyoKwdUnueE6bHttCu4uXOMt4WI1umvB7LE9hpfCWlprAMCSi7bSs4CZ2+mcFqsFlpG5uOSldFkivWtnGN/0XD/ACkhp9wE11DShTcIJzygqtNtLgbiVKUkinBsyhS/hl5jCU1719QnygAdU2q2lR7cDHZVa7vnNeWEQpqLbsTI0ocUv+g1zcOnOUAwuLuIRldjp8owimWu7bIgqqjZyRxfQCjXcD5hIRj3Et8vHZOHaQwNDuTCHoNbmei1+I35/BIy0qOfuGFbvC2uVWzScPm8oLefc/7lJarnBp290/0ewNMB9T5vmgctAyAevIynSotCA41Wowwd0CmTtzxtA6T5pMDHVLXXrmw4s2uJBBAaXucehgkxHvypbipubMeUACTtkSTEdiYiIwp9Os3PrNbVA2P4mCcAdREDP37q6QW6LZpGn7mio8STnb0b7Dv6qxaPa/DLjzJ/aFllahjQG5AUlejIkE+2UHBJ2BTbEPjDW6WxzXcgGQATI+gM8rxDQ9doPuazKjCxjyNpg42zyBwvcta0kVgJBa84Bb19CFSn+CyKkmOcwAClaV2WjJKPZPZXFI0yKeWxyAQqxqGkiCXADvGB/wAK7jS9gAbgDt+6iOlgzu+yVxsldHkd4IfLSAAYnOB37J/o958SnUY6JEOaesgencQpNds9tTYKIG44P/nCSW4+DWEOAzuziMxB6Yk/dV8E7G1C/Lht6RkfqFBUuKmCxkjuiaG1mSB5iZM+sg56GZCZG4BYGBsAnlcU5qEqOeVqVCnUWtc1pOD2C1fayKdmKdNo3udk9Yn/AGROr2fyNZ0EylTNPLid5AhMpcQJK9g+l3MOaZz1Rt3rQ3kbeFBZ21PcDmVJqds2mYgy5Kth3dohrXzTG3BKItrtzQQRz1SD8O5pJcSOyLsq7ydpVEkilUtDW4sC5sjMovQ9OLWuc7I9UstqtRhJBJHbomJ1GpskQQsqsDmCuD2uJcDHIKYWN2HCSIITDSdZpuEVm4TFtS1JIgAdCjDj9NHIhDfX5BWkdcUqZdA4HVYmlGV6YJZHehpb1NoiVLb69UaC1rfZD2Owu2gSUdWrNpujblTbXZ1xezdvdPrMO4Q/1SS8txuyS0hWJtzDHvaPNGAq3Url48wh0qfvRnGVk/8AqFRo/tIiQkf+nbnud36lOK5gBsT3U9nZ0z5jITxZvdiGnSazpJUVd53cQrRVo0iIaIKiutIY8CDlVTSCxS1xgNGT6Lu2tHOcRtHqjNLfToPLXAn1OVJc3jBuc3p26qf9uyUnTtAtK0G/OGtPMcn0EZTepblrGlo3ZIJjlvPUZj6ozSLWMiDU2iSRIbOSM8LV9aPDnOY+Q4zs4a6Bk5MtAHVdCVj3QPb2jarZpuJh8vMRJjggjH0Vq8O6aSA+q2akRJjA7AdOSqrbkuLPhQwMO54EkEj+XOSZV80Ss8sl+Cq6SJNtjtjYauG8HsoTcTjoB+f+fqtsdg+6Bjiu3zN9JKDuaUz/AJ3R73ZHshiMJWML2W0n0RLbIDoi2tEQFt7wAe/+FagMoPjq0mm1wjduAzwYzBPQcrzS9b8SmX0iGuBLTTdy0gxB9OxXtPiK33UyXDc0n5e8j/PuvJL23BcXMYWiJ3iZ/pgg+wwQn7QqFVK4/lqRL/KPRwPrxwp33h+XdBbgg9E20nTWuljy5rQPmBDgHdYJmPWe6Xa9p5Y8/wA5fwZGY9AuXNjX9xpxTVhVG5e4tBc0juOVlwTuJ244VbsLKoKkHykeqJq+Ig0mi6eYLuyilb0R/wBIF1OpVD/LgBT0774m0uMubyu69Ta6Y3MIwt0DSe6QIPZPVF49Gvxwc7aR7LZ3Ana3jqjqGlOeCQ3jqnVgxrWREuHdG0kGkpFcpag5zSwjJ5S/U6lSk1uyYnhXJ7m+Zz2DGMJPXJe4bWEx6Ict9Aml2ANuXOYHHHcLKN4XHB4Ujq8OLNpk+iVNquZV2EBuVL+nraOZpPotdjeCPNJP1WkNV8oGx4M84WJlFx0Hkvhc9Nt3OrOdTGBgE/qt6lI85fLpgoptR7WFtJsdyh7ajUbPxGbgUx6XFJa7EzGVXuim85Ug0yq47XOj1TWoWsy0QUuoValR5EGO6OzW+hjQ00NaW1HyehUOpUixrQAY7qKs3IBcRCL3PqQCZaPRamLx3sXtcHEATjlNqAIBhv0KYWNmxnmiT1Wq3wyZHKZdmoSFj2kuNIOngJTqjvLJAbLhIHacqwf6+2i4h0O9ClGqXLbl0CmGkgnnlLObWq/6Ta5aRaaZDqYaCWtJ+IXN+YifK0AAySldZo2bW4O4bWuJLsgEmCcSO5+8pX4Xu3BrmvOAQwnqDkz6A8LG21SvWe+oP+rubT24DSNhBLhnzbf2XVB2acRlTt3smpBOZJBmM9eys9hqgIbnOEHpNRtNpaWbpJDy7l+Yme4wP8lV3xCypQf/AAmO+EYIOTsdyWn+ke6aUWtk4tPR6dZkHnmUY5nK898OeIi5vmPGFaqWpA9eiyaC0w6q6DHsVvkj/OyFNcFwTGkRj/O6BjRZgxzC7+Bx3PP2K3TeCVBf6gKYyclFIDYJetBaQTxhedaxQHxHF0gEdMA8/cq9MuA8hvV3mPsqD40vw2o4NYdrcbpwTMGPURz7opbAwbSr0Aj5w4O2udgAu/pjH+Ql/jN7hBkFoLXDygEdDxjr+Sjtr40/M2HEZLXmTtIHHT+cEexSTXb83FXYz/psOSJgmOPohkqqAk2Kq1WowOfkucfL7LLy3bUc12z5hkjumtvbipTMZcw8LLW7ZiWwWn7Fcy6+G41t9kbKGykWZJBED0RFoIdOyIHVE73BxIAM9VFHml7ucIbaHjdGna+8QwCJKl1DUGtALXeccjol+raa0AODp9lmn0XVMPp4AwUOKj0Z0wzTNRdVO15jtPUpvbV2U53OG8duFW7mjDcAgtOF02/Y7y7dzo/NFMi0qCNSvXNeXwMnylJ6mmPuaheHjdz6KZ91U+VzQWnp2XFG02yS6Bz6hG39Jq4g4qPp4J3O6+ixMaTaL+vHVYl5G5fT3f8ABiFqtaYhq3V1D+2G91t+pgDyjnqmo9KxebBjcuCFvaIA/hAZKPvSXgGeegSy4bU/kEEd1qGTBKto94Jj8kNSFUeUNA9V1/qN22R8NsJPeeI6rDtFMlZWZ0N4rQIcBnK5q6p8NsGHFJqWoPaN7hBPQoarRdXIdumD0RlG0JdB9y1tXO3zcpTUcQZMiTAdExCLv61QU/LG5qM0lhrUmgN/iOJO3p7yeFKX8Vr02KNzt+GvD9B34loyQcVR0c3+qBgK1alFEAU2AhsSRyIxP0wpvDemtw54AHytk5nqeO6slzp7GNJPEZJ+0LqhHikTnJSbPPxcku3xDfmAkYMAE+2HfdQt1d1QhjKh3cRtG18xkuj0OAQnmqWDGsLqQlhPAztMieeh/dVm+cGAVAySDh7ScuEgtxwZ+uVflZKqJQ+m17tvkfy5rctkcx1B9ExoX5iZxAKqhDHEv3uafmgQ6T0HcdswufDtcU3mk9znOeQWuO6HAyYg/KR1CjJUOmelWN5uhPaNxP2VU05hwmGqamLe2qVSJ2N49f2C0WZjl2oNpgknPQKv6nVfVdJBaADJIgf889FUtHuatao6uQ5wa0NJHylwJLnAHoJhNtU1p/w3AsIJwAcEk4jrPt6KyQgjAFF9UtqVH1H5c4y0NaMwADg+p9fZLr9/xaO5xJAdDPU5A2jtg/eeqXOqE/MC0udEEzu4P14jt+S6e97yKbMFgEkZDZyRnrtgfUrWkgNNvYoAdEZ3RDiMQ0QMR7N+yKqW5ZTLGjLiCY6BOnWu1oESTkj0S9zySf7R9Z7eyhJelIs4sntpsDWHMy7r9Ewr0AfPA83IhA0NU+CTLG59MqWjqQqtIyFySnfmhKQwe3YNwZyPpCQ3hbUfDjt7QmltXdIAfIiId0WUqTASagHp6qiaQqyV2KqOpCn5Ht3AcFMrPUC9pc2mYb1RN3eUgAfhiOM8rijq1GlTIdID/sEeSb0PFqeiAW7nw4Hnoi6en0qbp2+eFLYNY1oLXA9URcWL3u3Ng+yk1JnVHHjj4JNU08Yh0EZhIL9rqY3HIKfXrXBxDmkKLaXMNPbM9YSq09glihLrRXLe62tnAk/ktpu3wY+qedgHQraspQOf+mZ7GKrnBzCAT3Q77ciMlT0toaSHcrVlT3Eh0xPKcuRU6hacqV18cyu7mjEiJ7IWlRcRBbBRAD3Nw7EZCAumNaA58AHgp1VsxGRj0SjUrOWbXCWg4WNYqeGVANh3ZWU3tp4aYPULohlFvlx9EiuajC8veS0FbvQNkmp1D8N1TdAnjum+gXlXhgDiWRA5EiMEdYSC/tWVSxtJ+JEN7k9V6T4V8KtDmPDyHNPTEwOPZJLG20UxzSTssWlFrW05BbG1oBmfz+v6pvq9pvZB4d26yhtVrMbtdUOSZAGTgEYH1XWlasKjS1w449oXUcoFp+ltpNI53dD+iR6t4fO0tokAElxY4S0k+vIzlW80uo6CAP8APQKJzQYHplajcjyzUvA9UNa+nD3Pk7WnLDOYLox6z1T3wr4Pq0Tvq1y4EHdSjcN0c7yZx6K3VbfHl5Ax6SsEtxnA/bP6LcQcjVnprBC5u9OpVGOpvALXy0g/p9lLTrbcn7f57qC5qwQRkSgogspFawNoTTpENpiQ10mY5AgfafRKb9xrS7LXcAGRu7mPVXe+AeWjbPX/AD2hC0bEuOeBP6p7dBs86paJUc5smNsx1PJwPoQjtI0uoHucRtAOBzPrKu7LBrZPYlcvIDXOjjP07qdGbKzq9uA5pEBxBEcZ6/QqvO2te3+7gHorZqVFzySDDR9wYGQqEQfjQHFz2OkbuueEMq1Q2HsZag8iWPDROQY5CD2cbIAPVWRjvxGK9B2OC3OFVtXvDTcadOgdoOC5cHB2dUoxaoHvGPpvMlpA6jqoq18Q0ucYIGAgK2qF9QAt2u4wgtRud5Myc/orrGvUcEsabCbzW6kBuCOeE4rV2Ptg4xP9KqlEuJyCQceysOkXJYzb5QP6jnKLhFDqEUAllVrQ+mXNHboprTxTdUsyD7hPjrbDTLYY9pxgcHuq9c2tLOxxnkt5x6IxlHotG67Lho3j2jVhlxRg9Xcj69ld7fT7eo0OpOaTE+UheN2T2UgT0PIKsWlXNNnnpnaf7TH5Iyr3om83F7LnXYdxbxHZYqfdXl0Hbmu3ByxT4Flmj9PVLPTRtkkmVBdUfh5afosWJhxwyk17WucOiFuQdwzjiFtYiD0juaQASu8gNOFixEBV7+6cQRiPb90mv7NroB4KxYmQGMfCWlMF2w/0guz3AXquiA7XySS4yT6HG0dgsWKkCczrU2/xC0YM7A6JIEZQFet8EgMEAY9+FixUJjyjVJDvSHD8sfmUVWYCGmPm5+62sW9M+haKpDJB5I/VGveM47Z95/2WLEwpxTYDHqCVDfu2s3ALFiCML3YdH9s/mVqm2Ge4H5lbWIMyAbjt7BKbesXgsPAcR9J/5WLEEGQVTtg0lvLTiCvNPG1H4L/iMw4PhYsRmtGx9lZd40uxhtTaOMAfuoX+IK9d7Q9/OJhYsUfCrZqja/xJJnzdk+0/SmPeJ4cSSsWJWSm2loKutOY0uAHCV0tLZuLujQcd1pYo8n+lE1Jsy30UCk5+8xxt/wCUFRtmzDfKQOeSsWLJsaMm3sipFzdwJ3TjIUlEgYj81ixWYJbH1lqz2AMwRE/msWLFOMnRCz//2Q=="/>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8" descr="data:image/jpeg;base64,/9j/4AAQSkZJRgABAQAAAQABAAD/2wCEAAkGBxQTEhQUExQWFhUUFxoXGBgYGBcaGhcYHBcXFxwXHhgYHSggGB0lHBQUITEhJSkrLi4uFx8zODMsNygtLiwBCgoKDg0OGxAQGywkICQsLCwsLCwsLCwsLCwsLCwsLCwsLCwsLCwsLCwsLCwsLCwsLCwsLCwsLCwsLCwsLCwsLP/AABEIALUBFgMBIgACEQEDEQH/xAAbAAACAgMBAAAAAAAAAAAAAAAEBQMGAAECB//EADwQAAEDAwMCBAQEBQMDBQEAAAEAAhEDBCEFEjFBUQYiYXETMoGRFKGxwSNCUmLwFdHhMzTxB3KCkrIk/8QAGQEAAwEBAQAAAAAAAAAAAAAAAQIDAAQF/8QAJREAAgICAwEBAAEFAQAAAAAAAAECEQMhEjFBURMiFDJCYYEE/9oADAMBAAIRAxEAPwCpPZtKyvR3jCZVbZrhMoVtHYZXntpI4nQLQsDBldbYGRwmzbthELl7R2ws5JdAjNIrzaLnO9FjqUFWuyYwTMJdeUWkko8b2U5pnFiYEpmKk8JR+L2tgBboOIzKSmzNPwmvPm5QlSpKkazcclRXdPb0SVu2JVug6hcEABE1LmPdKqNTIlNabWuhFq+ikK6N0mFzgUTXeR1n0Q/xdh9EeyKinSQG6Yup6k4GIKNtXOc5pIgFTtptaeEdSbuIjCFJLRXmq/2OrcEgDusvKm0bev7Ie+vhSa1M7ahTqsDuqVb0UpMrz2cScrLqqAACZRd/p5L8yB6cLtuhF5B6BdEY0grFyAmsZAwoIYJyEw1TSXRASpmjuaCSSnlJdgngaAKYa6r9VPqtAEiEVZac0H1UOp2zgtLLRCceIBbw3OFqpctfOFJVpgM9VDaUgeim22rTF7RE+k4RHCIuKEtClFEuE8AJTcXx3QDwn1WgU0rGNrY46KZtlGXIGzrvn0TKrnqqRla2Ujk+gzrYcjhF0gYwtPrta2AorGtuME4U5KTA5bolc4tK4bXkw7oudTYGmQ5Kru9gYRitbBaiqGlwzMt4WJO3U8ZWLJXsm7exdb13YmYRLnlxEFHV6bdkQh7YU2ckZU1FS9EdGzQDRu6qT8QYwp6zm4jIXDacn2Vq8RjkEE5UrrTEd0MbdxdxwjabC0SSFP8ASugiu5syFHbWji7KMuLknlbp1y3KKcn2Mm/QK63U3YU1BxcJcEQ66DsuCJDQW4Q90h/8RZc0wSAAjbMQQCuazADIW2u6oqm7DCmhn+GDiAVqqdnC5tLkvMDkIy70x7DuIlrv0SuNpi8GxY69duEDlOdOoPceuVqrasaxpOQRz2Kd6dBE+kSEYwfTHWO0Qiw+Jh3IMLbHGkYaVBqV78NwIPPPuAgX1iXlxPIkfVZ4/g2y5M1BhZ5sFF2tRpZubCqFerLQJkun8hKFs7uqBAkA5+idQb7Kfu46LXdXMkBQ3dAbeVWLjVDTEu5MxPZRUdTNXrhTnphj/wCnWxvuYwTKUaqXVPl4W6xEZKDq6htEBLxQlxl2DV3BrYdyobWs4NMNOUkv7t5rAx5VZKGqN2iAMKkcaHxqNAzn1XAiICTNvKbSR1BynGreK2MYQ0ZIhUNgNV5cZG4yuiOLRpwjIutlqLPRFO1AEeiqtCzcDyjXcQs1xJPGkE1b0Thcm+LUAaZOAu69Pa3PK1ORKUZEl1qM9Sg6lzPVC/G2nPVCurjlDjWgqP0MqVzK2hPxQKxL+QeBbbeoH8FAXdi7LswpbOi5jgIwmRqSdvRc/FRkyDSsBtKUgGUcx2Y6lcVaQYMdV1TcAQTyi5abNaJ7i7FMbRlxVar6jUFQTMdk/r2wnfKr92475iUuJU7Y+On2N6bfi54K22mflKBoXRBwEwYwu83VVlIdhQtAAJWn1hwFNZVxtIfyh76zAEh3KCurFXwDunmMIvTaHxAGnkpc18GJVw8Dva6oGmCOrXfsU0Emx4x2SU9E+C5rw10SJj9Vdm29N9LLgGxMxMKwvsGfDO0cDE8j0Xn15V89djXHaaTztHcDj0zC6eCiXitoU6jRPmDBwTI/cIG5un0w1reG595CEs719RmD/EpmCOrmdD6xx9k0s6HxHBzskiCPUdY9kK8H4MW1a7qnOQMz6wj7W5AHnPLR+ac0dEL6LtvzTxPSISm68P1wRtEg+3t+yHGXiFlFUcW1y0meYcQ37QrXpdFri1oE7RLj69vuqZaUH0wS8bcGJ5knn9FafCdcU6b3EwIBknJHdZRa7F4C7xDpO5xcXsZ/K0OMFxgkhojMAHmFV3VgzDeiaUK4v72pBhtJpcP/AMEZ9HIPUaQBIHA/z6qWSHpOcFF0gYXLn4UbbUuOUVbtAEjlYLiMwk1Q3GyIWX9Skp6aGNJnC7qXgd7pbc3TmzJwmjroVproMs9Ap1SXYwmOn6LRdLdokKuWmqvaJanNjrBbTLgMqkZj4rfYXX8N0yfK6PqgL/RqbR/1M/RK26rUO4mZKV1KdRxkuJnum5Wtlm4rsfssIZua4FVfVH1HOziOE5s2PiA4+ymu7He2CMoqfhKleirmye7Kir2JHRWw0PhNbKBv6D3/ACha7BdOhGbAgBYnFPTahGViKa+gsdPqzygPxgFSE9b4ZeW7g8ccKuXFmWVPMMhcLT9JTwyT2hh8xiUNePMgeqMsxJmOiWVqzhUgjEpnH+NojxGNw5waJKUVCQZKsDmtqNEGEr1mz2gR/wCU0IpopjVnFGoIwj7W5wZQ1Gi1tME8oeq1xOEXCnseSiTurS6AmFnYEmSZCVMpbDJKeWmotDZPCXaWhEnHo5OiTJlWDwnogEndJPXqElGsMPorb4Vrsd5mRu69lXHLdMeGSS0y+Ui+nR5JgR6x+68yvb6K1VwBkscWujtlzT9l6HfXwps3OMD9F5hd6g2rdOFKXb2PGOJ2mCum9HTjF2h2P/8AQXRO2CADEtIJkntBT6vFCHz5ukf+0AZHufdc6ZbM/AN+H/3VNrRVkFpMf0zy3EAjskhrfE2gPO8EiXeaTIAdP/y55x6JIzSdel5Qb2MaurVdo2OcccmO+Gk9cwf91DU1l7CPMSXnBEkP5b9IMYQFpeFu7dT3Ejd6gcT9P2Udw75A0/LJABw2CInHv7Jv02Lw0MqGp1Hcu7SCBIbwcE+2Uu12pWpUarmk7HRODMZjHTrCU22tlrvKCQDI7uBIxAGRJnvn1TnQ/EW4kViHU9pIY/IAjn2GRHp6oyyKv5CqDvRXvCeoPaapYCS5obA6ue4H7AMVkuGFgG8569p7BOvA+g0t93WAcGGoCwOaWujY08HgEuJHoQlfi4guxgE89T/sFOcLJTSbB7GDUzwQhr9215A46LKVqYDgThMaZaY3DKktIEWk9iVrHSOyIuoIDSJJCavLQDhQWrC4yW4RVDPJEQCq2nLSsFd3DRIT640dtR0osWlOkAMSjcUB5Uuivtpv5IwuthIx90+rVWtpnGShmUIZ7rSpiOcpC61aGnnKxt35s8BDVaLi+GmEybpsCSgjK12DXz9+eFwLiGwBlEsIIIPCHq1GtzyAnSfgUkyCnePjIWKere0oB7rFuI35gVp4gqOdDXEY4WVaznnzcrunRh07cwjbS2FSehCnHGlpE5Tbe+iLTX7Z7rLfTn1qkCMlbFItdBC4q3T2OBZIIU+pVROlZf8ASPAYIDqjuM9ggvFFpSaC1oBjsq5X8Z3IpwHR6pbpusOeXb3SSrarR0RjGPSIbygXDyqIUpaAHeZPKNNu09yoqGnCS5Tk67JSSYobZPDhuMhMXBoG0qb4YIMnhQXFGcjlJbuxJSB67Wtp+pTrwZ8Wk4VGme46EJG+3NSGuV38F2r6P8sjseCFSP8AJmWyyeJbv4lqSPKQPcT2K8k8PueLsvoklwbU8nZ2x0R3Er2XVWU/hF0GCMj19e6878Mac0XjqxaW0xMzgZwYPTG5dB2QE3gDUg6tUc0uaHtax7Hu3ulrYDg/aJEsa2DkT1kp/daeCwiAHtgiIEnAJHYDkdp7qwXekWbP+3phm3yhxySeYmTJ6oPVqjKQBcQHkyct2lo9TmQT/vyubJlU8lxOuGPjCmV26LKY21JMGHbcEDPXrjv3hCX11TghjRPTJzmM5gRDeSecrNUp/EcHuaXA4APbLgXDvgmOgVa1Oi4H5YDoAifcQcdROPRUhtWJN0wqs5ocSJjHuIcHAx6cfdL72rsFQtgAggAcCRkj/wCxXNCvxu+b5QfoIB+wz6o19s2cQWuG4zEDoR91m6F7LL/6RajVdSuWvefhg09u4zmHBwB7Rs/JMNZsg9xcT9+ft/KER4Ho0XtDKAgwS4E+VsngA8cE47pl4odTZFPE9gP1KrKVqzkk+Oir0KwZhvVHsqNaM5KWOpAGR0UFa/IOcLmI9jR+oNLoIgLT7zaPKcJJWBdBnlGW9EvOxokxKVwvdiyVolt9SLiQOVBe3rtwDlhaKJMjKX1bgOJcXJ/zTQ0Veh8AHgAldXNUNxuSbTLs7T1UlcbvRMn9K9Gy8glzTKIZdPfTO7EIS7sHNphzHT3UWnXB4eOER+TCWh3CJqW4a3vPRF0AzbPCj/FU90QTCrHQqkA/gmkAALSbnUAOGhYm0bmVK9v31HgU+nVObTRKxaHh4lAXDqbT/DK6oavUYIZMrkU5dUd08OKrbG/4CqWndAhKKt7y0xKZaWyu4OdUfg9Fn+kte0vHRZ62cE8aTuIgZZOccnlM7LTmBwBMFFsG1vCHdY7yJJae6Mcli/oxo4MDtkqUvgbR90NWpspCSZdCVVr3cMOgpMjronOS6CqjQHIbUKxjHRAPvXhwnjqUfqVHybmZkLQjqxCXTrmWg9e69N8M0i5jdxzyCP3C8dsa5GCva/BVdrqDYHmAyP3VsfZWC3sE8UPfApNEueQBA5J+qXWunvphlBpLiNzSQ4wXHJzsxEHEplq2oNDnVAdzgdjYjyicuBIj0SixqPFRxzuAJEk/KQRiccHlXrR1R0w+xtDRGMmfMAS7r1Lm9j2SS78PVLm5cHtfs8vyuEA85E46cBOnQ5m7yNA5Jkj25A/JNfB1oz41QtbyGncGMZnrkZOI5Cioppou5NOwWvbUbUVKbGjc1rSZknzSOTkztP2Xl1/dVRVOQWzkQOs4Xov/AKqWdcfxKXYNJ9BJBj/OV47e3Fbe4N3Fx2gkjAmc+nVTx4qstKSlFMaalYsqseWsIc0skMA/mMD2yl9rScwFr2nBLQSQSPt+ytXhDTj8F5qkk1IJ9mjA/IqvPpgvc4ADJOWNAgn0KqkoxOWTuRY/BQdTf5C3zO8wHMRiJGMj9Uf4rqzmR+v5gBINEvIM/wB2OgH24GEfrDt4aQQA4d+COQqzS4WcmRNiyzrZglT1rdriBwgn6ZUHn6BZRrumCJP6LkaaJpMZCy2SSfKEz0yq0Ne9gzESkNC+cCWvHlRNjeGTHy9fRMqfRuVaJC9ud+SepS46IxzsHnond1Sp1PM1wkdEBRcWuM4WbknSBju7Rp2kfCbg5PCgaS0QRJXdxqb8DkzyuzdF0+USlpy0x23JndnReQS3jsUPWtyHGcKapqZpgARK5q3nxIxk8qljcpfCa2tdw+bhQV62zBHCkZcBhzyoKwdUnueE6bHttCu4uXOMt4WI1umvB7LE9hpfCWlprAMCSi7bSs4CZ2+mcFqsFlpG5uOSldFkivWtnGN/0XD/ACkhp9wE11DShTcIJzygqtNtLgbiVKUkinBsyhS/hl5jCU1719QnygAdU2q2lR7cDHZVa7vnNeWEQpqLbsTI0ocUv+g1zcOnOUAwuLuIRldjp8owimWu7bIgqqjZyRxfQCjXcD5hIRj3Et8vHZOHaQwNDuTCHoNbmei1+I35/BIy0qOfuGFbvC2uVWzScPm8oLefc/7lJarnBp290/0ewNMB9T5vmgctAyAevIynSotCA41Wowwd0CmTtzxtA6T5pMDHVLXXrmw4s2uJBBAaXucehgkxHvypbipubMeUACTtkSTEdiYiIwp9Os3PrNbVA2P4mCcAdREDP37q6QW6LZpGn7mio8STnb0b7Dv6qxaPa/DLjzJ/aFllahjQG5AUlejIkE+2UHBJ2BTbEPjDW6WxzXcgGQATI+gM8rxDQ9doPuazKjCxjyNpg42zyBwvcta0kVgJBa84Bb19CFSn+CyKkmOcwAClaV2WjJKPZPZXFI0yKeWxyAQqxqGkiCXADvGB/wAK7jS9gAbgDt+6iOlgzu+yVxsldHkd4IfLSAAYnOB37J/o958SnUY6JEOaesgencQpNds9tTYKIG44P/nCSW4+DWEOAzuziMxB6Yk/dV8E7G1C/Lht6RkfqFBUuKmCxkjuiaG1mSB5iZM+sg56GZCZG4BYGBsAnlcU5qEqOeVqVCnUWtc1pOD2C1fayKdmKdNo3udk9Yn/AGROr2fyNZ0EylTNPLid5AhMpcQJK9g+l3MOaZz1Rt3rQ3kbeFBZ21PcDmVJqds2mYgy5Kth3dohrXzTG3BKItrtzQQRz1SD8O5pJcSOyLsq7ydpVEkilUtDW4sC5sjMovQ9OLWuc7I9UstqtRhJBJHbomJ1GpskQQsqsDmCuD2uJcDHIKYWN2HCSIITDSdZpuEVm4TFtS1JIgAdCjDj9NHIhDfX5BWkdcUqZdA4HVYmlGV6YJZHehpb1NoiVLb69UaC1rfZD2Owu2gSUdWrNpujblTbXZ1xezdvdPrMO4Q/1SS8txuyS0hWJtzDHvaPNGAq3Url48wh0qfvRnGVk/8AqFRo/tIiQkf+nbnud36lOK5gBsT3U9nZ0z5jITxZvdiGnSazpJUVd53cQrRVo0iIaIKiutIY8CDlVTSCxS1xgNGT6Lu2tHOcRtHqjNLfToPLXAn1OVJc3jBuc3p26qf9uyUnTtAtK0G/OGtPMcn0EZTepblrGlo3ZIJjlvPUZj6ozSLWMiDU2iSRIbOSM8LV9aPDnOY+Q4zs4a6Bk5MtAHVdCVj3QPb2jarZpuJh8vMRJjggjH0Vq8O6aSA+q2akRJjA7AdOSqrbkuLPhQwMO54EkEj+XOSZV80Ss8sl+Cq6SJNtjtjYauG8HsoTcTjoB+f+fqtsdg+6Bjiu3zN9JKDuaUz/AJ3R73ZHshiMJWML2W0n0RLbIDoi2tEQFt7wAe/+FagMoPjq0mm1wjduAzwYzBPQcrzS9b8SmX0iGuBLTTdy0gxB9OxXtPiK33UyXDc0n5e8j/PuvJL23BcXMYWiJ3iZ/pgg+wwQn7QqFVK4/lqRL/KPRwPrxwp33h+XdBbgg9E20nTWuljy5rQPmBDgHdYJmPWe6Xa9p5Y8/wA5fwZGY9AuXNjX9xpxTVhVG5e4tBc0juOVlwTuJ244VbsLKoKkHykeqJq+Ig0mi6eYLuyilb0R/wBIF1OpVD/LgBT0774m0uMubyu69Ta6Y3MIwt0DSe6QIPZPVF49Gvxwc7aR7LZ3Ana3jqjqGlOeCQ3jqnVgxrWREuHdG0kGkpFcpag5zSwjJ5S/U6lSk1uyYnhXJ7m+Zz2DGMJPXJe4bWEx6Ict9Aml2ANuXOYHHHcLKN4XHB4Ujq8OLNpk+iVNquZV2EBuVL+nraOZpPotdjeCPNJP1WkNV8oGx4M84WJlFx0Hkvhc9Nt3OrOdTGBgE/qt6lI85fLpgoptR7WFtJsdyh7ajUbPxGbgUx6XFJa7EzGVXuim85Ug0yq47XOj1TWoWsy0QUuoValR5EGO6OzW+hjQ00NaW1HyehUOpUixrQAY7qKs3IBcRCL3PqQCZaPRamLx3sXtcHEATjlNqAIBhv0KYWNmxnmiT1Wq3wyZHKZdmoSFj2kuNIOngJTqjvLJAbLhIHacqwf6+2i4h0O9ClGqXLbl0CmGkgnnlLObWq/6Ta5aRaaZDqYaCWtJ+IXN+YifK0AAySldZo2bW4O4bWuJLsgEmCcSO5+8pX4Xu3BrmvOAQwnqDkz6A8LG21SvWe+oP+rubT24DSNhBLhnzbf2XVB2acRlTt3smpBOZJBmM9eys9hqgIbnOEHpNRtNpaWbpJDy7l+Yme4wP8lV3xCypQf/AAmO+EYIOTsdyWn+ke6aUWtk4tPR6dZkHnmUY5nK898OeIi5vmPGFaqWpA9eiyaC0w6q6DHsVvkj/OyFNcFwTGkRj/O6BjRZgxzC7+Bx3PP2K3TeCVBf6gKYyclFIDYJetBaQTxhedaxQHxHF0gEdMA8/cq9MuA8hvV3mPsqD40vw2o4NYdrcbpwTMGPURz7opbAwbSr0Aj5w4O2udgAu/pjH+Ql/jN7hBkFoLXDygEdDxjr+Sjtr40/M2HEZLXmTtIHHT+cEexSTXb83FXYz/psOSJgmOPohkqqAk2Kq1WowOfkucfL7LLy3bUc12z5hkjumtvbipTMZcw8LLW7ZiWwWn7Fcy6+G41t9kbKGykWZJBED0RFoIdOyIHVE73BxIAM9VFHml7ucIbaHjdGna+8QwCJKl1DUGtALXeccjol+raa0AODp9lmn0XVMPp4AwUOKj0Z0wzTNRdVO15jtPUpvbV2U53OG8duFW7mjDcAgtOF02/Y7y7dzo/NFMi0qCNSvXNeXwMnylJ6mmPuaheHjdz6KZ91U+VzQWnp2XFG02yS6Bz6hG39Jq4g4qPp4J3O6+ixMaTaL+vHVYl5G5fT3f8ABiFqtaYhq3V1D+2G91t+pgDyjnqmo9KxebBjcuCFvaIA/hAZKPvSXgGeegSy4bU/kEEd1qGTBKto94Jj8kNSFUeUNA9V1/qN22R8NsJPeeI6rDtFMlZWZ0N4rQIcBnK5q6p8NsGHFJqWoPaN7hBPQoarRdXIdumD0RlG0JdB9y1tXO3zcpTUcQZMiTAdExCLv61QU/LG5qM0lhrUmgN/iOJO3p7yeFKX8Vr02KNzt+GvD9B34loyQcVR0c3+qBgK1alFEAU2AhsSRyIxP0wpvDemtw54AHytk5nqeO6slzp7GNJPEZJ+0LqhHikTnJSbPPxcku3xDfmAkYMAE+2HfdQt1d1QhjKh3cRtG18xkuj0OAQnmqWDGsLqQlhPAztMieeh/dVm+cGAVAySDh7ScuEgtxwZ+uVflZKqJQ+m17tvkfy5rctkcx1B9ExoX5iZxAKqhDHEv3uafmgQ6T0HcdswufDtcU3mk9znOeQWuO6HAyYg/KR1CjJUOmelWN5uhPaNxP2VU05hwmGqamLe2qVSJ2N49f2C0WZjl2oNpgknPQKv6nVfVdJBaADJIgf889FUtHuatao6uQ5wa0NJHylwJLnAHoJhNtU1p/w3AsIJwAcEk4jrPt6KyQgjAFF9UtqVH1H5c4y0NaMwADg+p9fZLr9/xaO5xJAdDPU5A2jtg/eeqXOqE/MC0udEEzu4P14jt+S6e97yKbMFgEkZDZyRnrtgfUrWkgNNvYoAdEZ3RDiMQ0QMR7N+yKqW5ZTLGjLiCY6BOnWu1oESTkj0S9zySf7R9Z7eyhJelIs4sntpsDWHMy7r9Ewr0AfPA83IhA0NU+CTLG59MqWjqQqtIyFySnfmhKQwe3YNwZyPpCQ3hbUfDjt7QmltXdIAfIiId0WUqTASagHp6qiaQqyV2KqOpCn5Ht3AcFMrPUC9pc2mYb1RN3eUgAfhiOM8rijq1GlTIdID/sEeSb0PFqeiAW7nw4Hnoi6en0qbp2+eFLYNY1oLXA9URcWL3u3Ng+yk1JnVHHjj4JNU08Yh0EZhIL9rqY3HIKfXrXBxDmkKLaXMNPbM9YSq09glihLrRXLe62tnAk/ktpu3wY+qedgHQraspQOf+mZ7GKrnBzCAT3Q77ciMlT0toaSHcrVlT3Eh0xPKcuRU6hacqV18cyu7mjEiJ7IWlRcRBbBRAD3Nw7EZCAumNaA58AHgp1VsxGRj0SjUrOWbXCWg4WNYqeGVANh3ZWU3tp4aYPULohlFvlx9EiuajC8veS0FbvQNkmp1D8N1TdAnjum+gXlXhgDiWRA5EiMEdYSC/tWVSxtJ+JEN7k9V6T4V8KtDmPDyHNPTEwOPZJLG20UxzSTssWlFrW05BbG1oBmfz+v6pvq9pvZB4d26yhtVrMbtdUOSZAGTgEYH1XWlasKjS1w449oXUcoFp+ltpNI53dD+iR6t4fO0tokAElxY4S0k+vIzlW80uo6CAP8APQKJzQYHplajcjyzUvA9UNa+nD3Pk7WnLDOYLox6z1T3wr4Pq0Tvq1y4EHdSjcN0c7yZx6K3VbfHl5Ax6SsEtxnA/bP6LcQcjVnprBC5u9OpVGOpvALXy0g/p9lLTrbcn7f57qC5qwQRkSgogspFawNoTTpENpiQ10mY5AgfafRKb9xrS7LXcAGRu7mPVXe+AeWjbPX/AD2hC0bEuOeBP6p7dBs86paJUc5smNsx1PJwPoQjtI0uoHucRtAOBzPrKu7LBrZPYlcvIDXOjjP07qdGbKzq9uA5pEBxBEcZ6/QqvO2te3+7gHorZqVFzySDDR9wYGQqEQfjQHFz2OkbuueEMq1Q2HsZag8iWPDROQY5CD2cbIAPVWRjvxGK9B2OC3OFVtXvDTcadOgdoOC5cHB2dUoxaoHvGPpvMlpA6jqoq18Q0ucYIGAgK2qF9QAt2u4wgtRud5Myc/orrGvUcEsabCbzW6kBuCOeE4rV2Ptg4xP9KqlEuJyCQceysOkXJYzb5QP6jnKLhFDqEUAllVrQ+mXNHboprTxTdUsyD7hPjrbDTLYY9pxgcHuq9c2tLOxxnkt5x6IxlHotG67Lho3j2jVhlxRg9Xcj69ld7fT7eo0OpOaTE+UheN2T2UgT0PIKsWlXNNnnpnaf7TH5Iyr3om83F7LnXYdxbxHZYqfdXl0Hbmu3ByxT4Flmj9PVLPTRtkkmVBdUfh5afosWJhxwyk17WucOiFuQdwzjiFtYiD0juaQASu8gNOFixEBV7+6cQRiPb90mv7NroB4KxYmQGMfCWlMF2w/0guz3AXquiA7XySS4yT6HG0dgsWKkCczrU2/xC0YM7A6JIEZQFet8EgMEAY9+FixUJjyjVJDvSHD8sfmUVWYCGmPm5+62sW9M+haKpDJB5I/VGveM47Z95/2WLEwpxTYDHqCVDfu2s3ALFiCML3YdH9s/mVqm2Ge4H5lbWIMyAbjt7BKbesXgsPAcR9J/5WLEEGQVTtg0lvLTiCvNPG1H4L/iMw4PhYsRmtGx9lZd40uxhtTaOMAfuoX+IK9d7Q9/OJhYsUfCrZqja/xJJnzdk+0/SmPeJ4cSSsWJWSm2loKutOY0uAHCV0tLZuLujQcd1pYo8n+lE1Jsy30UCk5+8xxt/wCUFRtmzDfKQOeSsWLJsaMm3sipFzdwJ3TjIUlEgYj81ixWYJbH1lqz2AMwRE/msWLFOMnRCz//2Q=="/>
          <p:cNvSpPr>
            <a:spLocks noChangeAspect="1" noChangeArrowheads="1"/>
          </p:cNvSpPr>
          <p:nvPr/>
        </p:nvSpPr>
        <p:spPr bwMode="auto">
          <a:xfrm>
            <a:off x="460375" y="1603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34" name="Picture 10" descr="http://globe-views.com/dcim/dreams/squirrel/squirrel-06.jpg"/>
          <p:cNvPicPr>
            <a:picLocks noChangeAspect="1" noChangeArrowheads="1"/>
          </p:cNvPicPr>
          <p:nvPr/>
        </p:nvPicPr>
        <p:blipFill rotWithShape="1">
          <a:blip r:embed="rId2" cstate="email">
            <a:extLst>
              <a:ext uri="{28A0092B-C50C-407E-A947-70E740481C1C}">
                <a14:useLocalDpi xmlns="" xmlns:a14="http://schemas.microsoft.com/office/drawing/2010/main" val="0"/>
              </a:ext>
            </a:extLst>
          </a:blip>
          <a:srcRect l="26397" t="4370" r="30694" b="1763"/>
          <a:stretch/>
        </p:blipFill>
        <p:spPr bwMode="auto">
          <a:xfrm>
            <a:off x="628220" y="3131119"/>
            <a:ext cx="1936461" cy="27676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7" name="AutoShape 12" descr="data:image/jpeg;base64,/9j/4AAQSkZJRgABAQAAAQABAAD/2wCEAAkGBxIPDxQUEBASFRUUFhUWEBAUFxAVFhYQFBQXFhUUFhQYHDQgGRolHBQVITEiJSkrLi8vGB8zODQsNygtLiwBCgoKDg0OGxAQGywkHiQsLCwsLCwsLywsLCwsMC8sLCwsLCw1NywsLCwsLCwsLC0sLCwsLCwsLCwsNCwsLCwsLP/AABEIAKUBMgMBIgACEQEDEQH/xAAbAAACAwEBAQAAAAAAAAAAAAAABgEDBQQCB//EAEQQAAIBAgMCCQkGBQMEAwAAAAECAwARBBIhBTEGExQWIkFRUpIyVGFxkaGx0dIVIzRTc4EzQpOjskNigiRyosGzwuH/xAAZAQEBAQEBAQAAAAAAAAAAAAAAAQMCBQT/xAAuEQEAAQIFAwIFAwUAAAAAAAAAAQIRAxITMWEhQXFRkUJSodHhMsHwBBQiI7H/2gAMAwEAAhEDEQA/APuNFBrkxeMCDU0HXRS3JwkjB8tfaK885o++vtFAzUUs854++vtFHOaPvr7RQM1FLPOaLvr7RU85ou+vtFAy0Utc5ou+vtFHOaLvr7RQMtFLXOaLvr7RRzmi76+0UDLRSzzmi76+0Uc54u+vtFAzUUs854++vtFHOaPvr7RQM1FLPOaPvr7RRzmj76+0UDNRSzzmj76+0Uc5o++vtFAzUUs85o++vtFHOaPvr7RQM1FLPOaPvr7RRzmj76+0UDNRSzzmj76+0Uc5o++vtFAzUUs85o++vtFHOaPvr7RQM1FLPOaPvr7RRzmj76+0UDNRSzzmj76+0Uc5o++vtFAzUUs85o++vtFHOaPvr7RQM1FLPOaPvr7RRzmj76+0UDNRWBhtvo50YH1EVsQThhpQX0UUUHlzpSjtyTjJ4o28l5AHHaupI91N0m40l7T/ABuH/VHwNIJV8L9s4XZaRtJhVcSNlAREuNPSK0cI+HkjVzBGoYA2Kx3F+o6aVw8M9iviDFKjoOJuQjqWDObZTYHqtWTsWNppVjnto3SClrG1zcgjeT1VpiYtNOWmKes3639ot/1hVVbv19DmcDACAYoQW8kFY9Tv0FtajkWHzZeLgvuy5Y73te1vVrXDwm2a83ENCvSgZpIzcABwhCj1Hyf3rKw+ysZGZHQFZJiZJSGW3GtDbKL902UdWgpeXdjP9lxfkx+BPlUfZkX5MfgT5ViSYOc52iGIUBIwkbyXYnjDx1ukekV3En1Wrw0GLuvF8ba8nFpI3kIfIaRg1ywPUQwsRS5Zty4GBBdo4VFwLlYwLnQDXrobZ8It93FrovRTU79NNawH2TNOY86zhFkjZleU5s4ikEjhlbybstgPTYCuiTZ8q7NjWKNuPgKtGjsCS6kgjMSRYgml5LNI4bD6dGDpaLpHqQbEDt10r39mRflR+BPlS3s/YeIgcqq9CIx8ncMLkTSLJibg7rEH21dHg8WipmM7KwjOIUSDOWzPmCNm6O9L2I0FW5ZuLs+Ii4jjI7QqH/1R9mx/lR+BPlS/gsDikRVtKp6HFEOuWMGRjLxoB6TEEdtRFhseWPGSSBSrC6lCwMYKIQL65wc/7UuWbj7PjH+lH4U+VVDCxg/wo/Cnyq3Z2cYdBIpV9cwLFjvNrkkndbrNqhjWlPVnVNntcHEf9GPwJ8qnkUX5UfgT5VEUldFd2hzeVHIovyo/AnyqORRflR+BPlXRRS0F5Ucii/Kj8CfKjkUX5MfgT5VfRS0F5U8hi/Kj8CfKqnwMf5UfhT5V11DC9S0LeXGMJF+VH4E+Vehg4vyo/Anyqw6GpBpaFvLwMFF+VH4E+Vehgovyo/Anyr2DXoGubQXlXyGL8mPwJ8qkYGL8mPwJ8qtBr1eloW8qRgYfyY/AnyofARWP3Me4/wAidnqq+g6ipMQXkiw7SiCgWj0A6k7PVV8WPiZ1X7sZja+RWsToNB1XtWa/BCYMfu2PpGSx9I6VXYfg1PGwaNZFYXsw4u+osd7V5k6mbbo96J/ptPpVF2jj5lw8gSQQ5st3ARbL3bMR0r+7Suc7Uivui9ifKuaXg3iHVVYSsEvkB4s2zb9c16obgjLf+E//AIfVVq1Jq6R0MP8At4otXVF3fttEiwmFmjUKxZFLLYXVgx1tv3U1cGsUXQUscMMMYdnYWNt6SRg27Qr1ucEfIFfZVFrPFpm8z5N1FAorl2iTcaS9qfjcP+qPgadJNxpK2p+Nw/6o+Bqxuk7GHpuzKiqQtr5mI369QNCYORSSsUIJ3kMdf/Cr9n/xJf8Ah/jXderNXVzFMM7ipu7H42+mo4mfux+NvprSovTNK5YZvEzd2Pxt9NHEz92Pxt9NaVFM8mWGbxM/dj8bfTUcRN3Y/G301p3ovTPJlhlnDz92Pxt9NQcLP3Y/G301q3ovTPJlhkHBz9kfjb6ajkU/ZH42+mtdnA3ka7qEcHcQfSNaueUyQxjgJuyPxt9NeTs2bsj8TfTW7UXpqVGSGENmTdkfib6auXBTDqj8bfTWsGv/AO6mmpUZIZPJJu7H42+mjkk3dj8bfTWtRTVqMkMnkk3dj8bfTRySbux+NvprWopqVGnDJ5JN3Y/G300ckm7sfjb6a1qL01KjJDGbAzH+WPxt9NQMBN2R+NvprZVr7qm9NSTJDG5DN2R+NvpqeRTd2Pxt9NbF6gNTUkyQyRg5u7H42+ivXJJu7H42+itRWvuqb0zyuSGVyWbux+NvpqeTTd2Pxt9NatFM8mSGVyabux+NvpqeTTd2Pxt9NalFTPJlhlcnm7sfjb6ank83dj8bfTWpUUzyZYfPeH75sJC1rXmTT9nrU4I+QKyOHP4KD9ZPg9a/BHyBVxOznD3nybxRQKK4aPEm40mbT/G4f9UfA05ybjSZtP8AHYf9UfA1YSTPgR95L/w/xrFx+0ZcPPi3DZljjgKREaAuWW97/ufVW3gj95Lb/Z/jV0mDjZszIpYjKWIFyh3rfs9FdRMRPVLdGDPtPFRoS6WRW6cuVWIiyXzcUr7gdDru1tVYnkMe0C0uZQDxYtawaBWFjf01u/ZUGULxMeUG6rlWwbtAr3Js6FmzNEhbTpFVJ6O7X0Vc8eiWlhLtmSOGS+W8b4aNb3uRII73139JvZVG09pTmOVWfipFZCqhLjijMFDK+azAi193XTJLs+J2zPFGzadIqpOhuNT2VC7OhAYCJLP5Yyr0vX21c9O9jLLD5NG82LaY+QI/vblSto73Ug9HXWsiZ5WQyOOkkGGd5CSJF6TElFtbMQO0U4/ZcGYNxMeYWs2Vb2XydfRXqXZ0TuHaJCwtZyqki27WkYkQZWGn3WIDSKsgmltDiAbvG5GkbJ2C1rj9xXnYW0JQsCyOH4w4jMxFiOLY2G/1+yt9cBEH4wRJnO98ozX7b15fZkJBBhjILZiMq+X3vXTPE9jLJTxGIkxA43jFB5HKwst7HPa6m+hIA1rVkxj4eLDRRAFpLKWVV6NkL6IWAubdvaa2lwMYFhGgGXJYKtsh1K+r0VEuz4mBDRIQbZgVU3yiy39VJxInpboZZYf2ziFkijkVFaUC/XxZUm+axt0wOiL77jWrtibUnnZWaO0Th9eiMpVrKL5rt130Fq1hs+K1uKjt0dMq/wAvk+yphwUaMWSNFZvKYKATffc1JqptsWn1LkOLkhmnYFchxiRlCDezpGt819LEjqr2NvTM7LCBJnieSAlQl8jqpt0rkWbrtcimI4RDfoLqwY6DVxuY+nQa+iqBsmAX+4i6Vw3QXUEgm/7gGrnp7wZZ9XLHj5Hwhkh+8kGYAFchzK1mUqTvGul9azItpSPPG6yllEM5ePJlJkicAqRfRgbjrpj5FHxfF8WmTuWGX2VC4CIZLRoMn8Pojo/9vZUiqmL9FyywZdtTJGjkxtxsMkqgAjIUQOLm/SXWx3a1XjNuTwoSWiYmASqQCAjZlBDdLVTm0Om6trEbIiMcixokZkVlLqqg9Iddqpn2FGcO0SKiZ1VWcKuuW28de6rFVHeEmKmdjttzQuY+hIxMGV1FgvHMVIYFrHybjUXuKtj2jiGkWJwkTZZHLsAcyIQF6IawPSudeqtePZsIQoIo8reWuVbMfSOuhtmwlVUxRlV1VSq2B67Cpmp9C0sTZWMaHZcMoKnKFMh6uL4zpkeoEn9qoXhNLZzkW6LJLbXWAgcSfQTfX/tNM64VAmQIoS1slhlynqy7rVC4RASQiglQpNhqg3L6td1M9PW8GWenVg47a08JZc0bsY0kRspAUtIEIYX1BvcH0GqhjpI9oNFcXkEWaZhZeirEoov5Z6teo76YItnQoCFiQA2LAKoBI3Xr3Ng43vmjRr2JuoNyvkn9qRXTHYyyW8JtSY2WLiowExEhGQnWOUqABfS/XRLt6ZoJZUMaCJI2KMC2ZpEDnW4sNbD0g0yLg4xujQaEaKB0WN2HqJrM2nsMTkC0ISyrfi7yBBvVWvoP20qxVRfZJir1bMZuAe0CvVQotU1k0FFFFAUGioNB874dD/oYP1k+D1rcEfIFZfDy3IMPr/rJ8HrU4I+QK7r7M6N58m8UUCiuGjzJuNJO2PxkH6g/xNOsm40lbY/GYf8AUH+Jqxuk7GXZHlSf8P8AGtOsvZPlSetPhWVjsdMMaHVJTDEyxORbIeMHTYre5IYx6gdTemlW5Gxpopa2lteVMU0aOvR4nLDkYs4kJDnPfSwF65xtfEgJmZQzRxyKnFn713azRLrcFQBrv1v1VFNlFJcW0ZypQOX6TFwFcPFbEqFBfrzKT+w7Kvwu2MXKSPu0vIqZbFmjvIVOZdP5RfX4VA3UUv7Fx2Ia/HWY8VnUKhTphmXLcnryg/vWbiuEMyQIyuGka7MnFkBCApaE9eYX9ehqhyqKUsVwhmAIXIrrxpkDK3RyyhUFzpmKG4B314+38UWkIRQEXRGVuMy2UiXIOrUki/VQOFTSrFiZmwmLdZiWWR+LmCHyQiG6qd437q5Zdq4qASMn3ys0mQFW0ChOnm7urG1uqgdKKXH2rMuCErPFmMirxigumRpAuawtc2J3aVyjbGJIYjKVRSQ/Ft0144oJbX0AUZrDfagbaik7GbfmRHPGIFVZDHiDGxWYqFKqFB03tu320r3tHbmIiiLgjMXcRrk0yxgGxbeS19LDqoG+ilObaeL6TKVA++ITimJ+6VWUXv13I+FdO28dNFJG0bGxhkPE5bhpBlI133ALG3XagYqKwINoynDzsJEfJbipipRGuoJuPQSRWbHtefOWMpCusHlxgCNWLh5LA66qBvt0gaBxqaTzt6fOFzJeylE4trz3mZARr0QVAPo9Vdm3dsT4eXKkeZMokuFY/drdZF0/muUt+9AyUUpPtrErmvl4xcwMGQ3yiLMJc19QW6v2qmXaOISWVH1UqjK5VrSSFFvGoB6Ft+/W1A5XopTl2xiUbpZcrlwG4tvukSZUzNr0uib623V0xbXkOD4zMpPHNGZgjBViEpTjCl+oD1ftQMdFKz7YmDkK6tYqFTiyDJGUuZgb6AH9tPTXifauLjQtdW6MF+gVCmYkuxJJ0UafvrQNtFKJ2piHR1aVI3EJaPIhfjWKscyMeyw0qI9pzx6qeMEjJGrFT/EeJMjAdS3D3HbQN9FVYeYOoKm47bEajQ6H0iraAqDU1BoPnPDj8FB+snwetjgj5ArG4cfgoP1k+D1s8EfIFaYnZlh7z5N4ooFFZtXmTcaSdr/jMP8Aqj4GnaTcaSdr/jIP1R8DVp3SdjLsnypPWn+NVz7dijcI2YEzCEafzFcwY66LYjX01ZsjypPWn+Ncm1ODQnklfjWUyRZAAB0JAQRKP92ij9qVbkbLoNrYfpSFljzWBdyi5rZsul79TEXq+XbECuicYpZyMqgqTYqWDHXdYXvXIODyhlIfRQgAyj+SN0v/AOd65I+CtkWMz/djU9AB8/EcSbPfQW1tbf11FbMe1YGF1njIF7kMv8oufYNa9jaEJcLxqZm8lQy3Ol9B6iKx5eDPGj72UFhxYuiZRxUYZShBJ1YMwJ91e8Dwc4loisvkFizZSHcMdEJDWygZRYg7huoNZsdEDYyoCM1wWH8ls3suL+uuUbZjzBbNqVAIyEdNmA1B/wBhrjxnBdZJzLxhF3RsgAtYfxF9T2F/VVsOwArKeMOhQ2sP5Hdv/vb9qDsx21Iobh3GYDMYwRmy9uWvTbTgBYGaMFBdwWW6gbyfaK48TsVnea0gCz5S6lbsHVVUFWvoLKNCD66ok4OEgqZFKgyGMMhJDStmbOwYZgOq2Xq10oNWPaELMqrKhZhdVBFyvaBXHJwiwyuUaUAq5RySAFdUD6k+g1zbO4NCGYSGQSHolmdWL8YqZLq2awFuognU661dPsHPI7GQWYuwXLchnhER1vqNL7u2g7mnhlfiy6Mws3F3BOliDb2GvB2th7sOPiuly/SXogGxvrpY6VwbG4OLhpc+ZW32ZlbjAzABunmtbTdb9654ODjvfjZFADytGqqL/eSh7s1+loBbQb+ug0cRNhZ2CvJGxUZsuf8AlsGuQDqLWOtXR7Ww7WyzxG5yizLq1r29diDWZjeDhcSAyHIWlkRVUCQSSggjOTYrqbCw6ta8bN2NM7NLOwR2LlQiqMuaJY76MbHo33mg1W2xhguYzxBblcxZQMw1I9hBq6DHRSKzJIjKtwzKQQLC5ufUaxMLwVyhs0oYvnuQptd4hFfpMTewvqd9d67HyxSokhUyKoDAWylYwgIsf9vooL/tfD9H7+Lp6J0l6RvbT9yB+9EW1Inm4pHDOFYnKQbZSAQdd9zWTDwUCo4Mou4YXC2Azurm1yTvXrPXXZszYrQyKxlDKiuka5bNldw93a/SOltwoL12jhbu4miuoCyNmXQXIAOvbeoO24M2VZFZsquAGXVGbKCCTbf6a4TwasyMktmj8i63UtndrutxcdMjeO29e14PEH+KNQOM6O9hMZbrr0RckW1oOrZ+24ZwxRwArFOkVFyGKXsDexYEC9q65MbEt80iCxIN2AsQMxHrtrWONhkTw2JyRmV5G6IDl5GkRCu85WYm9RjNhGfESsxKKUUJ5JHGggmTL6lVdd+tBpPjMPMh+9RlIJJD20UjMbg3Frj21Tjdow4GLUWRQCqqUuczhQACb3LNvOm/WuLEcG3fM3HqHkDiUiPolXCA5FLdE/drqSd5rvx+yBK1y9uii7r+RKsl/wB8tv3oOuTGxoVDuqs/kKSLk9gqJcfEjFXlRWC5mUsAQnePYKz9sbDOJlRzLZUKHIQT0kcPdelYE2sbg152nsEzyl+NyAqosoN2ZWDLxnSsyi26wOp1oOxdrwllCyKQwJDgrl6LKtib77sKoxO0cMZgpZWljBZVuNOlkaxJte5tXNLwdL5maUcYxLFlWyZ80bKQl72+6W4vc3OtCcHW1vMCWzcYcltWmEoyjN0bEW1vpQaZ2rACwM0d08vpL0dba/vpXvl6FFdWVlYhVYFbEk23k1kjg3eytLdUJ4oZRms0gdg7X6Xk2Gg/euobG+7yZ/8AXabd3nL5bdmtqDvwuKSVc0bq4va6kEXFX1n7G2ecPHkLhukSAAQqjqVFJJA9F676D5xw4/BwfrL8HrZ4I+QKxeG/4OH9Zfg9bXBHyBWmJ2ZYfxeTeKKBRWbV5k3GknbH4yD9QfA07SbjSRtj8ZB+oPgatO6TsZtkHpSetP8AGsvaHCGRMUYogjWDaEWYMkfGd65BGm4D01qbI8qT1p/jWjkF72F+2rV+pKdinLwpfNDlVcsrKcpFjxMj5EYEsDfS5AB3i9qqk29JFGWDassRRXuy3KOzdJmFr5es+oU4FB2DTdQUB6h7q5dE6PhBKxezp0yLQ9LjEDYcOXU90H0fvXXs3b8rTZJAixoAHZ2QP/DVhJbNcglreTb00zBB2D16VOQdg/8AygkVNFFAUUUUBRRRQFFFFAVFqmigi1TRRQFFFFAUUUUEWotU0UBRRRQFqi1TRQFFFFAUUUUBUVNFB814b/g4f1l+D1t8EfIFYfDb8JD+svwetzgj5ArTE7eGWH8Xk3iigUVm1eZNxpI2x+Mg/UHwNO8m40kbY/GQfqD4GrTvCVbGHZktmk07nwrQ5R6PfWZs7y5P+PwNd1Wv9UpTst5R6PfRyj0e+qqK5dLeUej30co9Hvqqigt5R6PfRyj0e+qqKC3lB7PfRyg9nvqqigt5Qez30coPZ76qooLeUHs99HKD2e+qqKC3lB7PfRyj0e+qqKC3lHo99HKD2e+qqKC3lB7PfRyg9nvqqigt5Qez30coPZ76qooLeUHu++jlB7PfVVZ+LkkaYRo+ToFibBidbW1rqmm8ua6ssXavKPR76OUej31kSwyopZsWFA3sUjAH71ECSSC6YxWFrgqkZ07dPUa6ycs9Wfln6fdscoPZ76OUHs99ZfJJ/Of7aUckn85/tpTJyas/LP0anKD2e+jlB7PfWXySfzn+2lHJJ/Of7aUycmrPyz9Pu1OUHs99HKD2e+svkc/nP9tKORz+c/20pk5NWfln6fdqcoPZ76OUej31lHCT+c/20q3ZU7SRKzb7kEjS+Vit7ftUmi0XutOJebWmCXw1P/SQ/rJ8Hrd4I+QKweGn4SH9ZPg9b3BHyBVxO3gwvi8m8UUCis2rzJuNJG2fxkH6g+Bp3k3UkbY/GQfqD4GrTulWze2d5cn/AB+Brurg2eenJ/w+BruvVq3lKdk0VF6L1y6TRUXovQTRUXovQTRUXovQTRUXovQTRUXovQTRUXovQTRUXovQTRUXovQTRUXovQTWTi5CuKFvyj/nWreuTGbPjmILZgRoCrFTbs0rTDmInqyxqZqptTvdl7ZZ3EZVS4jkV2j06SgEaX0JBINj2Vn4sTNIXWOQI3F8ZGpVZCq57gFToblTvrc+xIu9L/Uf50fYkXel/qP860vh8+zG2L6R7/gsypjQDkaTNxdgWbyRmvlWzWZiuhJG/rrpnlmjwagtMWMqaXyyZC/kA5j1X/mPrrd+xIu9L/Ub50fYkXel/qN86Xw/5C2xfSPf8F0Q4rKxzSiw+6QydIIZSSpN9X4vQE3t21y7SxE0am5mVWEnJ4+NtKsnRy5jmu48rTW16bPsSLvS/wBRvnUHYcXek/qNU/w59i2L6R7/AILePjxfFHJxhdnds2dujYfd2GcADt3+o1ZPhMSxZs81zxxAEjAXGUw6A233ph+xIu9L/Uf50fYkXel/qP8AOr/r/kFsX0j3/D0mJbKLnWwv67a1PB8/9Ov/AHP/API1ePsSLvS/1G+dd+FhWNQq6Abhe/pqV1U5bQuHRXnvVz+xD4Z/hIf1k+DVv8EfIFYHDP8ACQ/rJ8Grf4I+QK5xe3hphfF5N4oqBU1k1eXGlJfCeF0dJEW5jYMBuvbePZenY1x4zBhxrQIcvCuK/Swst+vRD771451Qeay+FPqpmk4PITe1eebi9laavEMtLmS3zqg81l8KfVUc6oPNZfCn1Uy83F7KObi9lNTiDS5ktc6oPNZfCn1V5PCiHzWXwp86ZubadlHNtOympxBpcyWBwphB/Cy+FPqq4cLMP5pL4Y/qpi5uL2Uc217KanEGlzJd52YfzSXwp9VTztw/mkvhj+qmDm2ndFHNtOwU1ODS5kv87cP5pL4Y/qqDwsw/mkvhj+qmHm2nYKObadlNTiDT5ku87MP5pL4Y/qqOdmH80l8Mf1Uyc3F7KObi9lNTiDS5kt87MP5pL4Y/qo52YfzSXwx/VTJzcXso5uL2U1OINLmS5zsw/mkvhj+qoPCvD+ay+GP6qZObi9lHNxeympxBpcyWudUHmsvhT6qjnTB5rL4U+qmbm4vZRzbXspqcQaXMljnRB5rL4U+qo50Q+ay+FPnTRzbXso5tr2U1OINLmSvzoh82l8KfOjnRD5tL4U+dNHNxeyjm4vZTU4g0uZLacK4OvCS+FPnXrnXh/NJfCnzpi5tp2VHNtO6KanEGlzJe514fzSXwp9VHOvD+aTeFPnTDzbTuijm2nYKanEGlzJe514fzSbwp86OdeH80m8KfOmLm2vZRzbTspqcQaXMl3nXh/NJvCnzry3CuDzSXwp9VMnNte7Uc207KanEGlzJZ50Q+ay+FPnRzph81l8KfOmbm2nZRzbTspqcQaXMkva+1OW8XHHCyKrBiWsNwIAAHrp24MYcqgqzD7AVTe1bWHw4QaVzVVNU3l3RTFMWhfRU0Vy6FFFFAUUUUEUUUUE1FFFAUVNFAUUUUBRRRQFFFFAUUUUBRRRQRapoooItRapooCotU0UBRaiigKKKKCLUWqaKCLUWqaKAqLVNFAUUUUBRRRQf/2Q=="/>
          <p:cNvSpPr>
            <a:spLocks noChangeAspect="1" noChangeArrowheads="1"/>
          </p:cNvSpPr>
          <p:nvPr/>
        </p:nvSpPr>
        <p:spPr bwMode="auto">
          <a:xfrm>
            <a:off x="612775" y="3127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14" descr="data:image/jpeg;base64,/9j/4AAQSkZJRgABAQAAAQABAAD/2wCEAAkGBxIPDxQUEBASFRUUFhUWEBAUFxAVFhYQFBQXFhUUFhQYHDQgGRolHBQVITEiJSkrLi8vGB8zODQsNygtLiwBCgoKDg0OGxAQGywkHiQsLCwsLCwsLywsLCwsMC8sLCwsLCw1NywsLCwsLCwsLC0sLCwsLCwsLCwsNCwsLCwsLP/AABEIAKUBMgMBIgACEQEDEQH/xAAbAAACAwEBAQAAAAAAAAAAAAAABgEDBQQCB//EAEQQAAIBAgMCCQkGBQMEAwAAAAECAwARBBIhBTEGExQWIkFRUpIyVGFxkaGx0dIVIzRTc4EzQpOjskNigiRyosGzwuH/xAAZAQEBAQEBAQAAAAAAAAAAAAAAAQMCBQT/xAAuEQEAAQIFAwIFAwUAAAAAAAAAAQIRAxITMWEhQXFRkUJSodHhMsHwBBQiI7H/2gAMAwEAAhEDEQA/APuNFBrkxeMCDU0HXRS3JwkjB8tfaK885o++vtFAzUUs854++vtFHOaPvr7RQM1FLPOaLvr7RU85ou+vtFAy0Utc5ou+vtFHOaLvr7RQMtFLXOaLvr7RRzmi76+0UDLRSzzmi76+0Uc54u+vtFAzUUs854++vtFHOaPvr7RQM1FLPOaPvr7RRzmj76+0UDNRSzzmj76+0Uc5o++vtFAzUUs85o++vtFHOaPvr7RQM1FLPOaPvr7RRzmj76+0UDNRSzzmj76+0Uc5o++vtFAzUUs85o++vtFHOaPvr7RQM1FLPOaPvr7RRzmj76+0UDNRSzzmj76+0Uc5o++vtFAzUUs85o++vtFHOaPvr7RQM1FLPOaPvr7RRzmj76+0UDNRWBhtvo50YH1EVsQThhpQX0UUUHlzpSjtyTjJ4o28l5AHHaupI91N0m40l7T/ABuH/VHwNIJV8L9s4XZaRtJhVcSNlAREuNPSK0cI+HkjVzBGoYA2Kx3F+o6aVw8M9iviDFKjoOJuQjqWDObZTYHqtWTsWNppVjnto3SClrG1zcgjeT1VpiYtNOWmKes3639ot/1hVVbv19DmcDACAYoQW8kFY9Tv0FtajkWHzZeLgvuy5Y73te1vVrXDwm2a83ENCvSgZpIzcABwhCj1Hyf3rKw+ysZGZHQFZJiZJSGW3GtDbKL902UdWgpeXdjP9lxfkx+BPlUfZkX5MfgT5ViSYOc52iGIUBIwkbyXYnjDx1ukekV3En1Wrw0GLuvF8ba8nFpI3kIfIaRg1ywPUQwsRS5Zty4GBBdo4VFwLlYwLnQDXrobZ8It93FrovRTU79NNawH2TNOY86zhFkjZleU5s4ikEjhlbybstgPTYCuiTZ8q7NjWKNuPgKtGjsCS6kgjMSRYgml5LNI4bD6dGDpaLpHqQbEDt10r39mRflR+BPlS3s/YeIgcqq9CIx8ncMLkTSLJibg7rEH21dHg8WipmM7KwjOIUSDOWzPmCNm6O9L2I0FW5ZuLs+Ii4jjI7QqH/1R9mx/lR+BPlS/gsDikRVtKp6HFEOuWMGRjLxoB6TEEdtRFhseWPGSSBSrC6lCwMYKIQL65wc/7UuWbj7PjH+lH4U+VVDCxg/wo/Cnyq3Z2cYdBIpV9cwLFjvNrkkndbrNqhjWlPVnVNntcHEf9GPwJ8qnkUX5UfgT5VEUldFd2hzeVHIovyo/AnyqORRflR+BPlXRRS0F5Ucii/Kj8CfKjkUX5MfgT5VfRS0F5U8hi/Kj8CfKqnwMf5UfhT5V11DC9S0LeXGMJF+VH4E+Vehg4vyo/Anyqw6GpBpaFvLwMFF+VH4E+Vehgovyo/Anyr2DXoGubQXlXyGL8mPwJ8qkYGL8mPwJ8qtBr1eloW8qRgYfyY/AnyofARWP3Me4/wAidnqq+g6ipMQXkiw7SiCgWj0A6k7PVV8WPiZ1X7sZja+RWsToNB1XtWa/BCYMfu2PpGSx9I6VXYfg1PGwaNZFYXsw4u+osd7V5k6mbbo96J/ptPpVF2jj5lw8gSQQ5st3ARbL3bMR0r+7Suc7Uivui9ifKuaXg3iHVVYSsEvkB4s2zb9c16obgjLf+E//AIfVVq1Jq6R0MP8At4otXVF3fttEiwmFmjUKxZFLLYXVgx1tv3U1cGsUXQUscMMMYdnYWNt6SRg27Qr1ucEfIFfZVFrPFpm8z5N1FAorl2iTcaS9qfjcP+qPgadJNxpK2p+Nw/6o+Bqxuk7GHpuzKiqQtr5mI369QNCYORSSsUIJ3kMdf/Cr9n/xJf8Ah/jXderNXVzFMM7ipu7H42+mo4mfux+NvprSovTNK5YZvEzd2Pxt9NHEz92Pxt9NaVFM8mWGbxM/dj8bfTUcRN3Y/G301p3ovTPJlhlnDz92Pxt9NQcLP3Y/G301q3ovTPJlhkHBz9kfjb6ajkU/ZH42+mtdnA3ka7qEcHcQfSNaueUyQxjgJuyPxt9NeTs2bsj8TfTW7UXpqVGSGENmTdkfib6auXBTDqj8bfTWsGv/AO6mmpUZIZPJJu7H42+mjkk3dj8bfTWtRTVqMkMnkk3dj8bfTRySbux+NvprWopqVGnDJ5JN3Y/G300ckm7sfjb6a1qL01KjJDGbAzH+WPxt9NQMBN2R+NvprZVr7qm9NSTJDG5DN2R+NvpqeRTd2Pxt9NbF6gNTUkyQyRg5u7H42+ivXJJu7H42+itRWvuqb0zyuSGVyWbux+NvpqeTTd2Pxt9NatFM8mSGVyabux+NvpqeTTd2Pxt9NalFTPJlhlcnm7sfjb6ank83dj8bfTWpUUzyZYfPeH75sJC1rXmTT9nrU4I+QKyOHP4KD9ZPg9a/BHyBVxOznD3nybxRQKK4aPEm40mbT/G4f9UfA05ybjSZtP8AHYf9UfA1YSTPgR95L/w/xrFx+0ZcPPi3DZljjgKREaAuWW97/ufVW3gj95Lb/Z/jV0mDjZszIpYjKWIFyh3rfs9FdRMRPVLdGDPtPFRoS6WRW6cuVWIiyXzcUr7gdDru1tVYnkMe0C0uZQDxYtawaBWFjf01u/ZUGULxMeUG6rlWwbtAr3Js6FmzNEhbTpFVJ6O7X0Vc8eiWlhLtmSOGS+W8b4aNb3uRII73139JvZVG09pTmOVWfipFZCqhLjijMFDK+azAi193XTJLs+J2zPFGzadIqpOhuNT2VC7OhAYCJLP5Yyr0vX21c9O9jLLD5NG82LaY+QI/vblSto73Ug9HXWsiZ5WQyOOkkGGd5CSJF6TElFtbMQO0U4/ZcGYNxMeYWs2Vb2XydfRXqXZ0TuHaJCwtZyqki27WkYkQZWGn3WIDSKsgmltDiAbvG5GkbJ2C1rj9xXnYW0JQsCyOH4w4jMxFiOLY2G/1+yt9cBEH4wRJnO98ozX7b15fZkJBBhjILZiMq+X3vXTPE9jLJTxGIkxA43jFB5HKwst7HPa6m+hIA1rVkxj4eLDRRAFpLKWVV6NkL6IWAubdvaa2lwMYFhGgGXJYKtsh1K+r0VEuz4mBDRIQbZgVU3yiy39VJxInpboZZYf2ziFkijkVFaUC/XxZUm+axt0wOiL77jWrtibUnnZWaO0Th9eiMpVrKL5rt130Fq1hs+K1uKjt0dMq/wAvk+yphwUaMWSNFZvKYKATffc1JqptsWn1LkOLkhmnYFchxiRlCDezpGt819LEjqr2NvTM7LCBJnieSAlQl8jqpt0rkWbrtcimI4RDfoLqwY6DVxuY+nQa+iqBsmAX+4i6Vw3QXUEgm/7gGrnp7wZZ9XLHj5Hwhkh+8kGYAFchzK1mUqTvGul9azItpSPPG6yllEM5ePJlJkicAqRfRgbjrpj5FHxfF8WmTuWGX2VC4CIZLRoMn8Pojo/9vZUiqmL9FyywZdtTJGjkxtxsMkqgAjIUQOLm/SXWx3a1XjNuTwoSWiYmASqQCAjZlBDdLVTm0Om6trEbIiMcixokZkVlLqqg9Iddqpn2FGcO0SKiZ1VWcKuuW28de6rFVHeEmKmdjttzQuY+hIxMGV1FgvHMVIYFrHybjUXuKtj2jiGkWJwkTZZHLsAcyIQF6IawPSudeqtePZsIQoIo8reWuVbMfSOuhtmwlVUxRlV1VSq2B67Cpmp9C0sTZWMaHZcMoKnKFMh6uL4zpkeoEn9qoXhNLZzkW6LJLbXWAgcSfQTfX/tNM64VAmQIoS1slhlynqy7rVC4RASQiglQpNhqg3L6td1M9PW8GWenVg47a08JZc0bsY0kRspAUtIEIYX1BvcH0GqhjpI9oNFcXkEWaZhZeirEoov5Z6teo76YItnQoCFiQA2LAKoBI3Xr3Ng43vmjRr2JuoNyvkn9qRXTHYyyW8JtSY2WLiowExEhGQnWOUqABfS/XRLt6ZoJZUMaCJI2KMC2ZpEDnW4sNbD0g0yLg4xujQaEaKB0WN2HqJrM2nsMTkC0ISyrfi7yBBvVWvoP20qxVRfZJir1bMZuAe0CvVQotU1k0FFFFAUGioNB874dD/oYP1k+D1rcEfIFZfDy3IMPr/rJ8HrU4I+QK7r7M6N58m8UUCiuGjzJuNJO2PxkH6g/xNOsm40lbY/GYf8AUH+Jqxuk7GXZHlSf8P8AGtOsvZPlSetPhWVjsdMMaHVJTDEyxORbIeMHTYre5IYx6gdTemlW5Gxpopa2lteVMU0aOvR4nLDkYs4kJDnPfSwF65xtfEgJmZQzRxyKnFn713azRLrcFQBrv1v1VFNlFJcW0ZypQOX6TFwFcPFbEqFBfrzKT+w7Kvwu2MXKSPu0vIqZbFmjvIVOZdP5RfX4VA3UUv7Fx2Ia/HWY8VnUKhTphmXLcnryg/vWbiuEMyQIyuGka7MnFkBCApaE9eYX9ehqhyqKUsVwhmAIXIrrxpkDK3RyyhUFzpmKG4B314+38UWkIRQEXRGVuMy2UiXIOrUki/VQOFTSrFiZmwmLdZiWWR+LmCHyQiG6qd437q5Zdq4qASMn3ys0mQFW0ChOnm7urG1uqgdKKXH2rMuCErPFmMirxigumRpAuawtc2J3aVyjbGJIYjKVRSQ/Ft0144oJbX0AUZrDfagbaik7GbfmRHPGIFVZDHiDGxWYqFKqFB03tu320r3tHbmIiiLgjMXcRrk0yxgGxbeS19LDqoG+ilObaeL6TKVA++ITimJ+6VWUXv13I+FdO28dNFJG0bGxhkPE5bhpBlI133ALG3XagYqKwINoynDzsJEfJbipipRGuoJuPQSRWbHtefOWMpCusHlxgCNWLh5LA66qBvt0gaBxqaTzt6fOFzJeylE4trz3mZARr0QVAPo9Vdm3dsT4eXKkeZMokuFY/drdZF0/muUt+9AyUUpPtrErmvl4xcwMGQ3yiLMJc19QW6v2qmXaOISWVH1UqjK5VrSSFFvGoB6Ft+/W1A5XopTl2xiUbpZcrlwG4tvukSZUzNr0uib623V0xbXkOD4zMpPHNGZgjBViEpTjCl+oD1ftQMdFKz7YmDkK6tYqFTiyDJGUuZgb6AH9tPTXifauLjQtdW6MF+gVCmYkuxJJ0UafvrQNtFKJ2piHR1aVI3EJaPIhfjWKscyMeyw0qI9pzx6qeMEjJGrFT/EeJMjAdS3D3HbQN9FVYeYOoKm47bEajQ6H0iraAqDU1BoPnPDj8FB+snwetjgj5ArG4cfgoP1k+D1s8EfIFaYnZlh7z5N4ooFFZtXmTcaSdr/jMP8Aqj4GnaTcaSdr/jIP1R8DVp3SdjLsnypPWn+NVz7dijcI2YEzCEafzFcwY66LYjX01ZsjypPWn+Ncm1ODQnklfjWUyRZAAB0JAQRKP92ij9qVbkbLoNrYfpSFljzWBdyi5rZsul79TEXq+XbECuicYpZyMqgqTYqWDHXdYXvXIODyhlIfRQgAyj+SN0v/AOd65I+CtkWMz/djU9AB8/EcSbPfQW1tbf11FbMe1YGF1njIF7kMv8oufYNa9jaEJcLxqZm8lQy3Ol9B6iKx5eDPGj72UFhxYuiZRxUYZShBJ1YMwJ91e8Dwc4loisvkFizZSHcMdEJDWygZRYg7huoNZsdEDYyoCM1wWH8ls3suL+uuUbZjzBbNqVAIyEdNmA1B/wBhrjxnBdZJzLxhF3RsgAtYfxF9T2F/VVsOwArKeMOhQ2sP5Hdv/vb9qDsx21Iobh3GYDMYwRmy9uWvTbTgBYGaMFBdwWW6gbyfaK48TsVnea0gCz5S6lbsHVVUFWvoLKNCD66ok4OEgqZFKgyGMMhJDStmbOwYZgOq2Xq10oNWPaELMqrKhZhdVBFyvaBXHJwiwyuUaUAq5RySAFdUD6k+g1zbO4NCGYSGQSHolmdWL8YqZLq2awFuognU661dPsHPI7GQWYuwXLchnhER1vqNL7u2g7mnhlfiy6Mws3F3BOliDb2GvB2th7sOPiuly/SXogGxvrpY6VwbG4OLhpc+ZW32ZlbjAzABunmtbTdb9654ODjvfjZFADytGqqL/eSh7s1+loBbQb+ug0cRNhZ2CvJGxUZsuf8AlsGuQDqLWOtXR7Ww7WyzxG5yizLq1r29diDWZjeDhcSAyHIWlkRVUCQSSggjOTYrqbCw6ta8bN2NM7NLOwR2LlQiqMuaJY76MbHo33mg1W2xhguYzxBblcxZQMw1I9hBq6DHRSKzJIjKtwzKQQLC5ufUaxMLwVyhs0oYvnuQptd4hFfpMTewvqd9d67HyxSokhUyKoDAWylYwgIsf9vooL/tfD9H7+Lp6J0l6RvbT9yB+9EW1Inm4pHDOFYnKQbZSAQdd9zWTDwUCo4Mou4YXC2Azurm1yTvXrPXXZszYrQyKxlDKiuka5bNldw93a/SOltwoL12jhbu4miuoCyNmXQXIAOvbeoO24M2VZFZsquAGXVGbKCCTbf6a4TwasyMktmj8i63UtndrutxcdMjeO29e14PEH+KNQOM6O9hMZbrr0RckW1oOrZ+24ZwxRwArFOkVFyGKXsDexYEC9q65MbEt80iCxIN2AsQMxHrtrWONhkTw2JyRmV5G6IDl5GkRCu85WYm9RjNhGfESsxKKUUJ5JHGggmTL6lVdd+tBpPjMPMh+9RlIJJD20UjMbg3Frj21Tjdow4GLUWRQCqqUuczhQACb3LNvOm/WuLEcG3fM3HqHkDiUiPolXCA5FLdE/drqSd5rvx+yBK1y9uii7r+RKsl/wB8tv3oOuTGxoVDuqs/kKSLk9gqJcfEjFXlRWC5mUsAQnePYKz9sbDOJlRzLZUKHIQT0kcPdelYE2sbg152nsEzyl+NyAqosoN2ZWDLxnSsyi26wOp1oOxdrwllCyKQwJDgrl6LKtib77sKoxO0cMZgpZWljBZVuNOlkaxJte5tXNLwdL5maUcYxLFlWyZ80bKQl72+6W4vc3OtCcHW1vMCWzcYcltWmEoyjN0bEW1vpQaZ2rACwM0d08vpL0dba/vpXvl6FFdWVlYhVYFbEk23k1kjg3eytLdUJ4oZRms0gdg7X6Xk2Gg/euobG+7yZ/8AXabd3nL5bdmtqDvwuKSVc0bq4va6kEXFX1n7G2ecPHkLhukSAAQqjqVFJJA9F676D5xw4/BwfrL8HrZ4I+QKxeG/4OH9Zfg9bXBHyBWmJ2ZYfxeTeKKBRWbV5k3GknbH4yD9QfA07SbjSRtj8ZB+oPgatO6TsZtkHpSetP8AGsvaHCGRMUYogjWDaEWYMkfGd65BGm4D01qbI8qT1p/jWjkF72F+2rV+pKdinLwpfNDlVcsrKcpFjxMj5EYEsDfS5AB3i9qqk29JFGWDassRRXuy3KOzdJmFr5es+oU4FB2DTdQUB6h7q5dE6PhBKxezp0yLQ9LjEDYcOXU90H0fvXXs3b8rTZJAixoAHZ2QP/DVhJbNcglreTb00zBB2D16VOQdg/8AygkVNFFAUUUUBRRRQFFFFAVFqmigi1TRRQFFFFAUUUUEWotU0UBRRRQFqi1TRQFFFFAUUUUBUVNFB814b/g4f1l+D1t8EfIFYfDb8JD+svwetzgj5ArTE7eGWH8Xk3iigUVm1eZNxpI2x+Mg/UHwNO8m40kbY/GQfqD4GrTvCVbGHZktmk07nwrQ5R6PfWZs7y5P+PwNd1Wv9UpTst5R6PfRyj0e+qqK5dLeUej30co9Hvqqigt5R6PfRyj0e+qqKC3lB7PfRyg9nvqqigt5Qez30coPZ76qooLeUHs99HKD2e+qqKC3lB7PfRyj0e+qqKC3lHo99HKD2e+qqKC3lB7PfRyg9nvqqigt5Qez30coPZ76qooLeUHu++jlB7PfVVZ+LkkaYRo+ToFibBidbW1rqmm8ua6ssXavKPR76OUej31kSwyopZsWFA3sUjAH71ECSSC6YxWFrgqkZ07dPUa6ycs9Wfln6fdscoPZ76OUHs99ZfJJ/Of7aUckn85/tpTJyas/LP0anKD2e+jlB7PfWXySfzn+2lHJJ/Of7aUycmrPyz9Pu1OUHs99HKD2e+svkc/nP9tKORz+c/20pk5NWfln6fdqcoPZ76OUej31lHCT+c/20q3ZU7SRKzb7kEjS+Vit7ftUmi0XutOJebWmCXw1P/SQ/rJ8Hrd4I+QKweGn4SH9ZPg9b3BHyBVxO3gwvi8m8UUCis2rzJuNJG2fxkH6g+Bp3k3UkbY/GQfqD4GrTulWze2d5cn/AB+Brurg2eenJ/w+BruvVq3lKdk0VF6L1y6TRUXovQTRUXovQTRUXovQTRUXovQTRUXovQTRUXovQTRUXovQTRUXovQTRUXovQTWTi5CuKFvyj/nWreuTGbPjmILZgRoCrFTbs0rTDmInqyxqZqptTvdl7ZZ3EZVS4jkV2j06SgEaX0JBINj2Vn4sTNIXWOQI3F8ZGpVZCq57gFToblTvrc+xIu9L/Uf50fYkXel/qP860vh8+zG2L6R7/gsypjQDkaTNxdgWbyRmvlWzWZiuhJG/rrpnlmjwagtMWMqaXyyZC/kA5j1X/mPrrd+xIu9L/Ub50fYkXel/qN86Xw/5C2xfSPf8F0Q4rKxzSiw+6QydIIZSSpN9X4vQE3t21y7SxE0am5mVWEnJ4+NtKsnRy5jmu48rTW16bPsSLvS/wBRvnUHYcXek/qNU/w59i2L6R7/AILePjxfFHJxhdnds2dujYfd2GcADt3+o1ZPhMSxZs81zxxAEjAXGUw6A233ph+xIu9L/Uf50fYkXel/qP8AOr/r/kFsX0j3/D0mJbKLnWwv67a1PB8/9Ov/AHP/API1ePsSLvS/1G+dd+FhWNQq6Abhe/pqV1U5bQuHRXnvVz+xD4Z/hIf1k+DVv8EfIFYHDP8ACQ/rJ8Grf4I+QK5xe3hphfF5N4oqBU1k1eXGlJfCeF0dJEW5jYMBuvbePZenY1x4zBhxrQIcvCuK/Swst+vRD771451Qeay+FPqpmk4PITe1eebi9laavEMtLmS3zqg81l8KfVUc6oPNZfCn1Uy83F7KObi9lNTiDS5ktc6oPNZfCn1V5PCiHzWXwp86ZubadlHNtOympxBpcyWBwphB/Cy+FPqq4cLMP5pL4Y/qpi5uL2Uc217KanEGlzJd52YfzSXwp9VTztw/mkvhj+qmDm2ndFHNtOwU1ODS5kv87cP5pL4Y/qqDwsw/mkvhj+qmHm2nYKObadlNTiDT5ku87MP5pL4Y/qqOdmH80l8Mf1Uyc3F7KObi9lNTiDS5kt87MP5pL4Y/qo52YfzSXwx/VTJzcXso5uL2U1OINLmS5zsw/mkvhj+qoPCvD+ay+GP6qZObi9lHNxeympxBpcyWudUHmsvhT6qjnTB5rL4U+qmbm4vZRzbXspqcQaXMljnRB5rL4U+qo50Q+ay+FPnTRzbXso5tr2U1OINLmSvzoh82l8KfOjnRD5tL4U+dNHNxeyjm4vZTU4g0uZLacK4OvCS+FPnXrnXh/NJfCnzpi5tp2VHNtO6KanEGlzJe514fzSXwp9VHOvD+aTeFPnTDzbTuijm2nYKanEGlzJe514fzSbwp86OdeH80m8KfOmLm2vZRzbTspqcQaXMl3nXh/NJvCnzry3CuDzSXwp9VMnNte7Uc207KanEGlzJZ50Q+ay+FPnRzph81l8KfOmbm2nZRzbTspqcQaXMkva+1OW8XHHCyKrBiWsNwIAAHrp24MYcqgqzD7AVTe1bWHw4QaVzVVNU3l3RTFMWhfRU0Vy6FFFFAUUUUEUUUUE1FFFAUVNFAUUUUBRRRQFFFFAUUUUBRRRQRapoooItRapooCotU0UBRaiigKKKKCLUWqaKCLUWqaKAqLVNFAUUUUBRRRQf/2Q=="/>
          <p:cNvSpPr>
            <a:spLocks noChangeAspect="1" noChangeArrowheads="1"/>
          </p:cNvSpPr>
          <p:nvPr/>
        </p:nvSpPr>
        <p:spPr bwMode="auto">
          <a:xfrm>
            <a:off x="765175" y="4651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39" name="Picture 1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701205" y="2646219"/>
            <a:ext cx="4457567" cy="240359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0" name="Bulut Belirtme Çizgisi 9"/>
          <p:cNvSpPr/>
          <p:nvPr/>
        </p:nvSpPr>
        <p:spPr>
          <a:xfrm>
            <a:off x="3131128" y="4753981"/>
            <a:ext cx="4657724" cy="1327005"/>
          </a:xfrm>
          <a:prstGeom prst="cloudCallout">
            <a:avLst>
              <a:gd name="adj1" fmla="val -63964"/>
              <a:gd name="adj2" fmla="val -68005"/>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smtClean="0"/>
              <a:t>Eyvah! Bilgisayarı bozdum!</a:t>
            </a:r>
            <a:endParaRPr lang="tr-TR" dirty="0"/>
          </a:p>
        </p:txBody>
      </p:sp>
      <p:sp>
        <p:nvSpPr>
          <p:cNvPr id="9" name="Dikdörtgen 8"/>
          <p:cNvSpPr/>
          <p:nvPr/>
        </p:nvSpPr>
        <p:spPr>
          <a:xfrm>
            <a:off x="6597242" y="3259822"/>
            <a:ext cx="2420708" cy="461665"/>
          </a:xfrm>
          <a:prstGeom prst="rect">
            <a:avLst/>
          </a:prstGeom>
          <a:solidFill>
            <a:srgbClr val="FFFF00"/>
          </a:solidFill>
          <a:ln w="57150">
            <a:solidFill>
              <a:srgbClr val="FF0000"/>
            </a:solidFill>
          </a:ln>
        </p:spPr>
        <p:txBody>
          <a:bodyPr wrap="square">
            <a:spAutoFit/>
          </a:bodyPr>
          <a:lstStyle/>
          <a:p>
            <a:pPr algn="ctr"/>
            <a:r>
              <a:rPr lang="en-US" sz="2400" dirty="0" err="1">
                <a:solidFill>
                  <a:srgbClr val="FF0000"/>
                </a:solidFill>
                <a:latin typeface="Arial Narrow" panose="020B0606020202030204" pitchFamily="34" charset="0"/>
                <a:cs typeface="Courier"/>
              </a:rPr>
              <a:t>scanf</a:t>
            </a:r>
            <a:r>
              <a:rPr lang="en-US" sz="2400" dirty="0">
                <a:solidFill>
                  <a:srgbClr val="FF0000"/>
                </a:solidFill>
                <a:latin typeface="Arial Narrow" panose="020B0606020202030204" pitchFamily="34" charset="0"/>
                <a:cs typeface="Courier"/>
              </a:rPr>
              <a:t>(“%</a:t>
            </a:r>
            <a:r>
              <a:rPr lang="en-US" sz="2400" dirty="0" smtClean="0">
                <a:solidFill>
                  <a:srgbClr val="FF0000"/>
                </a:solidFill>
                <a:latin typeface="Arial Narrow" panose="020B0606020202030204" pitchFamily="34" charset="0"/>
                <a:cs typeface="Courier"/>
              </a:rPr>
              <a:t>lf</a:t>
            </a:r>
            <a:r>
              <a:rPr lang="tr-TR" sz="2400" dirty="0" smtClean="0">
                <a:solidFill>
                  <a:srgbClr val="FF0000"/>
                </a:solidFill>
                <a:latin typeface="Arial Narrow" panose="020B0606020202030204" pitchFamily="34" charset="0"/>
                <a:cs typeface="Courier"/>
              </a:rPr>
              <a:t>”</a:t>
            </a:r>
            <a:r>
              <a:rPr lang="en-US" sz="2400" dirty="0" smtClean="0">
                <a:solidFill>
                  <a:srgbClr val="FF0000"/>
                </a:solidFill>
                <a:latin typeface="Arial Narrow" panose="020B0606020202030204" pitchFamily="34" charset="0"/>
                <a:cs typeface="Courier"/>
              </a:rPr>
              <a:t>, miles</a:t>
            </a:r>
            <a:r>
              <a:rPr lang="en-US" sz="2400" dirty="0">
                <a:solidFill>
                  <a:srgbClr val="FF0000"/>
                </a:solidFill>
                <a:latin typeface="Arial Narrow" panose="020B0606020202030204" pitchFamily="34" charset="0"/>
                <a:cs typeface="Courier"/>
              </a:rPr>
              <a:t>);</a:t>
            </a:r>
          </a:p>
        </p:txBody>
      </p:sp>
      <p:sp>
        <p:nvSpPr>
          <p:cNvPr id="14" name="13 Yukarı Bükülü Ok"/>
          <p:cNvSpPr/>
          <p:nvPr/>
        </p:nvSpPr>
        <p:spPr>
          <a:xfrm flipH="1" flipV="1">
            <a:off x="5768122" y="2646219"/>
            <a:ext cx="1390650" cy="665019"/>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Tree>
    <p:extLst>
      <p:ext uri="{BB962C8B-B14F-4D97-AF65-F5344CB8AC3E}">
        <p14:creationId xmlns="" xmlns:p14="http://schemas.microsoft.com/office/powerpoint/2010/main" val="88773578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heckerboard(across)">
                                      <p:cBhvr>
                                        <p:cTn id="10" dur="500"/>
                                        <p:tgtEl>
                                          <p:spTgt spid="14"/>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heckerboard(across)">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Bunu biliyor musunuz? &amp; (</a:t>
            </a:r>
            <a:r>
              <a:rPr lang="tr-TR" dirty="0" err="1" smtClean="0"/>
              <a:t>ampersand</a:t>
            </a:r>
            <a:r>
              <a:rPr lang="tr-TR" dirty="0" smtClean="0"/>
              <a:t>)</a:t>
            </a:r>
            <a:endParaRPr lang="tr-TR" dirty="0"/>
          </a:p>
        </p:txBody>
      </p:sp>
      <p:sp>
        <p:nvSpPr>
          <p:cNvPr id="3" name="2 İçerik Yer Tutucusu"/>
          <p:cNvSpPr>
            <a:spLocks noGrp="1"/>
          </p:cNvSpPr>
          <p:nvPr>
            <p:ph sz="quarter" idx="1"/>
          </p:nvPr>
        </p:nvSpPr>
        <p:spPr/>
        <p:txBody>
          <a:bodyPr>
            <a:normAutofit/>
          </a:bodyPr>
          <a:lstStyle/>
          <a:p>
            <a:r>
              <a:rPr lang="tr-TR" sz="2000" dirty="0" smtClean="0"/>
              <a:t>Sınavdan önce bu işareti çizebiliyor olun </a:t>
            </a:r>
            <a:r>
              <a:rPr lang="tr-TR" sz="2000" dirty="0" smtClean="0">
                <a:sym typeface="Wingdings" pitchFamily="2" charset="2"/>
              </a:rPr>
              <a:t></a:t>
            </a:r>
          </a:p>
          <a:p>
            <a:r>
              <a:rPr lang="tr-TR" sz="2000" dirty="0" smtClean="0">
                <a:sym typeface="Wingdings" pitchFamily="2" charset="2"/>
              </a:rPr>
              <a:t>Bir öğrencinin sınav kağıdından…</a:t>
            </a:r>
            <a:endParaRPr lang="tr-TR" sz="2000" dirty="0"/>
          </a:p>
        </p:txBody>
      </p:sp>
      <p:pic>
        <p:nvPicPr>
          <p:cNvPr id="4" name="3 Resim" descr="IMG_4196.JPG"/>
          <p:cNvPicPr>
            <a:picLocks noChangeAspect="1"/>
          </p:cNvPicPr>
          <p:nvPr/>
        </p:nvPicPr>
        <p:blipFill>
          <a:blip r:embed="rId2" cstate="print"/>
          <a:srcRect/>
          <a:stretch>
            <a:fillRect/>
          </a:stretch>
        </p:blipFill>
        <p:spPr>
          <a:xfrm>
            <a:off x="735724" y="1972512"/>
            <a:ext cx="4816970" cy="3429805"/>
          </a:xfrm>
          <a:prstGeom prst="rect">
            <a:avLst/>
          </a:prstGeom>
          <a:ln>
            <a:solidFill>
              <a:srgbClr val="C00000"/>
            </a:solidFill>
          </a:ln>
        </p:spPr>
      </p:pic>
      <p:sp>
        <p:nvSpPr>
          <p:cNvPr id="5" name="4 Metin kutusu"/>
          <p:cNvSpPr txBox="1"/>
          <p:nvPr/>
        </p:nvSpPr>
        <p:spPr>
          <a:xfrm>
            <a:off x="5552695" y="1862887"/>
            <a:ext cx="3286506" cy="3539430"/>
          </a:xfrm>
          <a:prstGeom prst="rect">
            <a:avLst/>
          </a:prstGeom>
          <a:noFill/>
        </p:spPr>
        <p:txBody>
          <a:bodyPr wrap="square" rtlCol="0">
            <a:spAutoFit/>
          </a:bodyPr>
          <a:lstStyle/>
          <a:p>
            <a:r>
              <a:rPr lang="tr-TR" sz="1600" dirty="0" smtClean="0"/>
              <a:t>Neden </a:t>
            </a:r>
            <a:r>
              <a:rPr lang="tr-TR" sz="1600" dirty="0" err="1" smtClean="0"/>
              <a:t>ampersand</a:t>
            </a:r>
            <a:r>
              <a:rPr lang="tr-TR" sz="1600" dirty="0" smtClean="0"/>
              <a:t>?</a:t>
            </a:r>
          </a:p>
          <a:p>
            <a:r>
              <a:rPr lang="tr-TR" sz="1600" dirty="0" smtClean="0"/>
              <a:t>Özetle:</a:t>
            </a:r>
          </a:p>
          <a:p>
            <a:pPr>
              <a:buFont typeface="Arial" pitchFamily="34" charset="0"/>
              <a:buChar char="•"/>
            </a:pPr>
            <a:r>
              <a:rPr lang="tr-TR" sz="1600" dirty="0" err="1" smtClean="0"/>
              <a:t>Latince’de</a:t>
            </a:r>
            <a:r>
              <a:rPr lang="tr-TR" sz="1600" dirty="0" smtClean="0"/>
              <a:t> “et”, İng.de “</a:t>
            </a:r>
            <a:r>
              <a:rPr lang="tr-TR" sz="1600" dirty="0" err="1" smtClean="0"/>
              <a:t>and</a:t>
            </a:r>
            <a:r>
              <a:rPr lang="tr-TR" sz="1600" dirty="0" smtClean="0"/>
              <a:t>” demek</a:t>
            </a:r>
          </a:p>
          <a:p>
            <a:pPr>
              <a:buFont typeface="Arial" pitchFamily="34" charset="0"/>
              <a:buChar char="•"/>
            </a:pPr>
            <a:r>
              <a:rPr lang="tr-TR" sz="1600" dirty="0" smtClean="0"/>
              <a:t>et’in eğimli yazımı zamanla &amp; olmuş</a:t>
            </a:r>
          </a:p>
          <a:p>
            <a:pPr>
              <a:buFont typeface="Arial" pitchFamily="34" charset="0"/>
              <a:buChar char="•"/>
            </a:pPr>
            <a:r>
              <a:rPr lang="tr-TR" sz="1600" dirty="0" smtClean="0"/>
              <a:t>&amp; bir ara İngiliz alfabesinin sonunda yer almış.</a:t>
            </a:r>
          </a:p>
          <a:p>
            <a:pPr>
              <a:buFont typeface="Arial" pitchFamily="34" charset="0"/>
              <a:buChar char="•"/>
            </a:pPr>
            <a:r>
              <a:rPr lang="tr-TR" sz="1600" dirty="0" smtClean="0"/>
              <a:t>O dönemde alfabeyi sayarken: </a:t>
            </a:r>
            <a:br>
              <a:rPr lang="tr-TR" sz="1600" dirty="0" smtClean="0"/>
            </a:br>
            <a:r>
              <a:rPr lang="tr-TR" sz="1600" dirty="0" smtClean="0">
                <a:solidFill>
                  <a:srgbClr val="0070C0"/>
                </a:solidFill>
              </a:rPr>
              <a:t>… </a:t>
            </a:r>
            <a:r>
              <a:rPr lang="tr-TR" sz="1600" i="1" dirty="0" smtClean="0">
                <a:solidFill>
                  <a:srgbClr val="0070C0"/>
                </a:solidFill>
              </a:rPr>
              <a:t>x, y, z, </a:t>
            </a:r>
            <a:r>
              <a:rPr lang="tr-TR" sz="1600" i="1" dirty="0" err="1" smtClean="0">
                <a:solidFill>
                  <a:srgbClr val="0070C0"/>
                </a:solidFill>
              </a:rPr>
              <a:t>and</a:t>
            </a:r>
            <a:r>
              <a:rPr lang="tr-TR" sz="1600" i="1" dirty="0" smtClean="0">
                <a:solidFill>
                  <a:srgbClr val="0070C0"/>
                </a:solidFill>
              </a:rPr>
              <a:t> </a:t>
            </a:r>
            <a:r>
              <a:rPr lang="tr-TR" sz="1600" i="1" dirty="0" err="1" smtClean="0">
                <a:solidFill>
                  <a:srgbClr val="0070C0"/>
                </a:solidFill>
              </a:rPr>
              <a:t>and</a:t>
            </a:r>
            <a:r>
              <a:rPr lang="tr-TR" sz="1600" i="1" dirty="0" smtClean="0">
                <a:solidFill>
                  <a:srgbClr val="0070C0"/>
                </a:solidFill>
              </a:rPr>
              <a:t> </a:t>
            </a:r>
            <a:r>
              <a:rPr lang="tr-TR" sz="1600" dirty="0" smtClean="0"/>
              <a:t/>
            </a:r>
            <a:br>
              <a:rPr lang="tr-TR" sz="1600" dirty="0" smtClean="0"/>
            </a:br>
            <a:r>
              <a:rPr lang="tr-TR" sz="1600" dirty="0" smtClean="0"/>
              <a:t>demek tuhaf olunca</a:t>
            </a:r>
          </a:p>
          <a:p>
            <a:r>
              <a:rPr lang="tr-TR" sz="1600" dirty="0" smtClean="0"/>
              <a:t>x vay </a:t>
            </a:r>
            <a:r>
              <a:rPr lang="tr-TR" sz="1600" dirty="0" err="1" smtClean="0"/>
              <a:t>zed</a:t>
            </a:r>
            <a:r>
              <a:rPr lang="tr-TR" sz="1600" dirty="0" smtClean="0"/>
              <a:t> </a:t>
            </a:r>
            <a:r>
              <a:rPr lang="tr-TR" sz="1600" b="1" i="1" dirty="0" err="1" smtClean="0">
                <a:solidFill>
                  <a:srgbClr val="0070C0"/>
                </a:solidFill>
              </a:rPr>
              <a:t>and</a:t>
            </a:r>
            <a:r>
              <a:rPr lang="tr-TR" sz="1600" b="1" i="1" dirty="0" smtClean="0">
                <a:solidFill>
                  <a:srgbClr val="0070C0"/>
                </a:solidFill>
              </a:rPr>
              <a:t> </a:t>
            </a:r>
            <a:r>
              <a:rPr lang="tr-TR" sz="1600" b="1" i="1" dirty="0" err="1" smtClean="0">
                <a:solidFill>
                  <a:srgbClr val="0070C0"/>
                </a:solidFill>
              </a:rPr>
              <a:t>per</a:t>
            </a:r>
            <a:r>
              <a:rPr lang="tr-TR" sz="1600" b="1" i="1" dirty="0" smtClean="0">
                <a:solidFill>
                  <a:srgbClr val="0070C0"/>
                </a:solidFill>
              </a:rPr>
              <a:t> </a:t>
            </a:r>
            <a:r>
              <a:rPr lang="tr-TR" sz="1600" b="1" i="1" dirty="0" err="1" smtClean="0">
                <a:solidFill>
                  <a:srgbClr val="0070C0"/>
                </a:solidFill>
              </a:rPr>
              <a:t>se</a:t>
            </a:r>
            <a:r>
              <a:rPr lang="tr-TR" sz="1600" b="1" i="1" dirty="0" smtClean="0">
                <a:solidFill>
                  <a:srgbClr val="0070C0"/>
                </a:solidFill>
              </a:rPr>
              <a:t> </a:t>
            </a:r>
            <a:r>
              <a:rPr lang="tr-TR" sz="1600" b="1" i="1" dirty="0" err="1" smtClean="0">
                <a:solidFill>
                  <a:srgbClr val="0070C0"/>
                </a:solidFill>
              </a:rPr>
              <a:t>and</a:t>
            </a:r>
            <a:endParaRPr lang="tr-TR" sz="1600" b="1" i="1" dirty="0" smtClean="0">
              <a:solidFill>
                <a:srgbClr val="0070C0"/>
              </a:solidFill>
            </a:endParaRPr>
          </a:p>
          <a:p>
            <a:r>
              <a:rPr lang="tr-TR" sz="1600" dirty="0" smtClean="0"/>
              <a:t>derlermiş. (</a:t>
            </a:r>
            <a:r>
              <a:rPr lang="tr-TR" sz="1600" dirty="0" err="1" smtClean="0"/>
              <a:t>per</a:t>
            </a:r>
            <a:r>
              <a:rPr lang="tr-TR" sz="1600" dirty="0" smtClean="0"/>
              <a:t> </a:t>
            </a:r>
            <a:r>
              <a:rPr lang="tr-TR" sz="1600" dirty="0" err="1" smtClean="0"/>
              <a:t>se</a:t>
            </a:r>
            <a:r>
              <a:rPr lang="tr-TR" sz="1600" dirty="0" smtClean="0"/>
              <a:t>=</a:t>
            </a:r>
            <a:r>
              <a:rPr lang="tr-TR" sz="1600" dirty="0" err="1" smtClean="0"/>
              <a:t>by</a:t>
            </a:r>
            <a:r>
              <a:rPr lang="tr-TR" sz="1600" dirty="0" smtClean="0"/>
              <a:t> </a:t>
            </a:r>
            <a:r>
              <a:rPr lang="tr-TR" sz="1600" dirty="0" err="1" smtClean="0"/>
              <a:t>itself</a:t>
            </a:r>
            <a:r>
              <a:rPr lang="tr-TR" sz="1600" dirty="0" smtClean="0"/>
              <a:t>)</a:t>
            </a:r>
          </a:p>
          <a:p>
            <a:pPr>
              <a:buFont typeface="Arial" pitchFamily="34" charset="0"/>
              <a:buChar char="•"/>
            </a:pPr>
            <a:r>
              <a:rPr lang="tr-TR" sz="1600" dirty="0" smtClean="0"/>
              <a:t>Bu deyiş zamanla </a:t>
            </a:r>
            <a:r>
              <a:rPr lang="tr-TR" sz="1600" dirty="0" err="1" smtClean="0"/>
              <a:t>ampersand’a</a:t>
            </a:r>
            <a:r>
              <a:rPr lang="tr-TR" sz="1600" dirty="0" smtClean="0"/>
              <a:t> dönüşmüş.</a:t>
            </a:r>
          </a:p>
          <a:p>
            <a:pPr>
              <a:buFont typeface="Arial" pitchFamily="34" charset="0"/>
              <a:buChar char="•"/>
            </a:pPr>
            <a:r>
              <a:rPr lang="tr-TR" sz="1600" dirty="0" smtClean="0"/>
              <a:t>Günümüzdeki alfabede &amp; yok.</a:t>
            </a:r>
            <a:endParaRPr lang="tr-TR" sz="1600" b="1"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3 Başlık"/>
          <p:cNvSpPr>
            <a:spLocks noGrp="1"/>
          </p:cNvSpPr>
          <p:nvPr>
            <p:ph type="title"/>
          </p:nvPr>
        </p:nvSpPr>
        <p:spPr/>
        <p:txBody>
          <a:bodyPr/>
          <a:lstStyle/>
          <a:p>
            <a:r>
              <a:rPr lang="tr-TR" dirty="0" smtClean="0"/>
              <a:t>Anlayamadığınız yerleri bizlere sorunuz.</a:t>
            </a:r>
            <a:endParaRPr lang="tr-TR" dirty="0"/>
          </a:p>
        </p:txBody>
      </p:sp>
      <p:sp>
        <p:nvSpPr>
          <p:cNvPr id="3" name="2 İçerik Yer Tutucusu"/>
          <p:cNvSpPr>
            <a:spLocks noGrp="1"/>
          </p:cNvSpPr>
          <p:nvPr>
            <p:ph sz="quarter" idx="1"/>
          </p:nvPr>
        </p:nvSpPr>
        <p:spPr/>
        <p:txBody>
          <a:bodyPr>
            <a:normAutofit/>
          </a:bodyPr>
          <a:lstStyle/>
          <a:p>
            <a:pPr algn="ctr">
              <a:buNone/>
            </a:pPr>
            <a:r>
              <a:rPr lang="tr-TR" sz="8000" dirty="0" smtClean="0"/>
              <a:t>3. DERS SONU</a:t>
            </a:r>
            <a:endParaRPr lang="tr-TR" sz="8000" dirty="0"/>
          </a:p>
        </p:txBody>
      </p:sp>
    </p:spTree>
  </p:cSld>
  <p:clrMapOvr>
    <a:masterClrMapping/>
  </p:clrMapOvr>
  <p:transition>
    <p:random/>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scanf özellikleri (tipik yanlışlar)</a:t>
            </a:r>
            <a:endParaRPr lang="tr-TR" dirty="0"/>
          </a:p>
        </p:txBody>
      </p:sp>
      <p:sp>
        <p:nvSpPr>
          <p:cNvPr id="3" name="Alt Başlık 2"/>
          <p:cNvSpPr>
            <a:spLocks noGrp="1"/>
          </p:cNvSpPr>
          <p:nvPr>
            <p:ph sz="quarter" idx="1"/>
          </p:nvPr>
        </p:nvSpPr>
        <p:spPr>
          <a:xfrm>
            <a:off x="457200" y="1219200"/>
            <a:ext cx="8229600" cy="5208896"/>
          </a:xfrm>
        </p:spPr>
        <p:txBody>
          <a:bodyPr>
            <a:normAutofit/>
          </a:bodyPr>
          <a:lstStyle/>
          <a:p>
            <a:r>
              <a:rPr lang="tr-TR" dirty="0" err="1" smtClean="0"/>
              <a:t>scanf’te</a:t>
            </a:r>
            <a:r>
              <a:rPr lang="tr-TR" dirty="0" smtClean="0"/>
              <a:t> </a:t>
            </a:r>
            <a:r>
              <a:rPr lang="tr-TR" dirty="0" smtClean="0">
                <a:solidFill>
                  <a:srgbClr val="FF0000"/>
                </a:solidFill>
              </a:rPr>
              <a:t>scanf(“%d, &amp;</a:t>
            </a:r>
            <a:r>
              <a:rPr lang="tr-TR" dirty="0" err="1" smtClean="0">
                <a:solidFill>
                  <a:srgbClr val="FF0000"/>
                </a:solidFill>
              </a:rPr>
              <a:t>sayi</a:t>
            </a:r>
            <a:r>
              <a:rPr lang="tr-TR" dirty="0" smtClean="0">
                <a:solidFill>
                  <a:srgbClr val="FF0000"/>
                </a:solidFill>
              </a:rPr>
              <a:t>”); </a:t>
            </a:r>
            <a:r>
              <a:rPr lang="tr-TR" dirty="0" smtClean="0"/>
              <a:t>kullanımı yanlıştır.</a:t>
            </a:r>
          </a:p>
          <a:p>
            <a:r>
              <a:rPr lang="tr-TR" dirty="0" err="1" smtClean="0"/>
              <a:t>scanf’te</a:t>
            </a:r>
            <a:r>
              <a:rPr lang="tr-TR" dirty="0" smtClean="0"/>
              <a:t> </a:t>
            </a:r>
            <a:r>
              <a:rPr lang="tr-TR" dirty="0" smtClean="0">
                <a:solidFill>
                  <a:srgbClr val="FF0000"/>
                </a:solidFill>
              </a:rPr>
              <a:t>scanf(“%.3lf”, &amp;</a:t>
            </a:r>
            <a:r>
              <a:rPr lang="tr-TR" dirty="0" err="1" smtClean="0">
                <a:solidFill>
                  <a:srgbClr val="FF0000"/>
                </a:solidFill>
              </a:rPr>
              <a:t>sayi</a:t>
            </a:r>
            <a:r>
              <a:rPr lang="tr-TR" dirty="0" smtClean="0">
                <a:solidFill>
                  <a:srgbClr val="FF0000"/>
                </a:solidFill>
              </a:rPr>
              <a:t>); </a:t>
            </a:r>
            <a:r>
              <a:rPr lang="tr-TR" dirty="0" smtClean="0"/>
              <a:t>kullanımı yanlıştır. .3lf kullanımı </a:t>
            </a:r>
            <a:r>
              <a:rPr lang="tr-TR" dirty="0" err="1" smtClean="0"/>
              <a:t>printf</a:t>
            </a:r>
            <a:r>
              <a:rPr lang="tr-TR" dirty="0" smtClean="0"/>
              <a:t> içindir.</a:t>
            </a:r>
          </a:p>
          <a:p>
            <a:r>
              <a:rPr lang="tr-TR" dirty="0" err="1" smtClean="0"/>
              <a:t>scanf’in</a:t>
            </a:r>
            <a:r>
              <a:rPr lang="tr-TR" dirty="0" smtClean="0"/>
              <a:t> ilk parametresinde “” </a:t>
            </a:r>
            <a:r>
              <a:rPr lang="tr-TR" dirty="0" err="1" smtClean="0"/>
              <a:t>lar</a:t>
            </a:r>
            <a:r>
              <a:rPr lang="tr-TR" dirty="0" smtClean="0"/>
              <a:t> içinde genelde hep %d gibi yer tutucular kullanır, bunun dışında bir metin genelde kullanmayız.</a:t>
            </a:r>
          </a:p>
          <a:p>
            <a:pPr lvl="1"/>
            <a:r>
              <a:rPr lang="tr-TR" dirty="0" smtClean="0"/>
              <a:t>scanf(“</a:t>
            </a:r>
            <a:r>
              <a:rPr lang="tr-TR" dirty="0" err="1" smtClean="0"/>
              <a:t>Deger</a:t>
            </a:r>
            <a:r>
              <a:rPr lang="tr-TR" dirty="0" smtClean="0"/>
              <a:t> giriniz:%d”,&amp;</a:t>
            </a:r>
            <a:r>
              <a:rPr lang="tr-TR" dirty="0" err="1" smtClean="0"/>
              <a:t>sayi</a:t>
            </a:r>
            <a:r>
              <a:rPr lang="tr-TR" dirty="0" smtClean="0"/>
              <a:t>); kullanımı yanlıştır.</a:t>
            </a:r>
          </a:p>
        </p:txBody>
      </p:sp>
    </p:spTree>
    <p:extLst>
      <p:ext uri="{BB962C8B-B14F-4D97-AF65-F5344CB8AC3E}">
        <p14:creationId xmlns="" xmlns:p14="http://schemas.microsoft.com/office/powerpoint/2010/main" val="303227849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scanf özellikleri (biçimli değer almak)</a:t>
            </a:r>
            <a:endParaRPr lang="tr-TR" dirty="0"/>
          </a:p>
        </p:txBody>
      </p:sp>
      <p:sp>
        <p:nvSpPr>
          <p:cNvPr id="3" name="Alt Başlık 2"/>
          <p:cNvSpPr>
            <a:spLocks noGrp="1"/>
          </p:cNvSpPr>
          <p:nvPr>
            <p:ph sz="quarter" idx="1"/>
          </p:nvPr>
        </p:nvSpPr>
        <p:spPr>
          <a:xfrm>
            <a:off x="457200" y="1219200"/>
            <a:ext cx="8229600" cy="5208896"/>
          </a:xfrm>
        </p:spPr>
        <p:txBody>
          <a:bodyPr>
            <a:normAutofit/>
          </a:bodyPr>
          <a:lstStyle/>
          <a:p>
            <a:r>
              <a:rPr lang="tr-TR" dirty="0" smtClean="0"/>
              <a:t>Kullanıcının değerleri hangi biçimde gireceğini biliyorsak şöyle bir scanf kullanımı vardır:</a:t>
            </a:r>
          </a:p>
          <a:p>
            <a:pPr lvl="1"/>
            <a:r>
              <a:rPr lang="tr-TR" dirty="0" err="1" smtClean="0"/>
              <a:t>scanf</a:t>
            </a:r>
            <a:r>
              <a:rPr lang="tr-TR" dirty="0" smtClean="0"/>
              <a:t>(“</a:t>
            </a:r>
            <a:r>
              <a:rPr lang="tr-TR" dirty="0" err="1" smtClean="0"/>
              <a:t>aa</a:t>
            </a:r>
            <a:r>
              <a:rPr lang="tr-TR" dirty="0" smtClean="0"/>
              <a:t>%</a:t>
            </a:r>
            <a:r>
              <a:rPr lang="tr-TR" dirty="0" err="1" smtClean="0"/>
              <a:t>dbb</a:t>
            </a:r>
            <a:r>
              <a:rPr lang="tr-TR" dirty="0" smtClean="0"/>
              <a:t>%</a:t>
            </a:r>
            <a:r>
              <a:rPr lang="tr-TR" dirty="0" err="1" smtClean="0"/>
              <a:t>dcc</a:t>
            </a:r>
            <a:r>
              <a:rPr lang="tr-TR" dirty="0" smtClean="0"/>
              <a:t>”, &amp;x,&amp;y);</a:t>
            </a:r>
          </a:p>
          <a:p>
            <a:pPr lvl="1"/>
            <a:r>
              <a:rPr lang="tr-TR" dirty="0" smtClean="0"/>
              <a:t>Kullanıcı aa5bb9cc girişi yaparsa </a:t>
            </a:r>
            <a:r>
              <a:rPr lang="tr-TR" dirty="0" err="1" smtClean="0"/>
              <a:t>x’e</a:t>
            </a:r>
            <a:r>
              <a:rPr lang="tr-TR" dirty="0" smtClean="0"/>
              <a:t> 5, </a:t>
            </a:r>
            <a:r>
              <a:rPr lang="tr-TR" dirty="0" err="1" smtClean="0"/>
              <a:t>y’e</a:t>
            </a:r>
            <a:r>
              <a:rPr lang="tr-TR" dirty="0" smtClean="0"/>
              <a:t> 9 kaydedilir.</a:t>
            </a:r>
          </a:p>
          <a:p>
            <a:pPr lvl="1"/>
            <a:r>
              <a:rPr lang="tr-TR" dirty="0" smtClean="0"/>
              <a:t>Bunun örnek bir kullanımı 09/12/2017 gibi tarih girişlerini almak için </a:t>
            </a:r>
            <a:r>
              <a:rPr lang="tr-TR" dirty="0" err="1" smtClean="0"/>
              <a:t>scanf</a:t>
            </a:r>
            <a:r>
              <a:rPr lang="tr-TR" dirty="0" smtClean="0"/>
              <a:t>(“%d/%d/%d”, &amp;</a:t>
            </a:r>
            <a:r>
              <a:rPr lang="tr-TR" dirty="0" err="1" smtClean="0"/>
              <a:t>gun</a:t>
            </a:r>
            <a:r>
              <a:rPr lang="tr-TR" dirty="0" smtClean="0"/>
              <a:t>, &amp;ay, &amp;</a:t>
            </a:r>
            <a:r>
              <a:rPr lang="tr-TR" dirty="0" err="1" smtClean="0"/>
              <a:t>yil</a:t>
            </a:r>
            <a:r>
              <a:rPr lang="tr-TR" dirty="0" smtClean="0"/>
              <a:t>); olabilir.</a:t>
            </a:r>
          </a:p>
        </p:txBody>
      </p:sp>
    </p:spTree>
    <p:extLst>
      <p:ext uri="{BB962C8B-B14F-4D97-AF65-F5344CB8AC3E}">
        <p14:creationId xmlns="" xmlns:p14="http://schemas.microsoft.com/office/powerpoint/2010/main" val="303227849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scanf</a:t>
            </a:r>
            <a:endParaRPr lang="tr-TR" dirty="0"/>
          </a:p>
        </p:txBody>
      </p:sp>
      <p:sp>
        <p:nvSpPr>
          <p:cNvPr id="3" name="2 İçerik Yer Tutucusu"/>
          <p:cNvSpPr>
            <a:spLocks noGrp="1"/>
          </p:cNvSpPr>
          <p:nvPr>
            <p:ph sz="quarter" idx="1"/>
          </p:nvPr>
        </p:nvSpPr>
        <p:spPr/>
        <p:txBody>
          <a:bodyPr/>
          <a:lstStyle/>
          <a:p>
            <a:r>
              <a:rPr lang="tr-TR" dirty="0" smtClean="0"/>
              <a:t>Klavyeden girilen değerler, </a:t>
            </a:r>
            <a:r>
              <a:rPr lang="tr-TR" dirty="0" err="1" smtClean="0"/>
              <a:t>enter’a</a:t>
            </a:r>
            <a:r>
              <a:rPr lang="tr-TR" dirty="0" smtClean="0"/>
              <a:t> basıldığında </a:t>
            </a:r>
            <a:r>
              <a:rPr lang="tr-TR" b="1" i="1" dirty="0" err="1" smtClean="0"/>
              <a:t>stdin</a:t>
            </a:r>
            <a:r>
              <a:rPr lang="tr-TR" dirty="0" smtClean="0"/>
              <a:t> (</a:t>
            </a:r>
            <a:r>
              <a:rPr lang="tr-TR" dirty="0" err="1" smtClean="0"/>
              <a:t>standard</a:t>
            </a:r>
            <a:r>
              <a:rPr lang="tr-TR" dirty="0" smtClean="0"/>
              <a:t> </a:t>
            </a:r>
            <a:r>
              <a:rPr lang="tr-TR" dirty="0" err="1" smtClean="0"/>
              <a:t>input</a:t>
            </a:r>
            <a:r>
              <a:rPr lang="tr-TR" dirty="0" smtClean="0"/>
              <a:t>) isimli bir tampona yerleştirilir.</a:t>
            </a:r>
          </a:p>
        </p:txBody>
      </p:sp>
      <p:pic>
        <p:nvPicPr>
          <p:cNvPr id="5" name="4 Resim" descr="keyboard-smashed-angry-user-destroyed-which-will-never-work-again-80297272.jpg"/>
          <p:cNvPicPr>
            <a:picLocks noChangeAspect="1"/>
          </p:cNvPicPr>
          <p:nvPr/>
        </p:nvPicPr>
        <p:blipFill>
          <a:blip r:embed="rId2"/>
          <a:stretch>
            <a:fillRect/>
          </a:stretch>
        </p:blipFill>
        <p:spPr>
          <a:xfrm rot="260391">
            <a:off x="743110" y="3246286"/>
            <a:ext cx="2628710" cy="1383532"/>
          </a:xfrm>
          <a:prstGeom prst="rect">
            <a:avLst/>
          </a:prstGeom>
        </p:spPr>
      </p:pic>
      <p:sp>
        <p:nvSpPr>
          <p:cNvPr id="6" name="5 Yuvarlatılmış Dikdörtgen"/>
          <p:cNvSpPr/>
          <p:nvPr/>
        </p:nvSpPr>
        <p:spPr>
          <a:xfrm>
            <a:off x="4008182" y="3807595"/>
            <a:ext cx="2575775" cy="212716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b="1" u="sng" dirty="0" err="1" smtClean="0"/>
              <a:t>stdin</a:t>
            </a:r>
            <a:r>
              <a:rPr lang="tr-TR" b="1" u="sng" dirty="0" smtClean="0"/>
              <a:t> içeriği</a:t>
            </a:r>
          </a:p>
          <a:p>
            <a:pPr algn="ctr"/>
            <a:endParaRPr lang="tr-TR" dirty="0" smtClean="0"/>
          </a:p>
          <a:p>
            <a:pPr algn="ctr"/>
            <a:r>
              <a:rPr lang="tr-TR" sz="3200" dirty="0" err="1" smtClean="0"/>
              <a:t>scanf’ı</a:t>
            </a:r>
            <a:r>
              <a:rPr lang="tr-TR" sz="3200" dirty="0" smtClean="0"/>
              <a:t> öğreniyorum.</a:t>
            </a:r>
            <a:endParaRPr lang="tr-TR" dirty="0"/>
          </a:p>
        </p:txBody>
      </p:sp>
      <p:sp>
        <p:nvSpPr>
          <p:cNvPr id="7" name="6 Aşağı Bükülü Ok"/>
          <p:cNvSpPr/>
          <p:nvPr/>
        </p:nvSpPr>
        <p:spPr>
          <a:xfrm>
            <a:off x="1687132" y="2446718"/>
            <a:ext cx="2897747" cy="129004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Tree>
  </p:cSld>
  <p:clrMapOvr>
    <a:masterClrMapping/>
  </p:clrMapOvr>
  <p:transition>
    <p:random/>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scanf</a:t>
            </a:r>
            <a:endParaRPr lang="tr-TR" dirty="0"/>
          </a:p>
        </p:txBody>
      </p:sp>
      <p:sp>
        <p:nvSpPr>
          <p:cNvPr id="3" name="2 İçerik Yer Tutucusu"/>
          <p:cNvSpPr>
            <a:spLocks noGrp="1"/>
          </p:cNvSpPr>
          <p:nvPr>
            <p:ph sz="quarter" idx="1"/>
          </p:nvPr>
        </p:nvSpPr>
        <p:spPr/>
        <p:txBody>
          <a:bodyPr/>
          <a:lstStyle/>
          <a:p>
            <a:r>
              <a:rPr lang="tr-TR" dirty="0" smtClean="0"/>
              <a:t>Kullanıcının girdiği değerini </a:t>
            </a:r>
            <a:r>
              <a:rPr lang="tr-TR" dirty="0" err="1" smtClean="0"/>
              <a:t>stdin’den</a:t>
            </a:r>
            <a:r>
              <a:rPr lang="tr-TR" dirty="0" smtClean="0"/>
              <a:t> tarar (alır) ve adı verilen değişkenin hafızadaki </a:t>
            </a:r>
            <a:r>
              <a:rPr lang="tr-TR" b="1" dirty="0" smtClean="0"/>
              <a:t>adresine(&amp;)</a:t>
            </a:r>
            <a:r>
              <a:rPr lang="tr-TR" dirty="0" smtClean="0"/>
              <a:t> yerleştirir.</a:t>
            </a:r>
          </a:p>
          <a:p>
            <a:r>
              <a:rPr lang="tr-TR" dirty="0" smtClean="0"/>
              <a:t>Tarama işleminde girdinin biçimini kendisine sunarız.</a:t>
            </a:r>
          </a:p>
          <a:p>
            <a:r>
              <a:rPr lang="tr-TR" dirty="0" smtClean="0"/>
              <a:t>Bu yüzden </a:t>
            </a:r>
            <a:r>
              <a:rPr lang="tr-TR" b="1" dirty="0" err="1" smtClean="0"/>
              <a:t>scanf</a:t>
            </a:r>
            <a:r>
              <a:rPr lang="tr-TR" dirty="0" err="1" smtClean="0"/>
              <a:t>ormatted</a:t>
            </a:r>
            <a:endParaRPr lang="tr-TR" dirty="0"/>
          </a:p>
        </p:txBody>
      </p:sp>
      <p:sp>
        <p:nvSpPr>
          <p:cNvPr id="5" name="4 Yuvarlatılmış Dikdörtgen"/>
          <p:cNvSpPr/>
          <p:nvPr/>
        </p:nvSpPr>
        <p:spPr>
          <a:xfrm>
            <a:off x="4008182" y="3807595"/>
            <a:ext cx="2575775" cy="212716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err="1" smtClean="0"/>
              <a:t>stdin</a:t>
            </a:r>
            <a:r>
              <a:rPr lang="tr-TR" dirty="0" smtClean="0"/>
              <a:t> içeriği</a:t>
            </a:r>
          </a:p>
          <a:p>
            <a:pPr algn="ctr"/>
            <a:endParaRPr lang="tr-TR" dirty="0" smtClean="0"/>
          </a:p>
          <a:p>
            <a:pPr algn="ctr"/>
            <a:r>
              <a:rPr lang="tr-TR" sz="3200" dirty="0" err="1" smtClean="0"/>
              <a:t>scanf’ı</a:t>
            </a:r>
            <a:r>
              <a:rPr lang="tr-TR" sz="3200" dirty="0" smtClean="0"/>
              <a:t> öğreniyorum.</a:t>
            </a:r>
            <a:endParaRPr lang="tr-TR" dirty="0"/>
          </a:p>
        </p:txBody>
      </p:sp>
      <p:pic>
        <p:nvPicPr>
          <p:cNvPr id="6" name="Picture 2" descr="Using 2d Barcodes"/>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flipH="1">
            <a:off x="5745284" y="2446718"/>
            <a:ext cx="2941516" cy="3181350"/>
          </a:xfrm>
          <a:prstGeom prst="rect">
            <a:avLst/>
          </a:prstGeom>
          <a:noFill/>
        </p:spPr>
      </p:pic>
    </p:spTree>
  </p:cSld>
  <p:clrMapOvr>
    <a:masterClrMapping/>
  </p:clrMapOvr>
  <p:transition>
    <p:random/>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scanf – Tampon Kavramı</a:t>
            </a:r>
            <a:endParaRPr lang="tr-TR" dirty="0"/>
          </a:p>
        </p:txBody>
      </p:sp>
      <p:sp>
        <p:nvSpPr>
          <p:cNvPr id="3" name="2 İçerik Yer Tutucusu"/>
          <p:cNvSpPr>
            <a:spLocks noGrp="1"/>
          </p:cNvSpPr>
          <p:nvPr>
            <p:ph sz="quarter" idx="1"/>
          </p:nvPr>
        </p:nvSpPr>
        <p:spPr/>
        <p:txBody>
          <a:bodyPr/>
          <a:lstStyle/>
          <a:p>
            <a:r>
              <a:rPr lang="tr-TR" dirty="0" smtClean="0"/>
              <a:t>Kodda </a:t>
            </a:r>
            <a:r>
              <a:rPr lang="tr-TR" dirty="0" err="1" smtClean="0"/>
              <a:t>scanf</a:t>
            </a:r>
            <a:r>
              <a:rPr lang="tr-TR" dirty="0" smtClean="0"/>
              <a:t> komutuna gelindiğinde, </a:t>
            </a:r>
            <a:r>
              <a:rPr lang="tr-TR" dirty="0" err="1" smtClean="0"/>
              <a:t>scanf</a:t>
            </a:r>
            <a:r>
              <a:rPr lang="tr-TR" dirty="0" smtClean="0"/>
              <a:t> hemen kodu durdurmaz.</a:t>
            </a:r>
          </a:p>
          <a:p>
            <a:r>
              <a:rPr lang="tr-TR" dirty="0" smtClean="0"/>
              <a:t>Önce tampona bakar, tamponda veri varsa oradan tarama yapar ve taradığı veriyi tampondan siler.</a:t>
            </a:r>
          </a:p>
          <a:p>
            <a:r>
              <a:rPr lang="tr-TR" dirty="0" smtClean="0"/>
              <a:t>Ancak tamponda veri yoksa, kullanıcının tamponu doldurması için kodu durdurur ve kod klavyeden giriş+</a:t>
            </a:r>
            <a:r>
              <a:rPr lang="tr-TR" dirty="0" err="1" smtClean="0"/>
              <a:t>enter</a:t>
            </a:r>
            <a:r>
              <a:rPr lang="tr-TR" dirty="0" smtClean="0"/>
              <a:t> bekler.</a:t>
            </a:r>
            <a:endParaRPr lang="tr-TR" dirty="0"/>
          </a:p>
        </p:txBody>
      </p:sp>
      <p:pic>
        <p:nvPicPr>
          <p:cNvPr id="6" name="Picture 2" descr="Using 2d Barcodes"/>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flipH="1">
            <a:off x="5745284" y="3676650"/>
            <a:ext cx="2941516" cy="3181350"/>
          </a:xfrm>
          <a:prstGeom prst="rect">
            <a:avLst/>
          </a:prstGeom>
          <a:noFill/>
        </p:spPr>
      </p:pic>
    </p:spTree>
  </p:cSld>
  <p:clrMapOvr>
    <a:masterClrMapping/>
  </p:clrMapOvr>
  <p:transition>
    <p:random/>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Tampon olayını netleştirici kodlama</a:t>
            </a:r>
            <a:endParaRPr lang="tr-TR" dirty="0"/>
          </a:p>
        </p:txBody>
      </p:sp>
      <p:sp>
        <p:nvSpPr>
          <p:cNvPr id="5" name="4 Metin kutusu"/>
          <p:cNvSpPr txBox="1"/>
          <p:nvPr/>
        </p:nvSpPr>
        <p:spPr>
          <a:xfrm>
            <a:off x="457200" y="1349829"/>
            <a:ext cx="5196625" cy="3785652"/>
          </a:xfrm>
          <a:prstGeom prst="rect">
            <a:avLst/>
          </a:prstGeom>
          <a:noFill/>
        </p:spPr>
        <p:txBody>
          <a:bodyPr wrap="square" rtlCol="0">
            <a:spAutoFit/>
          </a:bodyPr>
          <a:lstStyle/>
          <a:p>
            <a:r>
              <a:rPr lang="tr-TR" sz="2000" dirty="0" smtClean="0"/>
              <a:t>Tamponu doldurunuz: 12 15 18</a:t>
            </a:r>
          </a:p>
          <a:p>
            <a:r>
              <a:rPr lang="tr-TR" sz="2000" dirty="0" err="1" smtClean="0"/>
              <a:t>scanf</a:t>
            </a:r>
            <a:r>
              <a:rPr lang="tr-TR" sz="2000" dirty="0" smtClean="0"/>
              <a:t>___________________</a:t>
            </a:r>
          </a:p>
          <a:p>
            <a:r>
              <a:rPr lang="tr-TR" sz="2000" dirty="0" err="1" smtClean="0"/>
              <a:t>printf</a:t>
            </a:r>
            <a:r>
              <a:rPr lang="tr-TR" sz="2000" dirty="0" smtClean="0"/>
              <a:t>(“ilk </a:t>
            </a:r>
            <a:r>
              <a:rPr lang="tr-TR" sz="2000" dirty="0" err="1" smtClean="0"/>
              <a:t>scanf</a:t>
            </a:r>
            <a:r>
              <a:rPr lang="tr-TR" sz="2000" dirty="0" smtClean="0"/>
              <a:t> tampondan %</a:t>
            </a:r>
            <a:r>
              <a:rPr lang="tr-TR" sz="2000" dirty="0" err="1" smtClean="0"/>
              <a:t>d’i</a:t>
            </a:r>
            <a:r>
              <a:rPr lang="tr-TR" sz="2000" dirty="0" smtClean="0"/>
              <a:t> okudu”, …)</a:t>
            </a:r>
          </a:p>
          <a:p>
            <a:endParaRPr lang="tr-TR" sz="2000" dirty="0" smtClean="0"/>
          </a:p>
          <a:p>
            <a:r>
              <a:rPr lang="tr-TR" sz="2000" dirty="0" smtClean="0"/>
              <a:t>bir </a:t>
            </a:r>
            <a:r>
              <a:rPr lang="tr-TR" sz="2000" dirty="0" err="1" smtClean="0"/>
              <a:t>sayi</a:t>
            </a:r>
            <a:r>
              <a:rPr lang="tr-TR" sz="2000" dirty="0" smtClean="0"/>
              <a:t> giriniz:</a:t>
            </a:r>
          </a:p>
          <a:p>
            <a:r>
              <a:rPr lang="tr-TR" sz="2000" dirty="0" err="1" smtClean="0"/>
              <a:t>scanf</a:t>
            </a:r>
            <a:r>
              <a:rPr lang="tr-TR" sz="2000" dirty="0" smtClean="0"/>
              <a:t>(___________________</a:t>
            </a:r>
          </a:p>
          <a:p>
            <a:endParaRPr lang="tr-TR" sz="2000" dirty="0" smtClean="0"/>
          </a:p>
          <a:p>
            <a:r>
              <a:rPr lang="tr-TR" sz="2000" dirty="0" smtClean="0"/>
              <a:t>bir </a:t>
            </a:r>
            <a:r>
              <a:rPr lang="tr-TR" sz="2000" dirty="0" err="1" smtClean="0"/>
              <a:t>sayi</a:t>
            </a:r>
            <a:r>
              <a:rPr lang="tr-TR" sz="2000" dirty="0" smtClean="0"/>
              <a:t> giriniz:</a:t>
            </a:r>
          </a:p>
          <a:p>
            <a:r>
              <a:rPr lang="tr-TR" sz="2000" dirty="0" err="1" smtClean="0"/>
              <a:t>scanf</a:t>
            </a:r>
            <a:r>
              <a:rPr lang="tr-TR" sz="2000" dirty="0" smtClean="0"/>
              <a:t>(___________________</a:t>
            </a:r>
          </a:p>
          <a:p>
            <a:endParaRPr lang="tr-TR" sz="2000" dirty="0" smtClean="0"/>
          </a:p>
          <a:p>
            <a:r>
              <a:rPr lang="tr-TR" sz="2000" dirty="0" smtClean="0"/>
              <a:t>//Kod hiç durmadı çünkü aradığı değerler tamponda vardı</a:t>
            </a:r>
            <a:endParaRPr lang="tr-TR" sz="2000" dirty="0"/>
          </a:p>
        </p:txBody>
      </p:sp>
      <p:pic>
        <p:nvPicPr>
          <p:cNvPr id="7" name="Picture 2" descr="C:\Program Files\Microsoft Office\MEDIA\CAGCAT10\j0195384.wmf"/>
          <p:cNvPicPr>
            <a:picLocks noChangeAspect="1" noChangeArrowheads="1"/>
          </p:cNvPicPr>
          <p:nvPr/>
        </p:nvPicPr>
        <p:blipFill>
          <a:blip r:embed="rId2"/>
          <a:srcRect/>
          <a:stretch>
            <a:fillRect/>
          </a:stretch>
        </p:blipFill>
        <p:spPr bwMode="auto">
          <a:xfrm>
            <a:off x="6457950" y="3736086"/>
            <a:ext cx="1795882" cy="1833372"/>
          </a:xfrm>
          <a:prstGeom prst="rect">
            <a:avLst/>
          </a:prstGeom>
          <a:noFill/>
        </p:spPr>
      </p:pic>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Örnek</a:t>
            </a:r>
            <a:endParaRPr lang="tr-TR" dirty="0"/>
          </a:p>
        </p:txBody>
      </p:sp>
      <p:sp>
        <p:nvSpPr>
          <p:cNvPr id="3" name="2 İçerik Yer Tutucusu"/>
          <p:cNvSpPr>
            <a:spLocks noGrp="1"/>
          </p:cNvSpPr>
          <p:nvPr>
            <p:ph sz="quarter" idx="1"/>
          </p:nvPr>
        </p:nvSpPr>
        <p:spPr/>
        <p:txBody>
          <a:bodyPr/>
          <a:lstStyle/>
          <a:p>
            <a:r>
              <a:rPr lang="tr-TR" dirty="0" smtClean="0"/>
              <a:t>Aşağıdaki komut ekrana ne yazdırır?</a:t>
            </a:r>
          </a:p>
          <a:p>
            <a:endParaRPr lang="tr-TR" dirty="0" smtClean="0"/>
          </a:p>
          <a:p>
            <a:r>
              <a:rPr lang="tr-TR" i="1" dirty="0" err="1" smtClean="0"/>
              <a:t>printf</a:t>
            </a:r>
            <a:r>
              <a:rPr lang="tr-TR" i="1" dirty="0" smtClean="0"/>
              <a:t>(“merhaba\</a:t>
            </a:r>
            <a:r>
              <a:rPr lang="tr-TR" i="1" dirty="0" err="1" smtClean="0"/>
              <a:t>naber</a:t>
            </a:r>
            <a:r>
              <a:rPr lang="tr-TR" i="1" dirty="0" smtClean="0"/>
              <a:t>?”);</a:t>
            </a:r>
            <a:endParaRPr lang="tr-TR" i="1" dirty="0"/>
          </a:p>
        </p:txBody>
      </p:sp>
      <p:graphicFrame>
        <p:nvGraphicFramePr>
          <p:cNvPr id="5" name="4 Tablo"/>
          <p:cNvGraphicFramePr>
            <a:graphicFrameLocks noGrp="1"/>
          </p:cNvGraphicFramePr>
          <p:nvPr/>
        </p:nvGraphicFramePr>
        <p:xfrm>
          <a:off x="928662" y="3071811"/>
          <a:ext cx="5286410" cy="1357323"/>
        </p:xfrm>
        <a:graphic>
          <a:graphicData uri="http://schemas.openxmlformats.org/drawingml/2006/table">
            <a:tbl>
              <a:tblPr firstRow="1" bandRow="1">
                <a:tableStyleId>{5940675A-B579-460E-94D1-54222C63F5DA}</a:tableStyleId>
              </a:tblPr>
              <a:tblGrid>
                <a:gridCol w="528641"/>
                <a:gridCol w="528641"/>
                <a:gridCol w="528641"/>
                <a:gridCol w="528641"/>
                <a:gridCol w="528641"/>
                <a:gridCol w="528641"/>
                <a:gridCol w="528641"/>
                <a:gridCol w="528641"/>
                <a:gridCol w="528641"/>
                <a:gridCol w="528641"/>
              </a:tblGrid>
              <a:tr h="452441">
                <a:tc>
                  <a:txBody>
                    <a:bodyPr/>
                    <a:lstStyle/>
                    <a:p>
                      <a:pPr algn="ctr"/>
                      <a:r>
                        <a:rPr lang="tr-TR" sz="2000" dirty="0" smtClean="0"/>
                        <a:t>m</a:t>
                      </a:r>
                      <a:endParaRPr lang="tr-TR" sz="2000" dirty="0"/>
                    </a:p>
                  </a:txBody>
                  <a:tcPr/>
                </a:tc>
                <a:tc>
                  <a:txBody>
                    <a:bodyPr/>
                    <a:lstStyle/>
                    <a:p>
                      <a:pPr algn="ctr"/>
                      <a:r>
                        <a:rPr lang="tr-TR" sz="2000" dirty="0" smtClean="0"/>
                        <a:t>e</a:t>
                      </a:r>
                      <a:endParaRPr lang="tr-TR" sz="2000" dirty="0"/>
                    </a:p>
                  </a:txBody>
                  <a:tcPr/>
                </a:tc>
                <a:tc>
                  <a:txBody>
                    <a:bodyPr/>
                    <a:lstStyle/>
                    <a:p>
                      <a:pPr algn="ctr"/>
                      <a:r>
                        <a:rPr lang="tr-TR" sz="2000" dirty="0" smtClean="0"/>
                        <a:t>r</a:t>
                      </a:r>
                      <a:endParaRPr lang="tr-TR" sz="2000" dirty="0"/>
                    </a:p>
                  </a:txBody>
                  <a:tcPr/>
                </a:tc>
                <a:tc>
                  <a:txBody>
                    <a:bodyPr/>
                    <a:lstStyle/>
                    <a:p>
                      <a:pPr algn="ctr"/>
                      <a:r>
                        <a:rPr lang="tr-TR" sz="2000" dirty="0" smtClean="0"/>
                        <a:t>h</a:t>
                      </a:r>
                      <a:endParaRPr lang="tr-TR" sz="2000" dirty="0"/>
                    </a:p>
                  </a:txBody>
                  <a:tcPr/>
                </a:tc>
                <a:tc>
                  <a:txBody>
                    <a:bodyPr/>
                    <a:lstStyle/>
                    <a:p>
                      <a:pPr algn="ctr"/>
                      <a:r>
                        <a:rPr lang="tr-TR" sz="2000" dirty="0" smtClean="0"/>
                        <a:t>a</a:t>
                      </a:r>
                      <a:endParaRPr lang="tr-TR" sz="2000" dirty="0"/>
                    </a:p>
                  </a:txBody>
                  <a:tcPr/>
                </a:tc>
                <a:tc>
                  <a:txBody>
                    <a:bodyPr/>
                    <a:lstStyle/>
                    <a:p>
                      <a:pPr algn="ctr"/>
                      <a:r>
                        <a:rPr lang="tr-TR" sz="2000" dirty="0" smtClean="0"/>
                        <a:t>b</a:t>
                      </a:r>
                      <a:endParaRPr lang="tr-TR" sz="2000" dirty="0"/>
                    </a:p>
                  </a:txBody>
                  <a:tcPr/>
                </a:tc>
                <a:tc>
                  <a:txBody>
                    <a:bodyPr/>
                    <a:lstStyle/>
                    <a:p>
                      <a:pPr algn="ctr"/>
                      <a:r>
                        <a:rPr lang="tr-TR" sz="2000" dirty="0" smtClean="0"/>
                        <a:t>a</a:t>
                      </a:r>
                      <a:endParaRPr lang="tr-TR" sz="2000" dirty="0"/>
                    </a:p>
                  </a:txBody>
                  <a:tcPr/>
                </a:tc>
                <a:tc>
                  <a:txBody>
                    <a:bodyPr/>
                    <a:lstStyle/>
                    <a:p>
                      <a:pPr algn="ctr"/>
                      <a:endParaRPr lang="tr-TR" sz="2000"/>
                    </a:p>
                  </a:txBody>
                  <a:tcPr/>
                </a:tc>
                <a:tc>
                  <a:txBody>
                    <a:bodyPr/>
                    <a:lstStyle/>
                    <a:p>
                      <a:pPr algn="ctr"/>
                      <a:endParaRPr lang="tr-TR" sz="2000"/>
                    </a:p>
                  </a:txBody>
                  <a:tcPr/>
                </a:tc>
                <a:tc>
                  <a:txBody>
                    <a:bodyPr/>
                    <a:lstStyle/>
                    <a:p>
                      <a:pPr algn="ctr"/>
                      <a:endParaRPr lang="tr-TR" sz="2000"/>
                    </a:p>
                  </a:txBody>
                  <a:tcPr/>
                </a:tc>
              </a:tr>
              <a:tr h="452441">
                <a:tc>
                  <a:txBody>
                    <a:bodyPr/>
                    <a:lstStyle/>
                    <a:p>
                      <a:pPr algn="ctr"/>
                      <a:r>
                        <a:rPr lang="tr-TR" sz="2000" dirty="0" smtClean="0"/>
                        <a:t>a</a:t>
                      </a:r>
                      <a:endParaRPr lang="tr-TR" sz="2000" dirty="0"/>
                    </a:p>
                  </a:txBody>
                  <a:tcPr/>
                </a:tc>
                <a:tc>
                  <a:txBody>
                    <a:bodyPr/>
                    <a:lstStyle/>
                    <a:p>
                      <a:pPr algn="ctr"/>
                      <a:r>
                        <a:rPr lang="tr-TR" sz="2000" dirty="0" smtClean="0"/>
                        <a:t>b</a:t>
                      </a:r>
                      <a:endParaRPr lang="tr-TR" sz="2000" dirty="0"/>
                    </a:p>
                  </a:txBody>
                  <a:tcPr/>
                </a:tc>
                <a:tc>
                  <a:txBody>
                    <a:bodyPr/>
                    <a:lstStyle/>
                    <a:p>
                      <a:pPr algn="ctr"/>
                      <a:r>
                        <a:rPr lang="tr-TR" sz="2000" dirty="0" smtClean="0"/>
                        <a:t>e</a:t>
                      </a:r>
                      <a:endParaRPr lang="tr-TR" sz="2000" dirty="0"/>
                    </a:p>
                  </a:txBody>
                  <a:tcPr/>
                </a:tc>
                <a:tc>
                  <a:txBody>
                    <a:bodyPr/>
                    <a:lstStyle/>
                    <a:p>
                      <a:pPr algn="ctr"/>
                      <a:r>
                        <a:rPr lang="tr-TR" sz="2000" dirty="0" smtClean="0"/>
                        <a:t>r</a:t>
                      </a:r>
                      <a:endParaRPr lang="tr-TR" sz="2000" dirty="0"/>
                    </a:p>
                  </a:txBody>
                  <a:tcPr/>
                </a:tc>
                <a:tc>
                  <a:txBody>
                    <a:bodyPr/>
                    <a:lstStyle/>
                    <a:p>
                      <a:pPr algn="ctr"/>
                      <a:r>
                        <a:rPr lang="tr-TR" sz="2000" dirty="0" smtClean="0"/>
                        <a:t>?</a:t>
                      </a:r>
                      <a:endParaRPr lang="tr-TR" sz="2000" dirty="0"/>
                    </a:p>
                  </a:txBody>
                  <a:tcPr/>
                </a:tc>
                <a:tc>
                  <a:txBody>
                    <a:bodyPr/>
                    <a:lstStyle/>
                    <a:p>
                      <a:pPr algn="ctr"/>
                      <a:endParaRPr lang="tr-TR" sz="2000" dirty="0"/>
                    </a:p>
                  </a:txBody>
                  <a:tcPr/>
                </a:tc>
                <a:tc>
                  <a:txBody>
                    <a:bodyPr/>
                    <a:lstStyle/>
                    <a:p>
                      <a:pPr algn="ctr"/>
                      <a:endParaRPr lang="tr-TR" sz="2000" dirty="0"/>
                    </a:p>
                  </a:txBody>
                  <a:tcPr/>
                </a:tc>
                <a:tc>
                  <a:txBody>
                    <a:bodyPr/>
                    <a:lstStyle/>
                    <a:p>
                      <a:pPr algn="ctr"/>
                      <a:endParaRPr lang="tr-TR" sz="2000"/>
                    </a:p>
                  </a:txBody>
                  <a:tcPr/>
                </a:tc>
                <a:tc>
                  <a:txBody>
                    <a:bodyPr/>
                    <a:lstStyle/>
                    <a:p>
                      <a:pPr algn="ctr"/>
                      <a:endParaRPr lang="tr-TR" sz="2000"/>
                    </a:p>
                  </a:txBody>
                  <a:tcPr/>
                </a:tc>
                <a:tc>
                  <a:txBody>
                    <a:bodyPr/>
                    <a:lstStyle/>
                    <a:p>
                      <a:pPr algn="ctr"/>
                      <a:endParaRPr lang="tr-TR" sz="2000"/>
                    </a:p>
                  </a:txBody>
                  <a:tcPr/>
                </a:tc>
              </a:tr>
              <a:tr h="452441">
                <a:tc>
                  <a:txBody>
                    <a:bodyPr/>
                    <a:lstStyle/>
                    <a:p>
                      <a:pPr algn="ctr"/>
                      <a:endParaRPr lang="tr-TR" sz="2000"/>
                    </a:p>
                  </a:txBody>
                  <a:tcPr/>
                </a:tc>
                <a:tc>
                  <a:txBody>
                    <a:bodyPr/>
                    <a:lstStyle/>
                    <a:p>
                      <a:pPr algn="ctr"/>
                      <a:endParaRPr lang="tr-TR" sz="2000"/>
                    </a:p>
                  </a:txBody>
                  <a:tcPr/>
                </a:tc>
                <a:tc>
                  <a:txBody>
                    <a:bodyPr/>
                    <a:lstStyle/>
                    <a:p>
                      <a:pPr algn="ctr"/>
                      <a:endParaRPr lang="tr-TR" sz="2000"/>
                    </a:p>
                  </a:txBody>
                  <a:tcPr/>
                </a:tc>
                <a:tc>
                  <a:txBody>
                    <a:bodyPr/>
                    <a:lstStyle/>
                    <a:p>
                      <a:pPr algn="ctr"/>
                      <a:endParaRPr lang="tr-TR" sz="2000"/>
                    </a:p>
                  </a:txBody>
                  <a:tcPr/>
                </a:tc>
                <a:tc>
                  <a:txBody>
                    <a:bodyPr/>
                    <a:lstStyle/>
                    <a:p>
                      <a:pPr algn="ctr"/>
                      <a:endParaRPr lang="tr-TR" sz="2000"/>
                    </a:p>
                  </a:txBody>
                  <a:tcPr/>
                </a:tc>
                <a:tc>
                  <a:txBody>
                    <a:bodyPr/>
                    <a:lstStyle/>
                    <a:p>
                      <a:pPr algn="ctr"/>
                      <a:endParaRPr lang="tr-TR" sz="2000"/>
                    </a:p>
                  </a:txBody>
                  <a:tcPr/>
                </a:tc>
                <a:tc>
                  <a:txBody>
                    <a:bodyPr/>
                    <a:lstStyle/>
                    <a:p>
                      <a:pPr algn="ctr"/>
                      <a:endParaRPr lang="tr-TR" sz="2000" dirty="0"/>
                    </a:p>
                  </a:txBody>
                  <a:tcPr/>
                </a:tc>
                <a:tc>
                  <a:txBody>
                    <a:bodyPr/>
                    <a:lstStyle/>
                    <a:p>
                      <a:pPr algn="ctr"/>
                      <a:endParaRPr lang="tr-TR" sz="2000" dirty="0"/>
                    </a:p>
                  </a:txBody>
                  <a:tcPr/>
                </a:tc>
                <a:tc>
                  <a:txBody>
                    <a:bodyPr/>
                    <a:lstStyle/>
                    <a:p>
                      <a:pPr algn="ctr"/>
                      <a:endParaRPr lang="tr-TR" sz="2000" dirty="0"/>
                    </a:p>
                  </a:txBody>
                  <a:tcPr/>
                </a:tc>
                <a:tc>
                  <a:txBody>
                    <a:bodyPr/>
                    <a:lstStyle/>
                    <a:p>
                      <a:pPr algn="ctr"/>
                      <a:endParaRPr lang="tr-TR" sz="2000" dirty="0"/>
                    </a:p>
                  </a:txBody>
                  <a:tcPr/>
                </a:tc>
              </a:tr>
            </a:tbl>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scanf’in</a:t>
            </a:r>
            <a:r>
              <a:rPr lang="tr-TR" dirty="0" smtClean="0"/>
              <a:t> “</a:t>
            </a:r>
            <a:r>
              <a:rPr lang="tr-TR" dirty="0" err="1" smtClean="0"/>
              <a:t>enter”ı</a:t>
            </a:r>
            <a:r>
              <a:rPr lang="tr-TR" dirty="0" smtClean="0"/>
              <a:t> karakter görme sorunu</a:t>
            </a:r>
            <a:endParaRPr lang="tr-TR" dirty="0"/>
          </a:p>
        </p:txBody>
      </p:sp>
      <p:sp>
        <p:nvSpPr>
          <p:cNvPr id="3" name="2 İçerik Yer Tutucusu"/>
          <p:cNvSpPr>
            <a:spLocks noGrp="1"/>
          </p:cNvSpPr>
          <p:nvPr>
            <p:ph sz="quarter" idx="1"/>
          </p:nvPr>
        </p:nvSpPr>
        <p:spPr/>
        <p:txBody>
          <a:bodyPr/>
          <a:lstStyle/>
          <a:p>
            <a:r>
              <a:rPr lang="tr-TR" dirty="0" err="1" smtClean="0"/>
              <a:t>scanf</a:t>
            </a:r>
            <a:r>
              <a:rPr lang="tr-TR" dirty="0" smtClean="0"/>
              <a:t>  komutunun kullanıcıdan “%c” ile karakter alırken </a:t>
            </a:r>
            <a:r>
              <a:rPr lang="tr-TR" dirty="0" err="1" smtClean="0"/>
              <a:t>enter’ı</a:t>
            </a:r>
            <a:r>
              <a:rPr lang="tr-TR" dirty="0" smtClean="0"/>
              <a:t> da karakter görmesi nedeniyle oluşan soruna dair bir kodlama yapalım.</a:t>
            </a:r>
          </a:p>
          <a:p>
            <a:r>
              <a:rPr lang="tr-TR" dirty="0" smtClean="0"/>
              <a:t>Kullanıcıdan sırayla 3 tane harf isteyip, her harf girişinizde de girmiş olduğunuz harf şudur şeklinde yazı yazdıran bir kod yazalım.</a:t>
            </a:r>
          </a:p>
          <a:p>
            <a:pPr lvl="1"/>
            <a:r>
              <a:rPr lang="tr-TR" dirty="0" smtClean="0"/>
              <a:t>İlk harfi giriniz:</a:t>
            </a:r>
          </a:p>
          <a:p>
            <a:pPr lvl="2"/>
            <a:r>
              <a:rPr lang="tr-TR" dirty="0" smtClean="0"/>
              <a:t>a</a:t>
            </a:r>
          </a:p>
          <a:p>
            <a:pPr lvl="1"/>
            <a:r>
              <a:rPr lang="tr-TR" dirty="0" smtClean="0"/>
              <a:t>Girmiş olduğunuz harf a harfidir.</a:t>
            </a:r>
          </a:p>
          <a:p>
            <a:pPr lvl="1"/>
            <a:r>
              <a:rPr lang="tr-TR" dirty="0" smtClean="0"/>
              <a:t>…</a:t>
            </a:r>
          </a:p>
          <a:p>
            <a:pPr lvl="2"/>
            <a:endParaRPr lang="tr-TR" dirty="0" smtClean="0"/>
          </a:p>
        </p:txBody>
      </p:sp>
      <p:pic>
        <p:nvPicPr>
          <p:cNvPr id="4" name="Picture 2" descr="C:\Program Files\Microsoft Office\MEDIA\CAGCAT10\j0195384.wmf"/>
          <p:cNvPicPr>
            <a:picLocks noChangeAspect="1" noChangeArrowheads="1"/>
          </p:cNvPicPr>
          <p:nvPr/>
        </p:nvPicPr>
        <p:blipFill>
          <a:blip r:embed="rId2"/>
          <a:srcRect/>
          <a:stretch>
            <a:fillRect/>
          </a:stretch>
        </p:blipFill>
        <p:spPr bwMode="auto">
          <a:xfrm>
            <a:off x="6457950" y="3736086"/>
            <a:ext cx="1795882" cy="1833372"/>
          </a:xfrm>
          <a:prstGeom prst="rect">
            <a:avLst/>
          </a:prstGeom>
          <a:noFill/>
        </p:spPr>
      </p:pic>
    </p:spTree>
  </p:cSld>
  <p:clrMapOvr>
    <a:masterClrMapping/>
  </p:clrMapOvr>
  <p:transition>
    <p:random/>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r>
              <a:rPr lang="tr-TR" dirty="0" smtClean="0"/>
              <a:t>Alıştırma</a:t>
            </a:r>
            <a:endParaRPr lang="tr-TR" dirty="0"/>
          </a:p>
        </p:txBody>
      </p:sp>
      <p:sp>
        <p:nvSpPr>
          <p:cNvPr id="4" name="3 İçerik Yer Tutucusu"/>
          <p:cNvSpPr>
            <a:spLocks noGrp="1"/>
          </p:cNvSpPr>
          <p:nvPr>
            <p:ph sz="quarter" idx="1"/>
          </p:nvPr>
        </p:nvSpPr>
        <p:spPr/>
        <p:txBody>
          <a:bodyPr>
            <a:normAutofit fontScale="92500" lnSpcReduction="10000"/>
          </a:bodyPr>
          <a:lstStyle/>
          <a:p>
            <a:pPr>
              <a:buNone/>
            </a:pPr>
            <a:r>
              <a:rPr lang="tr-TR" sz="2400" dirty="0" smtClean="0"/>
              <a:t>#</a:t>
            </a:r>
            <a:r>
              <a:rPr lang="tr-TR" sz="2400" dirty="0" err="1" smtClean="0"/>
              <a:t>include</a:t>
            </a:r>
            <a:r>
              <a:rPr lang="tr-TR" sz="2400" dirty="0" smtClean="0"/>
              <a:t> &lt;</a:t>
            </a:r>
            <a:r>
              <a:rPr lang="tr-TR" sz="2400" dirty="0" err="1" smtClean="0"/>
              <a:t>stdio</a:t>
            </a:r>
            <a:r>
              <a:rPr lang="tr-TR" sz="2400" dirty="0" smtClean="0"/>
              <a:t>.h&gt;</a:t>
            </a:r>
          </a:p>
          <a:p>
            <a:pPr>
              <a:buNone/>
            </a:pPr>
            <a:r>
              <a:rPr lang="tr-TR" sz="2400" dirty="0" err="1" smtClean="0"/>
              <a:t>int</a:t>
            </a:r>
            <a:r>
              <a:rPr lang="tr-TR" sz="2400" dirty="0" smtClean="0"/>
              <a:t> </a:t>
            </a:r>
            <a:r>
              <a:rPr lang="tr-TR" sz="2400" dirty="0" err="1" smtClean="0"/>
              <a:t>main</a:t>
            </a:r>
            <a:r>
              <a:rPr lang="tr-TR" sz="2400" dirty="0" smtClean="0"/>
              <a:t>()</a:t>
            </a:r>
          </a:p>
          <a:p>
            <a:pPr>
              <a:buNone/>
            </a:pPr>
            <a:r>
              <a:rPr lang="tr-TR" sz="2400" dirty="0" smtClean="0"/>
              <a:t>{</a:t>
            </a:r>
          </a:p>
          <a:p>
            <a:pPr>
              <a:buNone/>
            </a:pPr>
            <a:r>
              <a:rPr lang="tr-TR" sz="2400" dirty="0" smtClean="0"/>
              <a:t>	</a:t>
            </a:r>
            <a:r>
              <a:rPr lang="tr-TR" sz="2400" dirty="0" err="1" smtClean="0"/>
              <a:t>char</a:t>
            </a:r>
            <a:r>
              <a:rPr lang="tr-TR" sz="2400" dirty="0" smtClean="0"/>
              <a:t> h1='1',h2='2',h3='3';</a:t>
            </a:r>
          </a:p>
          <a:p>
            <a:pPr>
              <a:buNone/>
            </a:pPr>
            <a:r>
              <a:rPr lang="tr-TR" sz="2400" dirty="0" smtClean="0"/>
              <a:t>	</a:t>
            </a:r>
            <a:r>
              <a:rPr lang="tr-TR" sz="2400" dirty="0" err="1" smtClean="0"/>
              <a:t>printf</a:t>
            </a:r>
            <a:r>
              <a:rPr lang="tr-TR" sz="2400" dirty="0" smtClean="0"/>
              <a:t>("Harf:");</a:t>
            </a:r>
          </a:p>
          <a:p>
            <a:pPr>
              <a:buNone/>
            </a:pPr>
            <a:r>
              <a:rPr lang="tr-TR" sz="2400" dirty="0" smtClean="0"/>
              <a:t>	</a:t>
            </a:r>
            <a:r>
              <a:rPr lang="tr-TR" sz="2400" dirty="0" err="1" smtClean="0"/>
              <a:t>scanf</a:t>
            </a:r>
            <a:r>
              <a:rPr lang="tr-TR" sz="2400" dirty="0" smtClean="0"/>
              <a:t>("%c", &amp;h1);</a:t>
            </a:r>
          </a:p>
          <a:p>
            <a:pPr>
              <a:buNone/>
            </a:pPr>
            <a:r>
              <a:rPr lang="tr-TR" sz="2400" dirty="0" smtClean="0"/>
              <a:t>	</a:t>
            </a:r>
            <a:r>
              <a:rPr lang="tr-TR" sz="2400" dirty="0" err="1" smtClean="0"/>
              <a:t>scanf</a:t>
            </a:r>
            <a:r>
              <a:rPr lang="tr-TR" sz="2400" dirty="0" smtClean="0"/>
              <a:t>("%c", &amp;h2);</a:t>
            </a:r>
          </a:p>
          <a:p>
            <a:pPr>
              <a:buNone/>
            </a:pPr>
            <a:r>
              <a:rPr lang="tr-TR" sz="2400" dirty="0" smtClean="0"/>
              <a:t>	</a:t>
            </a:r>
            <a:r>
              <a:rPr lang="tr-TR" sz="2400" dirty="0" err="1" smtClean="0"/>
              <a:t>scanf</a:t>
            </a:r>
            <a:r>
              <a:rPr lang="tr-TR" sz="2400" dirty="0" smtClean="0"/>
              <a:t>("%c", &amp;h3);</a:t>
            </a:r>
          </a:p>
          <a:p>
            <a:pPr>
              <a:buNone/>
            </a:pPr>
            <a:r>
              <a:rPr lang="tr-TR" sz="2400" dirty="0" smtClean="0"/>
              <a:t>	</a:t>
            </a:r>
            <a:r>
              <a:rPr lang="tr-TR" sz="2400" dirty="0" err="1" smtClean="0"/>
              <a:t>printf</a:t>
            </a:r>
            <a:r>
              <a:rPr lang="tr-TR" sz="2400" dirty="0" smtClean="0"/>
              <a:t>("</a:t>
            </a:r>
            <a:r>
              <a:rPr lang="tr-TR" sz="2400" dirty="0" err="1" smtClean="0"/>
              <a:t>Giris</a:t>
            </a:r>
            <a:r>
              <a:rPr lang="tr-TR" sz="2400" dirty="0" smtClean="0"/>
              <a:t>:%c%c%c",h1,h2,h3);</a:t>
            </a:r>
          </a:p>
          <a:p>
            <a:pPr>
              <a:buNone/>
            </a:pPr>
            <a:r>
              <a:rPr lang="tr-TR" sz="2400" dirty="0" smtClean="0"/>
              <a:t>	</a:t>
            </a:r>
            <a:r>
              <a:rPr lang="tr-TR" sz="2400" dirty="0" err="1" smtClean="0"/>
              <a:t>printf</a:t>
            </a:r>
            <a:r>
              <a:rPr lang="tr-TR" sz="2400" dirty="0" smtClean="0"/>
              <a:t>("/n");</a:t>
            </a:r>
          </a:p>
          <a:p>
            <a:pPr>
              <a:buNone/>
            </a:pPr>
            <a:r>
              <a:rPr lang="tr-TR" sz="2400" dirty="0" smtClean="0"/>
              <a:t>	</a:t>
            </a:r>
            <a:r>
              <a:rPr lang="tr-TR" sz="2400" dirty="0" err="1" smtClean="0"/>
              <a:t>return</a:t>
            </a:r>
            <a:r>
              <a:rPr lang="tr-TR" sz="2400" dirty="0" smtClean="0"/>
              <a:t> 0;</a:t>
            </a:r>
          </a:p>
          <a:p>
            <a:pPr>
              <a:buNone/>
            </a:pPr>
            <a:r>
              <a:rPr lang="tr-TR" sz="2400" dirty="0" smtClean="0"/>
              <a:t>} </a:t>
            </a:r>
            <a:endParaRPr lang="tr-TR" dirty="0"/>
          </a:p>
        </p:txBody>
      </p:sp>
      <p:sp>
        <p:nvSpPr>
          <p:cNvPr id="5" name="4 Dikdörtgen"/>
          <p:cNvSpPr/>
          <p:nvPr/>
        </p:nvSpPr>
        <p:spPr>
          <a:xfrm>
            <a:off x="3704896" y="896034"/>
            <a:ext cx="4572000" cy="646331"/>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buNone/>
            </a:pPr>
            <a:r>
              <a:rPr lang="tr-TR" dirty="0" smtClean="0"/>
              <a:t>Kod çalıştıktan sonra kullanıcı BA yazmış ve </a:t>
            </a:r>
            <a:r>
              <a:rPr lang="tr-TR" dirty="0" err="1" smtClean="0"/>
              <a:t>enter’a</a:t>
            </a:r>
            <a:r>
              <a:rPr lang="tr-TR" dirty="0" smtClean="0"/>
              <a:t> basmıştır.</a:t>
            </a:r>
          </a:p>
        </p:txBody>
      </p:sp>
      <p:pic>
        <p:nvPicPr>
          <p:cNvPr id="1026" name="Picture 2"/>
          <p:cNvPicPr>
            <a:picLocks noChangeAspect="1" noChangeArrowheads="1"/>
          </p:cNvPicPr>
          <p:nvPr/>
        </p:nvPicPr>
        <p:blipFill>
          <a:blip r:embed="rId2"/>
          <a:srcRect/>
          <a:stretch>
            <a:fillRect/>
          </a:stretch>
        </p:blipFill>
        <p:spPr bwMode="auto">
          <a:xfrm>
            <a:off x="4660023" y="1760812"/>
            <a:ext cx="3742997" cy="1591989"/>
          </a:xfrm>
          <a:prstGeom prst="rect">
            <a:avLst/>
          </a:prstGeom>
          <a:noFill/>
          <a:ln w="9525">
            <a:noFill/>
            <a:miter lim="800000"/>
            <a:headEnd/>
            <a:tailEnd/>
          </a:ln>
          <a:effectLst/>
        </p:spPr>
      </p:pic>
      <p:sp>
        <p:nvSpPr>
          <p:cNvPr id="7" name="6 Metin kutusu"/>
          <p:cNvSpPr txBox="1"/>
          <p:nvPr/>
        </p:nvSpPr>
        <p:spPr>
          <a:xfrm>
            <a:off x="4824248" y="3573517"/>
            <a:ext cx="3862552" cy="2031325"/>
          </a:xfrm>
          <a:prstGeom prst="rect">
            <a:avLst/>
          </a:prstGeom>
          <a:noFill/>
        </p:spPr>
        <p:txBody>
          <a:bodyPr wrap="square" rtlCol="0">
            <a:spAutoFit/>
          </a:bodyPr>
          <a:lstStyle/>
          <a:p>
            <a:r>
              <a:rPr lang="tr-TR" dirty="0" smtClean="0"/>
              <a:t>En başta “Harf:” yazıldı ve </a:t>
            </a:r>
            <a:r>
              <a:rPr lang="tr-TR" dirty="0" err="1" smtClean="0"/>
              <a:t>scanf’e</a:t>
            </a:r>
            <a:r>
              <a:rPr lang="tr-TR" dirty="0" smtClean="0"/>
              <a:t> geldiği için kod durdu. B h1’e, A h2’e ve </a:t>
            </a:r>
            <a:r>
              <a:rPr lang="tr-TR" dirty="0" err="1" smtClean="0"/>
              <a:t>enter</a:t>
            </a:r>
            <a:r>
              <a:rPr lang="tr-TR" dirty="0" smtClean="0"/>
              <a:t> da h3’e kaydedildi. Sonraki </a:t>
            </a:r>
            <a:r>
              <a:rPr lang="tr-TR" dirty="0" err="1" smtClean="0"/>
              <a:t>printf</a:t>
            </a:r>
            <a:r>
              <a:rPr lang="tr-TR" dirty="0" smtClean="0"/>
              <a:t> ile bunlar yazdırıldı. (</a:t>
            </a:r>
            <a:r>
              <a:rPr lang="tr-TR" dirty="0" err="1" smtClean="0"/>
              <a:t>enter</a:t>
            </a:r>
            <a:r>
              <a:rPr lang="tr-TR" dirty="0" smtClean="0"/>
              <a:t> alt satıra inme şeklinde kendini ekranda gösterdi.) En son /n (\n ile karıştırmayın.) ekrana yazdırıldı.</a:t>
            </a:r>
            <a:endParaRPr lang="tr-TR" dirty="0"/>
          </a:p>
        </p:txBody>
      </p:sp>
      <p:pic>
        <p:nvPicPr>
          <p:cNvPr id="8" name="7 Resim" descr="soru.jpg"/>
          <p:cNvPicPr>
            <a:picLocks noChangeAspect="1"/>
          </p:cNvPicPr>
          <p:nvPr/>
        </p:nvPicPr>
        <p:blipFill>
          <a:blip r:embed="rId3"/>
          <a:stretch>
            <a:fillRect/>
          </a:stretch>
        </p:blipFill>
        <p:spPr>
          <a:xfrm>
            <a:off x="2595004" y="4828032"/>
            <a:ext cx="1767840" cy="1328928"/>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heckerboard(across)">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Ayrı bir tampon temizleme yöntemi: </a:t>
            </a:r>
            <a:r>
              <a:rPr lang="tr-TR" dirty="0" err="1" smtClean="0"/>
              <a:t>fflush</a:t>
            </a:r>
            <a:endParaRPr lang="tr-TR" dirty="0"/>
          </a:p>
        </p:txBody>
      </p:sp>
      <p:sp>
        <p:nvSpPr>
          <p:cNvPr id="3" name="2 İçerik Yer Tutucusu"/>
          <p:cNvSpPr>
            <a:spLocks noGrp="1"/>
          </p:cNvSpPr>
          <p:nvPr>
            <p:ph sz="quarter" idx="1"/>
          </p:nvPr>
        </p:nvSpPr>
        <p:spPr/>
        <p:txBody>
          <a:bodyPr/>
          <a:lstStyle/>
          <a:p>
            <a:r>
              <a:rPr lang="tr-TR" dirty="0" err="1" smtClean="0"/>
              <a:t>scanf</a:t>
            </a:r>
            <a:r>
              <a:rPr lang="tr-TR" dirty="0" smtClean="0"/>
              <a:t> kullanıcıdan veri almak yerine, bir önceki </a:t>
            </a:r>
            <a:r>
              <a:rPr lang="tr-TR" dirty="0" err="1" smtClean="0"/>
              <a:t>scanf’ten</a:t>
            </a:r>
            <a:r>
              <a:rPr lang="tr-TR" dirty="0" smtClean="0"/>
              <a:t> arta kalanları almaya kalkıyorsa</a:t>
            </a:r>
          </a:p>
          <a:p>
            <a:pPr lvl="1">
              <a:buNone/>
            </a:pPr>
            <a:r>
              <a:rPr lang="tr-TR" dirty="0" err="1" smtClean="0"/>
              <a:t>fflush</a:t>
            </a:r>
            <a:r>
              <a:rPr lang="tr-TR" dirty="0" smtClean="0"/>
              <a:t>(</a:t>
            </a:r>
            <a:r>
              <a:rPr lang="tr-TR" dirty="0" err="1" smtClean="0"/>
              <a:t>stdin</a:t>
            </a:r>
            <a:r>
              <a:rPr lang="tr-TR" dirty="0" smtClean="0"/>
              <a:t>); </a:t>
            </a:r>
            <a:r>
              <a:rPr lang="tr-TR" sz="2600" dirty="0" smtClean="0">
                <a:solidFill>
                  <a:schemeClr val="tx1"/>
                </a:solidFill>
              </a:rPr>
              <a:t>ile giriş tamponu boşaltılabilir</a:t>
            </a:r>
          </a:p>
        </p:txBody>
      </p:sp>
      <p:sp>
        <p:nvSpPr>
          <p:cNvPr id="8" name="7 Dikdörtgen"/>
          <p:cNvSpPr/>
          <p:nvPr/>
        </p:nvSpPr>
        <p:spPr>
          <a:xfrm>
            <a:off x="0" y="2500306"/>
            <a:ext cx="6500858" cy="2308324"/>
          </a:xfrm>
          <a:prstGeom prst="rect">
            <a:avLst/>
          </a:prstGeom>
        </p:spPr>
        <p:txBody>
          <a:bodyPr wrap="square">
            <a:spAutoFit/>
          </a:bodyPr>
          <a:lstStyle/>
          <a:p>
            <a:r>
              <a:rPr lang="tr-TR" dirty="0" smtClean="0"/>
              <a:t>	</a:t>
            </a:r>
            <a:r>
              <a:rPr lang="tr-TR" dirty="0" err="1" smtClean="0"/>
              <a:t>char</a:t>
            </a:r>
            <a:r>
              <a:rPr lang="tr-TR" dirty="0" smtClean="0"/>
              <a:t> harf1, harf2;</a:t>
            </a:r>
          </a:p>
          <a:p>
            <a:r>
              <a:rPr lang="tr-TR" dirty="0" smtClean="0"/>
              <a:t>	</a:t>
            </a:r>
            <a:r>
              <a:rPr lang="tr-TR" dirty="0" err="1" smtClean="0"/>
              <a:t>printf</a:t>
            </a:r>
            <a:r>
              <a:rPr lang="tr-TR" dirty="0" smtClean="0"/>
              <a:t>("1 </a:t>
            </a:r>
            <a:r>
              <a:rPr lang="tr-TR" dirty="0" err="1" smtClean="0"/>
              <a:t>nolu</a:t>
            </a:r>
            <a:r>
              <a:rPr lang="tr-TR" dirty="0" smtClean="0"/>
              <a:t> harfi giriniz:");</a:t>
            </a:r>
          </a:p>
          <a:p>
            <a:r>
              <a:rPr lang="tr-TR" dirty="0" smtClean="0"/>
              <a:t>	</a:t>
            </a:r>
            <a:r>
              <a:rPr lang="tr-TR" dirty="0" err="1" smtClean="0"/>
              <a:t>scanf</a:t>
            </a:r>
            <a:r>
              <a:rPr lang="tr-TR" dirty="0" smtClean="0"/>
              <a:t>("%c", &amp;harf1);</a:t>
            </a:r>
          </a:p>
          <a:p>
            <a:r>
              <a:rPr lang="tr-TR" dirty="0" smtClean="0"/>
              <a:t>	</a:t>
            </a:r>
            <a:r>
              <a:rPr lang="tr-TR" dirty="0" err="1" smtClean="0"/>
              <a:t>printf</a:t>
            </a:r>
            <a:r>
              <a:rPr lang="tr-TR" dirty="0" smtClean="0"/>
              <a:t>("Harf1e &lt;%c&gt; kaydedildi.", harf1);</a:t>
            </a:r>
          </a:p>
          <a:p>
            <a:r>
              <a:rPr lang="tr-TR" dirty="0" smtClean="0"/>
              <a:t>	</a:t>
            </a:r>
            <a:r>
              <a:rPr lang="tr-TR" dirty="0" err="1" smtClean="0"/>
              <a:t>fflush</a:t>
            </a:r>
            <a:r>
              <a:rPr lang="tr-TR" dirty="0" smtClean="0"/>
              <a:t>(</a:t>
            </a:r>
            <a:r>
              <a:rPr lang="tr-TR" dirty="0" err="1" smtClean="0"/>
              <a:t>stdin</a:t>
            </a:r>
            <a:r>
              <a:rPr lang="tr-TR" dirty="0" smtClean="0"/>
              <a:t>); //tampon </a:t>
            </a:r>
            <a:r>
              <a:rPr lang="tr-TR" dirty="0" err="1" smtClean="0"/>
              <a:t>bosaltildi</a:t>
            </a:r>
            <a:r>
              <a:rPr lang="tr-TR" dirty="0" smtClean="0"/>
              <a:t>.</a:t>
            </a:r>
          </a:p>
          <a:p>
            <a:r>
              <a:rPr lang="tr-TR" dirty="0" smtClean="0"/>
              <a:t>	</a:t>
            </a:r>
            <a:r>
              <a:rPr lang="tr-TR" dirty="0" err="1" smtClean="0"/>
              <a:t>printf</a:t>
            </a:r>
            <a:r>
              <a:rPr lang="tr-TR" dirty="0" smtClean="0"/>
              <a:t>(“\n2 </a:t>
            </a:r>
            <a:r>
              <a:rPr lang="tr-TR" dirty="0" err="1" smtClean="0"/>
              <a:t>nolu</a:t>
            </a:r>
            <a:r>
              <a:rPr lang="tr-TR" dirty="0" smtClean="0"/>
              <a:t> harfi giriniz:");</a:t>
            </a:r>
          </a:p>
          <a:p>
            <a:r>
              <a:rPr lang="tr-TR" dirty="0" smtClean="0"/>
              <a:t>	</a:t>
            </a:r>
            <a:r>
              <a:rPr lang="tr-TR" dirty="0" err="1" smtClean="0"/>
              <a:t>scanf</a:t>
            </a:r>
            <a:r>
              <a:rPr lang="tr-TR" dirty="0" smtClean="0"/>
              <a:t>("%c", &amp;harf2); // “ %c” yazmaya gerek </a:t>
            </a:r>
            <a:r>
              <a:rPr lang="tr-TR" dirty="0" err="1" smtClean="0"/>
              <a:t>kalmadi</a:t>
            </a:r>
            <a:r>
              <a:rPr lang="tr-TR" dirty="0" smtClean="0"/>
              <a:t>.</a:t>
            </a:r>
          </a:p>
          <a:p>
            <a:r>
              <a:rPr lang="tr-TR" dirty="0" smtClean="0"/>
              <a:t>	</a:t>
            </a:r>
            <a:r>
              <a:rPr lang="tr-TR" dirty="0" err="1" smtClean="0"/>
              <a:t>printf</a:t>
            </a:r>
            <a:r>
              <a:rPr lang="tr-TR" dirty="0" smtClean="0"/>
              <a:t>("Harf2e &lt;%c&gt; kaydedildi.", harf2);</a:t>
            </a:r>
            <a:endParaRPr lang="tr-TR" dirty="0"/>
          </a:p>
        </p:txBody>
      </p:sp>
      <p:pic>
        <p:nvPicPr>
          <p:cNvPr id="6" name="5 Resim" descr="how-flush-toilets-work.gif"/>
          <p:cNvPicPr>
            <a:picLocks noChangeAspect="1"/>
          </p:cNvPicPr>
          <p:nvPr/>
        </p:nvPicPr>
        <p:blipFill>
          <a:blip r:embed="rId2" cstate="print"/>
          <a:stretch>
            <a:fillRect/>
          </a:stretch>
        </p:blipFill>
        <p:spPr>
          <a:xfrm>
            <a:off x="7072330" y="1714488"/>
            <a:ext cx="1476372" cy="1476372"/>
          </a:xfrm>
          <a:prstGeom prst="rect">
            <a:avLst/>
          </a:prstGeom>
        </p:spPr>
      </p:pic>
      <p:sp>
        <p:nvSpPr>
          <p:cNvPr id="7" name="6 Metin kutusu"/>
          <p:cNvSpPr txBox="1"/>
          <p:nvPr/>
        </p:nvSpPr>
        <p:spPr>
          <a:xfrm>
            <a:off x="7000892" y="3071810"/>
            <a:ext cx="1589088" cy="58477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tr-TR" sz="1600" i="1" dirty="0" err="1" smtClean="0"/>
              <a:t>flush</a:t>
            </a:r>
            <a:r>
              <a:rPr lang="tr-TR" sz="1600" i="1" dirty="0" smtClean="0"/>
              <a:t> </a:t>
            </a:r>
            <a:r>
              <a:rPr lang="tr-TR" sz="1600" i="1" dirty="0" err="1" smtClean="0"/>
              <a:t>İngilizce’de</a:t>
            </a:r>
            <a:r>
              <a:rPr lang="tr-TR" sz="1600" i="1" dirty="0" smtClean="0"/>
              <a:t> </a:t>
            </a:r>
            <a:br>
              <a:rPr lang="tr-TR" sz="1600" i="1" dirty="0" smtClean="0"/>
            </a:br>
            <a:r>
              <a:rPr lang="tr-TR" sz="1600" i="1" dirty="0" smtClean="0"/>
              <a:t>sifon demektir.</a:t>
            </a:r>
            <a:endParaRPr lang="tr-TR" sz="1600" i="1" dirty="0"/>
          </a:p>
        </p:txBody>
      </p:sp>
      <p:pic>
        <p:nvPicPr>
          <p:cNvPr id="1026" name="Picture 2"/>
          <p:cNvPicPr>
            <a:picLocks noChangeAspect="1" noChangeArrowheads="1"/>
          </p:cNvPicPr>
          <p:nvPr/>
        </p:nvPicPr>
        <p:blipFill>
          <a:blip r:embed="rId3"/>
          <a:srcRect/>
          <a:stretch>
            <a:fillRect/>
          </a:stretch>
        </p:blipFill>
        <p:spPr bwMode="auto">
          <a:xfrm>
            <a:off x="4786362" y="4572008"/>
            <a:ext cx="3428992" cy="114177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random/>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a:bodyPr>
          <a:lstStyle/>
          <a:p>
            <a:r>
              <a:rPr lang="tr-TR" dirty="0" err="1" smtClean="0"/>
              <a:t>scanf’in</a:t>
            </a:r>
            <a:r>
              <a:rPr lang="tr-TR" dirty="0" smtClean="0"/>
              <a:t> “</a:t>
            </a:r>
            <a:r>
              <a:rPr lang="tr-TR" dirty="0" err="1" smtClean="0"/>
              <a:t>enter”ı</a:t>
            </a:r>
            <a:r>
              <a:rPr lang="tr-TR" dirty="0" smtClean="0"/>
              <a:t> karakter görme sorunu</a:t>
            </a:r>
            <a:endParaRPr lang="en-US" sz="2400" b="1" dirty="0"/>
          </a:p>
        </p:txBody>
      </p:sp>
      <p:sp>
        <p:nvSpPr>
          <p:cNvPr id="5" name="Rectangle 3"/>
          <p:cNvSpPr txBox="1">
            <a:spLocks noChangeArrowheads="1"/>
          </p:cNvSpPr>
          <p:nvPr/>
        </p:nvSpPr>
        <p:spPr>
          <a:xfrm>
            <a:off x="174625" y="1219200"/>
            <a:ext cx="8512175" cy="4856102"/>
          </a:xfrm>
          <a:prstGeom prst="rect">
            <a:avLst/>
          </a:prstGeom>
          <a:noFill/>
          <a:ln/>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 </a:t>
            </a:r>
            <a:r>
              <a:rPr lang="en-US" dirty="0" smtClean="0"/>
              <a:t>Note that when you are working with characters, whitespace and enter are considered characters themselves! </a:t>
            </a:r>
            <a:endParaRPr lang="en-US" sz="3000" dirty="0" smtClean="0"/>
          </a:p>
          <a:p>
            <a:pPr marL="0" indent="0">
              <a:buNone/>
            </a:pPr>
            <a:endParaRPr lang="en-US" sz="3000" dirty="0" smtClean="0"/>
          </a:p>
        </p:txBody>
      </p:sp>
      <p:pic>
        <p:nvPicPr>
          <p:cNvPr id="3" name="Picture 2"/>
          <p:cNvPicPr>
            <a:picLocks noChangeAspect="1"/>
          </p:cNvPicPr>
          <p:nvPr/>
        </p:nvPicPr>
        <p:blipFill>
          <a:blip r:embed="rId2"/>
          <a:stretch>
            <a:fillRect/>
          </a:stretch>
        </p:blipFill>
        <p:spPr>
          <a:xfrm>
            <a:off x="4983078" y="3517900"/>
            <a:ext cx="1397000" cy="1841500"/>
          </a:xfrm>
          <a:prstGeom prst="rect">
            <a:avLst/>
          </a:prstGeom>
        </p:spPr>
      </p:pic>
      <p:cxnSp>
        <p:nvCxnSpPr>
          <p:cNvPr id="10" name="Straight Arrow Connector 9"/>
          <p:cNvCxnSpPr/>
          <p:nvPr/>
        </p:nvCxnSpPr>
        <p:spPr>
          <a:xfrm>
            <a:off x="3489158" y="4411579"/>
            <a:ext cx="105610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3489158" y="3930316"/>
            <a:ext cx="1042737" cy="369332"/>
          </a:xfrm>
          <a:prstGeom prst="rect">
            <a:avLst/>
          </a:prstGeom>
          <a:noFill/>
        </p:spPr>
        <p:txBody>
          <a:bodyPr wrap="square" rtlCol="0">
            <a:spAutoFit/>
          </a:bodyPr>
          <a:lstStyle/>
          <a:p>
            <a:r>
              <a:rPr lang="en-US" dirty="0" smtClean="0"/>
              <a:t>output</a:t>
            </a:r>
            <a:endParaRPr lang="en-US" dirty="0"/>
          </a:p>
        </p:txBody>
      </p:sp>
      <p:pic>
        <p:nvPicPr>
          <p:cNvPr id="6" name="Picture 5"/>
          <p:cNvPicPr>
            <a:picLocks noChangeAspect="1"/>
          </p:cNvPicPr>
          <p:nvPr/>
        </p:nvPicPr>
        <p:blipFill>
          <a:blip r:embed="rId3"/>
          <a:stretch>
            <a:fillRect/>
          </a:stretch>
        </p:blipFill>
        <p:spPr>
          <a:xfrm>
            <a:off x="667085" y="3103479"/>
            <a:ext cx="2489200" cy="2616200"/>
          </a:xfrm>
          <a:prstGeom prst="rect">
            <a:avLst/>
          </a:prstGeom>
        </p:spPr>
      </p:pic>
    </p:spTree>
    <p:extLst>
      <p:ext uri="{BB962C8B-B14F-4D97-AF65-F5344CB8AC3E}">
        <p14:creationId xmlns="" xmlns:p14="http://schemas.microsoft.com/office/powerpoint/2010/main" val="3091514529"/>
      </p:ext>
    </p:extLst>
  </p:cSld>
  <p:clrMapOvr>
    <a:masterClrMapping/>
  </p:clrMapOvr>
  <p:transition>
    <p:random/>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tr-TR" dirty="0" smtClean="0"/>
              <a:t>“-boşluk-%c” kullanarak sorunu çözmek</a:t>
            </a:r>
            <a:endParaRPr lang="en-US" sz="2400" b="1" dirty="0"/>
          </a:p>
        </p:txBody>
      </p:sp>
      <p:sp>
        <p:nvSpPr>
          <p:cNvPr id="5" name="Rectangle 3"/>
          <p:cNvSpPr txBox="1">
            <a:spLocks noChangeArrowheads="1"/>
          </p:cNvSpPr>
          <p:nvPr/>
        </p:nvSpPr>
        <p:spPr>
          <a:xfrm>
            <a:off x="174625" y="1219200"/>
            <a:ext cx="8512175" cy="4856102"/>
          </a:xfrm>
          <a:prstGeom prst="rect">
            <a:avLst/>
          </a:prstGeom>
          <a:noFill/>
          <a:ln/>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 </a:t>
            </a:r>
            <a:r>
              <a:rPr lang="en-US" dirty="0" smtClean="0"/>
              <a:t>How to fix the output? </a:t>
            </a:r>
            <a:r>
              <a:rPr lang="tr-TR" dirty="0" smtClean="0"/>
              <a:t>;</a:t>
            </a:r>
            <a:br>
              <a:rPr lang="tr-TR" dirty="0" smtClean="0"/>
            </a:br>
            <a:r>
              <a:rPr lang="en-US" i="1" dirty="0" smtClean="0"/>
              <a:t>Use a whitespace before %c. </a:t>
            </a:r>
            <a:endParaRPr lang="en-US" sz="3000" i="1" dirty="0" smtClean="0"/>
          </a:p>
          <a:p>
            <a:pPr marL="0" indent="0">
              <a:buNone/>
            </a:pPr>
            <a:endParaRPr lang="en-US" sz="3000" dirty="0" smtClean="0"/>
          </a:p>
        </p:txBody>
      </p:sp>
      <p:cxnSp>
        <p:nvCxnSpPr>
          <p:cNvPr id="10" name="Straight Arrow Connector 9"/>
          <p:cNvCxnSpPr/>
          <p:nvPr/>
        </p:nvCxnSpPr>
        <p:spPr>
          <a:xfrm>
            <a:off x="4003842" y="3647251"/>
            <a:ext cx="105610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003842" y="3277919"/>
            <a:ext cx="1042737" cy="369332"/>
          </a:xfrm>
          <a:prstGeom prst="rect">
            <a:avLst/>
          </a:prstGeom>
          <a:noFill/>
        </p:spPr>
        <p:txBody>
          <a:bodyPr wrap="square" rtlCol="0">
            <a:spAutoFit/>
          </a:bodyPr>
          <a:lstStyle/>
          <a:p>
            <a:r>
              <a:rPr lang="en-US" dirty="0" smtClean="0"/>
              <a:t>output</a:t>
            </a:r>
            <a:endParaRPr lang="en-US" dirty="0"/>
          </a:p>
        </p:txBody>
      </p:sp>
      <p:pic>
        <p:nvPicPr>
          <p:cNvPr id="2" name="Picture 1"/>
          <p:cNvPicPr>
            <a:picLocks noChangeAspect="1"/>
          </p:cNvPicPr>
          <p:nvPr/>
        </p:nvPicPr>
        <p:blipFill>
          <a:blip r:embed="rId2"/>
          <a:stretch>
            <a:fillRect/>
          </a:stretch>
        </p:blipFill>
        <p:spPr>
          <a:xfrm>
            <a:off x="1025358" y="2358201"/>
            <a:ext cx="2463800" cy="2578100"/>
          </a:xfrm>
          <a:prstGeom prst="rect">
            <a:avLst/>
          </a:prstGeom>
        </p:spPr>
      </p:pic>
      <p:pic>
        <p:nvPicPr>
          <p:cNvPr id="7" name="Picture 6"/>
          <p:cNvPicPr>
            <a:picLocks noChangeAspect="1"/>
          </p:cNvPicPr>
          <p:nvPr/>
        </p:nvPicPr>
        <p:blipFill>
          <a:blip r:embed="rId3"/>
          <a:stretch>
            <a:fillRect/>
          </a:stretch>
        </p:blipFill>
        <p:spPr>
          <a:xfrm>
            <a:off x="5410200" y="2707451"/>
            <a:ext cx="1193800" cy="1879600"/>
          </a:xfrm>
          <a:prstGeom prst="rect">
            <a:avLst/>
          </a:prstGeom>
        </p:spPr>
      </p:pic>
      <p:sp>
        <p:nvSpPr>
          <p:cNvPr id="8" name="TextBox 7"/>
          <p:cNvSpPr txBox="1"/>
          <p:nvPr/>
        </p:nvSpPr>
        <p:spPr>
          <a:xfrm>
            <a:off x="1025358" y="5336638"/>
            <a:ext cx="7463549" cy="830997"/>
          </a:xfrm>
          <a:prstGeom prst="rect">
            <a:avLst/>
          </a:prstGeom>
          <a:noFill/>
        </p:spPr>
        <p:txBody>
          <a:bodyPr wrap="square" rtlCol="0">
            <a:spAutoFit/>
          </a:bodyPr>
          <a:lstStyle/>
          <a:p>
            <a:r>
              <a:rPr lang="en-US" i="1" dirty="0"/>
              <a:t>in </a:t>
            </a:r>
            <a:r>
              <a:rPr lang="en-US" i="1" dirty="0" err="1"/>
              <a:t>scanf</a:t>
            </a:r>
            <a:r>
              <a:rPr lang="en-US" i="1" dirty="0"/>
              <a:t> a white space before %c tells the compiler to </a:t>
            </a:r>
            <a:r>
              <a:rPr lang="en-US" sz="2400" b="1" i="1" dirty="0">
                <a:solidFill>
                  <a:srgbClr val="FF0000"/>
                </a:solidFill>
              </a:rPr>
              <a:t>eat all whitespaces </a:t>
            </a:r>
            <a:r>
              <a:rPr lang="en-US" i="1" dirty="0"/>
              <a:t>and special characters, such as enter</a:t>
            </a:r>
          </a:p>
        </p:txBody>
      </p:sp>
    </p:spTree>
    <p:extLst>
      <p:ext uri="{BB962C8B-B14F-4D97-AF65-F5344CB8AC3E}">
        <p14:creationId xmlns="" xmlns:p14="http://schemas.microsoft.com/office/powerpoint/2010/main" val="3737529114"/>
      </p:ext>
    </p:extLst>
  </p:cSld>
  <p:clrMapOvr>
    <a:masterClrMapping/>
  </p:clrMapOvr>
  <p:transition>
    <p:random/>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a:bodyPr>
          <a:lstStyle/>
          <a:p>
            <a:r>
              <a:rPr lang="tr-TR" dirty="0" smtClean="0"/>
              <a:t>“%d” kullanırken boşluk gerekmez çünkü…</a:t>
            </a:r>
            <a:endParaRPr lang="en-US" sz="2400" b="1" dirty="0"/>
          </a:p>
        </p:txBody>
      </p:sp>
      <p:sp>
        <p:nvSpPr>
          <p:cNvPr id="5" name="Rectangle 3"/>
          <p:cNvSpPr txBox="1">
            <a:spLocks noChangeArrowheads="1"/>
          </p:cNvSpPr>
          <p:nvPr/>
        </p:nvSpPr>
        <p:spPr>
          <a:xfrm>
            <a:off x="174625" y="1219200"/>
            <a:ext cx="8512175" cy="4856102"/>
          </a:xfrm>
          <a:prstGeom prst="rect">
            <a:avLst/>
          </a:prstGeom>
          <a:noFill/>
          <a:ln/>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smtClean="0"/>
              <a:t>Do we need such a whitespace when we use %d?</a:t>
            </a:r>
            <a:r>
              <a:rPr lang="tr-TR" sz="2800" dirty="0" smtClean="0"/>
              <a:t> </a:t>
            </a:r>
            <a:r>
              <a:rPr lang="tr-TR" sz="2800" i="1" dirty="0" smtClean="0"/>
              <a:t>No</a:t>
            </a:r>
            <a:endParaRPr lang="en-US" sz="2800" i="1" dirty="0" smtClean="0"/>
          </a:p>
          <a:p>
            <a:pPr marL="0" indent="0">
              <a:buNone/>
            </a:pPr>
            <a:endParaRPr lang="en-US" sz="3000" dirty="0" smtClean="0"/>
          </a:p>
        </p:txBody>
      </p:sp>
      <p:cxnSp>
        <p:nvCxnSpPr>
          <p:cNvPr id="10" name="Straight Arrow Connector 9"/>
          <p:cNvCxnSpPr/>
          <p:nvPr/>
        </p:nvCxnSpPr>
        <p:spPr>
          <a:xfrm>
            <a:off x="4222986" y="3770613"/>
            <a:ext cx="105610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222986" y="3124918"/>
            <a:ext cx="1042737" cy="369332"/>
          </a:xfrm>
          <a:prstGeom prst="rect">
            <a:avLst/>
          </a:prstGeom>
          <a:noFill/>
        </p:spPr>
        <p:txBody>
          <a:bodyPr wrap="square" rtlCol="0">
            <a:spAutoFit/>
          </a:bodyPr>
          <a:lstStyle/>
          <a:p>
            <a:r>
              <a:rPr lang="en-US" dirty="0" smtClean="0"/>
              <a:t>output</a:t>
            </a:r>
            <a:endParaRPr lang="en-US" dirty="0"/>
          </a:p>
        </p:txBody>
      </p:sp>
      <p:sp>
        <p:nvSpPr>
          <p:cNvPr id="8" name="TextBox 7"/>
          <p:cNvSpPr txBox="1"/>
          <p:nvPr/>
        </p:nvSpPr>
        <p:spPr>
          <a:xfrm>
            <a:off x="493290" y="5169450"/>
            <a:ext cx="8194007" cy="923330"/>
          </a:xfrm>
          <a:prstGeom prst="rect">
            <a:avLst/>
          </a:prstGeom>
          <a:solidFill>
            <a:srgbClr val="FFFF00"/>
          </a:solidFill>
        </p:spPr>
        <p:txBody>
          <a:bodyPr wrap="square" rtlCol="0">
            <a:spAutoFit/>
          </a:bodyPr>
          <a:lstStyle/>
          <a:p>
            <a:r>
              <a:rPr lang="tr-TR" i="1" dirty="0" smtClean="0"/>
              <a:t>%d in </a:t>
            </a:r>
            <a:r>
              <a:rPr lang="en-US" i="1" dirty="0" err="1" smtClean="0"/>
              <a:t>scanf</a:t>
            </a:r>
            <a:r>
              <a:rPr lang="en-US" i="1" dirty="0" smtClean="0"/>
              <a:t> eats all the special characters by itself because </a:t>
            </a:r>
            <a:r>
              <a:rPr lang="en-US" i="1" dirty="0" err="1" smtClean="0"/>
              <a:t>scanf</a:t>
            </a:r>
            <a:r>
              <a:rPr lang="en-US" i="1" dirty="0" smtClean="0"/>
              <a:t> expects numbers, not characters. But when you use %c </a:t>
            </a:r>
            <a:r>
              <a:rPr lang="tr-TR" i="1" dirty="0" smtClean="0"/>
              <a:t>in  </a:t>
            </a:r>
            <a:r>
              <a:rPr lang="en-US" i="1" dirty="0" err="1" smtClean="0"/>
              <a:t>scanf</a:t>
            </a:r>
            <a:r>
              <a:rPr lang="en-US" i="1" dirty="0" smtClean="0"/>
              <a:t> </a:t>
            </a:r>
            <a:r>
              <a:rPr lang="tr-TR" i="1" dirty="0" smtClean="0"/>
              <a:t>, </a:t>
            </a:r>
            <a:r>
              <a:rPr lang="tr-TR" i="1" dirty="0" err="1" smtClean="0"/>
              <a:t>scanf</a:t>
            </a:r>
            <a:r>
              <a:rPr lang="tr-TR" i="1" dirty="0" smtClean="0"/>
              <a:t> </a:t>
            </a:r>
            <a:r>
              <a:rPr lang="en-US" i="1" dirty="0" smtClean="0"/>
              <a:t>expects characters and enter</a:t>
            </a:r>
            <a:r>
              <a:rPr lang="tr-TR" i="1" dirty="0" smtClean="0"/>
              <a:t>/</a:t>
            </a:r>
            <a:r>
              <a:rPr lang="en-US" i="1" dirty="0" smtClean="0"/>
              <a:t>whitespace are characters themselves!</a:t>
            </a:r>
            <a:endParaRPr lang="en-US" i="1" dirty="0"/>
          </a:p>
        </p:txBody>
      </p:sp>
      <p:pic>
        <p:nvPicPr>
          <p:cNvPr id="3" name="Picture 2"/>
          <p:cNvPicPr>
            <a:picLocks noChangeAspect="1"/>
          </p:cNvPicPr>
          <p:nvPr/>
        </p:nvPicPr>
        <p:blipFill>
          <a:blip r:embed="rId2"/>
          <a:stretch>
            <a:fillRect/>
          </a:stretch>
        </p:blipFill>
        <p:spPr>
          <a:xfrm>
            <a:off x="1308003" y="2260649"/>
            <a:ext cx="2514600" cy="2730500"/>
          </a:xfrm>
          <a:prstGeom prst="rect">
            <a:avLst/>
          </a:prstGeom>
        </p:spPr>
      </p:pic>
      <p:pic>
        <p:nvPicPr>
          <p:cNvPr id="6" name="Picture 5"/>
          <p:cNvPicPr>
            <a:picLocks noChangeAspect="1"/>
          </p:cNvPicPr>
          <p:nvPr/>
        </p:nvPicPr>
        <p:blipFill>
          <a:blip r:embed="rId3"/>
          <a:stretch>
            <a:fillRect/>
          </a:stretch>
        </p:blipFill>
        <p:spPr>
          <a:xfrm>
            <a:off x="6130660" y="2849863"/>
            <a:ext cx="1155700" cy="1841500"/>
          </a:xfrm>
          <a:prstGeom prst="rect">
            <a:avLst/>
          </a:prstGeom>
        </p:spPr>
      </p:pic>
    </p:spTree>
    <p:extLst>
      <p:ext uri="{BB962C8B-B14F-4D97-AF65-F5344CB8AC3E}">
        <p14:creationId xmlns="" xmlns:p14="http://schemas.microsoft.com/office/powerpoint/2010/main" val="4215907591"/>
      </p:ext>
    </p:extLst>
  </p:cSld>
  <p:clrMapOvr>
    <a:masterClrMapping/>
  </p:clrMapOvr>
  <p:transition>
    <p:random/>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b="1" dirty="0" smtClean="0">
                <a:solidFill>
                  <a:schemeClr val="tx2">
                    <a:lumMod val="60000"/>
                    <a:lumOff val="40000"/>
                  </a:schemeClr>
                </a:solidFill>
              </a:rPr>
              <a:t>Hata Türleri</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a:bodyPr>
          <a:lstStyle/>
          <a:p>
            <a:pPr algn="l">
              <a:spcBef>
                <a:spcPts val="0"/>
              </a:spcBef>
              <a:buFontTx/>
              <a:buChar char="-"/>
            </a:pPr>
            <a:r>
              <a:rPr lang="tr-TR" sz="2400" dirty="0" smtClean="0">
                <a:solidFill>
                  <a:schemeClr val="tx1"/>
                </a:solidFill>
              </a:rPr>
              <a:t> Temel olarak 3 çeşit hata türü bulunmaktadır.</a:t>
            </a:r>
          </a:p>
          <a:p>
            <a:pPr algn="l">
              <a:spcBef>
                <a:spcPts val="0"/>
              </a:spcBef>
              <a:buFontTx/>
              <a:buChar char="-"/>
            </a:pPr>
            <a:endParaRPr lang="tr-TR" sz="2400" dirty="0" smtClean="0">
              <a:solidFill>
                <a:schemeClr val="tx1"/>
              </a:solidFill>
            </a:endParaRPr>
          </a:p>
          <a:p>
            <a:pPr algn="l">
              <a:spcBef>
                <a:spcPts val="0"/>
              </a:spcBef>
              <a:buFont typeface="Wingdings" pitchFamily="2" charset="2"/>
              <a:buChar char="§"/>
            </a:pPr>
            <a:r>
              <a:rPr lang="tr-TR" sz="2400" b="1" dirty="0" smtClean="0">
                <a:solidFill>
                  <a:schemeClr val="tx1"/>
                </a:solidFill>
              </a:rPr>
              <a:t>Söz dizim (</a:t>
            </a:r>
            <a:r>
              <a:rPr lang="tr-TR" sz="2400" b="1" dirty="0" err="1" smtClean="0">
                <a:solidFill>
                  <a:schemeClr val="tx1"/>
                </a:solidFill>
              </a:rPr>
              <a:t>Syntax</a:t>
            </a:r>
            <a:r>
              <a:rPr lang="tr-TR" sz="2400" b="1" dirty="0" smtClean="0">
                <a:solidFill>
                  <a:schemeClr val="tx1"/>
                </a:solidFill>
              </a:rPr>
              <a:t>) Hataları: </a:t>
            </a:r>
            <a:r>
              <a:rPr lang="tr-TR" sz="2400" dirty="0" smtClean="0">
                <a:solidFill>
                  <a:schemeClr val="tx1"/>
                </a:solidFill>
              </a:rPr>
              <a:t>Programcının kod yazma esnasında yaptığı yazım hatalarıdır.</a:t>
            </a:r>
          </a:p>
          <a:p>
            <a:pPr algn="l">
              <a:spcBef>
                <a:spcPts val="0"/>
              </a:spcBef>
              <a:buFont typeface="Wingdings" pitchFamily="2" charset="2"/>
              <a:buChar char="q"/>
            </a:pPr>
            <a:r>
              <a:rPr lang="tr-TR" sz="2400" dirty="0" smtClean="0">
                <a:solidFill>
                  <a:schemeClr val="tx1"/>
                </a:solidFill>
              </a:rPr>
              <a:t> </a:t>
            </a:r>
            <a:r>
              <a:rPr lang="tr-TR" sz="2400" dirty="0" err="1" smtClean="0">
                <a:solidFill>
                  <a:schemeClr val="tx1"/>
                </a:solidFill>
              </a:rPr>
              <a:t>int</a:t>
            </a:r>
            <a:r>
              <a:rPr lang="tr-TR" sz="2400" dirty="0" smtClean="0">
                <a:solidFill>
                  <a:schemeClr val="tx1"/>
                </a:solidFill>
              </a:rPr>
              <a:t> x = 4 +;</a:t>
            </a:r>
          </a:p>
          <a:p>
            <a:pPr algn="l">
              <a:spcBef>
                <a:spcPts val="0"/>
              </a:spcBef>
              <a:buFont typeface="Wingdings" pitchFamily="2" charset="2"/>
              <a:buChar char="q"/>
            </a:pPr>
            <a:r>
              <a:rPr lang="tr-TR" sz="2400" dirty="0" err="1" smtClean="0">
                <a:solidFill>
                  <a:schemeClr val="tx1"/>
                </a:solidFill>
              </a:rPr>
              <a:t>char</a:t>
            </a:r>
            <a:r>
              <a:rPr lang="tr-TR" sz="2400" dirty="0" smtClean="0">
                <a:solidFill>
                  <a:schemeClr val="tx1"/>
                </a:solidFill>
              </a:rPr>
              <a:t> x = “A”; //tek tırnak olmalı.</a:t>
            </a:r>
          </a:p>
          <a:p>
            <a:pPr algn="l">
              <a:spcBef>
                <a:spcPts val="0"/>
              </a:spcBef>
              <a:buFont typeface="Wingdings" pitchFamily="2" charset="2"/>
              <a:buChar char="q"/>
            </a:pPr>
            <a:r>
              <a:rPr lang="tr-TR" sz="2400" dirty="0" smtClean="0">
                <a:solidFill>
                  <a:schemeClr val="tx1"/>
                </a:solidFill>
              </a:rPr>
              <a:t> </a:t>
            </a:r>
            <a:r>
              <a:rPr lang="tr-TR" sz="2400" dirty="0" err="1" smtClean="0">
                <a:solidFill>
                  <a:schemeClr val="tx1"/>
                </a:solidFill>
              </a:rPr>
              <a:t>int</a:t>
            </a:r>
            <a:r>
              <a:rPr lang="tr-TR" sz="2400" dirty="0" smtClean="0">
                <a:solidFill>
                  <a:schemeClr val="tx1"/>
                </a:solidFill>
              </a:rPr>
              <a:t> 7cuceler = 7;</a:t>
            </a:r>
          </a:p>
          <a:p>
            <a:pPr algn="l">
              <a:spcBef>
                <a:spcPts val="0"/>
              </a:spcBef>
              <a:buNone/>
            </a:pPr>
            <a:endParaRPr lang="tr-TR" sz="2400" dirty="0" smtClean="0">
              <a:solidFill>
                <a:schemeClr val="tx1"/>
              </a:solidFill>
            </a:endParaRPr>
          </a:p>
          <a:p>
            <a:pPr algn="l">
              <a:spcBef>
                <a:spcPts val="0"/>
              </a:spcBef>
              <a:buFont typeface="Wingdings" pitchFamily="2" charset="2"/>
              <a:buChar char="§"/>
            </a:pPr>
            <a:r>
              <a:rPr lang="tr-TR" sz="2400" dirty="0" smtClean="0">
                <a:solidFill>
                  <a:schemeClr val="tx1"/>
                </a:solidFill>
              </a:rPr>
              <a:t> Yukarıdaki örneklerin hepsi </a:t>
            </a:r>
            <a:r>
              <a:rPr lang="tr-TR" sz="2400" dirty="0" err="1" smtClean="0">
                <a:solidFill>
                  <a:schemeClr val="tx1"/>
                </a:solidFill>
              </a:rPr>
              <a:t>syntax</a:t>
            </a:r>
            <a:r>
              <a:rPr lang="tr-TR" sz="2400" dirty="0" smtClean="0">
                <a:solidFill>
                  <a:schemeClr val="tx1"/>
                </a:solidFill>
              </a:rPr>
              <a:t> hatası olarak adlandırılmaktadır. Söz dizim(</a:t>
            </a:r>
            <a:r>
              <a:rPr lang="tr-TR" sz="2400" dirty="0" err="1" smtClean="0">
                <a:solidFill>
                  <a:schemeClr val="tx1"/>
                </a:solidFill>
              </a:rPr>
              <a:t>Syntax</a:t>
            </a:r>
            <a:r>
              <a:rPr lang="tr-TR" sz="2400" dirty="0" smtClean="0">
                <a:solidFill>
                  <a:schemeClr val="tx1"/>
                </a:solidFill>
              </a:rPr>
              <a:t>) hataları derleyici (</a:t>
            </a:r>
            <a:r>
              <a:rPr lang="tr-TR" sz="2400" dirty="0" err="1" smtClean="0">
                <a:solidFill>
                  <a:schemeClr val="tx1"/>
                </a:solidFill>
              </a:rPr>
              <a:t>compiler</a:t>
            </a:r>
            <a:r>
              <a:rPr lang="tr-TR" sz="2400" dirty="0" smtClean="0">
                <a:solidFill>
                  <a:schemeClr val="tx1"/>
                </a:solidFill>
              </a:rPr>
              <a:t>) tarafından yakalanır ve programın çalıştırılmasına izin verilmez.</a:t>
            </a:r>
          </a:p>
          <a:p>
            <a:pPr algn="l">
              <a:spcBef>
                <a:spcPts val="0"/>
              </a:spcBef>
              <a:buNone/>
            </a:pPr>
            <a:r>
              <a:rPr lang="tr-TR" sz="2400" dirty="0" smtClean="0">
                <a:solidFill>
                  <a:schemeClr val="tx1"/>
                </a:solidFill>
              </a:rPr>
              <a:t>   </a:t>
            </a:r>
          </a:p>
          <a:p>
            <a:pPr algn="l">
              <a:spcBef>
                <a:spcPts val="0"/>
              </a:spcBef>
              <a:buFont typeface="Wingdings" pitchFamily="2" charset="2"/>
              <a:buChar char="§"/>
            </a:pPr>
            <a:endParaRPr lang="tr-TR" sz="2400" b="1" dirty="0" smtClean="0">
              <a:solidFill>
                <a:schemeClr val="tx1"/>
              </a:solidFill>
            </a:endParaRPr>
          </a:p>
          <a:p>
            <a:pPr algn="l">
              <a:spcBef>
                <a:spcPts val="0"/>
              </a:spcBef>
              <a:buFont typeface="Wingdings" pitchFamily="2" charset="2"/>
              <a:buChar char="§"/>
            </a:pPr>
            <a:endParaRPr lang="tr-TR" sz="2400" b="1" dirty="0" smtClean="0">
              <a:solidFill>
                <a:schemeClr val="tx1"/>
              </a:solidFill>
            </a:endParaRPr>
          </a:p>
          <a:p>
            <a:pPr algn="l">
              <a:spcBef>
                <a:spcPts val="0"/>
              </a:spcBef>
              <a:buFontTx/>
              <a:buChar char="-"/>
            </a:pPr>
            <a:endParaRPr lang="tr-TR" sz="2400" dirty="0" smtClean="0">
              <a:solidFill>
                <a:schemeClr val="tx1"/>
              </a:solidFill>
            </a:endParaRPr>
          </a:p>
          <a:p>
            <a:pPr algn="l">
              <a:spcBef>
                <a:spcPts val="0"/>
              </a:spcBef>
            </a:pPr>
            <a:endParaRPr lang="tr-TR" sz="1800" dirty="0" smtClean="0">
              <a:solidFill>
                <a:schemeClr val="tx1"/>
              </a:solidFill>
            </a:endParaRPr>
          </a:p>
          <a:p>
            <a:pPr algn="l">
              <a:spcBef>
                <a:spcPts val="0"/>
              </a:spcBef>
            </a:pPr>
            <a:endParaRPr lang="tr-TR" sz="2000" dirty="0" smtClean="0">
              <a:solidFill>
                <a:schemeClr val="tx1"/>
              </a:solidFill>
            </a:endParaRPr>
          </a:p>
          <a:p>
            <a:pPr algn="l">
              <a:spcBef>
                <a:spcPts val="0"/>
              </a:spcBef>
            </a:pPr>
            <a:endParaRPr lang="tr-TR" sz="2400" dirty="0" smtClean="0">
              <a:solidFill>
                <a:schemeClr val="tx1"/>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heckerboard(across)">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checkerboard(across)">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checkerboard(across)">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b="1" dirty="0" smtClean="0">
                <a:solidFill>
                  <a:schemeClr val="tx2">
                    <a:lumMod val="60000"/>
                    <a:lumOff val="40000"/>
                  </a:schemeClr>
                </a:solidFill>
              </a:rPr>
              <a:t>Hata Türleri</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lnSpcReduction="10000"/>
          </a:bodyPr>
          <a:lstStyle/>
          <a:p>
            <a:pPr>
              <a:spcBef>
                <a:spcPts val="0"/>
              </a:spcBef>
              <a:buFont typeface="Wingdings" pitchFamily="2" charset="2"/>
              <a:buChar char="§"/>
            </a:pPr>
            <a:r>
              <a:rPr lang="tr-TR" sz="2400" dirty="0" smtClean="0">
                <a:solidFill>
                  <a:schemeClr val="tx1"/>
                </a:solidFill>
              </a:rPr>
              <a:t> </a:t>
            </a:r>
            <a:r>
              <a:rPr lang="tr-TR" sz="2400" b="1" dirty="0" smtClean="0">
                <a:solidFill>
                  <a:schemeClr val="tx1"/>
                </a:solidFill>
              </a:rPr>
              <a:t>Çalışma Zamanı</a:t>
            </a:r>
            <a:r>
              <a:rPr lang="tr-TR" sz="2400" b="1" dirty="0" smtClean="0"/>
              <a:t> (</a:t>
            </a:r>
            <a:r>
              <a:rPr lang="tr-TR" sz="2400" b="1" dirty="0" err="1" smtClean="0"/>
              <a:t>Run</a:t>
            </a:r>
            <a:r>
              <a:rPr lang="tr-TR" sz="2400" b="1" dirty="0" smtClean="0"/>
              <a:t>-time) </a:t>
            </a:r>
            <a:r>
              <a:rPr lang="tr-TR" sz="2400" b="1" dirty="0" smtClean="0">
                <a:solidFill>
                  <a:schemeClr val="tx1"/>
                </a:solidFill>
              </a:rPr>
              <a:t>hataları: </a:t>
            </a:r>
            <a:r>
              <a:rPr lang="tr-TR" sz="2400" dirty="0" smtClean="0">
                <a:solidFill>
                  <a:schemeClr val="tx1"/>
                </a:solidFill>
              </a:rPr>
              <a:t>Programın düzgün bir şekilde derlenip çalıştırıldıktan sonra görülen hatalardır.</a:t>
            </a:r>
          </a:p>
          <a:p>
            <a:pPr>
              <a:spcBef>
                <a:spcPts val="0"/>
              </a:spcBef>
            </a:pPr>
            <a:r>
              <a:rPr lang="tr-TR" sz="2000" dirty="0" err="1" smtClean="0"/>
              <a:t>int</a:t>
            </a:r>
            <a:r>
              <a:rPr lang="tr-TR" sz="2000" dirty="0" smtClean="0"/>
              <a:t> </a:t>
            </a:r>
            <a:r>
              <a:rPr lang="tr-TR" sz="2000" dirty="0" err="1" smtClean="0"/>
              <a:t>sayi</a:t>
            </a:r>
            <a:r>
              <a:rPr lang="tr-TR" sz="2000" dirty="0" smtClean="0"/>
              <a:t>;</a:t>
            </a:r>
          </a:p>
          <a:p>
            <a:pPr>
              <a:spcBef>
                <a:spcPts val="0"/>
              </a:spcBef>
            </a:pPr>
            <a:r>
              <a:rPr lang="tr-TR" sz="2000" dirty="0" smtClean="0"/>
              <a:t> </a:t>
            </a:r>
            <a:r>
              <a:rPr lang="tr-TR" sz="2000" dirty="0" err="1" smtClean="0"/>
              <a:t>printf</a:t>
            </a:r>
            <a:r>
              <a:rPr lang="tr-TR" sz="2000" dirty="0" smtClean="0"/>
              <a:t>("</a:t>
            </a:r>
            <a:r>
              <a:rPr lang="tr-TR" sz="2000" dirty="0" err="1" smtClean="0"/>
              <a:t>Sayiyi</a:t>
            </a:r>
            <a:r>
              <a:rPr lang="tr-TR" sz="2000" dirty="0" smtClean="0"/>
              <a:t> giriniz:");</a:t>
            </a:r>
          </a:p>
          <a:p>
            <a:pPr>
              <a:spcBef>
                <a:spcPts val="0"/>
              </a:spcBef>
            </a:pPr>
            <a:r>
              <a:rPr lang="tr-TR" sz="2000" dirty="0" smtClean="0"/>
              <a:t> </a:t>
            </a:r>
            <a:r>
              <a:rPr lang="tr-TR" sz="2000" dirty="0" err="1" smtClean="0"/>
              <a:t>scanf</a:t>
            </a:r>
            <a:r>
              <a:rPr lang="tr-TR" sz="2000" dirty="0" smtClean="0"/>
              <a:t>("%d",</a:t>
            </a:r>
            <a:r>
              <a:rPr lang="tr-TR" sz="2000" dirty="0" err="1" smtClean="0"/>
              <a:t>sayi</a:t>
            </a:r>
            <a:r>
              <a:rPr lang="tr-TR" sz="2000" dirty="0" smtClean="0"/>
              <a:t>);</a:t>
            </a:r>
          </a:p>
          <a:p>
            <a:pPr>
              <a:spcBef>
                <a:spcPts val="0"/>
              </a:spcBef>
            </a:pPr>
            <a:r>
              <a:rPr lang="tr-TR" sz="2000" dirty="0" smtClean="0"/>
              <a:t> </a:t>
            </a:r>
            <a:r>
              <a:rPr lang="tr-TR" sz="2000" dirty="0" err="1" smtClean="0"/>
              <a:t>printf</a:t>
            </a:r>
            <a:r>
              <a:rPr lang="tr-TR" sz="2000" dirty="0" smtClean="0"/>
              <a:t>("</a:t>
            </a:r>
            <a:r>
              <a:rPr lang="tr-TR" sz="2000" dirty="0" err="1" smtClean="0"/>
              <a:t>Tesekkurler</a:t>
            </a:r>
            <a:r>
              <a:rPr lang="tr-TR" sz="2000" dirty="0" smtClean="0"/>
              <a:t>.");</a:t>
            </a:r>
          </a:p>
          <a:p>
            <a:pPr>
              <a:spcBef>
                <a:spcPts val="0"/>
              </a:spcBef>
              <a:buNone/>
            </a:pPr>
            <a:endParaRPr lang="tr-TR" sz="2400" dirty="0" smtClean="0">
              <a:solidFill>
                <a:schemeClr val="tx1"/>
              </a:solidFill>
            </a:endParaRPr>
          </a:p>
          <a:p>
            <a:pPr algn="l">
              <a:spcBef>
                <a:spcPts val="0"/>
              </a:spcBef>
              <a:buFontTx/>
              <a:buChar char="-"/>
            </a:pPr>
            <a:r>
              <a:rPr lang="tr-TR" sz="2400" dirty="0" smtClean="0">
                <a:solidFill>
                  <a:schemeClr val="tx1"/>
                </a:solidFill>
              </a:rPr>
              <a:t>Yukarıdaki örnekte bir söz dizim hatası bulunmamaktadır ve kod düzgün bir şekilde çalışacaktır. Ancak;</a:t>
            </a:r>
          </a:p>
          <a:p>
            <a:r>
              <a:rPr lang="tr-TR" sz="2400" dirty="0" err="1" smtClean="0"/>
              <a:t>scanf’te</a:t>
            </a:r>
            <a:r>
              <a:rPr lang="tr-TR" sz="2400" dirty="0" smtClean="0"/>
              <a:t> &amp; unutulmuştur. Kod </a:t>
            </a:r>
            <a:r>
              <a:rPr lang="tr-TR" sz="2400" dirty="0" err="1" smtClean="0"/>
              <a:t>scanf’e</a:t>
            </a:r>
            <a:r>
              <a:rPr lang="tr-TR" sz="2400" dirty="0" smtClean="0"/>
              <a:t> geldiğinde çalışma zamanı hatası verecektir.</a:t>
            </a:r>
          </a:p>
          <a:p>
            <a:r>
              <a:rPr lang="tr-TR" sz="2400" dirty="0" smtClean="0"/>
              <a:t>Bir başka örnek de kullanıcıdan x sayısını alıp, kodun devamında 5/x değerini hesaplatmaya çalışmanızdır. </a:t>
            </a:r>
            <a:r>
              <a:rPr lang="tr-TR" sz="2400" dirty="0" err="1" smtClean="0"/>
              <a:t>Burda</a:t>
            </a:r>
            <a:r>
              <a:rPr lang="tr-TR" sz="2400" dirty="0" smtClean="0"/>
              <a:t> da 0 girişi yapılırsa, kod çalışma zamanında hata verir.</a:t>
            </a:r>
          </a:p>
          <a:p>
            <a:pPr algn="l">
              <a:spcBef>
                <a:spcPts val="0"/>
              </a:spcBef>
              <a:buFont typeface="Wingdings" pitchFamily="2" charset="2"/>
              <a:buChar char="§"/>
            </a:pPr>
            <a:endParaRPr lang="tr-TR" sz="2400" dirty="0" smtClean="0">
              <a:solidFill>
                <a:schemeClr val="tx1"/>
              </a:solidFill>
            </a:endParaRPr>
          </a:p>
          <a:p>
            <a:pPr algn="l">
              <a:spcBef>
                <a:spcPts val="0"/>
              </a:spcBef>
            </a:pPr>
            <a:endParaRPr lang="tr-TR" sz="2400" dirty="0" smtClean="0">
              <a:solidFill>
                <a:schemeClr val="tx1"/>
              </a:solidFill>
            </a:endParaRPr>
          </a:p>
          <a:p>
            <a:pPr algn="l">
              <a:spcBef>
                <a:spcPts val="0"/>
              </a:spcBef>
            </a:pPr>
            <a:endParaRPr lang="tr-TR" sz="2400" dirty="0" smtClean="0">
              <a:solidFill>
                <a:schemeClr val="tx1"/>
              </a:solidFill>
            </a:endParaRPr>
          </a:p>
          <a:p>
            <a:pPr algn="l">
              <a:spcBef>
                <a:spcPts val="0"/>
              </a:spcBef>
              <a:buFont typeface="Wingdings" pitchFamily="2" charset="2"/>
              <a:buChar char="§"/>
            </a:pPr>
            <a:endParaRPr lang="tr-TR" sz="2400" b="1" dirty="0" smtClean="0">
              <a:solidFill>
                <a:schemeClr val="tx1"/>
              </a:solidFill>
            </a:endParaRPr>
          </a:p>
          <a:p>
            <a:pPr algn="l">
              <a:spcBef>
                <a:spcPts val="0"/>
              </a:spcBef>
              <a:buFont typeface="Wingdings" pitchFamily="2" charset="2"/>
              <a:buChar char="§"/>
            </a:pPr>
            <a:endParaRPr lang="tr-TR" sz="2400" b="1" dirty="0" smtClean="0">
              <a:solidFill>
                <a:schemeClr val="tx1"/>
              </a:solidFill>
            </a:endParaRPr>
          </a:p>
          <a:p>
            <a:pPr algn="l">
              <a:spcBef>
                <a:spcPts val="0"/>
              </a:spcBef>
              <a:buFontTx/>
              <a:buChar char="-"/>
            </a:pPr>
            <a:endParaRPr lang="tr-TR" sz="2400" dirty="0" smtClean="0">
              <a:solidFill>
                <a:schemeClr val="tx1"/>
              </a:solidFill>
            </a:endParaRPr>
          </a:p>
          <a:p>
            <a:pPr algn="l">
              <a:spcBef>
                <a:spcPts val="0"/>
              </a:spcBef>
            </a:pPr>
            <a:endParaRPr lang="tr-TR" sz="1800" dirty="0" smtClean="0">
              <a:solidFill>
                <a:schemeClr val="tx1"/>
              </a:solidFill>
            </a:endParaRPr>
          </a:p>
          <a:p>
            <a:pPr algn="l">
              <a:spcBef>
                <a:spcPts val="0"/>
              </a:spcBef>
            </a:pPr>
            <a:endParaRPr lang="tr-TR" sz="2000" dirty="0" smtClean="0">
              <a:solidFill>
                <a:schemeClr val="tx1"/>
              </a:solidFill>
            </a:endParaRPr>
          </a:p>
          <a:p>
            <a:pPr algn="l">
              <a:spcBef>
                <a:spcPts val="0"/>
              </a:spcBef>
            </a:pPr>
            <a:endParaRPr lang="tr-TR" sz="2400" dirty="0" smtClean="0">
              <a:solidFill>
                <a:schemeClr val="tx1"/>
              </a:solidFill>
            </a:endParaRPr>
          </a:p>
        </p:txBody>
      </p:sp>
      <p:cxnSp>
        <p:nvCxnSpPr>
          <p:cNvPr id="5" name="4 Düz Ok Bağlayıcısı"/>
          <p:cNvCxnSpPr/>
          <p:nvPr/>
        </p:nvCxnSpPr>
        <p:spPr>
          <a:xfrm flipV="1">
            <a:off x="3172691" y="2355273"/>
            <a:ext cx="983672" cy="2632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5 Metin kutusu"/>
          <p:cNvSpPr txBox="1"/>
          <p:nvPr/>
        </p:nvSpPr>
        <p:spPr>
          <a:xfrm>
            <a:off x="4156363" y="2170607"/>
            <a:ext cx="3399393" cy="646331"/>
          </a:xfrm>
          <a:prstGeom prst="rect">
            <a:avLst/>
          </a:prstGeom>
          <a:noFill/>
        </p:spPr>
        <p:txBody>
          <a:bodyPr wrap="none" rtlCol="0">
            <a:spAutoFit/>
          </a:bodyPr>
          <a:lstStyle/>
          <a:p>
            <a:pPr algn="ctr"/>
            <a:r>
              <a:rPr lang="tr-TR" dirty="0" smtClean="0"/>
              <a:t>Kod derlenir ve sorunsuzca çalışır.</a:t>
            </a:r>
          </a:p>
          <a:p>
            <a:pPr algn="ctr"/>
            <a:r>
              <a:rPr lang="tr-TR" dirty="0" smtClean="0"/>
              <a:t>(söz dizimi hatası </a:t>
            </a:r>
            <a:r>
              <a:rPr lang="tr-TR" b="1" u="sng" dirty="0" smtClean="0"/>
              <a:t>değildir</a:t>
            </a:r>
            <a:r>
              <a:rPr lang="tr-TR" dirty="0" smtClean="0"/>
              <a:t>.)</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checkerboard(across)">
                                      <p:cBhvr>
                                        <p:cTn id="7" dur="500"/>
                                        <p:tgtEl>
                                          <p:spTgt spid="3">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8" end="8"/>
                                            </p:txEl>
                                          </p:spTgt>
                                        </p:tgtEl>
                                        <p:attrNameLst>
                                          <p:attrName>style.visibility</p:attrName>
                                        </p:attrNameLst>
                                      </p:cBhvr>
                                      <p:to>
                                        <p:strVal val="visible"/>
                                      </p:to>
                                    </p:set>
                                    <p:animEffect transition="in" filter="checkerboard(across)">
                                      <p:cBhvr>
                                        <p:cTn id="1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b="1" dirty="0" smtClean="0">
                <a:solidFill>
                  <a:schemeClr val="tx2">
                    <a:lumMod val="60000"/>
                    <a:lumOff val="40000"/>
                  </a:schemeClr>
                </a:solidFill>
              </a:rPr>
              <a:t>Hata Türleri</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fontScale="77500" lnSpcReduction="20000"/>
          </a:bodyPr>
          <a:lstStyle/>
          <a:p>
            <a:pPr algn="l">
              <a:spcBef>
                <a:spcPts val="0"/>
              </a:spcBef>
              <a:buFont typeface="Wingdings" pitchFamily="2" charset="2"/>
              <a:buChar char="§"/>
            </a:pPr>
            <a:r>
              <a:rPr lang="tr-TR" dirty="0" smtClean="0">
                <a:solidFill>
                  <a:schemeClr val="tx1"/>
                </a:solidFill>
              </a:rPr>
              <a:t> </a:t>
            </a:r>
            <a:r>
              <a:rPr lang="tr-TR" b="1" dirty="0" smtClean="0">
                <a:solidFill>
                  <a:schemeClr val="tx1"/>
                </a:solidFill>
              </a:rPr>
              <a:t>Mantık (</a:t>
            </a:r>
            <a:r>
              <a:rPr lang="tr-TR" b="1" dirty="0" err="1" smtClean="0">
                <a:solidFill>
                  <a:schemeClr val="tx1"/>
                </a:solidFill>
              </a:rPr>
              <a:t>logical</a:t>
            </a:r>
            <a:r>
              <a:rPr lang="tr-TR" b="1" dirty="0" smtClean="0">
                <a:solidFill>
                  <a:schemeClr val="tx1"/>
                </a:solidFill>
              </a:rPr>
              <a:t>) hataları: </a:t>
            </a:r>
            <a:r>
              <a:rPr lang="tr-TR" dirty="0" smtClean="0">
                <a:solidFill>
                  <a:schemeClr val="tx1"/>
                </a:solidFill>
              </a:rPr>
              <a:t>Program düzgün bir şekilde derlenmiş, çalıştırılmış ve herhangi bir çalışma zamanı hatası alınmamıştır. Ancak, programdan beklenen işlemler doğru bir şekilde yapılamamaktadır.</a:t>
            </a:r>
          </a:p>
          <a:p>
            <a:pPr>
              <a:spcBef>
                <a:spcPts val="0"/>
              </a:spcBef>
            </a:pPr>
            <a:r>
              <a:rPr lang="tr-TR" dirty="0" err="1" smtClean="0"/>
              <a:t>int</a:t>
            </a:r>
            <a:r>
              <a:rPr lang="tr-TR" dirty="0" smtClean="0"/>
              <a:t>  x = 7;</a:t>
            </a:r>
            <a:r>
              <a:rPr lang="tr-TR" dirty="0" smtClean="0">
                <a:solidFill>
                  <a:schemeClr val="tx1"/>
                </a:solidFill>
              </a:rPr>
              <a:t>     </a:t>
            </a:r>
          </a:p>
          <a:p>
            <a:pPr algn="l">
              <a:spcBef>
                <a:spcPts val="0"/>
              </a:spcBef>
            </a:pPr>
            <a:r>
              <a:rPr lang="tr-TR" dirty="0" err="1" smtClean="0"/>
              <a:t>int</a:t>
            </a:r>
            <a:r>
              <a:rPr lang="tr-TR" dirty="0" smtClean="0"/>
              <a:t> </a:t>
            </a:r>
            <a:r>
              <a:rPr lang="tr-TR" dirty="0" smtClean="0">
                <a:solidFill>
                  <a:schemeClr val="tx1"/>
                </a:solidFill>
              </a:rPr>
              <a:t> y = 3;</a:t>
            </a:r>
          </a:p>
          <a:p>
            <a:pPr algn="l">
              <a:spcBef>
                <a:spcPts val="0"/>
              </a:spcBef>
            </a:pPr>
            <a:r>
              <a:rPr lang="tr-TR" dirty="0" err="1" smtClean="0">
                <a:solidFill>
                  <a:schemeClr val="tx1"/>
                </a:solidFill>
              </a:rPr>
              <a:t>printf</a:t>
            </a:r>
            <a:r>
              <a:rPr lang="tr-TR" dirty="0" smtClean="0">
                <a:solidFill>
                  <a:schemeClr val="tx1"/>
                </a:solidFill>
              </a:rPr>
              <a:t>(“</a:t>
            </a:r>
            <a:r>
              <a:rPr lang="tr-TR" dirty="0" err="1" smtClean="0">
                <a:solidFill>
                  <a:schemeClr val="tx1"/>
                </a:solidFill>
              </a:rPr>
              <a:t>Bolme</a:t>
            </a:r>
            <a:r>
              <a:rPr lang="tr-TR" dirty="0" smtClean="0">
                <a:solidFill>
                  <a:schemeClr val="tx1"/>
                </a:solidFill>
              </a:rPr>
              <a:t> </a:t>
            </a:r>
            <a:r>
              <a:rPr lang="tr-TR" dirty="0" err="1" smtClean="0">
                <a:solidFill>
                  <a:schemeClr val="tx1"/>
                </a:solidFill>
              </a:rPr>
              <a:t>islemi</a:t>
            </a:r>
            <a:r>
              <a:rPr lang="tr-TR" dirty="0" smtClean="0">
                <a:solidFill>
                  <a:schemeClr val="tx1"/>
                </a:solidFill>
              </a:rPr>
              <a:t> </a:t>
            </a:r>
            <a:r>
              <a:rPr lang="tr-TR" dirty="0" err="1" smtClean="0">
                <a:solidFill>
                  <a:schemeClr val="tx1"/>
                </a:solidFill>
              </a:rPr>
              <a:t>kalani</a:t>
            </a:r>
            <a:r>
              <a:rPr lang="tr-TR" dirty="0" smtClean="0">
                <a:solidFill>
                  <a:schemeClr val="tx1"/>
                </a:solidFill>
              </a:rPr>
              <a:t>: %d”, (x / y));</a:t>
            </a:r>
          </a:p>
          <a:p>
            <a:pPr algn="l">
              <a:spcBef>
                <a:spcPts val="0"/>
              </a:spcBef>
            </a:pPr>
            <a:endParaRPr lang="tr-TR" dirty="0" smtClean="0">
              <a:solidFill>
                <a:schemeClr val="tx1"/>
              </a:solidFill>
            </a:endParaRPr>
          </a:p>
          <a:p>
            <a:pPr algn="l">
              <a:spcBef>
                <a:spcPts val="0"/>
              </a:spcBef>
              <a:buFontTx/>
              <a:buChar char="-"/>
            </a:pPr>
            <a:r>
              <a:rPr lang="tr-TR" dirty="0" smtClean="0">
                <a:solidFill>
                  <a:schemeClr val="tx1"/>
                </a:solidFill>
              </a:rPr>
              <a:t> Yukarıdaki örnekte programcı bölme işlemi yapan bir kod yazmak istemiştir. Ancak, bölme işlemi ile kalan bulma işlemi karıştırıldığı için ekranda yanlış değer görülmektedir.</a:t>
            </a:r>
          </a:p>
          <a:p>
            <a:pPr algn="l">
              <a:spcBef>
                <a:spcPts val="0"/>
              </a:spcBef>
              <a:buFontTx/>
              <a:buChar char="-"/>
            </a:pPr>
            <a:endParaRPr lang="tr-TR" dirty="0" smtClean="0">
              <a:solidFill>
                <a:schemeClr val="tx1"/>
              </a:solidFill>
            </a:endParaRPr>
          </a:p>
          <a:p>
            <a:pPr algn="l">
              <a:spcBef>
                <a:spcPts val="0"/>
              </a:spcBef>
              <a:buFontTx/>
              <a:buChar char="-"/>
            </a:pPr>
            <a:r>
              <a:rPr lang="tr-TR" dirty="0" smtClean="0">
                <a:solidFill>
                  <a:schemeClr val="tx1"/>
                </a:solidFill>
              </a:rPr>
              <a:t> Mantık hataları </a:t>
            </a:r>
            <a:r>
              <a:rPr lang="tr-TR" b="1" dirty="0" smtClean="0">
                <a:solidFill>
                  <a:srgbClr val="FF0000"/>
                </a:solidFill>
              </a:rPr>
              <a:t>sıkça</a:t>
            </a:r>
            <a:r>
              <a:rPr lang="tr-TR" dirty="0" smtClean="0">
                <a:solidFill>
                  <a:schemeClr val="tx1"/>
                </a:solidFill>
              </a:rPr>
              <a:t> görülen hatalardır. Programcılar kodlarını düzgün bir şekilde derlemelerine ve bir </a:t>
            </a:r>
            <a:r>
              <a:rPr lang="tr-TR" b="1" dirty="0" smtClean="0">
                <a:solidFill>
                  <a:schemeClr val="tx1"/>
                </a:solidFill>
              </a:rPr>
              <a:t>çalışma zamanı hatası almamalarına rağmen </a:t>
            </a:r>
            <a:r>
              <a:rPr lang="tr-TR" dirty="0" smtClean="0">
                <a:solidFill>
                  <a:schemeClr val="tx1"/>
                </a:solidFill>
              </a:rPr>
              <a:t>kodlarının düzgün çalışmadığına sıkça şahit olurlar. Bu durumlarda programcının koda tekrar dönerek hatanın kaynağını bulması ve bu hatalı kodu yeniden düzenleyerek düzeltmesi gerekir.</a:t>
            </a:r>
          </a:p>
          <a:p>
            <a:pPr algn="l">
              <a:spcBef>
                <a:spcPts val="0"/>
              </a:spcBef>
              <a:buNone/>
            </a:pPr>
            <a:r>
              <a:rPr lang="tr-TR" sz="2400" dirty="0" smtClean="0">
                <a:solidFill>
                  <a:schemeClr val="tx1"/>
                </a:solidFill>
              </a:rPr>
              <a:t>  </a:t>
            </a:r>
          </a:p>
          <a:p>
            <a:pPr algn="l">
              <a:spcBef>
                <a:spcPts val="0"/>
              </a:spcBef>
              <a:buFont typeface="Wingdings" pitchFamily="2" charset="2"/>
              <a:buChar char="§"/>
            </a:pPr>
            <a:endParaRPr lang="tr-TR" sz="2400" b="1" dirty="0" smtClean="0">
              <a:solidFill>
                <a:schemeClr val="tx1"/>
              </a:solidFill>
            </a:endParaRPr>
          </a:p>
          <a:p>
            <a:pPr algn="l">
              <a:spcBef>
                <a:spcPts val="0"/>
              </a:spcBef>
              <a:buFont typeface="Wingdings" pitchFamily="2" charset="2"/>
              <a:buChar char="§"/>
            </a:pPr>
            <a:endParaRPr lang="tr-TR" sz="2400" b="1" dirty="0" smtClean="0">
              <a:solidFill>
                <a:schemeClr val="tx1"/>
              </a:solidFill>
            </a:endParaRPr>
          </a:p>
          <a:p>
            <a:pPr algn="l">
              <a:spcBef>
                <a:spcPts val="0"/>
              </a:spcBef>
              <a:buFontTx/>
              <a:buChar char="-"/>
            </a:pPr>
            <a:endParaRPr lang="tr-TR" sz="2400" dirty="0" smtClean="0">
              <a:solidFill>
                <a:schemeClr val="tx1"/>
              </a:solidFill>
            </a:endParaRPr>
          </a:p>
          <a:p>
            <a:pPr algn="l">
              <a:spcBef>
                <a:spcPts val="0"/>
              </a:spcBef>
            </a:pPr>
            <a:endParaRPr lang="tr-TR" sz="1800" dirty="0" smtClean="0">
              <a:solidFill>
                <a:schemeClr val="tx1"/>
              </a:solidFill>
            </a:endParaRPr>
          </a:p>
          <a:p>
            <a:pPr algn="l">
              <a:spcBef>
                <a:spcPts val="0"/>
              </a:spcBef>
            </a:pPr>
            <a:endParaRPr lang="tr-TR" sz="2000" dirty="0" smtClean="0">
              <a:solidFill>
                <a:schemeClr val="tx1"/>
              </a:solidFill>
            </a:endParaRPr>
          </a:p>
          <a:p>
            <a:pPr algn="l">
              <a:spcBef>
                <a:spcPts val="0"/>
              </a:spcBef>
            </a:pPr>
            <a:endParaRPr lang="tr-TR" sz="2400" dirty="0" smtClean="0">
              <a:solidFill>
                <a:schemeClr val="tx1"/>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heckerboard(across)">
                                      <p:cBhvr>
                                        <p:cTn id="10" dur="500"/>
                                        <p:tgtEl>
                                          <p:spTgt spid="3">
                                            <p:txEl>
                                              <p:pRg st="2" end="2"/>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heckerboard(across)">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Sınavdaki Çıktı Sorularının Metninden</a:t>
            </a:r>
            <a:endParaRPr lang="tr-TR" dirty="0"/>
          </a:p>
        </p:txBody>
      </p:sp>
      <p:sp>
        <p:nvSpPr>
          <p:cNvPr id="3" name="2 İçerik Yer Tutucusu"/>
          <p:cNvSpPr>
            <a:spLocks noGrp="1"/>
          </p:cNvSpPr>
          <p:nvPr>
            <p:ph sz="quarter" idx="1"/>
          </p:nvPr>
        </p:nvSpPr>
        <p:spPr>
          <a:xfrm>
            <a:off x="457200" y="1219200"/>
            <a:ext cx="5140036" cy="4937760"/>
          </a:xfrm>
        </p:spPr>
        <p:txBody>
          <a:bodyPr>
            <a:normAutofit fontScale="92500" lnSpcReduction="20000"/>
          </a:bodyPr>
          <a:lstStyle/>
          <a:p>
            <a:pPr lvl="0"/>
            <a:r>
              <a:rPr lang="tr-TR" sz="2000" dirty="0" smtClean="0"/>
              <a:t>(Mantık hatası haricinde) Hata içerdiğini düşündüğünüz sorularda ne tür bir hata olduğunu aşağıdaki seçeneklerden seçerek cevap kutusunun içine (örn. “HATA1” şeklinde) </a:t>
            </a:r>
            <a:r>
              <a:rPr lang="tr-TR" sz="2000" b="1" u="sng" dirty="0" smtClean="0"/>
              <a:t>yazınız</a:t>
            </a:r>
            <a:r>
              <a:rPr lang="tr-TR" sz="2000" dirty="0" smtClean="0"/>
              <a:t> </a:t>
            </a:r>
            <a:r>
              <a:rPr lang="tr-TR" sz="2000" b="1" u="sng" dirty="0" smtClean="0"/>
              <a:t>VE</a:t>
            </a:r>
            <a:r>
              <a:rPr lang="tr-TR" sz="2000" dirty="0" smtClean="0"/>
              <a:t> </a:t>
            </a:r>
            <a:r>
              <a:rPr lang="tr-TR" sz="2000" b="1" u="sng" dirty="0" smtClean="0"/>
              <a:t>açıklamasını</a:t>
            </a:r>
            <a:r>
              <a:rPr lang="tr-TR" sz="2000" dirty="0" smtClean="0"/>
              <a:t> cevap kutusunun altına ya da soruya yakın başka boş bir alana (örn. “Çünkü koddaki … eksik.” şeklinde)</a:t>
            </a:r>
            <a:r>
              <a:rPr lang="tr-TR" sz="2000" b="1" u="sng" dirty="0" smtClean="0"/>
              <a:t>belirtiniz</a:t>
            </a:r>
            <a:r>
              <a:rPr lang="tr-TR" sz="2000" dirty="0" smtClean="0"/>
              <a:t>.</a:t>
            </a:r>
          </a:p>
          <a:p>
            <a:r>
              <a:rPr lang="tr-TR" sz="2000" b="1" u="sng" dirty="0" smtClean="0"/>
              <a:t>HATA1:</a:t>
            </a:r>
            <a:r>
              <a:rPr lang="tr-TR" sz="2000" dirty="0" smtClean="0"/>
              <a:t>Kod hiç derlenemeyecektir.</a:t>
            </a:r>
          </a:p>
          <a:p>
            <a:r>
              <a:rPr lang="tr-TR" sz="2000" b="1" u="sng" dirty="0" smtClean="0"/>
              <a:t>HATA2:</a:t>
            </a:r>
            <a:r>
              <a:rPr lang="tr-TR" sz="2000" dirty="0" smtClean="0"/>
              <a:t>Kod derlenecek ama çalışması esnasında hata verecektir.</a:t>
            </a:r>
          </a:p>
          <a:p>
            <a:r>
              <a:rPr lang="tr-TR" sz="2000" b="1" u="sng" dirty="0" smtClean="0"/>
              <a:t>HATA3:</a:t>
            </a:r>
            <a:r>
              <a:rPr lang="tr-TR" sz="2000" dirty="0" smtClean="0"/>
              <a:t>Kod derlenecek ama çalışması esnasında sonsuz döngüye girecektir. </a:t>
            </a:r>
          </a:p>
          <a:p>
            <a:pPr lvl="0"/>
            <a:r>
              <a:rPr lang="tr-TR" sz="2000" dirty="0" smtClean="0"/>
              <a:t>Yukarıdaki ifadelere uymayan hatalarda (örneğin mantık hatası içerdiğini düşündüğünüz sorularda) hatasız sorularda olduğu gibi sadece ekran çıktısını yazınız, HATA# vs. yazmayınız.</a:t>
            </a:r>
          </a:p>
          <a:p>
            <a:r>
              <a:rPr lang="tr-TR" sz="2000" dirty="0" smtClean="0"/>
              <a:t/>
            </a:r>
            <a:br>
              <a:rPr lang="tr-TR" sz="2000" dirty="0" smtClean="0"/>
            </a:br>
            <a:endParaRPr lang="tr-TR" dirty="0"/>
          </a:p>
        </p:txBody>
      </p:sp>
      <p:graphicFrame>
        <p:nvGraphicFramePr>
          <p:cNvPr id="4" name="3 Tablo"/>
          <p:cNvGraphicFramePr>
            <a:graphicFrameLocks noGrp="1"/>
          </p:cNvGraphicFramePr>
          <p:nvPr/>
        </p:nvGraphicFramePr>
        <p:xfrm>
          <a:off x="5668627" y="1680957"/>
          <a:ext cx="3089560" cy="1097280"/>
        </p:xfrm>
        <a:graphic>
          <a:graphicData uri="http://schemas.openxmlformats.org/drawingml/2006/table">
            <a:tbl>
              <a:tblPr firstRow="1" bandRow="1">
                <a:tableStyleId>{5940675A-B579-460E-94D1-54222C63F5DA}</a:tableStyleId>
              </a:tblPr>
              <a:tblGrid>
                <a:gridCol w="308956"/>
                <a:gridCol w="308956"/>
                <a:gridCol w="308956"/>
                <a:gridCol w="308956"/>
                <a:gridCol w="308956"/>
                <a:gridCol w="308956"/>
                <a:gridCol w="308956"/>
                <a:gridCol w="308956"/>
                <a:gridCol w="308956"/>
                <a:gridCol w="308956"/>
              </a:tblGrid>
              <a:tr h="301107">
                <a:tc>
                  <a:txBody>
                    <a:bodyPr/>
                    <a:lstStyle/>
                    <a:p>
                      <a:pPr algn="ctr"/>
                      <a:r>
                        <a:rPr lang="tr-TR" sz="1800" b="1" dirty="0" smtClean="0"/>
                        <a:t>H</a:t>
                      </a:r>
                      <a:endParaRPr lang="tr-TR" sz="1800" b="1" dirty="0"/>
                    </a:p>
                  </a:txBody>
                  <a:tcPr>
                    <a:solidFill>
                      <a:schemeClr val="bg1"/>
                    </a:solidFill>
                  </a:tcPr>
                </a:tc>
                <a:tc>
                  <a:txBody>
                    <a:bodyPr/>
                    <a:lstStyle/>
                    <a:p>
                      <a:pPr algn="ctr"/>
                      <a:r>
                        <a:rPr lang="tr-TR" sz="1800" b="1" dirty="0" smtClean="0"/>
                        <a:t>A</a:t>
                      </a:r>
                      <a:endParaRPr lang="tr-TR" sz="1800" b="1" dirty="0"/>
                    </a:p>
                  </a:txBody>
                  <a:tcPr>
                    <a:solidFill>
                      <a:schemeClr val="bg1"/>
                    </a:solidFill>
                  </a:tcPr>
                </a:tc>
                <a:tc>
                  <a:txBody>
                    <a:bodyPr/>
                    <a:lstStyle/>
                    <a:p>
                      <a:pPr algn="ctr"/>
                      <a:r>
                        <a:rPr lang="tr-TR" sz="1800" b="1" dirty="0" smtClean="0"/>
                        <a:t>T</a:t>
                      </a:r>
                      <a:endParaRPr lang="tr-TR" sz="1800" b="1" dirty="0"/>
                    </a:p>
                  </a:txBody>
                  <a:tcPr>
                    <a:solidFill>
                      <a:schemeClr val="bg1"/>
                    </a:solidFill>
                  </a:tcPr>
                </a:tc>
                <a:tc>
                  <a:txBody>
                    <a:bodyPr/>
                    <a:lstStyle/>
                    <a:p>
                      <a:pPr algn="ctr"/>
                      <a:r>
                        <a:rPr lang="tr-TR" sz="1800" b="1" dirty="0" smtClean="0"/>
                        <a:t>A</a:t>
                      </a:r>
                      <a:endParaRPr lang="tr-TR" sz="1800" b="1" dirty="0"/>
                    </a:p>
                  </a:txBody>
                  <a:tcPr>
                    <a:solidFill>
                      <a:schemeClr val="bg1"/>
                    </a:solidFill>
                  </a:tcPr>
                </a:tc>
                <a:tc>
                  <a:txBody>
                    <a:bodyPr/>
                    <a:lstStyle/>
                    <a:p>
                      <a:pPr algn="ctr"/>
                      <a:r>
                        <a:rPr lang="tr-TR" sz="1800" b="1" dirty="0" smtClean="0"/>
                        <a:t>2</a:t>
                      </a:r>
                      <a:endParaRPr lang="tr-TR" sz="1800" b="1" dirty="0"/>
                    </a:p>
                  </a:txBody>
                  <a:tcPr>
                    <a:solidFill>
                      <a:schemeClr val="bg1"/>
                    </a:solidFill>
                  </a:tcPr>
                </a:tc>
                <a:tc>
                  <a:txBody>
                    <a:bodyPr/>
                    <a:lstStyle/>
                    <a:p>
                      <a:pPr algn="ctr"/>
                      <a:endParaRPr lang="tr-TR" sz="1800" b="1" dirty="0"/>
                    </a:p>
                  </a:txBody>
                  <a:tcPr>
                    <a:solidFill>
                      <a:schemeClr val="bg1"/>
                    </a:solidFill>
                  </a:tcPr>
                </a:tc>
                <a:tc>
                  <a:txBody>
                    <a:bodyPr/>
                    <a:lstStyle/>
                    <a:p>
                      <a:pPr algn="ctr"/>
                      <a:endParaRPr lang="tr-TR" sz="1800" b="1" dirty="0"/>
                    </a:p>
                  </a:txBody>
                  <a:tcPr>
                    <a:solidFill>
                      <a:schemeClr val="bg1"/>
                    </a:solidFill>
                  </a:tcPr>
                </a:tc>
                <a:tc>
                  <a:txBody>
                    <a:bodyPr/>
                    <a:lstStyle/>
                    <a:p>
                      <a:pPr algn="ctr"/>
                      <a:endParaRPr lang="tr-TR" sz="1800" b="1" dirty="0"/>
                    </a:p>
                  </a:txBody>
                  <a:tcPr>
                    <a:solidFill>
                      <a:schemeClr val="bg1"/>
                    </a:solidFill>
                  </a:tcPr>
                </a:tc>
                <a:tc>
                  <a:txBody>
                    <a:bodyPr/>
                    <a:lstStyle/>
                    <a:p>
                      <a:pPr algn="ctr"/>
                      <a:endParaRPr lang="tr-TR" sz="1800" b="1" dirty="0"/>
                    </a:p>
                  </a:txBody>
                  <a:tcPr>
                    <a:solidFill>
                      <a:schemeClr val="bg1"/>
                    </a:solidFill>
                  </a:tcPr>
                </a:tc>
                <a:tc>
                  <a:txBody>
                    <a:bodyPr/>
                    <a:lstStyle/>
                    <a:p>
                      <a:pPr algn="ctr"/>
                      <a:endParaRPr lang="tr-TR" sz="1800" b="1" dirty="0"/>
                    </a:p>
                  </a:txBody>
                  <a:tcPr>
                    <a:solidFill>
                      <a:schemeClr val="bg1"/>
                    </a:solidFill>
                  </a:tcPr>
                </a:tc>
              </a:tr>
              <a:tr h="301107">
                <a:tc>
                  <a:txBody>
                    <a:bodyPr/>
                    <a:lstStyle/>
                    <a:p>
                      <a:pPr algn="ctr"/>
                      <a:endParaRPr lang="tr-TR" sz="1800" b="1" dirty="0"/>
                    </a:p>
                  </a:txBody>
                  <a:tcPr>
                    <a:solidFill>
                      <a:schemeClr val="bg1"/>
                    </a:solidFill>
                  </a:tcPr>
                </a:tc>
                <a:tc>
                  <a:txBody>
                    <a:bodyPr/>
                    <a:lstStyle/>
                    <a:p>
                      <a:pPr algn="ctr"/>
                      <a:endParaRPr lang="tr-TR" sz="1800" b="1" dirty="0"/>
                    </a:p>
                  </a:txBody>
                  <a:tcPr>
                    <a:solidFill>
                      <a:schemeClr val="bg1"/>
                    </a:solidFill>
                  </a:tcPr>
                </a:tc>
                <a:tc>
                  <a:txBody>
                    <a:bodyPr/>
                    <a:lstStyle/>
                    <a:p>
                      <a:pPr algn="ctr"/>
                      <a:endParaRPr lang="tr-TR" sz="1800" b="1" dirty="0"/>
                    </a:p>
                  </a:txBody>
                  <a:tcPr>
                    <a:solidFill>
                      <a:schemeClr val="bg1"/>
                    </a:solidFill>
                  </a:tcPr>
                </a:tc>
                <a:tc>
                  <a:txBody>
                    <a:bodyPr/>
                    <a:lstStyle/>
                    <a:p>
                      <a:pPr algn="ctr"/>
                      <a:endParaRPr lang="tr-TR" sz="1800" b="1" dirty="0"/>
                    </a:p>
                  </a:txBody>
                  <a:tcPr>
                    <a:solidFill>
                      <a:schemeClr val="bg1"/>
                    </a:solidFill>
                  </a:tcPr>
                </a:tc>
                <a:tc>
                  <a:txBody>
                    <a:bodyPr/>
                    <a:lstStyle/>
                    <a:p>
                      <a:pPr algn="ctr"/>
                      <a:endParaRPr lang="tr-TR" sz="1800" b="1" dirty="0"/>
                    </a:p>
                  </a:txBody>
                  <a:tcPr>
                    <a:solidFill>
                      <a:schemeClr val="bg1"/>
                    </a:solidFill>
                  </a:tcPr>
                </a:tc>
                <a:tc>
                  <a:txBody>
                    <a:bodyPr/>
                    <a:lstStyle/>
                    <a:p>
                      <a:pPr algn="ctr"/>
                      <a:endParaRPr lang="tr-TR" sz="1800" b="1" dirty="0"/>
                    </a:p>
                  </a:txBody>
                  <a:tcPr>
                    <a:solidFill>
                      <a:schemeClr val="bg1"/>
                    </a:solidFill>
                  </a:tcPr>
                </a:tc>
                <a:tc>
                  <a:txBody>
                    <a:bodyPr/>
                    <a:lstStyle/>
                    <a:p>
                      <a:pPr algn="ctr"/>
                      <a:endParaRPr lang="tr-TR" sz="1800" b="1" dirty="0"/>
                    </a:p>
                  </a:txBody>
                  <a:tcPr>
                    <a:solidFill>
                      <a:schemeClr val="bg1"/>
                    </a:solidFill>
                  </a:tcPr>
                </a:tc>
                <a:tc>
                  <a:txBody>
                    <a:bodyPr/>
                    <a:lstStyle/>
                    <a:p>
                      <a:pPr algn="ctr"/>
                      <a:endParaRPr lang="tr-TR" sz="1800" b="1" dirty="0"/>
                    </a:p>
                  </a:txBody>
                  <a:tcPr>
                    <a:solidFill>
                      <a:schemeClr val="bg1"/>
                    </a:solidFill>
                  </a:tcPr>
                </a:tc>
                <a:tc>
                  <a:txBody>
                    <a:bodyPr/>
                    <a:lstStyle/>
                    <a:p>
                      <a:pPr algn="ctr"/>
                      <a:endParaRPr lang="tr-TR" sz="1800" b="1" dirty="0"/>
                    </a:p>
                  </a:txBody>
                  <a:tcPr>
                    <a:solidFill>
                      <a:schemeClr val="bg1"/>
                    </a:solidFill>
                  </a:tcPr>
                </a:tc>
                <a:tc>
                  <a:txBody>
                    <a:bodyPr/>
                    <a:lstStyle/>
                    <a:p>
                      <a:pPr algn="ctr"/>
                      <a:endParaRPr lang="tr-TR" sz="1800" b="1" dirty="0"/>
                    </a:p>
                  </a:txBody>
                  <a:tcPr>
                    <a:solidFill>
                      <a:schemeClr val="bg1"/>
                    </a:solidFill>
                  </a:tcPr>
                </a:tc>
              </a:tr>
              <a:tr h="301107">
                <a:tc>
                  <a:txBody>
                    <a:bodyPr/>
                    <a:lstStyle/>
                    <a:p>
                      <a:pPr algn="ctr"/>
                      <a:endParaRPr lang="tr-TR"/>
                    </a:p>
                  </a:txBody>
                  <a:tcPr>
                    <a:solidFill>
                      <a:schemeClr val="bg1"/>
                    </a:solidFill>
                  </a:tcPr>
                </a:tc>
                <a:tc>
                  <a:txBody>
                    <a:bodyPr/>
                    <a:lstStyle/>
                    <a:p>
                      <a:pPr algn="ctr"/>
                      <a:endParaRPr lang="tr-TR"/>
                    </a:p>
                  </a:txBody>
                  <a:tcPr>
                    <a:solidFill>
                      <a:schemeClr val="bg1"/>
                    </a:solidFill>
                  </a:tcPr>
                </a:tc>
                <a:tc>
                  <a:txBody>
                    <a:bodyPr/>
                    <a:lstStyle/>
                    <a:p>
                      <a:pPr algn="ctr"/>
                      <a:endParaRPr lang="tr-TR"/>
                    </a:p>
                  </a:txBody>
                  <a:tcPr>
                    <a:solidFill>
                      <a:schemeClr val="bg1"/>
                    </a:solidFill>
                  </a:tcPr>
                </a:tc>
                <a:tc>
                  <a:txBody>
                    <a:bodyPr/>
                    <a:lstStyle/>
                    <a:p>
                      <a:pPr algn="ctr"/>
                      <a:endParaRPr lang="tr-TR"/>
                    </a:p>
                  </a:txBody>
                  <a:tcPr>
                    <a:solidFill>
                      <a:schemeClr val="bg1"/>
                    </a:solidFill>
                  </a:tcPr>
                </a:tc>
                <a:tc>
                  <a:txBody>
                    <a:bodyPr/>
                    <a:lstStyle/>
                    <a:p>
                      <a:pPr algn="ctr"/>
                      <a:endParaRPr lang="tr-TR" dirty="0"/>
                    </a:p>
                  </a:txBody>
                  <a:tcPr>
                    <a:solidFill>
                      <a:schemeClr val="bg1"/>
                    </a:solidFill>
                  </a:tcPr>
                </a:tc>
                <a:tc>
                  <a:txBody>
                    <a:bodyPr/>
                    <a:lstStyle/>
                    <a:p>
                      <a:pPr algn="ctr"/>
                      <a:endParaRPr lang="tr-TR"/>
                    </a:p>
                  </a:txBody>
                  <a:tcPr>
                    <a:solidFill>
                      <a:schemeClr val="bg1"/>
                    </a:solidFill>
                  </a:tcPr>
                </a:tc>
                <a:tc>
                  <a:txBody>
                    <a:bodyPr/>
                    <a:lstStyle/>
                    <a:p>
                      <a:pPr algn="ctr"/>
                      <a:endParaRPr lang="tr-TR" dirty="0"/>
                    </a:p>
                  </a:txBody>
                  <a:tcPr>
                    <a:solidFill>
                      <a:schemeClr val="bg1"/>
                    </a:solidFill>
                  </a:tcPr>
                </a:tc>
                <a:tc>
                  <a:txBody>
                    <a:bodyPr/>
                    <a:lstStyle/>
                    <a:p>
                      <a:pPr algn="ctr"/>
                      <a:endParaRPr lang="tr-TR" dirty="0"/>
                    </a:p>
                  </a:txBody>
                  <a:tcPr>
                    <a:solidFill>
                      <a:schemeClr val="bg1"/>
                    </a:solidFill>
                  </a:tcPr>
                </a:tc>
                <a:tc>
                  <a:txBody>
                    <a:bodyPr/>
                    <a:lstStyle/>
                    <a:p>
                      <a:pPr algn="ctr"/>
                      <a:endParaRPr lang="tr-TR" dirty="0"/>
                    </a:p>
                  </a:txBody>
                  <a:tcPr>
                    <a:solidFill>
                      <a:schemeClr val="bg1"/>
                    </a:solidFill>
                  </a:tcPr>
                </a:tc>
                <a:tc>
                  <a:txBody>
                    <a:bodyPr/>
                    <a:lstStyle/>
                    <a:p>
                      <a:pPr algn="ctr"/>
                      <a:endParaRPr lang="tr-TR" dirty="0"/>
                    </a:p>
                  </a:txBody>
                  <a:tcPr>
                    <a:solidFill>
                      <a:schemeClr val="bg1"/>
                    </a:solidFill>
                  </a:tcPr>
                </a:tc>
              </a:tr>
            </a:tbl>
          </a:graphicData>
        </a:graphic>
      </p:graphicFrame>
      <p:sp>
        <p:nvSpPr>
          <p:cNvPr id="5" name="4 Metin kutusu"/>
          <p:cNvSpPr txBox="1"/>
          <p:nvPr/>
        </p:nvSpPr>
        <p:spPr>
          <a:xfrm>
            <a:off x="5780620" y="2821857"/>
            <a:ext cx="2906180" cy="923330"/>
          </a:xfrm>
          <a:prstGeom prst="rect">
            <a:avLst/>
          </a:prstGeom>
          <a:noFill/>
        </p:spPr>
        <p:txBody>
          <a:bodyPr wrap="none" rtlCol="0">
            <a:spAutoFit/>
          </a:bodyPr>
          <a:lstStyle/>
          <a:p>
            <a:r>
              <a:rPr lang="tr-TR" i="1" dirty="0" smtClean="0">
                <a:solidFill>
                  <a:srgbClr val="FF0000"/>
                </a:solidFill>
              </a:rPr>
              <a:t>Çünkü </a:t>
            </a:r>
            <a:r>
              <a:rPr lang="tr-TR" i="1" dirty="0" err="1" smtClean="0">
                <a:solidFill>
                  <a:srgbClr val="FF0000"/>
                </a:solidFill>
              </a:rPr>
              <a:t>scanf’te</a:t>
            </a:r>
            <a:r>
              <a:rPr lang="tr-TR" i="1" dirty="0" smtClean="0">
                <a:solidFill>
                  <a:srgbClr val="FF0000"/>
                </a:solidFill>
              </a:rPr>
              <a:t> &amp; işareti  yok.</a:t>
            </a:r>
          </a:p>
          <a:p>
            <a:r>
              <a:rPr lang="tr-TR" i="1" dirty="0" err="1" smtClean="0">
                <a:solidFill>
                  <a:srgbClr val="FF0000"/>
                </a:solidFill>
              </a:rPr>
              <a:t>scanf</a:t>
            </a:r>
            <a:r>
              <a:rPr lang="tr-TR" i="1" dirty="0" smtClean="0">
                <a:solidFill>
                  <a:srgbClr val="FF0000"/>
                </a:solidFill>
              </a:rPr>
              <a:t>(“%d”, &amp;</a:t>
            </a:r>
            <a:r>
              <a:rPr lang="tr-TR" i="1" dirty="0" err="1" smtClean="0">
                <a:solidFill>
                  <a:srgbClr val="FF0000"/>
                </a:solidFill>
              </a:rPr>
              <a:t>sayi</a:t>
            </a:r>
            <a:r>
              <a:rPr lang="tr-TR" i="1" dirty="0" smtClean="0">
                <a:solidFill>
                  <a:srgbClr val="FF0000"/>
                </a:solidFill>
              </a:rPr>
              <a:t>); şeklinde </a:t>
            </a:r>
          </a:p>
          <a:p>
            <a:r>
              <a:rPr lang="tr-TR" i="1" dirty="0" smtClean="0">
                <a:solidFill>
                  <a:srgbClr val="FF0000"/>
                </a:solidFill>
              </a:rPr>
              <a:t>olmalıydı.</a:t>
            </a:r>
            <a:endParaRPr lang="tr-TR" i="1" dirty="0">
              <a:solidFill>
                <a:srgbClr val="FF0000"/>
              </a:solidFill>
            </a:endParaRPr>
          </a:p>
        </p:txBody>
      </p:sp>
      <p:sp>
        <p:nvSpPr>
          <p:cNvPr id="6" name="5 Metin kutusu"/>
          <p:cNvSpPr txBox="1"/>
          <p:nvPr/>
        </p:nvSpPr>
        <p:spPr>
          <a:xfrm>
            <a:off x="5597236" y="1311625"/>
            <a:ext cx="1727011" cy="369332"/>
          </a:xfrm>
          <a:prstGeom prst="rect">
            <a:avLst/>
          </a:prstGeom>
          <a:noFill/>
        </p:spPr>
        <p:txBody>
          <a:bodyPr wrap="none" rtlCol="0">
            <a:spAutoFit/>
          </a:bodyPr>
          <a:lstStyle/>
          <a:p>
            <a:r>
              <a:rPr lang="tr-TR" dirty="0" smtClean="0"/>
              <a:t>Örnek bir cevap:</a:t>
            </a:r>
            <a:endParaRPr lang="tr-TR" dirty="0"/>
          </a:p>
        </p:txBody>
      </p:sp>
      <p:sp>
        <p:nvSpPr>
          <p:cNvPr id="7" name="6 Yuvarlatılmış Dikdörtgen"/>
          <p:cNvSpPr/>
          <p:nvPr/>
        </p:nvSpPr>
        <p:spPr>
          <a:xfrm>
            <a:off x="5933978" y="3745187"/>
            <a:ext cx="2824209" cy="195010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Mantık hatalarını, bu soru türünde tespit etmenizi beklemiyoruz. Onlarda mantık hatalı kodun çıktısını doğru şekilde cevabını yazmanız yeterli.</a:t>
            </a:r>
            <a:endParaRPr lang="tr-TR"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Örnek</a:t>
            </a:r>
            <a:endParaRPr lang="tr-TR" dirty="0"/>
          </a:p>
        </p:txBody>
      </p:sp>
      <p:sp>
        <p:nvSpPr>
          <p:cNvPr id="3" name="2 İçerik Yer Tutucusu"/>
          <p:cNvSpPr>
            <a:spLocks noGrp="1"/>
          </p:cNvSpPr>
          <p:nvPr>
            <p:ph sz="quarter" idx="1"/>
          </p:nvPr>
        </p:nvSpPr>
        <p:spPr/>
        <p:txBody>
          <a:bodyPr/>
          <a:lstStyle/>
          <a:p>
            <a:r>
              <a:rPr lang="tr-TR" dirty="0" smtClean="0"/>
              <a:t>Aşağıdaki komutlar ekrana ne yazdırır?</a:t>
            </a:r>
          </a:p>
          <a:p>
            <a:pPr lvl="1"/>
            <a:r>
              <a:rPr lang="tr-TR" i="1" dirty="0" err="1" smtClean="0"/>
              <a:t>printf</a:t>
            </a:r>
            <a:r>
              <a:rPr lang="tr-TR" i="1" dirty="0" smtClean="0"/>
              <a:t>(“1”); // </a:t>
            </a:r>
            <a:r>
              <a:rPr lang="tr-TR" i="1" dirty="0" err="1" smtClean="0"/>
              <a:t>printf</a:t>
            </a:r>
            <a:r>
              <a:rPr lang="tr-TR" i="1" dirty="0" smtClean="0"/>
              <a:t>(“2”);</a:t>
            </a:r>
          </a:p>
          <a:p>
            <a:pPr lvl="1"/>
            <a:r>
              <a:rPr lang="tr-TR" i="1" dirty="0" err="1" smtClean="0"/>
              <a:t>printf</a:t>
            </a:r>
            <a:r>
              <a:rPr lang="tr-TR" i="1" dirty="0" smtClean="0"/>
              <a:t>(“3”); /* </a:t>
            </a:r>
            <a:r>
              <a:rPr lang="tr-TR" i="1" dirty="0" err="1" smtClean="0"/>
              <a:t>printf</a:t>
            </a:r>
            <a:r>
              <a:rPr lang="tr-TR" i="1" dirty="0" smtClean="0"/>
              <a:t>(“4”);</a:t>
            </a:r>
          </a:p>
          <a:p>
            <a:pPr lvl="1"/>
            <a:r>
              <a:rPr lang="tr-TR" i="1" dirty="0" err="1" smtClean="0"/>
              <a:t>printf</a:t>
            </a:r>
            <a:r>
              <a:rPr lang="tr-TR" i="1" dirty="0" smtClean="0"/>
              <a:t>(“5”); */ </a:t>
            </a:r>
            <a:r>
              <a:rPr lang="tr-TR" i="1" dirty="0" err="1" smtClean="0"/>
              <a:t>printf</a:t>
            </a:r>
            <a:r>
              <a:rPr lang="tr-TR" i="1" dirty="0" smtClean="0"/>
              <a:t>(“6”);</a:t>
            </a:r>
          </a:p>
          <a:p>
            <a:endParaRPr lang="tr-TR" i="1" dirty="0" smtClean="0"/>
          </a:p>
          <a:p>
            <a:endParaRPr lang="tr-TR" i="1" dirty="0"/>
          </a:p>
        </p:txBody>
      </p:sp>
      <p:graphicFrame>
        <p:nvGraphicFramePr>
          <p:cNvPr id="5" name="4 Tablo"/>
          <p:cNvGraphicFramePr>
            <a:graphicFrameLocks noGrp="1"/>
          </p:cNvGraphicFramePr>
          <p:nvPr/>
        </p:nvGraphicFramePr>
        <p:xfrm>
          <a:off x="928662" y="3571876"/>
          <a:ext cx="5286410" cy="1357323"/>
        </p:xfrm>
        <a:graphic>
          <a:graphicData uri="http://schemas.openxmlformats.org/drawingml/2006/table">
            <a:tbl>
              <a:tblPr firstRow="1" bandRow="1">
                <a:tableStyleId>{5940675A-B579-460E-94D1-54222C63F5DA}</a:tableStyleId>
              </a:tblPr>
              <a:tblGrid>
                <a:gridCol w="528641"/>
                <a:gridCol w="528641"/>
                <a:gridCol w="528641"/>
                <a:gridCol w="528641"/>
                <a:gridCol w="528641"/>
                <a:gridCol w="528641"/>
                <a:gridCol w="528641"/>
                <a:gridCol w="528641"/>
                <a:gridCol w="528641"/>
                <a:gridCol w="528641"/>
              </a:tblGrid>
              <a:tr h="452441">
                <a:tc>
                  <a:txBody>
                    <a:bodyPr/>
                    <a:lstStyle/>
                    <a:p>
                      <a:pPr algn="ctr"/>
                      <a:r>
                        <a:rPr lang="tr-TR" sz="2000" dirty="0" smtClean="0"/>
                        <a:t>1</a:t>
                      </a:r>
                      <a:endParaRPr lang="tr-TR" sz="2000" dirty="0"/>
                    </a:p>
                  </a:txBody>
                  <a:tcPr/>
                </a:tc>
                <a:tc>
                  <a:txBody>
                    <a:bodyPr/>
                    <a:lstStyle/>
                    <a:p>
                      <a:pPr algn="ctr"/>
                      <a:r>
                        <a:rPr lang="tr-TR" sz="2000" dirty="0" smtClean="0"/>
                        <a:t>3</a:t>
                      </a:r>
                      <a:endParaRPr lang="tr-TR" sz="2000" dirty="0"/>
                    </a:p>
                  </a:txBody>
                  <a:tcPr/>
                </a:tc>
                <a:tc>
                  <a:txBody>
                    <a:bodyPr/>
                    <a:lstStyle/>
                    <a:p>
                      <a:pPr algn="ctr"/>
                      <a:r>
                        <a:rPr lang="tr-TR" sz="2000" dirty="0" smtClean="0"/>
                        <a:t>6</a:t>
                      </a:r>
                      <a:endParaRPr lang="tr-TR" sz="2000" dirty="0"/>
                    </a:p>
                  </a:txBody>
                  <a:tcPr/>
                </a:tc>
                <a:tc>
                  <a:txBody>
                    <a:bodyPr/>
                    <a:lstStyle/>
                    <a:p>
                      <a:pPr algn="ctr"/>
                      <a:endParaRPr lang="tr-TR" sz="2000" dirty="0"/>
                    </a:p>
                  </a:txBody>
                  <a:tcPr/>
                </a:tc>
                <a:tc>
                  <a:txBody>
                    <a:bodyPr/>
                    <a:lstStyle/>
                    <a:p>
                      <a:pPr algn="ctr"/>
                      <a:endParaRPr lang="tr-TR" sz="2000" dirty="0"/>
                    </a:p>
                  </a:txBody>
                  <a:tcPr/>
                </a:tc>
                <a:tc>
                  <a:txBody>
                    <a:bodyPr/>
                    <a:lstStyle/>
                    <a:p>
                      <a:pPr algn="ctr"/>
                      <a:endParaRPr lang="tr-TR" sz="2000" dirty="0"/>
                    </a:p>
                  </a:txBody>
                  <a:tcPr/>
                </a:tc>
                <a:tc>
                  <a:txBody>
                    <a:bodyPr/>
                    <a:lstStyle/>
                    <a:p>
                      <a:pPr algn="ctr"/>
                      <a:endParaRPr lang="tr-TR" sz="2000" dirty="0"/>
                    </a:p>
                  </a:txBody>
                  <a:tcPr/>
                </a:tc>
                <a:tc>
                  <a:txBody>
                    <a:bodyPr/>
                    <a:lstStyle/>
                    <a:p>
                      <a:pPr algn="ctr"/>
                      <a:endParaRPr lang="tr-TR" sz="2000"/>
                    </a:p>
                  </a:txBody>
                  <a:tcPr/>
                </a:tc>
                <a:tc>
                  <a:txBody>
                    <a:bodyPr/>
                    <a:lstStyle/>
                    <a:p>
                      <a:pPr algn="ctr"/>
                      <a:endParaRPr lang="tr-TR" sz="2000"/>
                    </a:p>
                  </a:txBody>
                  <a:tcPr/>
                </a:tc>
                <a:tc>
                  <a:txBody>
                    <a:bodyPr/>
                    <a:lstStyle/>
                    <a:p>
                      <a:pPr algn="ctr"/>
                      <a:endParaRPr lang="tr-TR" sz="2000"/>
                    </a:p>
                  </a:txBody>
                  <a:tcPr/>
                </a:tc>
              </a:tr>
              <a:tr h="452441">
                <a:tc>
                  <a:txBody>
                    <a:bodyPr/>
                    <a:lstStyle/>
                    <a:p>
                      <a:pPr algn="ctr"/>
                      <a:endParaRPr lang="tr-TR" sz="2000" dirty="0"/>
                    </a:p>
                  </a:txBody>
                  <a:tcPr/>
                </a:tc>
                <a:tc>
                  <a:txBody>
                    <a:bodyPr/>
                    <a:lstStyle/>
                    <a:p>
                      <a:pPr algn="ctr"/>
                      <a:endParaRPr lang="tr-TR" sz="2000" dirty="0"/>
                    </a:p>
                  </a:txBody>
                  <a:tcPr/>
                </a:tc>
                <a:tc>
                  <a:txBody>
                    <a:bodyPr/>
                    <a:lstStyle/>
                    <a:p>
                      <a:pPr algn="ctr"/>
                      <a:endParaRPr lang="tr-TR" sz="2000" dirty="0"/>
                    </a:p>
                  </a:txBody>
                  <a:tcPr/>
                </a:tc>
                <a:tc>
                  <a:txBody>
                    <a:bodyPr/>
                    <a:lstStyle/>
                    <a:p>
                      <a:pPr algn="ctr"/>
                      <a:endParaRPr lang="tr-TR" sz="2000" dirty="0"/>
                    </a:p>
                  </a:txBody>
                  <a:tcPr/>
                </a:tc>
                <a:tc>
                  <a:txBody>
                    <a:bodyPr/>
                    <a:lstStyle/>
                    <a:p>
                      <a:pPr algn="ctr"/>
                      <a:endParaRPr lang="tr-TR" sz="2000" dirty="0"/>
                    </a:p>
                  </a:txBody>
                  <a:tcPr/>
                </a:tc>
                <a:tc>
                  <a:txBody>
                    <a:bodyPr/>
                    <a:lstStyle/>
                    <a:p>
                      <a:pPr algn="ctr"/>
                      <a:endParaRPr lang="tr-TR" sz="2000" dirty="0"/>
                    </a:p>
                  </a:txBody>
                  <a:tcPr/>
                </a:tc>
                <a:tc>
                  <a:txBody>
                    <a:bodyPr/>
                    <a:lstStyle/>
                    <a:p>
                      <a:pPr algn="ctr"/>
                      <a:endParaRPr lang="tr-TR" sz="2000" dirty="0"/>
                    </a:p>
                  </a:txBody>
                  <a:tcPr/>
                </a:tc>
                <a:tc>
                  <a:txBody>
                    <a:bodyPr/>
                    <a:lstStyle/>
                    <a:p>
                      <a:pPr algn="ctr"/>
                      <a:endParaRPr lang="tr-TR" sz="2000"/>
                    </a:p>
                  </a:txBody>
                  <a:tcPr/>
                </a:tc>
                <a:tc>
                  <a:txBody>
                    <a:bodyPr/>
                    <a:lstStyle/>
                    <a:p>
                      <a:pPr algn="ctr"/>
                      <a:endParaRPr lang="tr-TR" sz="2000"/>
                    </a:p>
                  </a:txBody>
                  <a:tcPr/>
                </a:tc>
                <a:tc>
                  <a:txBody>
                    <a:bodyPr/>
                    <a:lstStyle/>
                    <a:p>
                      <a:pPr algn="ctr"/>
                      <a:endParaRPr lang="tr-TR" sz="2000"/>
                    </a:p>
                  </a:txBody>
                  <a:tcPr/>
                </a:tc>
              </a:tr>
              <a:tr h="452441">
                <a:tc>
                  <a:txBody>
                    <a:bodyPr/>
                    <a:lstStyle/>
                    <a:p>
                      <a:pPr algn="ctr"/>
                      <a:endParaRPr lang="tr-TR" sz="2000"/>
                    </a:p>
                  </a:txBody>
                  <a:tcPr/>
                </a:tc>
                <a:tc>
                  <a:txBody>
                    <a:bodyPr/>
                    <a:lstStyle/>
                    <a:p>
                      <a:pPr algn="ctr"/>
                      <a:endParaRPr lang="tr-TR" sz="2000"/>
                    </a:p>
                  </a:txBody>
                  <a:tcPr/>
                </a:tc>
                <a:tc>
                  <a:txBody>
                    <a:bodyPr/>
                    <a:lstStyle/>
                    <a:p>
                      <a:pPr algn="ctr"/>
                      <a:endParaRPr lang="tr-TR" sz="2000"/>
                    </a:p>
                  </a:txBody>
                  <a:tcPr/>
                </a:tc>
                <a:tc>
                  <a:txBody>
                    <a:bodyPr/>
                    <a:lstStyle/>
                    <a:p>
                      <a:pPr algn="ctr"/>
                      <a:endParaRPr lang="tr-TR" sz="2000"/>
                    </a:p>
                  </a:txBody>
                  <a:tcPr/>
                </a:tc>
                <a:tc>
                  <a:txBody>
                    <a:bodyPr/>
                    <a:lstStyle/>
                    <a:p>
                      <a:pPr algn="ctr"/>
                      <a:endParaRPr lang="tr-TR" sz="2000"/>
                    </a:p>
                  </a:txBody>
                  <a:tcPr/>
                </a:tc>
                <a:tc>
                  <a:txBody>
                    <a:bodyPr/>
                    <a:lstStyle/>
                    <a:p>
                      <a:pPr algn="ctr"/>
                      <a:endParaRPr lang="tr-TR" sz="2000"/>
                    </a:p>
                  </a:txBody>
                  <a:tcPr/>
                </a:tc>
                <a:tc>
                  <a:txBody>
                    <a:bodyPr/>
                    <a:lstStyle/>
                    <a:p>
                      <a:pPr algn="ctr"/>
                      <a:endParaRPr lang="tr-TR" sz="2000" dirty="0"/>
                    </a:p>
                  </a:txBody>
                  <a:tcPr/>
                </a:tc>
                <a:tc>
                  <a:txBody>
                    <a:bodyPr/>
                    <a:lstStyle/>
                    <a:p>
                      <a:pPr algn="ctr"/>
                      <a:endParaRPr lang="tr-TR" sz="2000" dirty="0"/>
                    </a:p>
                  </a:txBody>
                  <a:tcPr/>
                </a:tc>
                <a:tc>
                  <a:txBody>
                    <a:bodyPr/>
                    <a:lstStyle/>
                    <a:p>
                      <a:pPr algn="ctr"/>
                      <a:endParaRPr lang="tr-TR" sz="2000" dirty="0"/>
                    </a:p>
                  </a:txBody>
                  <a:tcPr/>
                </a:tc>
                <a:tc>
                  <a:txBody>
                    <a:bodyPr/>
                    <a:lstStyle/>
                    <a:p>
                      <a:pPr algn="ctr"/>
                      <a:endParaRPr lang="tr-TR" sz="2000" dirty="0"/>
                    </a:p>
                  </a:txBody>
                  <a:tcPr/>
                </a:tc>
              </a:tr>
            </a:tbl>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Alıştırma</a:t>
            </a:r>
            <a:endParaRPr lang="tr-TR" dirty="0"/>
          </a:p>
        </p:txBody>
      </p:sp>
      <p:sp>
        <p:nvSpPr>
          <p:cNvPr id="3" name="2 İçerik Yer Tutucusu"/>
          <p:cNvSpPr>
            <a:spLocks noGrp="1"/>
          </p:cNvSpPr>
          <p:nvPr>
            <p:ph sz="quarter" idx="1"/>
          </p:nvPr>
        </p:nvSpPr>
        <p:spPr>
          <a:xfrm>
            <a:off x="180109" y="1219200"/>
            <a:ext cx="5140036" cy="4937760"/>
          </a:xfrm>
        </p:spPr>
        <p:txBody>
          <a:bodyPr>
            <a:normAutofit/>
          </a:bodyPr>
          <a:lstStyle/>
          <a:p>
            <a:r>
              <a:rPr lang="tr-TR" sz="2000" b="1" u="sng" dirty="0" smtClean="0">
                <a:latin typeface="+mj-lt"/>
                <a:ea typeface="Verdana" pitchFamily="34" charset="0"/>
                <a:cs typeface="Verdana" pitchFamily="34" charset="0"/>
              </a:rPr>
              <a:t>HATA1:</a:t>
            </a:r>
            <a:r>
              <a:rPr lang="tr-TR" sz="2000" dirty="0" smtClean="0">
                <a:latin typeface="+mj-lt"/>
                <a:ea typeface="Verdana" pitchFamily="34" charset="0"/>
                <a:cs typeface="Verdana" pitchFamily="34" charset="0"/>
              </a:rPr>
              <a:t>Kod hiç derlenemeyecektir.</a:t>
            </a:r>
          </a:p>
          <a:p>
            <a:r>
              <a:rPr lang="tr-TR" sz="2000" b="1" u="sng" dirty="0" smtClean="0">
                <a:latin typeface="+mj-lt"/>
                <a:ea typeface="Verdana" pitchFamily="34" charset="0"/>
                <a:cs typeface="Verdana" pitchFamily="34" charset="0"/>
              </a:rPr>
              <a:t>HATA2:</a:t>
            </a:r>
            <a:r>
              <a:rPr lang="tr-TR" sz="2000" dirty="0" smtClean="0">
                <a:latin typeface="+mj-lt"/>
                <a:ea typeface="Verdana" pitchFamily="34" charset="0"/>
                <a:cs typeface="Verdana" pitchFamily="34" charset="0"/>
              </a:rPr>
              <a:t>Kod derlenecek ama çalışması esnasında hata verecektir.</a:t>
            </a:r>
          </a:p>
          <a:p>
            <a:r>
              <a:rPr lang="tr-TR" sz="2000" b="1" u="sng" dirty="0" smtClean="0">
                <a:latin typeface="+mj-lt"/>
                <a:ea typeface="Verdana" pitchFamily="34" charset="0"/>
                <a:cs typeface="Verdana" pitchFamily="34" charset="0"/>
              </a:rPr>
              <a:t>HATA3:</a:t>
            </a:r>
            <a:r>
              <a:rPr lang="tr-TR" sz="2000" dirty="0" smtClean="0">
                <a:latin typeface="+mj-lt"/>
                <a:ea typeface="Verdana" pitchFamily="34" charset="0"/>
                <a:cs typeface="Verdana" pitchFamily="34" charset="0"/>
              </a:rPr>
              <a:t>Kod derlenecek ama çalışması esnasında sonsuz döngüye girecektir.</a:t>
            </a:r>
          </a:p>
          <a:p>
            <a:endParaRPr lang="tr-TR" sz="1600" b="1" u="sng" dirty="0" smtClean="0">
              <a:latin typeface="+mj-lt"/>
              <a:ea typeface="Verdana" pitchFamily="34" charset="0"/>
              <a:cs typeface="Verdana" pitchFamily="34" charset="0"/>
            </a:endParaRPr>
          </a:p>
        </p:txBody>
      </p:sp>
      <p:graphicFrame>
        <p:nvGraphicFramePr>
          <p:cNvPr id="4" name="3 Tablo"/>
          <p:cNvGraphicFramePr>
            <a:graphicFrameLocks noGrp="1"/>
          </p:cNvGraphicFramePr>
          <p:nvPr/>
        </p:nvGraphicFramePr>
        <p:xfrm>
          <a:off x="3909753" y="5059680"/>
          <a:ext cx="3089560" cy="1097280"/>
        </p:xfrm>
        <a:graphic>
          <a:graphicData uri="http://schemas.openxmlformats.org/drawingml/2006/table">
            <a:tbl>
              <a:tblPr firstRow="1" bandRow="1">
                <a:tableStyleId>{5940675A-B579-460E-94D1-54222C63F5DA}</a:tableStyleId>
              </a:tblPr>
              <a:tblGrid>
                <a:gridCol w="308956"/>
                <a:gridCol w="308956"/>
                <a:gridCol w="308956"/>
                <a:gridCol w="308956"/>
                <a:gridCol w="308956"/>
                <a:gridCol w="308956"/>
                <a:gridCol w="308956"/>
                <a:gridCol w="308956"/>
                <a:gridCol w="308956"/>
                <a:gridCol w="308956"/>
              </a:tblGrid>
              <a:tr h="301107">
                <a:tc>
                  <a:txBody>
                    <a:bodyPr/>
                    <a:lstStyle/>
                    <a:p>
                      <a:pPr algn="ctr"/>
                      <a:r>
                        <a:rPr lang="tr-TR" sz="1800" b="0" dirty="0" smtClean="0"/>
                        <a:t>Y</a:t>
                      </a:r>
                      <a:endParaRPr lang="tr-TR" sz="1800" b="0" dirty="0"/>
                    </a:p>
                  </a:txBody>
                  <a:tcPr>
                    <a:solidFill>
                      <a:schemeClr val="bg1"/>
                    </a:solidFill>
                  </a:tcPr>
                </a:tc>
                <a:tc>
                  <a:txBody>
                    <a:bodyPr/>
                    <a:lstStyle/>
                    <a:p>
                      <a:pPr algn="ctr"/>
                      <a:r>
                        <a:rPr lang="tr-TR" sz="1800" b="0" dirty="0" smtClean="0"/>
                        <a:t>a</a:t>
                      </a:r>
                      <a:endParaRPr lang="tr-TR" sz="1800" b="0" dirty="0"/>
                    </a:p>
                  </a:txBody>
                  <a:tcPr>
                    <a:solidFill>
                      <a:schemeClr val="bg1"/>
                    </a:solidFill>
                  </a:tcPr>
                </a:tc>
                <a:tc>
                  <a:txBody>
                    <a:bodyPr/>
                    <a:lstStyle/>
                    <a:p>
                      <a:pPr algn="ctr"/>
                      <a:r>
                        <a:rPr lang="tr-TR" sz="1800" b="0" dirty="0" smtClean="0"/>
                        <a:t>s</a:t>
                      </a:r>
                      <a:endParaRPr lang="tr-TR" sz="1800" b="0" dirty="0"/>
                    </a:p>
                  </a:txBody>
                  <a:tcPr>
                    <a:solidFill>
                      <a:schemeClr val="bg1"/>
                    </a:solidFill>
                  </a:tcPr>
                </a:tc>
                <a:tc>
                  <a:txBody>
                    <a:bodyPr/>
                    <a:lstStyle/>
                    <a:p>
                      <a:pPr algn="ctr"/>
                      <a:r>
                        <a:rPr lang="tr-TR" sz="1800" b="0" dirty="0" smtClean="0"/>
                        <a:t>:</a:t>
                      </a:r>
                      <a:endParaRPr lang="tr-TR" sz="1800" b="0" dirty="0"/>
                    </a:p>
                  </a:txBody>
                  <a:tcPr>
                    <a:solidFill>
                      <a:schemeClr val="bg1"/>
                    </a:solidFill>
                  </a:tcPr>
                </a:tc>
                <a:tc>
                  <a:txBody>
                    <a:bodyPr/>
                    <a:lstStyle/>
                    <a:p>
                      <a:pPr algn="ctr"/>
                      <a:r>
                        <a:rPr lang="tr-TR" sz="1800" b="1" i="1" dirty="0" smtClean="0"/>
                        <a:t>1</a:t>
                      </a:r>
                      <a:endParaRPr lang="tr-TR" sz="1800" b="1" i="1" dirty="0"/>
                    </a:p>
                  </a:txBody>
                  <a:tcPr>
                    <a:solidFill>
                      <a:schemeClr val="bg1"/>
                    </a:solidFill>
                  </a:tcPr>
                </a:tc>
                <a:tc>
                  <a:txBody>
                    <a:bodyPr/>
                    <a:lstStyle/>
                    <a:p>
                      <a:pPr algn="ctr"/>
                      <a:r>
                        <a:rPr lang="tr-TR" sz="1800" b="1" i="1" dirty="0" smtClean="0"/>
                        <a:t>2</a:t>
                      </a:r>
                      <a:endParaRPr lang="tr-TR" sz="1800" b="1" i="1" dirty="0"/>
                    </a:p>
                  </a:txBody>
                  <a:tcPr>
                    <a:solidFill>
                      <a:schemeClr val="bg1"/>
                    </a:solidFill>
                  </a:tcPr>
                </a:tc>
                <a:tc>
                  <a:txBody>
                    <a:bodyPr/>
                    <a:lstStyle/>
                    <a:p>
                      <a:pPr algn="ctr"/>
                      <a:endParaRPr lang="tr-TR" sz="1800" b="1" dirty="0"/>
                    </a:p>
                  </a:txBody>
                  <a:tcPr>
                    <a:solidFill>
                      <a:schemeClr val="bg1"/>
                    </a:solidFill>
                  </a:tcPr>
                </a:tc>
                <a:tc>
                  <a:txBody>
                    <a:bodyPr/>
                    <a:lstStyle/>
                    <a:p>
                      <a:pPr algn="ctr"/>
                      <a:endParaRPr lang="tr-TR" sz="1800" b="1" dirty="0"/>
                    </a:p>
                  </a:txBody>
                  <a:tcPr>
                    <a:solidFill>
                      <a:schemeClr val="bg1"/>
                    </a:solidFill>
                  </a:tcPr>
                </a:tc>
                <a:tc>
                  <a:txBody>
                    <a:bodyPr/>
                    <a:lstStyle/>
                    <a:p>
                      <a:pPr algn="ctr"/>
                      <a:endParaRPr lang="tr-TR" sz="1800" b="1" dirty="0"/>
                    </a:p>
                  </a:txBody>
                  <a:tcPr>
                    <a:solidFill>
                      <a:schemeClr val="bg1"/>
                    </a:solidFill>
                  </a:tcPr>
                </a:tc>
                <a:tc>
                  <a:txBody>
                    <a:bodyPr/>
                    <a:lstStyle/>
                    <a:p>
                      <a:pPr algn="ctr"/>
                      <a:endParaRPr lang="tr-TR" sz="1800" b="1" dirty="0"/>
                    </a:p>
                  </a:txBody>
                  <a:tcPr>
                    <a:solidFill>
                      <a:schemeClr val="bg1"/>
                    </a:solidFill>
                  </a:tcPr>
                </a:tc>
              </a:tr>
              <a:tr h="301107">
                <a:tc>
                  <a:txBody>
                    <a:bodyPr/>
                    <a:lstStyle/>
                    <a:p>
                      <a:pPr algn="ctr"/>
                      <a:r>
                        <a:rPr lang="tr-TR" sz="1800" b="0" dirty="0" smtClean="0"/>
                        <a:t>B</a:t>
                      </a:r>
                      <a:endParaRPr lang="tr-TR" sz="1800" b="0" dirty="0"/>
                    </a:p>
                  </a:txBody>
                  <a:tcPr>
                    <a:solidFill>
                      <a:schemeClr val="bg1"/>
                    </a:solidFill>
                  </a:tcPr>
                </a:tc>
                <a:tc>
                  <a:txBody>
                    <a:bodyPr/>
                    <a:lstStyle/>
                    <a:p>
                      <a:pPr algn="ctr"/>
                      <a:r>
                        <a:rPr lang="tr-TR" sz="1800" b="0" dirty="0" smtClean="0"/>
                        <a:t>e</a:t>
                      </a:r>
                      <a:endParaRPr lang="tr-TR" sz="1800" b="0" dirty="0"/>
                    </a:p>
                  </a:txBody>
                  <a:tcPr>
                    <a:solidFill>
                      <a:schemeClr val="bg1"/>
                    </a:solidFill>
                  </a:tcPr>
                </a:tc>
                <a:tc>
                  <a:txBody>
                    <a:bodyPr/>
                    <a:lstStyle/>
                    <a:p>
                      <a:pPr algn="ctr"/>
                      <a:r>
                        <a:rPr lang="tr-TR" sz="1800" b="0" dirty="0" smtClean="0"/>
                        <a:t>n</a:t>
                      </a:r>
                      <a:endParaRPr lang="tr-TR" sz="1800" b="0" dirty="0"/>
                    </a:p>
                  </a:txBody>
                  <a:tcPr>
                    <a:solidFill>
                      <a:schemeClr val="bg1"/>
                    </a:solidFill>
                  </a:tcPr>
                </a:tc>
                <a:tc>
                  <a:txBody>
                    <a:bodyPr/>
                    <a:lstStyle/>
                    <a:p>
                      <a:pPr algn="ctr"/>
                      <a:r>
                        <a:rPr lang="tr-TR" sz="1800" b="0" dirty="0" smtClean="0"/>
                        <a:t>:</a:t>
                      </a:r>
                      <a:endParaRPr lang="tr-TR" sz="1800" b="0" dirty="0"/>
                    </a:p>
                  </a:txBody>
                  <a:tcPr>
                    <a:solidFill>
                      <a:schemeClr val="bg1"/>
                    </a:solidFill>
                  </a:tcPr>
                </a:tc>
                <a:tc>
                  <a:txBody>
                    <a:bodyPr/>
                    <a:lstStyle/>
                    <a:p>
                      <a:pPr algn="ctr"/>
                      <a:endParaRPr lang="tr-TR" sz="1800" b="0" dirty="0"/>
                    </a:p>
                  </a:txBody>
                  <a:tcPr>
                    <a:solidFill>
                      <a:schemeClr val="bg1"/>
                    </a:solidFill>
                  </a:tcPr>
                </a:tc>
                <a:tc>
                  <a:txBody>
                    <a:bodyPr/>
                    <a:lstStyle/>
                    <a:p>
                      <a:pPr algn="ctr"/>
                      <a:endParaRPr lang="tr-TR" sz="1800" b="1" dirty="0"/>
                    </a:p>
                  </a:txBody>
                  <a:tcPr>
                    <a:solidFill>
                      <a:schemeClr val="bg1"/>
                    </a:solidFill>
                  </a:tcPr>
                </a:tc>
                <a:tc>
                  <a:txBody>
                    <a:bodyPr/>
                    <a:lstStyle/>
                    <a:p>
                      <a:pPr algn="ctr"/>
                      <a:endParaRPr lang="tr-TR" sz="1800" b="1" dirty="0"/>
                    </a:p>
                  </a:txBody>
                  <a:tcPr>
                    <a:solidFill>
                      <a:schemeClr val="bg1"/>
                    </a:solidFill>
                  </a:tcPr>
                </a:tc>
                <a:tc>
                  <a:txBody>
                    <a:bodyPr/>
                    <a:lstStyle/>
                    <a:p>
                      <a:pPr algn="ctr"/>
                      <a:endParaRPr lang="tr-TR" sz="1800" b="1" dirty="0"/>
                    </a:p>
                  </a:txBody>
                  <a:tcPr>
                    <a:solidFill>
                      <a:schemeClr val="bg1"/>
                    </a:solidFill>
                  </a:tcPr>
                </a:tc>
                <a:tc>
                  <a:txBody>
                    <a:bodyPr/>
                    <a:lstStyle/>
                    <a:p>
                      <a:pPr algn="ctr"/>
                      <a:endParaRPr lang="tr-TR" sz="1800" b="1" dirty="0"/>
                    </a:p>
                  </a:txBody>
                  <a:tcPr>
                    <a:solidFill>
                      <a:schemeClr val="bg1"/>
                    </a:solidFill>
                  </a:tcPr>
                </a:tc>
                <a:tc>
                  <a:txBody>
                    <a:bodyPr/>
                    <a:lstStyle/>
                    <a:p>
                      <a:pPr algn="ctr"/>
                      <a:endParaRPr lang="tr-TR" sz="1800" b="1" dirty="0"/>
                    </a:p>
                  </a:txBody>
                  <a:tcPr>
                    <a:solidFill>
                      <a:schemeClr val="bg1"/>
                    </a:solidFill>
                  </a:tcPr>
                </a:tc>
              </a:tr>
              <a:tr h="301107">
                <a:tc>
                  <a:txBody>
                    <a:bodyPr/>
                    <a:lstStyle/>
                    <a:p>
                      <a:pPr algn="ctr"/>
                      <a:endParaRPr lang="tr-TR"/>
                    </a:p>
                  </a:txBody>
                  <a:tcPr>
                    <a:solidFill>
                      <a:schemeClr val="bg1"/>
                    </a:solidFill>
                  </a:tcPr>
                </a:tc>
                <a:tc>
                  <a:txBody>
                    <a:bodyPr/>
                    <a:lstStyle/>
                    <a:p>
                      <a:pPr algn="ctr"/>
                      <a:endParaRPr lang="tr-TR"/>
                    </a:p>
                  </a:txBody>
                  <a:tcPr>
                    <a:solidFill>
                      <a:schemeClr val="bg1"/>
                    </a:solidFill>
                  </a:tcPr>
                </a:tc>
                <a:tc>
                  <a:txBody>
                    <a:bodyPr/>
                    <a:lstStyle/>
                    <a:p>
                      <a:pPr algn="ctr"/>
                      <a:endParaRPr lang="tr-TR"/>
                    </a:p>
                  </a:txBody>
                  <a:tcPr>
                    <a:solidFill>
                      <a:schemeClr val="bg1"/>
                    </a:solidFill>
                  </a:tcPr>
                </a:tc>
                <a:tc>
                  <a:txBody>
                    <a:bodyPr/>
                    <a:lstStyle/>
                    <a:p>
                      <a:pPr algn="ctr"/>
                      <a:endParaRPr lang="tr-TR"/>
                    </a:p>
                  </a:txBody>
                  <a:tcPr>
                    <a:solidFill>
                      <a:schemeClr val="bg1"/>
                    </a:solidFill>
                  </a:tcPr>
                </a:tc>
                <a:tc>
                  <a:txBody>
                    <a:bodyPr/>
                    <a:lstStyle/>
                    <a:p>
                      <a:pPr algn="ctr"/>
                      <a:endParaRPr lang="tr-TR" dirty="0"/>
                    </a:p>
                  </a:txBody>
                  <a:tcPr>
                    <a:solidFill>
                      <a:schemeClr val="bg1"/>
                    </a:solidFill>
                  </a:tcPr>
                </a:tc>
                <a:tc>
                  <a:txBody>
                    <a:bodyPr/>
                    <a:lstStyle/>
                    <a:p>
                      <a:pPr algn="ctr"/>
                      <a:endParaRPr lang="tr-TR"/>
                    </a:p>
                  </a:txBody>
                  <a:tcPr>
                    <a:solidFill>
                      <a:schemeClr val="bg1"/>
                    </a:solidFill>
                  </a:tcPr>
                </a:tc>
                <a:tc>
                  <a:txBody>
                    <a:bodyPr/>
                    <a:lstStyle/>
                    <a:p>
                      <a:pPr algn="ctr"/>
                      <a:endParaRPr lang="tr-TR" dirty="0"/>
                    </a:p>
                  </a:txBody>
                  <a:tcPr>
                    <a:solidFill>
                      <a:schemeClr val="bg1"/>
                    </a:solidFill>
                  </a:tcPr>
                </a:tc>
                <a:tc>
                  <a:txBody>
                    <a:bodyPr/>
                    <a:lstStyle/>
                    <a:p>
                      <a:pPr algn="ctr"/>
                      <a:endParaRPr lang="tr-TR" dirty="0"/>
                    </a:p>
                  </a:txBody>
                  <a:tcPr>
                    <a:solidFill>
                      <a:schemeClr val="bg1"/>
                    </a:solidFill>
                  </a:tcPr>
                </a:tc>
                <a:tc>
                  <a:txBody>
                    <a:bodyPr/>
                    <a:lstStyle/>
                    <a:p>
                      <a:pPr algn="ctr"/>
                      <a:endParaRPr lang="tr-TR" dirty="0"/>
                    </a:p>
                  </a:txBody>
                  <a:tcPr>
                    <a:solidFill>
                      <a:schemeClr val="bg1"/>
                    </a:solidFill>
                  </a:tcPr>
                </a:tc>
                <a:tc>
                  <a:txBody>
                    <a:bodyPr/>
                    <a:lstStyle/>
                    <a:p>
                      <a:pPr algn="ctr"/>
                      <a:endParaRPr lang="tr-TR" dirty="0"/>
                    </a:p>
                  </a:txBody>
                  <a:tcPr>
                    <a:solidFill>
                      <a:schemeClr val="bg1"/>
                    </a:solidFill>
                  </a:tcPr>
                </a:tc>
              </a:tr>
            </a:tbl>
          </a:graphicData>
        </a:graphic>
      </p:graphicFrame>
      <p:sp>
        <p:nvSpPr>
          <p:cNvPr id="7" name="6 Dikdörtgen"/>
          <p:cNvSpPr/>
          <p:nvPr/>
        </p:nvSpPr>
        <p:spPr>
          <a:xfrm>
            <a:off x="4847771" y="740228"/>
            <a:ext cx="3910416" cy="397031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800" dirty="0" smtClean="0"/>
              <a:t>#include &lt;</a:t>
            </a:r>
            <a:r>
              <a:rPr lang="en-US" sz="2800" dirty="0" err="1" smtClean="0"/>
              <a:t>stdio.h</a:t>
            </a:r>
            <a:r>
              <a:rPr lang="en-US" sz="2800" dirty="0" smtClean="0"/>
              <a:t>&gt;</a:t>
            </a:r>
          </a:p>
          <a:p>
            <a:r>
              <a:rPr lang="en-US" sz="2800" dirty="0" err="1" smtClean="0"/>
              <a:t>int</a:t>
            </a:r>
            <a:r>
              <a:rPr lang="en-US" sz="2800" dirty="0" smtClean="0"/>
              <a:t> main()</a:t>
            </a:r>
            <a:r>
              <a:rPr lang="tr-TR" sz="2800" dirty="0" smtClean="0"/>
              <a:t> </a:t>
            </a:r>
            <a:r>
              <a:rPr lang="en-US" sz="2800" dirty="0" smtClean="0"/>
              <a:t>{</a:t>
            </a:r>
          </a:p>
          <a:p>
            <a:r>
              <a:rPr lang="en-US" sz="2800" dirty="0" err="1" smtClean="0"/>
              <a:t>int</a:t>
            </a:r>
            <a:r>
              <a:rPr lang="en-US" sz="2800" dirty="0" smtClean="0"/>
              <a:t> age;</a:t>
            </a:r>
          </a:p>
          <a:p>
            <a:r>
              <a:rPr lang="en-US" sz="2800" dirty="0" err="1" smtClean="0"/>
              <a:t>printf</a:t>
            </a:r>
            <a:r>
              <a:rPr lang="en-US" sz="2800" dirty="0" smtClean="0"/>
              <a:t>("</a:t>
            </a:r>
            <a:r>
              <a:rPr lang="en-US" sz="2800" dirty="0" err="1" smtClean="0"/>
              <a:t>Yas</a:t>
            </a:r>
            <a:r>
              <a:rPr lang="en-US" sz="2800" dirty="0" smtClean="0"/>
              <a:t>:");</a:t>
            </a:r>
          </a:p>
          <a:p>
            <a:r>
              <a:rPr lang="en-US" sz="2800" dirty="0" err="1" smtClean="0"/>
              <a:t>scanf</a:t>
            </a:r>
            <a:r>
              <a:rPr lang="en-US" sz="2800" dirty="0" smtClean="0"/>
              <a:t>("%d", &amp;age);</a:t>
            </a:r>
          </a:p>
          <a:p>
            <a:r>
              <a:rPr lang="en-US" sz="2800" dirty="0" err="1" smtClean="0"/>
              <a:t>printf</a:t>
            </a:r>
            <a:r>
              <a:rPr lang="en-US" sz="2800" dirty="0" smtClean="0"/>
              <a:t>("</a:t>
            </a:r>
            <a:r>
              <a:rPr lang="tr-TR" sz="2800" dirty="0" smtClean="0"/>
              <a:t>Ben</a:t>
            </a:r>
            <a:r>
              <a:rPr lang="en-US" sz="2800" dirty="0" smtClean="0"/>
              <a:t>:%d",</a:t>
            </a:r>
          </a:p>
          <a:p>
            <a:r>
              <a:rPr lang="en-US" sz="2800" dirty="0" smtClean="0"/>
              <a:t>age*age);</a:t>
            </a:r>
          </a:p>
          <a:p>
            <a:r>
              <a:rPr lang="en-US" sz="2800" dirty="0" smtClean="0"/>
              <a:t>return 0;</a:t>
            </a:r>
          </a:p>
          <a:p>
            <a:r>
              <a:rPr lang="en-US" sz="2800" dirty="0" smtClean="0"/>
              <a:t>}</a:t>
            </a:r>
            <a:endParaRPr lang="tr-TR" sz="2800" dirty="0"/>
          </a:p>
        </p:txBody>
      </p:sp>
      <p:pic>
        <p:nvPicPr>
          <p:cNvPr id="8" name="7 Resim" descr="soru.jpg"/>
          <p:cNvPicPr>
            <a:picLocks noChangeAspect="1"/>
          </p:cNvPicPr>
          <p:nvPr/>
        </p:nvPicPr>
        <p:blipFill>
          <a:blip r:embed="rId2">
            <a:clrChange>
              <a:clrFrom>
                <a:srgbClr val="FEFEFE"/>
              </a:clrFrom>
              <a:clrTo>
                <a:srgbClr val="FEFEFE">
                  <a:alpha val="0"/>
                </a:srgbClr>
              </a:clrTo>
            </a:clrChange>
          </a:blip>
          <a:stretch>
            <a:fillRect/>
          </a:stretch>
        </p:blipFill>
        <p:spPr>
          <a:xfrm>
            <a:off x="7293313" y="5633954"/>
            <a:ext cx="1393487" cy="1046011"/>
          </a:xfrm>
          <a:prstGeom prst="rect">
            <a:avLst/>
          </a:prstGeom>
        </p:spPr>
      </p:pic>
      <p:sp>
        <p:nvSpPr>
          <p:cNvPr id="9" name="8 Yuvarlatılmış Dikdörtgen"/>
          <p:cNvSpPr/>
          <p:nvPr/>
        </p:nvSpPr>
        <p:spPr>
          <a:xfrm>
            <a:off x="942766" y="3482769"/>
            <a:ext cx="2966987" cy="59574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400" dirty="0" smtClean="0"/>
              <a:t>Virgülden sonra alt sanıra inildiğinde komut bölünmemektedir.</a:t>
            </a:r>
            <a:endParaRPr lang="tr-TR" sz="1400" dirty="0"/>
          </a:p>
        </p:txBody>
      </p:sp>
      <p:sp>
        <p:nvSpPr>
          <p:cNvPr id="18" name="17 Yuvarlatılmış Dikdörtgen"/>
          <p:cNvSpPr/>
          <p:nvPr/>
        </p:nvSpPr>
        <p:spPr>
          <a:xfrm>
            <a:off x="457200" y="5018805"/>
            <a:ext cx="2992582" cy="113815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600" dirty="0" smtClean="0"/>
              <a:t>: de dahil olmak üzere tüm metni cevap kağıdınıza kodlayınız. Sınavda bu kısım size kodlanmış olarak verilir.</a:t>
            </a:r>
            <a:endParaRPr lang="tr-TR" sz="1600"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Peki, bu sorunun cevabı nedir?</a:t>
            </a:r>
            <a:endParaRPr lang="tr-TR" dirty="0"/>
          </a:p>
        </p:txBody>
      </p:sp>
      <p:graphicFrame>
        <p:nvGraphicFramePr>
          <p:cNvPr id="4" name="3 Tablo"/>
          <p:cNvGraphicFramePr>
            <a:graphicFrameLocks noGrp="1"/>
          </p:cNvGraphicFramePr>
          <p:nvPr/>
        </p:nvGraphicFramePr>
        <p:xfrm>
          <a:off x="762934" y="3532882"/>
          <a:ext cx="3089560" cy="1097280"/>
        </p:xfrm>
        <a:graphic>
          <a:graphicData uri="http://schemas.openxmlformats.org/drawingml/2006/table">
            <a:tbl>
              <a:tblPr firstRow="1" bandRow="1">
                <a:tableStyleId>{5940675A-B579-460E-94D1-54222C63F5DA}</a:tableStyleId>
              </a:tblPr>
              <a:tblGrid>
                <a:gridCol w="308956"/>
                <a:gridCol w="308956"/>
                <a:gridCol w="308956"/>
                <a:gridCol w="308956"/>
                <a:gridCol w="308956"/>
                <a:gridCol w="308956"/>
                <a:gridCol w="308956"/>
                <a:gridCol w="308956"/>
                <a:gridCol w="308956"/>
                <a:gridCol w="308956"/>
              </a:tblGrid>
              <a:tr h="301107">
                <a:tc>
                  <a:txBody>
                    <a:bodyPr/>
                    <a:lstStyle/>
                    <a:p>
                      <a:pPr algn="ctr"/>
                      <a:r>
                        <a:rPr lang="tr-TR" sz="1800" b="0" dirty="0" smtClean="0"/>
                        <a:t>Y</a:t>
                      </a:r>
                      <a:endParaRPr lang="tr-TR" sz="1800" b="0" dirty="0"/>
                    </a:p>
                  </a:txBody>
                  <a:tcPr>
                    <a:solidFill>
                      <a:schemeClr val="bg1"/>
                    </a:solidFill>
                  </a:tcPr>
                </a:tc>
                <a:tc>
                  <a:txBody>
                    <a:bodyPr/>
                    <a:lstStyle/>
                    <a:p>
                      <a:pPr algn="ctr"/>
                      <a:r>
                        <a:rPr lang="tr-TR" sz="1800" b="0" dirty="0" smtClean="0"/>
                        <a:t>a</a:t>
                      </a:r>
                      <a:endParaRPr lang="tr-TR" sz="1800" b="0" dirty="0"/>
                    </a:p>
                  </a:txBody>
                  <a:tcPr>
                    <a:solidFill>
                      <a:schemeClr val="bg1"/>
                    </a:solidFill>
                  </a:tcPr>
                </a:tc>
                <a:tc>
                  <a:txBody>
                    <a:bodyPr/>
                    <a:lstStyle/>
                    <a:p>
                      <a:pPr algn="ctr"/>
                      <a:r>
                        <a:rPr lang="tr-TR" sz="1800" b="0" dirty="0" smtClean="0"/>
                        <a:t>s</a:t>
                      </a:r>
                      <a:endParaRPr lang="tr-TR" sz="1800" b="0" dirty="0"/>
                    </a:p>
                  </a:txBody>
                  <a:tcPr>
                    <a:solidFill>
                      <a:schemeClr val="bg1"/>
                    </a:solidFill>
                  </a:tcPr>
                </a:tc>
                <a:tc>
                  <a:txBody>
                    <a:bodyPr/>
                    <a:lstStyle/>
                    <a:p>
                      <a:pPr algn="ctr"/>
                      <a:r>
                        <a:rPr lang="tr-TR" sz="1800" b="0" dirty="0" smtClean="0"/>
                        <a:t>:</a:t>
                      </a:r>
                      <a:endParaRPr lang="tr-TR" sz="1800" b="0" dirty="0"/>
                    </a:p>
                  </a:txBody>
                  <a:tcPr>
                    <a:solidFill>
                      <a:schemeClr val="bg1"/>
                    </a:solidFill>
                  </a:tcPr>
                </a:tc>
                <a:tc>
                  <a:txBody>
                    <a:bodyPr/>
                    <a:lstStyle/>
                    <a:p>
                      <a:pPr algn="ctr"/>
                      <a:r>
                        <a:rPr lang="tr-TR" sz="1800" b="1" i="1" dirty="0" smtClean="0"/>
                        <a:t>1</a:t>
                      </a:r>
                      <a:endParaRPr lang="tr-TR" sz="1800" b="1" i="1" dirty="0"/>
                    </a:p>
                  </a:txBody>
                  <a:tcPr>
                    <a:solidFill>
                      <a:schemeClr val="bg1"/>
                    </a:solidFill>
                  </a:tcPr>
                </a:tc>
                <a:tc>
                  <a:txBody>
                    <a:bodyPr/>
                    <a:lstStyle/>
                    <a:p>
                      <a:pPr algn="ctr"/>
                      <a:r>
                        <a:rPr lang="tr-TR" sz="1800" b="1" i="1" dirty="0" smtClean="0"/>
                        <a:t>2</a:t>
                      </a:r>
                      <a:endParaRPr lang="tr-TR" sz="1800" b="1" i="1" dirty="0"/>
                    </a:p>
                  </a:txBody>
                  <a:tcPr>
                    <a:solidFill>
                      <a:schemeClr val="bg1"/>
                    </a:solidFill>
                  </a:tcPr>
                </a:tc>
                <a:tc>
                  <a:txBody>
                    <a:bodyPr/>
                    <a:lstStyle/>
                    <a:p>
                      <a:pPr algn="ctr"/>
                      <a:endParaRPr lang="tr-TR" sz="1800" b="1" dirty="0"/>
                    </a:p>
                  </a:txBody>
                  <a:tcPr>
                    <a:solidFill>
                      <a:schemeClr val="bg1"/>
                    </a:solidFill>
                  </a:tcPr>
                </a:tc>
                <a:tc>
                  <a:txBody>
                    <a:bodyPr/>
                    <a:lstStyle/>
                    <a:p>
                      <a:pPr algn="ctr"/>
                      <a:endParaRPr lang="tr-TR" sz="1800" b="1" dirty="0"/>
                    </a:p>
                  </a:txBody>
                  <a:tcPr>
                    <a:solidFill>
                      <a:schemeClr val="bg1"/>
                    </a:solidFill>
                  </a:tcPr>
                </a:tc>
                <a:tc>
                  <a:txBody>
                    <a:bodyPr/>
                    <a:lstStyle/>
                    <a:p>
                      <a:pPr algn="ctr"/>
                      <a:endParaRPr lang="tr-TR" sz="1800" b="1" dirty="0"/>
                    </a:p>
                  </a:txBody>
                  <a:tcPr>
                    <a:solidFill>
                      <a:schemeClr val="bg1"/>
                    </a:solidFill>
                  </a:tcPr>
                </a:tc>
                <a:tc>
                  <a:txBody>
                    <a:bodyPr/>
                    <a:lstStyle/>
                    <a:p>
                      <a:pPr algn="ctr"/>
                      <a:endParaRPr lang="tr-TR" sz="1800" b="1" dirty="0"/>
                    </a:p>
                  </a:txBody>
                  <a:tcPr>
                    <a:solidFill>
                      <a:schemeClr val="bg1"/>
                    </a:solidFill>
                  </a:tcPr>
                </a:tc>
              </a:tr>
              <a:tr h="301107">
                <a:tc>
                  <a:txBody>
                    <a:bodyPr/>
                    <a:lstStyle/>
                    <a:p>
                      <a:pPr algn="ctr"/>
                      <a:r>
                        <a:rPr lang="tr-TR" sz="1800" b="0" dirty="0" smtClean="0"/>
                        <a:t>B</a:t>
                      </a:r>
                      <a:endParaRPr lang="tr-TR" sz="1800" b="0" dirty="0"/>
                    </a:p>
                  </a:txBody>
                  <a:tcPr>
                    <a:solidFill>
                      <a:schemeClr val="bg1"/>
                    </a:solidFill>
                  </a:tcPr>
                </a:tc>
                <a:tc>
                  <a:txBody>
                    <a:bodyPr/>
                    <a:lstStyle/>
                    <a:p>
                      <a:pPr algn="ctr"/>
                      <a:r>
                        <a:rPr lang="tr-TR" sz="1800" b="0" dirty="0" smtClean="0"/>
                        <a:t>e</a:t>
                      </a:r>
                      <a:endParaRPr lang="tr-TR" sz="1800" b="0" dirty="0"/>
                    </a:p>
                  </a:txBody>
                  <a:tcPr>
                    <a:solidFill>
                      <a:schemeClr val="bg1"/>
                    </a:solidFill>
                  </a:tcPr>
                </a:tc>
                <a:tc>
                  <a:txBody>
                    <a:bodyPr/>
                    <a:lstStyle/>
                    <a:p>
                      <a:pPr algn="ctr"/>
                      <a:r>
                        <a:rPr lang="tr-TR" sz="1800" b="0" dirty="0" smtClean="0"/>
                        <a:t>n</a:t>
                      </a:r>
                      <a:endParaRPr lang="tr-TR" sz="1800" b="0" dirty="0"/>
                    </a:p>
                  </a:txBody>
                  <a:tcPr>
                    <a:solidFill>
                      <a:schemeClr val="bg1"/>
                    </a:solidFill>
                  </a:tcPr>
                </a:tc>
                <a:tc>
                  <a:txBody>
                    <a:bodyPr/>
                    <a:lstStyle/>
                    <a:p>
                      <a:pPr algn="ctr"/>
                      <a:r>
                        <a:rPr lang="tr-TR" sz="1800" b="0" dirty="0" smtClean="0"/>
                        <a:t>:</a:t>
                      </a:r>
                      <a:endParaRPr lang="tr-TR" sz="1800" b="0" dirty="0"/>
                    </a:p>
                  </a:txBody>
                  <a:tcPr>
                    <a:solidFill>
                      <a:schemeClr val="bg1"/>
                    </a:solidFill>
                  </a:tcPr>
                </a:tc>
                <a:tc>
                  <a:txBody>
                    <a:bodyPr/>
                    <a:lstStyle/>
                    <a:p>
                      <a:pPr algn="ctr"/>
                      <a:endParaRPr lang="tr-TR" sz="1800" b="0" dirty="0"/>
                    </a:p>
                  </a:txBody>
                  <a:tcPr>
                    <a:solidFill>
                      <a:schemeClr val="bg1"/>
                    </a:solidFill>
                  </a:tcPr>
                </a:tc>
                <a:tc>
                  <a:txBody>
                    <a:bodyPr/>
                    <a:lstStyle/>
                    <a:p>
                      <a:pPr algn="ctr"/>
                      <a:endParaRPr lang="tr-TR" sz="1800" b="1" dirty="0"/>
                    </a:p>
                  </a:txBody>
                  <a:tcPr>
                    <a:solidFill>
                      <a:schemeClr val="bg1"/>
                    </a:solidFill>
                  </a:tcPr>
                </a:tc>
                <a:tc>
                  <a:txBody>
                    <a:bodyPr/>
                    <a:lstStyle/>
                    <a:p>
                      <a:pPr algn="ctr"/>
                      <a:endParaRPr lang="tr-TR" sz="1800" b="1" dirty="0"/>
                    </a:p>
                  </a:txBody>
                  <a:tcPr>
                    <a:solidFill>
                      <a:schemeClr val="bg1"/>
                    </a:solidFill>
                  </a:tcPr>
                </a:tc>
                <a:tc>
                  <a:txBody>
                    <a:bodyPr/>
                    <a:lstStyle/>
                    <a:p>
                      <a:pPr algn="ctr"/>
                      <a:endParaRPr lang="tr-TR" sz="1800" b="1" dirty="0"/>
                    </a:p>
                  </a:txBody>
                  <a:tcPr>
                    <a:solidFill>
                      <a:schemeClr val="bg1"/>
                    </a:solidFill>
                  </a:tcPr>
                </a:tc>
                <a:tc>
                  <a:txBody>
                    <a:bodyPr/>
                    <a:lstStyle/>
                    <a:p>
                      <a:pPr algn="ctr"/>
                      <a:endParaRPr lang="tr-TR" sz="1800" b="1" dirty="0"/>
                    </a:p>
                  </a:txBody>
                  <a:tcPr>
                    <a:solidFill>
                      <a:schemeClr val="bg1"/>
                    </a:solidFill>
                  </a:tcPr>
                </a:tc>
                <a:tc>
                  <a:txBody>
                    <a:bodyPr/>
                    <a:lstStyle/>
                    <a:p>
                      <a:pPr algn="ctr"/>
                      <a:endParaRPr lang="tr-TR" sz="1800" b="1" dirty="0"/>
                    </a:p>
                  </a:txBody>
                  <a:tcPr>
                    <a:solidFill>
                      <a:schemeClr val="bg1"/>
                    </a:solidFill>
                  </a:tcPr>
                </a:tc>
              </a:tr>
              <a:tr h="301107">
                <a:tc>
                  <a:txBody>
                    <a:bodyPr/>
                    <a:lstStyle/>
                    <a:p>
                      <a:pPr algn="ctr"/>
                      <a:endParaRPr lang="tr-TR"/>
                    </a:p>
                  </a:txBody>
                  <a:tcPr>
                    <a:solidFill>
                      <a:schemeClr val="bg1"/>
                    </a:solidFill>
                  </a:tcPr>
                </a:tc>
                <a:tc>
                  <a:txBody>
                    <a:bodyPr/>
                    <a:lstStyle/>
                    <a:p>
                      <a:pPr algn="ctr"/>
                      <a:endParaRPr lang="tr-TR"/>
                    </a:p>
                  </a:txBody>
                  <a:tcPr>
                    <a:solidFill>
                      <a:schemeClr val="bg1"/>
                    </a:solidFill>
                  </a:tcPr>
                </a:tc>
                <a:tc>
                  <a:txBody>
                    <a:bodyPr/>
                    <a:lstStyle/>
                    <a:p>
                      <a:pPr algn="ctr"/>
                      <a:endParaRPr lang="tr-TR"/>
                    </a:p>
                  </a:txBody>
                  <a:tcPr>
                    <a:solidFill>
                      <a:schemeClr val="bg1"/>
                    </a:solidFill>
                  </a:tcPr>
                </a:tc>
                <a:tc>
                  <a:txBody>
                    <a:bodyPr/>
                    <a:lstStyle/>
                    <a:p>
                      <a:pPr algn="ctr"/>
                      <a:endParaRPr lang="tr-TR"/>
                    </a:p>
                  </a:txBody>
                  <a:tcPr>
                    <a:solidFill>
                      <a:schemeClr val="bg1"/>
                    </a:solidFill>
                  </a:tcPr>
                </a:tc>
                <a:tc>
                  <a:txBody>
                    <a:bodyPr/>
                    <a:lstStyle/>
                    <a:p>
                      <a:pPr algn="ctr"/>
                      <a:endParaRPr lang="tr-TR" dirty="0"/>
                    </a:p>
                  </a:txBody>
                  <a:tcPr>
                    <a:solidFill>
                      <a:schemeClr val="bg1"/>
                    </a:solidFill>
                  </a:tcPr>
                </a:tc>
                <a:tc>
                  <a:txBody>
                    <a:bodyPr/>
                    <a:lstStyle/>
                    <a:p>
                      <a:pPr algn="ctr"/>
                      <a:endParaRPr lang="tr-TR"/>
                    </a:p>
                  </a:txBody>
                  <a:tcPr>
                    <a:solidFill>
                      <a:schemeClr val="bg1"/>
                    </a:solidFill>
                  </a:tcPr>
                </a:tc>
                <a:tc>
                  <a:txBody>
                    <a:bodyPr/>
                    <a:lstStyle/>
                    <a:p>
                      <a:pPr algn="ctr"/>
                      <a:endParaRPr lang="tr-TR" dirty="0"/>
                    </a:p>
                  </a:txBody>
                  <a:tcPr>
                    <a:solidFill>
                      <a:schemeClr val="bg1"/>
                    </a:solidFill>
                  </a:tcPr>
                </a:tc>
                <a:tc>
                  <a:txBody>
                    <a:bodyPr/>
                    <a:lstStyle/>
                    <a:p>
                      <a:pPr algn="ctr"/>
                      <a:endParaRPr lang="tr-TR" dirty="0"/>
                    </a:p>
                  </a:txBody>
                  <a:tcPr>
                    <a:solidFill>
                      <a:schemeClr val="bg1"/>
                    </a:solidFill>
                  </a:tcPr>
                </a:tc>
                <a:tc>
                  <a:txBody>
                    <a:bodyPr/>
                    <a:lstStyle/>
                    <a:p>
                      <a:pPr algn="ctr"/>
                      <a:endParaRPr lang="tr-TR" dirty="0"/>
                    </a:p>
                  </a:txBody>
                  <a:tcPr>
                    <a:solidFill>
                      <a:schemeClr val="bg1"/>
                    </a:solidFill>
                  </a:tcPr>
                </a:tc>
                <a:tc>
                  <a:txBody>
                    <a:bodyPr/>
                    <a:lstStyle/>
                    <a:p>
                      <a:pPr algn="ctr"/>
                      <a:endParaRPr lang="tr-TR" dirty="0"/>
                    </a:p>
                  </a:txBody>
                  <a:tcPr>
                    <a:solidFill>
                      <a:schemeClr val="bg1"/>
                    </a:solidFill>
                  </a:tcPr>
                </a:tc>
              </a:tr>
            </a:tbl>
          </a:graphicData>
        </a:graphic>
      </p:graphicFrame>
      <p:sp>
        <p:nvSpPr>
          <p:cNvPr id="5" name="4 Dikdörtgen"/>
          <p:cNvSpPr/>
          <p:nvPr/>
        </p:nvSpPr>
        <p:spPr>
          <a:xfrm>
            <a:off x="4499429" y="1219200"/>
            <a:ext cx="4258758" cy="452431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3200" dirty="0" smtClean="0"/>
              <a:t>#include &lt;</a:t>
            </a:r>
            <a:r>
              <a:rPr lang="en-US" sz="3200" dirty="0" err="1" smtClean="0"/>
              <a:t>stdio.h</a:t>
            </a:r>
            <a:r>
              <a:rPr lang="en-US" sz="3200" dirty="0" smtClean="0"/>
              <a:t>&gt;</a:t>
            </a:r>
          </a:p>
          <a:p>
            <a:r>
              <a:rPr lang="en-US" sz="3200" dirty="0" err="1" smtClean="0"/>
              <a:t>int</a:t>
            </a:r>
            <a:r>
              <a:rPr lang="en-US" sz="3200" dirty="0" smtClean="0"/>
              <a:t> main()</a:t>
            </a:r>
            <a:r>
              <a:rPr lang="tr-TR" sz="3200" dirty="0" smtClean="0"/>
              <a:t> </a:t>
            </a:r>
            <a:r>
              <a:rPr lang="en-US" sz="3200" dirty="0" smtClean="0"/>
              <a:t>{</a:t>
            </a:r>
          </a:p>
          <a:p>
            <a:r>
              <a:rPr lang="en-US" sz="3200" dirty="0" err="1" smtClean="0"/>
              <a:t>int</a:t>
            </a:r>
            <a:r>
              <a:rPr lang="en-US" sz="3200" dirty="0" smtClean="0"/>
              <a:t> age;</a:t>
            </a:r>
          </a:p>
          <a:p>
            <a:r>
              <a:rPr lang="en-US" sz="3200" dirty="0" err="1" smtClean="0"/>
              <a:t>printf</a:t>
            </a:r>
            <a:r>
              <a:rPr lang="en-US" sz="3200" dirty="0" smtClean="0"/>
              <a:t>("</a:t>
            </a:r>
            <a:r>
              <a:rPr lang="en-US" sz="3200" dirty="0" err="1" smtClean="0"/>
              <a:t>Yas</a:t>
            </a:r>
            <a:r>
              <a:rPr lang="en-US" sz="3200" dirty="0" smtClean="0"/>
              <a:t>:");</a:t>
            </a:r>
          </a:p>
          <a:p>
            <a:r>
              <a:rPr lang="en-US" sz="3200" dirty="0" err="1" smtClean="0"/>
              <a:t>scanf</a:t>
            </a:r>
            <a:r>
              <a:rPr lang="en-US" sz="3200" dirty="0" smtClean="0"/>
              <a:t>("%d", age);</a:t>
            </a:r>
          </a:p>
          <a:p>
            <a:r>
              <a:rPr lang="en-US" sz="3200" dirty="0" err="1" smtClean="0"/>
              <a:t>printf</a:t>
            </a:r>
            <a:r>
              <a:rPr lang="en-US" sz="3200" dirty="0" smtClean="0"/>
              <a:t>("</a:t>
            </a:r>
            <a:r>
              <a:rPr lang="tr-TR" sz="3200" dirty="0" smtClean="0"/>
              <a:t>Ben</a:t>
            </a:r>
            <a:r>
              <a:rPr lang="en-US" sz="3200" dirty="0" smtClean="0"/>
              <a:t>:%d",</a:t>
            </a:r>
          </a:p>
          <a:p>
            <a:r>
              <a:rPr lang="en-US" sz="3200" dirty="0" smtClean="0"/>
              <a:t>age*age);</a:t>
            </a:r>
          </a:p>
          <a:p>
            <a:r>
              <a:rPr lang="en-US" sz="3200" dirty="0" smtClean="0"/>
              <a:t>return 0;</a:t>
            </a:r>
          </a:p>
          <a:p>
            <a:r>
              <a:rPr lang="en-US" sz="3200" dirty="0" smtClean="0"/>
              <a:t>}</a:t>
            </a:r>
            <a:endParaRPr lang="tr-TR" sz="3200" dirty="0"/>
          </a:p>
        </p:txBody>
      </p:sp>
      <p:pic>
        <p:nvPicPr>
          <p:cNvPr id="6" name="5 Resim" descr="bilgisayar.wmf"/>
          <p:cNvPicPr>
            <a:picLocks noChangeAspect="1"/>
          </p:cNvPicPr>
          <p:nvPr/>
        </p:nvPicPr>
        <p:blipFill>
          <a:blip r:embed="rId2"/>
          <a:stretch>
            <a:fillRect/>
          </a:stretch>
        </p:blipFill>
        <p:spPr>
          <a:xfrm>
            <a:off x="457200" y="5000625"/>
            <a:ext cx="1819275" cy="1857375"/>
          </a:xfrm>
          <a:prstGeom prst="rect">
            <a:avLst/>
          </a:prstGeom>
        </p:spPr>
      </p:pic>
      <p:graphicFrame>
        <p:nvGraphicFramePr>
          <p:cNvPr id="7" name="6 Tablo"/>
          <p:cNvGraphicFramePr>
            <a:graphicFrameLocks noGrp="1"/>
          </p:cNvGraphicFramePr>
          <p:nvPr/>
        </p:nvGraphicFramePr>
        <p:xfrm>
          <a:off x="665018" y="1579418"/>
          <a:ext cx="3089560" cy="1097280"/>
        </p:xfrm>
        <a:graphic>
          <a:graphicData uri="http://schemas.openxmlformats.org/drawingml/2006/table">
            <a:tbl>
              <a:tblPr firstRow="1" bandRow="1">
                <a:tableStyleId>{5940675A-B579-460E-94D1-54222C63F5DA}</a:tableStyleId>
              </a:tblPr>
              <a:tblGrid>
                <a:gridCol w="308956"/>
                <a:gridCol w="308956"/>
                <a:gridCol w="308956"/>
                <a:gridCol w="308956"/>
                <a:gridCol w="308956"/>
                <a:gridCol w="308956"/>
                <a:gridCol w="308956"/>
                <a:gridCol w="308956"/>
                <a:gridCol w="308956"/>
                <a:gridCol w="308956"/>
              </a:tblGrid>
              <a:tr h="301107">
                <a:tc>
                  <a:txBody>
                    <a:bodyPr/>
                    <a:lstStyle/>
                    <a:p>
                      <a:pPr algn="ctr"/>
                      <a:r>
                        <a:rPr lang="tr-TR" sz="1800" b="0" dirty="0" smtClean="0"/>
                        <a:t>Y</a:t>
                      </a:r>
                      <a:endParaRPr lang="tr-TR" sz="1800" b="0" dirty="0"/>
                    </a:p>
                  </a:txBody>
                  <a:tcPr>
                    <a:solidFill>
                      <a:schemeClr val="bg1"/>
                    </a:solidFill>
                  </a:tcPr>
                </a:tc>
                <a:tc>
                  <a:txBody>
                    <a:bodyPr/>
                    <a:lstStyle/>
                    <a:p>
                      <a:pPr algn="ctr"/>
                      <a:r>
                        <a:rPr lang="tr-TR" sz="1800" b="0" dirty="0" smtClean="0"/>
                        <a:t>a</a:t>
                      </a:r>
                      <a:endParaRPr lang="tr-TR" sz="1800" b="0" dirty="0"/>
                    </a:p>
                  </a:txBody>
                  <a:tcPr>
                    <a:solidFill>
                      <a:schemeClr val="bg1"/>
                    </a:solidFill>
                  </a:tcPr>
                </a:tc>
                <a:tc>
                  <a:txBody>
                    <a:bodyPr/>
                    <a:lstStyle/>
                    <a:p>
                      <a:pPr algn="ctr"/>
                      <a:r>
                        <a:rPr lang="tr-TR" sz="1800" b="0" dirty="0" smtClean="0"/>
                        <a:t>s</a:t>
                      </a:r>
                      <a:endParaRPr lang="tr-TR" sz="1800" b="0" dirty="0"/>
                    </a:p>
                  </a:txBody>
                  <a:tcPr>
                    <a:solidFill>
                      <a:schemeClr val="bg1"/>
                    </a:solidFill>
                  </a:tcPr>
                </a:tc>
                <a:tc>
                  <a:txBody>
                    <a:bodyPr/>
                    <a:lstStyle/>
                    <a:p>
                      <a:pPr algn="ctr"/>
                      <a:r>
                        <a:rPr lang="tr-TR" sz="1800" b="0" dirty="0" smtClean="0"/>
                        <a:t>:</a:t>
                      </a:r>
                      <a:endParaRPr lang="tr-TR" sz="1800" b="0" dirty="0"/>
                    </a:p>
                  </a:txBody>
                  <a:tcPr>
                    <a:solidFill>
                      <a:schemeClr val="bg1"/>
                    </a:solidFill>
                  </a:tcPr>
                </a:tc>
                <a:tc>
                  <a:txBody>
                    <a:bodyPr/>
                    <a:lstStyle/>
                    <a:p>
                      <a:pPr algn="ctr"/>
                      <a:r>
                        <a:rPr lang="tr-TR" sz="1800" b="1" i="1" dirty="0" smtClean="0"/>
                        <a:t>1</a:t>
                      </a:r>
                      <a:endParaRPr lang="tr-TR" sz="1800" b="1" i="1" dirty="0"/>
                    </a:p>
                  </a:txBody>
                  <a:tcPr>
                    <a:solidFill>
                      <a:schemeClr val="bg1"/>
                    </a:solidFill>
                  </a:tcPr>
                </a:tc>
                <a:tc>
                  <a:txBody>
                    <a:bodyPr/>
                    <a:lstStyle/>
                    <a:p>
                      <a:pPr algn="ctr"/>
                      <a:r>
                        <a:rPr lang="tr-TR" sz="1800" b="1" i="1" dirty="0" smtClean="0"/>
                        <a:t>2</a:t>
                      </a:r>
                      <a:endParaRPr lang="tr-TR" sz="1800" b="1" i="1" dirty="0"/>
                    </a:p>
                  </a:txBody>
                  <a:tcPr>
                    <a:solidFill>
                      <a:schemeClr val="bg1"/>
                    </a:solidFill>
                  </a:tcPr>
                </a:tc>
                <a:tc>
                  <a:txBody>
                    <a:bodyPr/>
                    <a:lstStyle/>
                    <a:p>
                      <a:pPr algn="ctr"/>
                      <a:endParaRPr lang="tr-TR" sz="1800" b="1" dirty="0"/>
                    </a:p>
                  </a:txBody>
                  <a:tcPr>
                    <a:solidFill>
                      <a:schemeClr val="bg1"/>
                    </a:solidFill>
                  </a:tcPr>
                </a:tc>
                <a:tc>
                  <a:txBody>
                    <a:bodyPr/>
                    <a:lstStyle/>
                    <a:p>
                      <a:pPr algn="ctr"/>
                      <a:endParaRPr lang="tr-TR" sz="1800" b="1" dirty="0"/>
                    </a:p>
                  </a:txBody>
                  <a:tcPr>
                    <a:solidFill>
                      <a:schemeClr val="bg1"/>
                    </a:solidFill>
                  </a:tcPr>
                </a:tc>
                <a:tc>
                  <a:txBody>
                    <a:bodyPr/>
                    <a:lstStyle/>
                    <a:p>
                      <a:pPr algn="ctr"/>
                      <a:endParaRPr lang="tr-TR" sz="1800" b="1" dirty="0"/>
                    </a:p>
                  </a:txBody>
                  <a:tcPr>
                    <a:solidFill>
                      <a:schemeClr val="bg1"/>
                    </a:solidFill>
                  </a:tcPr>
                </a:tc>
                <a:tc>
                  <a:txBody>
                    <a:bodyPr/>
                    <a:lstStyle/>
                    <a:p>
                      <a:pPr algn="ctr"/>
                      <a:endParaRPr lang="tr-TR" sz="1800" b="1" dirty="0"/>
                    </a:p>
                  </a:txBody>
                  <a:tcPr>
                    <a:solidFill>
                      <a:schemeClr val="bg1"/>
                    </a:solidFill>
                  </a:tcPr>
                </a:tc>
              </a:tr>
              <a:tr h="301107">
                <a:tc>
                  <a:txBody>
                    <a:bodyPr/>
                    <a:lstStyle/>
                    <a:p>
                      <a:pPr algn="ctr"/>
                      <a:r>
                        <a:rPr lang="tr-TR" sz="1800" b="0" dirty="0" smtClean="0"/>
                        <a:t>B</a:t>
                      </a:r>
                      <a:endParaRPr lang="tr-TR" sz="1800" b="0" dirty="0"/>
                    </a:p>
                  </a:txBody>
                  <a:tcPr>
                    <a:solidFill>
                      <a:schemeClr val="bg1"/>
                    </a:solidFill>
                  </a:tcPr>
                </a:tc>
                <a:tc>
                  <a:txBody>
                    <a:bodyPr/>
                    <a:lstStyle/>
                    <a:p>
                      <a:pPr algn="ctr"/>
                      <a:r>
                        <a:rPr lang="tr-TR" sz="1800" b="0" dirty="0" smtClean="0"/>
                        <a:t>e</a:t>
                      </a:r>
                      <a:endParaRPr lang="tr-TR" sz="1800" b="0" dirty="0"/>
                    </a:p>
                  </a:txBody>
                  <a:tcPr>
                    <a:solidFill>
                      <a:schemeClr val="bg1"/>
                    </a:solidFill>
                  </a:tcPr>
                </a:tc>
                <a:tc>
                  <a:txBody>
                    <a:bodyPr/>
                    <a:lstStyle/>
                    <a:p>
                      <a:pPr algn="ctr"/>
                      <a:r>
                        <a:rPr lang="tr-TR" sz="1800" b="0" dirty="0" smtClean="0"/>
                        <a:t>n</a:t>
                      </a:r>
                      <a:endParaRPr lang="tr-TR" sz="1800" b="0" dirty="0"/>
                    </a:p>
                  </a:txBody>
                  <a:tcPr>
                    <a:solidFill>
                      <a:schemeClr val="bg1"/>
                    </a:solidFill>
                  </a:tcPr>
                </a:tc>
                <a:tc>
                  <a:txBody>
                    <a:bodyPr/>
                    <a:lstStyle/>
                    <a:p>
                      <a:pPr algn="ctr"/>
                      <a:r>
                        <a:rPr lang="tr-TR" sz="1800" b="0" dirty="0" smtClean="0"/>
                        <a:t>:</a:t>
                      </a:r>
                      <a:endParaRPr lang="tr-TR" sz="1800" b="0" dirty="0"/>
                    </a:p>
                  </a:txBody>
                  <a:tcPr>
                    <a:solidFill>
                      <a:schemeClr val="bg1"/>
                    </a:solidFill>
                  </a:tcPr>
                </a:tc>
                <a:tc>
                  <a:txBody>
                    <a:bodyPr/>
                    <a:lstStyle/>
                    <a:p>
                      <a:pPr algn="ctr"/>
                      <a:r>
                        <a:rPr lang="tr-TR" sz="1800" b="0" dirty="0" smtClean="0">
                          <a:solidFill>
                            <a:srgbClr val="002060"/>
                          </a:solidFill>
                        </a:rPr>
                        <a:t>H</a:t>
                      </a:r>
                      <a:endParaRPr lang="tr-TR" sz="1800" b="0" dirty="0">
                        <a:solidFill>
                          <a:srgbClr val="002060"/>
                        </a:solidFill>
                      </a:endParaRPr>
                    </a:p>
                  </a:txBody>
                  <a:tcPr>
                    <a:solidFill>
                      <a:schemeClr val="bg1"/>
                    </a:solidFill>
                  </a:tcPr>
                </a:tc>
                <a:tc>
                  <a:txBody>
                    <a:bodyPr/>
                    <a:lstStyle/>
                    <a:p>
                      <a:pPr algn="ctr"/>
                      <a:r>
                        <a:rPr lang="tr-TR" sz="1800" b="0" dirty="0" smtClean="0">
                          <a:solidFill>
                            <a:srgbClr val="002060"/>
                          </a:solidFill>
                        </a:rPr>
                        <a:t>A</a:t>
                      </a:r>
                      <a:endParaRPr lang="tr-TR" sz="1800" b="0" dirty="0">
                        <a:solidFill>
                          <a:srgbClr val="002060"/>
                        </a:solidFill>
                      </a:endParaRPr>
                    </a:p>
                  </a:txBody>
                  <a:tcPr>
                    <a:solidFill>
                      <a:schemeClr val="bg1"/>
                    </a:solidFill>
                  </a:tcPr>
                </a:tc>
                <a:tc>
                  <a:txBody>
                    <a:bodyPr/>
                    <a:lstStyle/>
                    <a:p>
                      <a:pPr algn="ctr"/>
                      <a:r>
                        <a:rPr lang="tr-TR" sz="1800" b="0" dirty="0" smtClean="0">
                          <a:solidFill>
                            <a:srgbClr val="002060"/>
                          </a:solidFill>
                        </a:rPr>
                        <a:t>T</a:t>
                      </a:r>
                      <a:endParaRPr lang="tr-TR" sz="1800" b="0" dirty="0">
                        <a:solidFill>
                          <a:srgbClr val="002060"/>
                        </a:solidFill>
                      </a:endParaRPr>
                    </a:p>
                  </a:txBody>
                  <a:tcPr>
                    <a:solidFill>
                      <a:schemeClr val="bg1"/>
                    </a:solidFill>
                  </a:tcPr>
                </a:tc>
                <a:tc>
                  <a:txBody>
                    <a:bodyPr/>
                    <a:lstStyle/>
                    <a:p>
                      <a:pPr algn="ctr"/>
                      <a:r>
                        <a:rPr lang="tr-TR" sz="1800" b="0" dirty="0" smtClean="0">
                          <a:solidFill>
                            <a:srgbClr val="002060"/>
                          </a:solidFill>
                        </a:rPr>
                        <a:t>A</a:t>
                      </a:r>
                      <a:endParaRPr lang="tr-TR" sz="1800" b="0" dirty="0">
                        <a:solidFill>
                          <a:srgbClr val="002060"/>
                        </a:solidFill>
                      </a:endParaRPr>
                    </a:p>
                  </a:txBody>
                  <a:tcPr>
                    <a:solidFill>
                      <a:schemeClr val="bg1"/>
                    </a:solidFill>
                  </a:tcPr>
                </a:tc>
                <a:tc>
                  <a:txBody>
                    <a:bodyPr/>
                    <a:lstStyle/>
                    <a:p>
                      <a:pPr algn="ctr"/>
                      <a:r>
                        <a:rPr lang="tr-TR" sz="1800" b="0" dirty="0" smtClean="0">
                          <a:solidFill>
                            <a:srgbClr val="002060"/>
                          </a:solidFill>
                        </a:rPr>
                        <a:t>2</a:t>
                      </a:r>
                      <a:endParaRPr lang="tr-TR" sz="1800" b="0" dirty="0">
                        <a:solidFill>
                          <a:srgbClr val="002060"/>
                        </a:solidFill>
                      </a:endParaRPr>
                    </a:p>
                  </a:txBody>
                  <a:tcPr>
                    <a:solidFill>
                      <a:schemeClr val="bg1"/>
                    </a:solidFill>
                  </a:tcPr>
                </a:tc>
                <a:tc>
                  <a:txBody>
                    <a:bodyPr/>
                    <a:lstStyle/>
                    <a:p>
                      <a:pPr algn="ctr"/>
                      <a:endParaRPr lang="tr-TR" sz="1800" b="1" dirty="0"/>
                    </a:p>
                  </a:txBody>
                  <a:tcPr>
                    <a:solidFill>
                      <a:schemeClr val="bg1"/>
                    </a:solidFill>
                  </a:tcPr>
                </a:tc>
              </a:tr>
              <a:tr h="301107">
                <a:tc>
                  <a:txBody>
                    <a:bodyPr/>
                    <a:lstStyle/>
                    <a:p>
                      <a:pPr algn="ctr"/>
                      <a:endParaRPr lang="tr-TR"/>
                    </a:p>
                  </a:txBody>
                  <a:tcPr>
                    <a:solidFill>
                      <a:schemeClr val="bg1"/>
                    </a:solidFill>
                  </a:tcPr>
                </a:tc>
                <a:tc>
                  <a:txBody>
                    <a:bodyPr/>
                    <a:lstStyle/>
                    <a:p>
                      <a:pPr algn="ctr"/>
                      <a:endParaRPr lang="tr-TR"/>
                    </a:p>
                  </a:txBody>
                  <a:tcPr>
                    <a:solidFill>
                      <a:schemeClr val="bg1"/>
                    </a:solidFill>
                  </a:tcPr>
                </a:tc>
                <a:tc>
                  <a:txBody>
                    <a:bodyPr/>
                    <a:lstStyle/>
                    <a:p>
                      <a:pPr algn="ctr"/>
                      <a:endParaRPr lang="tr-TR"/>
                    </a:p>
                  </a:txBody>
                  <a:tcPr>
                    <a:solidFill>
                      <a:schemeClr val="bg1"/>
                    </a:solidFill>
                  </a:tcPr>
                </a:tc>
                <a:tc>
                  <a:txBody>
                    <a:bodyPr/>
                    <a:lstStyle/>
                    <a:p>
                      <a:pPr algn="ctr"/>
                      <a:endParaRPr lang="tr-TR"/>
                    </a:p>
                  </a:txBody>
                  <a:tcPr>
                    <a:solidFill>
                      <a:schemeClr val="bg1"/>
                    </a:solidFill>
                  </a:tcPr>
                </a:tc>
                <a:tc>
                  <a:txBody>
                    <a:bodyPr/>
                    <a:lstStyle/>
                    <a:p>
                      <a:pPr algn="ctr"/>
                      <a:endParaRPr lang="tr-TR" dirty="0"/>
                    </a:p>
                  </a:txBody>
                  <a:tcPr>
                    <a:solidFill>
                      <a:schemeClr val="bg1"/>
                    </a:solidFill>
                  </a:tcPr>
                </a:tc>
                <a:tc>
                  <a:txBody>
                    <a:bodyPr/>
                    <a:lstStyle/>
                    <a:p>
                      <a:pPr algn="ctr"/>
                      <a:endParaRPr lang="tr-TR"/>
                    </a:p>
                  </a:txBody>
                  <a:tcPr>
                    <a:solidFill>
                      <a:schemeClr val="bg1"/>
                    </a:solidFill>
                  </a:tcPr>
                </a:tc>
                <a:tc>
                  <a:txBody>
                    <a:bodyPr/>
                    <a:lstStyle/>
                    <a:p>
                      <a:pPr algn="ctr"/>
                      <a:endParaRPr lang="tr-TR" dirty="0"/>
                    </a:p>
                  </a:txBody>
                  <a:tcPr>
                    <a:solidFill>
                      <a:schemeClr val="bg1"/>
                    </a:solidFill>
                  </a:tcPr>
                </a:tc>
                <a:tc>
                  <a:txBody>
                    <a:bodyPr/>
                    <a:lstStyle/>
                    <a:p>
                      <a:pPr algn="ctr"/>
                      <a:endParaRPr lang="tr-TR" dirty="0"/>
                    </a:p>
                  </a:txBody>
                  <a:tcPr>
                    <a:solidFill>
                      <a:schemeClr val="bg1"/>
                    </a:solidFill>
                  </a:tcPr>
                </a:tc>
                <a:tc>
                  <a:txBody>
                    <a:bodyPr/>
                    <a:lstStyle/>
                    <a:p>
                      <a:pPr algn="ctr"/>
                      <a:endParaRPr lang="tr-TR" dirty="0"/>
                    </a:p>
                  </a:txBody>
                  <a:tcPr>
                    <a:solidFill>
                      <a:schemeClr val="bg1"/>
                    </a:solidFill>
                  </a:tcPr>
                </a:tc>
                <a:tc>
                  <a:txBody>
                    <a:bodyPr/>
                    <a:lstStyle/>
                    <a:p>
                      <a:pPr algn="ctr"/>
                      <a:endParaRPr lang="tr-TR" dirty="0"/>
                    </a:p>
                  </a:txBody>
                  <a:tcPr>
                    <a:solidFill>
                      <a:schemeClr val="bg1"/>
                    </a:solidFill>
                  </a:tcPr>
                </a:tc>
              </a:tr>
            </a:tbl>
          </a:graphicData>
        </a:graphic>
      </p:graphicFrame>
      <p:sp>
        <p:nvSpPr>
          <p:cNvPr id="9" name="8 Metin kutusu"/>
          <p:cNvSpPr txBox="1"/>
          <p:nvPr/>
        </p:nvSpPr>
        <p:spPr>
          <a:xfrm>
            <a:off x="665018" y="2794061"/>
            <a:ext cx="3187476" cy="369332"/>
          </a:xfrm>
          <a:prstGeom prst="rect">
            <a:avLst/>
          </a:prstGeom>
          <a:noFill/>
        </p:spPr>
        <p:txBody>
          <a:bodyPr wrap="none" rtlCol="0">
            <a:spAutoFit/>
          </a:bodyPr>
          <a:lstStyle/>
          <a:p>
            <a:r>
              <a:rPr lang="tr-TR" i="1" dirty="0" smtClean="0">
                <a:solidFill>
                  <a:srgbClr val="002060"/>
                </a:solidFill>
              </a:rPr>
              <a:t>Çünkü </a:t>
            </a:r>
            <a:r>
              <a:rPr lang="tr-TR" i="1" dirty="0" err="1" smtClean="0">
                <a:solidFill>
                  <a:srgbClr val="002060"/>
                </a:solidFill>
              </a:rPr>
              <a:t>scanf’te</a:t>
            </a:r>
            <a:r>
              <a:rPr lang="tr-TR" i="1" dirty="0" smtClean="0">
                <a:solidFill>
                  <a:srgbClr val="002060"/>
                </a:solidFill>
              </a:rPr>
              <a:t> &amp; kullanılmamış.</a:t>
            </a:r>
            <a:endParaRPr lang="tr-TR" i="1" dirty="0">
              <a:solidFill>
                <a:srgbClr val="002060"/>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8" presetClass="entr" presetSubtype="16"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diamond(in)">
                                      <p:cBhvr>
                                        <p:cTn id="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Neler öğrendik?</a:t>
            </a:r>
            <a:endParaRPr lang="tr-TR" dirty="0"/>
          </a:p>
        </p:txBody>
      </p:sp>
      <p:sp>
        <p:nvSpPr>
          <p:cNvPr id="3" name="2 İçerik Yer Tutucusu"/>
          <p:cNvSpPr>
            <a:spLocks noGrp="1"/>
          </p:cNvSpPr>
          <p:nvPr>
            <p:ph sz="quarter" idx="1"/>
          </p:nvPr>
        </p:nvSpPr>
        <p:spPr/>
        <p:txBody>
          <a:bodyPr/>
          <a:lstStyle/>
          <a:p>
            <a:r>
              <a:rPr lang="tr-TR" dirty="0" err="1" smtClean="0"/>
              <a:t>scanf</a:t>
            </a:r>
            <a:endParaRPr lang="tr-TR" dirty="0" smtClean="0"/>
          </a:p>
          <a:p>
            <a:pPr lvl="1"/>
            <a:r>
              <a:rPr lang="tr-TR" dirty="0" smtClean="0"/>
              <a:t>&amp; işareti</a:t>
            </a:r>
          </a:p>
          <a:p>
            <a:pPr lvl="1"/>
            <a:r>
              <a:rPr lang="tr-TR" dirty="0" smtClean="0"/>
              <a:t>tampondan değer alması</a:t>
            </a:r>
          </a:p>
          <a:p>
            <a:pPr lvl="1"/>
            <a:r>
              <a:rPr lang="tr-TR" dirty="0" smtClean="0"/>
              <a:t>“%c” ile “  %c” arasındaki fark</a:t>
            </a:r>
          </a:p>
          <a:p>
            <a:pPr lvl="1"/>
            <a:r>
              <a:rPr lang="tr-TR" dirty="0" err="1" smtClean="0"/>
              <a:t>enter</a:t>
            </a:r>
            <a:r>
              <a:rPr lang="tr-TR" dirty="0" smtClean="0"/>
              <a:t> da bir karaktermiş</a:t>
            </a:r>
          </a:p>
          <a:p>
            <a:r>
              <a:rPr lang="tr-TR" dirty="0" smtClean="0"/>
              <a:t>Hata türleri</a:t>
            </a:r>
          </a:p>
          <a:p>
            <a:pPr lvl="1"/>
            <a:r>
              <a:rPr lang="tr-TR" dirty="0" smtClean="0"/>
              <a:t>Söz dizim (</a:t>
            </a:r>
            <a:r>
              <a:rPr lang="tr-TR" dirty="0" err="1" smtClean="0"/>
              <a:t>syntax</a:t>
            </a:r>
            <a:r>
              <a:rPr lang="tr-TR" dirty="0" smtClean="0"/>
              <a:t>), çalışma zamanı(</a:t>
            </a:r>
            <a:r>
              <a:rPr lang="tr-TR" dirty="0" err="1" smtClean="0"/>
              <a:t>runtime</a:t>
            </a:r>
            <a:r>
              <a:rPr lang="tr-TR" dirty="0" smtClean="0"/>
              <a:t>), mantık(</a:t>
            </a:r>
            <a:r>
              <a:rPr lang="tr-TR" dirty="0" err="1" smtClean="0"/>
              <a:t>logic</a:t>
            </a:r>
            <a:r>
              <a:rPr lang="tr-TR" dirty="0" smtClean="0"/>
              <a:t>)</a:t>
            </a:r>
            <a:endParaRPr lang="tr-TR" dirty="0"/>
          </a:p>
        </p:txBody>
      </p:sp>
    </p:spTree>
  </p:cSld>
  <p:clrMapOvr>
    <a:masterClrMapping/>
  </p:clrMapOvr>
  <p:transition>
    <p:random/>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3 Başlık"/>
          <p:cNvSpPr>
            <a:spLocks noGrp="1"/>
          </p:cNvSpPr>
          <p:nvPr>
            <p:ph type="title"/>
          </p:nvPr>
        </p:nvSpPr>
        <p:spPr/>
        <p:txBody>
          <a:bodyPr/>
          <a:lstStyle/>
          <a:p>
            <a:r>
              <a:rPr lang="tr-TR" dirty="0" smtClean="0"/>
              <a:t>Anlayamadığınız yerleri bizlere sorunuz.</a:t>
            </a:r>
            <a:endParaRPr lang="tr-TR" dirty="0"/>
          </a:p>
        </p:txBody>
      </p:sp>
      <p:sp>
        <p:nvSpPr>
          <p:cNvPr id="3" name="2 İçerik Yer Tutucusu"/>
          <p:cNvSpPr>
            <a:spLocks noGrp="1"/>
          </p:cNvSpPr>
          <p:nvPr>
            <p:ph sz="quarter" idx="1"/>
          </p:nvPr>
        </p:nvSpPr>
        <p:spPr/>
        <p:txBody>
          <a:bodyPr>
            <a:normAutofit/>
          </a:bodyPr>
          <a:lstStyle/>
          <a:p>
            <a:pPr algn="ctr">
              <a:buNone/>
            </a:pPr>
            <a:r>
              <a:rPr lang="tr-TR" sz="8000" dirty="0" smtClean="0"/>
              <a:t>4. DERS SONU</a:t>
            </a:r>
            <a:endParaRPr lang="tr-TR" sz="8000" dirty="0"/>
          </a:p>
        </p:txBody>
      </p:sp>
    </p:spTree>
  </p:cSld>
  <p:clrMapOvr>
    <a:masterClrMapping/>
  </p:clrMapOvr>
  <p:transition>
    <p:random/>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normAutofit/>
          </a:bodyPr>
          <a:lstStyle/>
          <a:p>
            <a:r>
              <a:rPr lang="tr-TR" sz="16000" dirty="0" smtClean="0"/>
              <a:t>ÖZET</a:t>
            </a:r>
            <a:endParaRPr lang="tr-TR" sz="16000" dirty="0"/>
          </a:p>
        </p:txBody>
      </p:sp>
    </p:spTree>
  </p:cSld>
  <p:clrMapOvr>
    <a:masterClrMapping/>
  </p:clrMapOvr>
  <p:transition>
    <p:random/>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Özet</a:t>
            </a:r>
            <a:endParaRPr lang="tr-TR" dirty="0"/>
          </a:p>
        </p:txBody>
      </p:sp>
      <p:sp>
        <p:nvSpPr>
          <p:cNvPr id="3" name="2 İçerik Yer Tutucusu"/>
          <p:cNvSpPr>
            <a:spLocks noGrp="1"/>
          </p:cNvSpPr>
          <p:nvPr>
            <p:ph sz="quarter" idx="1"/>
          </p:nvPr>
        </p:nvSpPr>
        <p:spPr/>
        <p:txBody>
          <a:bodyPr/>
          <a:lstStyle/>
          <a:p>
            <a:r>
              <a:rPr lang="tr-TR" b="1" dirty="0" smtClean="0"/>
              <a:t>Tampon</a:t>
            </a:r>
            <a:r>
              <a:rPr lang="tr-TR" dirty="0" smtClean="0"/>
              <a:t> kavramının tekrardan anlatılması</a:t>
            </a:r>
          </a:p>
          <a:p>
            <a:r>
              <a:rPr lang="tr-TR" dirty="0" err="1" smtClean="0"/>
              <a:t>printf</a:t>
            </a:r>
            <a:r>
              <a:rPr lang="tr-TR" dirty="0" smtClean="0"/>
              <a:t> ile scanf fonksiyonları arasındaki farkların anlaşılabilmesi </a:t>
            </a:r>
            <a:r>
              <a:rPr lang="tr-TR" sz="1600" i="1" dirty="0" smtClean="0"/>
              <a:t>(bkz. </a:t>
            </a:r>
            <a:r>
              <a:rPr lang="tr-TR" sz="1600" i="1" dirty="0" err="1" smtClean="0"/>
              <a:t>printf</a:t>
            </a:r>
            <a:r>
              <a:rPr lang="tr-TR" sz="1600" i="1" dirty="0" smtClean="0"/>
              <a:t>(“Sayi1:%d”); yanlış kullanımı) </a:t>
            </a:r>
            <a:r>
              <a:rPr lang="tr-TR" b="1" dirty="0" smtClean="0"/>
              <a:t>önce sözde kod</a:t>
            </a:r>
            <a:endParaRPr lang="tr-TR" dirty="0" smtClean="0"/>
          </a:p>
        </p:txBody>
      </p:sp>
      <p:pic>
        <p:nvPicPr>
          <p:cNvPr id="4" name="Picture 2" descr="Using 2d Barcodes"/>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flipH="1">
            <a:off x="5745284" y="3676650"/>
            <a:ext cx="2941516" cy="3181350"/>
          </a:xfrm>
          <a:prstGeom prst="rect">
            <a:avLst/>
          </a:prstGeom>
          <a:noFill/>
        </p:spPr>
      </p:pic>
      <p:cxnSp>
        <p:nvCxnSpPr>
          <p:cNvPr id="6" name="5 Düz Ok Bağlayıcısı"/>
          <p:cNvCxnSpPr/>
          <p:nvPr/>
        </p:nvCxnSpPr>
        <p:spPr>
          <a:xfrm rot="10800000" flipV="1">
            <a:off x="5092700" y="2539998"/>
            <a:ext cx="1409700" cy="63500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 name="6 Dikdörtgen"/>
          <p:cNvSpPr/>
          <p:nvPr/>
        </p:nvSpPr>
        <p:spPr>
          <a:xfrm>
            <a:off x="1028700" y="2971800"/>
            <a:ext cx="4064000" cy="285495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342900" indent="-342900"/>
            <a:r>
              <a:rPr lang="tr-TR" dirty="0" smtClean="0"/>
              <a:t>SÖZDE KOD</a:t>
            </a:r>
          </a:p>
          <a:p>
            <a:pPr marL="342900" indent="-342900">
              <a:buFont typeface="+mj-lt"/>
              <a:buAutoNum type="arabicPeriod"/>
            </a:pPr>
            <a:r>
              <a:rPr lang="tr-TR" dirty="0" smtClean="0"/>
              <a:t>“Harf1:” </a:t>
            </a:r>
            <a:r>
              <a:rPr lang="tr-TR" dirty="0" err="1" smtClean="0"/>
              <a:t>yazdir</a:t>
            </a:r>
            <a:r>
              <a:rPr lang="tr-TR" dirty="0" smtClean="0"/>
              <a:t>.</a:t>
            </a:r>
          </a:p>
          <a:p>
            <a:pPr marL="342900" indent="-342900">
              <a:buFont typeface="+mj-lt"/>
              <a:buAutoNum type="arabicPeriod"/>
            </a:pPr>
            <a:r>
              <a:rPr lang="tr-TR" dirty="0" smtClean="0"/>
              <a:t>Klavyeden al ve h1’e kaydet.</a:t>
            </a:r>
          </a:p>
          <a:p>
            <a:pPr marL="342900" indent="-342900">
              <a:buFont typeface="+mj-lt"/>
              <a:buAutoNum type="arabicPeriod"/>
            </a:pPr>
            <a:r>
              <a:rPr lang="tr-TR" dirty="0" smtClean="0"/>
              <a:t>“Harf2:” </a:t>
            </a:r>
            <a:r>
              <a:rPr lang="tr-TR" dirty="0" err="1" smtClean="0"/>
              <a:t>yazdir</a:t>
            </a:r>
            <a:r>
              <a:rPr lang="tr-TR" dirty="0" smtClean="0"/>
              <a:t>.</a:t>
            </a:r>
          </a:p>
          <a:p>
            <a:pPr marL="342900" indent="-342900">
              <a:buFont typeface="+mj-lt"/>
              <a:buAutoNum type="arabicPeriod"/>
            </a:pPr>
            <a:r>
              <a:rPr lang="tr-TR" dirty="0" smtClean="0"/>
              <a:t>Klavyeden al ve h2’e kaydet.</a:t>
            </a:r>
          </a:p>
          <a:p>
            <a:pPr marL="342900" indent="-342900">
              <a:buFont typeface="+mj-lt"/>
              <a:buAutoNum type="arabicPeriod"/>
            </a:pPr>
            <a:r>
              <a:rPr lang="tr-TR" dirty="0" smtClean="0"/>
              <a:t>“Harf3:” </a:t>
            </a:r>
            <a:r>
              <a:rPr lang="tr-TR" dirty="0" err="1" smtClean="0"/>
              <a:t>yazdir</a:t>
            </a:r>
            <a:r>
              <a:rPr lang="tr-TR" dirty="0" smtClean="0"/>
              <a:t>.</a:t>
            </a:r>
          </a:p>
          <a:p>
            <a:pPr marL="342900" indent="-342900">
              <a:buFont typeface="+mj-lt"/>
              <a:buAutoNum type="arabicPeriod"/>
            </a:pPr>
            <a:r>
              <a:rPr lang="tr-TR" dirty="0" smtClean="0"/>
              <a:t>Klavyeden al ve h3’e kaydet.</a:t>
            </a:r>
          </a:p>
          <a:p>
            <a:pPr marL="342900" indent="-342900">
              <a:buFont typeface="+mj-lt"/>
              <a:buAutoNum type="arabicPeriod"/>
            </a:pPr>
            <a:r>
              <a:rPr lang="tr-TR" dirty="0" smtClean="0"/>
              <a:t>Üçünü de ekrana “” içinde </a:t>
            </a:r>
            <a:r>
              <a:rPr lang="tr-TR" dirty="0" err="1" smtClean="0"/>
              <a:t>yazdir</a:t>
            </a:r>
            <a:r>
              <a:rPr lang="tr-TR" dirty="0" smtClean="0"/>
              <a:t>.</a:t>
            </a:r>
          </a:p>
          <a:p>
            <a:pPr marL="342900" indent="-342900">
              <a:buFont typeface="+mj-lt"/>
              <a:buAutoNum type="arabicPeriod"/>
            </a:pPr>
            <a:endParaRPr lang="tr-TR" dirty="0"/>
          </a:p>
        </p:txBody>
      </p:sp>
    </p:spTree>
  </p:cSld>
  <p:clrMapOvr>
    <a:masterClrMapping/>
  </p:clrMapOvr>
  <p:transition>
    <p:random/>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ŞİMDİYE KADAR ÖĞRENDİKLERİMİZİN BAZILARI</a:t>
            </a:r>
            <a:endParaRPr lang="en-US" dirty="0"/>
          </a:p>
        </p:txBody>
      </p:sp>
      <p:sp>
        <p:nvSpPr>
          <p:cNvPr id="3" name="2 İçerik Yer Tutucusu"/>
          <p:cNvSpPr>
            <a:spLocks noGrp="1"/>
          </p:cNvSpPr>
          <p:nvPr>
            <p:ph sz="quarter" idx="1"/>
          </p:nvPr>
        </p:nvSpPr>
        <p:spPr/>
        <p:txBody>
          <a:bodyPr>
            <a:normAutofit/>
          </a:bodyPr>
          <a:lstStyle/>
          <a:p>
            <a:r>
              <a:rPr lang="tr-TR" dirty="0" smtClean="0"/>
              <a:t>Algoritmalar</a:t>
            </a:r>
          </a:p>
          <a:p>
            <a:pPr lvl="1"/>
            <a:r>
              <a:rPr lang="tr-TR" dirty="0" smtClean="0"/>
              <a:t>Sözde kod</a:t>
            </a:r>
          </a:p>
          <a:p>
            <a:r>
              <a:rPr lang="tr-TR" dirty="0" smtClean="0"/>
              <a:t>Değişken kavramı ve kullanımı</a:t>
            </a:r>
          </a:p>
          <a:p>
            <a:pPr lvl="1"/>
            <a:r>
              <a:rPr lang="tr-TR" dirty="0" smtClean="0"/>
              <a:t>Değişkenler isimlendirme kuralları/kabulleri</a:t>
            </a:r>
          </a:p>
          <a:p>
            <a:pPr lvl="1"/>
            <a:r>
              <a:rPr lang="tr-TR" dirty="0" smtClean="0"/>
              <a:t>Değişken türleri (</a:t>
            </a:r>
            <a:r>
              <a:rPr lang="tr-TR" dirty="0" err="1" smtClean="0"/>
              <a:t>int</a:t>
            </a:r>
            <a:r>
              <a:rPr lang="tr-TR" dirty="0" smtClean="0"/>
              <a:t>, </a:t>
            </a:r>
            <a:r>
              <a:rPr lang="tr-TR" dirty="0" err="1" smtClean="0"/>
              <a:t>double</a:t>
            </a:r>
            <a:r>
              <a:rPr lang="tr-TR" dirty="0" smtClean="0"/>
              <a:t>, </a:t>
            </a:r>
            <a:r>
              <a:rPr lang="tr-TR" dirty="0" err="1" smtClean="0"/>
              <a:t>char</a:t>
            </a:r>
            <a:r>
              <a:rPr lang="tr-TR" dirty="0" smtClean="0"/>
              <a:t>…)</a:t>
            </a:r>
          </a:p>
          <a:p>
            <a:r>
              <a:rPr lang="tr-TR" dirty="0" err="1" smtClean="0"/>
              <a:t>print</a:t>
            </a:r>
            <a:r>
              <a:rPr lang="tr-TR" b="1" dirty="0" err="1" smtClean="0"/>
              <a:t>f</a:t>
            </a:r>
            <a:r>
              <a:rPr lang="tr-TR" dirty="0" smtClean="0"/>
              <a:t> ile ekrana </a:t>
            </a:r>
            <a:r>
              <a:rPr lang="tr-TR" b="1" dirty="0" smtClean="0"/>
              <a:t>biçimli</a:t>
            </a:r>
            <a:r>
              <a:rPr lang="tr-TR" dirty="0" smtClean="0"/>
              <a:t> şekilde yazı yazdırmak </a:t>
            </a:r>
          </a:p>
          <a:p>
            <a:r>
              <a:rPr lang="tr-TR" dirty="0" smtClean="0"/>
              <a:t>scan</a:t>
            </a:r>
            <a:r>
              <a:rPr lang="tr-TR" b="1" dirty="0" smtClean="0"/>
              <a:t>f</a:t>
            </a:r>
            <a:r>
              <a:rPr lang="tr-TR" dirty="0" smtClean="0"/>
              <a:t> ile kullanıcıdan </a:t>
            </a:r>
            <a:r>
              <a:rPr lang="tr-TR" b="1" dirty="0" smtClean="0"/>
              <a:t>biçimli</a:t>
            </a:r>
            <a:r>
              <a:rPr lang="tr-TR" dirty="0" smtClean="0"/>
              <a:t> şekilde değer alabilmek</a:t>
            </a:r>
          </a:p>
          <a:p>
            <a:pPr>
              <a:buNone/>
            </a:pPr>
            <a:r>
              <a:rPr lang="tr-TR" dirty="0" smtClean="0"/>
              <a:t>EK SLAYTLARDAN ÖĞRENMENİZİ BEKLEDİĞİMİZ KISIM</a:t>
            </a:r>
          </a:p>
          <a:p>
            <a:r>
              <a:rPr lang="tr-TR" i="1" dirty="0" smtClean="0">
                <a:solidFill>
                  <a:srgbClr val="FF0000"/>
                </a:solidFill>
              </a:rPr>
              <a:t>C dilinin genel yapısı #define, #</a:t>
            </a:r>
            <a:r>
              <a:rPr lang="tr-TR" i="1" dirty="0" err="1" smtClean="0">
                <a:solidFill>
                  <a:srgbClr val="FF0000"/>
                </a:solidFill>
              </a:rPr>
              <a:t>include</a:t>
            </a:r>
            <a:r>
              <a:rPr lang="tr-TR" i="1" dirty="0" smtClean="0">
                <a:solidFill>
                  <a:srgbClr val="FF0000"/>
                </a:solidFill>
              </a:rPr>
              <a:t>, </a:t>
            </a:r>
            <a:r>
              <a:rPr lang="tr-TR" i="1" dirty="0" err="1" smtClean="0">
                <a:solidFill>
                  <a:srgbClr val="FF0000"/>
                </a:solidFill>
              </a:rPr>
              <a:t>return</a:t>
            </a:r>
            <a:r>
              <a:rPr lang="tr-TR" i="1" dirty="0" smtClean="0">
                <a:solidFill>
                  <a:srgbClr val="FF0000"/>
                </a:solidFill>
              </a:rPr>
              <a:t> 0; …</a:t>
            </a:r>
          </a:p>
          <a:p>
            <a:r>
              <a:rPr lang="tr-TR" i="1" dirty="0" smtClean="0">
                <a:solidFill>
                  <a:srgbClr val="FF0000"/>
                </a:solidFill>
              </a:rPr>
              <a:t>…</a:t>
            </a:r>
          </a:p>
          <a:p>
            <a:pPr lvl="1"/>
            <a:endParaRPr lang="tr-TR" dirty="0" smtClean="0"/>
          </a:p>
          <a:p>
            <a:endParaRPr lang="tr-TR" dirty="0" smtClean="0"/>
          </a:p>
        </p:txBody>
      </p:sp>
    </p:spTree>
    <p:extLst>
      <p:ext uri="{BB962C8B-B14F-4D97-AF65-F5344CB8AC3E}">
        <p14:creationId xmlns:p14="http://schemas.microsoft.com/office/powerpoint/2010/main" xmlns="" val="183246594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linds(horizontal)">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blinds(horizontal)">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blinds(horizontal)">
                                      <p:cBhvr>
                                        <p:cTn id="36" dur="500"/>
                                        <p:tgtEl>
                                          <p:spTgt spid="3">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blinds(horizontal)">
                                      <p:cBhvr>
                                        <p:cTn id="41" dur="500"/>
                                        <p:tgtEl>
                                          <p:spTgt spid="3">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blinds(horizontal)">
                                      <p:cBhvr>
                                        <p:cTn id="4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Metin kutusu"/>
          <p:cNvSpPr txBox="1"/>
          <p:nvPr/>
        </p:nvSpPr>
        <p:spPr>
          <a:xfrm>
            <a:off x="457200" y="5454432"/>
            <a:ext cx="3657580"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sz="1400" dirty="0" err="1" smtClean="0"/>
              <a:t>system</a:t>
            </a:r>
            <a:r>
              <a:rPr lang="tr-TR" sz="1400" dirty="0" smtClean="0"/>
              <a:t> komutu bir kütüphane eklenmesini istememektedir. Sizin bilgisayarınızda istiyorsa .</a:t>
            </a:r>
            <a:r>
              <a:rPr lang="tr-TR" sz="1400" dirty="0" err="1" smtClean="0"/>
              <a:t>cpp</a:t>
            </a:r>
            <a:r>
              <a:rPr lang="tr-TR" sz="1400" dirty="0" smtClean="0"/>
              <a:t> olarak kaydetmiş olabilir misiniz? Hayır ise, </a:t>
            </a:r>
            <a:r>
              <a:rPr lang="tr-TR" sz="1400" dirty="0" err="1" smtClean="0"/>
              <a:t>stdlib</a:t>
            </a:r>
            <a:r>
              <a:rPr lang="tr-TR" sz="1400" dirty="0" smtClean="0"/>
              <a:t>.h kütüphanesini ekleyiniz.</a:t>
            </a:r>
            <a:endParaRPr lang="tr-TR" sz="1400" dirty="0"/>
          </a:p>
        </p:txBody>
      </p:sp>
      <p:sp>
        <p:nvSpPr>
          <p:cNvPr id="9" name="8 Dikey Kaydırma"/>
          <p:cNvSpPr/>
          <p:nvPr/>
        </p:nvSpPr>
        <p:spPr>
          <a:xfrm>
            <a:off x="4572000" y="2867025"/>
            <a:ext cx="4114800" cy="3337560"/>
          </a:xfrm>
          <a:prstGeom prst="verticalScroll">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tr-TR"/>
          </a:p>
        </p:txBody>
      </p:sp>
      <p:sp>
        <p:nvSpPr>
          <p:cNvPr id="2" name="1 Başlık"/>
          <p:cNvSpPr>
            <a:spLocks noGrp="1"/>
          </p:cNvSpPr>
          <p:nvPr>
            <p:ph type="title"/>
          </p:nvPr>
        </p:nvSpPr>
        <p:spPr/>
        <p:txBody>
          <a:bodyPr/>
          <a:lstStyle/>
          <a:p>
            <a:r>
              <a:rPr lang="tr-TR" dirty="0" smtClean="0"/>
              <a:t>Bunu biliyor musunuz?</a:t>
            </a:r>
            <a:endParaRPr lang="tr-TR" dirty="0"/>
          </a:p>
        </p:txBody>
      </p:sp>
      <p:sp>
        <p:nvSpPr>
          <p:cNvPr id="3" name="2 İçerik Yer Tutucusu"/>
          <p:cNvSpPr>
            <a:spLocks noGrp="1"/>
          </p:cNvSpPr>
          <p:nvPr>
            <p:ph sz="quarter" idx="1"/>
          </p:nvPr>
        </p:nvSpPr>
        <p:spPr>
          <a:xfrm>
            <a:off x="457200" y="1162050"/>
            <a:ext cx="8229600" cy="4937760"/>
          </a:xfrm>
        </p:spPr>
        <p:txBody>
          <a:bodyPr>
            <a:normAutofit/>
          </a:bodyPr>
          <a:lstStyle/>
          <a:p>
            <a:r>
              <a:rPr lang="tr-TR" dirty="0" err="1" smtClean="0"/>
              <a:t>system</a:t>
            </a:r>
            <a:r>
              <a:rPr lang="tr-TR" dirty="0" smtClean="0"/>
              <a:t>("COLOR 5E");</a:t>
            </a:r>
          </a:p>
          <a:p>
            <a:pPr lvl="1"/>
            <a:r>
              <a:rPr lang="tr-TR" dirty="0" smtClean="0"/>
              <a:t>Kod ekranının arkasını 5(mor) rengine boyar.</a:t>
            </a:r>
          </a:p>
          <a:p>
            <a:pPr lvl="1"/>
            <a:r>
              <a:rPr lang="tr-TR" dirty="0" smtClean="0"/>
              <a:t>Yazıyı E(açık sarı yazılmış ama esas sarı) rengine boyar.</a:t>
            </a:r>
          </a:p>
          <a:p>
            <a:pPr lvl="1"/>
            <a:r>
              <a:rPr lang="tr-TR" dirty="0" smtClean="0"/>
              <a:t>Bu iki harfi oynayarak istediğiniz rengi seçebilirsiniz.</a:t>
            </a:r>
          </a:p>
          <a:p>
            <a:pPr lvl="1"/>
            <a:endParaRPr lang="tr-TR" dirty="0" smtClean="0"/>
          </a:p>
          <a:p>
            <a:pPr lvl="1"/>
            <a:r>
              <a:rPr lang="tr-TR" dirty="0" smtClean="0"/>
              <a:t>Renk tablosu şu şekildedir:</a:t>
            </a:r>
          </a:p>
          <a:p>
            <a:pPr lvl="1"/>
            <a:endParaRPr lang="tr-TR" dirty="0" smtClean="0"/>
          </a:p>
        </p:txBody>
      </p:sp>
      <p:sp>
        <p:nvSpPr>
          <p:cNvPr id="4" name="3 Dikdörtgen"/>
          <p:cNvSpPr/>
          <p:nvPr/>
        </p:nvSpPr>
        <p:spPr>
          <a:xfrm>
            <a:off x="4832350" y="3388876"/>
            <a:ext cx="3530600" cy="2800767"/>
          </a:xfrm>
          <a:prstGeom prst="rect">
            <a:avLst/>
          </a:prstGeom>
        </p:spPr>
        <p:txBody>
          <a:bodyPr wrap="square">
            <a:spAutoFit/>
          </a:bodyPr>
          <a:lstStyle/>
          <a:p>
            <a:pPr lvl="1"/>
            <a:r>
              <a:rPr lang="en-US" sz="1600" b="1" u="sng" dirty="0" smtClean="0">
                <a:solidFill>
                  <a:schemeClr val="tx2">
                    <a:lumMod val="50000"/>
                  </a:schemeClr>
                </a:solidFill>
              </a:rPr>
              <a:t>Color Codes:</a:t>
            </a:r>
            <a:r>
              <a:rPr lang="en-US" sz="1600" dirty="0" smtClean="0">
                <a:solidFill>
                  <a:schemeClr val="tx2">
                    <a:lumMod val="50000"/>
                  </a:schemeClr>
                </a:solidFill>
              </a:rPr>
              <a:t/>
            </a:r>
            <a:br>
              <a:rPr lang="en-US" sz="1600" dirty="0" smtClean="0">
                <a:solidFill>
                  <a:schemeClr val="tx2">
                    <a:lumMod val="50000"/>
                  </a:schemeClr>
                </a:solidFill>
              </a:rPr>
            </a:br>
            <a:r>
              <a:rPr lang="en-US" sz="1600" dirty="0" smtClean="0"/>
              <a:t>0 = Black</a:t>
            </a:r>
            <a:br>
              <a:rPr lang="en-US" sz="1600" dirty="0" smtClean="0"/>
            </a:br>
            <a:r>
              <a:rPr lang="en-US" sz="1600" dirty="0" smtClean="0"/>
              <a:t>1 = Blue</a:t>
            </a:r>
            <a:br>
              <a:rPr lang="en-US" sz="1600" dirty="0" smtClean="0"/>
            </a:br>
            <a:r>
              <a:rPr lang="en-US" sz="1600" dirty="0" smtClean="0"/>
              <a:t>2 = Green</a:t>
            </a:r>
            <a:br>
              <a:rPr lang="en-US" sz="1600" dirty="0" smtClean="0"/>
            </a:br>
            <a:r>
              <a:rPr lang="en-US" sz="1600" dirty="0" smtClean="0"/>
              <a:t>3 = Aqua</a:t>
            </a:r>
            <a:br>
              <a:rPr lang="en-US" sz="1600" dirty="0" smtClean="0"/>
            </a:br>
            <a:r>
              <a:rPr lang="en-US" sz="1600" dirty="0" smtClean="0"/>
              <a:t>4 = Red</a:t>
            </a:r>
            <a:br>
              <a:rPr lang="en-US" sz="1600" dirty="0" smtClean="0"/>
            </a:br>
            <a:r>
              <a:rPr lang="en-US" sz="1600" dirty="0" smtClean="0"/>
              <a:t>5 = Purple</a:t>
            </a:r>
            <a:br>
              <a:rPr lang="en-US" sz="1600" dirty="0" smtClean="0"/>
            </a:br>
            <a:r>
              <a:rPr lang="en-US" sz="1600" dirty="0" smtClean="0"/>
              <a:t>6 = Yellow</a:t>
            </a:r>
            <a:br>
              <a:rPr lang="en-US" sz="1600" dirty="0" smtClean="0"/>
            </a:br>
            <a:r>
              <a:rPr lang="en-US" sz="1600" dirty="0" smtClean="0"/>
              <a:t>7 = White</a:t>
            </a:r>
            <a:br>
              <a:rPr lang="en-US" sz="1600" dirty="0" smtClean="0"/>
            </a:br>
            <a:r>
              <a:rPr lang="en-US" sz="1600" dirty="0" smtClean="0"/>
              <a:t>8 = Gray</a:t>
            </a:r>
            <a:r>
              <a:rPr lang="en-US" sz="1600" dirty="0" smtClean="0">
                <a:solidFill>
                  <a:srgbClr val="FFFF00"/>
                </a:solidFill>
              </a:rPr>
              <a:t/>
            </a:r>
            <a:br>
              <a:rPr lang="en-US" sz="1600" dirty="0" smtClean="0">
                <a:solidFill>
                  <a:srgbClr val="FFFF00"/>
                </a:solidFill>
              </a:rPr>
            </a:br>
            <a:endParaRPr lang="tr-TR" sz="1600" dirty="0">
              <a:solidFill>
                <a:srgbClr val="FFFF00"/>
              </a:solidFill>
            </a:endParaRPr>
          </a:p>
        </p:txBody>
      </p:sp>
      <p:sp>
        <p:nvSpPr>
          <p:cNvPr id="1026" name="AutoShape 2" descr="data:image/jpeg;base64,/9j/4AAQSkZJRgABAQAAAQABAAD/2wCEAAkGBxIQERASEhIVFRUSERcTGBgQExIWEhkTFRoWFxcSFRgaHCkgGBolGxMVITEhJSktLi4uFx8zODMvNygtLisBCgoKDg0OGxAQGzUmICYtLS0tLS0tLS8yMC81LS0tLS8tLy0tLTUvLS0tLS0tLy81LS0vLS0tLS0tLS8tLS0tLf/AABEIAOEA4QMBEQACEQEDEQH/xAAbAAEAAgMBAQAAAAAAAAAAAAAABQYBAgMEB//EADoQAAIBAgIHBQcEAQMFAAAAAAABAgMRITEEBRJBUWFxMoGR0fAGEyJCobHBUmLh8XIVU9IzgpKiwv/EABsBAQACAwEBAAAAAAAAAAAAAAABBAIDBQYH/8QAMxEBAAEDAgMECQQDAQEAAAAAAAECAxEEIQUSMUFRYXETIjKRobHB0fAGUoHhFCNC8Rb/2gAMAwEAAhEDEQA/APuIAAAAAAAAAAAAAAAAAAAAAAAAAAAAAAAAAAAAAAAAAAAAAAAAAAAAAAAAAAAAAAAAAAAAAAAAAAAAAAAAAAAAAAAAAAAAAAAAAAAAAAAAMNiRzhpEG7KUW+TTZrpvW6pxFUTPnDOaKojMw6mxgAAAAAAAAAAAAAAAAAAAAAAAAAAAAAAK17U6RLbjC/w7Clbi7tY+CPJ/qK/cium1E+rjPnOZ+TscNt08s19ucIRM8y6KS1dr6VNqMntR4PNdH+Dt6HjN/Tzi561Pxjyn6T8FO/oKa96dpWfRdKhVV4O/3XVHr9NqrWoo57U5j86uNctVW5xVDuWGsAAAAAAAAAAAAAAAAAAAAAAAAAAABEe0WgOpBTj2qd31jvXXC5x+M6KdRZ5qfap3847Y/PqvaHUejr5aukqoeGd15paI2+1h/jj9zZFyI7G2LsRHRI6JXlTacW01v8+JNjU3bFfPbnE/nVUu0U3IxVC0as1tGraMsJfR9PI9rw3i1vVxyztX3d/k4uo0lVreN4SR11QAAAAAAAAAAAAAAAAAAAAAAAAAAABVdf6r923Ugvgk8Uvlb/DPH8a4Z6Kqb9uPVnr4T9p+btaHVc8ejq6x08UOmeddBtchDzUNa03LZTkpJ2+KFSOK5tLx34G+bFyiOePhMfSUzbnC26p1ze0Kjx3Sf2fmep4XxqLmLV+fW7+/+3G1Ojx61HuTh6NzgAAAAAAAAAAAAAAAAAAAAAAAAAANZwTTTV01Zp5W4EVUxVE01RmJTEzE5hUNcardGV44wbwfD9rPD8V4XOlq56PYn4eE/R3tJqovRifa+fijkzjLblXoKWPxXTv8EnFtrc7NX6PAzprmNvnumJQ8NcSo1tmrGdOlaSTr2lNyTVnBwcrxtftY5F2dLFy3zUTE1bdNvfnG/lsxlfdR64wjGbumlsyfPJPkdnhHF5iYsX58In6T9HL1ek/7ojzhYj1LlAAAAAAAAAAAAAAAAAAAAAAAAAAAaVaaknGSumrNMxroprpmmqMxKaappnMdVS1vqp0XtRu4N571yfmeJ4pwqrTTz0b0fLz+/wCT3dLq4vRy1e180cjirjzay1bT0iOzNb004u0k008GsVljxWBts367NXNSxddX6KqUdhZJ4Wv+WzC9dm5VzSStOotZXtTm8flb3/tPV8E4p6SPQXZ37J7/AA83I1umx/sp/lOHpXOAAAAAAAAAAAAAAAAAAAAAAAAAAAxOKaaaung08rcCJiKoxKYmYnMKxrXUbhedK7jvj8y6cV9TyXEuCTRm5p4zHbHbHl3/ADdjTa6K/Vude9DxkebmHQmG6MWMtk7CJmJzHVExlZtT6094tib+Nf8AsvM9vwji0amn0VyfXj4/33x/MeHG1Wl9HPNT0+SVO6pAAAAAAAAAAAAAAAAAAAAAAAAAAAAIfW2pI1Lzp2jPf+mXXg+ZxOI8Ho1Ga7e1Xwnz+6/ptbVb9WvePkrU4ShJxkmms0zxl6xXZrmiuMTDsUzTXHNTOYZNAzGVndZommqaZzHVExnaVg1brtO0auD/AFbn14HruHcepqiLep2n93ZPn3fLycq/oZje37k1GSaundPhkelpqiqMx0c+YmNpZJQAAAAAAAAAAAAAAAAAAAAAAAAAAB4tZ6ujXjZ4SWUlmvNcijrtBb1dHLV17J7v68FjT6iqzVmOnbCpV6EqUnCas14NcVxR4LV6W5prk27kb/Pxh3aLlN2nmpalVLKA9GjaXOn2JNcs14FvTa/Uaaf9dWPDs9zTcs0XPahK0PaB/PDvg/w/M71j9Sz0vUfzT9p+6lXw/wDZPve2nrqi8211i/xc6dHHtFVG9Ux5xP0yrzor0dmf5dVrSj/uL6+RYji+inf0kfFh/i3f2tJa4or5/CMvI11cb0Mf9/CfsmNHens+Tj/r1K9rStxsrfe5X/8AodJzY388bfPPwbP8C7jsSVKqpJOLTTxwO3RXTXTFVM5iVOqmaZxLcyQAAAAAAAAAAAAAAAAAAAAAjde6D72m2u1DFfmPf5HM4roo1Nif3RvH2/n7Lejv+iuYnpPX7qsj59VHLMw7bJiAQALgY2jZbs13auWiJmfAmYiMyYnoNL+m79e96eWO7rP2+P8ACpc1lun2d3SGjt42w4ywXdfPuPSaXhGl0+9NOZ753/qP4UrmquV7Zx5Mpzoy97RledrSi8KVRLKMr5PO0llfejpTSrZztKy6k1zS0uDlTupRezOE8KlOazhNd6aeTTTWDMJhhMYSJCAAAAAAAAAAAAAAAAAAAAAFJ0hJTnbLadul3Y+Z62aZ1FfL0zOPe9FbmZojPXEOZVZsXJS12uBf0vDNTqd6Kdu+do/PJrru0W/alvCF/wCD0mk/Tlqne/VzT3RtHv6/JSua6f8AiPe2aUc2uixfe8j0Nqzas08tumIjwUaq6q5zVOXNVHe6SWPV+O4zyjDq5t5/Uyyxww2EYeWrolRVI6RQl7utFbO1L/p1If7VVfNG7dmsYt4ZtSjGUrbqTXcNJ2oYRrU0veU74q+Uo3ttQeNpflGMxhhMYSpCAAAAAAAAAAAAAAAAAAAReudYqnFwi/ja3fKnv6nE4xxONNRNuifXn4ePn3e9c0mnm5VzT0j4qxKR4eiiqueWmMz4Oz4y02rnc0v6f1F3e56se+fd91a5q7dHTd3paO2r2w4vCPiz0ul4LpdPvy80987/AA6KVzV3Kts48ic4xw7T5YR839DqZwrQ0qSlJclmoqy69epI0S5kYTlmMW8l4DCMuqpW7TtyWLJwxyyp/pjjzxZIxVkopyqTUUs3Jr67l3jOCIygNaa2W1GejUnKtS7FWUvdqN7XSwvOLsrxtZ2WKwarV6q3E46rFOnrnd9C9mtZS0rRqdWaipu6koO6Uoya6rBJ2eKuZ01xVGYVrlE0VYlKGTAAAAAAAAAAAAAAAAAePW2l+6pyks8l1fpvuKHEtX/i6equOvSPP+urfprPpbkU9naplSs28b3eN3v53OBouB1X8XtTV13x2z5z+S6d3U02/Vojp7odqeit4yagud7vos2ep0+js2IxapiPztntc65eqr9qXZOEezG74zt9I5eNyzhqy51arli3f1u4AiHJoxZEYN2a/gYMtthLff8Axy8SUOkW7YYLl57yUPPpOmUaXbnd/pjdvwWNudjCu5TRGapwypoqq6Qj6+uKksKcVCPF9p9yw7230KletjpTC1RpO2qUXVg5NObc3ledsG91sFFvkkmULl6ur2pXKLVNPSGrgnlnue/o/V0ass8JDUutamjVHKGP64PDbS3r91t+8sWbtVEtN61Tcjf/AMfSNV6yp6TBTpu63renwaOnRXFcZhybluqicS9hmwAAAAAAAAAAAAAAAPHrTQvfU3HJp3V8rrjyxKmt0lOpt8lXZOY847/DsbtPem1XzK1pOgyjnHZla9rpvPOLXQuW5mqmJmMT3d35+RBVMROInMI+NRp2li3k+P8AJOZMQ6uRKMQNPfh18vOwwlsml/P4RKG0lm5Oy335XCMo7SdbU44QTm/29n/yeFul2aa9Rbo7W6ixXUjq+m1qmO1ZLOELp25zz8LIoXNZXVtTt+d63b01Edd3KGzb4VbHle/CSKs1c26zFOGrur2TavjG/wAS5x8jBk3pzUkt8Xgml4q33j/TiJztJMdzo6FrPNcscOK4r6oy5ZhjzZc5QyaeWKtj4cV6wdzLHcjL16r1jOjP3lP4X8yXZlxw9ZccDbbuTTOYa7lumuMS+han1vDSYpxdpb4+XE6Vu5FcZhy7tqbc4lImxqAAAAAAAAAAAAAAAOWkaPGorSXR710JicCr630L3bxV96sr3XFLjy/sz6s6ZR+27pKOeC2buUnjn/GBGWeHLS9Ip0re9qRi3lFPam8+zFXb7kyKqopjNU4TTE1TimMo7/WJSuqUNn91XFvmoJ/droVK9bTG1EZ8/wA+yzTpZ61S8E5SlJKrNybfwt9jklFWinuyxtxKVeorr2mdlqizTTvEN4Sx2Hhw4Ppwfrkac74lsx2w1qU3ms13Pv8ANETAwk3Zp7MueT/yXDnlv64TEzPiyy6Ralu2ZxzW+PnHgZR6207T+fBE7dOjSUGm2ktp9qLwjNLKSe58+54WanptKM5eii203F3V7OMsGpcHwl6xRnET2ImY7WIStj8t/iVsU+OGXXfzzIzjfsMZ82asXF3WK9Z2y6/dZZTmN4RGJ2l30LSZQkpwvnit9+7fwe/qZUVzE5hFdETGJfRdUacq9NS35PrxOpbr5oy5F2jkqw9pm1gAAAAAAAAAAAAAAHHS9GVSLi+qazT4omJwKP7TUKujw2IpN1WoRls3tbak6mOVksscbbsTG7c5aJqhYtRFdWJVmjoqg3ftPtSk7ylzk3izjVVTM5nq6tMREYh6dhPG9nx3PqyMZTnDWUb3jNZ8fuvP+1h4SnxhmVHaTjJ47m/o33mcxmMSjON4aqTTSlmsL8eTw9ZEdNpNp6MNLnn4PeuQG86W0r43jinHtLmuKyw/JM096OZmhVv8Ms9zWWOXT+BTOdpJjth1d08LbVsG8FJL5X+PSMt4RjLLW38cfhksGn9Yy8+/o67nTaW2jQve1018r+3TO38imO5FU4bfDTd9zTTS4mcUxE5RMzVGFj9kK0pVHbs7OPD+7/cu2MqWpiIhbiypAAAAAAAAAAAAAAAADjpeiQqx2akVJXTx3NZNPNMiYz1TEzE5hRfaHUrpS4wfZf4fCX0fijn37GN4dPT34qjEoBJxfLv/ALv9euSp9JW+reUk1Z3a+q5p+kT5obQ54rK9vXgZwxKiSTu8MO1lbny5jEdJN2tOVnaS5Y5v9sua/lGMeKZjPRmvemtuOKvd+fJ88nv5Z9IY9W7pqp8Ucsb4ZccPuu8jGd4TnGzu6fwq+X1Xr1zyxtuxzvs3dWMM3d23Z4Y3ZnFGOrCZmXl0atV0iWzQhJyxi3FOythi2rJZ4vxMoiZn1YJmmmPWlZtU+xeKnpM7vPYp4R/7peXiWKNP21Kler7KFuoUI04qMIqMVkoqyLMRjoqTMzOZdCUAAAAAAAAAAAAAAAAABy0nR41IuE1dP1dcGRMRMYlNNU0zmFE17qiVCd7XhLJ2+jXH10596zyzl0rF7mjCEq0bYx62/wDqPH1nurVRMdFqJz1ZozT5ZdCInuJ8XW2KTwzs93R8OmXAyYiopYPL5b7uXS/h0Moto5+53jswVpNY7t3NGdNGOrCqrPRHrS4wxhJRTs+K3JeuRMREdGU79UhoGr9K0pP3UbRxW1JqMU8eOMu5G6m3VVGzTXcoondYNV+wtKD2q85VZcF8MFywxa8OhtosRG8q1eqmdqdlqoUI04qMIqMVkopJeCN8RjorTMzOZdCUAAAAAAAAAAAAAAAAAAAAAOWk0I1IuEldP1dcGRMRMYlNNU0zmFE13qmejSdvii8r5P8A4yX1z6c+7amjydKzeivr1RkFF45cU81z9f3pimJ3b5mejZ6RGF02n0tkbaaYjq1zmeiMq6fOrKKhBylJ2SjdvB4Oyzef2JmrPSExTEbzKd1X7FaRVV681CLSweNS3Cywj4m2jTzPtNFeqpj2Vp0D2Q0Skkthza31JNvwVl9DfTZopVqtRXV2pynBRSUUklkkrI2tDYAAAAAAAAAAAAAAAAAAAAAAAAAc9IoRqRcZK6fq64MiYiYxKYmYnMKTrr2WrqV6NpLqou3B8+a8OFO5p6v+V+1qaces5av9iKk5OVZqCbxUXtTatlfKJlRp561IuaqOlK46s1RQ0ZWpU1Hi85Pq8+7Is00RT0U67lVfWXuMmAAAAAAAAAAAAAAAAAAAAAAAAAAAAAAAAAAAAAAAAAAAAAAAAAAAAAAAAAAAAAAAAAAAAAAAAAAAAAAAAAAAAAAAAAAAAAAAAAAAAAAAAAAAAAAAAAAAAAAAAAAAAAAAAAAAAAAAAAAAAAAAAAAAAAAAAAAAAAAAAAAAAAAAAAAAAAAAAAAAAAAAAAAAAAAAAAAAAAAAAAAAAAAAAAAAAAAf/9k="/>
          <p:cNvSpPr>
            <a:spLocks noChangeAspect="1" noChangeArrowheads="1"/>
          </p:cNvSpPr>
          <p:nvPr/>
        </p:nvSpPr>
        <p:spPr bwMode="auto">
          <a:xfrm>
            <a:off x="155575" y="-1943100"/>
            <a:ext cx="4057650" cy="4057650"/>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028" name="AutoShape 4" descr="data:image/jpeg;base64,/9j/4AAQSkZJRgABAQAAAQABAAD/2wCEAAkGBxIQERASEhIVFRUSERcTGBgQExIWEhkTFRoWFxcSFRgaHCkgGBolGxMVITEhJSktLi4uFx8zODMvNygtLisBCgoKDg0OGxAQGzUmICYtLS0tLS0tLS8yMC81LS0tLS8tLy0tLTUvLS0tLS0tLy81LS0vLS0tLS0tLS8tLS0tLf/AABEIAOEA4QMBEQACEQEDEQH/xAAbAAEAAgMBAQAAAAAAAAAAAAAABQYBAgMEB//EADoQAAIBAgIHBQcEAQMFAAAAAAABAgMRITEEBRJBUWFxMoGR0fAGEyJCobHBUmLh8XIVU9IzgpKiwv/EABsBAQACAwEBAAAAAAAAAAAAAAABBAIDBQYH/8QAMxEBAAEDAgMECQQDAQEAAAAAAAECAxEEIQUSMUFRYXETIjKRobHB0fAGUoHhFCNC8Rb/2gAMAwEAAhEDEQA/APuIAAAAAAAAAAAAAAAAAAAAAAAAAAAAAAAAAAAAAAAAAAAAAAAAAAAAAAAAAAAAAAAAAAAAAAAAAAAAAAAAAAAAAAAAAAAAAAAAAAAAAAAAMNiRzhpEG7KUW+TTZrpvW6pxFUTPnDOaKojMw6mxgAAAAAAAAAAAAAAAAAAAAAAAAAAAAAAK17U6RLbjC/w7Clbi7tY+CPJ/qK/cium1E+rjPnOZ+TscNt08s19ucIRM8y6KS1dr6VNqMntR4PNdH+Dt6HjN/Tzi561Pxjyn6T8FO/oKa96dpWfRdKhVV4O/3XVHr9NqrWoo57U5j86uNctVW5xVDuWGsAAAAAAAAAAAAAAAAAAAAAAAAAAABEe0WgOpBTj2qd31jvXXC5x+M6KdRZ5qfap3847Y/PqvaHUejr5aukqoeGd15paI2+1h/jj9zZFyI7G2LsRHRI6JXlTacW01v8+JNjU3bFfPbnE/nVUu0U3IxVC0as1tGraMsJfR9PI9rw3i1vVxyztX3d/k4uo0lVreN4SR11QAAAAAAAAAAAAAAAAAAAAAAAAAAABVdf6r923Ugvgk8Uvlb/DPH8a4Z6Kqb9uPVnr4T9p+btaHVc8ejq6x08UOmeddBtchDzUNa03LZTkpJ2+KFSOK5tLx34G+bFyiOePhMfSUzbnC26p1ze0Kjx3Sf2fmep4XxqLmLV+fW7+/+3G1Ojx61HuTh6NzgAAAAAAAAAAAAAAAAAAAAAAAAAANZwTTTV01Zp5W4EVUxVE01RmJTEzE5hUNcardGV44wbwfD9rPD8V4XOlq56PYn4eE/R3tJqovRifa+fijkzjLblXoKWPxXTv8EnFtrc7NX6PAzprmNvnumJQ8NcSo1tmrGdOlaSTr2lNyTVnBwcrxtftY5F2dLFy3zUTE1bdNvfnG/lsxlfdR64wjGbumlsyfPJPkdnhHF5iYsX58In6T9HL1ek/7ojzhYj1LlAAAAAAAAAAAAAAAAAAAAAAAAAAAaVaaknGSumrNMxroprpmmqMxKaappnMdVS1vqp0XtRu4N571yfmeJ4pwqrTTz0b0fLz+/wCT3dLq4vRy1e180cjirjzay1bT0iOzNb004u0k008GsVljxWBts367NXNSxddX6KqUdhZJ4Wv+WzC9dm5VzSStOotZXtTm8flb3/tPV8E4p6SPQXZ37J7/AA83I1umx/sp/lOHpXOAAAAAAAAAAAAAAAAAAAAAAAAAAAxOKaaaung08rcCJiKoxKYmYnMKxrXUbhedK7jvj8y6cV9TyXEuCTRm5p4zHbHbHl3/ADdjTa6K/Vude9DxkebmHQmG6MWMtk7CJmJzHVExlZtT6094tib+Nf8AsvM9vwji0amn0VyfXj4/33x/MeHG1Wl9HPNT0+SVO6pAAAAAAAAAAAAAAAAAAAAAAAAAAAAIfW2pI1Lzp2jPf+mXXg+ZxOI8Ho1Ga7e1Xwnz+6/ptbVb9WvePkrU4ShJxkmms0zxl6xXZrmiuMTDsUzTXHNTOYZNAzGVndZommqaZzHVExnaVg1brtO0auD/AFbn14HruHcepqiLep2n93ZPn3fLycq/oZje37k1GSaundPhkelpqiqMx0c+YmNpZJQAAAAAAAAAAAAAAAAAAAAAAAAAAB4tZ6ujXjZ4SWUlmvNcijrtBb1dHLV17J7v68FjT6iqzVmOnbCpV6EqUnCas14NcVxR4LV6W5prk27kb/Pxh3aLlN2nmpalVLKA9GjaXOn2JNcs14FvTa/Uaaf9dWPDs9zTcs0XPahK0PaB/PDvg/w/M71j9Sz0vUfzT9p+6lXw/wDZPve2nrqi8211i/xc6dHHtFVG9Ux5xP0yrzor0dmf5dVrSj/uL6+RYji+inf0kfFh/i3f2tJa4or5/CMvI11cb0Mf9/CfsmNHens+Tj/r1K9rStxsrfe5X/8AodJzY388bfPPwbP8C7jsSVKqpJOLTTxwO3RXTXTFVM5iVOqmaZxLcyQAAAAAAAAAAAAAAAAAAAAAjde6D72m2u1DFfmPf5HM4roo1Nif3RvH2/n7Lejv+iuYnpPX7qsj59VHLMw7bJiAQALgY2jZbs13auWiJmfAmYiMyYnoNL+m79e96eWO7rP2+P8ACpc1lun2d3SGjt42w4ywXdfPuPSaXhGl0+9NOZ753/qP4UrmquV7Zx5Mpzoy97RledrSi8KVRLKMr5PO0llfejpTSrZztKy6k1zS0uDlTupRezOE8KlOazhNd6aeTTTWDMJhhMYSJCAAAAAAAAAAAAAAAAAAAAAFJ0hJTnbLadul3Y+Z62aZ1FfL0zOPe9FbmZojPXEOZVZsXJS12uBf0vDNTqd6Kdu+do/PJrru0W/alvCF/wCD0mk/Tlqne/VzT3RtHv6/JSua6f8AiPe2aUc2uixfe8j0Nqzas08tumIjwUaq6q5zVOXNVHe6SWPV+O4zyjDq5t5/Uyyxww2EYeWrolRVI6RQl7utFbO1L/p1If7VVfNG7dmsYt4ZtSjGUrbqTXcNJ2oYRrU0veU74q+Uo3ttQeNpflGMxhhMYSpCAAAAAAAAAAAAAAAAAAAReudYqnFwi/ja3fKnv6nE4xxONNRNuifXn4ePn3e9c0mnm5VzT0j4qxKR4eiiqueWmMz4Oz4y02rnc0v6f1F3e56se+fd91a5q7dHTd3paO2r2w4vCPiz0ul4LpdPvy80987/AA6KVzV3Kts48ic4xw7T5YR839DqZwrQ0qSlJclmoqy69epI0S5kYTlmMW8l4DCMuqpW7TtyWLJwxyyp/pjjzxZIxVkopyqTUUs3Jr67l3jOCIygNaa2W1GejUnKtS7FWUvdqN7XSwvOLsrxtZ2WKwarV6q3E46rFOnrnd9C9mtZS0rRqdWaipu6koO6Uoya6rBJ2eKuZ01xVGYVrlE0VYlKGTAAAAAAAAAAAAAAAAAePW2l+6pyks8l1fpvuKHEtX/i6equOvSPP+urfprPpbkU9naplSs28b3eN3v53OBouB1X8XtTV13x2z5z+S6d3U02/Vojp7odqeit4yagud7vos2ep0+js2IxapiPztntc65eqr9qXZOEezG74zt9I5eNyzhqy51arli3f1u4AiHJoxZEYN2a/gYMtthLff8Axy8SUOkW7YYLl57yUPPpOmUaXbnd/pjdvwWNudjCu5TRGapwypoqq6Qj6+uKksKcVCPF9p9yw7230KletjpTC1RpO2qUXVg5NObc3ledsG91sFFvkkmULl6ur2pXKLVNPSGrgnlnue/o/V0ass8JDUutamjVHKGP64PDbS3r91t+8sWbtVEtN61Tcjf/AMfSNV6yp6TBTpu63renwaOnRXFcZhybluqicS9hmwAAAAAAAAAAAAAAAPHrTQvfU3HJp3V8rrjyxKmt0lOpt8lXZOY847/DsbtPem1XzK1pOgyjnHZla9rpvPOLXQuW5mqmJmMT3d35+RBVMROInMI+NRp2li3k+P8AJOZMQ6uRKMQNPfh18vOwwlsml/P4RKG0lm5Oy335XCMo7SdbU44QTm/29n/yeFul2aa9Rbo7W6ixXUjq+m1qmO1ZLOELp25zz8LIoXNZXVtTt+d63b01Edd3KGzb4VbHle/CSKs1c26zFOGrur2TavjG/wAS5x8jBk3pzUkt8Xgml4q33j/TiJztJMdzo6FrPNcscOK4r6oy5ZhjzZc5QyaeWKtj4cV6wdzLHcjL16r1jOjP3lP4X8yXZlxw9ZccDbbuTTOYa7lumuMS+han1vDSYpxdpb4+XE6Vu5FcZhy7tqbc4lImxqAAAAAAAAAAAAAAAOWkaPGorSXR710JicCr630L3bxV96sr3XFLjy/sz6s6ZR+27pKOeC2buUnjn/GBGWeHLS9Ip0re9qRi3lFPam8+zFXb7kyKqopjNU4TTE1TimMo7/WJSuqUNn91XFvmoJ/droVK9bTG1EZ8/wA+yzTpZ61S8E5SlJKrNybfwt9jklFWinuyxtxKVeorr2mdlqizTTvEN4Sx2Hhw4Ppwfrkac74lsx2w1qU3ms13Pv8ANETAwk3Zp7MueT/yXDnlv64TEzPiyy6Ralu2ZxzW+PnHgZR6207T+fBE7dOjSUGm2ktp9qLwjNLKSe58+54WanptKM5eii203F3V7OMsGpcHwl6xRnET2ImY7WIStj8t/iVsU+OGXXfzzIzjfsMZ82asXF3WK9Z2y6/dZZTmN4RGJ2l30LSZQkpwvnit9+7fwe/qZUVzE5hFdETGJfRdUacq9NS35PrxOpbr5oy5F2jkqw9pm1gAAAAAAAAAAAAAAHHS9GVSLi+qazT4omJwKP7TUKujw2IpN1WoRls3tbak6mOVksscbbsTG7c5aJqhYtRFdWJVmjoqg3ftPtSk7ylzk3izjVVTM5nq6tMREYh6dhPG9nx3PqyMZTnDWUb3jNZ8fuvP+1h4SnxhmVHaTjJ47m/o33mcxmMSjON4aqTTSlmsL8eTw9ZEdNpNp6MNLnn4PeuQG86W0r43jinHtLmuKyw/JM096OZmhVv8Ms9zWWOXT+BTOdpJjth1d08LbVsG8FJL5X+PSMt4RjLLW38cfhksGn9Yy8+/o67nTaW2jQve1018r+3TO38imO5FU4bfDTd9zTTS4mcUxE5RMzVGFj9kK0pVHbs7OPD+7/cu2MqWpiIhbiypAAAAAAAAAAAAAAAADjpeiQqx2akVJXTx3NZNPNMiYz1TEzE5hRfaHUrpS4wfZf4fCX0fijn37GN4dPT34qjEoBJxfLv/ALv9euSp9JW+reUk1Z3a+q5p+kT5obQ54rK9vXgZwxKiSTu8MO1lbny5jEdJN2tOVnaS5Y5v9sua/lGMeKZjPRmvemtuOKvd+fJ88nv5Z9IY9W7pqp8Ucsb4ZccPuu8jGd4TnGzu6fwq+X1Xr1zyxtuxzvs3dWMM3d23Z4Y3ZnFGOrCZmXl0atV0iWzQhJyxi3FOythi2rJZ4vxMoiZn1YJmmmPWlZtU+xeKnpM7vPYp4R/7peXiWKNP21Kler7KFuoUI04qMIqMVkoqyLMRjoqTMzOZdCUAAAAAAAAAAAAAAAAABy0nR41IuE1dP1dcGRMRMYlNNU0zmFE17qiVCd7XhLJ2+jXH10596zyzl0rF7mjCEq0bYx62/wDqPH1nurVRMdFqJz1ZozT5ZdCInuJ8XW2KTwzs93R8OmXAyYiopYPL5b7uXS/h0Moto5+53jswVpNY7t3NGdNGOrCqrPRHrS4wxhJRTs+K3JeuRMREdGU79UhoGr9K0pP3UbRxW1JqMU8eOMu5G6m3VVGzTXcoondYNV+wtKD2q85VZcF8MFywxa8OhtosRG8q1eqmdqdlqoUI04qMIqMVkopJeCN8RjorTMzOZdCUAAAAAAAAAAAAAAAAAAAAAOWk0I1IuEldP1dcGRMRMYlNNU0zmFE13qmejSdvii8r5P8A4yX1z6c+7amjydKzeivr1RkFF45cU81z9f3pimJ3b5mejZ6RGF02n0tkbaaYjq1zmeiMq6fOrKKhBylJ2SjdvB4Oyzef2JmrPSExTEbzKd1X7FaRVV681CLSweNS3Cywj4m2jTzPtNFeqpj2Vp0D2Q0Skkthza31JNvwVl9DfTZopVqtRXV2pynBRSUUklkkrI2tDYAAAAAAAAAAAAAAAAAAAAAAAAAc9IoRqRcZK6fq64MiYiYxKYmYnMKTrr2WrqV6NpLqou3B8+a8OFO5p6v+V+1qaces5av9iKk5OVZqCbxUXtTatlfKJlRp561IuaqOlK46s1RQ0ZWpU1Hi85Pq8+7Is00RT0U67lVfWXuMmAAAAAAAAAAAAAAAAAAAAAAAAAAAAAAAAAAAAAAAAAAAAAAAAAAAAAAAAAAAAAAAAAAAAAAAAAAAAAAAAAAAAAAAAAAAAAAAAAAAAAAAAAAAAAAAAAAAAAAAAAAAAAAAAAAAAAAAAAAAAAAAAAAAAAAAAAAAAAAAAAAAAAAAAAAAAAAAAAAAAAAAAAAAAAAAAAAAAAAAAAAAAAAAAAAAAAAf/9k="/>
          <p:cNvSpPr>
            <a:spLocks noChangeAspect="1" noChangeArrowheads="1"/>
          </p:cNvSpPr>
          <p:nvPr/>
        </p:nvSpPr>
        <p:spPr bwMode="auto">
          <a:xfrm>
            <a:off x="155575" y="-1943100"/>
            <a:ext cx="4057650" cy="4057650"/>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7" name="6 Resim" descr="AryaKestirme_20131030_173613.JPG"/>
          <p:cNvPicPr>
            <a:picLocks noChangeAspect="1"/>
          </p:cNvPicPr>
          <p:nvPr/>
        </p:nvPicPr>
        <p:blipFill>
          <a:blip r:embed="rId2" cstate="print">
            <a:clrChange>
              <a:clrFrom>
                <a:srgbClr val="FFFFFF"/>
              </a:clrFrom>
              <a:clrTo>
                <a:srgbClr val="FFFFFF">
                  <a:alpha val="0"/>
                </a:srgbClr>
              </a:clrTo>
            </a:clrChange>
          </a:blip>
          <a:stretch>
            <a:fillRect/>
          </a:stretch>
        </p:blipFill>
        <p:spPr>
          <a:xfrm>
            <a:off x="1812925" y="3388876"/>
            <a:ext cx="2400300" cy="2400300"/>
          </a:xfrm>
          <a:prstGeom prst="rect">
            <a:avLst/>
          </a:prstGeom>
        </p:spPr>
      </p:pic>
      <p:sp>
        <p:nvSpPr>
          <p:cNvPr id="8" name="7 Dikdörtgen"/>
          <p:cNvSpPr/>
          <p:nvPr/>
        </p:nvSpPr>
        <p:spPr>
          <a:xfrm>
            <a:off x="6534150" y="3638550"/>
            <a:ext cx="1924050" cy="1815882"/>
          </a:xfrm>
          <a:prstGeom prst="rect">
            <a:avLst/>
          </a:prstGeom>
        </p:spPr>
        <p:txBody>
          <a:bodyPr wrap="square">
            <a:spAutoFit/>
          </a:bodyPr>
          <a:lstStyle/>
          <a:p>
            <a:r>
              <a:rPr lang="en-US" sz="1600" dirty="0" smtClean="0"/>
              <a:t>9 = Light Blue</a:t>
            </a:r>
            <a:br>
              <a:rPr lang="en-US" sz="1600" dirty="0" smtClean="0"/>
            </a:br>
            <a:r>
              <a:rPr lang="en-US" sz="1600" dirty="0" smtClean="0"/>
              <a:t>A = Light Green</a:t>
            </a:r>
            <a:br>
              <a:rPr lang="en-US" sz="1600" dirty="0" smtClean="0"/>
            </a:br>
            <a:r>
              <a:rPr lang="en-US" sz="1600" dirty="0" smtClean="0"/>
              <a:t>B = Light Aqua</a:t>
            </a:r>
            <a:br>
              <a:rPr lang="en-US" sz="1600" dirty="0" smtClean="0"/>
            </a:br>
            <a:r>
              <a:rPr lang="en-US" sz="1600" dirty="0" smtClean="0"/>
              <a:t>C = Light Red</a:t>
            </a:r>
            <a:br>
              <a:rPr lang="en-US" sz="1600" dirty="0" smtClean="0"/>
            </a:br>
            <a:r>
              <a:rPr lang="en-US" sz="1600" dirty="0" smtClean="0"/>
              <a:t>D = Light Purple</a:t>
            </a:r>
            <a:br>
              <a:rPr lang="en-US" sz="1600" dirty="0" smtClean="0"/>
            </a:br>
            <a:r>
              <a:rPr lang="en-US" sz="1600" dirty="0" smtClean="0"/>
              <a:t>E = Light Yellow</a:t>
            </a:r>
            <a:br>
              <a:rPr lang="en-US" sz="1600" dirty="0" smtClean="0"/>
            </a:br>
            <a:r>
              <a:rPr lang="en-US" sz="1600" dirty="0" smtClean="0"/>
              <a:t>F = Bright White</a:t>
            </a:r>
            <a:endParaRPr lang="tr-TR" sz="1600" dirty="0"/>
          </a:p>
        </p:txBody>
      </p:sp>
      <p:sp>
        <p:nvSpPr>
          <p:cNvPr id="10" name="9 Dikdörtgen"/>
          <p:cNvSpPr/>
          <p:nvPr/>
        </p:nvSpPr>
        <p:spPr>
          <a:xfrm>
            <a:off x="6500826" y="3643314"/>
            <a:ext cx="1643074" cy="20717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2" name="11 Düz Ok Bağlayıcısı"/>
          <p:cNvCxnSpPr>
            <a:stCxn id="10" idx="0"/>
          </p:cNvCxnSpPr>
          <p:nvPr/>
        </p:nvCxnSpPr>
        <p:spPr>
          <a:xfrm rot="5400000" flipH="1" flipV="1">
            <a:off x="6661561" y="2518166"/>
            <a:ext cx="1785950" cy="4643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12 Metin kutusu"/>
          <p:cNvSpPr txBox="1"/>
          <p:nvPr/>
        </p:nvSpPr>
        <p:spPr>
          <a:xfrm>
            <a:off x="7429520" y="907829"/>
            <a:ext cx="1428760" cy="138499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tr-TR" sz="1400" i="1" dirty="0" smtClean="0"/>
              <a:t>“</a:t>
            </a:r>
            <a:r>
              <a:rPr lang="tr-TR" sz="1400" i="1" dirty="0" err="1" smtClean="0"/>
              <a:t>light</a:t>
            </a:r>
            <a:r>
              <a:rPr lang="tr-TR" sz="1400" i="1" dirty="0" smtClean="0"/>
              <a:t>” şeklinde geçse de bunlar esas renkler… Denemeye bunlardan başlayın.</a:t>
            </a:r>
            <a:endParaRPr lang="tr-TR" sz="1400" i="1" dirty="0"/>
          </a:p>
        </p:txBody>
      </p:sp>
    </p:spTree>
  </p:cSld>
  <p:clrMapOvr>
    <a:masterClrMapping/>
  </p:clrMapOvr>
  <p:transition>
    <p:random/>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Kullanıcıdan isim almak</a:t>
            </a:r>
            <a:endParaRPr lang="tr-TR" dirty="0"/>
          </a:p>
        </p:txBody>
      </p:sp>
      <p:sp>
        <p:nvSpPr>
          <p:cNvPr id="3" name="2 İçerik Yer Tutucusu"/>
          <p:cNvSpPr>
            <a:spLocks noGrp="1"/>
          </p:cNvSpPr>
          <p:nvPr>
            <p:ph sz="quarter" idx="1"/>
          </p:nvPr>
        </p:nvSpPr>
        <p:spPr/>
        <p:txBody>
          <a:bodyPr/>
          <a:lstStyle/>
          <a:p>
            <a:r>
              <a:rPr lang="tr-TR" dirty="0" err="1" smtClean="0"/>
              <a:t>char</a:t>
            </a:r>
            <a:r>
              <a:rPr lang="tr-TR" dirty="0" smtClean="0"/>
              <a:t> isim[21]; </a:t>
            </a:r>
            <a:r>
              <a:rPr lang="tr-TR" sz="2000" dirty="0" smtClean="0">
                <a:solidFill>
                  <a:schemeClr val="bg1">
                    <a:lumMod val="50000"/>
                  </a:schemeClr>
                </a:solidFill>
              </a:rPr>
              <a:t>//</a:t>
            </a:r>
            <a:r>
              <a:rPr lang="tr-TR" sz="2000" dirty="0" err="1" smtClean="0">
                <a:solidFill>
                  <a:schemeClr val="bg1">
                    <a:lumMod val="50000"/>
                  </a:schemeClr>
                </a:solidFill>
              </a:rPr>
              <a:t>maks</a:t>
            </a:r>
            <a:r>
              <a:rPr lang="tr-TR" sz="2000" dirty="0" smtClean="0">
                <a:solidFill>
                  <a:schemeClr val="bg1">
                    <a:lumMod val="50000"/>
                  </a:schemeClr>
                </a:solidFill>
              </a:rPr>
              <a:t>. 20 harflik isim dizgisi(</a:t>
            </a:r>
            <a:r>
              <a:rPr lang="tr-TR" sz="2000" dirty="0" err="1" smtClean="0">
                <a:solidFill>
                  <a:schemeClr val="bg1">
                    <a:lumMod val="50000"/>
                  </a:schemeClr>
                </a:solidFill>
              </a:rPr>
              <a:t>string</a:t>
            </a:r>
            <a:r>
              <a:rPr lang="tr-TR" sz="2000" dirty="0" smtClean="0">
                <a:solidFill>
                  <a:schemeClr val="bg1">
                    <a:lumMod val="50000"/>
                  </a:schemeClr>
                </a:solidFill>
              </a:rPr>
              <a:t>) alabilir.</a:t>
            </a:r>
          </a:p>
          <a:p>
            <a:r>
              <a:rPr lang="tr-TR" dirty="0" err="1" smtClean="0"/>
              <a:t>printf</a:t>
            </a:r>
            <a:r>
              <a:rPr lang="tr-TR" dirty="0" smtClean="0"/>
              <a:t>(“</a:t>
            </a:r>
            <a:r>
              <a:rPr lang="tr-TR" dirty="0" err="1" smtClean="0"/>
              <a:t>Isminizi</a:t>
            </a:r>
            <a:r>
              <a:rPr lang="tr-TR" dirty="0" smtClean="0"/>
              <a:t> giriniz:”); </a:t>
            </a:r>
            <a:r>
              <a:rPr lang="tr-TR" sz="2000" dirty="0" smtClean="0">
                <a:solidFill>
                  <a:schemeClr val="bg1">
                    <a:lumMod val="50000"/>
                  </a:schemeClr>
                </a:solidFill>
              </a:rPr>
              <a:t>//soru </a:t>
            </a:r>
            <a:r>
              <a:rPr lang="tr-TR" sz="2000" dirty="0" err="1" smtClean="0">
                <a:solidFill>
                  <a:schemeClr val="bg1">
                    <a:lumMod val="50000"/>
                  </a:schemeClr>
                </a:solidFill>
              </a:rPr>
              <a:t>kismi</a:t>
            </a:r>
            <a:endParaRPr lang="tr-TR" dirty="0" smtClean="0">
              <a:solidFill>
                <a:schemeClr val="bg1">
                  <a:lumMod val="50000"/>
                </a:schemeClr>
              </a:solidFill>
            </a:endParaRPr>
          </a:p>
          <a:p>
            <a:r>
              <a:rPr lang="tr-TR" dirty="0" err="1" smtClean="0"/>
              <a:t>scanf</a:t>
            </a:r>
            <a:r>
              <a:rPr lang="tr-TR" dirty="0" smtClean="0"/>
              <a:t>(“%s”, isim); </a:t>
            </a:r>
            <a:r>
              <a:rPr lang="tr-TR" sz="2000" dirty="0" smtClean="0">
                <a:solidFill>
                  <a:schemeClr val="bg1">
                    <a:lumMod val="50000"/>
                  </a:schemeClr>
                </a:solidFill>
              </a:rPr>
              <a:t>//dizgi(</a:t>
            </a:r>
            <a:r>
              <a:rPr lang="tr-TR" sz="2000" dirty="0" err="1" smtClean="0">
                <a:solidFill>
                  <a:schemeClr val="bg1">
                    <a:lumMod val="50000"/>
                  </a:schemeClr>
                </a:solidFill>
              </a:rPr>
              <a:t>string</a:t>
            </a:r>
            <a:r>
              <a:rPr lang="tr-TR" sz="2000" dirty="0" smtClean="0">
                <a:solidFill>
                  <a:schemeClr val="bg1">
                    <a:lumMod val="50000"/>
                  </a:schemeClr>
                </a:solidFill>
              </a:rPr>
              <a:t>) </a:t>
            </a:r>
            <a:r>
              <a:rPr lang="tr-TR" sz="2000" dirty="0" err="1" smtClean="0">
                <a:solidFill>
                  <a:schemeClr val="bg1">
                    <a:lumMod val="50000"/>
                  </a:schemeClr>
                </a:solidFill>
              </a:rPr>
              <a:t>icin</a:t>
            </a:r>
            <a:r>
              <a:rPr lang="tr-TR" sz="2000" dirty="0" smtClean="0">
                <a:solidFill>
                  <a:schemeClr val="bg1">
                    <a:lumMod val="50000"/>
                  </a:schemeClr>
                </a:solidFill>
              </a:rPr>
              <a:t> %s var ve &amp; yok!!!</a:t>
            </a:r>
            <a:br>
              <a:rPr lang="tr-TR" sz="2000" dirty="0" smtClean="0">
                <a:solidFill>
                  <a:schemeClr val="bg1">
                    <a:lumMod val="50000"/>
                  </a:schemeClr>
                </a:solidFill>
              </a:rPr>
            </a:br>
            <a:r>
              <a:rPr lang="tr-TR" sz="2000" dirty="0" smtClean="0">
                <a:solidFill>
                  <a:schemeClr val="bg1">
                    <a:lumMod val="50000"/>
                  </a:schemeClr>
                </a:solidFill>
              </a:rPr>
              <a:t>// dizgi isimlerinin kendileri adrestir, ek bir &amp;’a gerek yok.</a:t>
            </a:r>
          </a:p>
          <a:p>
            <a:pPr lvl="1"/>
            <a:r>
              <a:rPr lang="tr-TR" sz="2500" dirty="0" smtClean="0"/>
              <a:t>scanf… yerine “</a:t>
            </a:r>
            <a:r>
              <a:rPr lang="tr-TR" sz="2500" dirty="0" err="1" smtClean="0"/>
              <a:t>gets</a:t>
            </a:r>
            <a:r>
              <a:rPr lang="tr-TR" sz="2500" dirty="0" smtClean="0"/>
              <a:t>(isim);” </a:t>
            </a:r>
            <a:r>
              <a:rPr lang="tr-TR" sz="1700" dirty="0" smtClean="0">
                <a:solidFill>
                  <a:schemeClr val="bg1">
                    <a:lumMod val="50000"/>
                  </a:schemeClr>
                </a:solidFill>
              </a:rPr>
              <a:t>//Birden fazla </a:t>
            </a:r>
            <a:r>
              <a:rPr lang="tr-TR" sz="1700" dirty="0" err="1" smtClean="0">
                <a:solidFill>
                  <a:schemeClr val="bg1">
                    <a:lumMod val="50000"/>
                  </a:schemeClr>
                </a:solidFill>
              </a:rPr>
              <a:t>sozcuk</a:t>
            </a:r>
            <a:r>
              <a:rPr lang="tr-TR" sz="1700" dirty="0" smtClean="0">
                <a:solidFill>
                  <a:schemeClr val="bg1">
                    <a:lumMod val="50000"/>
                  </a:schemeClr>
                </a:solidFill>
              </a:rPr>
              <a:t> alabilir.</a:t>
            </a:r>
          </a:p>
          <a:p>
            <a:r>
              <a:rPr lang="tr-TR" dirty="0" err="1" smtClean="0"/>
              <a:t>printf</a:t>
            </a:r>
            <a:r>
              <a:rPr lang="tr-TR" dirty="0" smtClean="0"/>
              <a:t>(“Merhaba %s!”, isim); </a:t>
            </a:r>
            <a:r>
              <a:rPr lang="tr-TR" sz="2000" dirty="0" smtClean="0">
                <a:solidFill>
                  <a:schemeClr val="bg1">
                    <a:lumMod val="50000"/>
                  </a:schemeClr>
                </a:solidFill>
              </a:rPr>
              <a:t>// Ekrana ismi yazar.</a:t>
            </a:r>
          </a:p>
          <a:p>
            <a:endParaRPr lang="tr-TR" dirty="0" smtClean="0"/>
          </a:p>
          <a:p>
            <a:endParaRPr lang="tr-TR" dirty="0"/>
          </a:p>
        </p:txBody>
      </p:sp>
      <p:sp>
        <p:nvSpPr>
          <p:cNvPr id="4" name="3 Yuvarlatılmış Dikdörtgen"/>
          <p:cNvSpPr/>
          <p:nvPr/>
        </p:nvSpPr>
        <p:spPr>
          <a:xfrm>
            <a:off x="2942897" y="3918857"/>
            <a:ext cx="5391807" cy="2542903"/>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tr-TR" dirty="0" smtClean="0"/>
              <a:t>DİZGİLERE DAHA SONRA DETAYLI DEĞİNİLECEK AMA ÖDEVLERDE BU ŞEKİLDE ŞİMDİDEN KULLANABİLİRSİNİZ.</a:t>
            </a:r>
          </a:p>
          <a:p>
            <a:pPr algn="ctr"/>
            <a:r>
              <a:rPr lang="tr-TR" dirty="0" smtClean="0"/>
              <a:t>ANCAK ŞUNU UNUTMAYIN:</a:t>
            </a:r>
          </a:p>
          <a:p>
            <a:pPr algn="ctr"/>
            <a:r>
              <a:rPr lang="tr-TR" dirty="0" smtClean="0"/>
              <a:t>DİZGİLERİ = =(eşit ise) İŞLECİ İLE KIYASLAYAMAYIZ.</a:t>
            </a:r>
          </a:p>
          <a:p>
            <a:pPr algn="ctr"/>
            <a:r>
              <a:rPr lang="tr-TR" dirty="0" err="1" smtClean="0"/>
              <a:t>if</a:t>
            </a:r>
            <a:r>
              <a:rPr lang="tr-TR" dirty="0" smtClean="0"/>
              <a:t> </a:t>
            </a:r>
            <a:r>
              <a:rPr lang="tr-TR" dirty="0" err="1" smtClean="0"/>
              <a:t>else’leri</a:t>
            </a:r>
            <a:r>
              <a:rPr lang="tr-TR" dirty="0" smtClean="0"/>
              <a:t> görünce “Kullanıcı e girdiyse” </a:t>
            </a:r>
            <a:r>
              <a:rPr lang="tr-TR" dirty="0" err="1" smtClean="0"/>
              <a:t>yi</a:t>
            </a:r>
            <a:r>
              <a:rPr lang="tr-TR" dirty="0" smtClean="0"/>
              <a:t> yazabiliriz. </a:t>
            </a:r>
          </a:p>
          <a:p>
            <a:pPr algn="ctr"/>
            <a:r>
              <a:rPr lang="tr-TR" dirty="0" smtClean="0"/>
              <a:t>“Kullanıcı evet girdiyse” demeyi </a:t>
            </a:r>
            <a:r>
              <a:rPr lang="tr-TR" dirty="0" err="1" smtClean="0"/>
              <a:t>DİZGİLERde</a:t>
            </a:r>
            <a:r>
              <a:rPr lang="tr-TR" dirty="0" smtClean="0"/>
              <a:t> göreceğiz.</a:t>
            </a:r>
          </a:p>
        </p:txBody>
      </p:sp>
    </p:spTree>
  </p:cSld>
  <p:clrMapOvr>
    <a:masterClrMapping/>
  </p:clrMapOvr>
  <p:transition>
    <p:random/>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p:cNvPicPr>
            <a:picLocks noChangeAspect="1"/>
          </p:cNvPicPr>
          <p:nvPr/>
        </p:nvPicPr>
        <p:blipFill>
          <a:blip r:embed="rId3" cstate="print">
            <a:clrChange>
              <a:clrFrom>
                <a:srgbClr val="FFFFFF"/>
              </a:clrFrom>
              <a:clrTo>
                <a:srgbClr val="FFFFFF">
                  <a:alpha val="0"/>
                </a:srgbClr>
              </a:clrTo>
            </a:clrChange>
          </a:blip>
          <a:stretch>
            <a:fillRect/>
          </a:stretch>
        </p:blipFill>
        <p:spPr>
          <a:xfrm>
            <a:off x="3029868" y="1666207"/>
            <a:ext cx="3436620" cy="3646150"/>
          </a:xfrm>
          <a:prstGeom prst="rect">
            <a:avLst/>
          </a:prstGeom>
        </p:spPr>
      </p:pic>
      <p:sp>
        <p:nvSpPr>
          <p:cNvPr id="48" name="47 Metin kutusu"/>
          <p:cNvSpPr txBox="1"/>
          <p:nvPr/>
        </p:nvSpPr>
        <p:spPr>
          <a:xfrm>
            <a:off x="3286116" y="1785926"/>
            <a:ext cx="900000" cy="230832"/>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900" dirty="0" smtClean="0">
                <a:solidFill>
                  <a:schemeClr val="tx1"/>
                </a:solidFill>
              </a:rPr>
              <a:t>veri giriş-çıkış</a:t>
            </a:r>
          </a:p>
        </p:txBody>
      </p:sp>
      <p:sp>
        <p:nvSpPr>
          <p:cNvPr id="46" name="45 Başlık"/>
          <p:cNvSpPr>
            <a:spLocks noGrp="1"/>
          </p:cNvSpPr>
          <p:nvPr>
            <p:ph type="title"/>
          </p:nvPr>
        </p:nvSpPr>
        <p:spPr>
          <a:xfrm>
            <a:off x="457200" y="121547"/>
            <a:ext cx="8229600" cy="990600"/>
          </a:xfrm>
        </p:spPr>
        <p:txBody>
          <a:bodyPr/>
          <a:lstStyle/>
          <a:p>
            <a:r>
              <a:rPr lang="tr-TR" dirty="0" smtClean="0"/>
              <a:t>Yol Haritası</a:t>
            </a:r>
            <a:endParaRPr lang="tr-TR" dirty="0"/>
          </a:p>
        </p:txBody>
      </p:sp>
      <p:pic>
        <p:nvPicPr>
          <p:cNvPr id="47" name="46 Resim" descr="images.jpeg"/>
          <p:cNvPicPr>
            <a:picLocks noChangeAspect="1"/>
          </p:cNvPicPr>
          <p:nvPr/>
        </p:nvPicPr>
        <p:blipFill>
          <a:blip r:embed="rId4">
            <a:clrChange>
              <a:clrFrom>
                <a:srgbClr val="FFFFFF"/>
              </a:clrFrom>
              <a:clrTo>
                <a:srgbClr val="FFFFFF">
                  <a:alpha val="0"/>
                </a:srgbClr>
              </a:clrTo>
            </a:clrChange>
          </a:blip>
          <a:srcRect b="14457"/>
          <a:stretch>
            <a:fillRect/>
          </a:stretch>
        </p:blipFill>
        <p:spPr>
          <a:xfrm>
            <a:off x="3428992" y="928670"/>
            <a:ext cx="891197" cy="864000"/>
          </a:xfrm>
          <a:prstGeom prst="rect">
            <a:avLst/>
          </a:prstGeom>
        </p:spPr>
      </p:pic>
      <p:pic>
        <p:nvPicPr>
          <p:cNvPr id="49" name="48 Resim" descr="Stick-figure-balancing-gadgets.gif"/>
          <p:cNvPicPr>
            <a:picLocks noChangeAspect="1"/>
          </p:cNvPicPr>
          <p:nvPr/>
        </p:nvPicPr>
        <p:blipFill>
          <a:blip r:embed="rId5" cstate="print">
            <a:clrChange>
              <a:clrFrom>
                <a:srgbClr val="FFFFFF"/>
              </a:clrFrom>
              <a:clrTo>
                <a:srgbClr val="FFFFFF">
                  <a:alpha val="0"/>
                </a:srgbClr>
              </a:clrTo>
            </a:clrChange>
          </a:blip>
          <a:stretch>
            <a:fillRect/>
          </a:stretch>
        </p:blipFill>
        <p:spPr>
          <a:xfrm>
            <a:off x="3644786" y="5010231"/>
            <a:ext cx="1241597" cy="1364392"/>
          </a:xfrm>
          <a:prstGeom prst="rect">
            <a:avLst/>
          </a:prstGeom>
        </p:spPr>
      </p:pic>
      <p:pic>
        <p:nvPicPr>
          <p:cNvPr id="50" name="49 Resim" descr="stick_figure_holding_five_800_clr_7794.png"/>
          <p:cNvPicPr>
            <a:picLocks noChangeAspect="1"/>
          </p:cNvPicPr>
          <p:nvPr/>
        </p:nvPicPr>
        <p:blipFill>
          <a:blip r:embed="rId6" cstate="print"/>
          <a:stretch>
            <a:fillRect/>
          </a:stretch>
        </p:blipFill>
        <p:spPr>
          <a:xfrm>
            <a:off x="5857884" y="1285860"/>
            <a:ext cx="512325" cy="828000"/>
          </a:xfrm>
          <a:prstGeom prst="rect">
            <a:avLst/>
          </a:prstGeom>
        </p:spPr>
      </p:pic>
      <p:sp>
        <p:nvSpPr>
          <p:cNvPr id="51" name="50 Metin kutusu"/>
          <p:cNvSpPr txBox="1"/>
          <p:nvPr/>
        </p:nvSpPr>
        <p:spPr>
          <a:xfrm>
            <a:off x="6572264" y="1571612"/>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değişken</a:t>
            </a:r>
          </a:p>
        </p:txBody>
      </p:sp>
      <p:pic>
        <p:nvPicPr>
          <p:cNvPr id="52" name="51 Resim" descr="question-mark-above-figure.jpg"/>
          <p:cNvPicPr>
            <a:picLocks noChangeAspect="1"/>
          </p:cNvPicPr>
          <p:nvPr/>
        </p:nvPicPr>
        <p:blipFill>
          <a:blip r:embed="rId7" cstate="print">
            <a:clrChange>
              <a:clrFrom>
                <a:srgbClr val="000000">
                  <a:alpha val="0"/>
                </a:srgbClr>
              </a:clrFrom>
              <a:clrTo>
                <a:srgbClr val="000000">
                  <a:alpha val="0"/>
                </a:srgbClr>
              </a:clrTo>
            </a:clrChange>
          </a:blip>
          <a:stretch>
            <a:fillRect/>
          </a:stretch>
        </p:blipFill>
        <p:spPr>
          <a:xfrm>
            <a:off x="5143529" y="740360"/>
            <a:ext cx="476928" cy="828000"/>
          </a:xfrm>
          <a:prstGeom prst="rect">
            <a:avLst/>
          </a:prstGeom>
        </p:spPr>
      </p:pic>
      <p:sp>
        <p:nvSpPr>
          <p:cNvPr id="55" name="54 Metin kutusu"/>
          <p:cNvSpPr txBox="1"/>
          <p:nvPr/>
        </p:nvSpPr>
        <p:spPr>
          <a:xfrm>
            <a:off x="4207529" y="865926"/>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algoritma</a:t>
            </a:r>
          </a:p>
        </p:txBody>
      </p:sp>
      <p:sp>
        <p:nvSpPr>
          <p:cNvPr id="56" name="55 Metin kutusu"/>
          <p:cNvSpPr txBox="1"/>
          <p:nvPr/>
        </p:nvSpPr>
        <p:spPr>
          <a:xfrm>
            <a:off x="6466488" y="2447435"/>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koşul</a:t>
            </a:r>
          </a:p>
        </p:txBody>
      </p:sp>
      <p:pic>
        <p:nvPicPr>
          <p:cNvPr id="61" name="60 Resim" descr="stick_figure_direction_1600_clr.png"/>
          <p:cNvPicPr>
            <a:picLocks noChangeAspect="1"/>
          </p:cNvPicPr>
          <p:nvPr/>
        </p:nvPicPr>
        <p:blipFill>
          <a:blip r:embed="rId8" cstate="print"/>
          <a:stretch>
            <a:fillRect/>
          </a:stretch>
        </p:blipFill>
        <p:spPr>
          <a:xfrm rot="156924">
            <a:off x="5546465" y="2002301"/>
            <a:ext cx="900000" cy="898127"/>
          </a:xfrm>
          <a:prstGeom prst="rect">
            <a:avLst/>
          </a:prstGeom>
        </p:spPr>
      </p:pic>
      <p:pic>
        <p:nvPicPr>
          <p:cNvPr id="62" name="61 Resim" descr="teaserbox_4675912.png"/>
          <p:cNvPicPr>
            <a:picLocks noChangeAspect="1"/>
          </p:cNvPicPr>
          <p:nvPr/>
        </p:nvPicPr>
        <p:blipFill>
          <a:blip r:embed="rId9" cstate="print"/>
          <a:stretch>
            <a:fillRect/>
          </a:stretch>
        </p:blipFill>
        <p:spPr>
          <a:xfrm>
            <a:off x="3711530" y="2570546"/>
            <a:ext cx="675000" cy="900000"/>
          </a:xfrm>
          <a:prstGeom prst="rect">
            <a:avLst/>
          </a:prstGeom>
        </p:spPr>
      </p:pic>
      <p:sp>
        <p:nvSpPr>
          <p:cNvPr id="63" name="62 Metin kutusu"/>
          <p:cNvSpPr txBox="1"/>
          <p:nvPr/>
        </p:nvSpPr>
        <p:spPr>
          <a:xfrm>
            <a:off x="2629705" y="2849758"/>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fonksiyon</a:t>
            </a:r>
          </a:p>
        </p:txBody>
      </p:sp>
      <p:pic>
        <p:nvPicPr>
          <p:cNvPr id="65" name="64 Resim" descr="döngü.jpg"/>
          <p:cNvPicPr>
            <a:picLocks noChangeAspect="1"/>
          </p:cNvPicPr>
          <p:nvPr/>
        </p:nvPicPr>
        <p:blipFill>
          <a:blip r:embed="rId10" cstate="print">
            <a:clrChange>
              <a:clrFrom>
                <a:srgbClr val="FFFFFF"/>
              </a:clrFrom>
              <a:clrTo>
                <a:srgbClr val="FFFFFF">
                  <a:alpha val="0"/>
                </a:srgbClr>
              </a:clrTo>
            </a:clrChange>
          </a:blip>
          <a:stretch>
            <a:fillRect/>
          </a:stretch>
        </p:blipFill>
        <p:spPr>
          <a:xfrm>
            <a:off x="4782665" y="3020546"/>
            <a:ext cx="900000" cy="900000"/>
          </a:xfrm>
          <a:prstGeom prst="rect">
            <a:avLst/>
          </a:prstGeom>
        </p:spPr>
      </p:pic>
      <p:pic>
        <p:nvPicPr>
          <p:cNvPr id="92" name="91 Resim" descr="arrays.jpg"/>
          <p:cNvPicPr>
            <a:picLocks noChangeAspect="1"/>
          </p:cNvPicPr>
          <p:nvPr/>
        </p:nvPicPr>
        <p:blipFill>
          <a:blip r:embed="rId11" cstate="print">
            <a:clrChange>
              <a:clrFrom>
                <a:srgbClr val="FFFFFF"/>
              </a:clrFrom>
              <a:clrTo>
                <a:srgbClr val="FFFFFF">
                  <a:alpha val="0"/>
                </a:srgbClr>
              </a:clrTo>
            </a:clrChange>
          </a:blip>
          <a:srcRect t="19559" b="26669"/>
          <a:stretch>
            <a:fillRect/>
          </a:stretch>
        </p:blipFill>
        <p:spPr>
          <a:xfrm rot="273011">
            <a:off x="1832849" y="3193775"/>
            <a:ext cx="1064446" cy="612000"/>
          </a:xfrm>
          <a:prstGeom prst="rect">
            <a:avLst/>
          </a:prstGeom>
        </p:spPr>
      </p:pic>
      <p:sp>
        <p:nvSpPr>
          <p:cNvPr id="94" name="93 Metin kutusu"/>
          <p:cNvSpPr txBox="1"/>
          <p:nvPr/>
        </p:nvSpPr>
        <p:spPr>
          <a:xfrm>
            <a:off x="5736193" y="3498517"/>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döngü</a:t>
            </a:r>
          </a:p>
        </p:txBody>
      </p:sp>
      <p:sp>
        <p:nvSpPr>
          <p:cNvPr id="96" name="95 Metin kutusu"/>
          <p:cNvSpPr txBox="1"/>
          <p:nvPr/>
        </p:nvSpPr>
        <p:spPr>
          <a:xfrm>
            <a:off x="890164" y="3470546"/>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dizi -dizgi</a:t>
            </a:r>
          </a:p>
        </p:txBody>
      </p:sp>
      <p:pic>
        <p:nvPicPr>
          <p:cNvPr id="97" name="96 Resim" descr="16201491-3d-human-with-a-pointer-isolated-on-white-background.jpg"/>
          <p:cNvPicPr>
            <a:picLocks noChangeAspect="1"/>
          </p:cNvPicPr>
          <p:nvPr/>
        </p:nvPicPr>
        <p:blipFill>
          <a:blip r:embed="rId12"/>
          <a:stretch>
            <a:fillRect/>
          </a:stretch>
        </p:blipFill>
        <p:spPr>
          <a:xfrm>
            <a:off x="5413374" y="3894788"/>
            <a:ext cx="744642" cy="900000"/>
          </a:xfrm>
          <a:prstGeom prst="rect">
            <a:avLst/>
          </a:prstGeom>
        </p:spPr>
      </p:pic>
      <p:pic>
        <p:nvPicPr>
          <p:cNvPr id="98" name="97 Resim" descr="harıl harıl kod.jpg"/>
          <p:cNvPicPr>
            <a:picLocks noChangeAspect="1"/>
          </p:cNvPicPr>
          <p:nvPr/>
        </p:nvPicPr>
        <p:blipFill>
          <a:blip r:embed="rId13" cstate="print"/>
          <a:stretch>
            <a:fillRect/>
          </a:stretch>
        </p:blipFill>
        <p:spPr>
          <a:xfrm>
            <a:off x="2061627" y="4389607"/>
            <a:ext cx="810362" cy="810362"/>
          </a:xfrm>
          <a:prstGeom prst="rect">
            <a:avLst/>
          </a:prstGeom>
        </p:spPr>
      </p:pic>
      <p:sp>
        <p:nvSpPr>
          <p:cNvPr id="95" name="94 Metin kutusu"/>
          <p:cNvSpPr txBox="1"/>
          <p:nvPr/>
        </p:nvSpPr>
        <p:spPr>
          <a:xfrm>
            <a:off x="6012890" y="4517789"/>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işaretçi</a:t>
            </a:r>
          </a:p>
        </p:txBody>
      </p:sp>
      <p:sp>
        <p:nvSpPr>
          <p:cNvPr id="99" name="98 Metin kutusu"/>
          <p:cNvSpPr txBox="1"/>
          <p:nvPr/>
        </p:nvSpPr>
        <p:spPr>
          <a:xfrm>
            <a:off x="1161627" y="4764010"/>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yapı</a:t>
            </a:r>
          </a:p>
        </p:txBody>
      </p:sp>
      <p:sp>
        <p:nvSpPr>
          <p:cNvPr id="23" name="22 Metin kutusu"/>
          <p:cNvSpPr txBox="1"/>
          <p:nvPr/>
        </p:nvSpPr>
        <p:spPr>
          <a:xfrm>
            <a:off x="2919894" y="5377803"/>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komut ekranı</a:t>
            </a:r>
          </a:p>
        </p:txBody>
      </p:sp>
      <p:sp>
        <p:nvSpPr>
          <p:cNvPr id="25" name="24 Metin kutusu"/>
          <p:cNvSpPr txBox="1"/>
          <p:nvPr/>
        </p:nvSpPr>
        <p:spPr>
          <a:xfrm>
            <a:off x="6158016" y="3920546"/>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özyineleme</a:t>
            </a:r>
          </a:p>
        </p:txBody>
      </p:sp>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dirty="0" smtClean="0"/>
              <a:t>Değişken türleri</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a:bodyPr>
          <a:lstStyle/>
          <a:p>
            <a:pPr algn="l">
              <a:spcBef>
                <a:spcPts val="0"/>
              </a:spcBef>
              <a:buFontTx/>
              <a:buChar char="-"/>
            </a:pPr>
            <a:r>
              <a:rPr lang="tr-TR" sz="2400" b="1" dirty="0" smtClean="0">
                <a:solidFill>
                  <a:schemeClr val="tx1"/>
                </a:solidFill>
              </a:rPr>
              <a:t>Tam sayı türleri</a:t>
            </a:r>
          </a:p>
          <a:p>
            <a:pPr algn="l">
              <a:spcBef>
                <a:spcPts val="0"/>
              </a:spcBef>
              <a:buFont typeface="Wingdings" pitchFamily="2" charset="2"/>
              <a:buChar char="q"/>
            </a:pPr>
            <a:r>
              <a:rPr lang="tr-TR" sz="2400" dirty="0" smtClean="0">
                <a:solidFill>
                  <a:schemeClr val="tx1"/>
                </a:solidFill>
              </a:rPr>
              <a:t> …</a:t>
            </a:r>
          </a:p>
          <a:p>
            <a:pPr algn="l">
              <a:spcBef>
                <a:spcPts val="0"/>
              </a:spcBef>
              <a:buFont typeface="Wingdings" pitchFamily="2" charset="2"/>
              <a:buChar char="q"/>
            </a:pPr>
            <a:r>
              <a:rPr lang="tr-TR" sz="2400" b="1" dirty="0" smtClean="0">
                <a:solidFill>
                  <a:srgbClr val="FF0000"/>
                </a:solidFill>
              </a:rPr>
              <a:t> </a:t>
            </a:r>
            <a:r>
              <a:rPr lang="tr-TR" sz="2400" b="1" dirty="0" err="1" smtClean="0">
                <a:solidFill>
                  <a:srgbClr val="FF0000"/>
                </a:solidFill>
              </a:rPr>
              <a:t>int</a:t>
            </a:r>
            <a:r>
              <a:rPr lang="tr-TR" sz="2400" b="1" dirty="0" smtClean="0">
                <a:solidFill>
                  <a:srgbClr val="FF0000"/>
                </a:solidFill>
              </a:rPr>
              <a:t> (4 </a:t>
            </a:r>
            <a:r>
              <a:rPr lang="tr-TR" sz="2400" b="1" dirty="0" err="1" smtClean="0">
                <a:solidFill>
                  <a:srgbClr val="FF0000"/>
                </a:solidFill>
              </a:rPr>
              <a:t>byte</a:t>
            </a:r>
            <a:r>
              <a:rPr lang="tr-TR" sz="2400" b="1" dirty="0" smtClean="0">
                <a:solidFill>
                  <a:srgbClr val="FF0000"/>
                </a:solidFill>
              </a:rPr>
              <a:t>) </a:t>
            </a:r>
          </a:p>
          <a:p>
            <a:pPr algn="l">
              <a:spcBef>
                <a:spcPts val="0"/>
              </a:spcBef>
              <a:buFont typeface="Wingdings" pitchFamily="2" charset="2"/>
              <a:buChar char="q"/>
            </a:pPr>
            <a:r>
              <a:rPr lang="tr-TR" dirty="0" smtClean="0">
                <a:solidFill>
                  <a:schemeClr val="tx1"/>
                </a:solidFill>
              </a:rPr>
              <a:t> </a:t>
            </a:r>
            <a:r>
              <a:rPr lang="tr-TR" sz="2400" dirty="0" smtClean="0">
                <a:solidFill>
                  <a:schemeClr val="tx1"/>
                </a:solidFill>
              </a:rPr>
              <a:t>…</a:t>
            </a:r>
          </a:p>
          <a:p>
            <a:pPr algn="l">
              <a:spcBef>
                <a:spcPts val="0"/>
              </a:spcBef>
              <a:buFont typeface="Wingdings" pitchFamily="2" charset="2"/>
              <a:buChar char="§"/>
            </a:pPr>
            <a:r>
              <a:rPr lang="tr-TR" sz="2400" b="1" dirty="0" smtClean="0">
                <a:solidFill>
                  <a:schemeClr val="tx1"/>
                </a:solidFill>
              </a:rPr>
              <a:t> Ondalıklı sayı türleri</a:t>
            </a:r>
          </a:p>
          <a:p>
            <a:pPr algn="l">
              <a:spcBef>
                <a:spcPts val="0"/>
              </a:spcBef>
              <a:buFont typeface="Wingdings" pitchFamily="2" charset="2"/>
              <a:buChar char="q"/>
            </a:pPr>
            <a:r>
              <a:rPr lang="tr-TR" sz="2400" dirty="0" smtClean="0">
                <a:solidFill>
                  <a:schemeClr val="tx1"/>
                </a:solidFill>
              </a:rPr>
              <a:t> …</a:t>
            </a:r>
          </a:p>
          <a:p>
            <a:pPr algn="l">
              <a:spcBef>
                <a:spcPts val="0"/>
              </a:spcBef>
              <a:buFont typeface="Wingdings" pitchFamily="2" charset="2"/>
              <a:buChar char="q"/>
            </a:pPr>
            <a:r>
              <a:rPr lang="tr-TR" sz="2400" b="1" dirty="0" smtClean="0">
                <a:solidFill>
                  <a:srgbClr val="FF0000"/>
                </a:solidFill>
              </a:rPr>
              <a:t> </a:t>
            </a:r>
            <a:r>
              <a:rPr lang="tr-TR" sz="2400" b="1" dirty="0" err="1" smtClean="0">
                <a:solidFill>
                  <a:srgbClr val="FF0000"/>
                </a:solidFill>
              </a:rPr>
              <a:t>double</a:t>
            </a:r>
            <a:r>
              <a:rPr lang="tr-TR" sz="2400" b="1" dirty="0" smtClean="0">
                <a:solidFill>
                  <a:srgbClr val="FF0000"/>
                </a:solidFill>
              </a:rPr>
              <a:t> (8 </a:t>
            </a:r>
            <a:r>
              <a:rPr lang="tr-TR" sz="2400" b="1" dirty="0" err="1" smtClean="0">
                <a:solidFill>
                  <a:srgbClr val="FF0000"/>
                </a:solidFill>
              </a:rPr>
              <a:t>byte</a:t>
            </a:r>
            <a:r>
              <a:rPr lang="tr-TR" sz="2400" b="1" dirty="0" smtClean="0">
                <a:solidFill>
                  <a:srgbClr val="FF0000"/>
                </a:solidFill>
              </a:rPr>
              <a:t>)</a:t>
            </a:r>
          </a:p>
          <a:p>
            <a:pPr algn="l">
              <a:spcBef>
                <a:spcPts val="0"/>
              </a:spcBef>
              <a:buFont typeface="Wingdings" pitchFamily="2" charset="2"/>
              <a:buChar char="§"/>
            </a:pPr>
            <a:r>
              <a:rPr lang="tr-TR" sz="2400" b="1" dirty="0" smtClean="0">
                <a:solidFill>
                  <a:schemeClr val="tx1"/>
                </a:solidFill>
              </a:rPr>
              <a:t> Karakter türü</a:t>
            </a:r>
          </a:p>
          <a:p>
            <a:pPr algn="l">
              <a:spcBef>
                <a:spcPts val="0"/>
              </a:spcBef>
              <a:buFont typeface="Wingdings" pitchFamily="2" charset="2"/>
              <a:buChar char="q"/>
            </a:pPr>
            <a:r>
              <a:rPr lang="tr-TR" sz="2400" b="1" dirty="0" smtClean="0">
                <a:solidFill>
                  <a:srgbClr val="FF0000"/>
                </a:solidFill>
              </a:rPr>
              <a:t> </a:t>
            </a:r>
            <a:r>
              <a:rPr lang="tr-TR" sz="2400" b="1" dirty="0" err="1" smtClean="0">
                <a:solidFill>
                  <a:srgbClr val="FF0000"/>
                </a:solidFill>
              </a:rPr>
              <a:t>char</a:t>
            </a:r>
            <a:r>
              <a:rPr lang="tr-TR" sz="2400" b="1" dirty="0" smtClean="0">
                <a:solidFill>
                  <a:srgbClr val="FF0000"/>
                </a:solidFill>
              </a:rPr>
              <a:t> (1 </a:t>
            </a:r>
            <a:r>
              <a:rPr lang="tr-TR" sz="2400" b="1" dirty="0" err="1" smtClean="0">
                <a:solidFill>
                  <a:srgbClr val="FF0000"/>
                </a:solidFill>
              </a:rPr>
              <a:t>byte</a:t>
            </a:r>
            <a:r>
              <a:rPr lang="tr-TR" sz="2400" b="1" dirty="0" smtClean="0">
                <a:solidFill>
                  <a:srgbClr val="FF0000"/>
                </a:solidFill>
              </a:rPr>
              <a:t>)  </a:t>
            </a:r>
            <a:r>
              <a:rPr lang="tr-TR" sz="2400" dirty="0" smtClean="0">
                <a:solidFill>
                  <a:schemeClr val="tx1"/>
                </a:solidFill>
              </a:rPr>
              <a:t>(256 farklı karakter ifade edilebilir)</a:t>
            </a:r>
            <a:endParaRPr lang="tr-TR" sz="2400" b="1" dirty="0" smtClean="0">
              <a:solidFill>
                <a:schemeClr val="tx1"/>
              </a:solidFill>
            </a:endParaRPr>
          </a:p>
          <a:p>
            <a:pPr algn="l">
              <a:spcBef>
                <a:spcPts val="0"/>
              </a:spcBef>
            </a:pPr>
            <a:endParaRPr lang="tr-TR" sz="1800" dirty="0" smtClean="0">
              <a:solidFill>
                <a:schemeClr val="tx1"/>
              </a:solidFill>
            </a:endParaRPr>
          </a:p>
          <a:p>
            <a:pPr algn="l">
              <a:spcBef>
                <a:spcPts val="0"/>
              </a:spcBef>
            </a:pPr>
            <a:endParaRPr lang="tr-TR" sz="2000" dirty="0" smtClean="0">
              <a:solidFill>
                <a:schemeClr val="tx1"/>
              </a:solidFill>
            </a:endParaRPr>
          </a:p>
          <a:p>
            <a:pPr algn="l">
              <a:spcBef>
                <a:spcPts val="0"/>
              </a:spcBef>
            </a:pPr>
            <a:endParaRPr lang="tr-TR" sz="2400" dirty="0" smtClean="0">
              <a:solidFill>
                <a:schemeClr val="tx1"/>
              </a:solidFill>
            </a:endParaRPr>
          </a:p>
        </p:txBody>
      </p:sp>
      <p:sp>
        <p:nvSpPr>
          <p:cNvPr id="4" name="3 Yuvarlatılmış Dikdörtgen"/>
          <p:cNvSpPr/>
          <p:nvPr/>
        </p:nvSpPr>
        <p:spPr>
          <a:xfrm>
            <a:off x="5326743" y="4641668"/>
            <a:ext cx="3360057" cy="130918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Bu değişkenleri mutlaka bir fonksiyonun içinde (örn. </a:t>
            </a:r>
            <a:r>
              <a:rPr lang="tr-TR" dirty="0" err="1" smtClean="0"/>
              <a:t>main</a:t>
            </a:r>
            <a:r>
              <a:rPr lang="tr-TR" dirty="0" smtClean="0"/>
              <a:t>) tanımlamalıyız. </a:t>
            </a:r>
            <a:br>
              <a:rPr lang="tr-TR" dirty="0" smtClean="0"/>
            </a:br>
            <a:r>
              <a:rPr lang="tr-TR" dirty="0" smtClean="0"/>
              <a:t>Değişkenlerimiz, yerelleşmiş(bir fonksiyona ait) olmalıdırlar.</a:t>
            </a:r>
            <a:endParaRPr lang="tr-TR" dirty="0"/>
          </a:p>
        </p:txBody>
      </p:sp>
      <p:pic>
        <p:nvPicPr>
          <p:cNvPr id="5" name="Picture 2" descr="C:\Documents and Settings\OguzH\Local Settings\Temporary Internet Files\Content.IE5\WO8I3UPU\question-marks[1].jpg"/>
          <p:cNvPicPr>
            <a:picLocks noChangeAspect="1" noChangeArrowheads="1"/>
          </p:cNvPicPr>
          <p:nvPr/>
        </p:nvPicPr>
        <p:blipFill>
          <a:blip r:embed="rId2"/>
          <a:stretch>
            <a:fillRect/>
          </a:stretch>
        </p:blipFill>
        <p:spPr bwMode="auto">
          <a:xfrm>
            <a:off x="4186575" y="4992914"/>
            <a:ext cx="1140168" cy="1164046"/>
          </a:xfrm>
          <a:prstGeom prst="rect">
            <a:avLst/>
          </a:prstGeom>
          <a:noFill/>
        </p:spPr>
      </p:pic>
    </p:spTree>
    <p:extLst>
      <p:ext uri="{BB962C8B-B14F-4D97-AF65-F5344CB8AC3E}">
        <p14:creationId xmlns:p14="http://schemas.microsoft.com/office/powerpoint/2010/main" xmlns="" val="3746941522"/>
      </p:ext>
    </p:extLst>
  </p:cSld>
  <p:clrMapOvr>
    <a:masterClrMapping/>
  </p:clrMapOvr>
  <p:transition>
    <p:random/>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txBox="1">
            <a:spLocks/>
          </p:cNvSpPr>
          <p:nvPr/>
        </p:nvSpPr>
        <p:spPr>
          <a:xfrm>
            <a:off x="609600" y="304800"/>
            <a:ext cx="8229600" cy="990600"/>
          </a:xfrm>
          <a:prstGeom prst="rect">
            <a:avLst/>
          </a:prstGeom>
        </p:spPr>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4000" b="1" i="0" u="none" strike="noStrike" kern="1200" cap="none" spc="0" normalizeH="0" baseline="0" noProof="0" dirty="0" smtClean="0">
                <a:ln>
                  <a:noFill/>
                </a:ln>
                <a:solidFill>
                  <a:schemeClr val="tx2">
                    <a:lumMod val="60000"/>
                    <a:lumOff val="40000"/>
                  </a:schemeClr>
                </a:solidFill>
                <a:effectLst/>
                <a:uLnTx/>
                <a:uFillTx/>
                <a:latin typeface="+mj-lt"/>
                <a:ea typeface="+mj-ea"/>
                <a:cs typeface="+mj-cs"/>
              </a:rPr>
              <a:t>Dosya İşlemleri</a:t>
            </a:r>
            <a:endParaRPr kumimoji="0" lang="tr-TR" sz="4000" b="1" i="0" u="none" strike="noStrike" kern="1200" cap="none" spc="0" normalizeH="0" baseline="0" noProof="0" dirty="0">
              <a:ln>
                <a:noFill/>
              </a:ln>
              <a:solidFill>
                <a:schemeClr val="tx2">
                  <a:lumMod val="60000"/>
                  <a:lumOff val="40000"/>
                </a:schemeClr>
              </a:solidFill>
              <a:effectLst/>
              <a:uLnTx/>
              <a:uFillTx/>
              <a:latin typeface="+mj-lt"/>
              <a:ea typeface="+mj-ea"/>
              <a:cs typeface="+mj-cs"/>
            </a:endParaRPr>
          </a:p>
        </p:txBody>
      </p:sp>
      <p:pic>
        <p:nvPicPr>
          <p:cNvPr id="5" name="3 İçerik Yer Tutucusu" descr="1_030.png"/>
          <p:cNvPicPr>
            <a:picLocks noGrp="1" noChangeAspect="1"/>
          </p:cNvPicPr>
          <p:nvPr>
            <p:ph sz="quarter" idx="1"/>
          </p:nvPr>
        </p:nvPicPr>
        <p:blipFill>
          <a:blip r:embed="rId2"/>
          <a:stretch>
            <a:fillRect/>
          </a:stretch>
        </p:blipFill>
        <p:spPr>
          <a:xfrm>
            <a:off x="1098998" y="1295400"/>
            <a:ext cx="2438400" cy="2438400"/>
          </a:xfrm>
        </p:spPr>
      </p:pic>
      <p:pic>
        <p:nvPicPr>
          <p:cNvPr id="6" name="Picture 2"/>
          <p:cNvPicPr>
            <a:picLocks noChangeAspect="1" noChangeArrowheads="1"/>
          </p:cNvPicPr>
          <p:nvPr/>
        </p:nvPicPr>
        <p:blipFill>
          <a:blip r:embed="rId3"/>
          <a:srcRect/>
          <a:stretch>
            <a:fillRect/>
          </a:stretch>
        </p:blipFill>
        <p:spPr bwMode="auto">
          <a:xfrm>
            <a:off x="4700788" y="1477018"/>
            <a:ext cx="3000396" cy="2256782"/>
          </a:xfrm>
          <a:prstGeom prst="rect">
            <a:avLst/>
          </a:prstGeom>
          <a:ln>
            <a:noFill/>
          </a:ln>
          <a:effectLst>
            <a:outerShdw blurRad="190500" algn="tl" rotWithShape="0">
              <a:srgbClr val="000000">
                <a:alpha val="70000"/>
              </a:srgbClr>
            </a:outerShdw>
          </a:effectLst>
        </p:spPr>
      </p:pic>
      <p:sp>
        <p:nvSpPr>
          <p:cNvPr id="7" name="6 Metin kutusu"/>
          <p:cNvSpPr txBox="1"/>
          <p:nvPr/>
        </p:nvSpPr>
        <p:spPr>
          <a:xfrm>
            <a:off x="1098998" y="4198513"/>
            <a:ext cx="7133107" cy="923330"/>
          </a:xfrm>
          <a:prstGeom prst="rect">
            <a:avLst/>
          </a:prstGeom>
          <a:noFill/>
        </p:spPr>
        <p:txBody>
          <a:bodyPr wrap="none" rtlCol="0">
            <a:spAutoFit/>
          </a:bodyPr>
          <a:lstStyle/>
          <a:p>
            <a:r>
              <a:rPr lang="tr-TR" dirty="0" smtClean="0"/>
              <a:t>Dosya İşlemleri ile</a:t>
            </a:r>
          </a:p>
          <a:p>
            <a:pPr>
              <a:buFont typeface="Arial" pitchFamily="34" charset="0"/>
              <a:buChar char="•"/>
            </a:pPr>
            <a:r>
              <a:rPr lang="tr-TR" dirty="0" smtClean="0"/>
              <a:t>Kod çalıştığında, masaüstündeki bir metin belgesinden veriler okuyabilir.</a:t>
            </a:r>
          </a:p>
          <a:p>
            <a:pPr>
              <a:buFont typeface="Arial" pitchFamily="34" charset="0"/>
              <a:buChar char="•"/>
            </a:pPr>
            <a:r>
              <a:rPr lang="tr-TR" dirty="0" smtClean="0"/>
              <a:t>Kod masaüstünde bir dosya açıp, içine veriler kaydedebilir.</a:t>
            </a:r>
            <a:endParaRPr lang="tr-TR" dirty="0"/>
          </a:p>
        </p:txBody>
      </p:sp>
    </p:spTree>
  </p:cSld>
  <p:clrMapOvr>
    <a:masterClrMapping/>
  </p:clrMapOvr>
  <p:transition>
    <p:random/>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dirty="0" smtClean="0">
                <a:solidFill>
                  <a:schemeClr val="tx2">
                    <a:lumMod val="60000"/>
                    <a:lumOff val="40000"/>
                  </a:schemeClr>
                </a:solidFill>
              </a:rPr>
              <a:t>Dosya İşlemleri</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a:bodyPr>
          <a:lstStyle/>
          <a:p>
            <a:pPr algn="just">
              <a:buFontTx/>
              <a:buChar char="-"/>
            </a:pPr>
            <a:r>
              <a:rPr lang="tr-TR" dirty="0" smtClean="0">
                <a:solidFill>
                  <a:schemeClr val="tx1"/>
                </a:solidFill>
              </a:rPr>
              <a:t>Programınızda yaptığınız işlemler sonucu elde ettiğiniz bazı verileri daha sonra da kullanmak isteyebilirsiniz. Çalışan programlar RAM üzerinde çalışır ve bilgisayarın kapanması, elektriklerin gitmesi gibi durumlarda </a:t>
            </a:r>
            <a:r>
              <a:rPr lang="tr-TR" b="1" dirty="0" err="1" smtClean="0">
                <a:solidFill>
                  <a:schemeClr val="tx1"/>
                </a:solidFill>
              </a:rPr>
              <a:t>RAM'de</a:t>
            </a:r>
            <a:r>
              <a:rPr lang="tr-TR" b="1" dirty="0" smtClean="0">
                <a:solidFill>
                  <a:schemeClr val="tx1"/>
                </a:solidFill>
              </a:rPr>
              <a:t> bulunan veri silinir.</a:t>
            </a:r>
            <a:r>
              <a:rPr lang="tr-TR" dirty="0" smtClean="0">
                <a:solidFill>
                  <a:schemeClr val="tx1"/>
                </a:solidFill>
              </a:rPr>
              <a:t> Eğer programınızı ileride açtığınızda daha önce elde ettiğiniz verileri tekrar görmek istiyorsanız verilerinizin diskte kaydedilmiş olması gerekir. Bu yüzden de dosya işlemlerini kullanmanız gerekir.</a:t>
            </a:r>
            <a:endParaRPr lang="tr-TR" sz="2400" dirty="0" smtClean="0">
              <a:solidFill>
                <a:schemeClr val="tx1"/>
              </a:solidFill>
            </a:endParaRPr>
          </a:p>
        </p:txBody>
      </p:sp>
    </p:spTree>
  </p:cSld>
  <p:clrMapOvr>
    <a:masterClrMapping/>
  </p:clrMapOvr>
  <p:transition>
    <p:random/>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Genel anlatım…</a:t>
            </a:r>
            <a:endParaRPr lang="tr-TR" dirty="0"/>
          </a:p>
        </p:txBody>
      </p:sp>
      <p:sp>
        <p:nvSpPr>
          <p:cNvPr id="3" name="2 İçerik Yer Tutucusu"/>
          <p:cNvSpPr>
            <a:spLocks noGrp="1"/>
          </p:cNvSpPr>
          <p:nvPr>
            <p:ph sz="quarter" idx="1"/>
          </p:nvPr>
        </p:nvSpPr>
        <p:spPr/>
        <p:txBody>
          <a:bodyPr/>
          <a:lstStyle/>
          <a:p>
            <a:r>
              <a:rPr lang="tr-TR" dirty="0" smtClean="0"/>
              <a:t>FILE türü nedir?</a:t>
            </a:r>
          </a:p>
          <a:p>
            <a:r>
              <a:rPr lang="tr-TR" dirty="0" err="1" smtClean="0"/>
              <a:t>fopen</a:t>
            </a:r>
            <a:r>
              <a:rPr lang="tr-TR" dirty="0" smtClean="0"/>
              <a:t> nasıl kullanılır?</a:t>
            </a:r>
          </a:p>
          <a:p>
            <a:r>
              <a:rPr lang="tr-TR" dirty="0" err="1" smtClean="0"/>
              <a:t>fprintf</a:t>
            </a:r>
            <a:r>
              <a:rPr lang="tr-TR" dirty="0" smtClean="0"/>
              <a:t> nasıl kullanılır? (Dosyaya yazı yazdıralım.)</a:t>
            </a:r>
          </a:p>
          <a:p>
            <a:r>
              <a:rPr lang="tr-TR" dirty="0" smtClean="0"/>
              <a:t>fscanf nasıl kullanılır?  (Dosyadan 3 sayı okuyalım.)</a:t>
            </a:r>
          </a:p>
          <a:p>
            <a:endParaRPr lang="tr-TR" dirty="0" smtClean="0"/>
          </a:p>
          <a:p>
            <a:endParaRPr lang="tr-TR" dirty="0" smtClean="0"/>
          </a:p>
        </p:txBody>
      </p:sp>
      <p:pic>
        <p:nvPicPr>
          <p:cNvPr id="4" name="3 Resim" descr="bilgisayar.wmf"/>
          <p:cNvPicPr>
            <a:picLocks noChangeAspect="1"/>
          </p:cNvPicPr>
          <p:nvPr/>
        </p:nvPicPr>
        <p:blipFill>
          <a:blip r:embed="rId2"/>
          <a:stretch>
            <a:fillRect/>
          </a:stretch>
        </p:blipFill>
        <p:spPr>
          <a:xfrm>
            <a:off x="6132285" y="4488271"/>
            <a:ext cx="1819275" cy="1857375"/>
          </a:xfrm>
          <a:prstGeom prst="rect">
            <a:avLst/>
          </a:prstGeom>
        </p:spPr>
      </p:pic>
    </p:spTree>
  </p:cSld>
  <p:clrMapOvr>
    <a:masterClrMapping/>
  </p:clrMapOvr>
  <p:transition>
    <p:random/>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dirty="0" smtClean="0">
                <a:solidFill>
                  <a:schemeClr val="tx2">
                    <a:lumMod val="60000"/>
                    <a:lumOff val="40000"/>
                  </a:schemeClr>
                </a:solidFill>
              </a:rPr>
              <a:t>Dosya İşlemleri – FILE* ile tanım</a:t>
            </a:r>
            <a:endParaRPr lang="tr-TR" sz="4000" b="1" dirty="0">
              <a:solidFill>
                <a:schemeClr val="tx2">
                  <a:lumMod val="60000"/>
                  <a:lumOff val="40000"/>
                </a:schemeClr>
              </a:solidFill>
            </a:endParaRPr>
          </a:p>
        </p:txBody>
      </p:sp>
      <p:sp>
        <p:nvSpPr>
          <p:cNvPr id="3" name="Alt Başlık 2"/>
          <p:cNvSpPr>
            <a:spLocks noGrp="1"/>
          </p:cNvSpPr>
          <p:nvPr>
            <p:ph sz="quarter" idx="1"/>
          </p:nvPr>
        </p:nvSpPr>
        <p:spPr>
          <a:xfrm>
            <a:off x="457200" y="1219200"/>
            <a:ext cx="8229600" cy="4061138"/>
          </a:xfrm>
        </p:spPr>
        <p:txBody>
          <a:bodyPr>
            <a:normAutofit fontScale="92500" lnSpcReduction="20000"/>
          </a:bodyPr>
          <a:lstStyle/>
          <a:p>
            <a:pPr algn="just">
              <a:buFontTx/>
              <a:buChar char="-"/>
            </a:pPr>
            <a:r>
              <a:rPr lang="tr-TR" sz="2400" dirty="0" smtClean="0">
                <a:solidFill>
                  <a:schemeClr val="tx1"/>
                </a:solidFill>
              </a:rPr>
              <a:t> </a:t>
            </a:r>
            <a:r>
              <a:rPr lang="tr-TR" dirty="0" err="1" smtClean="0">
                <a:solidFill>
                  <a:schemeClr val="tx1"/>
                </a:solidFill>
              </a:rPr>
              <a:t>C'de</a:t>
            </a:r>
            <a:r>
              <a:rPr lang="tr-TR" dirty="0" smtClean="0">
                <a:solidFill>
                  <a:schemeClr val="tx1"/>
                </a:solidFill>
              </a:rPr>
              <a:t> dosya işlemleri için &lt;</a:t>
            </a:r>
            <a:r>
              <a:rPr lang="tr-TR" dirty="0" err="1" smtClean="0">
                <a:solidFill>
                  <a:schemeClr val="tx1"/>
                </a:solidFill>
              </a:rPr>
              <a:t>stdio</a:t>
            </a:r>
            <a:r>
              <a:rPr lang="tr-TR" dirty="0" smtClean="0">
                <a:solidFill>
                  <a:schemeClr val="tx1"/>
                </a:solidFill>
              </a:rPr>
              <a:t>.h&gt; kütüphanesinde yer alan fonksiyonları ve değişkenleri kullanacağız.</a:t>
            </a:r>
          </a:p>
          <a:p>
            <a:pPr algn="just">
              <a:buFontTx/>
              <a:buChar char="-"/>
            </a:pPr>
            <a:endParaRPr lang="tr-TR" sz="2400" dirty="0">
              <a:solidFill>
                <a:schemeClr val="tx1"/>
              </a:solidFill>
            </a:endParaRPr>
          </a:p>
          <a:p>
            <a:pPr algn="just">
              <a:buFontTx/>
              <a:buChar char="-"/>
            </a:pPr>
            <a:r>
              <a:rPr lang="tr-TR" dirty="0" smtClean="0">
                <a:solidFill>
                  <a:schemeClr val="tx1"/>
                </a:solidFill>
              </a:rPr>
              <a:t> Öncelikle bir dosyanın </a:t>
            </a:r>
            <a:r>
              <a:rPr lang="tr-TR" dirty="0" err="1" smtClean="0">
                <a:solidFill>
                  <a:schemeClr val="tx1"/>
                </a:solidFill>
              </a:rPr>
              <a:t>C'de</a:t>
            </a:r>
            <a:r>
              <a:rPr lang="tr-TR" dirty="0" smtClean="0">
                <a:solidFill>
                  <a:schemeClr val="tx1"/>
                </a:solidFill>
              </a:rPr>
              <a:t> nasıl bir değişken olarak tanımlandığına bakalım:</a:t>
            </a:r>
          </a:p>
          <a:p>
            <a:pPr algn="just"/>
            <a:endParaRPr lang="tr-TR" sz="2400" dirty="0">
              <a:solidFill>
                <a:schemeClr val="tx1"/>
              </a:solidFill>
            </a:endParaRPr>
          </a:p>
          <a:p>
            <a:pPr algn="just"/>
            <a:r>
              <a:rPr lang="tr-TR" b="1" i="1" dirty="0" smtClean="0">
                <a:solidFill>
                  <a:schemeClr val="tx1"/>
                </a:solidFill>
              </a:rPr>
              <a:t>FILE</a:t>
            </a:r>
            <a:r>
              <a:rPr lang="tr-TR" dirty="0" smtClean="0">
                <a:solidFill>
                  <a:schemeClr val="tx1"/>
                </a:solidFill>
              </a:rPr>
              <a:t>*   dosya;</a:t>
            </a:r>
          </a:p>
          <a:p>
            <a:pPr algn="just"/>
            <a:endParaRPr lang="tr-TR" sz="2400" dirty="0">
              <a:solidFill>
                <a:schemeClr val="tx1"/>
              </a:solidFill>
            </a:endParaRPr>
          </a:p>
          <a:p>
            <a:pPr lvl="1" algn="just"/>
            <a:r>
              <a:rPr lang="tr-TR" sz="2000" dirty="0" smtClean="0">
                <a:solidFill>
                  <a:schemeClr val="tx1"/>
                </a:solidFill>
              </a:rPr>
              <a:t>Not: </a:t>
            </a:r>
            <a:r>
              <a:rPr lang="tr-TR" sz="2000" dirty="0" err="1" smtClean="0">
                <a:solidFill>
                  <a:schemeClr val="tx1"/>
                </a:solidFill>
              </a:rPr>
              <a:t>C'de</a:t>
            </a:r>
            <a:r>
              <a:rPr lang="tr-TR" sz="2000" dirty="0" smtClean="0">
                <a:solidFill>
                  <a:schemeClr val="tx1"/>
                </a:solidFill>
              </a:rPr>
              <a:t> okunacak veya üzerine yazılacak dosyalar FILE türünde bir işaretçi olarak tanımlanır.  İşaretçiler konusu ilerleyen derslerde görülecek, ancak bu aşamada değişken isminden önce * koyarak bir işaretçi tanımladığımızı öğrenelim.</a:t>
            </a:r>
          </a:p>
        </p:txBody>
      </p:sp>
    </p:spTree>
    <p:extLst>
      <p:ext uri="{BB962C8B-B14F-4D97-AF65-F5344CB8AC3E}">
        <p14:creationId xmlns:p14="http://schemas.microsoft.com/office/powerpoint/2010/main" xmlns="" val="2013193394"/>
      </p:ext>
    </p:extLst>
  </p:cSld>
  <p:clrMapOvr>
    <a:masterClrMapping/>
  </p:clrMapOvr>
  <p:transition>
    <p:random/>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dirty="0" smtClean="0">
                <a:solidFill>
                  <a:schemeClr val="tx2">
                    <a:lumMod val="60000"/>
                    <a:lumOff val="40000"/>
                  </a:schemeClr>
                </a:solidFill>
              </a:rPr>
              <a:t>Dosya İşlemleri - </a:t>
            </a:r>
            <a:r>
              <a:rPr lang="tr-TR" sz="4000" b="1" dirty="0" err="1" smtClean="0">
                <a:solidFill>
                  <a:schemeClr val="tx2">
                    <a:lumMod val="60000"/>
                    <a:lumOff val="40000"/>
                  </a:schemeClr>
                </a:solidFill>
              </a:rPr>
              <a:t>fopen</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fontScale="85000" lnSpcReduction="20000"/>
          </a:bodyPr>
          <a:lstStyle/>
          <a:p>
            <a:pPr algn="just">
              <a:buFontTx/>
              <a:buChar char="-"/>
            </a:pPr>
            <a:r>
              <a:rPr lang="tr-TR" sz="2400" dirty="0" smtClean="0">
                <a:solidFill>
                  <a:schemeClr val="tx1"/>
                </a:solidFill>
              </a:rPr>
              <a:t> </a:t>
            </a:r>
            <a:r>
              <a:rPr lang="tr-TR" dirty="0" err="1" smtClean="0">
                <a:solidFill>
                  <a:schemeClr val="tx1"/>
                </a:solidFill>
              </a:rPr>
              <a:t>C'de</a:t>
            </a:r>
            <a:r>
              <a:rPr lang="tr-TR" dirty="0" smtClean="0">
                <a:solidFill>
                  <a:schemeClr val="tx1"/>
                </a:solidFill>
              </a:rPr>
              <a:t> bir dosyadan okuma yapmak ya da bir dosyaya veri yazmak için öncelikle dosyanın açılması gerekir. Bunu bilgisayarınızdaki bir dosyada elle yaptığınız bir işlem gibi düşünebilirsiniz. Öncelikle bilgisayarda bir dosyayı açarsınız ve isterseniz dosyadaki verileri okursunuz (örneğin sınava çalışırken sunum dosyalarını açmanız), isterseniz dosyaya veri girersiniz (örneğin bir projenin raporunu yazmanız).</a:t>
            </a:r>
          </a:p>
          <a:p>
            <a:pPr algn="just">
              <a:buFontTx/>
              <a:buChar char="-"/>
            </a:pPr>
            <a:endParaRPr lang="tr-TR" sz="2400" dirty="0">
              <a:solidFill>
                <a:schemeClr val="tx1"/>
              </a:solidFill>
            </a:endParaRPr>
          </a:p>
          <a:p>
            <a:pPr algn="just">
              <a:buFontTx/>
              <a:buChar char="-"/>
            </a:pPr>
            <a:r>
              <a:rPr lang="tr-TR" dirty="0" smtClean="0">
                <a:solidFill>
                  <a:schemeClr val="tx1"/>
                </a:solidFill>
              </a:rPr>
              <a:t> </a:t>
            </a:r>
            <a:r>
              <a:rPr lang="tr-TR" dirty="0" err="1" smtClean="0">
                <a:solidFill>
                  <a:schemeClr val="tx1"/>
                </a:solidFill>
              </a:rPr>
              <a:t>C'de</a:t>
            </a:r>
            <a:r>
              <a:rPr lang="tr-TR" dirty="0" smtClean="0">
                <a:solidFill>
                  <a:schemeClr val="tx1"/>
                </a:solidFill>
              </a:rPr>
              <a:t> bir dosyayı açmak için </a:t>
            </a:r>
            <a:r>
              <a:rPr lang="tr-TR" b="1" i="1" dirty="0" err="1" smtClean="0">
                <a:solidFill>
                  <a:schemeClr val="tx1"/>
                </a:solidFill>
              </a:rPr>
              <a:t>fopen</a:t>
            </a:r>
            <a:r>
              <a:rPr lang="tr-TR" dirty="0" smtClean="0">
                <a:solidFill>
                  <a:schemeClr val="tx1"/>
                </a:solidFill>
              </a:rPr>
              <a:t> fonksiyonu kullanılır. </a:t>
            </a:r>
            <a:r>
              <a:rPr lang="tr-TR" b="1" i="1" dirty="0" err="1" smtClean="0">
                <a:solidFill>
                  <a:schemeClr val="tx1"/>
                </a:solidFill>
              </a:rPr>
              <a:t>fopen</a:t>
            </a:r>
            <a:r>
              <a:rPr lang="tr-TR" dirty="0" smtClean="0">
                <a:solidFill>
                  <a:schemeClr val="tx1"/>
                </a:solidFill>
              </a:rPr>
              <a:t> fonksiyonunun kullanımı şu şekildedir:</a:t>
            </a:r>
          </a:p>
          <a:p>
            <a:pPr algn="just"/>
            <a:r>
              <a:rPr lang="tr-TR" dirty="0" smtClean="0">
                <a:solidFill>
                  <a:schemeClr val="tx1"/>
                </a:solidFill>
              </a:rPr>
              <a:t>FILE*  dosya = </a:t>
            </a:r>
            <a:r>
              <a:rPr lang="tr-TR" dirty="0" err="1" smtClean="0">
                <a:solidFill>
                  <a:schemeClr val="tx1"/>
                </a:solidFill>
              </a:rPr>
              <a:t>fopen</a:t>
            </a:r>
            <a:r>
              <a:rPr lang="tr-TR" dirty="0" smtClean="0">
                <a:solidFill>
                  <a:schemeClr val="tx1"/>
                </a:solidFill>
              </a:rPr>
              <a:t>(dosya_yolu, </a:t>
            </a:r>
            <a:r>
              <a:rPr lang="tr-TR" dirty="0" err="1" smtClean="0">
                <a:solidFill>
                  <a:schemeClr val="tx1"/>
                </a:solidFill>
              </a:rPr>
              <a:t>islem</a:t>
            </a:r>
            <a:r>
              <a:rPr lang="tr-TR" dirty="0" smtClean="0">
                <a:solidFill>
                  <a:schemeClr val="tx1"/>
                </a:solidFill>
              </a:rPr>
              <a:t>_turu);</a:t>
            </a:r>
          </a:p>
          <a:p>
            <a:pPr lvl="1" algn="just"/>
            <a:r>
              <a:rPr lang="tr-TR" sz="1800" dirty="0" smtClean="0"/>
              <a:t>Bu kullanım şeklinde, bir önceki slayttaki gibi ayrıca FILE *dosya yazmanıza gerek kalmaz.</a:t>
            </a:r>
          </a:p>
          <a:p>
            <a:pPr algn="just"/>
            <a:endParaRPr lang="tr-TR" dirty="0">
              <a:solidFill>
                <a:schemeClr val="tx1"/>
              </a:solidFill>
            </a:endParaRPr>
          </a:p>
          <a:p>
            <a:pPr algn="just"/>
            <a:r>
              <a:rPr lang="tr-TR" dirty="0" smtClean="0">
                <a:solidFill>
                  <a:schemeClr val="tx1"/>
                </a:solidFill>
              </a:rPr>
              <a:t>Burada </a:t>
            </a:r>
            <a:r>
              <a:rPr lang="tr-TR" b="1" dirty="0" smtClean="0">
                <a:solidFill>
                  <a:schemeClr val="tx1"/>
                </a:solidFill>
              </a:rPr>
              <a:t>dosya_yolu</a:t>
            </a:r>
            <a:r>
              <a:rPr lang="tr-TR" dirty="0" smtClean="0">
                <a:solidFill>
                  <a:schemeClr val="tx1"/>
                </a:solidFill>
              </a:rPr>
              <a:t> çift tırnak içerisinde belirtilmeli ve dosyanın bilgisayardaki yolunu göstermeli. Eğer dosyanız proje klasörünüzün içerisindeyse yalnızca dosya adını vermeniz yeterlidir.</a:t>
            </a:r>
          </a:p>
          <a:p>
            <a:pPr algn="just">
              <a:buNone/>
            </a:pPr>
            <a:endParaRPr lang="tr-TR" dirty="0">
              <a:solidFill>
                <a:schemeClr val="tx1"/>
              </a:solidFill>
            </a:endParaRPr>
          </a:p>
        </p:txBody>
      </p:sp>
    </p:spTree>
    <p:extLst>
      <p:ext uri="{BB962C8B-B14F-4D97-AF65-F5344CB8AC3E}">
        <p14:creationId xmlns:p14="http://schemas.microsoft.com/office/powerpoint/2010/main" xmlns="" val="1943482447"/>
      </p:ext>
    </p:extLst>
  </p:cSld>
  <p:clrMapOvr>
    <a:masterClrMapping/>
  </p:clrMapOvr>
  <p:transition>
    <p:random/>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dirty="0" smtClean="0">
                <a:solidFill>
                  <a:schemeClr val="tx2">
                    <a:lumMod val="60000"/>
                    <a:lumOff val="40000"/>
                  </a:schemeClr>
                </a:solidFill>
              </a:rPr>
              <a:t>Dosya İşlemleri – işlem türü</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fontScale="85000" lnSpcReduction="10000"/>
          </a:bodyPr>
          <a:lstStyle/>
          <a:p>
            <a:pPr algn="just"/>
            <a:r>
              <a:rPr lang="tr-TR" b="1" dirty="0" smtClean="0"/>
              <a:t>işlem_türü</a:t>
            </a:r>
            <a:r>
              <a:rPr lang="tr-TR" dirty="0" smtClean="0"/>
              <a:t> ise dosya ile hangi işlemi yapacağınızı belirten parametredir. Bu parametre de yine çift tırnak içerisinde girilmeli ve;</a:t>
            </a:r>
          </a:p>
          <a:p>
            <a:pPr algn="just"/>
            <a:endParaRPr lang="tr-TR" dirty="0">
              <a:solidFill>
                <a:schemeClr val="tx1"/>
              </a:solidFill>
            </a:endParaRPr>
          </a:p>
          <a:p>
            <a:pPr algn="just"/>
            <a:r>
              <a:rPr lang="tr-TR" b="1" dirty="0" smtClean="0">
                <a:solidFill>
                  <a:schemeClr val="tx1"/>
                </a:solidFill>
              </a:rPr>
              <a:t>r</a:t>
            </a:r>
            <a:r>
              <a:rPr lang="tr-TR" dirty="0" smtClean="0">
                <a:solidFill>
                  <a:schemeClr val="tx1"/>
                </a:solidFill>
              </a:rPr>
              <a:t> : okuma için (</a:t>
            </a:r>
            <a:r>
              <a:rPr lang="tr-TR" dirty="0" err="1" smtClean="0">
                <a:solidFill>
                  <a:schemeClr val="tx1"/>
                </a:solidFill>
              </a:rPr>
              <a:t>read</a:t>
            </a:r>
            <a:r>
              <a:rPr lang="tr-TR" dirty="0" smtClean="0">
                <a:solidFill>
                  <a:schemeClr val="tx1"/>
                </a:solidFill>
              </a:rPr>
              <a:t>)</a:t>
            </a:r>
          </a:p>
          <a:p>
            <a:pPr algn="just"/>
            <a:r>
              <a:rPr lang="tr-TR" b="1" dirty="0" smtClean="0">
                <a:solidFill>
                  <a:schemeClr val="tx1"/>
                </a:solidFill>
              </a:rPr>
              <a:t>w</a:t>
            </a:r>
            <a:r>
              <a:rPr lang="tr-TR" dirty="0" smtClean="0">
                <a:solidFill>
                  <a:schemeClr val="tx1"/>
                </a:solidFill>
              </a:rPr>
              <a:t> : yazma için (</a:t>
            </a:r>
            <a:r>
              <a:rPr lang="tr-TR" dirty="0" err="1" smtClean="0">
                <a:solidFill>
                  <a:schemeClr val="tx1"/>
                </a:solidFill>
              </a:rPr>
              <a:t>write</a:t>
            </a:r>
            <a:r>
              <a:rPr lang="tr-TR" dirty="0" smtClean="0">
                <a:solidFill>
                  <a:schemeClr val="tx1"/>
                </a:solidFill>
              </a:rPr>
              <a:t>)</a:t>
            </a:r>
          </a:p>
          <a:p>
            <a:pPr lvl="1" algn="just"/>
            <a:r>
              <a:rPr lang="tr-TR" dirty="0" smtClean="0">
                <a:solidFill>
                  <a:schemeClr val="tx1"/>
                </a:solidFill>
              </a:rPr>
              <a:t>Yeni dosya açıp içine yazar. Öyle bir dosya varsa, onu silip, yeni bir dosya açarak içine yazar.</a:t>
            </a:r>
          </a:p>
          <a:p>
            <a:pPr algn="just"/>
            <a:r>
              <a:rPr lang="tr-TR" b="1" dirty="0" smtClean="0">
                <a:solidFill>
                  <a:schemeClr val="tx1"/>
                </a:solidFill>
              </a:rPr>
              <a:t>a</a:t>
            </a:r>
            <a:r>
              <a:rPr lang="tr-TR" dirty="0" smtClean="0">
                <a:solidFill>
                  <a:schemeClr val="tx1"/>
                </a:solidFill>
              </a:rPr>
              <a:t> : </a:t>
            </a:r>
            <a:r>
              <a:rPr lang="tr-TR" dirty="0" err="1" smtClean="0">
                <a:solidFill>
                  <a:schemeClr val="tx1"/>
                </a:solidFill>
              </a:rPr>
              <a:t>varolan</a:t>
            </a:r>
            <a:r>
              <a:rPr lang="tr-TR" dirty="0" smtClean="0">
                <a:solidFill>
                  <a:schemeClr val="tx1"/>
                </a:solidFill>
              </a:rPr>
              <a:t> dosyanın sonundan yazmaya devam etmek için (</a:t>
            </a:r>
            <a:r>
              <a:rPr lang="tr-TR" dirty="0" err="1" smtClean="0">
                <a:solidFill>
                  <a:schemeClr val="tx1"/>
                </a:solidFill>
              </a:rPr>
              <a:t>append</a:t>
            </a:r>
            <a:r>
              <a:rPr lang="tr-TR" dirty="0" smtClean="0">
                <a:solidFill>
                  <a:schemeClr val="tx1"/>
                </a:solidFill>
              </a:rPr>
              <a:t>)</a:t>
            </a:r>
          </a:p>
          <a:p>
            <a:pPr lvl="1" algn="just"/>
            <a:r>
              <a:rPr lang="tr-TR" dirty="0" smtClean="0">
                <a:solidFill>
                  <a:schemeClr val="tx1"/>
                </a:solidFill>
              </a:rPr>
              <a:t>Eğer böyle bir dosya yoksa, bu dosyayı açar ve içine ekleme yapar.</a:t>
            </a:r>
          </a:p>
          <a:p>
            <a:pPr algn="just"/>
            <a:endParaRPr lang="tr-TR" dirty="0">
              <a:solidFill>
                <a:schemeClr val="tx1"/>
              </a:solidFill>
            </a:endParaRPr>
          </a:p>
          <a:p>
            <a:pPr algn="just"/>
            <a:r>
              <a:rPr lang="tr-TR" dirty="0" smtClean="0">
                <a:solidFill>
                  <a:schemeClr val="tx1"/>
                </a:solidFill>
              </a:rPr>
              <a:t>FILE *dosya = </a:t>
            </a:r>
            <a:r>
              <a:rPr lang="tr-TR" dirty="0" err="1" smtClean="0">
                <a:solidFill>
                  <a:schemeClr val="tx1"/>
                </a:solidFill>
              </a:rPr>
              <a:t>fopen</a:t>
            </a:r>
            <a:r>
              <a:rPr lang="tr-TR" dirty="0" smtClean="0">
                <a:solidFill>
                  <a:schemeClr val="tx1"/>
                </a:solidFill>
              </a:rPr>
              <a:t>("notlar.</a:t>
            </a:r>
            <a:r>
              <a:rPr lang="tr-TR" dirty="0" err="1" smtClean="0">
                <a:solidFill>
                  <a:schemeClr val="tx1"/>
                </a:solidFill>
              </a:rPr>
              <a:t>txt</a:t>
            </a:r>
            <a:r>
              <a:rPr lang="tr-TR" dirty="0" smtClean="0">
                <a:solidFill>
                  <a:schemeClr val="tx1"/>
                </a:solidFill>
              </a:rPr>
              <a:t>", "r");</a:t>
            </a:r>
          </a:p>
          <a:p>
            <a:pPr lvl="1" algn="just"/>
            <a:r>
              <a:rPr lang="tr-TR" dirty="0" smtClean="0">
                <a:solidFill>
                  <a:schemeClr val="tx1"/>
                </a:solidFill>
              </a:rPr>
              <a:t>Eğer bilgisayarda böyle bir dosya yoksa, nötr değer anlamında NULL değeri dosya’ya atanır.</a:t>
            </a:r>
          </a:p>
        </p:txBody>
      </p:sp>
    </p:spTree>
    <p:extLst>
      <p:ext uri="{BB962C8B-B14F-4D97-AF65-F5344CB8AC3E}">
        <p14:creationId xmlns:p14="http://schemas.microsoft.com/office/powerpoint/2010/main" xmlns="" val="1943482447"/>
      </p:ext>
    </p:extLst>
  </p:cSld>
  <p:clrMapOvr>
    <a:masterClrMapping/>
  </p:clrMapOvr>
  <p:transition>
    <p:random/>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dirty="0" smtClean="0">
                <a:solidFill>
                  <a:schemeClr val="tx2">
                    <a:lumMod val="60000"/>
                    <a:lumOff val="40000"/>
                  </a:schemeClr>
                </a:solidFill>
              </a:rPr>
              <a:t>Dosya İşlemleri - fscanf</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a:bodyPr>
          <a:lstStyle/>
          <a:p>
            <a:pPr algn="just">
              <a:buFontTx/>
              <a:buChar char="-"/>
            </a:pPr>
            <a:r>
              <a:rPr lang="tr-TR" sz="2400" dirty="0" smtClean="0">
                <a:solidFill>
                  <a:schemeClr val="tx1"/>
                </a:solidFill>
              </a:rPr>
              <a:t> </a:t>
            </a:r>
            <a:r>
              <a:rPr lang="tr-TR" dirty="0" err="1" smtClean="0">
                <a:solidFill>
                  <a:schemeClr val="tx1"/>
                </a:solidFill>
              </a:rPr>
              <a:t>C'de</a:t>
            </a:r>
            <a:r>
              <a:rPr lang="tr-TR" dirty="0" smtClean="0">
                <a:solidFill>
                  <a:schemeClr val="tx1"/>
                </a:solidFill>
              </a:rPr>
              <a:t> bir dosya başarılı bir şekilde açıldıktan sonra dosya içeriği okunmaya başlanabilir. Okuma </a:t>
            </a:r>
            <a:r>
              <a:rPr lang="tr-TR" dirty="0" err="1" smtClean="0">
                <a:solidFill>
                  <a:schemeClr val="tx1"/>
                </a:solidFill>
              </a:rPr>
              <a:t>modunda</a:t>
            </a:r>
            <a:r>
              <a:rPr lang="tr-TR" dirty="0" smtClean="0">
                <a:solidFill>
                  <a:schemeClr val="tx1"/>
                </a:solidFill>
              </a:rPr>
              <a:t> açılmış bir dosyadaki verileri okumak için birkaç yöntem vardır. Bu derste </a:t>
            </a:r>
            <a:r>
              <a:rPr lang="tr-TR" b="1" dirty="0" err="1" smtClean="0">
                <a:solidFill>
                  <a:schemeClr val="tx1"/>
                </a:solidFill>
              </a:rPr>
              <a:t>fscanf</a:t>
            </a:r>
            <a:r>
              <a:rPr lang="tr-TR" dirty="0" smtClean="0">
                <a:solidFill>
                  <a:schemeClr val="tx1"/>
                </a:solidFill>
              </a:rPr>
              <a:t> fonksiyonuna bakacağız.</a:t>
            </a:r>
          </a:p>
          <a:p>
            <a:pPr algn="just">
              <a:buFontTx/>
              <a:buChar char="-"/>
            </a:pPr>
            <a:endParaRPr lang="tr-TR" dirty="0">
              <a:solidFill>
                <a:schemeClr val="tx1"/>
              </a:solidFill>
            </a:endParaRPr>
          </a:p>
          <a:p>
            <a:pPr algn="just">
              <a:buFontTx/>
              <a:buChar char="-"/>
            </a:pPr>
            <a:r>
              <a:rPr lang="tr-TR" dirty="0" smtClean="0">
                <a:solidFill>
                  <a:schemeClr val="tx1"/>
                </a:solidFill>
              </a:rPr>
              <a:t> Bir programlama dilinde dosya işlemleri ile uğraşıldığında dosyanın içeriğinin, yapısının, örüntüsünün iyi bilinmesi dosya işlemlerini kolaylaştırır. Aksi halde dosya işlemleri oldukça zorlaşır ve verimsiz bir hal alır.</a:t>
            </a:r>
          </a:p>
          <a:p>
            <a:pPr algn="just">
              <a:buFontTx/>
              <a:buChar char="-"/>
            </a:pPr>
            <a:endParaRPr lang="tr-TR" dirty="0">
              <a:solidFill>
                <a:schemeClr val="tx1"/>
              </a:solidFill>
            </a:endParaRPr>
          </a:p>
          <a:p>
            <a:pPr algn="just">
              <a:buFontTx/>
              <a:buChar char="-"/>
            </a:pPr>
            <a:endParaRPr lang="tr-TR" dirty="0" smtClean="0">
              <a:solidFill>
                <a:schemeClr val="tx1"/>
              </a:solidFill>
            </a:endParaRPr>
          </a:p>
        </p:txBody>
      </p:sp>
    </p:spTree>
    <p:extLst>
      <p:ext uri="{BB962C8B-B14F-4D97-AF65-F5344CB8AC3E}">
        <p14:creationId xmlns:p14="http://schemas.microsoft.com/office/powerpoint/2010/main" xmlns="" val="1571471106"/>
      </p:ext>
    </p:extLst>
  </p:cSld>
  <p:clrMapOvr>
    <a:masterClrMapping/>
  </p:clrMapOvr>
  <p:transition>
    <p:random/>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dirty="0" smtClean="0">
                <a:solidFill>
                  <a:schemeClr val="tx2">
                    <a:lumMod val="60000"/>
                    <a:lumOff val="40000"/>
                  </a:schemeClr>
                </a:solidFill>
              </a:rPr>
              <a:t>Dosya İşlemleri - fscanf</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fontScale="92500" lnSpcReduction="10000"/>
          </a:bodyPr>
          <a:lstStyle/>
          <a:p>
            <a:pPr algn="just">
              <a:buFontTx/>
              <a:buChar char="-"/>
            </a:pPr>
            <a:r>
              <a:rPr lang="tr-TR" sz="2400" dirty="0" smtClean="0">
                <a:solidFill>
                  <a:schemeClr val="tx1"/>
                </a:solidFill>
              </a:rPr>
              <a:t> </a:t>
            </a:r>
            <a:r>
              <a:rPr lang="tr-TR" dirty="0" err="1" smtClean="0">
                <a:solidFill>
                  <a:schemeClr val="tx1"/>
                </a:solidFill>
              </a:rPr>
              <a:t>fscanf</a:t>
            </a:r>
            <a:r>
              <a:rPr lang="tr-TR" dirty="0" smtClean="0">
                <a:solidFill>
                  <a:schemeClr val="tx1"/>
                </a:solidFill>
              </a:rPr>
              <a:t> fonksiyonu daha önce gördüğümüz </a:t>
            </a:r>
            <a:r>
              <a:rPr lang="tr-TR" dirty="0" err="1" smtClean="0">
                <a:solidFill>
                  <a:schemeClr val="tx1"/>
                </a:solidFill>
              </a:rPr>
              <a:t>scanf</a:t>
            </a:r>
            <a:r>
              <a:rPr lang="tr-TR" dirty="0" smtClean="0">
                <a:solidFill>
                  <a:schemeClr val="tx1"/>
                </a:solidFill>
              </a:rPr>
              <a:t> fonksiyonuna oldukça benzerdir. Tek fark </a:t>
            </a:r>
            <a:r>
              <a:rPr lang="tr-TR" dirty="0" err="1" smtClean="0">
                <a:solidFill>
                  <a:schemeClr val="tx1"/>
                </a:solidFill>
              </a:rPr>
              <a:t>fscanf</a:t>
            </a:r>
            <a:r>
              <a:rPr lang="tr-TR" dirty="0" smtClean="0">
                <a:solidFill>
                  <a:schemeClr val="tx1"/>
                </a:solidFill>
              </a:rPr>
              <a:t> fonksiyonunun bir dosya fonksiyonu olmasından dolayı fazladan bir giriş parametresi (dosyanın ismi) almasıdır.</a:t>
            </a:r>
          </a:p>
          <a:p>
            <a:pPr algn="just"/>
            <a:endParaRPr lang="tr-TR" dirty="0" smtClean="0">
              <a:solidFill>
                <a:schemeClr val="tx1"/>
              </a:solidFill>
            </a:endParaRPr>
          </a:p>
          <a:p>
            <a:pPr algn="just"/>
            <a:r>
              <a:rPr lang="tr-TR" dirty="0" err="1">
                <a:solidFill>
                  <a:schemeClr val="tx1"/>
                </a:solidFill>
              </a:rPr>
              <a:t>i</a:t>
            </a:r>
            <a:r>
              <a:rPr lang="tr-TR" dirty="0" err="1" smtClean="0">
                <a:solidFill>
                  <a:schemeClr val="tx1"/>
                </a:solidFill>
              </a:rPr>
              <a:t>nt</a:t>
            </a:r>
            <a:r>
              <a:rPr lang="tr-TR" dirty="0" smtClean="0">
                <a:solidFill>
                  <a:schemeClr val="tx1"/>
                </a:solidFill>
              </a:rPr>
              <a:t> x;</a:t>
            </a:r>
            <a:endParaRPr lang="tr-TR" dirty="0">
              <a:solidFill>
                <a:schemeClr val="tx1"/>
              </a:solidFill>
            </a:endParaRPr>
          </a:p>
          <a:p>
            <a:pPr algn="just"/>
            <a:r>
              <a:rPr lang="tr-TR" dirty="0" smtClean="0">
                <a:solidFill>
                  <a:schemeClr val="tx1"/>
                </a:solidFill>
              </a:rPr>
              <a:t>FILE *dosya = </a:t>
            </a:r>
            <a:r>
              <a:rPr lang="tr-TR" dirty="0" err="1" smtClean="0">
                <a:solidFill>
                  <a:schemeClr val="tx1"/>
                </a:solidFill>
              </a:rPr>
              <a:t>fopen</a:t>
            </a:r>
            <a:r>
              <a:rPr lang="tr-TR" dirty="0" smtClean="0">
                <a:solidFill>
                  <a:schemeClr val="tx1"/>
                </a:solidFill>
              </a:rPr>
              <a:t>("notlar.</a:t>
            </a:r>
            <a:r>
              <a:rPr lang="tr-TR" dirty="0" err="1" smtClean="0">
                <a:solidFill>
                  <a:schemeClr val="tx1"/>
                </a:solidFill>
              </a:rPr>
              <a:t>txt</a:t>
            </a:r>
            <a:r>
              <a:rPr lang="tr-TR" dirty="0" smtClean="0">
                <a:solidFill>
                  <a:schemeClr val="tx1"/>
                </a:solidFill>
              </a:rPr>
              <a:t>", "r");</a:t>
            </a:r>
          </a:p>
          <a:p>
            <a:pPr algn="just"/>
            <a:r>
              <a:rPr lang="tr-TR" dirty="0" err="1" smtClean="0">
                <a:solidFill>
                  <a:schemeClr val="tx1"/>
                </a:solidFill>
              </a:rPr>
              <a:t>fscanf</a:t>
            </a:r>
            <a:r>
              <a:rPr lang="tr-TR" dirty="0" smtClean="0">
                <a:solidFill>
                  <a:schemeClr val="tx1"/>
                </a:solidFill>
              </a:rPr>
              <a:t>(dosya, "%d", &amp;x);</a:t>
            </a:r>
          </a:p>
          <a:p>
            <a:pPr algn="just"/>
            <a:endParaRPr lang="tr-TR" dirty="0">
              <a:solidFill>
                <a:schemeClr val="tx1"/>
              </a:solidFill>
            </a:endParaRPr>
          </a:p>
          <a:p>
            <a:pPr algn="just"/>
            <a:r>
              <a:rPr lang="tr-TR" dirty="0" smtClean="0">
                <a:solidFill>
                  <a:schemeClr val="tx1"/>
                </a:solidFill>
              </a:rPr>
              <a:t>Burada </a:t>
            </a:r>
            <a:r>
              <a:rPr lang="tr-TR" dirty="0" err="1" smtClean="0">
                <a:solidFill>
                  <a:schemeClr val="tx1"/>
                </a:solidFill>
              </a:rPr>
              <a:t>fscanf</a:t>
            </a:r>
            <a:r>
              <a:rPr lang="tr-TR" dirty="0" smtClean="0">
                <a:solidFill>
                  <a:schemeClr val="tx1"/>
                </a:solidFill>
              </a:rPr>
              <a:t> fonksiyonu dosyadan bir </a:t>
            </a:r>
            <a:r>
              <a:rPr lang="tr-TR" dirty="0" err="1" smtClean="0">
                <a:solidFill>
                  <a:schemeClr val="tx1"/>
                </a:solidFill>
              </a:rPr>
              <a:t>int</a:t>
            </a:r>
            <a:r>
              <a:rPr lang="tr-TR" dirty="0" smtClean="0">
                <a:solidFill>
                  <a:schemeClr val="tx1"/>
                </a:solidFill>
              </a:rPr>
              <a:t> değer okunmaktadır. Bu işlemden sonra dosya içindeki hayali imlecimiz </a:t>
            </a:r>
            <a:r>
              <a:rPr lang="tr-TR" dirty="0" smtClean="0"/>
              <a:t>bir </a:t>
            </a:r>
            <a:r>
              <a:rPr lang="tr-TR" dirty="0" err="1" smtClean="0"/>
              <a:t>int</a:t>
            </a:r>
            <a:r>
              <a:rPr lang="tr-TR" dirty="0" smtClean="0"/>
              <a:t> değeri</a:t>
            </a:r>
            <a:r>
              <a:rPr lang="tr-TR" dirty="0" smtClean="0">
                <a:solidFill>
                  <a:schemeClr val="tx1"/>
                </a:solidFill>
              </a:rPr>
              <a:t> ileri gider. Böylece tekrar okuma yapılmak istendiğinde bir sonraki değer okunabilir.</a:t>
            </a:r>
          </a:p>
          <a:p>
            <a:pPr algn="just"/>
            <a:endParaRPr lang="tr-TR" dirty="0" smtClean="0">
              <a:solidFill>
                <a:schemeClr val="tx1"/>
              </a:solidFill>
            </a:endParaRPr>
          </a:p>
        </p:txBody>
      </p:sp>
    </p:spTree>
    <p:extLst>
      <p:ext uri="{BB962C8B-B14F-4D97-AF65-F5344CB8AC3E}">
        <p14:creationId xmlns:p14="http://schemas.microsoft.com/office/powerpoint/2010/main" xmlns="" val="557446257"/>
      </p:ext>
    </p:extLst>
  </p:cSld>
  <p:clrMapOvr>
    <a:masterClrMapping/>
  </p:clrMapOvr>
  <p:transition>
    <p:random/>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2800" b="1" dirty="0" smtClean="0">
                <a:solidFill>
                  <a:schemeClr val="tx2">
                    <a:lumMod val="60000"/>
                    <a:lumOff val="40000"/>
                  </a:schemeClr>
                </a:solidFill>
              </a:rPr>
              <a:t>Dosya İşlemlerinde İşaretçi Kavramı</a:t>
            </a:r>
            <a:endParaRPr lang="tr-TR" sz="2800" b="1" dirty="0">
              <a:solidFill>
                <a:schemeClr val="tx2">
                  <a:lumMod val="60000"/>
                  <a:lumOff val="40000"/>
                </a:schemeClr>
              </a:solidFill>
            </a:endParaRPr>
          </a:p>
        </p:txBody>
      </p:sp>
      <p:sp>
        <p:nvSpPr>
          <p:cNvPr id="3" name="Alt Başlık 2"/>
          <p:cNvSpPr>
            <a:spLocks noGrp="1"/>
          </p:cNvSpPr>
          <p:nvPr>
            <p:ph sz="quarter" idx="1"/>
          </p:nvPr>
        </p:nvSpPr>
        <p:spPr/>
        <p:txBody>
          <a:bodyPr>
            <a:normAutofit/>
          </a:bodyPr>
          <a:lstStyle/>
          <a:p>
            <a:pPr algn="just">
              <a:buFontTx/>
              <a:buChar char="-"/>
            </a:pPr>
            <a:r>
              <a:rPr lang="tr-TR" sz="2400" dirty="0" smtClean="0"/>
              <a:t>Daha önce gördüğümüz dosya işlemlerinde, aslında dosyayı bir işaretçi olarak tanımlamıştık.</a:t>
            </a:r>
            <a:endParaRPr lang="tr-TR" sz="2400" dirty="0">
              <a:solidFill>
                <a:schemeClr val="tx1"/>
              </a:solidFill>
            </a:endParaRPr>
          </a:p>
          <a:p>
            <a:pPr algn="just"/>
            <a:r>
              <a:rPr lang="tr-TR" b="1" i="1" dirty="0" smtClean="0">
                <a:solidFill>
                  <a:schemeClr val="tx1"/>
                </a:solidFill>
              </a:rPr>
              <a:t>FILE</a:t>
            </a:r>
            <a:r>
              <a:rPr lang="tr-TR" dirty="0" smtClean="0">
                <a:solidFill>
                  <a:schemeClr val="tx1"/>
                </a:solidFill>
              </a:rPr>
              <a:t> *  dosya;</a:t>
            </a:r>
            <a:endParaRPr lang="tr-TR" sz="2400" dirty="0">
              <a:solidFill>
                <a:schemeClr val="tx1"/>
              </a:solidFill>
            </a:endParaRPr>
          </a:p>
          <a:p>
            <a:pPr algn="just"/>
            <a:r>
              <a:rPr lang="tr-TR" dirty="0" err="1" smtClean="0">
                <a:solidFill>
                  <a:schemeClr val="tx1"/>
                </a:solidFill>
              </a:rPr>
              <a:t>C'de</a:t>
            </a:r>
            <a:r>
              <a:rPr lang="tr-TR" dirty="0" smtClean="0">
                <a:solidFill>
                  <a:schemeClr val="tx1"/>
                </a:solidFill>
              </a:rPr>
              <a:t> okunacak veya üzerine yazılacak dosyalar FILE türünde bir işaretçi olarak tanımlanır. FILE türünde bir </a:t>
            </a:r>
            <a:r>
              <a:rPr lang="tr-TR" dirty="0" smtClean="0"/>
              <a:t>işaretçi bir </a:t>
            </a:r>
            <a:r>
              <a:rPr lang="tr-TR" dirty="0" smtClean="0">
                <a:solidFill>
                  <a:schemeClr val="tx1"/>
                </a:solidFill>
              </a:rPr>
              <a:t>dosyanın başlangıç noktasını gösterir ve dosyadan okunan değerlere göre </a:t>
            </a:r>
            <a:r>
              <a:rPr lang="tr-TR" dirty="0" smtClean="0"/>
              <a:t>işaretçi dosya </a:t>
            </a:r>
            <a:r>
              <a:rPr lang="tr-TR" dirty="0" smtClean="0">
                <a:solidFill>
                  <a:schemeClr val="tx1"/>
                </a:solidFill>
              </a:rPr>
              <a:t>içerisinde ilerlemeye başlar.</a:t>
            </a:r>
          </a:p>
          <a:p>
            <a:pPr algn="just"/>
            <a:r>
              <a:rPr lang="tr-TR" sz="2400" dirty="0" smtClean="0"/>
              <a:t>Detaylarına girmeyeceğiz ama dosya içindeki imleci </a:t>
            </a:r>
            <a:r>
              <a:rPr lang="tr-TR" sz="2400" b="1" i="1" dirty="0" err="1" smtClean="0"/>
              <a:t>rewind</a:t>
            </a:r>
            <a:r>
              <a:rPr lang="tr-TR" sz="2400" dirty="0" smtClean="0"/>
              <a:t>, </a:t>
            </a:r>
            <a:r>
              <a:rPr lang="tr-TR" sz="2400" b="1" i="1" dirty="0" err="1" smtClean="0"/>
              <a:t>fseek</a:t>
            </a:r>
            <a:r>
              <a:rPr lang="tr-TR" sz="2400" dirty="0" smtClean="0"/>
              <a:t> gibi komutlarla dosya içinde oynatabilir, istediğimiz bölgeden veri alabiliriz.</a:t>
            </a:r>
            <a:endParaRPr lang="tr-TR" sz="2400" dirty="0" smtClean="0">
              <a:solidFill>
                <a:schemeClr val="tx1"/>
              </a:solidFill>
            </a:endParaRPr>
          </a:p>
        </p:txBody>
      </p:sp>
      <p:pic>
        <p:nvPicPr>
          <p:cNvPr id="4" name="3 Resim" descr="mac-osx-arrow-cursor.png"/>
          <p:cNvPicPr>
            <a:picLocks noChangeAspect="1"/>
          </p:cNvPicPr>
          <p:nvPr/>
        </p:nvPicPr>
        <p:blipFill>
          <a:blip r:embed="rId2" cstate="print"/>
          <a:stretch>
            <a:fillRect/>
          </a:stretch>
        </p:blipFill>
        <p:spPr>
          <a:xfrm>
            <a:off x="6286512" y="4071942"/>
            <a:ext cx="476244" cy="680349"/>
          </a:xfrm>
          <a:prstGeom prst="rect">
            <a:avLst/>
          </a:prstGeom>
        </p:spPr>
      </p:pic>
    </p:spTree>
    <p:extLst>
      <p:ext uri="{BB962C8B-B14F-4D97-AF65-F5344CB8AC3E}">
        <p14:creationId xmlns:p14="http://schemas.microsoft.com/office/powerpoint/2010/main" xmlns="" val="201319339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00278 -0.00023 L 0.0816 -0.00023 " pathEditMode="relative" rAng="0" ptsTypes="AA">
                                      <p:cBhvr>
                                        <p:cTn id="6" dur="2000" fill="hold"/>
                                        <p:tgtEl>
                                          <p:spTgt spid="4"/>
                                        </p:tgtEl>
                                        <p:attrNameLst>
                                          <p:attrName>ppt_x</p:attrName>
                                          <p:attrName>ppt_y</p:attrName>
                                        </p:attrNameLst>
                                      </p:cBhvr>
                                      <p:rCtr x="3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Dosyanın varlığının kontrolü…</a:t>
            </a:r>
            <a:endParaRPr lang="tr-TR" dirty="0"/>
          </a:p>
        </p:txBody>
      </p:sp>
      <p:sp>
        <p:nvSpPr>
          <p:cNvPr id="3" name="2 İçerik Yer Tutucusu"/>
          <p:cNvSpPr>
            <a:spLocks noGrp="1"/>
          </p:cNvSpPr>
          <p:nvPr>
            <p:ph sz="quarter" idx="1"/>
          </p:nvPr>
        </p:nvSpPr>
        <p:spPr/>
        <p:txBody>
          <a:bodyPr>
            <a:normAutofit/>
          </a:bodyPr>
          <a:lstStyle/>
          <a:p>
            <a:pPr>
              <a:buNone/>
            </a:pPr>
            <a:r>
              <a:rPr lang="tr-TR" sz="2800" dirty="0" smtClean="0"/>
              <a:t>#</a:t>
            </a:r>
            <a:r>
              <a:rPr lang="tr-TR" sz="2800" dirty="0" err="1" smtClean="0"/>
              <a:t>include</a:t>
            </a:r>
            <a:r>
              <a:rPr lang="tr-TR" sz="2800" dirty="0" smtClean="0"/>
              <a:t> &lt;</a:t>
            </a:r>
            <a:r>
              <a:rPr lang="tr-TR" sz="2800" dirty="0" err="1" smtClean="0"/>
              <a:t>stdio</a:t>
            </a:r>
            <a:r>
              <a:rPr lang="tr-TR" sz="2800" dirty="0" smtClean="0"/>
              <a:t>.h&gt;</a:t>
            </a:r>
          </a:p>
          <a:p>
            <a:pPr>
              <a:buNone/>
            </a:pPr>
            <a:r>
              <a:rPr lang="tr-TR" sz="2800" dirty="0" err="1" smtClean="0"/>
              <a:t>int</a:t>
            </a:r>
            <a:r>
              <a:rPr lang="tr-TR" sz="2800" dirty="0" smtClean="0"/>
              <a:t> </a:t>
            </a:r>
            <a:r>
              <a:rPr lang="tr-TR" sz="2800" dirty="0" err="1" smtClean="0"/>
              <a:t>main</a:t>
            </a:r>
            <a:r>
              <a:rPr lang="tr-TR" sz="2800" dirty="0" smtClean="0"/>
              <a:t>() {</a:t>
            </a:r>
          </a:p>
          <a:p>
            <a:pPr>
              <a:buNone/>
            </a:pPr>
            <a:r>
              <a:rPr lang="tr-TR" sz="2800" dirty="0" smtClean="0"/>
              <a:t>	FILE *dosya;</a:t>
            </a:r>
          </a:p>
          <a:p>
            <a:pPr>
              <a:buNone/>
            </a:pPr>
            <a:r>
              <a:rPr lang="tr-TR" sz="2800" dirty="0" smtClean="0"/>
              <a:t>	dosya = </a:t>
            </a:r>
            <a:r>
              <a:rPr lang="tr-TR" sz="2800" dirty="0" err="1" smtClean="0"/>
              <a:t>fopen</a:t>
            </a:r>
            <a:r>
              <a:rPr lang="tr-TR" sz="2800" dirty="0" smtClean="0"/>
              <a:t>("</a:t>
            </a:r>
            <a:r>
              <a:rPr lang="tr-TR" sz="2800" dirty="0" err="1" smtClean="0"/>
              <a:t>sayi</a:t>
            </a:r>
            <a:r>
              <a:rPr lang="tr-TR" sz="2800" dirty="0" smtClean="0"/>
              <a:t>.txt", "r");</a:t>
            </a:r>
          </a:p>
          <a:p>
            <a:pPr>
              <a:buNone/>
            </a:pPr>
            <a:r>
              <a:rPr lang="tr-TR" sz="2800" dirty="0" smtClean="0"/>
              <a:t>	</a:t>
            </a:r>
            <a:r>
              <a:rPr lang="tr-TR" sz="2800" dirty="0" err="1" smtClean="0">
                <a:solidFill>
                  <a:srgbClr val="0000FF"/>
                </a:solidFill>
              </a:rPr>
              <a:t>if</a:t>
            </a:r>
            <a:r>
              <a:rPr lang="tr-TR" sz="2800" dirty="0" smtClean="0">
                <a:solidFill>
                  <a:srgbClr val="0000FF"/>
                </a:solidFill>
              </a:rPr>
              <a:t>(dosya==NULL) {</a:t>
            </a:r>
          </a:p>
          <a:p>
            <a:pPr>
              <a:buNone/>
            </a:pPr>
            <a:r>
              <a:rPr lang="tr-TR" sz="2800" dirty="0" smtClean="0">
                <a:solidFill>
                  <a:srgbClr val="0000FF"/>
                </a:solidFill>
              </a:rPr>
              <a:t>		</a:t>
            </a:r>
            <a:r>
              <a:rPr lang="tr-TR" sz="2800" dirty="0" err="1" smtClean="0">
                <a:solidFill>
                  <a:srgbClr val="0000FF"/>
                </a:solidFill>
              </a:rPr>
              <a:t>printf</a:t>
            </a:r>
            <a:r>
              <a:rPr lang="tr-TR" sz="2800" dirty="0" smtClean="0">
                <a:solidFill>
                  <a:srgbClr val="0000FF"/>
                </a:solidFill>
              </a:rPr>
              <a:t>("Dosya </a:t>
            </a:r>
            <a:r>
              <a:rPr lang="tr-TR" sz="2800" dirty="0" err="1" smtClean="0">
                <a:solidFill>
                  <a:srgbClr val="0000FF"/>
                </a:solidFill>
              </a:rPr>
              <a:t>bulunamadi</a:t>
            </a:r>
            <a:r>
              <a:rPr lang="tr-TR" sz="2800" dirty="0" smtClean="0">
                <a:solidFill>
                  <a:srgbClr val="0000FF"/>
                </a:solidFill>
              </a:rPr>
              <a:t>.");</a:t>
            </a:r>
          </a:p>
          <a:p>
            <a:pPr>
              <a:buNone/>
            </a:pPr>
            <a:r>
              <a:rPr lang="tr-TR" sz="2800" dirty="0" smtClean="0">
                <a:solidFill>
                  <a:srgbClr val="0000FF"/>
                </a:solidFill>
              </a:rPr>
              <a:t>		</a:t>
            </a:r>
            <a:r>
              <a:rPr lang="tr-TR" sz="2800" dirty="0" err="1" smtClean="0">
                <a:solidFill>
                  <a:srgbClr val="0000FF"/>
                </a:solidFill>
              </a:rPr>
              <a:t>return</a:t>
            </a:r>
            <a:r>
              <a:rPr lang="tr-TR" sz="2800" dirty="0" smtClean="0">
                <a:solidFill>
                  <a:srgbClr val="0000FF"/>
                </a:solidFill>
              </a:rPr>
              <a:t> 1;</a:t>
            </a:r>
          </a:p>
          <a:p>
            <a:pPr>
              <a:buNone/>
            </a:pPr>
            <a:r>
              <a:rPr lang="tr-TR" sz="2800" dirty="0" smtClean="0">
                <a:solidFill>
                  <a:srgbClr val="0000FF"/>
                </a:solidFill>
              </a:rPr>
              <a:t>	}</a:t>
            </a:r>
          </a:p>
          <a:p>
            <a:pPr>
              <a:buNone/>
            </a:pPr>
            <a:r>
              <a:rPr lang="tr-TR" sz="2800" dirty="0" smtClean="0"/>
              <a:t>… kodun devamı…</a:t>
            </a:r>
          </a:p>
          <a:p>
            <a:pPr>
              <a:buNone/>
            </a:pPr>
            <a:endParaRPr lang="tr-TR" sz="2800" dirty="0" smtClean="0"/>
          </a:p>
          <a:p>
            <a:endParaRPr lang="tr-TR" dirty="0"/>
          </a:p>
        </p:txBody>
      </p:sp>
      <p:sp>
        <p:nvSpPr>
          <p:cNvPr id="4" name="3 Metin kutusu"/>
          <p:cNvSpPr txBox="1"/>
          <p:nvPr/>
        </p:nvSpPr>
        <p:spPr>
          <a:xfrm>
            <a:off x="4891314" y="1219200"/>
            <a:ext cx="3207657"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Eğer dosya yoksa, bu durum ekranda belirtilir ve kod sonlanır. Hatalı bir duruma işaret olarak 0 yerine 1 dönmesini tercih edebiliriz.</a:t>
            </a:r>
            <a:endParaRPr lang="tr-TR" dirty="0"/>
          </a:p>
        </p:txBody>
      </p:sp>
      <p:sp>
        <p:nvSpPr>
          <p:cNvPr id="5" name="4 Metin kutusu"/>
          <p:cNvSpPr txBox="1"/>
          <p:nvPr/>
        </p:nvSpPr>
        <p:spPr>
          <a:xfrm>
            <a:off x="5936344" y="2740640"/>
            <a:ext cx="2750456" cy="34163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tr-TR" dirty="0" smtClean="0"/>
              <a:t>Dosya açtığınız durumlarda bu kalıbı kullanmaya özen gösterin. Böylece dosya bulunamazsa, kodunuz çöp değerlerle çalışmak durumunda kalmaz ve siz de vakit kaybetmeden hatayı fark edersiniz.</a:t>
            </a:r>
          </a:p>
          <a:p>
            <a:endParaRPr lang="tr-TR" dirty="0" smtClean="0"/>
          </a:p>
          <a:p>
            <a:r>
              <a:rPr lang="tr-TR" dirty="0" smtClean="0"/>
              <a:t>Dosyaya “w” ile yazdırma yapacaksak bu kalıba gerek yoktur, neden?</a:t>
            </a:r>
            <a:endParaRPr lang="tr-TR" dirty="0"/>
          </a:p>
        </p:txBody>
      </p:sp>
      <p:sp>
        <p:nvSpPr>
          <p:cNvPr id="6" name="5 Yuvarlatılmış Dikdörtgen"/>
          <p:cNvSpPr/>
          <p:nvPr/>
        </p:nvSpPr>
        <p:spPr>
          <a:xfrm>
            <a:off x="3310576" y="5504873"/>
            <a:ext cx="2244436" cy="86689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err="1" smtClean="0"/>
              <a:t>if’i</a:t>
            </a:r>
            <a:r>
              <a:rPr lang="tr-TR" dirty="0" smtClean="0"/>
              <a:t> ilerde detaylıca öğreneceğiz.</a:t>
            </a:r>
            <a:endParaRPr lang="tr-TR" dirty="0"/>
          </a:p>
        </p:txBody>
      </p:sp>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dirty="0" smtClean="0"/>
              <a:t>Hatırlatma : Değişken türleri</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a:bodyPr>
          <a:lstStyle/>
          <a:p>
            <a:pPr algn="l">
              <a:spcBef>
                <a:spcPts val="0"/>
              </a:spcBef>
              <a:buFontTx/>
              <a:buChar char="-"/>
            </a:pPr>
            <a:r>
              <a:rPr lang="tr-TR" sz="2400" b="1" dirty="0" smtClean="0">
                <a:solidFill>
                  <a:schemeClr val="tx1"/>
                </a:solidFill>
              </a:rPr>
              <a:t>Tamsayı türleri</a:t>
            </a:r>
          </a:p>
          <a:p>
            <a:pPr algn="l">
              <a:spcBef>
                <a:spcPts val="0"/>
              </a:spcBef>
              <a:buFont typeface="Wingdings" pitchFamily="2" charset="2"/>
              <a:buChar char="q"/>
            </a:pPr>
            <a:r>
              <a:rPr lang="tr-TR" sz="2400" dirty="0" smtClean="0">
                <a:solidFill>
                  <a:schemeClr val="tx1"/>
                </a:solidFill>
              </a:rPr>
              <a:t> </a:t>
            </a:r>
            <a:r>
              <a:rPr lang="tr-TR" sz="2400" dirty="0" err="1" smtClean="0">
                <a:solidFill>
                  <a:schemeClr val="tx1"/>
                </a:solidFill>
              </a:rPr>
              <a:t>short</a:t>
            </a:r>
            <a:r>
              <a:rPr lang="tr-TR" sz="2400" dirty="0" smtClean="0">
                <a:solidFill>
                  <a:schemeClr val="tx1"/>
                </a:solidFill>
              </a:rPr>
              <a:t> (2 </a:t>
            </a:r>
            <a:r>
              <a:rPr lang="tr-TR" sz="2400" dirty="0" err="1" smtClean="0">
                <a:solidFill>
                  <a:schemeClr val="tx1"/>
                </a:solidFill>
              </a:rPr>
              <a:t>byte</a:t>
            </a:r>
            <a:r>
              <a:rPr lang="tr-TR" sz="2400" dirty="0" smtClean="0">
                <a:solidFill>
                  <a:schemeClr val="tx1"/>
                </a:solidFill>
              </a:rPr>
              <a:t>)  (-2</a:t>
            </a:r>
            <a:r>
              <a:rPr lang="tr-TR" sz="2400" baseline="30000" dirty="0" smtClean="0">
                <a:solidFill>
                  <a:schemeClr val="tx1"/>
                </a:solidFill>
              </a:rPr>
              <a:t>15</a:t>
            </a:r>
            <a:r>
              <a:rPr lang="tr-TR" sz="2400" dirty="0" smtClean="0">
                <a:solidFill>
                  <a:schemeClr val="tx1"/>
                </a:solidFill>
              </a:rPr>
              <a:t> ile +(2</a:t>
            </a:r>
            <a:r>
              <a:rPr lang="tr-TR" sz="2400" baseline="30000" dirty="0" smtClean="0">
                <a:solidFill>
                  <a:schemeClr val="tx1"/>
                </a:solidFill>
              </a:rPr>
              <a:t>15</a:t>
            </a:r>
            <a:r>
              <a:rPr lang="tr-TR" sz="2400" dirty="0" smtClean="0">
                <a:solidFill>
                  <a:schemeClr val="tx1"/>
                </a:solidFill>
              </a:rPr>
              <a:t> – 1) arasında)</a:t>
            </a:r>
          </a:p>
          <a:p>
            <a:pPr algn="l">
              <a:spcBef>
                <a:spcPts val="0"/>
              </a:spcBef>
              <a:buFont typeface="Wingdings" pitchFamily="2" charset="2"/>
              <a:buChar char="q"/>
            </a:pPr>
            <a:r>
              <a:rPr lang="tr-TR" sz="2400" b="1" dirty="0" smtClean="0">
                <a:solidFill>
                  <a:srgbClr val="FF0000"/>
                </a:solidFill>
              </a:rPr>
              <a:t> </a:t>
            </a:r>
            <a:r>
              <a:rPr lang="tr-TR" sz="2400" b="1" dirty="0" err="1" smtClean="0">
                <a:solidFill>
                  <a:srgbClr val="FF0000"/>
                </a:solidFill>
              </a:rPr>
              <a:t>int</a:t>
            </a:r>
            <a:r>
              <a:rPr lang="tr-TR" sz="2400" b="1" dirty="0" smtClean="0">
                <a:solidFill>
                  <a:srgbClr val="FF0000"/>
                </a:solidFill>
              </a:rPr>
              <a:t> (4 </a:t>
            </a:r>
            <a:r>
              <a:rPr lang="tr-TR" sz="2400" b="1" dirty="0" err="1" smtClean="0">
                <a:solidFill>
                  <a:srgbClr val="FF0000"/>
                </a:solidFill>
              </a:rPr>
              <a:t>byte</a:t>
            </a:r>
            <a:r>
              <a:rPr lang="tr-TR" sz="2400" b="1" dirty="0" smtClean="0">
                <a:solidFill>
                  <a:srgbClr val="FF0000"/>
                </a:solidFill>
              </a:rPr>
              <a:t>) </a:t>
            </a:r>
          </a:p>
          <a:p>
            <a:pPr algn="l">
              <a:spcBef>
                <a:spcPts val="0"/>
              </a:spcBef>
              <a:buFont typeface="Wingdings" pitchFamily="2" charset="2"/>
              <a:buChar char="q"/>
            </a:pPr>
            <a:r>
              <a:rPr lang="tr-TR" dirty="0">
                <a:solidFill>
                  <a:schemeClr val="tx1"/>
                </a:solidFill>
              </a:rPr>
              <a:t> </a:t>
            </a:r>
            <a:r>
              <a:rPr lang="tr-TR" sz="2400" dirty="0" err="1" smtClean="0">
                <a:solidFill>
                  <a:schemeClr val="tx1"/>
                </a:solidFill>
              </a:rPr>
              <a:t>long</a:t>
            </a:r>
            <a:r>
              <a:rPr lang="tr-TR" sz="2400" dirty="0" smtClean="0">
                <a:solidFill>
                  <a:schemeClr val="tx1"/>
                </a:solidFill>
              </a:rPr>
              <a:t> (4 </a:t>
            </a:r>
            <a:r>
              <a:rPr lang="tr-TR" sz="2400" dirty="0" err="1" smtClean="0">
                <a:solidFill>
                  <a:schemeClr val="tx1"/>
                </a:solidFill>
              </a:rPr>
              <a:t>byte</a:t>
            </a:r>
            <a:r>
              <a:rPr lang="tr-TR" sz="2400" dirty="0" smtClean="0">
                <a:solidFill>
                  <a:schemeClr val="tx1"/>
                </a:solidFill>
              </a:rPr>
              <a:t>)  (-2</a:t>
            </a:r>
            <a:r>
              <a:rPr lang="tr-TR" sz="2400" baseline="30000" dirty="0" smtClean="0">
                <a:solidFill>
                  <a:schemeClr val="tx1"/>
                </a:solidFill>
              </a:rPr>
              <a:t>31</a:t>
            </a:r>
            <a:r>
              <a:rPr lang="tr-TR" sz="2400" dirty="0" smtClean="0">
                <a:solidFill>
                  <a:schemeClr val="tx1"/>
                </a:solidFill>
              </a:rPr>
              <a:t> ile +(2</a:t>
            </a:r>
            <a:r>
              <a:rPr lang="tr-TR" sz="2400" baseline="30000" dirty="0" smtClean="0">
                <a:solidFill>
                  <a:schemeClr val="tx1"/>
                </a:solidFill>
              </a:rPr>
              <a:t>31</a:t>
            </a:r>
            <a:r>
              <a:rPr lang="tr-TR" sz="2400" dirty="0" smtClean="0">
                <a:solidFill>
                  <a:schemeClr val="tx1"/>
                </a:solidFill>
              </a:rPr>
              <a:t> – 1) arasında)</a:t>
            </a:r>
          </a:p>
          <a:p>
            <a:pPr algn="l">
              <a:spcBef>
                <a:spcPts val="0"/>
              </a:spcBef>
              <a:buFont typeface="Wingdings" pitchFamily="2" charset="2"/>
              <a:buChar char="§"/>
            </a:pPr>
            <a:r>
              <a:rPr lang="tr-TR" sz="2400" b="1" dirty="0" smtClean="0">
                <a:solidFill>
                  <a:schemeClr val="tx1"/>
                </a:solidFill>
              </a:rPr>
              <a:t> Ondalıklı sayı türleri</a:t>
            </a:r>
          </a:p>
          <a:p>
            <a:pPr algn="l">
              <a:spcBef>
                <a:spcPts val="0"/>
              </a:spcBef>
              <a:buFont typeface="Wingdings" pitchFamily="2" charset="2"/>
              <a:buChar char="q"/>
            </a:pPr>
            <a:r>
              <a:rPr lang="tr-TR" sz="2400" dirty="0" smtClean="0">
                <a:solidFill>
                  <a:schemeClr val="tx1"/>
                </a:solidFill>
              </a:rPr>
              <a:t> </a:t>
            </a:r>
            <a:r>
              <a:rPr lang="tr-TR" sz="2400" dirty="0" err="1" smtClean="0">
                <a:solidFill>
                  <a:schemeClr val="tx1"/>
                </a:solidFill>
              </a:rPr>
              <a:t>float</a:t>
            </a:r>
            <a:r>
              <a:rPr lang="tr-TR" sz="2400" dirty="0" smtClean="0">
                <a:solidFill>
                  <a:schemeClr val="tx1"/>
                </a:solidFill>
              </a:rPr>
              <a:t> (4 </a:t>
            </a:r>
            <a:r>
              <a:rPr lang="tr-TR" sz="2400" dirty="0" err="1" smtClean="0">
                <a:solidFill>
                  <a:schemeClr val="tx1"/>
                </a:solidFill>
              </a:rPr>
              <a:t>byte</a:t>
            </a:r>
            <a:r>
              <a:rPr lang="tr-TR" sz="2400" dirty="0" smtClean="0">
                <a:solidFill>
                  <a:schemeClr val="tx1"/>
                </a:solidFill>
              </a:rPr>
              <a:t>)  </a:t>
            </a:r>
          </a:p>
          <a:p>
            <a:pPr algn="l">
              <a:spcBef>
                <a:spcPts val="0"/>
              </a:spcBef>
              <a:buFont typeface="Wingdings" pitchFamily="2" charset="2"/>
              <a:buChar char="q"/>
            </a:pPr>
            <a:r>
              <a:rPr lang="tr-TR" sz="2400" b="1" dirty="0" smtClean="0">
                <a:solidFill>
                  <a:srgbClr val="FF0000"/>
                </a:solidFill>
              </a:rPr>
              <a:t> </a:t>
            </a:r>
            <a:r>
              <a:rPr lang="tr-TR" sz="2400" b="1" dirty="0" err="1" smtClean="0">
                <a:solidFill>
                  <a:srgbClr val="FF0000"/>
                </a:solidFill>
              </a:rPr>
              <a:t>double</a:t>
            </a:r>
            <a:r>
              <a:rPr lang="tr-TR" sz="2400" b="1" dirty="0" smtClean="0">
                <a:solidFill>
                  <a:srgbClr val="FF0000"/>
                </a:solidFill>
              </a:rPr>
              <a:t> (8 </a:t>
            </a:r>
            <a:r>
              <a:rPr lang="tr-TR" sz="2400" b="1" dirty="0" err="1" smtClean="0">
                <a:solidFill>
                  <a:srgbClr val="FF0000"/>
                </a:solidFill>
              </a:rPr>
              <a:t>byte</a:t>
            </a:r>
            <a:r>
              <a:rPr lang="tr-TR" sz="2400" b="1" dirty="0" smtClean="0">
                <a:solidFill>
                  <a:srgbClr val="FF0000"/>
                </a:solidFill>
              </a:rPr>
              <a:t>)</a:t>
            </a:r>
          </a:p>
          <a:p>
            <a:pPr algn="l">
              <a:spcBef>
                <a:spcPts val="0"/>
              </a:spcBef>
              <a:buFont typeface="Wingdings" pitchFamily="2" charset="2"/>
              <a:buChar char="§"/>
            </a:pPr>
            <a:r>
              <a:rPr lang="tr-TR" sz="2400" b="1" dirty="0" smtClean="0">
                <a:solidFill>
                  <a:schemeClr val="tx1"/>
                </a:solidFill>
              </a:rPr>
              <a:t> Karakter türü</a:t>
            </a:r>
          </a:p>
          <a:p>
            <a:pPr algn="l">
              <a:spcBef>
                <a:spcPts val="0"/>
              </a:spcBef>
              <a:buFont typeface="Wingdings" pitchFamily="2" charset="2"/>
              <a:buChar char="q"/>
            </a:pPr>
            <a:r>
              <a:rPr lang="tr-TR" sz="2400" b="1" dirty="0" smtClean="0">
                <a:solidFill>
                  <a:srgbClr val="FF0000"/>
                </a:solidFill>
              </a:rPr>
              <a:t> </a:t>
            </a:r>
            <a:r>
              <a:rPr lang="tr-TR" sz="2400" b="1" dirty="0" err="1" smtClean="0">
                <a:solidFill>
                  <a:srgbClr val="FF0000"/>
                </a:solidFill>
              </a:rPr>
              <a:t>char</a:t>
            </a:r>
            <a:r>
              <a:rPr lang="tr-TR" sz="2400" b="1" dirty="0" smtClean="0">
                <a:solidFill>
                  <a:srgbClr val="FF0000"/>
                </a:solidFill>
              </a:rPr>
              <a:t> (1 </a:t>
            </a:r>
            <a:r>
              <a:rPr lang="tr-TR" sz="2400" b="1" dirty="0" err="1" smtClean="0">
                <a:solidFill>
                  <a:srgbClr val="FF0000"/>
                </a:solidFill>
              </a:rPr>
              <a:t>byte</a:t>
            </a:r>
            <a:r>
              <a:rPr lang="tr-TR" sz="2400" b="1" dirty="0" smtClean="0">
                <a:solidFill>
                  <a:srgbClr val="FF0000"/>
                </a:solidFill>
              </a:rPr>
              <a:t>)  </a:t>
            </a:r>
            <a:r>
              <a:rPr lang="tr-TR" sz="2400" dirty="0" smtClean="0">
                <a:solidFill>
                  <a:schemeClr val="tx1"/>
                </a:solidFill>
              </a:rPr>
              <a:t>(256 farklı karakter ifade edilebilir)</a:t>
            </a:r>
            <a:endParaRPr lang="tr-TR" sz="2400" b="1" dirty="0" smtClean="0">
              <a:solidFill>
                <a:schemeClr val="tx1"/>
              </a:solidFill>
            </a:endParaRPr>
          </a:p>
          <a:p>
            <a:pPr algn="l">
              <a:spcBef>
                <a:spcPts val="0"/>
              </a:spcBef>
            </a:pPr>
            <a:endParaRPr lang="tr-TR" sz="1800" dirty="0" smtClean="0">
              <a:solidFill>
                <a:schemeClr val="tx1"/>
              </a:solidFill>
            </a:endParaRPr>
          </a:p>
          <a:p>
            <a:pPr algn="l">
              <a:spcBef>
                <a:spcPts val="0"/>
              </a:spcBef>
            </a:pPr>
            <a:endParaRPr lang="tr-TR" sz="2000" dirty="0" smtClean="0">
              <a:solidFill>
                <a:schemeClr val="tx1"/>
              </a:solidFill>
            </a:endParaRPr>
          </a:p>
          <a:p>
            <a:pPr algn="l">
              <a:spcBef>
                <a:spcPts val="0"/>
              </a:spcBef>
            </a:pPr>
            <a:endParaRPr lang="tr-TR" sz="2400" dirty="0" smtClean="0">
              <a:solidFill>
                <a:schemeClr val="tx1"/>
              </a:solidFill>
            </a:endParaRPr>
          </a:p>
        </p:txBody>
      </p:sp>
      <p:sp>
        <p:nvSpPr>
          <p:cNvPr id="4" name="3 Yuvarlatılmış Dikdörtgen"/>
          <p:cNvSpPr/>
          <p:nvPr/>
        </p:nvSpPr>
        <p:spPr>
          <a:xfrm>
            <a:off x="5326743" y="4641668"/>
            <a:ext cx="3360057" cy="130918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Bu değişkenleri mutlaka bir fonksiyonun içinde (örn. </a:t>
            </a:r>
            <a:r>
              <a:rPr lang="tr-TR" dirty="0" err="1" smtClean="0"/>
              <a:t>main</a:t>
            </a:r>
            <a:r>
              <a:rPr lang="tr-TR" dirty="0" smtClean="0"/>
              <a:t>) tanımlamalıyız. </a:t>
            </a:r>
            <a:br>
              <a:rPr lang="tr-TR" dirty="0" smtClean="0"/>
            </a:br>
            <a:r>
              <a:rPr lang="tr-TR" dirty="0" smtClean="0"/>
              <a:t>Değişkenlerimiz, yerelleşmiş(bir fonksiyona ait) olmalıdırlar.</a:t>
            </a:r>
            <a:endParaRPr lang="tr-TR" dirty="0"/>
          </a:p>
        </p:txBody>
      </p:sp>
      <p:pic>
        <p:nvPicPr>
          <p:cNvPr id="5" name="Picture 2" descr="C:\Documents and Settings\OguzH\Local Settings\Temporary Internet Files\Content.IE5\WO8I3UPU\question-marks[1].jpg"/>
          <p:cNvPicPr>
            <a:picLocks noChangeAspect="1" noChangeArrowheads="1"/>
          </p:cNvPicPr>
          <p:nvPr/>
        </p:nvPicPr>
        <p:blipFill>
          <a:blip r:embed="rId2"/>
          <a:stretch>
            <a:fillRect/>
          </a:stretch>
        </p:blipFill>
        <p:spPr bwMode="auto">
          <a:xfrm>
            <a:off x="4186575" y="4992914"/>
            <a:ext cx="1140168" cy="1164046"/>
          </a:xfrm>
          <a:prstGeom prst="rect">
            <a:avLst/>
          </a:prstGeom>
          <a:noFill/>
        </p:spPr>
      </p:pic>
    </p:spTree>
    <p:extLst>
      <p:ext uri="{BB962C8B-B14F-4D97-AF65-F5344CB8AC3E}">
        <p14:creationId xmlns:p14="http://schemas.microsoft.com/office/powerpoint/2010/main" xmlns="" val="3746941522"/>
      </p:ext>
    </p:extLst>
  </p:cSld>
  <p:clrMapOvr>
    <a:masterClrMapping/>
  </p:clrMapOvr>
  <p:transition>
    <p:random/>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Autofit/>
          </a:bodyPr>
          <a:lstStyle/>
          <a:p>
            <a:r>
              <a:rPr lang="tr-TR" sz="2400" dirty="0" smtClean="0"/>
              <a:t>Dosyanın varlığının kontrolü…</a:t>
            </a:r>
            <a:endParaRPr lang="tr-TR" sz="2400" b="1" dirty="0">
              <a:solidFill>
                <a:schemeClr val="tx2">
                  <a:lumMod val="60000"/>
                  <a:lumOff val="40000"/>
                </a:schemeClr>
              </a:solidFill>
            </a:endParaRPr>
          </a:p>
        </p:txBody>
      </p:sp>
      <p:sp>
        <p:nvSpPr>
          <p:cNvPr id="3" name="Alt Başlık 2"/>
          <p:cNvSpPr>
            <a:spLocks noGrp="1"/>
          </p:cNvSpPr>
          <p:nvPr>
            <p:ph sz="quarter" idx="1"/>
          </p:nvPr>
        </p:nvSpPr>
        <p:spPr/>
        <p:txBody>
          <a:bodyPr>
            <a:normAutofit/>
          </a:bodyPr>
          <a:lstStyle/>
          <a:p>
            <a:pPr algn="just"/>
            <a:r>
              <a:rPr lang="tr-TR" dirty="0" smtClean="0">
                <a:solidFill>
                  <a:schemeClr val="tx1"/>
                </a:solidFill>
              </a:rPr>
              <a:t>FILE *dosya = </a:t>
            </a:r>
            <a:r>
              <a:rPr lang="tr-TR" dirty="0" err="1" smtClean="0">
                <a:solidFill>
                  <a:schemeClr val="tx1"/>
                </a:solidFill>
              </a:rPr>
              <a:t>fopen</a:t>
            </a:r>
            <a:r>
              <a:rPr lang="tr-TR" dirty="0" smtClean="0">
                <a:solidFill>
                  <a:schemeClr val="tx1"/>
                </a:solidFill>
              </a:rPr>
              <a:t>("notlar.</a:t>
            </a:r>
            <a:r>
              <a:rPr lang="tr-TR" dirty="0" err="1" smtClean="0">
                <a:solidFill>
                  <a:schemeClr val="tx1"/>
                </a:solidFill>
              </a:rPr>
              <a:t>txt</a:t>
            </a:r>
            <a:r>
              <a:rPr lang="tr-TR" dirty="0" smtClean="0">
                <a:solidFill>
                  <a:schemeClr val="tx1"/>
                </a:solidFill>
              </a:rPr>
              <a:t>", "r");</a:t>
            </a:r>
          </a:p>
          <a:p>
            <a:pPr lvl="1" algn="just"/>
            <a:r>
              <a:rPr lang="tr-TR" dirty="0" smtClean="0">
                <a:solidFill>
                  <a:schemeClr val="tx1"/>
                </a:solidFill>
              </a:rPr>
              <a:t>Eğer bilgisayarda böyle bir dosya yoksa, nötr değer anlamında NULL değeri dosya’ya atanır.</a:t>
            </a:r>
          </a:p>
          <a:p>
            <a:pPr algn="just">
              <a:buFontTx/>
              <a:buChar char="-"/>
            </a:pPr>
            <a:r>
              <a:rPr lang="tr-TR" sz="2400" dirty="0" smtClean="0"/>
              <a:t> </a:t>
            </a:r>
            <a:r>
              <a:rPr lang="tr-TR" dirty="0" err="1" smtClean="0"/>
              <a:t>C'de</a:t>
            </a:r>
            <a:r>
              <a:rPr lang="tr-TR" dirty="0" smtClean="0"/>
              <a:t> herhangi bir </a:t>
            </a:r>
            <a:r>
              <a:rPr lang="tr-TR" dirty="0" err="1" smtClean="0"/>
              <a:t>modda</a:t>
            </a:r>
            <a:r>
              <a:rPr lang="tr-TR" dirty="0" smtClean="0"/>
              <a:t> açılmaya çalışılan dosya bazı durumlarda açılamayabilir. Okunmaya çalışılan bir dosya gerçekte olmayabilir, yanlış dosya yolu girilmiş olabilir, okuma-yazma izni olmayabilir vs. </a:t>
            </a:r>
            <a:r>
              <a:rPr lang="tr-TR" b="1" dirty="0" smtClean="0"/>
              <a:t>Bu tür durumlarda </a:t>
            </a:r>
            <a:r>
              <a:rPr lang="tr-TR" b="1" dirty="0" err="1" smtClean="0"/>
              <a:t>fopen</a:t>
            </a:r>
            <a:r>
              <a:rPr lang="tr-TR" b="1" dirty="0" smtClean="0"/>
              <a:t> metodu dosyaya NULL değeri döner. </a:t>
            </a:r>
          </a:p>
          <a:p>
            <a:pPr algn="just">
              <a:buFontTx/>
              <a:buChar char="-"/>
            </a:pPr>
            <a:r>
              <a:rPr lang="tr-TR" dirty="0" smtClean="0"/>
              <a:t>NULL nedir? </a:t>
            </a:r>
          </a:p>
          <a:p>
            <a:pPr lvl="1" algn="just">
              <a:buFontTx/>
              <a:buChar char="-"/>
            </a:pPr>
            <a:r>
              <a:rPr lang="tr-TR" dirty="0" smtClean="0"/>
              <a:t>dosya gibi değişkenlere işaretçi denir(ileride görülecektir) ve işaretçilerde nötr değer olarak NULL kullanılır.</a:t>
            </a:r>
          </a:p>
          <a:p>
            <a:pPr lvl="1" algn="just"/>
            <a:endParaRPr lang="tr-TR" dirty="0" smtClean="0">
              <a:solidFill>
                <a:schemeClr val="tx1"/>
              </a:solidFill>
            </a:endParaRPr>
          </a:p>
        </p:txBody>
      </p:sp>
    </p:spTree>
    <p:extLst>
      <p:ext uri="{BB962C8B-B14F-4D97-AF65-F5344CB8AC3E}">
        <p14:creationId xmlns="" xmlns:p14="http://schemas.microsoft.com/office/powerpoint/2010/main" val="1943482447"/>
      </p:ext>
    </p:extLst>
  </p:cSld>
  <p:clrMapOvr>
    <a:masterClrMapping/>
  </p:clrMapOvr>
  <p:transition>
    <p:random/>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Autofit/>
          </a:bodyPr>
          <a:lstStyle/>
          <a:p>
            <a:r>
              <a:rPr lang="tr-TR" sz="2400" dirty="0" smtClean="0"/>
              <a:t>Dosyanın varlığının kontrolü…</a:t>
            </a:r>
            <a:endParaRPr lang="tr-TR" sz="2400" b="1" dirty="0">
              <a:solidFill>
                <a:schemeClr val="tx2">
                  <a:lumMod val="60000"/>
                  <a:lumOff val="40000"/>
                </a:schemeClr>
              </a:solidFill>
            </a:endParaRPr>
          </a:p>
        </p:txBody>
      </p:sp>
      <p:sp>
        <p:nvSpPr>
          <p:cNvPr id="3" name="Alt Başlık 2"/>
          <p:cNvSpPr>
            <a:spLocks noGrp="1"/>
          </p:cNvSpPr>
          <p:nvPr>
            <p:ph sz="quarter" idx="1"/>
          </p:nvPr>
        </p:nvSpPr>
        <p:spPr/>
        <p:txBody>
          <a:bodyPr>
            <a:normAutofit fontScale="92500" lnSpcReduction="10000"/>
          </a:bodyPr>
          <a:lstStyle/>
          <a:p>
            <a:pPr algn="just">
              <a:buFontTx/>
              <a:buChar char="-"/>
            </a:pPr>
            <a:r>
              <a:rPr lang="tr-TR" dirty="0" err="1" smtClean="0">
                <a:solidFill>
                  <a:schemeClr val="tx1"/>
                </a:solidFill>
              </a:rPr>
              <a:t>fopen</a:t>
            </a:r>
            <a:r>
              <a:rPr lang="tr-TR" dirty="0" smtClean="0">
                <a:solidFill>
                  <a:schemeClr val="tx1"/>
                </a:solidFill>
              </a:rPr>
              <a:t> metodu aradığı dosyayı bulamazsa NULL değeri döner. Dosyanın bilgisayarda açılıp açılamadığını </a:t>
            </a:r>
            <a:r>
              <a:rPr lang="tr-TR" b="1" dirty="0" smtClean="0">
                <a:solidFill>
                  <a:schemeClr val="tx1"/>
                </a:solidFill>
              </a:rPr>
              <a:t>NULL kontrolünü </a:t>
            </a:r>
            <a:r>
              <a:rPr lang="tr-TR" dirty="0" smtClean="0">
                <a:solidFill>
                  <a:schemeClr val="tx1"/>
                </a:solidFill>
              </a:rPr>
              <a:t>yaparak anlarız. Bu kontrol yapılmazsa, bilgisayar dosya açılabildi sanarak, işlem yapmaya kalkabilir ve hata vererek kapanabilir.</a:t>
            </a:r>
            <a:endParaRPr lang="tr-TR" dirty="0">
              <a:solidFill>
                <a:schemeClr val="tx1"/>
              </a:solidFill>
            </a:endParaRPr>
          </a:p>
          <a:p>
            <a:pPr algn="just">
              <a:buNone/>
            </a:pPr>
            <a:endParaRPr lang="tr-TR" dirty="0" smtClean="0">
              <a:solidFill>
                <a:schemeClr val="tx1"/>
              </a:solidFill>
            </a:endParaRPr>
          </a:p>
          <a:p>
            <a:pPr algn="just">
              <a:buNone/>
            </a:pPr>
            <a:r>
              <a:rPr lang="tr-TR" sz="2200" dirty="0" smtClean="0">
                <a:solidFill>
                  <a:schemeClr val="tx1"/>
                </a:solidFill>
              </a:rPr>
              <a:t>FILE   *dosya = </a:t>
            </a:r>
            <a:r>
              <a:rPr lang="tr-TR" sz="2200" dirty="0" err="1" smtClean="0">
                <a:solidFill>
                  <a:schemeClr val="tx1"/>
                </a:solidFill>
              </a:rPr>
              <a:t>fopen</a:t>
            </a:r>
            <a:r>
              <a:rPr lang="tr-TR" sz="2200" dirty="0" smtClean="0">
                <a:solidFill>
                  <a:schemeClr val="tx1"/>
                </a:solidFill>
              </a:rPr>
              <a:t>("notlar.</a:t>
            </a:r>
            <a:r>
              <a:rPr lang="tr-TR" sz="2200" dirty="0" err="1" smtClean="0">
                <a:solidFill>
                  <a:schemeClr val="tx1"/>
                </a:solidFill>
              </a:rPr>
              <a:t>txt</a:t>
            </a:r>
            <a:r>
              <a:rPr lang="tr-TR" sz="2200" dirty="0" smtClean="0">
                <a:solidFill>
                  <a:schemeClr val="tx1"/>
                </a:solidFill>
              </a:rPr>
              <a:t>", "r");</a:t>
            </a:r>
          </a:p>
          <a:p>
            <a:pPr algn="just">
              <a:buNone/>
            </a:pPr>
            <a:r>
              <a:rPr lang="tr-TR" sz="2200" dirty="0" err="1" smtClean="0">
                <a:solidFill>
                  <a:schemeClr val="tx1"/>
                </a:solidFill>
              </a:rPr>
              <a:t>if</a:t>
            </a:r>
            <a:r>
              <a:rPr lang="tr-TR" sz="2200" dirty="0" smtClean="0">
                <a:solidFill>
                  <a:schemeClr val="tx1"/>
                </a:solidFill>
              </a:rPr>
              <a:t>(dosya == NULL){</a:t>
            </a:r>
          </a:p>
          <a:p>
            <a:pPr algn="just">
              <a:buNone/>
            </a:pPr>
            <a:r>
              <a:rPr lang="tr-TR" sz="2200" dirty="0">
                <a:solidFill>
                  <a:schemeClr val="tx1"/>
                </a:solidFill>
              </a:rPr>
              <a:t> </a:t>
            </a:r>
            <a:r>
              <a:rPr lang="tr-TR" sz="2200" dirty="0" smtClean="0">
                <a:solidFill>
                  <a:schemeClr val="tx1"/>
                </a:solidFill>
              </a:rPr>
              <a:t>   </a:t>
            </a:r>
            <a:r>
              <a:rPr lang="tr-TR" sz="2200" dirty="0" err="1" smtClean="0">
                <a:solidFill>
                  <a:schemeClr val="tx1"/>
                </a:solidFill>
              </a:rPr>
              <a:t>printf</a:t>
            </a:r>
            <a:r>
              <a:rPr lang="tr-TR" sz="2200" dirty="0" smtClean="0">
                <a:solidFill>
                  <a:schemeClr val="tx1"/>
                </a:solidFill>
              </a:rPr>
              <a:t>("Dosya </a:t>
            </a:r>
            <a:r>
              <a:rPr lang="tr-TR" sz="2200" dirty="0" err="1" smtClean="0">
                <a:solidFill>
                  <a:schemeClr val="tx1"/>
                </a:solidFill>
              </a:rPr>
              <a:t>acilamadi</a:t>
            </a:r>
            <a:r>
              <a:rPr lang="tr-TR" sz="2200" dirty="0" smtClean="0">
                <a:solidFill>
                  <a:schemeClr val="tx1"/>
                </a:solidFill>
              </a:rPr>
              <a:t>!");</a:t>
            </a:r>
          </a:p>
          <a:p>
            <a:pPr lvl="1" algn="just">
              <a:buNone/>
            </a:pPr>
            <a:r>
              <a:rPr lang="tr-TR" sz="2200" dirty="0" err="1" smtClean="0">
                <a:solidFill>
                  <a:schemeClr val="tx1"/>
                </a:solidFill>
              </a:rPr>
              <a:t>return</a:t>
            </a:r>
            <a:r>
              <a:rPr lang="tr-TR" sz="2200" dirty="0" smtClean="0">
                <a:solidFill>
                  <a:schemeClr val="tx1"/>
                </a:solidFill>
              </a:rPr>
              <a:t> 1;}</a:t>
            </a:r>
          </a:p>
          <a:p>
            <a:pPr algn="just">
              <a:buNone/>
            </a:pPr>
            <a:r>
              <a:rPr lang="tr-TR" sz="2200" dirty="0" smtClean="0">
                <a:solidFill>
                  <a:schemeClr val="tx1"/>
                </a:solidFill>
              </a:rPr>
              <a:t>/*dosya doğru şekilde açıldıysa buradaki</a:t>
            </a:r>
          </a:p>
          <a:p>
            <a:pPr algn="just">
              <a:buNone/>
            </a:pPr>
            <a:r>
              <a:rPr lang="tr-TR" sz="2200" dirty="0" smtClean="0">
                <a:solidFill>
                  <a:schemeClr val="tx1"/>
                </a:solidFill>
              </a:rPr>
              <a:t>işlemleri yap*/</a:t>
            </a:r>
          </a:p>
          <a:p>
            <a:pPr algn="just">
              <a:buNone/>
            </a:pPr>
            <a:r>
              <a:rPr lang="tr-TR" sz="2200" dirty="0">
                <a:solidFill>
                  <a:schemeClr val="tx1"/>
                </a:solidFill>
              </a:rPr>
              <a:t> </a:t>
            </a:r>
            <a:r>
              <a:rPr lang="tr-TR" sz="2200" dirty="0" smtClean="0">
                <a:solidFill>
                  <a:schemeClr val="tx1"/>
                </a:solidFill>
              </a:rPr>
              <a:t>   …</a:t>
            </a:r>
          </a:p>
          <a:p>
            <a:pPr algn="just"/>
            <a:endParaRPr lang="tr-TR" dirty="0" smtClean="0">
              <a:solidFill>
                <a:schemeClr val="tx1"/>
              </a:solidFill>
            </a:endParaRPr>
          </a:p>
        </p:txBody>
      </p:sp>
      <p:sp>
        <p:nvSpPr>
          <p:cNvPr id="4" name="3 Yuvarlatılmış Dikdörtgen"/>
          <p:cNvSpPr/>
          <p:nvPr/>
        </p:nvSpPr>
        <p:spPr>
          <a:xfrm>
            <a:off x="6215074" y="3000372"/>
            <a:ext cx="2714644" cy="32861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dirty="0" err="1" smtClean="0"/>
              <a:t>if</a:t>
            </a:r>
            <a:r>
              <a:rPr lang="tr-TR" dirty="0" smtClean="0"/>
              <a:t>(dosya == 0) kullanımı da mümkündür. C dilinde derleyici </a:t>
            </a:r>
            <a:r>
              <a:rPr lang="tr-TR" dirty="0" err="1" smtClean="0"/>
              <a:t>int</a:t>
            </a:r>
            <a:r>
              <a:rPr lang="tr-TR" dirty="0" smtClean="0"/>
              <a:t> olan 0 değerinin, işaretçi(dosya) ile kıyaslandığı için NULL anlamına geldiğini, ek bir işleme gerek kalmadan, anlayabilir.</a:t>
            </a:r>
            <a:endParaRPr lang="tr-TR" dirty="0"/>
          </a:p>
        </p:txBody>
      </p:sp>
      <p:sp>
        <p:nvSpPr>
          <p:cNvPr id="5" name="4 Yuvarlatılmış Dikdörtgen"/>
          <p:cNvSpPr/>
          <p:nvPr/>
        </p:nvSpPr>
        <p:spPr>
          <a:xfrm>
            <a:off x="2428860" y="5286388"/>
            <a:ext cx="3286148" cy="100013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Dosya bulunamamasının nedeni genelde dosya uzantısının yanlış/eksik yazılmasıdır.</a:t>
            </a:r>
            <a:endParaRPr lang="tr-TR" dirty="0"/>
          </a:p>
        </p:txBody>
      </p:sp>
    </p:spTree>
    <p:extLst>
      <p:ext uri="{BB962C8B-B14F-4D97-AF65-F5344CB8AC3E}">
        <p14:creationId xmlns="" xmlns:p14="http://schemas.microsoft.com/office/powerpoint/2010/main" val="1695111372"/>
      </p:ext>
    </p:extLst>
  </p:cSld>
  <p:clrMapOvr>
    <a:masterClrMapping/>
  </p:clrMapOvr>
  <p:transition>
    <p:random/>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dirty="0" smtClean="0">
                <a:solidFill>
                  <a:schemeClr val="tx2">
                    <a:lumMod val="60000"/>
                    <a:lumOff val="40000"/>
                  </a:schemeClr>
                </a:solidFill>
              </a:rPr>
              <a:t>Dosya İşlemleri - </a:t>
            </a:r>
            <a:r>
              <a:rPr lang="tr-TR" sz="4000" b="1" dirty="0" err="1" smtClean="0">
                <a:solidFill>
                  <a:schemeClr val="tx2">
                    <a:lumMod val="60000"/>
                    <a:lumOff val="40000"/>
                  </a:schemeClr>
                </a:solidFill>
              </a:rPr>
              <a:t>fprintf</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fontScale="92500" lnSpcReduction="20000"/>
          </a:bodyPr>
          <a:lstStyle/>
          <a:p>
            <a:pPr algn="just">
              <a:buFontTx/>
              <a:buChar char="-"/>
            </a:pPr>
            <a:r>
              <a:rPr lang="tr-TR" sz="2400" dirty="0" smtClean="0">
                <a:solidFill>
                  <a:schemeClr val="tx1"/>
                </a:solidFill>
              </a:rPr>
              <a:t> </a:t>
            </a:r>
            <a:r>
              <a:rPr lang="tr-TR" dirty="0" err="1" smtClean="0">
                <a:solidFill>
                  <a:schemeClr val="tx1"/>
                </a:solidFill>
              </a:rPr>
              <a:t>C'de</a:t>
            </a:r>
            <a:r>
              <a:rPr lang="tr-TR" dirty="0" smtClean="0">
                <a:solidFill>
                  <a:schemeClr val="tx1"/>
                </a:solidFill>
              </a:rPr>
              <a:t> bir dosyaya veri yazmak için iki seçenek vardır. Ya en baştan yeni bir dosya oluşturmak, ya da var olan dosyanın ucuna veri yazmak. Eğer w veya a parametresiyle bir dosya açılırsa ve o dosya yoksa yeni bir dosya oluşturulur.</a:t>
            </a:r>
          </a:p>
          <a:p>
            <a:pPr algn="just"/>
            <a:endParaRPr lang="tr-TR" dirty="0">
              <a:solidFill>
                <a:schemeClr val="tx1"/>
              </a:solidFill>
            </a:endParaRPr>
          </a:p>
          <a:p>
            <a:pPr algn="just"/>
            <a:r>
              <a:rPr lang="tr-TR" dirty="0" smtClean="0">
                <a:solidFill>
                  <a:schemeClr val="tx1"/>
                </a:solidFill>
              </a:rPr>
              <a:t>FILE *dosya = </a:t>
            </a:r>
            <a:r>
              <a:rPr lang="tr-TR" dirty="0" err="1" smtClean="0">
                <a:solidFill>
                  <a:schemeClr val="tx1"/>
                </a:solidFill>
              </a:rPr>
              <a:t>fopen</a:t>
            </a:r>
            <a:r>
              <a:rPr lang="tr-TR" dirty="0" smtClean="0">
                <a:solidFill>
                  <a:schemeClr val="tx1"/>
                </a:solidFill>
              </a:rPr>
              <a:t>("</a:t>
            </a:r>
            <a:r>
              <a:rPr lang="tr-TR" dirty="0" err="1" smtClean="0">
                <a:solidFill>
                  <a:schemeClr val="tx1"/>
                </a:solidFill>
              </a:rPr>
              <a:t>sonuclar</a:t>
            </a:r>
            <a:r>
              <a:rPr lang="tr-TR" dirty="0" smtClean="0">
                <a:solidFill>
                  <a:schemeClr val="tx1"/>
                </a:solidFill>
              </a:rPr>
              <a:t>.txt", "w");</a:t>
            </a:r>
          </a:p>
          <a:p>
            <a:pPr algn="just"/>
            <a:endParaRPr lang="tr-TR" dirty="0">
              <a:solidFill>
                <a:schemeClr val="tx1"/>
              </a:solidFill>
            </a:endParaRPr>
          </a:p>
          <a:p>
            <a:pPr algn="just"/>
            <a:r>
              <a:rPr lang="tr-TR" dirty="0" smtClean="0">
                <a:solidFill>
                  <a:schemeClr val="tx1"/>
                </a:solidFill>
              </a:rPr>
              <a:t>Eğer </a:t>
            </a:r>
            <a:r>
              <a:rPr lang="tr-TR" dirty="0" err="1" smtClean="0">
                <a:solidFill>
                  <a:schemeClr val="tx1"/>
                </a:solidFill>
              </a:rPr>
              <a:t>sonuclar</a:t>
            </a:r>
            <a:r>
              <a:rPr lang="tr-TR" dirty="0" smtClean="0">
                <a:solidFill>
                  <a:schemeClr val="tx1"/>
                </a:solidFill>
              </a:rPr>
              <a:t>.txt dosyası yoksa </a:t>
            </a:r>
            <a:r>
              <a:rPr lang="tr-TR" dirty="0" err="1" smtClean="0">
                <a:solidFill>
                  <a:schemeClr val="tx1"/>
                </a:solidFill>
              </a:rPr>
              <a:t>sonuclar</a:t>
            </a:r>
            <a:r>
              <a:rPr lang="tr-TR" dirty="0" smtClean="0">
                <a:solidFill>
                  <a:schemeClr val="tx1"/>
                </a:solidFill>
              </a:rPr>
              <a:t>.txt adlı yeni bir dosya oluşturulur. (Böyle bir </a:t>
            </a:r>
            <a:r>
              <a:rPr lang="tr-TR" smtClean="0">
                <a:solidFill>
                  <a:schemeClr val="tx1"/>
                </a:solidFill>
              </a:rPr>
              <a:t>dosya zaten varsa </a:t>
            </a:r>
            <a:r>
              <a:rPr lang="tr-TR" dirty="0" smtClean="0">
                <a:solidFill>
                  <a:schemeClr val="tx1"/>
                </a:solidFill>
              </a:rPr>
              <a:t>da, eskisinin üstüne yeni dosyayı oluşturur. Eski dosya silinmiş olur.)</a:t>
            </a:r>
          </a:p>
          <a:p>
            <a:pPr algn="just"/>
            <a:endParaRPr lang="tr-TR" dirty="0">
              <a:solidFill>
                <a:schemeClr val="tx1"/>
              </a:solidFill>
            </a:endParaRPr>
          </a:p>
          <a:p>
            <a:pPr algn="just"/>
            <a:r>
              <a:rPr lang="tr-TR" dirty="0" smtClean="0">
                <a:solidFill>
                  <a:schemeClr val="tx1"/>
                </a:solidFill>
              </a:rPr>
              <a:t>Oluşturulan bir dosyaya veri yazmak için birkaç fonksiyon bulunmaktadır. Bu derste </a:t>
            </a:r>
            <a:r>
              <a:rPr lang="tr-TR" b="1" dirty="0" err="1" smtClean="0">
                <a:solidFill>
                  <a:schemeClr val="tx1"/>
                </a:solidFill>
              </a:rPr>
              <a:t>fprintf</a:t>
            </a:r>
            <a:r>
              <a:rPr lang="tr-TR" dirty="0" smtClean="0">
                <a:solidFill>
                  <a:schemeClr val="tx1"/>
                </a:solidFill>
              </a:rPr>
              <a:t> fonksiyonuna bakacağız. Bu fonksiyon da daha önce gördüğümüz </a:t>
            </a:r>
            <a:r>
              <a:rPr lang="tr-TR" dirty="0" err="1" smtClean="0">
                <a:solidFill>
                  <a:schemeClr val="tx1"/>
                </a:solidFill>
              </a:rPr>
              <a:t>printf</a:t>
            </a:r>
            <a:r>
              <a:rPr lang="tr-TR" dirty="0" smtClean="0">
                <a:solidFill>
                  <a:schemeClr val="tx1"/>
                </a:solidFill>
              </a:rPr>
              <a:t> fonksiyonuna oldukça benzemektedir.</a:t>
            </a:r>
          </a:p>
          <a:p>
            <a:pPr algn="just"/>
            <a:endParaRPr lang="tr-TR" dirty="0" smtClean="0">
              <a:solidFill>
                <a:schemeClr val="tx1"/>
              </a:solidFill>
            </a:endParaRPr>
          </a:p>
        </p:txBody>
      </p:sp>
    </p:spTree>
    <p:extLst>
      <p:ext uri="{BB962C8B-B14F-4D97-AF65-F5344CB8AC3E}">
        <p14:creationId xmlns:p14="http://schemas.microsoft.com/office/powerpoint/2010/main" xmlns="" val="2585090928"/>
      </p:ext>
    </p:extLst>
  </p:cSld>
  <p:clrMapOvr>
    <a:masterClrMapping/>
  </p:clrMapOvr>
  <p:transition>
    <p:random/>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dirty="0" smtClean="0">
                <a:solidFill>
                  <a:schemeClr val="tx2">
                    <a:lumMod val="60000"/>
                    <a:lumOff val="40000"/>
                  </a:schemeClr>
                </a:solidFill>
              </a:rPr>
              <a:t>Dosya İşlemleri - </a:t>
            </a:r>
            <a:r>
              <a:rPr lang="tr-TR" sz="4000" b="1" dirty="0" err="1" smtClean="0">
                <a:solidFill>
                  <a:schemeClr val="tx2">
                    <a:lumMod val="60000"/>
                    <a:lumOff val="40000"/>
                  </a:schemeClr>
                </a:solidFill>
              </a:rPr>
              <a:t>fprintf</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a:bodyPr>
          <a:lstStyle/>
          <a:p>
            <a:pPr algn="just">
              <a:buFontTx/>
              <a:buChar char="-"/>
            </a:pPr>
            <a:r>
              <a:rPr lang="tr-TR" sz="2400" dirty="0" smtClean="0">
                <a:solidFill>
                  <a:schemeClr val="tx1"/>
                </a:solidFill>
              </a:rPr>
              <a:t> </a:t>
            </a:r>
            <a:r>
              <a:rPr lang="tr-TR" dirty="0" err="1" smtClean="0">
                <a:solidFill>
                  <a:schemeClr val="tx1"/>
                </a:solidFill>
              </a:rPr>
              <a:t>fprintf</a:t>
            </a:r>
            <a:r>
              <a:rPr lang="tr-TR" dirty="0" smtClean="0">
                <a:solidFill>
                  <a:schemeClr val="tx1"/>
                </a:solidFill>
              </a:rPr>
              <a:t> fonksiyonu </a:t>
            </a:r>
            <a:r>
              <a:rPr lang="tr-TR" dirty="0" err="1" smtClean="0">
                <a:solidFill>
                  <a:schemeClr val="tx1"/>
                </a:solidFill>
              </a:rPr>
              <a:t>printf</a:t>
            </a:r>
            <a:r>
              <a:rPr lang="tr-TR" dirty="0" smtClean="0">
                <a:solidFill>
                  <a:schemeClr val="tx1"/>
                </a:solidFill>
              </a:rPr>
              <a:t> fonksiyonundan farklı olarak yine bir dosya parametresi alır.</a:t>
            </a:r>
          </a:p>
          <a:p>
            <a:pPr algn="just">
              <a:buFontTx/>
              <a:buChar char="-"/>
            </a:pPr>
            <a:endParaRPr lang="tr-TR" dirty="0">
              <a:solidFill>
                <a:schemeClr val="tx1"/>
              </a:solidFill>
            </a:endParaRPr>
          </a:p>
          <a:p>
            <a:pPr algn="just"/>
            <a:r>
              <a:rPr lang="tr-TR" dirty="0" smtClean="0">
                <a:solidFill>
                  <a:schemeClr val="tx1"/>
                </a:solidFill>
              </a:rPr>
              <a:t>FILE *dosya = </a:t>
            </a:r>
            <a:r>
              <a:rPr lang="tr-TR" dirty="0" err="1" smtClean="0">
                <a:solidFill>
                  <a:schemeClr val="tx1"/>
                </a:solidFill>
              </a:rPr>
              <a:t>fopen</a:t>
            </a:r>
            <a:r>
              <a:rPr lang="tr-TR" dirty="0" smtClean="0">
                <a:solidFill>
                  <a:schemeClr val="tx1"/>
                </a:solidFill>
              </a:rPr>
              <a:t>("</a:t>
            </a:r>
            <a:r>
              <a:rPr lang="tr-TR" dirty="0" err="1" smtClean="0">
                <a:solidFill>
                  <a:schemeClr val="tx1"/>
                </a:solidFill>
              </a:rPr>
              <a:t>sonuclar</a:t>
            </a:r>
            <a:r>
              <a:rPr lang="tr-TR" dirty="0" smtClean="0">
                <a:solidFill>
                  <a:schemeClr val="tx1"/>
                </a:solidFill>
              </a:rPr>
              <a:t>.</a:t>
            </a:r>
            <a:r>
              <a:rPr lang="tr-TR" dirty="0" err="1" smtClean="0">
                <a:solidFill>
                  <a:schemeClr val="tx1"/>
                </a:solidFill>
              </a:rPr>
              <a:t>txt</a:t>
            </a:r>
            <a:r>
              <a:rPr lang="tr-TR" dirty="0" smtClean="0">
                <a:solidFill>
                  <a:schemeClr val="tx1"/>
                </a:solidFill>
              </a:rPr>
              <a:t>", "w");</a:t>
            </a:r>
          </a:p>
          <a:p>
            <a:pPr algn="just"/>
            <a:r>
              <a:rPr lang="tr-TR" dirty="0" err="1" smtClean="0">
                <a:solidFill>
                  <a:schemeClr val="tx1"/>
                </a:solidFill>
              </a:rPr>
              <a:t>fprintf</a:t>
            </a:r>
            <a:r>
              <a:rPr lang="tr-TR" dirty="0" smtClean="0">
                <a:solidFill>
                  <a:schemeClr val="tx1"/>
                </a:solidFill>
              </a:rPr>
              <a:t>(dosya, "</a:t>
            </a:r>
            <a:r>
              <a:rPr lang="tr-TR" dirty="0" err="1" smtClean="0">
                <a:solidFill>
                  <a:schemeClr val="tx1"/>
                </a:solidFill>
              </a:rPr>
              <a:t>Sonuc</a:t>
            </a:r>
            <a:r>
              <a:rPr lang="tr-TR" dirty="0" smtClean="0">
                <a:solidFill>
                  <a:schemeClr val="tx1"/>
                </a:solidFill>
              </a:rPr>
              <a:t> = %</a:t>
            </a:r>
            <a:r>
              <a:rPr lang="tr-TR" dirty="0" err="1" smtClean="0">
                <a:solidFill>
                  <a:schemeClr val="tx1"/>
                </a:solidFill>
              </a:rPr>
              <a:t>lf</a:t>
            </a:r>
            <a:r>
              <a:rPr lang="tr-TR" dirty="0" smtClean="0">
                <a:solidFill>
                  <a:schemeClr val="tx1"/>
                </a:solidFill>
              </a:rPr>
              <a:t>\n", 73.13);</a:t>
            </a:r>
          </a:p>
          <a:p>
            <a:pPr algn="just"/>
            <a:endParaRPr lang="tr-TR" dirty="0">
              <a:solidFill>
                <a:schemeClr val="tx1"/>
              </a:solidFill>
            </a:endParaRPr>
          </a:p>
          <a:p>
            <a:pPr algn="just"/>
            <a:r>
              <a:rPr lang="tr-TR" dirty="0" smtClean="0">
                <a:solidFill>
                  <a:schemeClr val="tx1"/>
                </a:solidFill>
              </a:rPr>
              <a:t>Burada dosyaya "</a:t>
            </a:r>
            <a:r>
              <a:rPr lang="tr-TR" dirty="0" err="1" smtClean="0">
                <a:solidFill>
                  <a:schemeClr val="tx1"/>
                </a:solidFill>
              </a:rPr>
              <a:t>Sonuc</a:t>
            </a:r>
            <a:r>
              <a:rPr lang="tr-TR" dirty="0" smtClean="0">
                <a:solidFill>
                  <a:schemeClr val="tx1"/>
                </a:solidFill>
              </a:rPr>
              <a:t> = 73.130000" yazılır ve dosyada bir alt satıra geçilir. Dosyadaki hayali imlecimiz yeni satırın başındaki yerini alır. Böylece kodun devamında başka bir </a:t>
            </a:r>
            <a:r>
              <a:rPr lang="tr-TR" dirty="0" err="1" smtClean="0">
                <a:solidFill>
                  <a:schemeClr val="tx1"/>
                </a:solidFill>
              </a:rPr>
              <a:t>fprintf</a:t>
            </a:r>
            <a:r>
              <a:rPr lang="tr-TR" dirty="0" smtClean="0">
                <a:solidFill>
                  <a:schemeClr val="tx1"/>
                </a:solidFill>
              </a:rPr>
              <a:t> kullanıldığında dosyada kalınan yerden itibaren yazdırılma sağlanır.</a:t>
            </a:r>
          </a:p>
          <a:p>
            <a:pPr algn="just"/>
            <a:endParaRPr lang="tr-TR" dirty="0" smtClean="0">
              <a:solidFill>
                <a:schemeClr val="tx1"/>
              </a:solidFill>
            </a:endParaRPr>
          </a:p>
        </p:txBody>
      </p:sp>
    </p:spTree>
    <p:extLst>
      <p:ext uri="{BB962C8B-B14F-4D97-AF65-F5344CB8AC3E}">
        <p14:creationId xmlns:p14="http://schemas.microsoft.com/office/powerpoint/2010/main" xmlns="" val="3608330929"/>
      </p:ext>
    </p:extLst>
  </p:cSld>
  <p:clrMapOvr>
    <a:masterClrMapping/>
  </p:clrMapOvr>
  <p:transition>
    <p:random/>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Ek bilgi: </a:t>
            </a:r>
            <a:r>
              <a:rPr lang="tr-TR" dirty="0" err="1" smtClean="0"/>
              <a:t>stdin</a:t>
            </a:r>
            <a:r>
              <a:rPr lang="tr-TR" dirty="0" smtClean="0"/>
              <a:t> ve </a:t>
            </a:r>
            <a:r>
              <a:rPr lang="tr-TR" dirty="0" err="1" smtClean="0"/>
              <a:t>stdout</a:t>
            </a:r>
            <a:r>
              <a:rPr lang="tr-TR" dirty="0" smtClean="0"/>
              <a:t> akışları(</a:t>
            </a:r>
            <a:r>
              <a:rPr lang="tr-TR" dirty="0" err="1" smtClean="0"/>
              <a:t>streams</a:t>
            </a:r>
            <a:r>
              <a:rPr lang="tr-TR" dirty="0" smtClean="0"/>
              <a:t>)</a:t>
            </a:r>
            <a:endParaRPr lang="tr-TR" dirty="0"/>
          </a:p>
        </p:txBody>
      </p:sp>
      <p:sp>
        <p:nvSpPr>
          <p:cNvPr id="3" name="2 İçerik Yer Tutucusu"/>
          <p:cNvSpPr>
            <a:spLocks noGrp="1"/>
          </p:cNvSpPr>
          <p:nvPr>
            <p:ph sz="quarter" idx="1"/>
          </p:nvPr>
        </p:nvSpPr>
        <p:spPr/>
        <p:txBody>
          <a:bodyPr/>
          <a:lstStyle/>
          <a:p>
            <a:r>
              <a:rPr lang="tr-TR" dirty="0" err="1" smtClean="0"/>
              <a:t>scanf</a:t>
            </a:r>
            <a:r>
              <a:rPr lang="tr-TR" dirty="0" smtClean="0"/>
              <a:t> </a:t>
            </a:r>
            <a:r>
              <a:rPr lang="tr-TR" dirty="0" err="1" smtClean="0"/>
              <a:t>stdin</a:t>
            </a:r>
            <a:r>
              <a:rPr lang="tr-TR" dirty="0" smtClean="0"/>
              <a:t> tamponundan veri okur…</a:t>
            </a:r>
          </a:p>
          <a:p>
            <a:r>
              <a:rPr lang="tr-TR" dirty="0" err="1" smtClean="0"/>
              <a:t>fscanf</a:t>
            </a:r>
            <a:r>
              <a:rPr lang="tr-TR" dirty="0" smtClean="0"/>
              <a:t> kendisine ilk parametre olarak verilen dosyadan veri okur…</a:t>
            </a:r>
          </a:p>
          <a:p>
            <a:r>
              <a:rPr lang="tr-TR" dirty="0" smtClean="0"/>
              <a:t>Dilersek </a:t>
            </a:r>
            <a:r>
              <a:rPr lang="tr-TR" dirty="0" err="1" smtClean="0"/>
              <a:t>scanf</a:t>
            </a:r>
            <a:r>
              <a:rPr lang="tr-TR" dirty="0" smtClean="0"/>
              <a:t> yerine </a:t>
            </a:r>
            <a:r>
              <a:rPr lang="tr-TR" dirty="0" err="1" smtClean="0"/>
              <a:t>fscanf</a:t>
            </a:r>
            <a:r>
              <a:rPr lang="tr-TR" dirty="0" smtClean="0"/>
              <a:t>(</a:t>
            </a:r>
            <a:r>
              <a:rPr lang="tr-TR" b="1" dirty="0" err="1" smtClean="0">
                <a:solidFill>
                  <a:srgbClr val="0000FF"/>
                </a:solidFill>
              </a:rPr>
              <a:t>stdin</a:t>
            </a:r>
            <a:r>
              <a:rPr lang="tr-TR" dirty="0" smtClean="0"/>
              <a:t>, … ) de kullanabiliriz.</a:t>
            </a:r>
          </a:p>
          <a:p>
            <a:endParaRPr lang="tr-TR" dirty="0" smtClean="0"/>
          </a:p>
          <a:p>
            <a:endParaRPr lang="tr-TR" dirty="0" smtClean="0"/>
          </a:p>
          <a:p>
            <a:endParaRPr lang="tr-TR" dirty="0" smtClean="0"/>
          </a:p>
          <a:p>
            <a:r>
              <a:rPr lang="tr-TR" dirty="0" smtClean="0"/>
              <a:t>Benzeri durum </a:t>
            </a:r>
            <a:r>
              <a:rPr lang="tr-TR" dirty="0" err="1" smtClean="0"/>
              <a:t>printf</a:t>
            </a:r>
            <a:r>
              <a:rPr lang="tr-TR" dirty="0" smtClean="0"/>
              <a:t> için de söz konusudur. </a:t>
            </a:r>
            <a:r>
              <a:rPr lang="tr-TR" dirty="0" err="1" smtClean="0"/>
              <a:t>printf</a:t>
            </a:r>
            <a:r>
              <a:rPr lang="tr-TR" dirty="0" smtClean="0"/>
              <a:t> de aslında </a:t>
            </a:r>
            <a:r>
              <a:rPr lang="tr-TR" dirty="0" err="1" smtClean="0"/>
              <a:t>stdout’a</a:t>
            </a:r>
            <a:r>
              <a:rPr lang="tr-TR" dirty="0" smtClean="0"/>
              <a:t> yazdırarak ekrana çıktı alır. Bu nedenle </a:t>
            </a:r>
            <a:r>
              <a:rPr lang="tr-TR" dirty="0" err="1" smtClean="0"/>
              <a:t>printf</a:t>
            </a:r>
            <a:r>
              <a:rPr lang="tr-TR" dirty="0" smtClean="0"/>
              <a:t>(“merhaba”); yerine </a:t>
            </a:r>
            <a:r>
              <a:rPr lang="tr-TR" dirty="0" err="1" smtClean="0"/>
              <a:t>fprintf</a:t>
            </a:r>
            <a:r>
              <a:rPr lang="tr-TR" dirty="0" smtClean="0"/>
              <a:t>(</a:t>
            </a:r>
            <a:r>
              <a:rPr lang="tr-TR" b="1" dirty="0" err="1" smtClean="0">
                <a:solidFill>
                  <a:srgbClr val="0000FF"/>
                </a:solidFill>
              </a:rPr>
              <a:t>stdout</a:t>
            </a:r>
            <a:r>
              <a:rPr lang="tr-TR" dirty="0" smtClean="0"/>
              <a:t>, “merhaba”); </a:t>
            </a:r>
            <a:br>
              <a:rPr lang="tr-TR" dirty="0" smtClean="0"/>
            </a:br>
            <a:r>
              <a:rPr lang="tr-TR" dirty="0" smtClean="0"/>
              <a:t>da mümkündür.</a:t>
            </a:r>
          </a:p>
        </p:txBody>
      </p:sp>
      <p:sp>
        <p:nvSpPr>
          <p:cNvPr id="4" name="3 Yuvarlatılmış Dikdörtgen"/>
          <p:cNvSpPr/>
          <p:nvPr/>
        </p:nvSpPr>
        <p:spPr>
          <a:xfrm>
            <a:off x="289773" y="3103809"/>
            <a:ext cx="3090930" cy="119773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sz="2800" dirty="0" err="1" smtClean="0"/>
              <a:t>scanf</a:t>
            </a:r>
            <a:r>
              <a:rPr lang="tr-TR" sz="2800" dirty="0" smtClean="0"/>
              <a:t>(“%d”, &amp;yas);</a:t>
            </a:r>
            <a:endParaRPr lang="tr-TR" sz="2800" dirty="0"/>
          </a:p>
        </p:txBody>
      </p:sp>
      <p:sp>
        <p:nvSpPr>
          <p:cNvPr id="5" name="4 Yuvarlatılmış Dikdörtgen"/>
          <p:cNvSpPr/>
          <p:nvPr/>
        </p:nvSpPr>
        <p:spPr>
          <a:xfrm>
            <a:off x="4546240" y="3103809"/>
            <a:ext cx="4185634" cy="119773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sz="2800" dirty="0" err="1" smtClean="0"/>
              <a:t>fscanf</a:t>
            </a:r>
            <a:r>
              <a:rPr lang="tr-TR" sz="2800" dirty="0" smtClean="0"/>
              <a:t>(</a:t>
            </a:r>
            <a:r>
              <a:rPr lang="tr-TR" sz="2800" dirty="0" err="1" smtClean="0"/>
              <a:t>stdin</a:t>
            </a:r>
            <a:r>
              <a:rPr lang="tr-TR" sz="2800" dirty="0" smtClean="0"/>
              <a:t>, “%d”, &amp;yas);</a:t>
            </a:r>
            <a:endParaRPr lang="tr-TR" sz="2800" dirty="0"/>
          </a:p>
        </p:txBody>
      </p:sp>
      <p:grpSp>
        <p:nvGrpSpPr>
          <p:cNvPr id="8" name="7 Grup"/>
          <p:cNvGrpSpPr/>
          <p:nvPr/>
        </p:nvGrpSpPr>
        <p:grpSpPr>
          <a:xfrm>
            <a:off x="3463603" y="3000778"/>
            <a:ext cx="1044000" cy="1287887"/>
            <a:chOff x="3548130" y="3425781"/>
            <a:chExt cx="1044000" cy="1287887"/>
          </a:xfrm>
        </p:grpSpPr>
        <p:sp>
          <p:nvSpPr>
            <p:cNvPr id="6" name="5 Eşittir"/>
            <p:cNvSpPr/>
            <p:nvPr/>
          </p:nvSpPr>
          <p:spPr>
            <a:xfrm>
              <a:off x="3548130" y="3876541"/>
              <a:ext cx="1043189" cy="837127"/>
            </a:xfrm>
            <a:prstGeom prst="mathEqua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6 Eksi"/>
            <p:cNvSpPr/>
            <p:nvPr/>
          </p:nvSpPr>
          <p:spPr>
            <a:xfrm>
              <a:off x="3548130" y="3425781"/>
              <a:ext cx="1044000" cy="862884"/>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9" name="8 Metin kutusu"/>
          <p:cNvSpPr txBox="1"/>
          <p:nvPr/>
        </p:nvSpPr>
        <p:spPr>
          <a:xfrm>
            <a:off x="682580" y="6298629"/>
            <a:ext cx="8461420" cy="338554"/>
          </a:xfrm>
          <a:prstGeom prst="rect">
            <a:avLst/>
          </a:prstGeom>
          <a:noFill/>
        </p:spPr>
        <p:txBody>
          <a:bodyPr wrap="square" rtlCol="0">
            <a:spAutoFit/>
          </a:bodyPr>
          <a:lstStyle/>
          <a:p>
            <a:r>
              <a:rPr lang="tr-TR" sz="1600" dirty="0" err="1" smtClean="0"/>
              <a:t>stdin</a:t>
            </a:r>
            <a:r>
              <a:rPr lang="tr-TR" sz="1600" dirty="0" smtClean="0"/>
              <a:t> giriş akışı(</a:t>
            </a:r>
            <a:r>
              <a:rPr lang="tr-TR" sz="1600" dirty="0" err="1" smtClean="0"/>
              <a:t>stream</a:t>
            </a:r>
            <a:r>
              <a:rPr lang="tr-TR" sz="1600" dirty="0" smtClean="0"/>
              <a:t>), </a:t>
            </a:r>
            <a:r>
              <a:rPr lang="tr-TR" sz="1600" dirty="0" err="1" smtClean="0"/>
              <a:t>stdout</a:t>
            </a:r>
            <a:r>
              <a:rPr lang="tr-TR" sz="1600" dirty="0" smtClean="0"/>
              <a:t> ise çıkış akışıdır. </a:t>
            </a:r>
            <a:r>
              <a:rPr lang="tr-TR" sz="1600" dirty="0" err="1" smtClean="0"/>
              <a:t>frpintf</a:t>
            </a:r>
            <a:r>
              <a:rPr lang="tr-TR" sz="1600" dirty="0" smtClean="0"/>
              <a:t> ile </a:t>
            </a:r>
            <a:r>
              <a:rPr lang="tr-TR" sz="1600" dirty="0" err="1" smtClean="0"/>
              <a:t>stdin’e</a:t>
            </a:r>
            <a:r>
              <a:rPr lang="tr-TR" sz="1600" dirty="0" smtClean="0"/>
              <a:t> yazdırmak vs. söz konusu değildir. </a:t>
            </a:r>
            <a:endParaRPr lang="tr-TR" sz="1600" dirty="0"/>
          </a:p>
        </p:txBody>
      </p:sp>
    </p:spTree>
  </p:cSld>
  <p:clrMapOvr>
    <a:masterClrMapping/>
  </p:clrMapOvr>
  <p:transition>
    <p:random/>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dirty="0" smtClean="0">
                <a:solidFill>
                  <a:schemeClr val="tx2">
                    <a:lumMod val="60000"/>
                    <a:lumOff val="40000"/>
                  </a:schemeClr>
                </a:solidFill>
              </a:rPr>
              <a:t>Dosya İşlemleri – </a:t>
            </a:r>
            <a:r>
              <a:rPr lang="tr-TR" sz="4000" b="1" dirty="0" err="1" smtClean="0">
                <a:solidFill>
                  <a:schemeClr val="tx2">
                    <a:lumMod val="60000"/>
                    <a:lumOff val="40000"/>
                  </a:schemeClr>
                </a:solidFill>
              </a:rPr>
              <a:t>fclose</a:t>
            </a:r>
            <a:r>
              <a:rPr lang="tr-TR" sz="4000" b="1" dirty="0" smtClean="0">
                <a:solidFill>
                  <a:schemeClr val="tx2">
                    <a:lumMod val="60000"/>
                    <a:lumOff val="40000"/>
                  </a:schemeClr>
                </a:solidFill>
              </a:rPr>
              <a:t> ve </a:t>
            </a:r>
            <a:r>
              <a:rPr lang="tr-TR" sz="4000" b="1" dirty="0" err="1" smtClean="0">
                <a:solidFill>
                  <a:schemeClr val="tx2">
                    <a:lumMod val="60000"/>
                    <a:lumOff val="40000"/>
                  </a:schemeClr>
                </a:solidFill>
              </a:rPr>
              <a:t>fflush</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fontScale="92500" lnSpcReduction="10000"/>
          </a:bodyPr>
          <a:lstStyle/>
          <a:p>
            <a:pPr marL="342900" indent="-342900" algn="just">
              <a:buFontTx/>
              <a:buChar char="-"/>
            </a:pPr>
            <a:r>
              <a:rPr lang="tr-TR" dirty="0" smtClean="0">
                <a:solidFill>
                  <a:schemeClr val="tx1"/>
                </a:solidFill>
              </a:rPr>
              <a:t>Dosya işlemlerinde önemli konulardan biri açılan dosyaların kapatılması gerekliliğidir. </a:t>
            </a:r>
            <a:r>
              <a:rPr lang="tr-TR" dirty="0" err="1" smtClean="0">
                <a:solidFill>
                  <a:schemeClr val="tx1"/>
                </a:solidFill>
              </a:rPr>
              <a:t>C'de</a:t>
            </a:r>
            <a:r>
              <a:rPr lang="tr-TR" dirty="0" smtClean="0">
                <a:solidFill>
                  <a:schemeClr val="tx1"/>
                </a:solidFill>
              </a:rPr>
              <a:t> dosya işlemleri RAM üzerinde yapılır, dosyanın diskteki adresinde değil. Bu yüzden dosyaların doğru bir şekilde kaydedilmesi için dosyaların kapatılması gerekir. Kapatılan dosyaya program sırasında tekrar erişilmemesi gerekir.</a:t>
            </a:r>
          </a:p>
          <a:p>
            <a:pPr marL="342900" indent="-342900" algn="just">
              <a:buFontTx/>
              <a:buChar char="-"/>
            </a:pPr>
            <a:r>
              <a:rPr lang="tr-TR" dirty="0" err="1" smtClean="0"/>
              <a:t>fclose</a:t>
            </a:r>
            <a:r>
              <a:rPr lang="tr-TR" dirty="0" smtClean="0"/>
              <a:t>(dosya); </a:t>
            </a:r>
          </a:p>
          <a:p>
            <a:pPr marL="342900" indent="-342900" algn="just">
              <a:buNone/>
            </a:pPr>
            <a:r>
              <a:rPr lang="tr-TR" dirty="0" smtClean="0"/>
              <a:t>/* bellek tamponundaki bilgiler, dosyaya(sabit disk) dökülür ve ilgili tampon kapatılır. */</a:t>
            </a:r>
          </a:p>
          <a:p>
            <a:pPr marL="342900" indent="-342900" algn="just">
              <a:buFontTx/>
              <a:buChar char="-"/>
            </a:pPr>
            <a:endParaRPr lang="tr-TR" dirty="0" smtClean="0">
              <a:solidFill>
                <a:schemeClr val="tx1"/>
              </a:solidFill>
            </a:endParaRPr>
          </a:p>
          <a:p>
            <a:pPr marL="342900" indent="-342900" algn="just">
              <a:buFontTx/>
              <a:buChar char="-"/>
            </a:pPr>
            <a:r>
              <a:rPr lang="tr-TR" dirty="0" smtClean="0">
                <a:solidFill>
                  <a:schemeClr val="tx1"/>
                </a:solidFill>
              </a:rPr>
              <a:t>Eğer dosyaya tekrar erişim sağlanacaksa(</a:t>
            </a:r>
            <a:r>
              <a:rPr lang="tr-TR" dirty="0" err="1" smtClean="0">
                <a:solidFill>
                  <a:schemeClr val="tx1"/>
                </a:solidFill>
              </a:rPr>
              <a:t>fclose</a:t>
            </a:r>
            <a:r>
              <a:rPr lang="tr-TR" dirty="0" smtClean="0">
                <a:solidFill>
                  <a:schemeClr val="tx1"/>
                </a:solidFill>
              </a:rPr>
              <a:t> yerine):</a:t>
            </a:r>
            <a:endParaRPr lang="tr-TR" dirty="0" smtClean="0"/>
          </a:p>
          <a:p>
            <a:pPr algn="just"/>
            <a:r>
              <a:rPr lang="tr-TR" dirty="0" err="1" smtClean="0"/>
              <a:t>fflush</a:t>
            </a:r>
            <a:r>
              <a:rPr lang="tr-TR" dirty="0" smtClean="0"/>
              <a:t>(dosya); /* bellek tamponundaki bilgiler, dosyaya(sabit disk) dökülür ve ilgili tampon açık bırakılır. */</a:t>
            </a:r>
          </a:p>
          <a:p>
            <a:pPr algn="just"/>
            <a:endParaRPr lang="tr-TR" dirty="0" smtClean="0"/>
          </a:p>
          <a:p>
            <a:pPr algn="just"/>
            <a:endParaRPr lang="tr-TR" dirty="0">
              <a:solidFill>
                <a:schemeClr val="tx1"/>
              </a:solidFill>
            </a:endParaRPr>
          </a:p>
          <a:p>
            <a:pPr marL="342900" indent="-342900" algn="just">
              <a:buNone/>
            </a:pPr>
            <a:endParaRPr lang="tr-TR" dirty="0">
              <a:solidFill>
                <a:schemeClr val="tx1"/>
              </a:solidFill>
            </a:endParaRPr>
          </a:p>
        </p:txBody>
      </p:sp>
    </p:spTree>
    <p:extLst>
      <p:ext uri="{BB962C8B-B14F-4D97-AF65-F5344CB8AC3E}">
        <p14:creationId xmlns:p14="http://schemas.microsoft.com/office/powerpoint/2010/main" xmlns="" val="1788200850"/>
      </p:ext>
    </p:extLst>
  </p:cSld>
  <p:clrMapOvr>
    <a:masterClrMapping/>
  </p:clrMapOvr>
  <p:transition>
    <p:random/>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i="1" dirty="0" err="1" smtClean="0">
                <a:solidFill>
                  <a:srgbClr val="FF0000"/>
                </a:solidFill>
              </a:rPr>
              <a:t>Mission</a:t>
            </a:r>
            <a:r>
              <a:rPr lang="tr-TR" i="1" dirty="0" smtClean="0">
                <a:solidFill>
                  <a:srgbClr val="FF0000"/>
                </a:solidFill>
              </a:rPr>
              <a:t> </a:t>
            </a:r>
            <a:r>
              <a:rPr lang="tr-TR" i="1" dirty="0" err="1" smtClean="0">
                <a:solidFill>
                  <a:srgbClr val="0000FF"/>
                </a:solidFill>
              </a:rPr>
              <a:t>Im</a:t>
            </a:r>
            <a:r>
              <a:rPr lang="tr-TR" i="1" dirty="0" err="1" smtClean="0">
                <a:solidFill>
                  <a:srgbClr val="FF0000"/>
                </a:solidFill>
              </a:rPr>
              <a:t>possible</a:t>
            </a:r>
            <a:r>
              <a:rPr lang="tr-TR" i="1" dirty="0" smtClean="0">
                <a:solidFill>
                  <a:srgbClr val="FF0000"/>
                </a:solidFill>
              </a:rPr>
              <a:t> </a:t>
            </a:r>
            <a:r>
              <a:rPr lang="tr-TR" dirty="0" smtClean="0"/>
              <a:t>Kodlaması</a:t>
            </a:r>
            <a:endParaRPr lang="tr-TR" dirty="0"/>
          </a:p>
        </p:txBody>
      </p:sp>
      <p:pic>
        <p:nvPicPr>
          <p:cNvPr id="105473" name="Picture 1"/>
          <p:cNvPicPr>
            <a:picLocks noGrp="1" noChangeAspect="1" noChangeArrowheads="1"/>
          </p:cNvPicPr>
          <p:nvPr>
            <p:ph sz="quarter" idx="1"/>
          </p:nvPr>
        </p:nvPicPr>
        <p:blipFill>
          <a:blip r:embed="rId2"/>
          <a:srcRect b="70289"/>
          <a:stretch>
            <a:fillRect/>
          </a:stretch>
        </p:blipFill>
        <p:spPr bwMode="auto">
          <a:xfrm>
            <a:off x="457199" y="1714500"/>
            <a:ext cx="7893529" cy="1733550"/>
          </a:xfrm>
          <a:prstGeom prst="rect">
            <a:avLst/>
          </a:prstGeom>
          <a:noFill/>
          <a:ln w="9525">
            <a:noFill/>
            <a:miter lim="800000"/>
            <a:headEnd/>
            <a:tailEnd/>
          </a:ln>
          <a:effectLst/>
        </p:spPr>
      </p:pic>
      <p:pic>
        <p:nvPicPr>
          <p:cNvPr id="105474" name="Picture 2"/>
          <p:cNvPicPr>
            <a:picLocks noChangeAspect="1" noChangeArrowheads="1"/>
          </p:cNvPicPr>
          <p:nvPr/>
        </p:nvPicPr>
        <p:blipFill>
          <a:blip r:embed="rId3"/>
          <a:srcRect/>
          <a:stretch>
            <a:fillRect/>
          </a:stretch>
        </p:blipFill>
        <p:spPr bwMode="auto">
          <a:xfrm>
            <a:off x="2851312" y="3848100"/>
            <a:ext cx="5152070" cy="1371599"/>
          </a:xfrm>
          <a:prstGeom prst="rect">
            <a:avLst/>
          </a:prstGeom>
          <a:noFill/>
          <a:ln w="9525">
            <a:noFill/>
            <a:miter lim="800000"/>
            <a:headEnd/>
            <a:tailEnd/>
          </a:ln>
          <a:effectLst/>
        </p:spPr>
      </p:pic>
      <p:pic>
        <p:nvPicPr>
          <p:cNvPr id="5" name="4 Resim" descr="fc89f328d93aa4b4cd5be8a99ce8de53.jpg"/>
          <p:cNvPicPr>
            <a:picLocks noChangeAspect="1"/>
          </p:cNvPicPr>
          <p:nvPr/>
        </p:nvPicPr>
        <p:blipFill>
          <a:blip r:embed="rId4" cstate="print"/>
          <a:srcRect b="30741"/>
          <a:stretch>
            <a:fillRect/>
          </a:stretch>
        </p:blipFill>
        <p:spPr>
          <a:xfrm>
            <a:off x="155888" y="3448050"/>
            <a:ext cx="2695424" cy="2971800"/>
          </a:xfrm>
          <a:prstGeom prst="rect">
            <a:avLst/>
          </a:prstGeom>
        </p:spPr>
      </p:pic>
    </p:spTree>
  </p:cSld>
  <p:clrMapOvr>
    <a:masterClrMapping/>
  </p:clrMapOvr>
  <p:transition>
    <p:random/>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Dosya İşlemleri</a:t>
            </a:r>
            <a:endParaRPr lang="tr-TR" dirty="0"/>
          </a:p>
        </p:txBody>
      </p:sp>
      <p:sp>
        <p:nvSpPr>
          <p:cNvPr id="3" name="2 İçerik Yer Tutucusu"/>
          <p:cNvSpPr>
            <a:spLocks noGrp="1"/>
          </p:cNvSpPr>
          <p:nvPr>
            <p:ph sz="quarter" idx="1"/>
          </p:nvPr>
        </p:nvSpPr>
        <p:spPr/>
        <p:txBody>
          <a:bodyPr/>
          <a:lstStyle/>
          <a:p>
            <a:r>
              <a:rPr lang="tr-TR" dirty="0" err="1" smtClean="0"/>
              <a:t>fclose’un</a:t>
            </a:r>
            <a:r>
              <a:rPr lang="tr-TR" dirty="0" smtClean="0"/>
              <a:t> önemini şu örnekle görelim.</a:t>
            </a:r>
            <a:endParaRPr lang="tr-TR" dirty="0"/>
          </a:p>
        </p:txBody>
      </p:sp>
      <p:sp>
        <p:nvSpPr>
          <p:cNvPr id="4" name="3 Dikdörtgen"/>
          <p:cNvSpPr/>
          <p:nvPr/>
        </p:nvSpPr>
        <p:spPr>
          <a:xfrm>
            <a:off x="325821" y="1776248"/>
            <a:ext cx="4572000" cy="3139321"/>
          </a:xfrm>
          <a:prstGeom prst="rect">
            <a:avLst/>
          </a:prstGeom>
        </p:spPr>
        <p:txBody>
          <a:bodyPr>
            <a:spAutoFit/>
          </a:bodyPr>
          <a:lstStyle/>
          <a:p>
            <a:r>
              <a:rPr lang="tr-TR" dirty="0" smtClean="0"/>
              <a:t>#</a:t>
            </a:r>
            <a:r>
              <a:rPr lang="tr-TR" dirty="0" err="1" smtClean="0"/>
              <a:t>include</a:t>
            </a:r>
            <a:r>
              <a:rPr lang="tr-TR" dirty="0" smtClean="0"/>
              <a:t> &lt;</a:t>
            </a:r>
            <a:r>
              <a:rPr lang="tr-TR" dirty="0" err="1" smtClean="0"/>
              <a:t>stdio</a:t>
            </a:r>
            <a:r>
              <a:rPr lang="tr-TR" dirty="0" smtClean="0"/>
              <a:t>.h&gt;</a:t>
            </a:r>
          </a:p>
          <a:p>
            <a:r>
              <a:rPr lang="tr-TR" dirty="0" smtClean="0"/>
              <a:t>#</a:t>
            </a:r>
            <a:r>
              <a:rPr lang="tr-TR" dirty="0" err="1" smtClean="0"/>
              <a:t>include</a:t>
            </a:r>
            <a:r>
              <a:rPr lang="tr-TR" dirty="0" smtClean="0"/>
              <a:t> &lt;</a:t>
            </a:r>
            <a:r>
              <a:rPr lang="tr-TR" dirty="0" err="1" smtClean="0"/>
              <a:t>conio</a:t>
            </a:r>
            <a:r>
              <a:rPr lang="tr-TR" dirty="0" smtClean="0"/>
              <a:t>.h&gt;</a:t>
            </a:r>
          </a:p>
          <a:p>
            <a:r>
              <a:rPr lang="tr-TR" dirty="0" err="1" smtClean="0"/>
              <a:t>int</a:t>
            </a:r>
            <a:r>
              <a:rPr lang="tr-TR" dirty="0" smtClean="0"/>
              <a:t> </a:t>
            </a:r>
            <a:r>
              <a:rPr lang="tr-TR" dirty="0" err="1" smtClean="0"/>
              <a:t>main</a:t>
            </a:r>
            <a:r>
              <a:rPr lang="tr-TR" dirty="0" smtClean="0"/>
              <a:t>()</a:t>
            </a:r>
          </a:p>
          <a:p>
            <a:r>
              <a:rPr lang="tr-TR" dirty="0" smtClean="0"/>
              <a:t>{</a:t>
            </a:r>
          </a:p>
          <a:p>
            <a:r>
              <a:rPr lang="tr-TR" dirty="0" smtClean="0"/>
              <a:t>	FILE* dosya = </a:t>
            </a:r>
            <a:r>
              <a:rPr lang="tr-TR" dirty="0" err="1" smtClean="0"/>
              <a:t>fopen</a:t>
            </a:r>
            <a:r>
              <a:rPr lang="tr-TR" dirty="0" smtClean="0"/>
              <a:t>("a.</a:t>
            </a:r>
            <a:r>
              <a:rPr lang="tr-TR" dirty="0" err="1" smtClean="0"/>
              <a:t>txt</a:t>
            </a:r>
            <a:r>
              <a:rPr lang="tr-TR" dirty="0" smtClean="0"/>
              <a:t>", "w");</a:t>
            </a:r>
          </a:p>
          <a:p>
            <a:r>
              <a:rPr lang="tr-TR" dirty="0" smtClean="0"/>
              <a:t>	</a:t>
            </a:r>
            <a:r>
              <a:rPr lang="tr-TR" dirty="0" err="1" smtClean="0"/>
              <a:t>fprintf</a:t>
            </a:r>
            <a:r>
              <a:rPr lang="tr-TR" dirty="0" smtClean="0"/>
              <a:t>(dosya, "Merhaba");</a:t>
            </a:r>
          </a:p>
          <a:p>
            <a:r>
              <a:rPr lang="tr-TR" dirty="0" smtClean="0"/>
              <a:t>	</a:t>
            </a:r>
            <a:r>
              <a:rPr lang="tr-TR" dirty="0" err="1" smtClean="0"/>
              <a:t>getch</a:t>
            </a:r>
            <a:r>
              <a:rPr lang="tr-TR" dirty="0" smtClean="0"/>
              <a:t>();</a:t>
            </a:r>
          </a:p>
          <a:p>
            <a:r>
              <a:rPr lang="tr-TR" dirty="0" smtClean="0"/>
              <a:t>	</a:t>
            </a:r>
            <a:r>
              <a:rPr lang="tr-TR" dirty="0" err="1" smtClean="0"/>
              <a:t>fclose</a:t>
            </a:r>
            <a:r>
              <a:rPr lang="tr-TR" dirty="0" smtClean="0"/>
              <a:t>(dosya);</a:t>
            </a:r>
          </a:p>
          <a:p>
            <a:r>
              <a:rPr lang="tr-TR" dirty="0" smtClean="0"/>
              <a:t>	</a:t>
            </a:r>
            <a:r>
              <a:rPr lang="tr-TR" dirty="0" err="1" smtClean="0"/>
              <a:t>getch</a:t>
            </a:r>
            <a:r>
              <a:rPr lang="tr-TR" dirty="0" smtClean="0"/>
              <a:t>();</a:t>
            </a:r>
          </a:p>
          <a:p>
            <a:r>
              <a:rPr lang="tr-TR" dirty="0" smtClean="0"/>
              <a:t>	</a:t>
            </a:r>
            <a:r>
              <a:rPr lang="tr-TR" dirty="0" err="1" smtClean="0"/>
              <a:t>return</a:t>
            </a:r>
            <a:r>
              <a:rPr lang="tr-TR" dirty="0" smtClean="0"/>
              <a:t> 0;</a:t>
            </a:r>
          </a:p>
          <a:p>
            <a:r>
              <a:rPr lang="tr-TR" dirty="0" smtClean="0"/>
              <a:t>}</a:t>
            </a:r>
            <a:endParaRPr lang="tr-TR" dirty="0"/>
          </a:p>
        </p:txBody>
      </p:sp>
      <p:sp>
        <p:nvSpPr>
          <p:cNvPr id="5" name="4 Yuvarlatılmış Dikdörtgen"/>
          <p:cNvSpPr/>
          <p:nvPr/>
        </p:nvSpPr>
        <p:spPr>
          <a:xfrm>
            <a:off x="4614041" y="2164141"/>
            <a:ext cx="3331779" cy="192438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400" dirty="0" err="1" smtClean="0"/>
              <a:t>getch</a:t>
            </a:r>
            <a:r>
              <a:rPr lang="tr-TR" sz="1400" dirty="0" smtClean="0"/>
              <a:t>() ile kodu durdurup </a:t>
            </a:r>
            <a:r>
              <a:rPr lang="tr-TR" sz="1400" dirty="0" err="1" smtClean="0"/>
              <a:t>fclose</a:t>
            </a:r>
            <a:r>
              <a:rPr lang="tr-TR" sz="1400" dirty="0" smtClean="0"/>
              <a:t> yapmadan önce dosyanın içini kontrol </a:t>
            </a:r>
            <a:r>
              <a:rPr lang="tr-TR" sz="1400" dirty="0" err="1" smtClean="0"/>
              <a:t>edebilriz</a:t>
            </a:r>
            <a:r>
              <a:rPr lang="tr-TR" sz="1400" dirty="0" smtClean="0"/>
              <a:t>. </a:t>
            </a:r>
          </a:p>
          <a:p>
            <a:pPr algn="ctr"/>
            <a:endParaRPr lang="tr-TR" sz="1400" dirty="0" smtClean="0"/>
          </a:p>
          <a:p>
            <a:pPr algn="ctr"/>
            <a:r>
              <a:rPr lang="tr-TR" sz="1400" dirty="0" smtClean="0"/>
              <a:t>a.</a:t>
            </a:r>
            <a:r>
              <a:rPr lang="tr-TR" sz="1400" dirty="0" err="1" smtClean="0"/>
              <a:t>txt’in</a:t>
            </a:r>
            <a:r>
              <a:rPr lang="tr-TR" sz="1400" dirty="0" smtClean="0"/>
              <a:t> açıldığını ama </a:t>
            </a:r>
            <a:r>
              <a:rPr lang="tr-TR" sz="1400" dirty="0" err="1" smtClean="0"/>
              <a:t>fprintf</a:t>
            </a:r>
            <a:r>
              <a:rPr lang="tr-TR" sz="1400" dirty="0" smtClean="0"/>
              <a:t> yapmamıza rağmen dosyanın boş olduğunu görelim.</a:t>
            </a:r>
          </a:p>
          <a:p>
            <a:pPr algn="ctr"/>
            <a:endParaRPr lang="tr-TR" sz="1400" dirty="0" smtClean="0"/>
          </a:p>
          <a:p>
            <a:pPr algn="ctr"/>
            <a:r>
              <a:rPr lang="tr-TR" sz="1400" dirty="0" smtClean="0"/>
              <a:t>Ardından </a:t>
            </a:r>
            <a:r>
              <a:rPr lang="tr-TR" sz="1400" dirty="0" err="1" smtClean="0"/>
              <a:t>fclose</a:t>
            </a:r>
            <a:r>
              <a:rPr lang="tr-TR" sz="1400" dirty="0" smtClean="0"/>
              <a:t> satırını çalıştıralım ve sonucu görelim.</a:t>
            </a:r>
            <a:endParaRPr lang="tr-TR" sz="1400" dirty="0"/>
          </a:p>
        </p:txBody>
      </p:sp>
      <p:sp>
        <p:nvSpPr>
          <p:cNvPr id="6" name="5 Dikdörtgen"/>
          <p:cNvSpPr/>
          <p:nvPr/>
        </p:nvSpPr>
        <p:spPr>
          <a:xfrm>
            <a:off x="3578772" y="5073024"/>
            <a:ext cx="4572000" cy="92333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marL="342900" indent="-342900" algn="just">
              <a:buFontTx/>
              <a:buChar char="-"/>
            </a:pPr>
            <a:r>
              <a:rPr lang="tr-TR" dirty="0" err="1" smtClean="0"/>
              <a:t>fclose</a:t>
            </a:r>
            <a:r>
              <a:rPr lang="tr-TR" dirty="0" smtClean="0"/>
              <a:t>(dosya); </a:t>
            </a:r>
          </a:p>
          <a:p>
            <a:pPr marL="342900" indent="-342900" algn="just">
              <a:buNone/>
            </a:pPr>
            <a:r>
              <a:rPr lang="tr-TR" dirty="0" smtClean="0"/>
              <a:t>/* bellek tamponundaki bilgiler, dosyaya(sabit disk) dökülür ve ilgili tampon kapatılır. */</a:t>
            </a:r>
          </a:p>
        </p:txBody>
      </p:sp>
      <p:cxnSp>
        <p:nvCxnSpPr>
          <p:cNvPr id="8" name="7 Düz Ok Bağlayıcısı"/>
          <p:cNvCxnSpPr/>
          <p:nvPr/>
        </p:nvCxnSpPr>
        <p:spPr>
          <a:xfrm>
            <a:off x="2112579" y="4088525"/>
            <a:ext cx="1271752" cy="9844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8 Dikdörtgen"/>
          <p:cNvSpPr/>
          <p:nvPr/>
        </p:nvSpPr>
        <p:spPr>
          <a:xfrm>
            <a:off x="3578772" y="4426693"/>
            <a:ext cx="4572000" cy="646331"/>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r>
              <a:rPr lang="tr-TR" dirty="0" err="1" smtClean="0"/>
              <a:t>C'de</a:t>
            </a:r>
            <a:r>
              <a:rPr lang="tr-TR" dirty="0" smtClean="0"/>
              <a:t> dosya işlemleri RAM üzerinde yapılır, dosyanın diskteki adresinde değil.</a:t>
            </a:r>
            <a:endParaRPr lang="tr-TR" dirty="0"/>
          </a:p>
        </p:txBody>
      </p:sp>
    </p:spTree>
  </p:cSld>
  <p:clrMapOvr>
    <a:masterClrMapping/>
  </p:clrMapOvr>
  <p:transition>
    <p:random/>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Alıştırma</a:t>
            </a:r>
            <a:endParaRPr lang="tr-TR" dirty="0"/>
          </a:p>
        </p:txBody>
      </p:sp>
      <p:pic>
        <p:nvPicPr>
          <p:cNvPr id="4" name="3 İçerik Yer Tutucusu" descr="soru.jpg"/>
          <p:cNvPicPr>
            <a:picLocks noGrp="1" noChangeAspect="1"/>
          </p:cNvPicPr>
          <p:nvPr>
            <p:ph sz="quarter" idx="1"/>
          </p:nvPr>
        </p:nvPicPr>
        <p:blipFill>
          <a:blip r:embed="rId2"/>
          <a:stretch>
            <a:fillRect/>
          </a:stretch>
        </p:blipFill>
        <p:spPr>
          <a:xfrm>
            <a:off x="6598705" y="4723310"/>
            <a:ext cx="1767840" cy="1328928"/>
          </a:xfrm>
        </p:spPr>
      </p:pic>
      <p:sp>
        <p:nvSpPr>
          <p:cNvPr id="10" name="9 Dikdörtgen"/>
          <p:cNvSpPr/>
          <p:nvPr/>
        </p:nvSpPr>
        <p:spPr>
          <a:xfrm>
            <a:off x="457200" y="1676322"/>
            <a:ext cx="5237018" cy="1938992"/>
          </a:xfrm>
          <a:prstGeom prst="rect">
            <a:avLst/>
          </a:prstGeom>
        </p:spPr>
        <p:txBody>
          <a:bodyPr wrap="square">
            <a:spAutoFit/>
          </a:bodyPr>
          <a:lstStyle/>
          <a:p>
            <a:pPr algn="just"/>
            <a:r>
              <a:rPr lang="tr-TR" sz="2400" dirty="0" smtClean="0"/>
              <a:t>FILE*  dosya = </a:t>
            </a:r>
            <a:r>
              <a:rPr lang="tr-TR" sz="2400" dirty="0" err="1" smtClean="0"/>
              <a:t>fopen</a:t>
            </a:r>
            <a:r>
              <a:rPr lang="tr-TR" sz="2400" dirty="0" smtClean="0"/>
              <a:t>("notlar.</a:t>
            </a:r>
            <a:r>
              <a:rPr lang="tr-TR" sz="2400" dirty="0" err="1" smtClean="0"/>
              <a:t>txt</a:t>
            </a:r>
            <a:r>
              <a:rPr lang="tr-TR" sz="2400" dirty="0" smtClean="0"/>
              <a:t>", "w");</a:t>
            </a:r>
          </a:p>
          <a:p>
            <a:pPr algn="just"/>
            <a:r>
              <a:rPr lang="tr-TR" sz="2400" dirty="0" smtClean="0"/>
              <a:t>   </a:t>
            </a:r>
            <a:r>
              <a:rPr lang="tr-TR" sz="2400" dirty="0" err="1" smtClean="0"/>
              <a:t>fprintf</a:t>
            </a:r>
            <a:r>
              <a:rPr lang="tr-TR" sz="2400" dirty="0" smtClean="0"/>
              <a:t>(dosya, "S:%lf\n", 42.42);</a:t>
            </a:r>
          </a:p>
          <a:p>
            <a:pPr algn="just"/>
            <a:r>
              <a:rPr lang="tr-TR" sz="2400" dirty="0" smtClean="0"/>
              <a:t>   </a:t>
            </a:r>
            <a:r>
              <a:rPr lang="tr-TR" sz="2400" dirty="0" err="1" smtClean="0"/>
              <a:t>fclose</a:t>
            </a:r>
            <a:r>
              <a:rPr lang="tr-TR" sz="2400" dirty="0" smtClean="0"/>
              <a:t>(dosya);</a:t>
            </a:r>
          </a:p>
          <a:p>
            <a:pPr algn="just"/>
            <a:r>
              <a:rPr lang="tr-TR" sz="2400" dirty="0" smtClean="0"/>
              <a:t>   </a:t>
            </a:r>
            <a:r>
              <a:rPr lang="tr-TR" sz="2400" dirty="0" err="1" smtClean="0"/>
              <a:t>return</a:t>
            </a:r>
            <a:r>
              <a:rPr lang="tr-TR" sz="2400" dirty="0" smtClean="0"/>
              <a:t> 0;</a:t>
            </a:r>
          </a:p>
          <a:p>
            <a:pPr algn="just"/>
            <a:r>
              <a:rPr lang="tr-TR" sz="2400" dirty="0" smtClean="0"/>
              <a:t>}</a:t>
            </a:r>
          </a:p>
        </p:txBody>
      </p:sp>
      <p:pic>
        <p:nvPicPr>
          <p:cNvPr id="1026" name="Picture 2"/>
          <p:cNvPicPr>
            <a:picLocks noChangeAspect="1" noChangeArrowheads="1"/>
          </p:cNvPicPr>
          <p:nvPr/>
        </p:nvPicPr>
        <p:blipFill>
          <a:blip r:embed="rId3"/>
          <a:srcRect r="51927" b="66326"/>
          <a:stretch>
            <a:fillRect/>
          </a:stretch>
        </p:blipFill>
        <p:spPr bwMode="auto">
          <a:xfrm>
            <a:off x="5902520" y="1785366"/>
            <a:ext cx="2734423" cy="1175548"/>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t="10955"/>
          <a:stretch>
            <a:fillRect/>
          </a:stretch>
        </p:blipFill>
        <p:spPr bwMode="auto">
          <a:xfrm>
            <a:off x="1563892" y="4983114"/>
            <a:ext cx="4338628" cy="1069124"/>
          </a:xfrm>
          <a:prstGeom prst="rect">
            <a:avLst/>
          </a:prstGeom>
          <a:noFill/>
          <a:ln w="9525">
            <a:noFill/>
            <a:miter lim="800000"/>
            <a:headEnd/>
            <a:tailEnd/>
          </a:ln>
          <a:effectLst/>
        </p:spPr>
      </p:pic>
      <p:sp>
        <p:nvSpPr>
          <p:cNvPr id="9" name="8 Metin kutusu"/>
          <p:cNvSpPr txBox="1"/>
          <p:nvPr/>
        </p:nvSpPr>
        <p:spPr>
          <a:xfrm>
            <a:off x="457200" y="1260761"/>
            <a:ext cx="7229223" cy="369332"/>
          </a:xfrm>
          <a:prstGeom prst="rect">
            <a:avLst/>
          </a:prstGeom>
          <a:noFill/>
        </p:spPr>
        <p:txBody>
          <a:bodyPr wrap="none" rtlCol="0">
            <a:spAutoFit/>
          </a:bodyPr>
          <a:lstStyle/>
          <a:p>
            <a:r>
              <a:rPr lang="tr-TR" dirty="0" smtClean="0"/>
              <a:t>Kod çalıştıktan sonraki </a:t>
            </a:r>
            <a:r>
              <a:rPr lang="tr-TR" b="1" dirty="0" smtClean="0"/>
              <a:t>notlar.</a:t>
            </a:r>
            <a:r>
              <a:rPr lang="tr-TR" b="1" dirty="0" err="1" smtClean="0"/>
              <a:t>txt</a:t>
            </a:r>
            <a:r>
              <a:rPr lang="tr-TR" b="1" dirty="0" smtClean="0"/>
              <a:t> dosyası içeriğini </a:t>
            </a:r>
            <a:r>
              <a:rPr lang="tr-TR" dirty="0" smtClean="0"/>
              <a:t>çıktı kutularına kodlayınız.</a:t>
            </a:r>
            <a:endParaRPr lang="tr-TR" dirty="0"/>
          </a:p>
        </p:txBody>
      </p:sp>
      <p:sp>
        <p:nvSpPr>
          <p:cNvPr id="8" name="7 Yuvarlatılmış Dikdörtgen"/>
          <p:cNvSpPr/>
          <p:nvPr/>
        </p:nvSpPr>
        <p:spPr>
          <a:xfrm>
            <a:off x="3103902" y="3941340"/>
            <a:ext cx="2798618" cy="104177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400" dirty="0" smtClean="0"/>
              <a:t>Hatırlatma: Kutulara sığmayacağını düşünüyorsanız, kutu ilavesi yapmalısınız.(Sınavda da bu şekildedir.)</a:t>
            </a:r>
            <a:endParaRPr lang="tr-TR" sz="1400" dirty="0"/>
          </a:p>
        </p:txBody>
      </p:sp>
      <p:sp>
        <p:nvSpPr>
          <p:cNvPr id="11" name="10 Yuvarlatılmış Dikdörtgen"/>
          <p:cNvSpPr/>
          <p:nvPr/>
        </p:nvSpPr>
        <p:spPr>
          <a:xfrm>
            <a:off x="6345382" y="3283527"/>
            <a:ext cx="2341418" cy="123305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400" dirty="0" smtClean="0"/>
              <a:t>%</a:t>
            </a:r>
            <a:r>
              <a:rPr lang="tr-TR" sz="1400" dirty="0" err="1" smtClean="0"/>
              <a:t>lf</a:t>
            </a:r>
            <a:r>
              <a:rPr lang="tr-TR" sz="1400" dirty="0" smtClean="0"/>
              <a:t> ile %.6lf ‘</a:t>
            </a:r>
            <a:r>
              <a:rPr lang="tr-TR" sz="1400" dirty="0" err="1" smtClean="0"/>
              <a:t>nin</a:t>
            </a:r>
            <a:r>
              <a:rPr lang="tr-TR" sz="1400" dirty="0" smtClean="0"/>
              <a:t> denk olduğunu düzenli çalışan bir öğrenci olarak biliyordunuz ,değil mi?</a:t>
            </a:r>
            <a:endParaRPr lang="tr-TR" sz="1400"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checkerboard(across)">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checkerboard(across)">
                                      <p:cBhvr>
                                        <p:cTn id="12" dur="500"/>
                                        <p:tgtEl>
                                          <p:spTgt spid="1026"/>
                                        </p:tgtEl>
                                      </p:cBhvr>
                                    </p:animEffect>
                                  </p:childTnLst>
                                </p:cTn>
                              </p:par>
                              <p:par>
                                <p:cTn id="13" presetID="5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770" decel="100000"/>
                                        <p:tgtEl>
                                          <p:spTgt spid="11"/>
                                        </p:tgtEl>
                                      </p:cBhvr>
                                    </p:animEffect>
                                    <p:animScale>
                                      <p:cBhvr>
                                        <p:cTn id="16" dur="770" decel="100000"/>
                                        <p:tgtEl>
                                          <p:spTgt spid="11"/>
                                        </p:tgtEl>
                                      </p:cBhvr>
                                      <p:from x="10000" y="10000"/>
                                      <p:to x="200000" y="450000"/>
                                    </p:animScale>
                                    <p:animScale>
                                      <p:cBhvr>
                                        <p:cTn id="17" dur="1230" accel="100000" fill="hold">
                                          <p:stCondLst>
                                            <p:cond delay="770"/>
                                          </p:stCondLst>
                                        </p:cTn>
                                        <p:tgtEl>
                                          <p:spTgt spid="11"/>
                                        </p:tgtEl>
                                      </p:cBhvr>
                                      <p:from x="200000" y="450000"/>
                                      <p:to x="100000" y="100000"/>
                                    </p:animScale>
                                    <p:set>
                                      <p:cBhvr>
                                        <p:cTn id="18" dur="770" fill="hold"/>
                                        <p:tgtEl>
                                          <p:spTgt spid="11"/>
                                        </p:tgtEl>
                                        <p:attrNameLst>
                                          <p:attrName>ppt_x</p:attrName>
                                        </p:attrNameLst>
                                      </p:cBhvr>
                                      <p:to>
                                        <p:strVal val="(0.5)"/>
                                      </p:to>
                                    </p:set>
                                    <p:anim from="(0.5)" to="(#ppt_x)" calcmode="lin" valueType="num">
                                      <p:cBhvr>
                                        <p:cTn id="19" dur="1230" accel="100000" fill="hold">
                                          <p:stCondLst>
                                            <p:cond delay="770"/>
                                          </p:stCondLst>
                                        </p:cTn>
                                        <p:tgtEl>
                                          <p:spTgt spid="11"/>
                                        </p:tgtEl>
                                        <p:attrNameLst>
                                          <p:attrName>ppt_x</p:attrName>
                                        </p:attrNameLst>
                                      </p:cBhvr>
                                    </p:anim>
                                    <p:set>
                                      <p:cBhvr>
                                        <p:cTn id="20" dur="770" fill="hold"/>
                                        <p:tgtEl>
                                          <p:spTgt spid="11"/>
                                        </p:tgtEl>
                                        <p:attrNameLst>
                                          <p:attrName>ppt_y</p:attrName>
                                        </p:attrNameLst>
                                      </p:cBhvr>
                                      <p:to>
                                        <p:strVal val="(#ppt_y+0.4)"/>
                                      </p:to>
                                    </p:set>
                                    <p:anim from="(#ppt_y+0.4)" to="(#ppt_y)" calcmode="lin" valueType="num">
                                      <p:cBhvr>
                                        <p:cTn id="21" dur="1230" accel="100000" fill="hold">
                                          <p:stCondLst>
                                            <p:cond delay="770"/>
                                          </p:stCondLst>
                                        </p:cTn>
                                        <p:tgtEl>
                                          <p:spTgt spid="11"/>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3 Başlık"/>
          <p:cNvSpPr>
            <a:spLocks noGrp="1"/>
          </p:cNvSpPr>
          <p:nvPr>
            <p:ph type="title"/>
          </p:nvPr>
        </p:nvSpPr>
        <p:spPr/>
        <p:txBody>
          <a:bodyPr/>
          <a:lstStyle/>
          <a:p>
            <a:r>
              <a:rPr lang="tr-TR" dirty="0" smtClean="0"/>
              <a:t>Anlayamadığınız yerleri bizlere sorunuz.</a:t>
            </a:r>
            <a:endParaRPr lang="tr-TR" dirty="0"/>
          </a:p>
        </p:txBody>
      </p:sp>
      <p:sp>
        <p:nvSpPr>
          <p:cNvPr id="3" name="2 İçerik Yer Tutucusu"/>
          <p:cNvSpPr>
            <a:spLocks noGrp="1"/>
          </p:cNvSpPr>
          <p:nvPr>
            <p:ph sz="quarter" idx="1"/>
          </p:nvPr>
        </p:nvSpPr>
        <p:spPr/>
        <p:txBody>
          <a:bodyPr>
            <a:normAutofit/>
          </a:bodyPr>
          <a:lstStyle/>
          <a:p>
            <a:pPr algn="ctr">
              <a:buNone/>
            </a:pPr>
            <a:r>
              <a:rPr lang="tr-TR" sz="8000" dirty="0" smtClean="0"/>
              <a:t>5. DERS SONU</a:t>
            </a:r>
            <a:endParaRPr lang="tr-TR" sz="8000" dirty="0"/>
          </a:p>
        </p:txBody>
      </p:sp>
    </p:spTree>
  </p:cSld>
  <p:clrMapOvr>
    <a:masterClrMapping/>
  </p:clrMapOvr>
  <p:transition>
    <p:rand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ynak">
  <a:themeElements>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ynak">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1_Kaynak">
  <a:themeElements>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is Klasik">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aynak">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0.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1.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2.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3.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4.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5.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6.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7.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8.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9.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0.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1.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2.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3.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4.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5.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6.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7.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8.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9.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3.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30.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31.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32.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33.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34.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35.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36.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37.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38.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39.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4.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40.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41.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42.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43.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44.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45.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46.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47.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48.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49.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5.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50.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51.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52.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53.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54.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55.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56.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57.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58.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59.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6.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7.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8.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9.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Origin</Template>
  <TotalTime>34137</TotalTime>
  <Words>12108</Words>
  <Application>Microsoft Office PowerPoint</Application>
  <PresentationFormat>Ekran Gösterisi (4:3)</PresentationFormat>
  <Paragraphs>2025</Paragraphs>
  <Slides>224</Slides>
  <Notes>12</Notes>
  <HiddenSlides>73</HiddenSlides>
  <MMClips>0</MMClips>
  <ScaleCrop>false</ScaleCrop>
  <HeadingPairs>
    <vt:vector size="4" baseType="variant">
      <vt:variant>
        <vt:lpstr>Tema</vt:lpstr>
      </vt:variant>
      <vt:variant>
        <vt:i4>2</vt:i4>
      </vt:variant>
      <vt:variant>
        <vt:lpstr>Slayt Başlıkları</vt:lpstr>
      </vt:variant>
      <vt:variant>
        <vt:i4>224</vt:i4>
      </vt:variant>
    </vt:vector>
  </HeadingPairs>
  <TitlesOfParts>
    <vt:vector size="226" baseType="lpstr">
      <vt:lpstr>Kaynak</vt:lpstr>
      <vt:lpstr>1_Kaynak</vt:lpstr>
      <vt:lpstr>BİLGİSAYAR PROGRAMLAMA</vt:lpstr>
      <vt:lpstr>Slayt 2</vt:lpstr>
      <vt:lpstr>Özet</vt:lpstr>
      <vt:lpstr>Yol Haritası</vt:lpstr>
      <vt:lpstr>Hello, World!: Noktalı virgülü unutmak yok!</vt:lpstr>
      <vt:lpstr>Örnek</vt:lpstr>
      <vt:lpstr>Örnek</vt:lpstr>
      <vt:lpstr>Değişken türleri</vt:lpstr>
      <vt:lpstr>Hatırlatma : Değişken türleri</vt:lpstr>
      <vt:lpstr>Bilgisayarlarda Veriler ve Veri Türleri</vt:lpstr>
      <vt:lpstr>Değişkenleri tanımlamak ve değer atamak</vt:lpstr>
      <vt:lpstr>Bu algoritmanın ekran çıktısı nedir?</vt:lpstr>
      <vt:lpstr>Anlayamadığınız yerleri bizlere sorunuz.</vt:lpstr>
      <vt:lpstr>Değişkenlerin tanımlanması ve değer atanması</vt:lpstr>
      <vt:lpstr>Bunu biliyor musunuz?</vt:lpstr>
      <vt:lpstr>Değişkenler ve bellek ilişkisi</vt:lpstr>
      <vt:lpstr>char türü</vt:lpstr>
      <vt:lpstr>ASKİ Tablosu</vt:lpstr>
      <vt:lpstr>Slayt 19</vt:lpstr>
      <vt:lpstr>Neden goto KULLANMAMALIYIZ?</vt:lpstr>
      <vt:lpstr>SAKINCALI KULLANIM: Küresel değişkenler</vt:lpstr>
      <vt:lpstr>SAKINCALI KULLANIM: Küresel değişkenler</vt:lpstr>
      <vt:lpstr>Bunu biliyor musunuz? Teknoloji ve mesleklerin dönüşümü</vt:lpstr>
      <vt:lpstr>Bunu biliyor musunuz? Teknoloji ve mesleklerin dönüşümü</vt:lpstr>
      <vt:lpstr>printf</vt:lpstr>
      <vt:lpstr>printf’te kaçış karakterleri</vt:lpstr>
      <vt:lpstr>printf içine birden fazla dizgi yerleştirmek</vt:lpstr>
      <vt:lpstr>Yer tutucuların türleri</vt:lpstr>
      <vt:lpstr>Neler öğrendik?</vt:lpstr>
      <vt:lpstr>Alıştırma</vt:lpstr>
      <vt:lpstr>Anlayamadığınız yerleri bizlere sorunuz.</vt:lpstr>
      <vt:lpstr>Slayt 32</vt:lpstr>
      <vt:lpstr>ÖZET: Değişkenleri tanımlamak ve değer atamak</vt:lpstr>
      <vt:lpstr>printf ve yer tutucu kullanımı</vt:lpstr>
      <vt:lpstr>printf fonksiyonunda yer tutucular</vt:lpstr>
      <vt:lpstr>Birden çok yer tutucu kullanılabilir</vt:lpstr>
      <vt:lpstr>Yer tutucularla biçimlendirme yapmak</vt:lpstr>
      <vt:lpstr>Sınavlarda dikkat!</vt:lpstr>
      <vt:lpstr>scanf</vt:lpstr>
      <vt:lpstr>scanf fonksiyonundaki yer tutucular(printf ile aynı)</vt:lpstr>
      <vt:lpstr>scanf fonksiyonunun çalışma şekli</vt:lpstr>
      <vt:lpstr>Birlikte kodlayalım</vt:lpstr>
      <vt:lpstr>scanf fonksiyonu</vt:lpstr>
      <vt:lpstr>scanf’te hangi kullanım daha iyi?</vt:lpstr>
      <vt:lpstr>Kullanıcıdan sayı almak</vt:lpstr>
      <vt:lpstr>Alıştırma</vt:lpstr>
      <vt:lpstr>Doğrusu</vt:lpstr>
      <vt:lpstr>Algoritmik sıralamanın önemi</vt:lpstr>
      <vt:lpstr>scanf’te neden &amp; kullanırız?</vt:lpstr>
      <vt:lpstr>scanf’teki &amp; işareti</vt:lpstr>
      <vt:lpstr>&amp; işareti unutulursa ne olur?</vt:lpstr>
      <vt:lpstr>Bunu biliyor musunuz? &amp; (ampersand)</vt:lpstr>
      <vt:lpstr>Anlayamadığınız yerleri bizlere sorunuz.</vt:lpstr>
      <vt:lpstr>scanf özellikleri (tipik yanlışlar)</vt:lpstr>
      <vt:lpstr>scanf özellikleri (biçimli değer almak)</vt:lpstr>
      <vt:lpstr>scanf</vt:lpstr>
      <vt:lpstr>scanf</vt:lpstr>
      <vt:lpstr>scanf – Tampon Kavramı</vt:lpstr>
      <vt:lpstr>Tampon olayını netleştirici kodlama</vt:lpstr>
      <vt:lpstr>scanf’in “enter”ı karakter görme sorunu</vt:lpstr>
      <vt:lpstr>Alıştırma</vt:lpstr>
      <vt:lpstr>Ayrı bir tampon temizleme yöntemi: fflush</vt:lpstr>
      <vt:lpstr>scanf’in “enter”ı karakter görme sorunu</vt:lpstr>
      <vt:lpstr>“-boşluk-%c” kullanarak sorunu çözmek</vt:lpstr>
      <vt:lpstr>“%d” kullanırken boşluk gerekmez çünkü…</vt:lpstr>
      <vt:lpstr>Hata Türleri</vt:lpstr>
      <vt:lpstr>Hata Türleri</vt:lpstr>
      <vt:lpstr>Hata Türleri</vt:lpstr>
      <vt:lpstr>Sınavdaki Çıktı Sorularının Metninden</vt:lpstr>
      <vt:lpstr>Alıştırma</vt:lpstr>
      <vt:lpstr>Peki, bu sorunun cevabı nedir?</vt:lpstr>
      <vt:lpstr>Neler öğrendik?</vt:lpstr>
      <vt:lpstr>Anlayamadığınız yerleri bizlere sorunuz.</vt:lpstr>
      <vt:lpstr>Slayt 74</vt:lpstr>
      <vt:lpstr>Özet</vt:lpstr>
      <vt:lpstr>ŞİMDİYE KADAR ÖĞRENDİKLERİMİZİN BAZILARI</vt:lpstr>
      <vt:lpstr>Bunu biliyor musunuz?</vt:lpstr>
      <vt:lpstr>Kullanıcıdan isim almak</vt:lpstr>
      <vt:lpstr>Yol Haritası</vt:lpstr>
      <vt:lpstr>Slayt 80</vt:lpstr>
      <vt:lpstr>Dosya İşlemleri</vt:lpstr>
      <vt:lpstr>Genel anlatım…</vt:lpstr>
      <vt:lpstr>Dosya İşlemleri – FILE* ile tanım</vt:lpstr>
      <vt:lpstr>Dosya İşlemleri - fopen</vt:lpstr>
      <vt:lpstr>Dosya İşlemleri – işlem türü</vt:lpstr>
      <vt:lpstr>Dosya İşlemleri - fscanf</vt:lpstr>
      <vt:lpstr>Dosya İşlemleri - fscanf</vt:lpstr>
      <vt:lpstr>Dosya İşlemlerinde İşaretçi Kavramı</vt:lpstr>
      <vt:lpstr>Dosyanın varlığının kontrolü…</vt:lpstr>
      <vt:lpstr>Dosyanın varlığının kontrolü…</vt:lpstr>
      <vt:lpstr>Dosyanın varlığının kontrolü…</vt:lpstr>
      <vt:lpstr>Dosya İşlemleri - fprintf</vt:lpstr>
      <vt:lpstr>Dosya İşlemleri - fprintf</vt:lpstr>
      <vt:lpstr>Ek bilgi: stdin ve stdout akışları(streams)</vt:lpstr>
      <vt:lpstr>Dosya İşlemleri – fclose ve fflush</vt:lpstr>
      <vt:lpstr>Mission Impossible Kodlaması</vt:lpstr>
      <vt:lpstr>Dosya İşlemleri</vt:lpstr>
      <vt:lpstr>Alıştırma</vt:lpstr>
      <vt:lpstr>Anlayamadığınız yerleri bizlere sorunuz.</vt:lpstr>
      <vt:lpstr>C’de 5 işlem</vt:lpstr>
      <vt:lpstr>C’de 5 işlem: Mod alma işlemi</vt:lpstr>
      <vt:lpstr>İşleme girme öncelikleri</vt:lpstr>
      <vt:lpstr>İşlem öncelikleri</vt:lpstr>
      <vt:lpstr>C'de İşlemler</vt:lpstr>
      <vt:lpstr>C'de İşlemler</vt:lpstr>
      <vt:lpstr>Tür Dönüşümü</vt:lpstr>
      <vt:lpstr>Tür Dönüşümü</vt:lpstr>
      <vt:lpstr>Tür Dönüşümü</vt:lpstr>
      <vt:lpstr>Bunu biliyor musunuz? </vt:lpstr>
      <vt:lpstr>Tür Dönüşümü</vt:lpstr>
      <vt:lpstr>Tür dönüşümünün uygulama alanları</vt:lpstr>
      <vt:lpstr>C'de İşleçler</vt:lpstr>
      <vt:lpstr>C'de ++ ve -- işleçleri</vt:lpstr>
      <vt:lpstr>Artırma ve Azaltma İşleçleri</vt:lpstr>
      <vt:lpstr>Increment and Decrement Operators in C</vt:lpstr>
      <vt:lpstr>Increment and Decrement Operators in C</vt:lpstr>
      <vt:lpstr>Örnek</vt:lpstr>
      <vt:lpstr>Atama İşleçleri</vt:lpstr>
      <vt:lpstr>Örnek</vt:lpstr>
      <vt:lpstr>Alıştırma</vt:lpstr>
      <vt:lpstr>Math kütüphanesini kullanmak</vt:lpstr>
      <vt:lpstr>Math kütüphanesini kullanmak</vt:lpstr>
      <vt:lpstr>Kök bulan makine</vt:lpstr>
      <vt:lpstr>Bunu biliyor musunuz?</vt:lpstr>
      <vt:lpstr>Önemli bilgi: Blok kavramı üzerine…</vt:lpstr>
      <vt:lpstr>Önemli bilgi: Blok kavramı üzerine…</vt:lpstr>
      <vt:lpstr>Alıştırma</vt:lpstr>
      <vt:lpstr>Verileri klavyeden doğru/istenen şekilde alabilmek…</vt:lpstr>
      <vt:lpstr>getch ();</vt:lpstr>
      <vt:lpstr>Tek karakter almak getch() ve getche()</vt:lpstr>
      <vt:lpstr>Neler öğrendik?</vt:lpstr>
      <vt:lpstr>Motivasyon</vt:lpstr>
      <vt:lpstr>2. Hafta geride kaldı ve ayrışma başladı…</vt:lpstr>
      <vt:lpstr>Programlama neydi? Programlama emekti…</vt:lpstr>
      <vt:lpstr>Kod yazıp vakit harcamakmış…</vt:lpstr>
      <vt:lpstr>Günlük çalışmanın önemi</vt:lpstr>
      <vt:lpstr>Deneme yanılma ile kodu çıkartıp,  “Çalışan kod = İyi kod” şeklinde düşünme yanılgısı</vt:lpstr>
      <vt:lpstr>Bil141 treni ilerliyor…  AA almayı seçen öğrenciler trenin içinde kalsınlar</vt:lpstr>
      <vt:lpstr>Duyurular</vt:lpstr>
      <vt:lpstr>*Bu döneme dair ortalama bir Scratch ödevi</vt:lpstr>
      <vt:lpstr>Anlayamadığınız yerleri bizlere sorunuz.</vt:lpstr>
      <vt:lpstr>EK SLAYTLAR</vt:lpstr>
      <vt:lpstr>Öğrencimize cevap yazmaya yardım ediniz…</vt:lpstr>
      <vt:lpstr>Bunu biliyor musunuz?</vt:lpstr>
      <vt:lpstr>EK SLAYTLAR</vt:lpstr>
      <vt:lpstr>Bir C Programının Anatomisi</vt:lpstr>
      <vt:lpstr>Hello, World! kodu</vt:lpstr>
      <vt:lpstr>Alıştırma</vt:lpstr>
      <vt:lpstr>Hello, World!: Yorum nasıl yazılır?</vt:lpstr>
      <vt:lpstr>Hello, World!: Yorum nasıl yazılır?</vt:lpstr>
      <vt:lpstr>Hello, World!: Kütüphane dosyası nasıl eklenir?</vt:lpstr>
      <vt:lpstr>Hello, World!: Main fonksiyonu nedir?</vt:lpstr>
      <vt:lpstr>Hello, World!: Main fonksiyonun ilk satırı hk.</vt:lpstr>
      <vt:lpstr>Hello, World!: Süslü parantezlerin kullanımı</vt:lpstr>
      <vt:lpstr>Hello, World!: printf fonksiyonu nedir?</vt:lpstr>
      <vt:lpstr>Hello, World!: printf fonksiyonu nedir?</vt:lpstr>
      <vt:lpstr>Hello, World!: Kod akışı ve return 0; komutu</vt:lpstr>
      <vt:lpstr>Hello, World!: return komutu ne işe yarar?</vt:lpstr>
      <vt:lpstr>Örnek</vt:lpstr>
      <vt:lpstr>EK SLAYTLAR</vt:lpstr>
      <vt:lpstr>Sabit kalıplar oluşturmak: #define kullanımı</vt:lpstr>
      <vt:lpstr>Sabit kalıplar oluşturmak: #define kullanımı</vt:lpstr>
      <vt:lpstr>Örnek</vt:lpstr>
      <vt:lpstr>EK SLAYTLAR</vt:lpstr>
      <vt:lpstr>Değişken kavramı</vt:lpstr>
      <vt:lpstr>İsimlendirme</vt:lpstr>
      <vt:lpstr>İsimlendirme</vt:lpstr>
      <vt:lpstr>İsimlendirme</vt:lpstr>
      <vt:lpstr>İsimlendirme</vt:lpstr>
      <vt:lpstr>Hangileri geçerli değişken isimleridir?</vt:lpstr>
      <vt:lpstr>Hangileri geçerli değişken isimleridir?</vt:lpstr>
      <vt:lpstr>Alıştırma</vt:lpstr>
      <vt:lpstr>Alıştırma – Doğrusu</vt:lpstr>
      <vt:lpstr>Bilgisayarlarda Veriler ve Veri Türleri</vt:lpstr>
      <vt:lpstr>Bilgisayarlarda Veriler ve Veri Türleri</vt:lpstr>
      <vt:lpstr>Değişken türleri</vt:lpstr>
      <vt:lpstr>Değişken türleri</vt:lpstr>
      <vt:lpstr>Bunu biliyor musunuz?</vt:lpstr>
      <vt:lpstr>float ve double’ın farkları nelerdir?</vt:lpstr>
      <vt:lpstr>double’a yönelik bilgi…</vt:lpstr>
      <vt:lpstr>double’da ondalık ayracı</vt:lpstr>
      <vt:lpstr>Alıştırma</vt:lpstr>
      <vt:lpstr>char türü</vt:lpstr>
      <vt:lpstr>Dizgi = char dizisi (İng. String)</vt:lpstr>
      <vt:lpstr>Alıştırma</vt:lpstr>
      <vt:lpstr>EK SLAYTLAR</vt:lpstr>
      <vt:lpstr>Yer tutucularla biçimlendirme yapmak</vt:lpstr>
      <vt:lpstr>Yer tutucularla biçimlendirme yapmak</vt:lpstr>
      <vt:lpstr>Yer tutucularla biçimlendirme yapmak</vt:lpstr>
      <vt:lpstr>Yer tutucularla biçimlendirme yapmak</vt:lpstr>
      <vt:lpstr>Yer tutucularla biçimlendirme yapmak</vt:lpstr>
      <vt:lpstr>Alıştırma</vt:lpstr>
      <vt:lpstr>Alıştırma %Xs ifadesiyle ya da \t ile yer açmak</vt:lpstr>
      <vt:lpstr>EK SLAYTLAR</vt:lpstr>
      <vt:lpstr>scanf’in ekrandan 1 rakam alması</vt:lpstr>
      <vt:lpstr>EK SLAYTLAR</vt:lpstr>
      <vt:lpstr>double hakkında bilgilendirme</vt:lpstr>
      <vt:lpstr>double’larla çalışırken dikkatli olalım.</vt:lpstr>
      <vt:lpstr>Ek bilgi: getchar() ve putchar( … )</vt:lpstr>
      <vt:lpstr>getch ();</vt:lpstr>
      <vt:lpstr> getch() ve getche()</vt:lpstr>
      <vt:lpstr>Tek karakter almak getch() ve getche()</vt:lpstr>
      <vt:lpstr>getch() ile ok girişi algılamak</vt:lpstr>
      <vt:lpstr>Alıştırma: Kullanıcıyla iletişim</vt:lpstr>
      <vt:lpstr>Alıştırma: Kullanıcıyla iletişim</vt:lpstr>
      <vt:lpstr>scanf’te * kullanımı</vt:lpstr>
      <vt:lpstr>C komutu ile bir dosyayı silmek ya da değiştirmek</vt:lpstr>
      <vt:lpstr>SINAVLARLA İLGİLİ OLMAYAN BİLGİLER</vt:lpstr>
      <vt:lpstr>DevCpp’da Otomatik Girintilendirme</vt:lpstr>
      <vt:lpstr>2018 Güz döneminden bir başarı hikayesi</vt:lpstr>
      <vt:lpstr>SINAVLARLA İLGİLİ OLMAYAN BİLGİLER</vt:lpstr>
      <vt:lpstr>Bunu biliyor musunuz?</vt:lpstr>
      <vt:lpstr>Bunu biliyor musunuz?  Windows’ta \a - Bip sesi düzenlemesi.</vt:lpstr>
      <vt:lpstr>Bunu biliyor musunuz?</vt:lpstr>
      <vt:lpstr>Bunu biliyor musunuz?</vt:lpstr>
      <vt:lpstr>Bunu biliyor musunuz?</vt:lpstr>
      <vt:lpstr>Bunu biliyor musunuz?</vt:lpstr>
      <vt:lpstr>Bunu biliyor musunuz?</vt:lpstr>
      <vt:lpstr>Resimler</vt:lpstr>
      <vt:lpstr>ÖĞRENCİ GÖRÜŞLERİ</vt:lpstr>
      <vt:lpstr>Deneyimli bir öğrencinin Ödev1A’sından (2016-2017 Yaz Dönemi)</vt:lpstr>
      <vt:lpstr>Bir öğrenci görüşü…</vt:lpstr>
      <vt:lpstr>Öğrenci geribildirimlerinden…</vt:lpstr>
      <vt:lpstr>Öğrenci geri bildirimlerinden</vt:lpstr>
    </vt:vector>
  </TitlesOfParts>
  <Company>Rutgers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Programming I</dc:title>
  <dc:creator>Oguz Hanoglu</dc:creator>
  <cp:lastModifiedBy>User</cp:lastModifiedBy>
  <cp:revision>1057</cp:revision>
  <dcterms:created xsi:type="dcterms:W3CDTF">2012-10-03T05:14:56Z</dcterms:created>
  <dcterms:modified xsi:type="dcterms:W3CDTF">2019-01-11T16:25:09Z</dcterms:modified>
</cp:coreProperties>
</file>