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tableStyles.xml" ContentType="application/vnd.openxmlformats-officedocument.presentationml.tableStyles+xml"/>
  <Override PartName="/ppt/slides/slide147.xml" ContentType="application/vnd.openxmlformats-officedocument.presentationml.slide+xml"/>
  <Override PartName="/ppt/theme/themeOverride17.xml" ContentType="application/vnd.openxmlformats-officedocument.themeOverride+xml"/>
  <Override PartName="/ppt/theme/themeOverride28.xml" ContentType="application/vnd.openxmlformats-officedocument.themeOverr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theme/themeOverride24.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theme/themeOverride20.xml" ContentType="application/vnd.openxmlformats-officedocument.themeOverride+xml"/>
  <Override PartName="/ppt/theme/themeOverride31.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heme/themeOverride29.xml" ContentType="application/vnd.openxmlformats-officedocument.themeOverr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theme/themeOverride18.xml" ContentType="application/vnd.openxmlformats-officedocument.themeOverr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theme/themeOverride25.xml" ContentType="application/vnd.openxmlformats-officedocument.themeOverr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theme/themeOverride14.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slides/slide138.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22.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notesSlides/notesSlide11.xml" ContentType="application/vnd.openxmlformats-officedocument.presentationml.notesSlide+xml"/>
  <Override PartName="/ppt/theme/themeOverride27.xml" ContentType="application/vnd.openxmlformats-officedocument.themeOverr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theme/themeOverride9.xml" ContentType="application/vnd.openxmlformats-officedocument.themeOverride+xml"/>
  <Override PartName="/ppt/theme/themeOverride23.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29.xml" ContentType="application/vnd.openxmlformats-officedocument.presentationml.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53"/>
  </p:notesMasterIdLst>
  <p:sldIdLst>
    <p:sldId id="256" r:id="rId2"/>
    <p:sldId id="1405" r:id="rId3"/>
    <p:sldId id="1189" r:id="rId4"/>
    <p:sldId id="1406" r:id="rId5"/>
    <p:sldId id="1407" r:id="rId6"/>
    <p:sldId id="1408" r:id="rId7"/>
    <p:sldId id="1409" r:id="rId8"/>
    <p:sldId id="1421" r:id="rId9"/>
    <p:sldId id="1422" r:id="rId10"/>
    <p:sldId id="1416" r:id="rId11"/>
    <p:sldId id="1428" r:id="rId12"/>
    <p:sldId id="1468" r:id="rId13"/>
    <p:sldId id="1198" r:id="rId14"/>
    <p:sldId id="1329" r:id="rId15"/>
    <p:sldId id="1330" r:id="rId16"/>
    <p:sldId id="1331" r:id="rId17"/>
    <p:sldId id="1334" r:id="rId18"/>
    <p:sldId id="1335" r:id="rId19"/>
    <p:sldId id="1303" r:id="rId20"/>
    <p:sldId id="1304" r:id="rId21"/>
    <p:sldId id="1305" r:id="rId22"/>
    <p:sldId id="1306" r:id="rId23"/>
    <p:sldId id="1308" r:id="rId24"/>
    <p:sldId id="1309" r:id="rId25"/>
    <p:sldId id="1318" r:id="rId26"/>
    <p:sldId id="1310" r:id="rId27"/>
    <p:sldId id="1307" r:id="rId28"/>
    <p:sldId id="1311" r:id="rId29"/>
    <p:sldId id="1312" r:id="rId30"/>
    <p:sldId id="1313" r:id="rId31"/>
    <p:sldId id="1314" r:id="rId32"/>
    <p:sldId id="1315" r:id="rId33"/>
    <p:sldId id="1316" r:id="rId34"/>
    <p:sldId id="1317" r:id="rId35"/>
    <p:sldId id="1319" r:id="rId36"/>
    <p:sldId id="1320" r:id="rId37"/>
    <p:sldId id="1354" r:id="rId38"/>
    <p:sldId id="1355" r:id="rId39"/>
    <p:sldId id="1356" r:id="rId40"/>
    <p:sldId id="1357" r:id="rId41"/>
    <p:sldId id="1321" r:id="rId42"/>
    <p:sldId id="1322" r:id="rId43"/>
    <p:sldId id="1323" r:id="rId44"/>
    <p:sldId id="1324" r:id="rId45"/>
    <p:sldId id="1411" r:id="rId46"/>
    <p:sldId id="1325" r:id="rId47"/>
    <p:sldId id="1417" r:id="rId48"/>
    <p:sldId id="1423" r:id="rId49"/>
    <p:sldId id="1358" r:id="rId50"/>
    <p:sldId id="1359" r:id="rId51"/>
    <p:sldId id="1326" r:id="rId52"/>
    <p:sldId id="1327" r:id="rId53"/>
    <p:sldId id="1328" r:id="rId54"/>
    <p:sldId id="1199" r:id="rId55"/>
    <p:sldId id="1200" r:id="rId56"/>
    <p:sldId id="1201" r:id="rId57"/>
    <p:sldId id="1202" r:id="rId58"/>
    <p:sldId id="1203" r:id="rId59"/>
    <p:sldId id="1207" r:id="rId60"/>
    <p:sldId id="1208" r:id="rId61"/>
    <p:sldId id="1209" r:id="rId62"/>
    <p:sldId id="1210" r:id="rId63"/>
    <p:sldId id="1211" r:id="rId64"/>
    <p:sldId id="1212" r:id="rId65"/>
    <p:sldId id="1213" r:id="rId66"/>
    <p:sldId id="1204" r:id="rId67"/>
    <p:sldId id="1205" r:id="rId68"/>
    <p:sldId id="1215" r:id="rId69"/>
    <p:sldId id="1216" r:id="rId70"/>
    <p:sldId id="1217" r:id="rId71"/>
    <p:sldId id="1396" r:id="rId72"/>
    <p:sldId id="1206" r:id="rId73"/>
    <p:sldId id="1224" r:id="rId74"/>
    <p:sldId id="1225" r:id="rId75"/>
    <p:sldId id="1226" r:id="rId76"/>
    <p:sldId id="1227" r:id="rId77"/>
    <p:sldId id="1228" r:id="rId78"/>
    <p:sldId id="1229" r:id="rId79"/>
    <p:sldId id="1230" r:id="rId80"/>
    <p:sldId id="1231" r:id="rId81"/>
    <p:sldId id="1232" r:id="rId82"/>
    <p:sldId id="1233" r:id="rId83"/>
    <p:sldId id="1397" r:id="rId84"/>
    <p:sldId id="1235" r:id="rId85"/>
    <p:sldId id="1236" r:id="rId86"/>
    <p:sldId id="1429" r:id="rId87"/>
    <p:sldId id="1430" r:id="rId88"/>
    <p:sldId id="1431" r:id="rId89"/>
    <p:sldId id="1432" r:id="rId90"/>
    <p:sldId id="1433" r:id="rId91"/>
    <p:sldId id="1434" r:id="rId92"/>
    <p:sldId id="1435" r:id="rId93"/>
    <p:sldId id="1436" r:id="rId94"/>
    <p:sldId id="1437" r:id="rId95"/>
    <p:sldId id="1472" r:id="rId96"/>
    <p:sldId id="1220" r:id="rId97"/>
    <p:sldId id="1424" r:id="rId98"/>
    <p:sldId id="1473" r:id="rId99"/>
    <p:sldId id="1237" r:id="rId100"/>
    <p:sldId id="1238" r:id="rId101"/>
    <p:sldId id="1239" r:id="rId102"/>
    <p:sldId id="1240" r:id="rId103"/>
    <p:sldId id="1390" r:id="rId104"/>
    <p:sldId id="1398" r:id="rId105"/>
    <p:sldId id="1248" r:id="rId106"/>
    <p:sldId id="1438" r:id="rId107"/>
    <p:sldId id="1439" r:id="rId108"/>
    <p:sldId id="1440" r:id="rId109"/>
    <p:sldId id="1441" r:id="rId110"/>
    <p:sldId id="1442" r:id="rId111"/>
    <p:sldId id="1443" r:id="rId112"/>
    <p:sldId id="1444" r:id="rId113"/>
    <p:sldId id="1448" r:id="rId114"/>
    <p:sldId id="1478" r:id="rId115"/>
    <p:sldId id="1475" r:id="rId116"/>
    <p:sldId id="1474" r:id="rId117"/>
    <p:sldId id="1268" r:id="rId118"/>
    <p:sldId id="1145" r:id="rId119"/>
    <p:sldId id="1144" r:id="rId120"/>
    <p:sldId id="1146" r:id="rId121"/>
    <p:sldId id="1147" r:id="rId122"/>
    <p:sldId id="1148" r:id="rId123"/>
    <p:sldId id="1360" r:id="rId124"/>
    <p:sldId id="1361" r:id="rId125"/>
    <p:sldId id="1169" r:id="rId126"/>
    <p:sldId id="1269" r:id="rId127"/>
    <p:sldId id="1270" r:id="rId128"/>
    <p:sldId id="1271" r:id="rId129"/>
    <p:sldId id="1425" r:id="rId130"/>
    <p:sldId id="1426" r:id="rId131"/>
    <p:sldId id="1476" r:id="rId132"/>
    <p:sldId id="1477" r:id="rId133"/>
    <p:sldId id="1480" r:id="rId134"/>
    <p:sldId id="1481" r:id="rId135"/>
    <p:sldId id="1482" r:id="rId136"/>
    <p:sldId id="1483" r:id="rId137"/>
    <p:sldId id="1484" r:id="rId138"/>
    <p:sldId id="1485" r:id="rId139"/>
    <p:sldId id="1486" r:id="rId140"/>
    <p:sldId id="1173" r:id="rId141"/>
    <p:sldId id="1161" r:id="rId142"/>
    <p:sldId id="1275" r:id="rId143"/>
    <p:sldId id="1276" r:id="rId144"/>
    <p:sldId id="1277" r:id="rId145"/>
    <p:sldId id="1278" r:id="rId146"/>
    <p:sldId id="1279" r:id="rId147"/>
    <p:sldId id="1391" r:id="rId148"/>
    <p:sldId id="1399" r:id="rId149"/>
    <p:sldId id="1392" r:id="rId150"/>
    <p:sldId id="1393" r:id="rId151"/>
    <p:sldId id="1394" r:id="rId1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9F9F9"/>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809" autoAdjust="0"/>
    <p:restoredTop sz="85035" autoAdjust="0"/>
  </p:normalViewPr>
  <p:slideViewPr>
    <p:cSldViewPr snapToGrid="0" snapToObjects="1">
      <p:cViewPr varScale="1">
        <p:scale>
          <a:sx n="63" d="100"/>
          <a:sy n="63" d="100"/>
        </p:scale>
        <p:origin x="-158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DD3351-765F-4927-B51C-E89237530A86}" type="doc">
      <dgm:prSet loTypeId="urn:microsoft.com/office/officeart/2005/8/layout/venn2" loCatId="relationship" qsTypeId="urn:microsoft.com/office/officeart/2005/8/quickstyle/3d3" qsCatId="3D" csTypeId="urn:microsoft.com/office/officeart/2005/8/colors/colorful3" csCatId="colorful" phldr="1"/>
      <dgm:spPr/>
      <dgm:t>
        <a:bodyPr/>
        <a:lstStyle/>
        <a:p>
          <a:endParaRPr lang="tr-TR"/>
        </a:p>
      </dgm:t>
    </dgm:pt>
    <dgm:pt modelId="{3E2EE617-5E96-4030-AFC8-07029C91DF78}">
      <dgm:prSet phldrT="[Metin]"/>
      <dgm:spPr/>
      <dgm:t>
        <a:bodyPr/>
        <a:lstStyle/>
        <a:p>
          <a:pPr algn="l"/>
          <a:r>
            <a:rPr lang="tr-TR" dirty="0" err="1" smtClean="0">
              <a:solidFill>
                <a:schemeClr val="tx1"/>
              </a:solidFill>
            </a:rPr>
            <a:t>if</a:t>
          </a:r>
          <a:r>
            <a:rPr lang="tr-TR" dirty="0" smtClean="0">
              <a:solidFill>
                <a:schemeClr val="tx1"/>
              </a:solidFill>
            </a:rPr>
            <a:t>…</a:t>
          </a:r>
          <a:endParaRPr lang="tr-TR" dirty="0">
            <a:solidFill>
              <a:schemeClr val="tx1"/>
            </a:solidFill>
          </a:endParaRPr>
        </a:p>
      </dgm:t>
    </dgm:pt>
    <dgm:pt modelId="{FB059963-9055-46EE-AAFC-EC6BA7CF704C}" type="parTrans" cxnId="{5B5C0706-57B5-46CC-A239-99905935AD67}">
      <dgm:prSet/>
      <dgm:spPr/>
      <dgm:t>
        <a:bodyPr/>
        <a:lstStyle/>
        <a:p>
          <a:endParaRPr lang="tr-TR">
            <a:solidFill>
              <a:schemeClr val="tx1"/>
            </a:solidFill>
          </a:endParaRPr>
        </a:p>
      </dgm:t>
    </dgm:pt>
    <dgm:pt modelId="{5C87B2A2-0637-42A0-AB8B-501D847AFB4B}" type="sibTrans" cxnId="{5B5C0706-57B5-46CC-A239-99905935AD67}">
      <dgm:prSet/>
      <dgm:spPr/>
      <dgm:t>
        <a:bodyPr/>
        <a:lstStyle/>
        <a:p>
          <a:endParaRPr lang="tr-TR">
            <a:solidFill>
              <a:schemeClr val="tx1"/>
            </a:solidFill>
          </a:endParaRPr>
        </a:p>
      </dgm:t>
    </dgm:pt>
    <dgm:pt modelId="{72A3B270-DEC5-4DA9-ADFE-4034ABB83308}">
      <dgm:prSet phldrT="[Metin]"/>
      <dgm:spPr/>
      <dgm:t>
        <a:bodyPr/>
        <a:lstStyle/>
        <a:p>
          <a:r>
            <a:rPr lang="tr-TR" dirty="0" smtClean="0">
              <a:solidFill>
                <a:schemeClr val="tx1"/>
              </a:solidFill>
            </a:rPr>
            <a:t>else…</a:t>
          </a:r>
          <a:endParaRPr lang="tr-TR" dirty="0">
            <a:solidFill>
              <a:schemeClr val="tx1"/>
            </a:solidFill>
          </a:endParaRPr>
        </a:p>
      </dgm:t>
    </dgm:pt>
    <dgm:pt modelId="{D445E3BF-D8B5-43FC-94B0-C0606B070607}" type="parTrans" cxnId="{2C98C0F5-42A7-48F5-9C2D-B95ECEB5F3BF}">
      <dgm:prSet/>
      <dgm:spPr/>
      <dgm:t>
        <a:bodyPr/>
        <a:lstStyle/>
        <a:p>
          <a:endParaRPr lang="tr-TR">
            <a:solidFill>
              <a:schemeClr val="tx1"/>
            </a:solidFill>
          </a:endParaRPr>
        </a:p>
      </dgm:t>
    </dgm:pt>
    <dgm:pt modelId="{53FEE70F-0FCD-4013-B189-5798C506594A}" type="sibTrans" cxnId="{2C98C0F5-42A7-48F5-9C2D-B95ECEB5F3BF}">
      <dgm:prSet/>
      <dgm:spPr/>
      <dgm:t>
        <a:bodyPr/>
        <a:lstStyle/>
        <a:p>
          <a:endParaRPr lang="tr-TR">
            <a:solidFill>
              <a:schemeClr val="tx1"/>
            </a:solidFill>
          </a:endParaRPr>
        </a:p>
      </dgm:t>
    </dgm:pt>
    <dgm:pt modelId="{FF795EA0-F806-4456-8899-058D38245620}">
      <dgm:prSet phldrT="[Metin]"/>
      <dgm:spPr/>
      <dgm:t>
        <a:bodyPr/>
        <a:lstStyle/>
        <a:p>
          <a:pPr algn="r"/>
          <a:r>
            <a:rPr lang="tr-TR" dirty="0" smtClean="0">
              <a:solidFill>
                <a:schemeClr val="tx1"/>
              </a:solidFill>
            </a:rPr>
            <a:t> </a:t>
          </a:r>
          <a:r>
            <a:rPr lang="tr-TR" dirty="0" err="1" smtClean="0">
              <a:solidFill>
                <a:schemeClr val="tx1"/>
              </a:solidFill>
            </a:rPr>
            <a:t>if</a:t>
          </a:r>
          <a:r>
            <a:rPr lang="tr-TR" dirty="0" smtClean="0">
              <a:solidFill>
                <a:schemeClr val="tx1"/>
              </a:solidFill>
            </a:rPr>
            <a:t>…</a:t>
          </a:r>
          <a:endParaRPr lang="tr-TR" dirty="0">
            <a:solidFill>
              <a:schemeClr val="tx1"/>
            </a:solidFill>
          </a:endParaRPr>
        </a:p>
      </dgm:t>
    </dgm:pt>
    <dgm:pt modelId="{4800DE71-93AD-40CB-A823-8515A2B55A4D}" type="parTrans" cxnId="{85EB019A-0BB6-46B8-8F6A-3287BC2C746C}">
      <dgm:prSet/>
      <dgm:spPr/>
      <dgm:t>
        <a:bodyPr/>
        <a:lstStyle/>
        <a:p>
          <a:endParaRPr lang="tr-TR">
            <a:solidFill>
              <a:schemeClr val="tx1"/>
            </a:solidFill>
          </a:endParaRPr>
        </a:p>
      </dgm:t>
    </dgm:pt>
    <dgm:pt modelId="{520F4508-68FA-47BF-A053-AF9B80A0216F}" type="sibTrans" cxnId="{85EB019A-0BB6-46B8-8F6A-3287BC2C746C}">
      <dgm:prSet/>
      <dgm:spPr/>
      <dgm:t>
        <a:bodyPr/>
        <a:lstStyle/>
        <a:p>
          <a:endParaRPr lang="tr-TR">
            <a:solidFill>
              <a:schemeClr val="tx1"/>
            </a:solidFill>
          </a:endParaRPr>
        </a:p>
      </dgm:t>
    </dgm:pt>
    <dgm:pt modelId="{48A50E0D-069D-4D55-A083-6529A3D89DB6}">
      <dgm:prSet phldrT="[Metin]"/>
      <dgm:spPr/>
      <dgm:t>
        <a:bodyPr/>
        <a:lstStyle/>
        <a:p>
          <a:r>
            <a:rPr lang="tr-TR" dirty="0" smtClean="0">
              <a:solidFill>
                <a:schemeClr val="tx1"/>
              </a:solidFill>
            </a:rPr>
            <a:t>else…</a:t>
          </a:r>
          <a:endParaRPr lang="tr-TR" dirty="0">
            <a:solidFill>
              <a:schemeClr val="tx1"/>
            </a:solidFill>
          </a:endParaRPr>
        </a:p>
      </dgm:t>
    </dgm:pt>
    <dgm:pt modelId="{AFA8D298-DA9C-4F61-9AD4-1474BCA0E4F7}" type="parTrans" cxnId="{D5867D02-B148-47E5-8EC7-0B7A255B4E6F}">
      <dgm:prSet/>
      <dgm:spPr/>
      <dgm:t>
        <a:bodyPr/>
        <a:lstStyle/>
        <a:p>
          <a:endParaRPr lang="tr-TR">
            <a:solidFill>
              <a:schemeClr val="tx1"/>
            </a:solidFill>
          </a:endParaRPr>
        </a:p>
      </dgm:t>
    </dgm:pt>
    <dgm:pt modelId="{36761321-EDEB-4973-A6B5-E7742AB24EFB}" type="sibTrans" cxnId="{D5867D02-B148-47E5-8EC7-0B7A255B4E6F}">
      <dgm:prSet/>
      <dgm:spPr/>
      <dgm:t>
        <a:bodyPr/>
        <a:lstStyle/>
        <a:p>
          <a:endParaRPr lang="tr-TR">
            <a:solidFill>
              <a:schemeClr val="tx1"/>
            </a:solidFill>
          </a:endParaRPr>
        </a:p>
      </dgm:t>
    </dgm:pt>
    <dgm:pt modelId="{19C1A6C6-ADA5-4A9D-9EC5-FFB94DCF7ECC}" type="pres">
      <dgm:prSet presAssocID="{C0DD3351-765F-4927-B51C-E89237530A86}" presName="Name0" presStyleCnt="0">
        <dgm:presLayoutVars>
          <dgm:chMax val="7"/>
          <dgm:resizeHandles val="exact"/>
        </dgm:presLayoutVars>
      </dgm:prSet>
      <dgm:spPr/>
      <dgm:t>
        <a:bodyPr/>
        <a:lstStyle/>
        <a:p>
          <a:endParaRPr lang="tr-TR"/>
        </a:p>
      </dgm:t>
    </dgm:pt>
    <dgm:pt modelId="{201B1AB5-5BA8-417C-ACF8-383DEF6C17E8}" type="pres">
      <dgm:prSet presAssocID="{C0DD3351-765F-4927-B51C-E89237530A86}" presName="comp1" presStyleCnt="0"/>
      <dgm:spPr/>
    </dgm:pt>
    <dgm:pt modelId="{8BE4E939-C6F1-4F8F-B201-6F5C8E7D2AD2}" type="pres">
      <dgm:prSet presAssocID="{C0DD3351-765F-4927-B51C-E89237530A86}" presName="circle1" presStyleLbl="node1" presStyleIdx="0" presStyleCnt="4"/>
      <dgm:spPr/>
      <dgm:t>
        <a:bodyPr/>
        <a:lstStyle/>
        <a:p>
          <a:endParaRPr lang="tr-TR"/>
        </a:p>
      </dgm:t>
    </dgm:pt>
    <dgm:pt modelId="{5C6F6B72-8E4B-4248-AC6C-4DF7A300C7E3}" type="pres">
      <dgm:prSet presAssocID="{C0DD3351-765F-4927-B51C-E89237530A86}" presName="c1text" presStyleLbl="node1" presStyleIdx="0" presStyleCnt="4">
        <dgm:presLayoutVars>
          <dgm:bulletEnabled val="1"/>
        </dgm:presLayoutVars>
      </dgm:prSet>
      <dgm:spPr/>
      <dgm:t>
        <a:bodyPr/>
        <a:lstStyle/>
        <a:p>
          <a:endParaRPr lang="tr-TR"/>
        </a:p>
      </dgm:t>
    </dgm:pt>
    <dgm:pt modelId="{3EE8D209-FA85-46C6-83B7-3A27B12E6DD5}" type="pres">
      <dgm:prSet presAssocID="{C0DD3351-765F-4927-B51C-E89237530A86}" presName="comp2" presStyleCnt="0"/>
      <dgm:spPr/>
    </dgm:pt>
    <dgm:pt modelId="{E8136734-E4CD-400B-BFC2-F65B69AD66D0}" type="pres">
      <dgm:prSet presAssocID="{C0DD3351-765F-4927-B51C-E89237530A86}" presName="circle2" presStyleLbl="node1" presStyleIdx="1" presStyleCnt="4"/>
      <dgm:spPr/>
      <dgm:t>
        <a:bodyPr/>
        <a:lstStyle/>
        <a:p>
          <a:endParaRPr lang="tr-TR"/>
        </a:p>
      </dgm:t>
    </dgm:pt>
    <dgm:pt modelId="{1414FE4B-38B2-453D-8117-6986D6059A07}" type="pres">
      <dgm:prSet presAssocID="{C0DD3351-765F-4927-B51C-E89237530A86}" presName="c2text" presStyleLbl="node1" presStyleIdx="1" presStyleCnt="4">
        <dgm:presLayoutVars>
          <dgm:bulletEnabled val="1"/>
        </dgm:presLayoutVars>
      </dgm:prSet>
      <dgm:spPr/>
      <dgm:t>
        <a:bodyPr/>
        <a:lstStyle/>
        <a:p>
          <a:endParaRPr lang="tr-TR"/>
        </a:p>
      </dgm:t>
    </dgm:pt>
    <dgm:pt modelId="{D6AD77D6-F3FF-448B-960C-03F1B9320A5E}" type="pres">
      <dgm:prSet presAssocID="{C0DD3351-765F-4927-B51C-E89237530A86}" presName="comp3" presStyleCnt="0"/>
      <dgm:spPr/>
    </dgm:pt>
    <dgm:pt modelId="{76A7D31E-C94D-4897-B75E-36978B49F6FB}" type="pres">
      <dgm:prSet presAssocID="{C0DD3351-765F-4927-B51C-E89237530A86}" presName="circle3" presStyleLbl="node1" presStyleIdx="2" presStyleCnt="4"/>
      <dgm:spPr/>
      <dgm:t>
        <a:bodyPr/>
        <a:lstStyle/>
        <a:p>
          <a:endParaRPr lang="tr-TR"/>
        </a:p>
      </dgm:t>
    </dgm:pt>
    <dgm:pt modelId="{BD20D30C-D30B-4BE2-B2BB-C2EAEC401BA0}" type="pres">
      <dgm:prSet presAssocID="{C0DD3351-765F-4927-B51C-E89237530A86}" presName="c3text" presStyleLbl="node1" presStyleIdx="2" presStyleCnt="4">
        <dgm:presLayoutVars>
          <dgm:bulletEnabled val="1"/>
        </dgm:presLayoutVars>
      </dgm:prSet>
      <dgm:spPr/>
      <dgm:t>
        <a:bodyPr/>
        <a:lstStyle/>
        <a:p>
          <a:endParaRPr lang="tr-TR"/>
        </a:p>
      </dgm:t>
    </dgm:pt>
    <dgm:pt modelId="{79515BDF-C883-4CDC-B7A7-291F4DFD2779}" type="pres">
      <dgm:prSet presAssocID="{C0DD3351-765F-4927-B51C-E89237530A86}" presName="comp4" presStyleCnt="0"/>
      <dgm:spPr/>
    </dgm:pt>
    <dgm:pt modelId="{38B79BC2-8B30-4226-8B7F-CDB2BCD95DE1}" type="pres">
      <dgm:prSet presAssocID="{C0DD3351-765F-4927-B51C-E89237530A86}" presName="circle4" presStyleLbl="node1" presStyleIdx="3" presStyleCnt="4" custLinFactNeighborX="19238" custLinFactNeighborY="-3027"/>
      <dgm:spPr/>
      <dgm:t>
        <a:bodyPr/>
        <a:lstStyle/>
        <a:p>
          <a:endParaRPr lang="tr-TR"/>
        </a:p>
      </dgm:t>
    </dgm:pt>
    <dgm:pt modelId="{3A596F57-4528-46DF-A5AE-FEEDC18D415B}" type="pres">
      <dgm:prSet presAssocID="{C0DD3351-765F-4927-B51C-E89237530A86}" presName="c4text" presStyleLbl="node1" presStyleIdx="3" presStyleCnt="4">
        <dgm:presLayoutVars>
          <dgm:bulletEnabled val="1"/>
        </dgm:presLayoutVars>
      </dgm:prSet>
      <dgm:spPr/>
      <dgm:t>
        <a:bodyPr/>
        <a:lstStyle/>
        <a:p>
          <a:endParaRPr lang="tr-TR"/>
        </a:p>
      </dgm:t>
    </dgm:pt>
  </dgm:ptLst>
  <dgm:cxnLst>
    <dgm:cxn modelId="{5B5C0706-57B5-46CC-A239-99905935AD67}" srcId="{C0DD3351-765F-4927-B51C-E89237530A86}" destId="{3E2EE617-5E96-4030-AFC8-07029C91DF78}" srcOrd="0" destOrd="0" parTransId="{FB059963-9055-46EE-AAFC-EC6BA7CF704C}" sibTransId="{5C87B2A2-0637-42A0-AB8B-501D847AFB4B}"/>
    <dgm:cxn modelId="{9F14EE7E-CD7B-46EB-AA5C-378B79C14E25}" type="presOf" srcId="{48A50E0D-069D-4D55-A083-6529A3D89DB6}" destId="{38B79BC2-8B30-4226-8B7F-CDB2BCD95DE1}" srcOrd="0" destOrd="0" presId="urn:microsoft.com/office/officeart/2005/8/layout/venn2"/>
    <dgm:cxn modelId="{9F9D0776-D647-478F-A6E1-BD6C64D5D3BE}" type="presOf" srcId="{FF795EA0-F806-4456-8899-058D38245620}" destId="{76A7D31E-C94D-4897-B75E-36978B49F6FB}" srcOrd="0" destOrd="0" presId="urn:microsoft.com/office/officeart/2005/8/layout/venn2"/>
    <dgm:cxn modelId="{88079ED3-6FD3-4883-8DBE-6CB2B6506024}" type="presOf" srcId="{3E2EE617-5E96-4030-AFC8-07029C91DF78}" destId="{5C6F6B72-8E4B-4248-AC6C-4DF7A300C7E3}" srcOrd="1" destOrd="0" presId="urn:microsoft.com/office/officeart/2005/8/layout/venn2"/>
    <dgm:cxn modelId="{24E19839-C9FF-4B01-97B4-975057FCF0B9}" type="presOf" srcId="{C0DD3351-765F-4927-B51C-E89237530A86}" destId="{19C1A6C6-ADA5-4A9D-9EC5-FFB94DCF7ECC}" srcOrd="0" destOrd="0" presId="urn:microsoft.com/office/officeart/2005/8/layout/venn2"/>
    <dgm:cxn modelId="{4A7BFBCF-3150-4482-80C0-D31420254A78}" type="presOf" srcId="{72A3B270-DEC5-4DA9-ADFE-4034ABB83308}" destId="{E8136734-E4CD-400B-BFC2-F65B69AD66D0}" srcOrd="0" destOrd="0" presId="urn:microsoft.com/office/officeart/2005/8/layout/venn2"/>
    <dgm:cxn modelId="{FBCF0D09-749A-4B1C-88D7-FB3E925D6539}" type="presOf" srcId="{FF795EA0-F806-4456-8899-058D38245620}" destId="{BD20D30C-D30B-4BE2-B2BB-C2EAEC401BA0}" srcOrd="1" destOrd="0" presId="urn:microsoft.com/office/officeart/2005/8/layout/venn2"/>
    <dgm:cxn modelId="{51577C50-8F2B-42B4-8D0F-B6EAB0B0934C}" type="presOf" srcId="{3E2EE617-5E96-4030-AFC8-07029C91DF78}" destId="{8BE4E939-C6F1-4F8F-B201-6F5C8E7D2AD2}" srcOrd="0" destOrd="0" presId="urn:microsoft.com/office/officeart/2005/8/layout/venn2"/>
    <dgm:cxn modelId="{2C98C0F5-42A7-48F5-9C2D-B95ECEB5F3BF}" srcId="{C0DD3351-765F-4927-B51C-E89237530A86}" destId="{72A3B270-DEC5-4DA9-ADFE-4034ABB83308}" srcOrd="1" destOrd="0" parTransId="{D445E3BF-D8B5-43FC-94B0-C0606B070607}" sibTransId="{53FEE70F-0FCD-4013-B189-5798C506594A}"/>
    <dgm:cxn modelId="{715959F7-B3F3-4874-B8E1-F51934AEB1FB}" type="presOf" srcId="{48A50E0D-069D-4D55-A083-6529A3D89DB6}" destId="{3A596F57-4528-46DF-A5AE-FEEDC18D415B}" srcOrd="1" destOrd="0" presId="urn:microsoft.com/office/officeart/2005/8/layout/venn2"/>
    <dgm:cxn modelId="{D5867D02-B148-47E5-8EC7-0B7A255B4E6F}" srcId="{C0DD3351-765F-4927-B51C-E89237530A86}" destId="{48A50E0D-069D-4D55-A083-6529A3D89DB6}" srcOrd="3" destOrd="0" parTransId="{AFA8D298-DA9C-4F61-9AD4-1474BCA0E4F7}" sibTransId="{36761321-EDEB-4973-A6B5-E7742AB24EFB}"/>
    <dgm:cxn modelId="{85EB019A-0BB6-46B8-8F6A-3287BC2C746C}" srcId="{C0DD3351-765F-4927-B51C-E89237530A86}" destId="{FF795EA0-F806-4456-8899-058D38245620}" srcOrd="2" destOrd="0" parTransId="{4800DE71-93AD-40CB-A823-8515A2B55A4D}" sibTransId="{520F4508-68FA-47BF-A053-AF9B80A0216F}"/>
    <dgm:cxn modelId="{584634D9-E1B9-4E53-A36D-8CEF8C6EBEF9}" type="presOf" srcId="{72A3B270-DEC5-4DA9-ADFE-4034ABB83308}" destId="{1414FE4B-38B2-453D-8117-6986D6059A07}" srcOrd="1" destOrd="0" presId="urn:microsoft.com/office/officeart/2005/8/layout/venn2"/>
    <dgm:cxn modelId="{ECA05EDC-FD79-4669-A3D1-49E96936B2BA}" type="presParOf" srcId="{19C1A6C6-ADA5-4A9D-9EC5-FFB94DCF7ECC}" destId="{201B1AB5-5BA8-417C-ACF8-383DEF6C17E8}" srcOrd="0" destOrd="0" presId="urn:microsoft.com/office/officeart/2005/8/layout/venn2"/>
    <dgm:cxn modelId="{E2C86289-A98C-4A1C-B893-ADD212F627C3}" type="presParOf" srcId="{201B1AB5-5BA8-417C-ACF8-383DEF6C17E8}" destId="{8BE4E939-C6F1-4F8F-B201-6F5C8E7D2AD2}" srcOrd="0" destOrd="0" presId="urn:microsoft.com/office/officeart/2005/8/layout/venn2"/>
    <dgm:cxn modelId="{DF199643-0366-46E9-B02A-9EF2E23425D6}" type="presParOf" srcId="{201B1AB5-5BA8-417C-ACF8-383DEF6C17E8}" destId="{5C6F6B72-8E4B-4248-AC6C-4DF7A300C7E3}" srcOrd="1" destOrd="0" presId="urn:microsoft.com/office/officeart/2005/8/layout/venn2"/>
    <dgm:cxn modelId="{A9FE85AD-EEB8-4855-B1AA-B87DA271364C}" type="presParOf" srcId="{19C1A6C6-ADA5-4A9D-9EC5-FFB94DCF7ECC}" destId="{3EE8D209-FA85-46C6-83B7-3A27B12E6DD5}" srcOrd="1" destOrd="0" presId="urn:microsoft.com/office/officeart/2005/8/layout/venn2"/>
    <dgm:cxn modelId="{7EB5FA0B-EFD4-4F7F-95E7-C82A07097B9B}" type="presParOf" srcId="{3EE8D209-FA85-46C6-83B7-3A27B12E6DD5}" destId="{E8136734-E4CD-400B-BFC2-F65B69AD66D0}" srcOrd="0" destOrd="0" presId="urn:microsoft.com/office/officeart/2005/8/layout/venn2"/>
    <dgm:cxn modelId="{49BF6CDE-222B-4B0D-AEE6-58E98D5182A7}" type="presParOf" srcId="{3EE8D209-FA85-46C6-83B7-3A27B12E6DD5}" destId="{1414FE4B-38B2-453D-8117-6986D6059A07}" srcOrd="1" destOrd="0" presId="urn:microsoft.com/office/officeart/2005/8/layout/venn2"/>
    <dgm:cxn modelId="{84993391-59B7-48FD-A549-4EF22A5011B3}" type="presParOf" srcId="{19C1A6C6-ADA5-4A9D-9EC5-FFB94DCF7ECC}" destId="{D6AD77D6-F3FF-448B-960C-03F1B9320A5E}" srcOrd="2" destOrd="0" presId="urn:microsoft.com/office/officeart/2005/8/layout/venn2"/>
    <dgm:cxn modelId="{A635BAF3-C60A-4228-B0E7-A2FC19817643}" type="presParOf" srcId="{D6AD77D6-F3FF-448B-960C-03F1B9320A5E}" destId="{76A7D31E-C94D-4897-B75E-36978B49F6FB}" srcOrd="0" destOrd="0" presId="urn:microsoft.com/office/officeart/2005/8/layout/venn2"/>
    <dgm:cxn modelId="{3CFE9361-B143-4B60-8B15-5029418440C5}" type="presParOf" srcId="{D6AD77D6-F3FF-448B-960C-03F1B9320A5E}" destId="{BD20D30C-D30B-4BE2-B2BB-C2EAEC401BA0}" srcOrd="1" destOrd="0" presId="urn:microsoft.com/office/officeart/2005/8/layout/venn2"/>
    <dgm:cxn modelId="{A6165138-11FE-4A1A-A0D5-8D99D90784F1}" type="presParOf" srcId="{19C1A6C6-ADA5-4A9D-9EC5-FFB94DCF7ECC}" destId="{79515BDF-C883-4CDC-B7A7-291F4DFD2779}" srcOrd="3" destOrd="0" presId="urn:microsoft.com/office/officeart/2005/8/layout/venn2"/>
    <dgm:cxn modelId="{FC828325-2775-4319-8036-750ABE7631A1}" type="presParOf" srcId="{79515BDF-C883-4CDC-B7A7-291F4DFD2779}" destId="{38B79BC2-8B30-4226-8B7F-CDB2BCD95DE1}" srcOrd="0" destOrd="0" presId="urn:microsoft.com/office/officeart/2005/8/layout/venn2"/>
    <dgm:cxn modelId="{93D20E4E-B286-4865-BC75-DA79636FF72A}" type="presParOf" srcId="{79515BDF-C883-4CDC-B7A7-291F4DFD2779}" destId="{3A596F57-4528-46DF-A5AE-FEEDC18D415B}" srcOrd="1" destOrd="0" presId="urn:microsoft.com/office/officeart/2005/8/layout/venn2"/>
  </dgm:cxnLst>
  <dgm:bg/>
  <dgm:whole/>
</dgm:dataModel>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26FC4-F161-9B45-AFC3-FF50C859FF7D}" type="datetimeFigureOut">
              <a:rPr lang="en-US" smtClean="0"/>
              <a:pPr/>
              <a:t>1/18/2019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C0D41-1AA1-964D-88D9-39F1A360240F}" type="slidenum">
              <a:rPr lang="en-US" smtClean="0"/>
              <a:pPr/>
              <a:t>‹#›</a:t>
            </a:fld>
            <a:endParaRPr lang="en-US"/>
          </a:p>
        </p:txBody>
      </p:sp>
    </p:spTree>
    <p:extLst>
      <p:ext uri="{BB962C8B-B14F-4D97-AF65-F5344CB8AC3E}">
        <p14:creationId xmlns:p14="http://schemas.microsoft.com/office/powerpoint/2010/main" xmlns="" val="5386258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F31D0BE-2059-4C0E-922E-4E35BBE6A325}" type="slidenum">
              <a:rPr lang="en-US" smtClean="0"/>
              <a:pPr>
                <a:defRPr/>
              </a:pPr>
              <a:t>13</a:t>
            </a:fld>
            <a:endParaRPr lang="en-US" dirty="0"/>
          </a:p>
        </p:txBody>
      </p:sp>
    </p:spTree>
    <p:extLst>
      <p:ext uri="{BB962C8B-B14F-4D97-AF65-F5344CB8AC3E}">
        <p14:creationId xmlns="" xmlns:p14="http://schemas.microsoft.com/office/powerpoint/2010/main" val="3977140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07</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115</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127</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130</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131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ln/>
        </p:spPr>
        <p:txBody>
          <a:bodyPr/>
          <a:lstStyle/>
          <a:p>
            <a:endParaRPr lang="en-US"/>
          </a:p>
        </p:txBody>
      </p:sp>
      <p:sp>
        <p:nvSpPr>
          <p:cNvPr id="6147"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8176984-3A28-4640-8E00-2F53D82D841C}" type="slidenum">
              <a:rPr lang="en-US"/>
              <a:pPr/>
              <a:t>16</a:t>
            </a:fld>
            <a:endParaRPr lang="en-US"/>
          </a:p>
        </p:txBody>
      </p:sp>
      <p:sp>
        <p:nvSpPr>
          <p:cNvPr id="50179" name="Rectangle 2"/>
          <p:cNvSpPr>
            <a:spLocks noGrp="1" noRot="1" noChangeAspect="1" noChangeArrowheads="1"/>
          </p:cNvSpPr>
          <p:nvPr>
            <p:ph type="sldImg"/>
          </p:nvPr>
        </p:nvSpPr>
        <p:spPr>
          <a:xfrm>
            <a:off x="1146175" y="687388"/>
            <a:ext cx="4567238" cy="3425825"/>
          </a:xfrm>
          <a:solidFill>
            <a:srgbClr val="FFFFFF"/>
          </a:solidFill>
          <a:ln/>
        </p:spPr>
      </p:sp>
      <p:sp>
        <p:nvSpPr>
          <p:cNvPr id="50180" name="Rectangle 3"/>
          <p:cNvSpPr>
            <a:spLocks noGrp="1" noChangeArrowheads="1"/>
          </p:cNvSpPr>
          <p:nvPr>
            <p:ph type="body" idx="1"/>
          </p:nvPr>
        </p:nvSpPr>
        <p:spPr>
          <a:xfrm>
            <a:off x="917575" y="4343400"/>
            <a:ext cx="5024438" cy="4113213"/>
          </a:xfrm>
          <a:solidFill>
            <a:srgbClr val="FFFFFF"/>
          </a:solidFill>
          <a:ln>
            <a:solidFill>
              <a:srgbClr val="000000"/>
            </a:solidFill>
          </a:ln>
        </p:spPr>
        <p:txBody>
          <a:bodyPr lIns="89909" tIns="44954" rIns="89909" bIns="44954"/>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7784BC6-879B-42C3-9556-03A06B84A169}" type="slidenum">
              <a:rPr lang="tr-TR" smtClean="0"/>
              <a:pPr/>
              <a:t>50</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47</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58</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54</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67</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50</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71</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F31D0BE-2059-4C0E-922E-4E35BBE6A325}" type="slidenum">
              <a:rPr lang="en-US" smtClean="0"/>
              <a:pPr>
                <a:defRPr/>
              </a:pPr>
              <a:t>99</a:t>
            </a:fld>
            <a:endParaRPr lang="en-US" dirty="0"/>
          </a:p>
        </p:txBody>
      </p:sp>
    </p:spTree>
    <p:extLst>
      <p:ext uri="{BB962C8B-B14F-4D97-AF65-F5344CB8AC3E}">
        <p14:creationId xmlns="" xmlns:p14="http://schemas.microsoft.com/office/powerpoint/2010/main" val="3977140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51</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104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52E17392-9618-514E-B7EF-EE7C4014954D}" type="datetimeFigureOut">
              <a:rPr lang="en-US" smtClean="0"/>
              <a:pPr/>
              <a:t>1/18/2019</a:t>
            </a:fld>
            <a:endParaRPr lang="en-US"/>
          </a:p>
        </p:txBody>
      </p:sp>
      <p:sp>
        <p:nvSpPr>
          <p:cNvPr id="17" name="16 Altbilgi Yer Tutucusu"/>
          <p:cNvSpPr>
            <a:spLocks noGrp="1"/>
          </p:cNvSpPr>
          <p:nvPr>
            <p:ph type="ftr" sz="quarter" idx="11"/>
          </p:nvPr>
        </p:nvSpPr>
        <p:spPr>
          <a:xfrm>
            <a:off x="2898648" y="6355080"/>
            <a:ext cx="3474720" cy="365760"/>
          </a:xfrm>
        </p:spPr>
        <p:txBody>
          <a:bodyPr/>
          <a:lstStyle/>
          <a:p>
            <a:endParaRPr lang="en-US"/>
          </a:p>
        </p:txBody>
      </p:sp>
      <p:sp>
        <p:nvSpPr>
          <p:cNvPr id="29" name="28 Slayt Numarası Yer Tutucusu"/>
          <p:cNvSpPr>
            <a:spLocks noGrp="1"/>
          </p:cNvSpPr>
          <p:nvPr>
            <p:ph type="sldNum" sz="quarter" idx="12"/>
          </p:nvPr>
        </p:nvSpPr>
        <p:spPr>
          <a:xfrm>
            <a:off x="1216152" y="6355080"/>
            <a:ext cx="1219200" cy="365760"/>
          </a:xfrm>
        </p:spPr>
        <p:txBody>
          <a:bodyPr/>
          <a:lstStyle/>
          <a:p>
            <a:fld id="{9780DC49-8D76-104F-8598-E5B37BCC55C4}" type="slidenum">
              <a:rPr lang="en-US" smtClean="0"/>
              <a:pPr/>
              <a:t>‹#›</a:t>
            </a:fld>
            <a:endParaRPr lang="en-US"/>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1/18/2019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1/18/2019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1/18/2019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52E17392-9618-514E-B7EF-EE7C4014954D}" type="datetimeFigureOut">
              <a:rPr lang="en-US" smtClean="0"/>
              <a:pPr/>
              <a:t>1/18/2019</a:t>
            </a:fld>
            <a:endParaRPr lang="en-US"/>
          </a:p>
        </p:txBody>
      </p:sp>
      <p:sp>
        <p:nvSpPr>
          <p:cNvPr id="5" name="4 Altbilgi Yer Tutucusu"/>
          <p:cNvSpPr>
            <a:spLocks noGrp="1"/>
          </p:cNvSpPr>
          <p:nvPr>
            <p:ph type="ftr" sz="quarter" idx="11"/>
          </p:nvPr>
        </p:nvSpPr>
        <p:spPr>
          <a:xfrm>
            <a:off x="2898648" y="6355080"/>
            <a:ext cx="3474720" cy="365760"/>
          </a:xfrm>
        </p:spPr>
        <p:txBody>
          <a:bodyPr/>
          <a:lstStyle/>
          <a:p>
            <a:endParaRPr lang="en-US"/>
          </a:p>
        </p:txBody>
      </p:sp>
      <p:sp>
        <p:nvSpPr>
          <p:cNvPr id="6" name="5 Slayt Numarası Yer Tutucusu"/>
          <p:cNvSpPr>
            <a:spLocks noGrp="1"/>
          </p:cNvSpPr>
          <p:nvPr>
            <p:ph type="sldNum" sz="quarter" idx="12"/>
          </p:nvPr>
        </p:nvSpPr>
        <p:spPr>
          <a:xfrm>
            <a:off x="1069848" y="6355080"/>
            <a:ext cx="1520952" cy="365760"/>
          </a:xfrm>
        </p:spPr>
        <p:txBody>
          <a:bodyPr/>
          <a:lstStyle/>
          <a:p>
            <a:fld id="{9780DC49-8D76-104F-8598-E5B37BCC55C4}" type="slidenum">
              <a:rPr lang="en-US" smtClean="0"/>
              <a:pPr/>
              <a:t>‹#›</a:t>
            </a:fld>
            <a:endParaRPr lang="en-US"/>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1/18/2019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52E17392-9618-514E-B7EF-EE7C4014954D}" type="datetimeFigureOut">
              <a:rPr lang="en-US" smtClean="0"/>
              <a:pPr/>
              <a:t>1/18/2019</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2E17392-9618-514E-B7EF-EE7C4014954D}" type="datetimeFigureOut">
              <a:rPr lang="en-US" smtClean="0"/>
              <a:pPr/>
              <a:t>1/18/2019</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2E17392-9618-514E-B7EF-EE7C4014954D}" type="datetimeFigureOut">
              <a:rPr lang="en-US" smtClean="0"/>
              <a:pPr/>
              <a:t>1/18/2019</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1/18/2019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1/18/2019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2E17392-9618-514E-B7EF-EE7C4014954D}" type="datetimeFigureOut">
              <a:rPr lang="en-US" smtClean="0"/>
              <a:pPr/>
              <a:t>1/18/2019</a:t>
            </a:fld>
            <a:endParaRPr lang="en-US"/>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780DC49-8D76-104F-8598-E5B37BCC55C4}" type="slidenum">
              <a:rPr lang="en-US" smtClean="0"/>
              <a:pPr/>
              <a:t>‹#›</a:t>
            </a:fld>
            <a:endParaRPr lang="en-US"/>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png"/><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jpeg"/></Relationships>
</file>

<file path=ppt/slides/_rels/slide101.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09.png"/><Relationship Id="rId5" Type="http://schemas.openxmlformats.org/officeDocument/2006/relationships/image" Target="../media/image86.jpeg"/><Relationship Id="rId4" Type="http://schemas.openxmlformats.org/officeDocument/2006/relationships/image" Target="../media/image108.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jpeg"/><Relationship Id="rId1" Type="http://schemas.openxmlformats.org/officeDocument/2006/relationships/slideLayout" Target="../slideLayouts/slideLayout2.xml"/><Relationship Id="rId5" Type="http://schemas.openxmlformats.org/officeDocument/2006/relationships/image" Target="../media/image114.jpeg"/><Relationship Id="rId4" Type="http://schemas.openxmlformats.org/officeDocument/2006/relationships/image" Target="../media/image11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FtaKEn2f2qI?list=PLfzhcDNz4tlXOvEE7z_u3gEqFO3nwIZ5i"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youtu.be/Jlbs8ly6OKA?list=PL76809ED684A081F3" TargetMode="External"/></Relationships>
</file>

<file path=ppt/slides/_rels/slide110.x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16.jpeg"/><Relationship Id="rId4" Type="http://schemas.openxmlformats.org/officeDocument/2006/relationships/image" Target="../media/image86.jpeg"/></Relationships>
</file>

<file path=ppt/slides/_rels/slide116.xml.rels><?xml version="1.0" encoding="UTF-8" standalone="yes"?>
<Relationships xmlns="http://schemas.openxmlformats.org/package/2006/relationships"><Relationship Id="rId3" Type="http://schemas.openxmlformats.org/officeDocument/2006/relationships/image" Target="../media/image97.jpeg"/><Relationship Id="rId7" Type="http://schemas.openxmlformats.org/officeDocument/2006/relationships/image" Target="../media/image100.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hyperlink" Target="https://tinyurl.com/y9gk5cle" TargetMode="External"/><Relationship Id="rId5" Type="http://schemas.openxmlformats.org/officeDocument/2006/relationships/image" Target="../media/image99.jpeg"/><Relationship Id="rId4" Type="http://schemas.openxmlformats.org/officeDocument/2006/relationships/image" Target="../media/image98.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21.x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22.x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25.x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2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51.wmf"/><Relationship Id="rId4" Type="http://schemas.openxmlformats.org/officeDocument/2006/relationships/image" Target="../media/image119.jpeg"/></Relationships>
</file>

<file path=ppt/slides/_rels/slide12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21.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0.gif"/><Relationship Id="rId12"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gif"/><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22.pn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23.png"/></Relationships>
</file>

<file path=ppt/slides/_rels/slide132.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image" Target="../media/image51.wmf"/><Relationship Id="rId5" Type="http://schemas.openxmlformats.org/officeDocument/2006/relationships/image" Target="../media/image102.jpeg"/><Relationship Id="rId4" Type="http://schemas.openxmlformats.org/officeDocument/2006/relationships/image" Target="../media/image125.jpeg"/></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14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14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14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14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slideLayout" Target="../slideLayouts/slideLayout2.xml"/><Relationship Id="rId1" Type="http://schemas.openxmlformats.org/officeDocument/2006/relationships/themeOverride" Target="../theme/themeOverride26.xml"/><Relationship Id="rId5" Type="http://schemas.openxmlformats.org/officeDocument/2006/relationships/hyperlink" Target="http://www.pythontutor.com/c.html" TargetMode="External"/><Relationship Id="rId4" Type="http://schemas.openxmlformats.org/officeDocument/2006/relationships/hyperlink" Target="https://youtu.be/kHFpzxMFB3E" TargetMode="External"/></Relationships>
</file>

<file path=ppt/slides/_rels/slide14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14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133.jpeg"/></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149.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1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hyperlink" Target="https://cs50.readthedocs.io/style/c/" TargetMode="External"/><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ruyayorumlari.gen.tr/cildirmak.html" TargetMode="External"/><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hyperlink" Target="https://www.ibm.com/ibm/history/exhibits/storage/storage_350.html" TargetMode="External"/><Relationship Id="rId5" Type="http://schemas.openxmlformats.org/officeDocument/2006/relationships/image" Target="../media/image59.jpeg"/><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65.39.133.14/" TargetMode="External"/><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pudinglipastatarifi.com/wp-content/uploads/2016/01/Pratik-Ya&#351;-Pasta.jpg" TargetMode="Externa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6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6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6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53.jpeg"/><Relationship Id="rId4" Type="http://schemas.openxmlformats.org/officeDocument/2006/relationships/image" Target="../media/image7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7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84.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8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7.jpeg"/><Relationship Id="rId7" Type="http://schemas.openxmlformats.org/officeDocument/2006/relationships/image" Target="../media/image100.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hyperlink" Target="https://tinyurl.com/y9gk5cle" TargetMode="External"/><Relationship Id="rId5" Type="http://schemas.openxmlformats.org/officeDocument/2006/relationships/image" Target="../media/image99.jpeg"/><Relationship Id="rId4" Type="http://schemas.openxmlformats.org/officeDocument/2006/relationships/image" Target="../media/image98.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0.gif"/><Relationship Id="rId12"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gif"/><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smtClean="0"/>
              <a:t>BİLGİSAYAR PROGRAMLAMA</a:t>
            </a:r>
            <a:endParaRPr lang="en-US" dirty="0"/>
          </a:p>
        </p:txBody>
      </p:sp>
      <p:sp>
        <p:nvSpPr>
          <p:cNvPr id="3" name="Subtitle 2"/>
          <p:cNvSpPr>
            <a:spLocks noGrp="1"/>
          </p:cNvSpPr>
          <p:nvPr>
            <p:ph type="subTitle" idx="1"/>
          </p:nvPr>
        </p:nvSpPr>
        <p:spPr/>
        <p:txBody>
          <a:bodyPr/>
          <a:lstStyle/>
          <a:p>
            <a:r>
              <a:rPr lang="tr-TR" smtClean="0"/>
              <a:t>OĞUZ HANOĞLU</a:t>
            </a:r>
            <a:endParaRPr lang="en-US" dirty="0"/>
          </a:p>
        </p:txBody>
      </p:sp>
      <p:pic>
        <p:nvPicPr>
          <p:cNvPr id="4" name="Picture 7" descr="http://www.hindscc.edu/Assets/images/computer-programming-tech.jpg"/>
          <p:cNvPicPr>
            <a:picLocks noChangeAspect="1" noChangeArrowheads="1"/>
          </p:cNvPicPr>
          <p:nvPr/>
        </p:nvPicPr>
        <p:blipFill>
          <a:blip r:embed="rId2"/>
          <a:srcRect/>
          <a:stretch>
            <a:fillRect/>
          </a:stretch>
        </p:blipFill>
        <p:spPr bwMode="auto">
          <a:xfrm>
            <a:off x="642910" y="714356"/>
            <a:ext cx="4000496" cy="2669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91693031"/>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1.ders sonu</a:t>
            </a:r>
            <a:endParaRPr lang="tr-TR" sz="8000" dirty="0"/>
          </a:p>
        </p:txBody>
      </p:sp>
    </p:spTree>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643142" y="2244043"/>
            <a:ext cx="6500858" cy="4613957"/>
          </a:xfrm>
          <a:prstGeom prst="roundRect">
            <a:avLst>
              <a:gd name="adj" fmla="val 8479"/>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1 Başlık"/>
          <p:cNvSpPr>
            <a:spLocks noGrp="1"/>
          </p:cNvSpPr>
          <p:nvPr>
            <p:ph type="title"/>
          </p:nvPr>
        </p:nvSpPr>
        <p:spPr/>
        <p:txBody>
          <a:bodyPr/>
          <a:lstStyle/>
          <a:p>
            <a:r>
              <a:rPr lang="tr-TR" dirty="0" smtClean="0"/>
              <a:t>Fonksiyonlar</a:t>
            </a:r>
            <a:endParaRPr lang="tr-TR" dirty="0"/>
          </a:p>
        </p:txBody>
      </p:sp>
      <p:sp>
        <p:nvSpPr>
          <p:cNvPr id="3" name="2 İçerik Yer Tutucusu"/>
          <p:cNvSpPr>
            <a:spLocks noGrp="1"/>
          </p:cNvSpPr>
          <p:nvPr>
            <p:ph sz="quarter" idx="1"/>
          </p:nvPr>
        </p:nvSpPr>
        <p:spPr>
          <a:xfrm>
            <a:off x="457200" y="1143000"/>
            <a:ext cx="8229600" cy="4937760"/>
          </a:xfrm>
        </p:spPr>
        <p:txBody>
          <a:bodyPr/>
          <a:lstStyle/>
          <a:p>
            <a:r>
              <a:rPr lang="tr-TR" dirty="0" smtClean="0"/>
              <a:t>Dersin </a:t>
            </a:r>
            <a:r>
              <a:rPr lang="tr-TR" b="1" dirty="0" smtClean="0"/>
              <a:t>zor</a:t>
            </a:r>
            <a:r>
              <a:rPr lang="tr-TR" dirty="0" smtClean="0"/>
              <a:t> konularından biri…</a:t>
            </a:r>
            <a:endParaRPr lang="tr-TR" dirty="0"/>
          </a:p>
        </p:txBody>
      </p:sp>
      <p:pic>
        <p:nvPicPr>
          <p:cNvPr id="1026" name="Picture 2" descr="http://2.bp.blogspot.com/-tFxHJL1S5eo/T4DPM3pwiMI/AAAAAAAAAdY/D-WVnmMXEEw/s1600/success_baby.jpg"/>
          <p:cNvPicPr>
            <a:picLocks noChangeAspect="1" noChangeArrowheads="1"/>
          </p:cNvPicPr>
          <p:nvPr/>
        </p:nvPicPr>
        <p:blipFill>
          <a:blip r:embed="rId3"/>
          <a:srcRect/>
          <a:stretch>
            <a:fillRect/>
          </a:stretch>
        </p:blipFill>
        <p:spPr bwMode="auto">
          <a:xfrm>
            <a:off x="270522" y="2500306"/>
            <a:ext cx="2331720" cy="256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4 Köşeleri Yuvarlanmış Dikdörtgen Belirtme Çizgisi"/>
          <p:cNvSpPr/>
          <p:nvPr/>
        </p:nvSpPr>
        <p:spPr>
          <a:xfrm>
            <a:off x="2500298" y="1714488"/>
            <a:ext cx="2983224" cy="1897380"/>
          </a:xfrm>
          <a:prstGeom prst="wedgeRoundRectCallout">
            <a:avLst>
              <a:gd name="adj1" fmla="val -69532"/>
              <a:gd name="adj2" fmla="val 544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Zoru yaparız, imkansız biraz zaman alır.</a:t>
            </a:r>
            <a:endParaRPr lang="tr-TR" sz="2800" dirty="0"/>
          </a:p>
        </p:txBody>
      </p:sp>
      <p:sp>
        <p:nvSpPr>
          <p:cNvPr id="1028" name="AutoShape 4" descr="Image result for diploma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Image result for diploma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2" name="Picture 8" descr="http://images.clipartpanda.com/diploma-clip-art-diploma-clip-art-12.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30542" y="4031926"/>
            <a:ext cx="1440180" cy="1440180"/>
          </a:xfrm>
          <a:prstGeom prst="rect">
            <a:avLst/>
          </a:prstGeom>
          <a:noFill/>
        </p:spPr>
      </p:pic>
      <p:pic>
        <p:nvPicPr>
          <p:cNvPr id="1035" name="Picture 1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1974526"/>
            <a:ext cx="2556522" cy="1633537"/>
          </a:xfrm>
          <a:prstGeom prst="rect">
            <a:avLst/>
          </a:prstGeom>
          <a:noFill/>
          <a:ln w="9525">
            <a:noFill/>
            <a:miter lim="800000"/>
            <a:headEnd/>
            <a:tailEnd/>
          </a:ln>
          <a:effectLst/>
        </p:spPr>
      </p:pic>
      <p:sp>
        <p:nvSpPr>
          <p:cNvPr id="11" name="10 Yuvarlatılmış Dikdörtgen"/>
          <p:cNvSpPr/>
          <p:nvPr/>
        </p:nvSpPr>
        <p:spPr>
          <a:xfrm>
            <a:off x="339102" y="5129206"/>
            <a:ext cx="201168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Mühendis</a:t>
            </a:r>
            <a:endParaRPr lang="tr-TR" sz="2400" dirty="0"/>
          </a:p>
        </p:txBody>
      </p:sp>
      <p:sp>
        <p:nvSpPr>
          <p:cNvPr id="12" name="11 Yuvarlatılmış Dikdörtgen"/>
          <p:cNvSpPr/>
          <p:nvPr/>
        </p:nvSpPr>
        <p:spPr>
          <a:xfrm>
            <a:off x="5715008" y="1214422"/>
            <a:ext cx="2928958" cy="35719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İleride karşınıza çıkacak yazılımlarda da fonksiyonları bol bol kullanmanız gerekebilir. </a:t>
            </a:r>
          </a:p>
          <a:p>
            <a:pPr algn="ctr"/>
            <a:r>
              <a:rPr lang="tr-TR" dirty="0" smtClean="0"/>
              <a:t>Örneğin </a:t>
            </a:r>
            <a:r>
              <a:rPr lang="tr-TR" dirty="0" err="1" smtClean="0"/>
              <a:t>fourier</a:t>
            </a:r>
            <a:r>
              <a:rPr lang="tr-TR" dirty="0" smtClean="0"/>
              <a:t> dönüşümü hesaplatmak için </a:t>
            </a:r>
            <a:r>
              <a:rPr lang="tr-TR" dirty="0" err="1" smtClean="0"/>
              <a:t>Matlab</a:t>
            </a:r>
            <a:r>
              <a:rPr lang="tr-TR" dirty="0" smtClean="0"/>
              <a:t> yazılımındaki </a:t>
            </a:r>
            <a:r>
              <a:rPr lang="tr-TR" dirty="0" err="1" smtClean="0"/>
              <a:t>fourier</a:t>
            </a:r>
            <a:r>
              <a:rPr lang="tr-TR" dirty="0" smtClean="0"/>
              <a:t> fonksiyonuyla </a:t>
            </a:r>
            <a:r>
              <a:rPr lang="tr-TR" dirty="0" err="1" smtClean="0"/>
              <a:t>fourier</a:t>
            </a:r>
            <a:r>
              <a:rPr lang="tr-TR" dirty="0" smtClean="0"/>
              <a:t> dönüşüm işleminizi uygun şekilde girdiler sunarak hesaplatabilirsiniz.</a:t>
            </a:r>
            <a:endParaRPr lang="tr-TR" sz="1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5"/>
                                        </p:tgtEl>
                                        <p:attrNameLst>
                                          <p:attrName>style.visibility</p:attrName>
                                        </p:attrNameLst>
                                      </p:cBhvr>
                                      <p:to>
                                        <p:strVal val="visible"/>
                                      </p:to>
                                    </p:set>
                                    <p:anim calcmode="lin" valueType="num">
                                      <p:cBhvr additive="base">
                                        <p:cTn id="12" dur="500" fill="hold"/>
                                        <p:tgtEl>
                                          <p:spTgt spid="1035"/>
                                        </p:tgtEl>
                                        <p:attrNameLst>
                                          <p:attrName>ppt_x</p:attrName>
                                        </p:attrNameLst>
                                      </p:cBhvr>
                                      <p:tavLst>
                                        <p:tav tm="0">
                                          <p:val>
                                            <p:strVal val="#ppt_x"/>
                                          </p:val>
                                        </p:tav>
                                        <p:tav tm="100000">
                                          <p:val>
                                            <p:strVal val="#ppt_x"/>
                                          </p:val>
                                        </p:tav>
                                      </p:tavLst>
                                    </p:anim>
                                    <p:anim calcmode="lin" valueType="num">
                                      <p:cBhvr additive="base">
                                        <p:cTn id="13" dur="500" fill="hold"/>
                                        <p:tgtEl>
                                          <p:spTgt spid="103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032"/>
                                        </p:tgtEl>
                                        <p:attrNameLst>
                                          <p:attrName>style.visibility</p:attrName>
                                        </p:attrNameLst>
                                      </p:cBhvr>
                                      <p:to>
                                        <p:strVal val="visible"/>
                                      </p:to>
                                    </p:set>
                                    <p:anim calcmode="lin" valueType="num">
                                      <p:cBhvr additive="base">
                                        <p:cTn id="17" dur="500" fill="hold"/>
                                        <p:tgtEl>
                                          <p:spTgt spid="1032"/>
                                        </p:tgtEl>
                                        <p:attrNameLst>
                                          <p:attrName>ppt_x</p:attrName>
                                        </p:attrNameLst>
                                      </p:cBhvr>
                                      <p:tavLst>
                                        <p:tav tm="0">
                                          <p:val>
                                            <p:strVal val="#ppt_x"/>
                                          </p:val>
                                        </p:tav>
                                        <p:tav tm="100000">
                                          <p:val>
                                            <p:strVal val="#ppt_x"/>
                                          </p:val>
                                        </p:tav>
                                      </p:tavLst>
                                    </p:anim>
                                    <p:anim calcmode="lin" valueType="num">
                                      <p:cBhvr additive="base">
                                        <p:cTn id="18" dur="500" fill="hold"/>
                                        <p:tgtEl>
                                          <p:spTgt spid="1032"/>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Fonksiyonlu kod yapısı</a:t>
            </a:r>
            <a:endParaRPr lang="tr-TR" dirty="0"/>
          </a:p>
        </p:txBody>
      </p:sp>
      <p:sp>
        <p:nvSpPr>
          <p:cNvPr id="4" name="3 Yuvarlatılmış Dikdörtgen"/>
          <p:cNvSpPr/>
          <p:nvPr/>
        </p:nvSpPr>
        <p:spPr>
          <a:xfrm>
            <a:off x="4643438" y="357166"/>
            <a:ext cx="3571900" cy="4929222"/>
          </a:xfrm>
          <a:prstGeom prst="roundRect">
            <a:avLst/>
          </a:prstGeom>
          <a:solidFill>
            <a:schemeClr val="bg2"/>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4 Yuvarlatılmış Dikdörtgen"/>
          <p:cNvSpPr/>
          <p:nvPr/>
        </p:nvSpPr>
        <p:spPr>
          <a:xfrm>
            <a:off x="5000628" y="642918"/>
            <a:ext cx="2143140" cy="1000132"/>
          </a:xfrm>
          <a:prstGeom prst="roundRect">
            <a:avLst/>
          </a:prstGeom>
          <a:solidFill>
            <a:schemeClr val="bg2">
              <a:lumMod val="50000"/>
            </a:schemeClr>
          </a:solidFill>
          <a:ln>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Giriş yorumu</a:t>
            </a:r>
          </a:p>
          <a:p>
            <a:pPr algn="ctr"/>
            <a:r>
              <a:rPr lang="tr-TR" sz="1600" dirty="0" smtClean="0"/>
              <a:t>#</a:t>
            </a:r>
            <a:r>
              <a:rPr lang="tr-TR" sz="1600" dirty="0" err="1" smtClean="0"/>
              <a:t>include’lar</a:t>
            </a:r>
            <a:endParaRPr lang="tr-TR" sz="1600" dirty="0" smtClean="0"/>
          </a:p>
          <a:p>
            <a:pPr algn="ctr"/>
            <a:r>
              <a:rPr lang="tr-TR" sz="1600" dirty="0" smtClean="0"/>
              <a:t>#</a:t>
            </a:r>
            <a:r>
              <a:rPr lang="tr-TR" sz="1600" dirty="0" err="1" smtClean="0"/>
              <a:t>define’lar</a:t>
            </a:r>
            <a:r>
              <a:rPr lang="tr-TR" sz="1600" dirty="0" smtClean="0"/>
              <a:t> </a:t>
            </a:r>
          </a:p>
          <a:p>
            <a:pPr algn="ctr"/>
            <a:r>
              <a:rPr lang="tr-TR" sz="1600" dirty="0" smtClean="0"/>
              <a:t>prototipler</a:t>
            </a:r>
            <a:endParaRPr lang="tr-TR" sz="1600" dirty="0"/>
          </a:p>
        </p:txBody>
      </p:sp>
      <p:sp>
        <p:nvSpPr>
          <p:cNvPr id="6" name="5 Yuvarlatılmış Dikdörtgen"/>
          <p:cNvSpPr/>
          <p:nvPr/>
        </p:nvSpPr>
        <p:spPr>
          <a:xfrm>
            <a:off x="5000628" y="1857364"/>
            <a:ext cx="2143140" cy="1000132"/>
          </a:xfrm>
          <a:prstGeom prst="roundRect">
            <a:avLst/>
          </a:prstGeom>
          <a:solidFill>
            <a:srgbClr val="FFC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err="1" smtClean="0">
                <a:solidFill>
                  <a:schemeClr val="tx1"/>
                </a:solidFill>
              </a:rPr>
              <a:t>main</a:t>
            </a:r>
            <a:r>
              <a:rPr lang="tr-TR" sz="2400" b="1" dirty="0" smtClean="0">
                <a:solidFill>
                  <a:schemeClr val="tx1"/>
                </a:solidFill>
              </a:rPr>
              <a:t> fonksiyonu</a:t>
            </a:r>
            <a:endParaRPr lang="tr-TR" sz="2400" b="1" dirty="0">
              <a:solidFill>
                <a:schemeClr val="tx1"/>
              </a:solidFill>
            </a:endParaRPr>
          </a:p>
        </p:txBody>
      </p:sp>
      <p:sp>
        <p:nvSpPr>
          <p:cNvPr id="7" name="6 Yuvarlatılmış Dikdörtgen"/>
          <p:cNvSpPr/>
          <p:nvPr/>
        </p:nvSpPr>
        <p:spPr>
          <a:xfrm>
            <a:off x="5000628" y="3000372"/>
            <a:ext cx="2143140" cy="1000132"/>
          </a:xfrm>
          <a:prstGeom prst="roundRect">
            <a:avLst/>
          </a:prstGeom>
          <a:solidFill>
            <a:srgbClr val="FF0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fonksiyon1</a:t>
            </a:r>
            <a:endParaRPr lang="tr-TR" dirty="0"/>
          </a:p>
        </p:txBody>
      </p:sp>
      <p:sp>
        <p:nvSpPr>
          <p:cNvPr id="8" name="7 Yuvarlatılmış Dikdörtgen"/>
          <p:cNvSpPr/>
          <p:nvPr/>
        </p:nvSpPr>
        <p:spPr>
          <a:xfrm>
            <a:off x="5000628" y="4214818"/>
            <a:ext cx="2143140" cy="1000132"/>
          </a:xfrm>
          <a:prstGeom prst="roundRect">
            <a:avLst/>
          </a:prstGeom>
          <a:solidFill>
            <a:srgbClr val="FFFF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fonksiyon2</a:t>
            </a:r>
            <a:endParaRPr lang="tr-TR" dirty="0">
              <a:solidFill>
                <a:schemeClr val="tx1"/>
              </a:solidFill>
            </a:endParaRPr>
          </a:p>
        </p:txBody>
      </p:sp>
      <p:sp>
        <p:nvSpPr>
          <p:cNvPr id="9" name="8 Metin kutusu"/>
          <p:cNvSpPr txBox="1"/>
          <p:nvPr/>
        </p:nvSpPr>
        <p:spPr>
          <a:xfrm rot="16200000">
            <a:off x="5626052" y="2232048"/>
            <a:ext cx="4143428" cy="1107996"/>
          </a:xfrm>
          <a:prstGeom prst="rect">
            <a:avLst/>
          </a:prstGeom>
          <a:noFill/>
        </p:spPr>
        <p:txBody>
          <a:bodyPr wrap="square" rtlCol="0">
            <a:spAutoFit/>
          </a:bodyPr>
          <a:lstStyle/>
          <a:p>
            <a:r>
              <a:rPr lang="tr-TR" sz="6600" b="1" dirty="0" smtClean="0"/>
              <a:t>KODUN  İÇİ</a:t>
            </a:r>
            <a:endParaRPr lang="tr-TR" sz="6600" b="1" dirty="0"/>
          </a:p>
        </p:txBody>
      </p:sp>
      <p:sp>
        <p:nvSpPr>
          <p:cNvPr id="10" name="9 Metin kutusu"/>
          <p:cNvSpPr txBox="1"/>
          <p:nvPr/>
        </p:nvSpPr>
        <p:spPr>
          <a:xfrm>
            <a:off x="571472" y="5477548"/>
            <a:ext cx="7715304" cy="954107"/>
          </a:xfrm>
          <a:prstGeom prst="rect">
            <a:avLst/>
          </a:prstGeom>
          <a:noFill/>
        </p:spPr>
        <p:txBody>
          <a:bodyPr wrap="square" rtlCol="0">
            <a:spAutoFit/>
          </a:bodyPr>
          <a:lstStyle/>
          <a:p>
            <a:pPr algn="ctr"/>
            <a:r>
              <a:rPr lang="tr-TR" sz="2800" i="1" dirty="0" smtClean="0"/>
              <a:t>Başkumandan </a:t>
            </a:r>
            <a:r>
              <a:rPr lang="tr-TR" sz="2800" b="1" i="1" dirty="0" err="1" smtClean="0"/>
              <a:t>main</a:t>
            </a:r>
            <a:r>
              <a:rPr lang="tr-TR" sz="2800" i="1" dirty="0" smtClean="0"/>
              <a:t> ve emrindeki </a:t>
            </a:r>
            <a:r>
              <a:rPr lang="tr-TR" sz="2800" b="1" i="1" dirty="0" smtClean="0"/>
              <a:t>fonksiyonlar</a:t>
            </a:r>
            <a:r>
              <a:rPr lang="tr-TR" sz="2800" i="1" dirty="0" smtClean="0"/>
              <a:t> ile kod görevini icra eder.</a:t>
            </a:r>
          </a:p>
        </p:txBody>
      </p:sp>
      <p:pic>
        <p:nvPicPr>
          <p:cNvPr id="11" name="10 Resim" descr="General_Character_2013.png"/>
          <p:cNvPicPr>
            <a:picLocks noChangeAspect="1"/>
          </p:cNvPicPr>
          <p:nvPr/>
        </p:nvPicPr>
        <p:blipFill>
          <a:blip r:embed="rId2"/>
          <a:stretch>
            <a:fillRect/>
          </a:stretch>
        </p:blipFill>
        <p:spPr>
          <a:xfrm>
            <a:off x="642910" y="1357298"/>
            <a:ext cx="1571636" cy="2506759"/>
          </a:xfrm>
          <a:prstGeom prst="rect">
            <a:avLst/>
          </a:prstGeom>
        </p:spPr>
      </p:pic>
      <p:pic>
        <p:nvPicPr>
          <p:cNvPr id="12" name="11 Resim" descr="25959581-Vector-illustration-of-Scout-kids-Stock-Vector-scout-boy-girl.jpg"/>
          <p:cNvPicPr>
            <a:picLocks noChangeAspect="1"/>
          </p:cNvPicPr>
          <p:nvPr/>
        </p:nvPicPr>
        <p:blipFill>
          <a:blip r:embed="rId3" cstate="print"/>
          <a:stretch>
            <a:fillRect/>
          </a:stretch>
        </p:blipFill>
        <p:spPr>
          <a:xfrm>
            <a:off x="2143108" y="3286124"/>
            <a:ext cx="1909762" cy="1621829"/>
          </a:xfrm>
          <a:prstGeom prst="rect">
            <a:avLst/>
          </a:prstGeom>
        </p:spPr>
      </p:pic>
      <p:sp>
        <p:nvSpPr>
          <p:cNvPr id="13" name="12 Sol Ok"/>
          <p:cNvSpPr/>
          <p:nvPr/>
        </p:nvSpPr>
        <p:spPr>
          <a:xfrm>
            <a:off x="2500298" y="2143116"/>
            <a:ext cx="2428892" cy="571504"/>
          </a:xfrm>
          <a:prstGeom prst="leftArrow">
            <a:avLst/>
          </a:prstGeom>
          <a:solidFill>
            <a:srgbClr val="FFC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b="1">
              <a:solidFill>
                <a:schemeClr val="tx1"/>
              </a:solidFill>
            </a:endParaRPr>
          </a:p>
        </p:txBody>
      </p:sp>
      <p:sp>
        <p:nvSpPr>
          <p:cNvPr id="14" name="13 Sol Ok"/>
          <p:cNvSpPr/>
          <p:nvPr/>
        </p:nvSpPr>
        <p:spPr>
          <a:xfrm>
            <a:off x="4000496" y="3357562"/>
            <a:ext cx="928694" cy="12144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Bir C kodu birden çok fonksiyon içerebilir</a:t>
            </a:r>
            <a:endParaRPr lang="en-US" dirty="0"/>
          </a:p>
        </p:txBody>
      </p:sp>
      <p:pic>
        <p:nvPicPr>
          <p:cNvPr id="4" name="Picture 3"/>
          <p:cNvPicPr>
            <a:picLocks noChangeAspect="1"/>
          </p:cNvPicPr>
          <p:nvPr/>
        </p:nvPicPr>
        <p:blipFill>
          <a:blip r:embed="rId2"/>
          <a:stretch>
            <a:fillRect/>
          </a:stretch>
        </p:blipFill>
        <p:spPr>
          <a:xfrm>
            <a:off x="714348" y="1357298"/>
            <a:ext cx="8013700" cy="4178300"/>
          </a:xfrm>
          <a:prstGeom prst="rect">
            <a:avLst/>
          </a:prstGeom>
        </p:spPr>
      </p:pic>
    </p:spTree>
    <p:extLst>
      <p:ext uri="{BB962C8B-B14F-4D97-AF65-F5344CB8AC3E}">
        <p14:creationId xmlns:p14="http://schemas.microsoft.com/office/powerpoint/2010/main" xmlns="" val="742807150"/>
      </p:ext>
    </p:extLst>
  </p:cSld>
  <p:clrMapOvr>
    <a:masterClrMapping/>
  </p:clrMapOvr>
  <p:transition>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Derece alan sinüs fonksiyonu yazalım.</a:t>
            </a:r>
            <a:endParaRPr lang="tr-TR" dirty="0"/>
          </a:p>
        </p:txBody>
      </p:sp>
      <p:sp>
        <p:nvSpPr>
          <p:cNvPr id="3" name="2 İçerik Yer Tutucusu"/>
          <p:cNvSpPr>
            <a:spLocks noGrp="1"/>
          </p:cNvSpPr>
          <p:nvPr>
            <p:ph sz="quarter" idx="1"/>
          </p:nvPr>
        </p:nvSpPr>
        <p:spPr/>
        <p:txBody>
          <a:bodyPr/>
          <a:lstStyle/>
          <a:p>
            <a:r>
              <a:rPr lang="tr-TR" dirty="0" smtClean="0"/>
              <a:t>sinüs fonksiyonu derece alabilsin</a:t>
            </a:r>
          </a:p>
          <a:p>
            <a:pPr>
              <a:buNone/>
            </a:pPr>
            <a:r>
              <a:rPr lang="tr-TR" dirty="0" smtClean="0"/>
              <a:t>(</a:t>
            </a:r>
            <a:r>
              <a:rPr lang="tr-TR" dirty="0" err="1" smtClean="0"/>
              <a:t>math</a:t>
            </a:r>
            <a:r>
              <a:rPr lang="tr-TR" dirty="0" smtClean="0"/>
              <a:t>.h içerisindeki sin fonksiyonu radyan alıyordu)</a:t>
            </a:r>
          </a:p>
          <a:p>
            <a:pPr>
              <a:buNone/>
            </a:pPr>
            <a:endParaRPr lang="tr-TR" dirty="0" smtClean="0"/>
          </a:p>
          <a:p>
            <a:pPr>
              <a:buNone/>
            </a:pPr>
            <a:r>
              <a:rPr lang="tr-TR" dirty="0" smtClean="0"/>
              <a:t>sin_derece(30) deyince 0.5 bulunabilsin.</a:t>
            </a:r>
          </a:p>
        </p:txBody>
      </p:sp>
      <p:pic>
        <p:nvPicPr>
          <p:cNvPr id="4" name="3 Resim" descr="bilgisayar.jpg"/>
          <p:cNvPicPr>
            <a:picLocks noChangeAspect="1"/>
          </p:cNvPicPr>
          <p:nvPr/>
        </p:nvPicPr>
        <p:blipFill>
          <a:blip r:embed="rId2"/>
          <a:stretch>
            <a:fillRect/>
          </a:stretch>
        </p:blipFill>
        <p:spPr>
          <a:xfrm>
            <a:off x="7215206" y="2395526"/>
            <a:ext cx="1188720" cy="1219200"/>
          </a:xfrm>
          <a:prstGeom prst="rect">
            <a:avLst/>
          </a:prstGeom>
        </p:spPr>
      </p:pic>
    </p:spTree>
  </p:cSld>
  <p:clrMapOvr>
    <a:masterClrMapping/>
  </p:clrMapOvr>
  <p:transition>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5" name="Picture 3"/>
          <p:cNvPicPr>
            <a:picLocks noChangeAspect="1" noChangeArrowheads="1"/>
          </p:cNvPicPr>
          <p:nvPr/>
        </p:nvPicPr>
        <p:blipFill>
          <a:blip r:embed="rId4"/>
          <a:srcRect/>
          <a:stretch>
            <a:fillRect/>
          </a:stretch>
        </p:blipFill>
        <p:spPr bwMode="auto">
          <a:xfrm>
            <a:off x="1071538" y="1142984"/>
            <a:ext cx="4391025" cy="3152775"/>
          </a:xfrm>
          <a:prstGeom prst="rect">
            <a:avLst/>
          </a:prstGeom>
          <a:noFill/>
          <a:ln w="9525">
            <a:noFill/>
            <a:miter lim="800000"/>
            <a:headEnd/>
            <a:tailEnd/>
          </a:ln>
          <a:effectLst/>
        </p:spPr>
      </p:pic>
      <p:pic>
        <p:nvPicPr>
          <p:cNvPr id="5" name="4 Resim" descr="soru.jpg"/>
          <p:cNvPicPr>
            <a:picLocks noChangeAspect="1"/>
          </p:cNvPicPr>
          <p:nvPr/>
        </p:nvPicPr>
        <p:blipFill>
          <a:blip r:embed="rId5"/>
          <a:stretch>
            <a:fillRect/>
          </a:stretch>
        </p:blipFill>
        <p:spPr>
          <a:xfrm>
            <a:off x="7343248" y="1214422"/>
            <a:ext cx="1425483" cy="1071570"/>
          </a:xfrm>
          <a:prstGeom prst="rect">
            <a:avLst/>
          </a:prstGeom>
        </p:spPr>
      </p:pic>
      <p:sp>
        <p:nvSpPr>
          <p:cNvPr id="2" name="1 Başlık"/>
          <p:cNvSpPr>
            <a:spLocks noGrp="1"/>
          </p:cNvSpPr>
          <p:nvPr>
            <p:ph type="title"/>
          </p:nvPr>
        </p:nvSpPr>
        <p:spPr/>
        <p:txBody>
          <a:bodyPr>
            <a:normAutofit fontScale="90000"/>
          </a:bodyPr>
          <a:lstStyle/>
          <a:p>
            <a:r>
              <a:rPr lang="tr-TR" dirty="0" smtClean="0"/>
              <a:t>Kütüphane içindeki fonksiyonların kullanımına örnek</a:t>
            </a:r>
            <a:endParaRPr lang="tr-TR" dirty="0"/>
          </a:p>
        </p:txBody>
      </p:sp>
      <p:pic>
        <p:nvPicPr>
          <p:cNvPr id="2051" name="Picture 3"/>
          <p:cNvPicPr>
            <a:picLocks noChangeAspect="1" noChangeArrowheads="1"/>
          </p:cNvPicPr>
          <p:nvPr/>
        </p:nvPicPr>
        <p:blipFill>
          <a:blip r:embed="rId6"/>
          <a:srcRect b="57143"/>
          <a:stretch>
            <a:fillRect/>
          </a:stretch>
        </p:blipFill>
        <p:spPr bwMode="auto">
          <a:xfrm>
            <a:off x="5857884" y="3214686"/>
            <a:ext cx="2714644" cy="9788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8 Yuvarlatılmış Dikdörtgen"/>
          <p:cNvSpPr/>
          <p:nvPr/>
        </p:nvSpPr>
        <p:spPr>
          <a:xfrm>
            <a:off x="4500562" y="4643446"/>
            <a:ext cx="4357718" cy="17145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Fonksiyonların kıymetini anlamak için, daha sonra alıştırma olarak yukarıdaki kodun aynısını, </a:t>
            </a:r>
            <a:r>
              <a:rPr lang="tr-TR" dirty="0" err="1" smtClean="0"/>
              <a:t>pow</a:t>
            </a:r>
            <a:r>
              <a:rPr lang="tr-TR" dirty="0" smtClean="0"/>
              <a:t> ve </a:t>
            </a:r>
            <a:r>
              <a:rPr lang="tr-TR" dirty="0" err="1" smtClean="0"/>
              <a:t>sqrt</a:t>
            </a:r>
            <a:r>
              <a:rPr lang="tr-TR" dirty="0" smtClean="0"/>
              <a:t> fonksiyonlarını hiç kullanmadan yapmaya çalışabilirsiniz. </a:t>
            </a:r>
          </a:p>
          <a:p>
            <a:pPr algn="ctr"/>
            <a:r>
              <a:rPr lang="tr-TR" dirty="0" smtClean="0"/>
              <a:t>Özellikle kare işlemini yapmak oldukça zor değil mi?</a:t>
            </a:r>
            <a:endParaRPr lang="tr-TR" dirty="0"/>
          </a:p>
        </p:txBody>
      </p:sp>
      <p:sp>
        <p:nvSpPr>
          <p:cNvPr id="10" name="9 Yuvarlatılmış Dikdörtgen"/>
          <p:cNvSpPr/>
          <p:nvPr/>
        </p:nvSpPr>
        <p:spPr>
          <a:xfrm>
            <a:off x="571472" y="4429132"/>
            <a:ext cx="3786214" cy="20002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pow</a:t>
            </a:r>
            <a:r>
              <a:rPr lang="tr-TR" dirty="0" smtClean="0"/>
              <a:t> fonksiyonu iki tane </a:t>
            </a:r>
            <a:r>
              <a:rPr lang="tr-TR" dirty="0" err="1" smtClean="0"/>
              <a:t>double</a:t>
            </a:r>
            <a:r>
              <a:rPr lang="tr-TR" dirty="0" smtClean="0"/>
              <a:t> türünde değişken alır ve sonuç olarak da </a:t>
            </a:r>
            <a:r>
              <a:rPr lang="tr-TR" dirty="0" err="1" smtClean="0"/>
              <a:t>double</a:t>
            </a:r>
            <a:r>
              <a:rPr lang="tr-TR" dirty="0" smtClean="0"/>
              <a:t> türünde değer döner.</a:t>
            </a:r>
          </a:p>
          <a:p>
            <a:pPr algn="ctr"/>
            <a:r>
              <a:rPr lang="tr-TR" dirty="0" err="1" smtClean="0"/>
              <a:t>sqrt</a:t>
            </a:r>
            <a:r>
              <a:rPr lang="tr-TR" dirty="0" smtClean="0"/>
              <a:t> ise bir tane </a:t>
            </a:r>
            <a:r>
              <a:rPr lang="tr-TR" dirty="0" err="1" smtClean="0"/>
              <a:t>double</a:t>
            </a:r>
            <a:r>
              <a:rPr lang="tr-TR" dirty="0" smtClean="0"/>
              <a:t> türünde değişken alıp, </a:t>
            </a:r>
            <a:r>
              <a:rPr lang="tr-TR" dirty="0" err="1" smtClean="0"/>
              <a:t>double</a:t>
            </a:r>
            <a:r>
              <a:rPr lang="tr-TR" dirty="0" smtClean="0"/>
              <a:t> türünde değer döner.</a:t>
            </a:r>
            <a:endParaRPr lang="tr-TR" dirty="0"/>
          </a:p>
        </p:txBody>
      </p:sp>
      <p:grpSp>
        <p:nvGrpSpPr>
          <p:cNvPr id="3" name="14 Grup"/>
          <p:cNvGrpSpPr/>
          <p:nvPr/>
        </p:nvGrpSpPr>
        <p:grpSpPr>
          <a:xfrm>
            <a:off x="1857356" y="2428868"/>
            <a:ext cx="1863286" cy="642942"/>
            <a:chOff x="1857356" y="2428868"/>
            <a:chExt cx="1863286" cy="642942"/>
          </a:xfrm>
        </p:grpSpPr>
        <p:cxnSp>
          <p:nvCxnSpPr>
            <p:cNvPr id="13" name="12 Düz Bağlayıcı"/>
            <p:cNvCxnSpPr>
              <a:stCxn id="11" idx="0"/>
            </p:cNvCxnSpPr>
            <p:nvPr/>
          </p:nvCxnSpPr>
          <p:spPr>
            <a:xfrm rot="5400000" flipH="1" flipV="1">
              <a:off x="2714612" y="2285992"/>
              <a:ext cx="71438" cy="78581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13 Metin kutusu"/>
            <p:cNvSpPr txBox="1"/>
            <p:nvPr/>
          </p:nvSpPr>
          <p:spPr>
            <a:xfrm>
              <a:off x="3143240" y="2428868"/>
              <a:ext cx="577402" cy="461665"/>
            </a:xfrm>
            <a:prstGeom prst="rect">
              <a:avLst/>
            </a:prstGeom>
            <a:solidFill>
              <a:srgbClr val="FFFF00"/>
            </a:solidFill>
            <a:ln>
              <a:solidFill>
                <a:schemeClr val="tx1"/>
              </a:solidFill>
            </a:ln>
          </p:spPr>
          <p:txBody>
            <a:bodyPr wrap="none" rtlCol="0">
              <a:spAutoFit/>
            </a:bodyPr>
            <a:lstStyle/>
            <a:p>
              <a:r>
                <a:rPr lang="tr-TR" sz="2400" b="1" dirty="0" smtClean="0"/>
                <a:t>3.0</a:t>
              </a:r>
              <a:endParaRPr lang="tr-TR" sz="2400" b="1" dirty="0"/>
            </a:p>
          </p:txBody>
        </p:sp>
        <p:sp>
          <p:nvSpPr>
            <p:cNvPr id="11" name="10 Yuvarlatılmış Dikdörtgen"/>
            <p:cNvSpPr/>
            <p:nvPr/>
          </p:nvSpPr>
          <p:spPr>
            <a:xfrm>
              <a:off x="1857356" y="2714620"/>
              <a:ext cx="1000132" cy="357190"/>
            </a:xfrm>
            <a:prstGeom prst="round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heckerboard(across)">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5.ders sonu</a:t>
            </a:r>
            <a:endParaRPr lang="tr-TR" sz="8000" dirty="0"/>
          </a:p>
        </p:txBody>
      </p:sp>
    </p:spTree>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Fonksiyonlar</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214282" y="1219200"/>
            <a:ext cx="8501122" cy="4937760"/>
          </a:xfrm>
        </p:spPr>
        <p:txBody>
          <a:bodyPr>
            <a:normAutofit/>
          </a:bodyPr>
          <a:lstStyle/>
          <a:p>
            <a:pPr marL="342900" indent="-342900" algn="just">
              <a:buFontTx/>
              <a:buChar char="-"/>
            </a:pPr>
            <a:r>
              <a:rPr lang="tr-TR" dirty="0" smtClean="0">
                <a:solidFill>
                  <a:schemeClr val="tx1"/>
                </a:solidFill>
              </a:rPr>
              <a:t>Fonksiyonlara neden ihtiyaç duyulur ve hangi sorunlara çözüm getirir?</a:t>
            </a:r>
            <a:endParaRPr lang="tr-TR" sz="2400" dirty="0">
              <a:solidFill>
                <a:schemeClr val="tx1"/>
              </a:solidFill>
            </a:endParaRPr>
          </a:p>
          <a:p>
            <a:pPr marL="617220" lvl="1" indent="-342900" algn="just">
              <a:buFont typeface="Wingdings" panose="05000000000000000000" pitchFamily="2" charset="2"/>
              <a:buChar char="Ø"/>
            </a:pPr>
            <a:r>
              <a:rPr lang="tr-TR" dirty="0">
                <a:solidFill>
                  <a:schemeClr val="tx1"/>
                </a:solidFill>
              </a:rPr>
              <a:t>Özellikle büyük bir </a:t>
            </a:r>
            <a:r>
              <a:rPr lang="tr-TR" dirty="0" smtClean="0">
                <a:solidFill>
                  <a:schemeClr val="tx1"/>
                </a:solidFill>
              </a:rPr>
              <a:t>programı </a:t>
            </a:r>
            <a:r>
              <a:rPr lang="tr-TR" dirty="0">
                <a:solidFill>
                  <a:schemeClr val="tx1"/>
                </a:solidFill>
              </a:rPr>
              <a:t>tek bir fonksiyon içerisine </a:t>
            </a:r>
            <a:r>
              <a:rPr lang="tr-TR" dirty="0" smtClean="0">
                <a:solidFill>
                  <a:schemeClr val="tx1"/>
                </a:solidFill>
              </a:rPr>
              <a:t>yazmaya çalışmak sizi gereksiz yere uğraştırır. Sizin dışınızda kodunuzu </a:t>
            </a:r>
            <a:r>
              <a:rPr lang="tr-TR" dirty="0">
                <a:solidFill>
                  <a:schemeClr val="tx1"/>
                </a:solidFill>
              </a:rPr>
              <a:t>okumak isteyen birinin </a:t>
            </a:r>
            <a:r>
              <a:rPr lang="tr-TR" dirty="0" smtClean="0">
                <a:solidFill>
                  <a:schemeClr val="tx1"/>
                </a:solidFill>
              </a:rPr>
              <a:t>işi de zorlaşacaktır.</a:t>
            </a:r>
            <a:endParaRPr lang="tr-TR" dirty="0">
              <a:solidFill>
                <a:schemeClr val="tx1"/>
              </a:solidFill>
            </a:endParaRPr>
          </a:p>
          <a:p>
            <a:pPr lvl="2" algn="just"/>
            <a:r>
              <a:rPr lang="tr-TR" dirty="0" smtClean="0">
                <a:solidFill>
                  <a:schemeClr val="tx1"/>
                </a:solidFill>
              </a:rPr>
              <a:t>Örneğin sürekli olarak iki sayının hangisinin büyük olduğunu kontrol ediyorsunuz. Bunun için bir fonksiyon yazmak ve aynı yerlerde bu fonksiyonu çağırmak yazılan kod miktarını azaltır.</a:t>
            </a:r>
            <a:endParaRPr lang="tr-TR" dirty="0">
              <a:solidFill>
                <a:schemeClr val="tx1"/>
              </a:solidFill>
            </a:endParaRPr>
          </a:p>
        </p:txBody>
      </p:sp>
      <p:sp>
        <p:nvSpPr>
          <p:cNvPr id="4" name="3 Yuvarlatılmış Dikdörtgen"/>
          <p:cNvSpPr/>
          <p:nvPr/>
        </p:nvSpPr>
        <p:spPr>
          <a:xfrm>
            <a:off x="5357818" y="4357694"/>
            <a:ext cx="3286148" cy="1785950"/>
          </a:xfrm>
          <a:prstGeom prst="roundRect">
            <a:avLst>
              <a:gd name="adj" fmla="val 1422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Ödev2’de kodunuzun ne kadar karışık bir hal aldığına şahitlik edebilirsiniz.  Fonksiyonları öğrendikten sonra aynı kodu çok daha sade bir şekilde tasarlayabileceksiniz.</a:t>
            </a:r>
            <a:endParaRPr lang="tr-TR" dirty="0"/>
          </a:p>
        </p:txBody>
      </p:sp>
    </p:spTree>
    <p:extLst>
      <p:ext uri="{BB962C8B-B14F-4D97-AF65-F5344CB8AC3E}">
        <p14:creationId xmlns:p14="http://schemas.microsoft.com/office/powerpoint/2010/main" xmlns="" val="2327574789"/>
      </p:ext>
    </p:extLst>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Oval 11"/>
          <p:cNvSpPr/>
          <p:nvPr/>
        </p:nvSpPr>
        <p:spPr>
          <a:xfrm>
            <a:off x="4326798" y="4641024"/>
            <a:ext cx="1406342" cy="42612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F(X,Y,Z)</a:t>
            </a:r>
            <a:endParaRPr lang="tr-TR" dirty="0"/>
          </a:p>
        </p:txBody>
      </p:sp>
      <p:sp>
        <p:nvSpPr>
          <p:cNvPr id="6" name="Rectangle 5"/>
          <p:cNvSpPr/>
          <p:nvPr/>
        </p:nvSpPr>
        <p:spPr>
          <a:xfrm>
            <a:off x="4068266" y="4641024"/>
            <a:ext cx="1827290" cy="550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p:txBody>
          <a:bodyPr/>
          <a:lstStyle/>
          <a:p>
            <a:r>
              <a:rPr lang="tr-TR" dirty="0" smtClean="0"/>
              <a:t>Fonksiyonlar</a:t>
            </a:r>
            <a:endParaRPr lang="tr-TR" dirty="0"/>
          </a:p>
        </p:txBody>
      </p:sp>
      <p:sp>
        <p:nvSpPr>
          <p:cNvPr id="4" name="AutoShape 2" descr="data:image/png;base64,iVBORw0KGgoAAAANSUhEUgAAALAAAACuCAMAAAChtXeHAAAAhFBMVEX///8AAACzs7OVlZXm5uZcXFynp6fd3d09PT34+Pjg4ODW1tbT09PZ2dmOjo5paWlPT08QEBDu7u5EREQwMDAcHBwhISGvr69+fn6cnJxKSkq5ubnGxsbt7e3Nzc1GRkZ0dHQuLi59fX03NzdXV1cVFRWHh4diYmJubm6hoaHAwMAgICA7Mq6PAAAHo0lEQVR4nO2ciXaqvBpA8zFHkUkFQUAZCqLv/343AyhW+7enbQqum71OKxKP7saEfBkIQhKJRCKRSCQSieRKYGLyo9FDbYEQNgkLTJ9gdk4LViZHm1Z0IIIUKeBTm9pCyAS/CuGooWOxoslWkm6LAiAswgZPrMpRIEd7gJIctglCC1A1UwEVlZZJk72a5PnyVOWmmU1s2kOFlVAHbRCOSLlIanwVJr/wzgqG11slyei4mq58MOFtXuuDsIHQ8u2IPhI2Se4rcJ7Mlwu/LVPiwIVbtSnC/ENhZPgROBMWZy5sI8vFXNgrdwZx/VAY76CesvoNwjakbl8kmM6uYleJ5FG4hHoaVc4gjHeJ5fWVjrInlzvytNihd8IxRNBMosoZhJFdgNdXOkq20c926gItGGPh1I9JMZ6w0tGGIyLSCDXAGo5eGNk6bMHa00N8DIeLcAAuJqXCX0wiy2QCzH5Q/zvAt5RgeIJvJWL0Uolk7pjp1Ab/SNdObfCPGO7UBv+IFBbNKwlneZ7bTb0kDzPpe35IVsak2cVtUVXhW1VtDrQr3UwZsX9CByx4xFvg0ChHBxYdzZOlDywkDhKqW1BRhzzOuGAYPrzRcHdBjAsaXRrkccL491NwA7AhAT1ahSyr0xAgnlrqv3GJMS0Ci478WvkwaY/oS1gA6/6yEJCCrE9r8wVWxLjjhyVAPeMKN6AA9K2cB8UrBJnp203YWk3r8iVSH078yIP1iwgf+dGrCAMc+dELCh/MKU2+SMqH5NHLCJ9HwsmLCO/4UfIawuk1fiDC0437fQLW+gk5c2GMhC3F/pzlA6sHzAcWP+rHLBrPGihGwo/4D2zDBzYPVNZ71scfdGSwe2+l8tPWE+FfpPj+5J9Gcu72t1fWEF66j+gP1N4D6wceMtgiXYP9T4T/fChtD9fx/n9HmyBQV6SwYKSwaKSwaKSwaKSwaKSwaKSwaKSwaKSwaGYvjNP9Xafzd4Wx4hCaM1o4bPRg1QQobdgyPIdN22mG46h7ZDcOo1G0hr4wI6djOm2Gsiam0yPpdRLKCfW7+fbfFQ5caNu2PqOUv+seNDonSg/ZKEtagddW0OR1q4dQt7Wxoi80LUjarU+HNRYACnlQYXhLcPDdWM8v57Br8YPUZ9l6JsJqCEf2wQgt6Yo78mc5NG3HhjHYuk3waK7GVHUBm4t2E8YBqFkw/ohfFj5VCNMcGQuvVbrqkQq31W1Us1/qSIXVfmmxt8bkebNubsJnHSrPUEel+LeF/ePp1N4LV8GlxEx4GEB+J6z3Q0ZNuCTPlQ6yWw5jiAMER3HCbyqpSvfCG3yGnAs7T4WThJ/qSE4TYVwcx2WY6GmjQvEHZXgT4LbmwqMJ6JFwfeCnnG3OlvbuIY/vhMcIErYvKn93KpyRi0ZKhZPkNqM7Em7e+AgqLRpsLXJRNn8tjC22Sls/BEwYHy3foRnOygTe3wtrcMJMJe4XT6e+9UdFInCr6/vWqprQC5VDx3PzC3NV4aB2u4r9MWU1CKMI1k7nslXn/BYLF27CHULbUdn/5Rx2rq1S7ibJiTZehkvFnAOb6l+VSaKzpR9YPdHz2oFmt7bzkpZdu7SEXuLs2hrehy6fXo8Wi8w+lniPFBaNFBaNFBaNFBaNFBaNFBaNFBaNFBaNFBbN/52wtVdEEA3LY/PoPmFfwnAX9TfILsLWem34J9jPlpTZ3xZGkTBh4OODxpOU3U/WBq5iVQBOAsBX0+23UL/7iFneD7AbCasTu3wFTGoWHzYkws4nL54DeCeFxfJ6wg2/61EKi+IlhfmMnhQWA3YAeLj2KsLHkXD5yYvnQMejNfJvVcD2++HvX5EC71UcMxZfXmYZn43ICwCVxrxsvzNSOmDed8SaJBguWYxuUVE6yTjhTm2fE7TA13v0wkirAdqZ7Iz3jPJWBLgwssO+iMwTuG3z0AvTSrgOPvwPU2O4dM45jbvOCJ2u6yKSt1H7/duP/gjzMPSR57zpw5hhyEOZWuTLaNVr+ZJSsf7JKNoU2OHMNwF54Gf3q0q+CbZTEr2Zy9GZXOw3EShxbLDPW8asp5mqgRozVEWLyEOXP0uLeGOnhp6OtPWoOgabTqTvIoGDvmX1KWL7eqIGgqTWC3K6dpabsK2hUJ6kNVwYHBygqBo31ZHQLZDYzgik00Ya28hnUg5boxaHdJw629D7+6HOlMc0Cl08inFQGdcdLKm5yD2FYt7W4mT9H8K6tfhA+OxBYcUazX6b7l2QstFY7yiuFI+X3j4R1qoSBTa0+OMcVjMcFbQO7OGcrdl91Y4lbrcFb1h665+fClvbZA3b/Fkah7Z+zYHVyPKiV+xA2f5g2uMThqW36nMprdL3e3rwFWESO/P+qUjhpn9v3QrQmd9l34yFN/0S4ydpN2GDFQnymoKPsqgCi4QGrILsaWUJ2KiOtq7Hwv0uIE/SbsImy9nVpYl8Fs55J4FNhwF1bJR022LahT8aasLn3WKW9VrRCz9J64VJK5EVxDprL3T2hnZPxW6VtjpZldfHuZFXWSf+dRoJ/Zqz+jqU9pDGCelAUEQKlEGbC9y65OsK5zwMwNCsUWSPrReYGbNHw1eBIsNQiUQikUgkEonkhfkfBRGRE5GH2T4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a:stretch/>
        </p:blipFill>
        <p:spPr bwMode="auto">
          <a:xfrm>
            <a:off x="2050122" y="1729148"/>
            <a:ext cx="4443153" cy="29118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Oval 4"/>
          <p:cNvSpPr/>
          <p:nvPr/>
        </p:nvSpPr>
        <p:spPr>
          <a:xfrm>
            <a:off x="2929631" y="1303020"/>
            <a:ext cx="417251" cy="42612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Z</a:t>
            </a:r>
            <a:endParaRPr lang="tr-TR" dirty="0"/>
          </a:p>
        </p:txBody>
      </p:sp>
      <p:sp>
        <p:nvSpPr>
          <p:cNvPr id="7" name="Oval 6"/>
          <p:cNvSpPr/>
          <p:nvPr/>
        </p:nvSpPr>
        <p:spPr>
          <a:xfrm>
            <a:off x="3435659" y="1196488"/>
            <a:ext cx="417251" cy="42612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X</a:t>
            </a:r>
            <a:endParaRPr lang="tr-TR" dirty="0"/>
          </a:p>
        </p:txBody>
      </p:sp>
      <p:sp>
        <p:nvSpPr>
          <p:cNvPr id="8" name="Oval 7"/>
          <p:cNvSpPr/>
          <p:nvPr/>
        </p:nvSpPr>
        <p:spPr>
          <a:xfrm>
            <a:off x="2880804" y="779238"/>
            <a:ext cx="417251" cy="42612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a:t>
            </a:r>
            <a:endParaRPr lang="tr-TR" dirty="0"/>
          </a:p>
        </p:txBody>
      </p:sp>
      <p:sp>
        <p:nvSpPr>
          <p:cNvPr id="9" name="Oval 8"/>
          <p:cNvSpPr/>
          <p:nvPr/>
        </p:nvSpPr>
        <p:spPr>
          <a:xfrm>
            <a:off x="6098988" y="5005008"/>
            <a:ext cx="2120224" cy="426128"/>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OUTPUT</a:t>
            </a:r>
            <a:endParaRPr lang="tr-TR" dirty="0"/>
          </a:p>
        </p:txBody>
      </p:sp>
      <p:sp>
        <p:nvSpPr>
          <p:cNvPr id="10" name="Oval 9"/>
          <p:cNvSpPr/>
          <p:nvPr/>
        </p:nvSpPr>
        <p:spPr>
          <a:xfrm>
            <a:off x="764486" y="1622616"/>
            <a:ext cx="2120224" cy="426128"/>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INPUTS</a:t>
            </a:r>
            <a:endParaRPr lang="tr-TR" dirty="0"/>
          </a:p>
        </p:txBody>
      </p:sp>
      <p:sp>
        <p:nvSpPr>
          <p:cNvPr id="13" name="12 Metin kutusu"/>
          <p:cNvSpPr txBox="1"/>
          <p:nvPr/>
        </p:nvSpPr>
        <p:spPr>
          <a:xfrm>
            <a:off x="1000100" y="5572140"/>
            <a:ext cx="6072230" cy="461665"/>
          </a:xfrm>
          <a:prstGeom prst="rect">
            <a:avLst/>
          </a:prstGeom>
          <a:noFill/>
        </p:spPr>
        <p:txBody>
          <a:bodyPr wrap="square" rtlCol="0">
            <a:spAutoFit/>
          </a:bodyPr>
          <a:lstStyle/>
          <a:p>
            <a:r>
              <a:rPr lang="tr-TR" sz="2400" dirty="0" err="1" smtClean="0"/>
              <a:t>output</a:t>
            </a:r>
            <a:r>
              <a:rPr lang="tr-TR" sz="2400" dirty="0" smtClean="0"/>
              <a:t>_</a:t>
            </a:r>
            <a:r>
              <a:rPr lang="tr-TR" sz="2400" dirty="0" err="1" smtClean="0"/>
              <a:t>type</a:t>
            </a:r>
            <a:r>
              <a:rPr lang="tr-TR" sz="2400" dirty="0" smtClean="0"/>
              <a:t>   f   ( </a:t>
            </a:r>
            <a:r>
              <a:rPr lang="tr-TR" sz="2400" dirty="0" smtClean="0">
                <a:solidFill>
                  <a:srgbClr val="0070C0"/>
                </a:solidFill>
              </a:rPr>
              <a:t>x_</a:t>
            </a:r>
            <a:r>
              <a:rPr lang="tr-TR" sz="2400" dirty="0" err="1" smtClean="0">
                <a:solidFill>
                  <a:srgbClr val="0070C0"/>
                </a:solidFill>
              </a:rPr>
              <a:t>type</a:t>
            </a:r>
            <a:r>
              <a:rPr lang="tr-TR" sz="2400" dirty="0" smtClean="0">
                <a:solidFill>
                  <a:srgbClr val="0070C0"/>
                </a:solidFill>
              </a:rPr>
              <a:t> x</a:t>
            </a:r>
            <a:r>
              <a:rPr lang="tr-TR" sz="2400" dirty="0" smtClean="0"/>
              <a:t>, </a:t>
            </a:r>
            <a:r>
              <a:rPr lang="tr-TR" sz="2400" dirty="0" smtClean="0">
                <a:solidFill>
                  <a:srgbClr val="0070C0"/>
                </a:solidFill>
              </a:rPr>
              <a:t>y_</a:t>
            </a:r>
            <a:r>
              <a:rPr lang="tr-TR" sz="2400" dirty="0" err="1" smtClean="0">
                <a:solidFill>
                  <a:srgbClr val="0070C0"/>
                </a:solidFill>
              </a:rPr>
              <a:t>type</a:t>
            </a:r>
            <a:r>
              <a:rPr lang="tr-TR" sz="2400" dirty="0" smtClean="0">
                <a:solidFill>
                  <a:srgbClr val="0070C0"/>
                </a:solidFill>
              </a:rPr>
              <a:t> y</a:t>
            </a:r>
            <a:r>
              <a:rPr lang="tr-TR" sz="2400" dirty="0" smtClean="0"/>
              <a:t>, </a:t>
            </a:r>
            <a:r>
              <a:rPr lang="tr-TR" sz="2400" dirty="0" smtClean="0">
                <a:solidFill>
                  <a:srgbClr val="0070C0"/>
                </a:solidFill>
              </a:rPr>
              <a:t>z_</a:t>
            </a:r>
            <a:r>
              <a:rPr lang="tr-TR" sz="2400" dirty="0" err="1" smtClean="0">
                <a:solidFill>
                  <a:srgbClr val="0070C0"/>
                </a:solidFill>
              </a:rPr>
              <a:t>type</a:t>
            </a:r>
            <a:r>
              <a:rPr lang="tr-TR" sz="2400" dirty="0" smtClean="0">
                <a:solidFill>
                  <a:srgbClr val="0070C0"/>
                </a:solidFill>
              </a:rPr>
              <a:t> z</a:t>
            </a:r>
            <a:r>
              <a:rPr lang="tr-TR" sz="2400" dirty="0" smtClean="0"/>
              <a:t>)</a:t>
            </a:r>
            <a:endParaRPr lang="tr-TR" sz="2400" dirty="0"/>
          </a:p>
        </p:txBody>
      </p:sp>
    </p:spTree>
    <p:extLst>
      <p:ext uri="{BB962C8B-B14F-4D97-AF65-F5344CB8AC3E}">
        <p14:creationId xmlns:p14="http://schemas.microsoft.com/office/powerpoint/2010/main" xmlns="" val="17801792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556E-7 -4.90863E-6 C -0.00851 0.00324 -0.01268 0.0125 -0.01945 0.01944 C -0.02361 0.03077 -0.02518 0.04372 -0.02813 0.05552 C -0.029 0.06662 -0.02934 0.08004 -0.03212 0.09045 C -0.03282 0.09947 -0.03299 0.10456 -0.03594 0.11243 C -0.03733 0.12792 -0.0375 0.12191 -0.04184 0.13325 C -0.04288 0.13949 -0.04497 0.14597 -0.04757 0.15129 C -0.04861 0.15638 -0.04913 0.1617 -0.05052 0.16679 C -0.05157 0.17604 -0.05243 0.18622 -0.05434 0.19524 C -0.05643 0.25307 -0.05348 0.20125 -0.05834 0.24451 C -0.0592 0.25191 -0.06111 0.26649 -0.06111 0.26649 C -0.06059 0.2873 -0.06007 0.29956 -0.05625 0.31807 C -0.04931 0.31599 -0.04913 0.31067 -0.04653 0.30257 C -0.04584 0.2954 -0.04514 0.29101 -0.04375 0.28453 C -0.04306 0.27157 -0.04271 0.25862 -0.04184 0.24567 C -0.04167 0.24428 -0.04184 0.24173 -0.0408 0.24173 C -0.03924 0.24173 -0.0382 0.24428 -0.03698 0.24567 C -0.03091 0.26117 -0.03334 0.29679 -0.03299 0.30789 C -0.029 0.30257 -0.02726 0.29633 -0.02327 0.29101 C -0.02205 0.28245 -0.02032 0.2769 -0.01945 0.26764 C -0.0191 0.24937 -0.02709 0.22045 -0.01163 0.21328 C -0.00799 0.2186 -0.00782 0.22253 -0.00591 0.22878 C -0.00157 0.24335 0.00121 0.25862 0.00382 0.27412 C 0.00416 0.28846 0.00277 0.3028 0.00486 0.31691 C 0.00521 0.31923 0.0085 0.31622 0.00972 0.31437 C 0.0118 0.31113 0.0118 0.30627 0.01354 0.30257 C 0.01527 0.29424 0.01649 0.27666 0.01649 0.27666 C 0.01718 0.25399 0.01545 0.22716 0.03003 0.21074 C 0.03194 0.20866 0.03472 0.20842 0.0368 0.20681 C 0.04236 0.21074 0.04288 0.21583 0.04462 0.22369 C 0.04583 0.23665 0.04652 0.25145 0.04948 0.26371 C 0.05 0.28846 0.03993 0.31715 0.05816 0.30512 C 0.0592 0.30442 0.05955 0.30257 0.06024 0.30142 C 0.06267 0.28684 0.06597 0.2725 0.06996 0.25862 C 0.07118 0.24937 0.06979 0.23942 0.07378 0.23156 C 0.075 0.21745 0.07621 0.2001 0.08837 0.19663 C 0.0934 0.19825 0.09444 0.20218 0.09809 0.20681 C 0.09913 0.21305 0.09948 0.21536 0.10295 0.21976 C 0.10451 0.22462 0.10625 0.22924 0.10781 0.2341 C 0.1085 0.23618 0.10972 0.24058 0.10972 0.24058 C 0.11232 0.26278 0.09479 0.3183 0.11458 0.31044 C 0.12448 0.30026 0.12621 0.2873 0.13107 0.27296 C 0.13507 0.2614 0.13923 0.25168 0.14166 0.23919 C 0.14323 0.23133 0.14583 0.21213 0.14948 0.20681 C 0.15225 0.19408 0.15538 0.19084 0.1651 0.18622 C 0.17118 0.18807 0.16996 0.1883 0.17187 0.19524 C 0.17291 0.21398 0.17396 0.2075 0.17569 0.22115 C 0.17534 0.2415 0.17604 0.26186 0.17482 0.28198 C 0.17465 0.28453 0.17274 0.28615 0.17187 0.28846 C 0.16805 0.29841 0.16475 0.31021 0.16302 0.32085 C 0.16406 0.34398 0.16337 0.34814 0.17482 0.36341 C 0.18055 0.37104 0.17725 0.36873 0.18246 0.37127 C 0.18437 0.37498 0.18628 0.37706 0.18732 0.38145 C 0.1868 0.39256 0.18854 0.3988 0.1835 0.4062 C 0.18229 0.4106 0.18159 0.41384 0.17951 0.41777 C 0.17812 0.42402 0.17639 0.42934 0.17378 0.43466 C 0.17152 0.44507 0.17257 0.44067 0.17083 0.44761 C 0.17205 0.45362 0.17187 0.45085 0.17187 0.45524 " pathEditMode="relative" ptsTypes="fffffffffffffffffffffffffffffffffffffffffffffffffffffffffA">
                                      <p:cBhvr>
                                        <p:cTn id="6" dur="10000" fill="hold"/>
                                        <p:tgtEl>
                                          <p:spTgt spid="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5.55556E-7 5.65348E-6 C 0.00382 0.06246 -0.00052 0.12538 0.00486 0.18738 C 0.00468 0.19732 0.01059 0.23804 -0.00469 0.24567 C -0.00712 0.24868 -0.01354 0.25076 -0.01354 0.25076 C -0.01615 0.2503 -0.01893 0.25099 -0.02136 0.2496 C -0.02327 0.24868 -0.02448 0.24127 -0.02622 0.23919 C -0.02778 0.22693 -0.029 0.22716 -0.01927 0.22878 C -0.01823 0.23364 -0.01615 0.23734 -0.01441 0.24174 C -0.01302 0.25469 -0.01233 0.26811 -0.01927 0.27805 C -0.02049 0.2843 -0.02257 0.29008 -0.02414 0.2961 C -0.02483 0.29864 -0.02622 0.30396 -0.02622 0.30396 C -0.02709 0.3227 -0.029 0.34074 -0.03004 0.35948 C -0.02934 0.36804 -0.03247 0.37891 -0.02813 0.38539 C -0.02535 0.38955 -0.00712 0.38145 -0.00191 0.3803 C 0.00277 0.37798 0.00677 0.37729 0.0118 0.37637 C 0.02274 0.37683 0.03385 0.37683 0.04479 0.37752 C 0.07326 0.3796 -0.0033 0.37914 0.05347 0.38145 C 0.0842 0.38261 0.11493 0.38238 0.14566 0.38284 C 0.16111 0.384 0.17586 0.38585 0.19132 0.38677 C 0.19652 0.38793 0.20191 0.38839 0.20694 0.39048 C 0.22118 0.38978 0.23368 0.38816 0.24757 0.38539 C 0.25086 0.38377 0.25347 0.38284 0.25642 0.3803 C 0.26076 0.37128 0.25868 0.3604 0.26128 0.35046 C 0.26198 0.32455 0.26441 0.29587 0.26024 0.27019 C 0.25955 0.26001 0.26007 0.24289 0.25243 0.23665 C 0.24965 0.23433 0.24583 0.23341 0.24288 0.23156 C 0.24132 0.23156 0.2276 0.2311 0.22239 0.2341 C 0.21597 0.2378 0.20955 0.24636 0.20295 0.24821 C 0.19774 0.25261 0.18298 0.26718 0.18073 0.27158 C 0.17847 0.27597 0.17187 0.28199 0.17187 0.28199 C 0.16979 0.28615 0.16823 0.28823 0.1651 0.29101 C 0.16059 0.31136 0.13993 0.31946 0.12621 0.32339 C 0.12257 0.32663 0.11996 0.32733 0.11562 0.32848 C 0.10208 0.34005 0.08455 0.34005 0.06909 0.34144 C 0.05364 0.34676 0.04739 0.34491 0.0283 0.34398 C 0.02378 0.34213 0.02205 0.33797 0.01753 0.33496 C 0.01284 0.33195 0.00798 0.32918 0.00399 0.32455 C 0.00191 0.32224 0.00069 0.3183 -0.00191 0.31692 C -0.01007 0.31275 -0.01858 0.30327 -0.02327 0.29355 C -0.02969 0.26487 -0.01702 0.24613 0.00208 0.24058 C 0.01909 0.22508 0.05017 0.24336 0.06909 0.25076 C 0.07239 0.25562 0.07795 0.25724 0.08264 0.25862 C 0.09027 0.26371 0.09791 0.26579 0.1059 0.26903 C 0.11076 0.27088 0.11406 0.27528 0.11857 0.27805 C 0.12361 0.28846 0.12899 0.29841 0.13211 0.31044 C 0.13281 0.31599 0.13385 0.32154 0.13402 0.32709 C 0.1342 0.33912 0.13368 0.35138 0.13316 0.36341 C 0.13246 0.37798 0.11771 0.38307 0.10972 0.38539 C 0.09982 0.38516 0.05781 0.4025 0.04566 0.37752 C 0.04392 0.36457 0.03975 0.35277 0.03802 0.34005 C 0.03958 0.32062 0.04149 0.28199 0.06024 0.27667 C 0.06892 0.26579 0.08316 0.26626 0.09427 0.2651 C 0.10625 0.25469 0.11944 0.26279 0.13107 0.26764 C 0.13281 0.26926 0.13402 0.27181 0.13593 0.27296 C 0.13941 0.27505 0.15034 0.2806 0.15451 0.28199 C 0.16302 0.29055 0.15955 0.28731 0.1651 0.29216 C 0.16614 0.29402 0.16684 0.29587 0.16805 0.29748 C 0.16892 0.29864 0.17031 0.29864 0.171 0.30003 C 0.17274 0.30327 0.17378 0.30674 0.17482 0.31044 C 0.17517 0.3116 0.17534 0.31298 0.17586 0.31414 C 0.17847 0.31992 0.18437 0.32594 0.18836 0.32987 C 0.18993 0.3345 0.19114 0.33912 0.19236 0.34398 C 0.19271 0.34907 0.19444 0.37081 0.19809 0.37382 C 0.1993 0.37475 0.20069 0.37451 0.20208 0.37498 C 0.20538 0.37798 0.20885 0.37775 0.2118 0.38145 C 0.21267 0.38631 0.21458 0.3958 0.21458 0.3958 C 0.21389 0.41384 0.21284 0.42795 0.20885 0.44484 C 0.20729 0.46103 0.20521 0.47653 0.20295 0.49272 C 0.20364 0.50822 0.20156 0.51678 0.21267 0.52117 C 0.21423 0.52719 0.21684 0.52626 0.22048 0.53019 " pathEditMode="relative" ptsTypes="fffffffffffffffffffffffffffffffffffffffffffffffffffffffffffffffffffffA">
                                      <p:cBhvr>
                                        <p:cTn id="8" dur="10000" fill="hold"/>
                                        <p:tgtEl>
                                          <p:spTgt spid="8"/>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77778E-6 2.07495E-6 C 0.01059 0.00416 0.00451 0.00046 0.00486 0.03354 C 0.00538 0.08836 0.00555 0.12167 -0.0184 0.16285 C -0.02049 0.17326 -0.02379 0.18251 -0.02622 0.19269 C -0.02518 0.20009 -0.025 0.20772 -0.02327 0.21466 C -0.02292 0.21605 -0.02136 0.21582 -0.02031 0.21605 C -0.01684 0.21697 -0.00972 0.21859 -0.00972 0.21859 C 0.02187 0.21836 0.1401 0.24658 0.20781 0.21466 C 0.22344 0.21536 0.23351 0.21605 0.24757 0.21859 C 0.25226 0.23641 0.24635 0.2563 0.23298 0.26393 C 0.22778 0.26694 0.22101 0.26694 0.21562 0.26763 C 0.19045 0.26694 0.17604 0.26648 0.15434 0.26393 C 0.14271 0.26116 0.13212 0.25861 0.12031 0.25746 C 0.10955 0.25352 0.10173 0.24959 0.09028 0.24843 C 0.04601 0.24959 0.05035 0.23409 0.03785 0.26 C 0.0368 0.26463 0.03489 0.26763 0.03298 0.27157 C 0.03489 0.28151 0.04062 0.27851 0.04861 0.27943 C 0.0717 0.28915 0.0908 0.28498 0.11753 0.28591 C 0.13889 0.2866 0.16024 0.28753 0.1816 0.28845 C 0.18785 0.291 0.18732 0.29308 0.19219 0.29747 C 0.19479 0.29979 0.19896 0.3021 0.20191 0.30395 C 0.20417 0.30997 0.20833 0.31575 0.21267 0.31945 C 0.21493 0.32963 0.21441 0.3405 0.21163 0.35045 C 0.21128 0.36086 0.21163 0.37127 0.21076 0.38168 C 0.21059 0.38445 0.20868 0.38931 0.20868 0.38931 C 0.2092 0.4099 0.21076 0.43072 0.21076 0.4513 L 0.21753 0.45408 " pathEditMode="relative" ptsTypes="fffffffffffffffffffffffffAA">
                                      <p:cBhvr>
                                        <p:cTn id="10" dur="10000" fill="hold"/>
                                        <p:tgtEl>
                                          <p:spTgt spid="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grpId="1" nodeType="clickEffect">
                                  <p:stCondLst>
                                    <p:cond delay="0"/>
                                  </p:stCondLst>
                                  <p:childTnLst>
                                    <p:anim calcmode="lin" valueType="num">
                                      <p:cBhvr>
                                        <p:cTn id="14" dur="500"/>
                                        <p:tgtEl>
                                          <p:spTgt spid="7"/>
                                        </p:tgtEl>
                                        <p:attrNameLst>
                                          <p:attrName>ppt_w</p:attrName>
                                        </p:attrNameLst>
                                      </p:cBhvr>
                                      <p:tavLst>
                                        <p:tav tm="0">
                                          <p:val>
                                            <p:strVal val="ppt_w"/>
                                          </p:val>
                                        </p:tav>
                                        <p:tav tm="100000">
                                          <p:val>
                                            <p:fltVal val="0"/>
                                          </p:val>
                                        </p:tav>
                                      </p:tavLst>
                                    </p:anim>
                                    <p:anim calcmode="lin" valueType="num">
                                      <p:cBhvr>
                                        <p:cTn id="15" dur="500"/>
                                        <p:tgtEl>
                                          <p:spTgt spid="7"/>
                                        </p:tgtEl>
                                        <p:attrNameLst>
                                          <p:attrName>ppt_h</p:attrName>
                                        </p:attrNameLst>
                                      </p:cBhvr>
                                      <p:tavLst>
                                        <p:tav tm="0">
                                          <p:val>
                                            <p:strVal val="ppt_h"/>
                                          </p:val>
                                        </p:tav>
                                        <p:tav tm="100000">
                                          <p:val>
                                            <p:fltVal val="0"/>
                                          </p:val>
                                        </p:tav>
                                      </p:tavLst>
                                    </p:anim>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53" presetClass="exit" presetSubtype="32" fill="hold" grpId="1" nodeType="withEffect">
                                  <p:stCondLst>
                                    <p:cond delay="0"/>
                                  </p:stCondLst>
                                  <p:childTnLst>
                                    <p:anim calcmode="lin" valueType="num">
                                      <p:cBhvr>
                                        <p:cTn id="19" dur="500"/>
                                        <p:tgtEl>
                                          <p:spTgt spid="8"/>
                                        </p:tgtEl>
                                        <p:attrNameLst>
                                          <p:attrName>ppt_w</p:attrName>
                                        </p:attrNameLst>
                                      </p:cBhvr>
                                      <p:tavLst>
                                        <p:tav tm="0">
                                          <p:val>
                                            <p:strVal val="ppt_w"/>
                                          </p:val>
                                        </p:tav>
                                        <p:tav tm="100000">
                                          <p:val>
                                            <p:fltVal val="0"/>
                                          </p:val>
                                        </p:tav>
                                      </p:tavLst>
                                    </p:anim>
                                    <p:anim calcmode="lin" valueType="num">
                                      <p:cBhvr>
                                        <p:cTn id="20" dur="500"/>
                                        <p:tgtEl>
                                          <p:spTgt spid="8"/>
                                        </p:tgtEl>
                                        <p:attrNameLst>
                                          <p:attrName>ppt_h</p:attrName>
                                        </p:attrNameLst>
                                      </p:cBhvr>
                                      <p:tavLst>
                                        <p:tav tm="0">
                                          <p:val>
                                            <p:strVal val="ppt_h"/>
                                          </p:val>
                                        </p:tav>
                                        <p:tav tm="100000">
                                          <p:val>
                                            <p:fltVal val="0"/>
                                          </p:val>
                                        </p:tav>
                                      </p:tavLst>
                                    </p:anim>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53" presetClass="exit" presetSubtype="32" fill="hold" grpId="1" nodeType="withEffect">
                                  <p:stCondLst>
                                    <p:cond delay="0"/>
                                  </p:stCondLst>
                                  <p:childTnLst>
                                    <p:anim calcmode="lin" valueType="num">
                                      <p:cBhvr>
                                        <p:cTn id="24" dur="500"/>
                                        <p:tgtEl>
                                          <p:spTgt spid="5"/>
                                        </p:tgtEl>
                                        <p:attrNameLst>
                                          <p:attrName>ppt_w</p:attrName>
                                        </p:attrNameLst>
                                      </p:cBhvr>
                                      <p:tavLst>
                                        <p:tav tm="0">
                                          <p:val>
                                            <p:strVal val="ppt_w"/>
                                          </p:val>
                                        </p:tav>
                                        <p:tav tm="100000">
                                          <p:val>
                                            <p:fltVal val="0"/>
                                          </p:val>
                                        </p:tav>
                                      </p:tavLst>
                                    </p:anim>
                                    <p:anim calcmode="lin" valueType="num">
                                      <p:cBhvr>
                                        <p:cTn id="25" dur="500"/>
                                        <p:tgtEl>
                                          <p:spTgt spid="5"/>
                                        </p:tgtEl>
                                        <p:attrNameLst>
                                          <p:attrName>ppt_h</p:attrName>
                                        </p:attrNameLst>
                                      </p:cBhvr>
                                      <p:tavLst>
                                        <p:tav tm="0">
                                          <p:val>
                                            <p:strVal val="ppt_h"/>
                                          </p:val>
                                        </p:tav>
                                        <p:tav tm="100000">
                                          <p:val>
                                            <p:fltVal val="0"/>
                                          </p:val>
                                        </p:tav>
                                      </p:tavLst>
                                    </p:anim>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5" presetClass="exit" presetSubtype="0" fill="hold" grpId="0" nodeType="clickEffect">
                                  <p:stCondLst>
                                    <p:cond delay="0"/>
                                  </p:stCondLst>
                                  <p:childTnLst>
                                    <p:animEffect transition="out" filter="fade">
                                      <p:cBhvr>
                                        <p:cTn id="31" dur="2000"/>
                                        <p:tgtEl>
                                          <p:spTgt spid="6"/>
                                        </p:tgtEl>
                                      </p:cBhvr>
                                    </p:animEffect>
                                    <p:anim calcmode="lin" valueType="num">
                                      <p:cBhvr>
                                        <p:cTn id="32"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2000"/>
                                        <p:tgtEl>
                                          <p:spTgt spid="6"/>
                                        </p:tgtEl>
                                        <p:attrNameLst>
                                          <p:attrName>ppt_h</p:attrName>
                                        </p:attrNameLst>
                                      </p:cBhvr>
                                      <p:tavLst>
                                        <p:tav tm="0">
                                          <p:val>
                                            <p:strVal val="ppt_h"/>
                                          </p:val>
                                        </p:tav>
                                        <p:tav tm="100000">
                                          <p:val>
                                            <p:strVal val="ppt_h"/>
                                          </p:val>
                                        </p:tav>
                                      </p:tavLst>
                                    </p:anim>
                                    <p:set>
                                      <p:cBhvr>
                                        <p:cTn id="34" dur="1" fill="hold">
                                          <p:stCondLst>
                                            <p:cond delay="1999"/>
                                          </p:stCondLst>
                                        </p:cTn>
                                        <p:tgtEl>
                                          <p:spTgt spid="6"/>
                                        </p:tgtEl>
                                        <p:attrNameLst>
                                          <p:attrName>style.visibility</p:attrName>
                                        </p:attrNameLst>
                                      </p:cBhvr>
                                      <p:to>
                                        <p:strVal val="hidden"/>
                                      </p:to>
                                    </p:set>
                                  </p:childTnLst>
                                </p:cTn>
                              </p:par>
                            </p:childTnLst>
                          </p:cTn>
                        </p:par>
                        <p:par>
                          <p:cTn id="35" fill="hold">
                            <p:stCondLst>
                              <p:cond delay="2000"/>
                            </p:stCondLst>
                            <p:childTnLst>
                              <p:par>
                                <p:cTn id="36" presetID="26" presetClass="emph" presetSubtype="0" fill="hold" grpId="0" nodeType="afterEffect">
                                  <p:stCondLst>
                                    <p:cond delay="0"/>
                                  </p:stCondLst>
                                  <p:childTnLst>
                                    <p:animEffect transition="out" filter="fade">
                                      <p:cBhvr>
                                        <p:cTn id="37" dur="500" tmFilter="0, 0; .2, .5; .8, .5; 1, 0"/>
                                        <p:tgtEl>
                                          <p:spTgt spid="12"/>
                                        </p:tgtEl>
                                      </p:cBhvr>
                                    </p:animEffect>
                                    <p:animScale>
                                      <p:cBhvr>
                                        <p:cTn id="3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5" grpId="0" animBg="1"/>
      <p:bldP spid="5" grpId="1" animBg="1"/>
      <p:bldP spid="7" grpId="0" animBg="1"/>
      <p:bldP spid="7" grpId="1" animBg="1"/>
      <p:bldP spid="8" grpId="0" animBg="1"/>
      <p:bldP spid="8" grpId="1"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11"/>
          <p:cNvGrpSpPr/>
          <p:nvPr/>
        </p:nvGrpSpPr>
        <p:grpSpPr>
          <a:xfrm>
            <a:off x="3679942" y="3342007"/>
            <a:ext cx="1770879" cy="1182062"/>
            <a:chOff x="5499932" y="3342007"/>
            <a:chExt cx="1770879" cy="1182062"/>
          </a:xfrm>
        </p:grpSpPr>
        <p:pic>
          <p:nvPicPr>
            <p:cNvPr id="2055" name="Picture 7" descr="http://photos2.demandstudios.com/DM-Resize/photos.demandstudios.com/getty/article/228/118/156473051_XS.jpg?w=1200&amp;h=630&amp;crop_min=1&amp;keep_ratio=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99932" y="3342007"/>
              <a:ext cx="1770879" cy="1182062"/>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5499932" y="3587543"/>
              <a:ext cx="1665533" cy="646331"/>
            </a:xfrm>
            <a:prstGeom prst="rect">
              <a:avLst/>
            </a:prstGeom>
            <a:noFill/>
          </p:spPr>
          <p:txBody>
            <a:bodyPr wrap="square" lIns="91440" tIns="45720" rIns="91440" bIns="45720">
              <a:spAutoFit/>
            </a:bodyPr>
            <a:lstStyle/>
            <a:p>
              <a:pPr algn="ctr"/>
              <a:r>
                <a:rPr lang="tr-TR"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1000</a:t>
              </a:r>
              <a:endPar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pSp>
      <p:sp>
        <p:nvSpPr>
          <p:cNvPr id="2" name="Title 1"/>
          <p:cNvSpPr>
            <a:spLocks noGrp="1"/>
          </p:cNvSpPr>
          <p:nvPr>
            <p:ph type="title"/>
          </p:nvPr>
        </p:nvSpPr>
        <p:spPr/>
        <p:txBody>
          <a:bodyPr/>
          <a:lstStyle/>
          <a:p>
            <a:r>
              <a:rPr lang="tr-TR" dirty="0" smtClean="0"/>
              <a:t>Fonksiyon örnekleri</a:t>
            </a:r>
            <a:endParaRPr lang="tr-TR" dirty="0"/>
          </a:p>
        </p:txBody>
      </p:sp>
      <p:sp>
        <p:nvSpPr>
          <p:cNvPr id="3" name="Content Placeholder 2"/>
          <p:cNvSpPr>
            <a:spLocks noGrp="1"/>
          </p:cNvSpPr>
          <p:nvPr>
            <p:ph idx="1"/>
          </p:nvPr>
        </p:nvSpPr>
        <p:spPr>
          <a:xfrm>
            <a:off x="822960" y="1100629"/>
            <a:ext cx="7520940" cy="459898"/>
          </a:xfrm>
        </p:spPr>
        <p:txBody>
          <a:bodyPr>
            <a:normAutofit fontScale="92500"/>
          </a:bodyPr>
          <a:lstStyle/>
          <a:p>
            <a:pPr>
              <a:buFont typeface="Arial" panose="020B0604020202020204" pitchFamily="34" charset="0"/>
              <a:buChar char="•"/>
            </a:pPr>
            <a:r>
              <a:rPr lang="tr-TR" dirty="0" smtClean="0"/>
              <a:t>A function that takes a number and </a:t>
            </a:r>
            <a:r>
              <a:rPr lang="tr-TR" dirty="0" smtClean="0">
                <a:solidFill>
                  <a:srgbClr val="FF0000"/>
                </a:solidFill>
              </a:rPr>
              <a:t>returns</a:t>
            </a:r>
            <a:r>
              <a:rPr lang="tr-TR" dirty="0" smtClean="0"/>
              <a:t> its square</a:t>
            </a:r>
            <a:endParaRPr lang="tr-TR" dirty="0"/>
          </a:p>
        </p:txBody>
      </p:sp>
      <p:pic>
        <p:nvPicPr>
          <p:cNvPr id="2050" name="Picture 2" descr="C:\Users\oguz.hanoglu\AppData\Local\Microsoft\Windows\Temporary Internet Files\Content.IE5\54TFNI5S\five[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03645" y="1858534"/>
            <a:ext cx="418690" cy="561059"/>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oguz.hanoglu\AppData\Local\Microsoft\Windows\Temporary Internet Files\Content.IE5\DQZOO211\Number_25_800x801_pixel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308" y="1817247"/>
            <a:ext cx="642827" cy="64363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Plaque 4"/>
          <p:cNvSpPr/>
          <p:nvPr/>
        </p:nvSpPr>
        <p:spPr>
          <a:xfrm>
            <a:off x="3648722" y="1560526"/>
            <a:ext cx="1722268" cy="1085020"/>
          </a:xfrm>
          <a:prstGeom prst="plaque">
            <a:avLst>
              <a:gd name="adj" fmla="val 1457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smtClean="0"/>
              <a:t>SQUARE CALCULATOR</a:t>
            </a:r>
            <a:endParaRPr lang="tr-TR" dirty="0"/>
          </a:p>
        </p:txBody>
      </p:sp>
      <p:sp>
        <p:nvSpPr>
          <p:cNvPr id="9" name="Content Placeholder 2"/>
          <p:cNvSpPr txBox="1">
            <a:spLocks/>
          </p:cNvSpPr>
          <p:nvPr/>
        </p:nvSpPr>
        <p:spPr>
          <a:xfrm>
            <a:off x="822960" y="2840653"/>
            <a:ext cx="7520940" cy="459898"/>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Arial" pitchFamily="34" charset="0"/>
              <a:buChar char="•"/>
            </a:pPr>
            <a:r>
              <a:rPr lang="tr-TR" dirty="0" smtClean="0"/>
              <a:t>A function that takes a number and </a:t>
            </a:r>
            <a:r>
              <a:rPr lang="tr-TR" dirty="0" smtClean="0">
                <a:solidFill>
                  <a:srgbClr val="FF0000"/>
                </a:solidFill>
              </a:rPr>
              <a:t>returns</a:t>
            </a:r>
            <a:r>
              <a:rPr lang="tr-TR" dirty="0" smtClean="0"/>
              <a:t> </a:t>
            </a:r>
            <a:r>
              <a:rPr lang="tr-TR" i="1" dirty="0" smtClean="0"/>
              <a:t>the number times 1000</a:t>
            </a:r>
            <a:r>
              <a:rPr lang="tr-TR" dirty="0" smtClean="0"/>
              <a:t>. </a:t>
            </a:r>
            <a:endParaRPr lang="tr-TR" dirty="0"/>
          </a:p>
        </p:txBody>
      </p:sp>
      <p:grpSp>
        <p:nvGrpSpPr>
          <p:cNvPr id="6" name="Group 7"/>
          <p:cNvGrpSpPr/>
          <p:nvPr/>
        </p:nvGrpSpPr>
        <p:grpSpPr>
          <a:xfrm>
            <a:off x="2707694" y="3452247"/>
            <a:ext cx="705451" cy="923569"/>
            <a:chOff x="2583402" y="3452247"/>
            <a:chExt cx="705451" cy="923569"/>
          </a:xfrm>
        </p:grpSpPr>
        <p:pic>
          <p:nvPicPr>
            <p:cNvPr id="2053" name="Picture 5" descr="https://encrypted-tbn0.gstatic.com/images?q=tbn:ANd9GcRQDYDaLSxJh9sEfEQ_nGNew6ScZ87oU70S7_VZPtu79Uj8zB3AUw"/>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83402" y="3452247"/>
              <a:ext cx="705451" cy="78162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2637006" y="3452486"/>
              <a:ext cx="598241" cy="923330"/>
            </a:xfrm>
            <a:prstGeom prst="rect">
              <a:avLst/>
            </a:prstGeom>
            <a:noFill/>
          </p:spPr>
          <p:txBody>
            <a:bodyPr wrap="none" lIns="91440" tIns="45720" rIns="91440" bIns="45720">
              <a:spAutoFit/>
            </a:bodyPr>
            <a:lstStyle/>
            <a:p>
              <a:pPr algn="ctr"/>
              <a:r>
                <a:rPr lang="tr-T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10" name="Plaque 9"/>
          <p:cNvSpPr/>
          <p:nvPr/>
        </p:nvSpPr>
        <p:spPr>
          <a:xfrm>
            <a:off x="3648726" y="3300551"/>
            <a:ext cx="1722268" cy="1085020"/>
          </a:xfrm>
          <a:prstGeom prst="plaque">
            <a:avLst>
              <a:gd name="adj" fmla="val 1457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smtClean="0"/>
              <a:t>1000X</a:t>
            </a:r>
            <a:br>
              <a:rPr lang="tr-TR" dirty="0" smtClean="0"/>
            </a:br>
            <a:r>
              <a:rPr lang="tr-TR" dirty="0" smtClean="0"/>
              <a:t>MULTIPLIER</a:t>
            </a:r>
            <a:endParaRPr lang="tr-TR" dirty="0"/>
          </a:p>
        </p:txBody>
      </p:sp>
    </p:spTree>
    <p:extLst>
      <p:ext uri="{BB962C8B-B14F-4D97-AF65-F5344CB8AC3E}">
        <p14:creationId xmlns:p14="http://schemas.microsoft.com/office/powerpoint/2010/main" xmlns="" val="168226103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8.25815E-7 L 0.08559 8.25815E-7 " pathEditMode="relative" rAng="0" ptsTypes="AA">
                                      <p:cBhvr>
                                        <p:cTn id="6" dur="2000" fill="hold"/>
                                        <p:tgtEl>
                                          <p:spTgt spid="2050"/>
                                        </p:tgtEl>
                                        <p:attrNameLst>
                                          <p:attrName>ppt_x</p:attrName>
                                          <p:attrName>ppt_y</p:attrName>
                                        </p:attrNameLst>
                                      </p:cBhvr>
                                      <p:rCtr x="4271" y="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88889E-6 8.25815E-7 L 0.10989 8.25815E-7 " pathEditMode="relative" rAng="0" ptsTypes="AA">
                                      <p:cBhvr>
                                        <p:cTn id="10" dur="2000" fill="hold"/>
                                        <p:tgtEl>
                                          <p:spTgt spid="2051"/>
                                        </p:tgtEl>
                                        <p:attrNameLst>
                                          <p:attrName>ppt_x</p:attrName>
                                          <p:attrName>ppt_y</p:attrName>
                                        </p:attrNameLst>
                                      </p:cBhvr>
                                      <p:rCtr x="5486" y="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05556E-6 4.12445E-6 L 0.11597 4.12445E-6 " pathEditMode="relative" rAng="0" ptsTypes="AA">
                                      <p:cBhvr>
                                        <p:cTn id="14" dur="2000" fill="hold"/>
                                        <p:tgtEl>
                                          <p:spTgt spid="6"/>
                                        </p:tgtEl>
                                        <p:attrNameLst>
                                          <p:attrName>ppt_x</p:attrName>
                                          <p:attrName>ppt_y</p:attrName>
                                        </p:attrNameLst>
                                      </p:cBhvr>
                                      <p:rCtr x="5799" y="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77778E-7 -1.72565E-6 L 0.22222 -1.72565E-6 " pathEditMode="relative" rAng="0" ptsTypes="AA">
                                      <p:cBhvr>
                                        <p:cTn id="18" dur="2000" fill="hold"/>
                                        <p:tgtEl>
                                          <p:spTgt spid="4"/>
                                        </p:tgtEl>
                                        <p:attrNameLst>
                                          <p:attrName>ppt_x</p:attrName>
                                          <p:attrName>ppt_y</p:attrName>
                                        </p:attrNameLst>
                                      </p:cBhvr>
                                      <p:rCtr x="1111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b="1" dirty="0" smtClean="0">
                <a:solidFill>
                  <a:schemeClr val="tx2">
                    <a:lumMod val="60000"/>
                    <a:lumOff val="40000"/>
                  </a:schemeClr>
                </a:solidFill>
              </a:rPr>
              <a:t>Fonksiyonların Söz dizimi (</a:t>
            </a:r>
            <a:r>
              <a:rPr lang="tr-TR" b="1" dirty="0" err="1" smtClean="0">
                <a:solidFill>
                  <a:schemeClr val="tx2">
                    <a:lumMod val="60000"/>
                    <a:lumOff val="40000"/>
                  </a:schemeClr>
                </a:solidFill>
              </a:rPr>
              <a:t>Syntax</a:t>
            </a:r>
            <a:r>
              <a:rPr lang="tr-TR" b="1" dirty="0" smtClean="0">
                <a:solidFill>
                  <a:schemeClr val="tx2">
                    <a:lumMod val="60000"/>
                    <a:lumOff val="40000"/>
                  </a:schemeClr>
                </a:solidFill>
              </a:rPr>
              <a:t>)</a:t>
            </a:r>
            <a:endParaRPr lang="tr-TR" b="1" dirty="0">
              <a:solidFill>
                <a:schemeClr val="tx2">
                  <a:lumMod val="60000"/>
                  <a:lumOff val="40000"/>
                </a:schemeClr>
              </a:solidFill>
            </a:endParaRPr>
          </a:p>
        </p:txBody>
      </p:sp>
      <p:sp>
        <p:nvSpPr>
          <p:cNvPr id="3" name="Alt Başlık 2"/>
          <p:cNvSpPr>
            <a:spLocks noGrp="1"/>
          </p:cNvSpPr>
          <p:nvPr>
            <p:ph sz="quarter" idx="1"/>
          </p:nvPr>
        </p:nvSpPr>
        <p:spPr/>
        <p:txBody>
          <a:bodyPr>
            <a:noAutofit/>
          </a:bodyPr>
          <a:lstStyle/>
          <a:p>
            <a:pPr marL="342900" indent="-342900" algn="just">
              <a:buFontTx/>
              <a:buChar char="-"/>
            </a:pPr>
            <a:r>
              <a:rPr lang="tr-TR" sz="1400" dirty="0" err="1" smtClean="0">
                <a:solidFill>
                  <a:schemeClr val="tx1"/>
                </a:solidFill>
              </a:rPr>
              <a:t>C'de</a:t>
            </a:r>
            <a:r>
              <a:rPr lang="tr-TR" sz="1400" dirty="0" smtClean="0">
                <a:solidFill>
                  <a:schemeClr val="tx1"/>
                </a:solidFill>
              </a:rPr>
              <a:t> yazılacak olan fonksiyonların söz dizimi aşağıdaki gibidir:</a:t>
            </a:r>
            <a:endParaRPr lang="tr-TR" sz="1400" dirty="0">
              <a:solidFill>
                <a:schemeClr val="tx1"/>
              </a:solidFill>
            </a:endParaRPr>
          </a:p>
          <a:p>
            <a:pPr marL="342900" indent="-342900" algn="just">
              <a:buFont typeface="Wingdings" panose="05000000000000000000" pitchFamily="2" charset="2"/>
              <a:buChar char="Ø"/>
            </a:pPr>
            <a:endParaRPr lang="tr-TR" sz="1400" b="1" dirty="0" smtClean="0">
              <a:solidFill>
                <a:schemeClr val="tx1"/>
              </a:solidFill>
            </a:endParaRPr>
          </a:p>
          <a:p>
            <a:pPr marL="342900" indent="-342900" algn="just">
              <a:buFont typeface="Wingdings" panose="05000000000000000000" pitchFamily="2" charset="2"/>
              <a:buChar char="Ø"/>
            </a:pPr>
            <a:endParaRPr lang="tr-TR" sz="1400" b="1" dirty="0" smtClean="0"/>
          </a:p>
          <a:p>
            <a:pPr marL="342900" indent="-342900" algn="just">
              <a:buFont typeface="Wingdings" panose="05000000000000000000" pitchFamily="2" charset="2"/>
              <a:buChar char="Ø"/>
            </a:pPr>
            <a:endParaRPr lang="tr-TR" sz="1400" b="1" dirty="0" smtClean="0">
              <a:solidFill>
                <a:schemeClr val="tx1"/>
              </a:solidFill>
            </a:endParaRPr>
          </a:p>
          <a:p>
            <a:pPr marL="342900" indent="-342900" algn="just">
              <a:buFont typeface="Wingdings" panose="05000000000000000000" pitchFamily="2" charset="2"/>
              <a:buChar char="Ø"/>
            </a:pPr>
            <a:endParaRPr lang="tr-TR" sz="1400" b="1" dirty="0" smtClean="0"/>
          </a:p>
          <a:p>
            <a:pPr marL="342900" indent="-342900" algn="just">
              <a:buFont typeface="Wingdings" panose="05000000000000000000" pitchFamily="2" charset="2"/>
              <a:buChar char="Ø"/>
            </a:pPr>
            <a:endParaRPr lang="tr-TR" sz="1400" b="1" dirty="0" smtClean="0">
              <a:solidFill>
                <a:schemeClr val="tx1"/>
              </a:solidFill>
            </a:endParaRPr>
          </a:p>
          <a:p>
            <a:pPr marL="342900" indent="-342900" algn="just">
              <a:buFont typeface="Wingdings" panose="05000000000000000000" pitchFamily="2" charset="2"/>
              <a:buChar char="Ø"/>
            </a:pPr>
            <a:endParaRPr lang="tr-TR" sz="1400" b="1" dirty="0" smtClean="0"/>
          </a:p>
          <a:p>
            <a:pPr marL="342900" indent="-342900" algn="just">
              <a:buFont typeface="Wingdings" panose="05000000000000000000" pitchFamily="2" charset="2"/>
              <a:buChar char="Ø"/>
            </a:pPr>
            <a:endParaRPr lang="tr-TR" sz="1400" b="1" dirty="0" smtClean="0">
              <a:solidFill>
                <a:schemeClr val="tx1"/>
              </a:solidFill>
            </a:endParaRPr>
          </a:p>
          <a:p>
            <a:pPr marL="342900" indent="-342900" algn="just">
              <a:buFont typeface="Wingdings" panose="05000000000000000000" pitchFamily="2" charset="2"/>
              <a:buChar char="Ø"/>
            </a:pPr>
            <a:endParaRPr lang="tr-TR" sz="1400" b="1" dirty="0" smtClean="0"/>
          </a:p>
          <a:p>
            <a:pPr marL="342900" indent="-342900" algn="just">
              <a:buFont typeface="Wingdings" panose="05000000000000000000" pitchFamily="2" charset="2"/>
              <a:buChar char="Ø"/>
            </a:pPr>
            <a:r>
              <a:rPr lang="tr-TR" sz="1400" b="1" dirty="0" smtClean="0">
                <a:solidFill>
                  <a:schemeClr val="tx1"/>
                </a:solidFill>
              </a:rPr>
              <a:t>dönen tür </a:t>
            </a:r>
            <a:r>
              <a:rPr lang="tr-TR" sz="1400" dirty="0" smtClean="0">
                <a:solidFill>
                  <a:schemeClr val="tx1"/>
                </a:solidFill>
              </a:rPr>
              <a:t>fonksiyonun hangi türde bir değer döndürdüğünü belirtir. Örneğin </a:t>
            </a:r>
            <a:r>
              <a:rPr lang="tr-TR" sz="1400" b="1" dirty="0" err="1" smtClean="0">
                <a:solidFill>
                  <a:schemeClr val="tx1"/>
                </a:solidFill>
              </a:rPr>
              <a:t>math</a:t>
            </a:r>
            <a:r>
              <a:rPr lang="tr-TR" sz="1400" dirty="0" smtClean="0">
                <a:solidFill>
                  <a:schemeClr val="tx1"/>
                </a:solidFill>
              </a:rPr>
              <a:t> kütüphanesindeki </a:t>
            </a:r>
            <a:r>
              <a:rPr lang="tr-TR" sz="1400" b="1" dirty="0" err="1" smtClean="0">
                <a:solidFill>
                  <a:schemeClr val="tx1"/>
                </a:solidFill>
              </a:rPr>
              <a:t>sqrt</a:t>
            </a:r>
            <a:r>
              <a:rPr lang="tr-TR" sz="1400" dirty="0" smtClean="0">
                <a:solidFill>
                  <a:schemeClr val="tx1"/>
                </a:solidFill>
              </a:rPr>
              <a:t> fonksiyonu </a:t>
            </a:r>
            <a:r>
              <a:rPr lang="tr-TR" sz="1400" b="1" dirty="0" err="1" smtClean="0">
                <a:solidFill>
                  <a:schemeClr val="tx1"/>
                </a:solidFill>
              </a:rPr>
              <a:t>double</a:t>
            </a:r>
            <a:r>
              <a:rPr lang="tr-TR" sz="1400" dirty="0" smtClean="0">
                <a:solidFill>
                  <a:schemeClr val="tx1"/>
                </a:solidFill>
              </a:rPr>
              <a:t> türünde bir değer döner. Eğer fonksiyon bir değer döndürmeyecekse dönen tür değeri </a:t>
            </a:r>
            <a:r>
              <a:rPr lang="tr-TR" sz="1400" b="1" dirty="0" err="1" smtClean="0">
                <a:solidFill>
                  <a:schemeClr val="tx1"/>
                </a:solidFill>
              </a:rPr>
              <a:t>void</a:t>
            </a:r>
            <a:r>
              <a:rPr lang="tr-TR" sz="1400" dirty="0" smtClean="0">
                <a:solidFill>
                  <a:schemeClr val="tx1"/>
                </a:solidFill>
              </a:rPr>
              <a:t> yazılır.</a:t>
            </a:r>
          </a:p>
          <a:p>
            <a:pPr marL="342900" indent="-342900" algn="just">
              <a:buFont typeface="Wingdings" panose="05000000000000000000" pitchFamily="2" charset="2"/>
              <a:buChar char="Ø"/>
            </a:pPr>
            <a:r>
              <a:rPr lang="tr-TR" sz="1400" b="1" dirty="0" smtClean="0">
                <a:solidFill>
                  <a:schemeClr val="tx1"/>
                </a:solidFill>
              </a:rPr>
              <a:t>fonksiyon_adi </a:t>
            </a:r>
            <a:r>
              <a:rPr lang="tr-TR" sz="1400" dirty="0" smtClean="0">
                <a:solidFill>
                  <a:schemeClr val="tx1"/>
                </a:solidFill>
              </a:rPr>
              <a:t>fonksiyonun adını belirtir ve fonksiyon çağırılırken bu isim kullanılmalıdır. Bir C programı içerisinde aynı isimde fonksiyonların bulunmaması gerekir.</a:t>
            </a:r>
          </a:p>
          <a:p>
            <a:pPr marL="342900" indent="-342900" algn="just">
              <a:buFont typeface="Wingdings" panose="05000000000000000000" pitchFamily="2" charset="2"/>
              <a:buChar char="Ø"/>
            </a:pPr>
            <a:r>
              <a:rPr lang="tr-TR" sz="1400" b="1" dirty="0" err="1">
                <a:solidFill>
                  <a:schemeClr val="tx1"/>
                </a:solidFill>
              </a:rPr>
              <a:t>r</a:t>
            </a:r>
            <a:r>
              <a:rPr lang="tr-TR" sz="1400" b="1" dirty="0" err="1" smtClean="0">
                <a:solidFill>
                  <a:schemeClr val="tx1"/>
                </a:solidFill>
              </a:rPr>
              <a:t>eturn</a:t>
            </a:r>
            <a:r>
              <a:rPr lang="tr-TR" sz="1400" dirty="0" smtClean="0">
                <a:solidFill>
                  <a:schemeClr val="tx1"/>
                </a:solidFill>
              </a:rPr>
              <a:t> komutu bir fonksiyondan değer döndürmeye yarayan komuttur. Değer döndürmesi gereken bir fonksiyonun sonunda </a:t>
            </a:r>
            <a:r>
              <a:rPr lang="tr-TR" sz="1400" dirty="0" err="1" smtClean="0">
                <a:solidFill>
                  <a:schemeClr val="tx1"/>
                </a:solidFill>
              </a:rPr>
              <a:t>return</a:t>
            </a:r>
            <a:r>
              <a:rPr lang="tr-TR" sz="1400" dirty="0" smtClean="0">
                <a:solidFill>
                  <a:schemeClr val="tx1"/>
                </a:solidFill>
              </a:rPr>
              <a:t> komutu ile dönüş türüne uygun bir değer döndürülür. Dönüş türü </a:t>
            </a:r>
            <a:r>
              <a:rPr lang="tr-TR" sz="1400" b="1" dirty="0" err="1" smtClean="0">
                <a:solidFill>
                  <a:schemeClr val="tx1"/>
                </a:solidFill>
              </a:rPr>
              <a:t>void</a:t>
            </a:r>
            <a:r>
              <a:rPr lang="tr-TR" sz="1400" dirty="0" smtClean="0">
                <a:solidFill>
                  <a:schemeClr val="tx1"/>
                </a:solidFill>
              </a:rPr>
              <a:t> olan fonksiyonlarda </a:t>
            </a:r>
            <a:r>
              <a:rPr lang="tr-TR" sz="1400" dirty="0" err="1" smtClean="0">
                <a:solidFill>
                  <a:schemeClr val="tx1"/>
                </a:solidFill>
              </a:rPr>
              <a:t>return</a:t>
            </a:r>
            <a:r>
              <a:rPr lang="tr-TR" sz="1400" dirty="0" smtClean="0">
                <a:solidFill>
                  <a:schemeClr val="tx1"/>
                </a:solidFill>
              </a:rPr>
              <a:t> komutu kullanılamaz.</a:t>
            </a:r>
          </a:p>
          <a:p>
            <a:pPr marL="342900" indent="-342900" algn="just">
              <a:buFont typeface="Wingdings" panose="05000000000000000000" pitchFamily="2" charset="2"/>
              <a:buChar char="Ø"/>
            </a:pPr>
            <a:r>
              <a:rPr lang="tr-TR" sz="1400" b="1" dirty="0">
                <a:solidFill>
                  <a:schemeClr val="tx1"/>
                </a:solidFill>
              </a:rPr>
              <a:t>p</a:t>
            </a:r>
            <a:r>
              <a:rPr lang="tr-TR" sz="1400" b="1" dirty="0" smtClean="0">
                <a:solidFill>
                  <a:schemeClr val="tx1"/>
                </a:solidFill>
              </a:rPr>
              <a:t>arametreler </a:t>
            </a:r>
            <a:r>
              <a:rPr lang="tr-TR" sz="1400" dirty="0" smtClean="0">
                <a:solidFill>
                  <a:schemeClr val="tx1"/>
                </a:solidFill>
              </a:rPr>
              <a:t>ise fonksiyona girecek olan değişkenleri ve değerleri belirtir. Bir parametre </a:t>
            </a:r>
            <a:r>
              <a:rPr lang="tr-TR" sz="1400" b="1" u="sng" dirty="0" smtClean="0">
                <a:solidFill>
                  <a:schemeClr val="tx1"/>
                </a:solidFill>
              </a:rPr>
              <a:t>tür</a:t>
            </a:r>
            <a:r>
              <a:rPr lang="tr-TR" sz="1400" dirty="0" smtClean="0">
                <a:solidFill>
                  <a:schemeClr val="tx1"/>
                </a:solidFill>
              </a:rPr>
              <a:t> ve </a:t>
            </a:r>
            <a:r>
              <a:rPr lang="tr-TR" sz="1400" b="1" u="sng" dirty="0" smtClean="0">
                <a:solidFill>
                  <a:schemeClr val="tx1"/>
                </a:solidFill>
              </a:rPr>
              <a:t>değişken adı</a:t>
            </a:r>
            <a:r>
              <a:rPr lang="tr-TR" sz="1400" dirty="0" smtClean="0">
                <a:solidFill>
                  <a:schemeClr val="tx1"/>
                </a:solidFill>
              </a:rPr>
              <a:t>ndan oluşur. Eğer birden fazla parametre varsa bu parametreler virgül ile ayrılmalıdır.</a:t>
            </a:r>
            <a:endParaRPr lang="tr-TR" sz="1400" dirty="0">
              <a:solidFill>
                <a:schemeClr val="tx1"/>
              </a:solidFill>
            </a:endParaRPr>
          </a:p>
        </p:txBody>
      </p:sp>
      <p:sp>
        <p:nvSpPr>
          <p:cNvPr id="4" name="3 Çerçeve"/>
          <p:cNvSpPr/>
          <p:nvPr/>
        </p:nvSpPr>
        <p:spPr>
          <a:xfrm>
            <a:off x="642910" y="1571612"/>
            <a:ext cx="5357850" cy="1605915"/>
          </a:xfrm>
          <a:prstGeom prst="frame">
            <a:avLst>
              <a:gd name="adj1" fmla="val 4157"/>
            </a:avLst>
          </a:prstGeom>
          <a:solidFill>
            <a:schemeClr val="accent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b="1" dirty="0" smtClean="0">
                <a:solidFill>
                  <a:srgbClr val="FF0000"/>
                </a:solidFill>
              </a:rPr>
              <a:t>&lt;dönen tür&gt;     </a:t>
            </a:r>
            <a:r>
              <a:rPr lang="tr-TR" dirty="0" smtClean="0"/>
              <a:t>&lt;fonksiyon_adi&gt; (</a:t>
            </a:r>
            <a:r>
              <a:rPr lang="tr-TR" b="1" dirty="0" smtClean="0">
                <a:solidFill>
                  <a:srgbClr val="002060"/>
                </a:solidFill>
              </a:rPr>
              <a:t>&lt;parametreler&gt;</a:t>
            </a:r>
            <a:r>
              <a:rPr lang="tr-TR" dirty="0" smtClean="0"/>
              <a:t>) {</a:t>
            </a:r>
          </a:p>
          <a:p>
            <a:pPr algn="just"/>
            <a:r>
              <a:rPr lang="tr-TR" dirty="0" smtClean="0"/>
              <a:t>	fonksiyon bloğu;</a:t>
            </a:r>
          </a:p>
          <a:p>
            <a:pPr algn="just"/>
            <a:endParaRPr lang="tr-TR" dirty="0" smtClean="0"/>
          </a:p>
          <a:p>
            <a:pPr algn="just"/>
            <a:r>
              <a:rPr lang="tr-TR" dirty="0" smtClean="0"/>
              <a:t>	</a:t>
            </a:r>
            <a:r>
              <a:rPr lang="tr-TR" dirty="0" err="1" smtClean="0"/>
              <a:t>return</a:t>
            </a:r>
            <a:r>
              <a:rPr lang="tr-TR" dirty="0" smtClean="0"/>
              <a:t> </a:t>
            </a:r>
            <a:r>
              <a:rPr lang="tr-TR" b="1" dirty="0" smtClean="0">
                <a:solidFill>
                  <a:srgbClr val="FF0000"/>
                </a:solidFill>
              </a:rPr>
              <a:t>&lt;dönen türe uygun değer&gt;</a:t>
            </a:r>
          </a:p>
          <a:p>
            <a:pPr algn="just"/>
            <a:r>
              <a:rPr lang="tr-TR" dirty="0" smtClean="0"/>
              <a:t>}</a:t>
            </a:r>
            <a:endParaRPr lang="tr-TR" dirty="0"/>
          </a:p>
        </p:txBody>
      </p:sp>
      <p:sp>
        <p:nvSpPr>
          <p:cNvPr id="5" name="4 Çerçeve"/>
          <p:cNvSpPr/>
          <p:nvPr/>
        </p:nvSpPr>
        <p:spPr>
          <a:xfrm>
            <a:off x="6215074" y="1500174"/>
            <a:ext cx="2428892" cy="1706285"/>
          </a:xfrm>
          <a:prstGeom prst="frame">
            <a:avLst>
              <a:gd name="adj1" fmla="val 4157"/>
            </a:avLst>
          </a:prstGeom>
          <a:solidFill>
            <a:schemeClr val="accent1"/>
          </a:solid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1600" i="1" dirty="0" smtClean="0">
                <a:solidFill>
                  <a:schemeClr val="tx1"/>
                </a:solidFill>
              </a:rPr>
              <a:t>Örnek : </a:t>
            </a:r>
            <a:r>
              <a:rPr lang="tr-TR" sz="1600" i="1" dirty="0" err="1" smtClean="0">
                <a:solidFill>
                  <a:schemeClr val="tx1"/>
                </a:solidFill>
              </a:rPr>
              <a:t>main</a:t>
            </a:r>
            <a:r>
              <a:rPr lang="tr-TR" sz="1600" i="1" dirty="0" smtClean="0">
                <a:solidFill>
                  <a:schemeClr val="tx1"/>
                </a:solidFill>
              </a:rPr>
              <a:t> fonksiyonu</a:t>
            </a:r>
          </a:p>
          <a:p>
            <a:pPr algn="just"/>
            <a:r>
              <a:rPr lang="tr-TR" sz="1600" dirty="0" err="1" smtClean="0">
                <a:solidFill>
                  <a:schemeClr val="tx1"/>
                </a:solidFill>
              </a:rPr>
              <a:t>int</a:t>
            </a:r>
            <a:r>
              <a:rPr lang="tr-TR" sz="1600" dirty="0" smtClean="0">
                <a:solidFill>
                  <a:schemeClr val="tx1"/>
                </a:solidFill>
              </a:rPr>
              <a:t> </a:t>
            </a:r>
            <a:r>
              <a:rPr lang="tr-TR" sz="1600" dirty="0" err="1" smtClean="0">
                <a:solidFill>
                  <a:schemeClr val="tx1"/>
                </a:solidFill>
              </a:rPr>
              <a:t>main</a:t>
            </a:r>
            <a:r>
              <a:rPr lang="tr-TR" sz="1600" dirty="0" smtClean="0">
                <a:solidFill>
                  <a:schemeClr val="tx1"/>
                </a:solidFill>
              </a:rPr>
              <a:t>()</a:t>
            </a:r>
          </a:p>
          <a:p>
            <a:pPr algn="just"/>
            <a:r>
              <a:rPr lang="tr-TR" sz="1600" dirty="0" smtClean="0">
                <a:solidFill>
                  <a:schemeClr val="tx1"/>
                </a:solidFill>
              </a:rPr>
              <a:t>{</a:t>
            </a:r>
          </a:p>
          <a:p>
            <a:pPr algn="just"/>
            <a:r>
              <a:rPr lang="tr-TR" sz="1600" dirty="0" smtClean="0">
                <a:solidFill>
                  <a:schemeClr val="tx1"/>
                </a:solidFill>
              </a:rPr>
              <a:t>     </a:t>
            </a:r>
            <a:r>
              <a:rPr lang="tr-TR" sz="1600" dirty="0" err="1" smtClean="0">
                <a:solidFill>
                  <a:schemeClr val="tx1"/>
                </a:solidFill>
              </a:rPr>
              <a:t>printf</a:t>
            </a:r>
            <a:r>
              <a:rPr lang="tr-TR" sz="1600" dirty="0" smtClean="0">
                <a:solidFill>
                  <a:schemeClr val="tx1"/>
                </a:solidFill>
              </a:rPr>
              <a:t>(“</a:t>
            </a:r>
            <a:r>
              <a:rPr lang="tr-TR" sz="1600" dirty="0" err="1" smtClean="0">
                <a:solidFill>
                  <a:schemeClr val="tx1"/>
                </a:solidFill>
              </a:rPr>
              <a:t>Hello</a:t>
            </a:r>
            <a:r>
              <a:rPr lang="tr-TR" sz="1600" dirty="0" smtClean="0">
                <a:solidFill>
                  <a:schemeClr val="tx1"/>
                </a:solidFill>
              </a:rPr>
              <a:t>”);</a:t>
            </a:r>
          </a:p>
          <a:p>
            <a:pPr algn="just"/>
            <a:r>
              <a:rPr lang="tr-TR" sz="1600" dirty="0" smtClean="0">
                <a:solidFill>
                  <a:schemeClr val="tx1"/>
                </a:solidFill>
              </a:rPr>
              <a:t>     </a:t>
            </a:r>
            <a:r>
              <a:rPr lang="tr-TR" sz="1600" dirty="0" err="1" smtClean="0">
                <a:solidFill>
                  <a:schemeClr val="tx1"/>
                </a:solidFill>
              </a:rPr>
              <a:t>return</a:t>
            </a:r>
            <a:r>
              <a:rPr lang="tr-TR" sz="1600" dirty="0" smtClean="0">
                <a:solidFill>
                  <a:schemeClr val="tx1"/>
                </a:solidFill>
              </a:rPr>
              <a:t> 0;</a:t>
            </a:r>
          </a:p>
          <a:p>
            <a:pPr algn="just"/>
            <a:r>
              <a:rPr lang="tr-TR" sz="1600" dirty="0" smtClean="0">
                <a:solidFill>
                  <a:schemeClr val="tx1"/>
                </a:solidFill>
              </a:rPr>
              <a:t>}</a:t>
            </a:r>
            <a:endParaRPr lang="tr-TR" sz="1600" dirty="0">
              <a:solidFill>
                <a:schemeClr val="tx1"/>
              </a:solidFill>
            </a:endParaRPr>
          </a:p>
        </p:txBody>
      </p:sp>
    </p:spTree>
    <p:extLst>
      <p:ext uri="{BB962C8B-B14F-4D97-AF65-F5344CB8AC3E}">
        <p14:creationId xmlns:p14="http://schemas.microsoft.com/office/powerpoint/2010/main" xmlns="" val="2812235145"/>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Bunu biliyor musunuz?</a:t>
            </a:r>
            <a:endParaRPr lang="tr-TR" dirty="0"/>
          </a:p>
        </p:txBody>
      </p:sp>
      <p:sp>
        <p:nvSpPr>
          <p:cNvPr id="3" name="İçerik Yer Tutucusu 2"/>
          <p:cNvSpPr>
            <a:spLocks noGrp="1"/>
          </p:cNvSpPr>
          <p:nvPr>
            <p:ph idx="1"/>
          </p:nvPr>
        </p:nvSpPr>
        <p:spPr/>
        <p:txBody>
          <a:bodyPr>
            <a:normAutofit/>
          </a:bodyPr>
          <a:lstStyle/>
          <a:p>
            <a:r>
              <a:rPr lang="en-US" sz="2400" dirty="0" smtClean="0"/>
              <a:t>Get use of various resources on the web</a:t>
            </a:r>
            <a:r>
              <a:rPr lang="tr-TR" sz="2400" dirty="0" smtClean="0"/>
              <a:t> for deeper understanding of the new topics such as </a:t>
            </a:r>
            <a:r>
              <a:rPr lang="tr-TR" sz="2400" b="1" dirty="0" smtClean="0"/>
              <a:t>functions </a:t>
            </a:r>
            <a:r>
              <a:rPr lang="tr-TR" sz="2400" b="1" dirty="0" err="1" smtClean="0"/>
              <a:t>or</a:t>
            </a:r>
            <a:r>
              <a:rPr lang="tr-TR" sz="2400" b="1" dirty="0" smtClean="0"/>
              <a:t> </a:t>
            </a:r>
            <a:r>
              <a:rPr lang="tr-TR" sz="2400" b="1" dirty="0" err="1" smtClean="0"/>
              <a:t>loops</a:t>
            </a:r>
            <a:r>
              <a:rPr lang="tr-TR" sz="2400" b="1" dirty="0" smtClean="0"/>
              <a:t>.</a:t>
            </a:r>
            <a:endParaRPr lang="tr-TR" sz="2400" b="1" dirty="0"/>
          </a:p>
        </p:txBody>
      </p:sp>
      <p:pic>
        <p:nvPicPr>
          <p:cNvPr id="6146" name="Picture 2">
            <a:hlinkClick r:id="rId2"/>
          </p:cNvPr>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7023" t="11459" r="41548" b="33631"/>
          <a:stretch/>
        </p:blipFill>
        <p:spPr bwMode="auto">
          <a:xfrm>
            <a:off x="785786" y="2214554"/>
            <a:ext cx="3560649" cy="3041388"/>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6147" name="Picture 3">
            <a:hlinkClick r:id="rId4"/>
          </p:cNvPr>
          <p:cNvPicPr>
            <a:picLocks noChangeAspect="1" noChangeArrowheads="1"/>
          </p:cNvPicPr>
          <p:nvPr/>
        </p:nvPicPr>
        <p:blipFill rotWithShape="1">
          <a:blip r:embed="rId5">
            <a:extLst>
              <a:ext uri="{28A0092B-C50C-407E-A947-70E740481C1C}">
                <a14:useLocalDpi xmlns="" xmlns:a14="http://schemas.microsoft.com/office/drawing/2010/main" val="0"/>
              </a:ext>
            </a:extLst>
          </a:blip>
          <a:srcRect l="7262" t="10975" r="41786" b="34710"/>
          <a:stretch/>
        </p:blipFill>
        <p:spPr bwMode="auto">
          <a:xfrm>
            <a:off x="4572000" y="2214554"/>
            <a:ext cx="3586147" cy="305828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6"/>
          <a:srcRect t="3866" r="54439" b="33312"/>
          <a:stretch>
            <a:fillRect/>
          </a:stretch>
        </p:blipFill>
        <p:spPr bwMode="auto">
          <a:xfrm>
            <a:off x="3214678" y="3357562"/>
            <a:ext cx="3428993" cy="2857496"/>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37743096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checkerboard(across)">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heckerboard(across)">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Autofit/>
          </a:bodyPr>
          <a:lstStyle/>
          <a:p>
            <a:r>
              <a:rPr lang="tr-TR" b="1" dirty="0" smtClean="0">
                <a:solidFill>
                  <a:schemeClr val="tx2">
                    <a:lumMod val="60000"/>
                    <a:lumOff val="40000"/>
                  </a:schemeClr>
                </a:solidFill>
              </a:rPr>
              <a:t>Fonksiyonların Söz dizimi (</a:t>
            </a:r>
            <a:r>
              <a:rPr lang="tr-TR" b="1" dirty="0" err="1" smtClean="0">
                <a:solidFill>
                  <a:schemeClr val="tx2">
                    <a:lumMod val="60000"/>
                    <a:lumOff val="40000"/>
                  </a:schemeClr>
                </a:solidFill>
              </a:rPr>
              <a:t>Syntax</a:t>
            </a:r>
            <a:r>
              <a:rPr lang="tr-TR" b="1" dirty="0" smtClean="0">
                <a:solidFill>
                  <a:schemeClr val="tx2">
                    <a:lumMod val="60000"/>
                    <a:lumOff val="40000"/>
                  </a:schemeClr>
                </a:solidFill>
              </a:rPr>
              <a:t>)</a:t>
            </a:r>
            <a:endParaRPr lang="tr-TR" b="1" dirty="0">
              <a:solidFill>
                <a:schemeClr val="tx2">
                  <a:lumMod val="60000"/>
                  <a:lumOff val="40000"/>
                </a:schemeClr>
              </a:solidFill>
            </a:endParaRPr>
          </a:p>
        </p:txBody>
      </p:sp>
      <p:sp>
        <p:nvSpPr>
          <p:cNvPr id="3" name="Alt Başlık 2"/>
          <p:cNvSpPr>
            <a:spLocks noGrp="1"/>
          </p:cNvSpPr>
          <p:nvPr>
            <p:ph sz="quarter" idx="1"/>
          </p:nvPr>
        </p:nvSpPr>
        <p:spPr>
          <a:xfrm>
            <a:off x="457200" y="1219200"/>
            <a:ext cx="4329114" cy="4924444"/>
          </a:xfrm>
        </p:spPr>
        <p:txBody>
          <a:bodyPr>
            <a:normAutofit lnSpcReduction="10000"/>
          </a:bodyPr>
          <a:lstStyle/>
          <a:p>
            <a:pPr marL="342900" indent="-342900">
              <a:buFontTx/>
              <a:buChar char="-"/>
            </a:pPr>
            <a:r>
              <a:rPr lang="tr-TR" sz="2000" dirty="0" smtClean="0">
                <a:solidFill>
                  <a:schemeClr val="tx1"/>
                </a:solidFill>
              </a:rPr>
              <a:t>Bazı işlemler için örnek fonksiyonlar:</a:t>
            </a:r>
          </a:p>
          <a:p>
            <a:pPr marL="342900" indent="-342900" algn="just">
              <a:buFontTx/>
              <a:buChar char="-"/>
            </a:pPr>
            <a:endParaRPr lang="tr-TR" sz="2000" dirty="0">
              <a:solidFill>
                <a:schemeClr val="tx1"/>
              </a:solidFill>
            </a:endParaRPr>
          </a:p>
          <a:p>
            <a:pPr marL="342900" indent="-342900" algn="just">
              <a:buFont typeface="Wingdings" panose="05000000000000000000" pitchFamily="2" charset="2"/>
              <a:buChar char="Ø"/>
            </a:pPr>
            <a:r>
              <a:rPr lang="tr-TR" sz="1600" b="1" dirty="0" smtClean="0">
                <a:solidFill>
                  <a:schemeClr val="tx1"/>
                </a:solidFill>
              </a:rPr>
              <a:t>Toplama</a:t>
            </a:r>
          </a:p>
          <a:p>
            <a:pPr algn="l"/>
            <a:r>
              <a:rPr lang="tr-TR" sz="1600" b="1" dirty="0" err="1">
                <a:solidFill>
                  <a:srgbClr val="7F0055"/>
                </a:solidFill>
                <a:latin typeface="Consolas"/>
              </a:rPr>
              <a:t>int</a:t>
            </a:r>
            <a:r>
              <a:rPr lang="tr-TR" sz="1600" b="1" dirty="0">
                <a:solidFill>
                  <a:srgbClr val="000000"/>
                </a:solidFill>
                <a:latin typeface="Consolas"/>
              </a:rPr>
              <a:t> topla(</a:t>
            </a:r>
            <a:r>
              <a:rPr lang="tr-TR" sz="1600" b="1" dirty="0" err="1">
                <a:solidFill>
                  <a:srgbClr val="7F0055"/>
                </a:solidFill>
                <a:latin typeface="Consolas"/>
              </a:rPr>
              <a:t>int</a:t>
            </a:r>
            <a:r>
              <a:rPr lang="tr-TR" sz="1600" b="1" dirty="0">
                <a:solidFill>
                  <a:srgbClr val="000000"/>
                </a:solidFill>
                <a:latin typeface="Consolas"/>
              </a:rPr>
              <a:t> a, </a:t>
            </a:r>
            <a:r>
              <a:rPr lang="tr-TR" sz="1600" b="1" dirty="0" err="1">
                <a:solidFill>
                  <a:srgbClr val="7F0055"/>
                </a:solidFill>
                <a:latin typeface="Consolas"/>
              </a:rPr>
              <a:t>int</a:t>
            </a:r>
            <a:r>
              <a:rPr lang="tr-TR" sz="1600" b="1" dirty="0">
                <a:solidFill>
                  <a:srgbClr val="000000"/>
                </a:solidFill>
                <a:latin typeface="Consolas"/>
              </a:rPr>
              <a:t> b</a:t>
            </a:r>
            <a:r>
              <a:rPr lang="tr-TR" sz="1600" b="1" dirty="0" smtClean="0">
                <a:solidFill>
                  <a:srgbClr val="000000"/>
                </a:solidFill>
                <a:latin typeface="Consolas"/>
              </a:rPr>
              <a:t>)</a:t>
            </a:r>
          </a:p>
          <a:p>
            <a:pPr algn="l"/>
            <a:r>
              <a:rPr lang="tr-TR" sz="1600" b="1" dirty="0" smtClean="0">
                <a:solidFill>
                  <a:srgbClr val="000000"/>
                </a:solidFill>
                <a:latin typeface="Consolas"/>
              </a:rPr>
              <a:t>{</a:t>
            </a:r>
            <a:endParaRPr lang="tr-TR" sz="1600" dirty="0">
              <a:latin typeface="Consolas"/>
            </a:endParaRPr>
          </a:p>
          <a:p>
            <a:pPr algn="l"/>
            <a:r>
              <a:rPr lang="tr-TR" sz="1600" b="1" dirty="0" smtClean="0">
                <a:solidFill>
                  <a:srgbClr val="7F0055"/>
                </a:solidFill>
                <a:latin typeface="Consolas"/>
              </a:rPr>
              <a:t>	</a:t>
            </a:r>
            <a:r>
              <a:rPr lang="tr-TR" sz="1600" b="1" dirty="0" err="1" smtClean="0">
                <a:solidFill>
                  <a:srgbClr val="7F0055"/>
                </a:solidFill>
                <a:latin typeface="Consolas"/>
              </a:rPr>
              <a:t>return</a:t>
            </a:r>
            <a:r>
              <a:rPr lang="tr-TR" sz="1600" b="1" dirty="0" smtClean="0">
                <a:solidFill>
                  <a:srgbClr val="000000"/>
                </a:solidFill>
                <a:latin typeface="Consolas"/>
              </a:rPr>
              <a:t> </a:t>
            </a:r>
            <a:r>
              <a:rPr lang="tr-TR" sz="1600" b="1" dirty="0">
                <a:solidFill>
                  <a:srgbClr val="000000"/>
                </a:solidFill>
                <a:latin typeface="Consolas"/>
              </a:rPr>
              <a:t>a + b;</a:t>
            </a:r>
          </a:p>
          <a:p>
            <a:pPr algn="l"/>
            <a:r>
              <a:rPr lang="tr-TR" sz="1600" dirty="0" smtClean="0">
                <a:solidFill>
                  <a:srgbClr val="000000"/>
                </a:solidFill>
                <a:latin typeface="Consolas"/>
              </a:rPr>
              <a:t>}</a:t>
            </a:r>
          </a:p>
          <a:p>
            <a:pPr algn="l"/>
            <a:endParaRPr lang="tr-TR" sz="1600" dirty="0">
              <a:solidFill>
                <a:srgbClr val="000000"/>
              </a:solidFill>
              <a:latin typeface="Consolas"/>
            </a:endParaRPr>
          </a:p>
          <a:p>
            <a:pPr marL="342900" indent="-342900" algn="l">
              <a:buFont typeface="Wingdings" panose="05000000000000000000" pitchFamily="2" charset="2"/>
              <a:buChar char="Ø"/>
            </a:pPr>
            <a:r>
              <a:rPr lang="tr-TR" sz="1600" b="1" dirty="0" smtClean="0">
                <a:solidFill>
                  <a:schemeClr val="tx1"/>
                </a:solidFill>
              </a:rPr>
              <a:t>Maksimum Bulma</a:t>
            </a:r>
          </a:p>
          <a:p>
            <a:pPr algn="l"/>
            <a:r>
              <a:rPr lang="fr-FR" sz="1600" b="1" dirty="0" err="1">
                <a:solidFill>
                  <a:srgbClr val="7F0055"/>
                </a:solidFill>
                <a:latin typeface="Consolas"/>
              </a:rPr>
              <a:t>int</a:t>
            </a:r>
            <a:r>
              <a:rPr lang="fr-FR" sz="1600" b="1" dirty="0">
                <a:solidFill>
                  <a:srgbClr val="000000"/>
                </a:solidFill>
                <a:latin typeface="Consolas"/>
              </a:rPr>
              <a:t> max2(</a:t>
            </a:r>
            <a:r>
              <a:rPr lang="fr-FR" sz="1600" b="1" dirty="0" err="1">
                <a:solidFill>
                  <a:srgbClr val="7F0055"/>
                </a:solidFill>
                <a:latin typeface="Consolas"/>
              </a:rPr>
              <a:t>int</a:t>
            </a:r>
            <a:r>
              <a:rPr lang="fr-FR" sz="1600" b="1" dirty="0">
                <a:solidFill>
                  <a:srgbClr val="000000"/>
                </a:solidFill>
                <a:latin typeface="Consolas"/>
              </a:rPr>
              <a:t> a, </a:t>
            </a:r>
            <a:r>
              <a:rPr lang="fr-FR" sz="1600" b="1" dirty="0" err="1">
                <a:solidFill>
                  <a:srgbClr val="7F0055"/>
                </a:solidFill>
                <a:latin typeface="Consolas"/>
              </a:rPr>
              <a:t>int</a:t>
            </a:r>
            <a:r>
              <a:rPr lang="fr-FR" sz="1600" b="1" dirty="0">
                <a:solidFill>
                  <a:srgbClr val="000000"/>
                </a:solidFill>
                <a:latin typeface="Consolas"/>
              </a:rPr>
              <a:t> b</a:t>
            </a:r>
            <a:r>
              <a:rPr lang="fr-FR" sz="1600" b="1" dirty="0" smtClean="0">
                <a:solidFill>
                  <a:srgbClr val="000000"/>
                </a:solidFill>
                <a:latin typeface="Consolas"/>
              </a:rPr>
              <a:t>)</a:t>
            </a:r>
            <a:endParaRPr lang="tr-TR" sz="1600" b="1" dirty="0" smtClean="0">
              <a:solidFill>
                <a:srgbClr val="000000"/>
              </a:solidFill>
              <a:latin typeface="Consolas"/>
            </a:endParaRPr>
          </a:p>
          <a:p>
            <a:pPr algn="l"/>
            <a:r>
              <a:rPr lang="fr-FR" sz="1600" b="1" dirty="0" smtClean="0">
                <a:solidFill>
                  <a:srgbClr val="000000"/>
                </a:solidFill>
                <a:latin typeface="Consolas"/>
              </a:rPr>
              <a:t>{</a:t>
            </a:r>
            <a:endParaRPr lang="fr-FR" sz="1600" b="1" dirty="0">
              <a:solidFill>
                <a:srgbClr val="000000"/>
              </a:solidFill>
              <a:latin typeface="Consolas"/>
            </a:endParaRPr>
          </a:p>
          <a:p>
            <a:pPr algn="l"/>
            <a:r>
              <a:rPr lang="tr-TR" sz="1600" b="1" dirty="0" smtClean="0">
                <a:solidFill>
                  <a:srgbClr val="7F0055"/>
                </a:solidFill>
                <a:latin typeface="Consolas"/>
              </a:rPr>
              <a:t>	</a:t>
            </a:r>
            <a:r>
              <a:rPr lang="tr-TR" sz="1600" b="1" dirty="0" err="1" smtClean="0">
                <a:solidFill>
                  <a:srgbClr val="7F0055"/>
                </a:solidFill>
                <a:latin typeface="Consolas"/>
              </a:rPr>
              <a:t>if</a:t>
            </a:r>
            <a:r>
              <a:rPr lang="tr-TR" sz="1600" b="1" dirty="0" smtClean="0">
                <a:solidFill>
                  <a:srgbClr val="000000"/>
                </a:solidFill>
                <a:latin typeface="Consolas"/>
              </a:rPr>
              <a:t>(a </a:t>
            </a:r>
            <a:r>
              <a:rPr lang="tr-TR" sz="1600" b="1" dirty="0">
                <a:solidFill>
                  <a:srgbClr val="000000"/>
                </a:solidFill>
                <a:latin typeface="Consolas"/>
              </a:rPr>
              <a:t>&lt; b)</a:t>
            </a:r>
          </a:p>
          <a:p>
            <a:pPr algn="l"/>
            <a:r>
              <a:rPr lang="tr-TR" sz="1600" b="1" dirty="0" smtClean="0">
                <a:solidFill>
                  <a:srgbClr val="7F0055"/>
                </a:solidFill>
                <a:latin typeface="Consolas"/>
              </a:rPr>
              <a:t>		</a:t>
            </a:r>
            <a:r>
              <a:rPr lang="tr-TR" sz="1600" b="1" dirty="0" err="1" smtClean="0">
                <a:solidFill>
                  <a:srgbClr val="7F0055"/>
                </a:solidFill>
                <a:latin typeface="Consolas"/>
              </a:rPr>
              <a:t>return</a:t>
            </a:r>
            <a:r>
              <a:rPr lang="tr-TR" sz="1600" b="1" dirty="0" smtClean="0">
                <a:solidFill>
                  <a:srgbClr val="000000"/>
                </a:solidFill>
                <a:latin typeface="Consolas"/>
              </a:rPr>
              <a:t> </a:t>
            </a:r>
            <a:r>
              <a:rPr lang="tr-TR" sz="1600" b="1" dirty="0">
                <a:solidFill>
                  <a:srgbClr val="000000"/>
                </a:solidFill>
                <a:latin typeface="Consolas"/>
              </a:rPr>
              <a:t>b;</a:t>
            </a:r>
          </a:p>
          <a:p>
            <a:pPr algn="l"/>
            <a:endParaRPr lang="tr-TR" sz="1600" dirty="0">
              <a:latin typeface="Consolas"/>
            </a:endParaRPr>
          </a:p>
          <a:p>
            <a:pPr algn="l"/>
            <a:r>
              <a:rPr lang="tr-TR" sz="1600" b="1" dirty="0" smtClean="0">
                <a:solidFill>
                  <a:srgbClr val="7F0055"/>
                </a:solidFill>
                <a:latin typeface="Consolas"/>
              </a:rPr>
              <a:t>	</a:t>
            </a:r>
            <a:r>
              <a:rPr lang="tr-TR" sz="1600" b="1" dirty="0" err="1" smtClean="0">
                <a:solidFill>
                  <a:srgbClr val="7F0055"/>
                </a:solidFill>
                <a:latin typeface="Consolas"/>
              </a:rPr>
              <a:t>return</a:t>
            </a:r>
            <a:r>
              <a:rPr lang="tr-TR" sz="1600" b="1" dirty="0" smtClean="0">
                <a:solidFill>
                  <a:srgbClr val="000000"/>
                </a:solidFill>
                <a:latin typeface="Consolas"/>
              </a:rPr>
              <a:t> </a:t>
            </a:r>
            <a:r>
              <a:rPr lang="tr-TR" sz="1600" b="1" dirty="0">
                <a:solidFill>
                  <a:srgbClr val="000000"/>
                </a:solidFill>
                <a:latin typeface="Consolas"/>
              </a:rPr>
              <a:t>a;</a:t>
            </a:r>
          </a:p>
          <a:p>
            <a:pPr algn="l"/>
            <a:r>
              <a:rPr lang="tr-TR" sz="2000" dirty="0" smtClean="0">
                <a:solidFill>
                  <a:srgbClr val="000000"/>
                </a:solidFill>
                <a:latin typeface="Consolas"/>
              </a:rPr>
              <a:t>}</a:t>
            </a:r>
          </a:p>
          <a:p>
            <a:pPr algn="l"/>
            <a:endParaRPr lang="tr-TR" sz="2000" b="1" dirty="0">
              <a:solidFill>
                <a:srgbClr val="000000"/>
              </a:solidFill>
              <a:latin typeface="Consolas"/>
            </a:endParaRPr>
          </a:p>
        </p:txBody>
      </p:sp>
      <p:sp>
        <p:nvSpPr>
          <p:cNvPr id="4" name="3 Dikdörtgen"/>
          <p:cNvSpPr/>
          <p:nvPr/>
        </p:nvSpPr>
        <p:spPr>
          <a:xfrm>
            <a:off x="4786314" y="1857364"/>
            <a:ext cx="3929058" cy="2800767"/>
          </a:xfrm>
          <a:prstGeom prst="rect">
            <a:avLst/>
          </a:prstGeom>
        </p:spPr>
        <p:txBody>
          <a:bodyPr wrap="square">
            <a:spAutoFit/>
          </a:bodyPr>
          <a:lstStyle/>
          <a:p>
            <a:pPr>
              <a:buFont typeface="Arial" pitchFamily="34" charset="0"/>
              <a:buChar char="•"/>
            </a:pPr>
            <a:r>
              <a:rPr lang="tr-TR" sz="1600" dirty="0" smtClean="0">
                <a:solidFill>
                  <a:srgbClr val="000000"/>
                </a:solidFill>
                <a:latin typeface="+mj-lt"/>
              </a:rPr>
              <a:t>Bir fonksiyonun içerisinde akış kullanılıyorsa </a:t>
            </a:r>
            <a:r>
              <a:rPr lang="tr-TR" sz="1600" b="1" dirty="0" smtClean="0">
                <a:solidFill>
                  <a:srgbClr val="000000"/>
                </a:solidFill>
                <a:latin typeface="+mj-lt"/>
              </a:rPr>
              <a:t>birden fazla </a:t>
            </a:r>
            <a:r>
              <a:rPr lang="tr-TR" sz="1600" b="1" dirty="0" err="1" smtClean="0">
                <a:solidFill>
                  <a:srgbClr val="000000"/>
                </a:solidFill>
                <a:latin typeface="+mj-lt"/>
              </a:rPr>
              <a:t>return</a:t>
            </a:r>
            <a:r>
              <a:rPr lang="tr-TR" sz="1600" b="1" dirty="0" smtClean="0">
                <a:solidFill>
                  <a:srgbClr val="000000"/>
                </a:solidFill>
                <a:latin typeface="+mj-lt"/>
              </a:rPr>
              <a:t> </a:t>
            </a:r>
            <a:r>
              <a:rPr lang="tr-TR" sz="1600" dirty="0" smtClean="0">
                <a:solidFill>
                  <a:srgbClr val="000000"/>
                </a:solidFill>
                <a:latin typeface="+mj-lt"/>
              </a:rPr>
              <a:t>komutu kullanılması gerekebilir. </a:t>
            </a:r>
          </a:p>
          <a:p>
            <a:pPr>
              <a:buFont typeface="Arial" pitchFamily="34" charset="0"/>
              <a:buChar char="•"/>
            </a:pPr>
            <a:endParaRPr lang="tr-TR" sz="1600" dirty="0" smtClean="0">
              <a:solidFill>
                <a:srgbClr val="000000"/>
              </a:solidFill>
              <a:latin typeface="+mj-lt"/>
            </a:endParaRPr>
          </a:p>
          <a:p>
            <a:pPr>
              <a:buFont typeface="Arial" pitchFamily="34" charset="0"/>
              <a:buChar char="•"/>
            </a:pPr>
            <a:r>
              <a:rPr lang="tr-TR" sz="1600" dirty="0" smtClean="0">
                <a:solidFill>
                  <a:srgbClr val="000000"/>
                </a:solidFill>
                <a:latin typeface="+mj-lt"/>
              </a:rPr>
              <a:t>Maksimum bulma örneğinde a parametresi 2, b parametresi 3 olarak gelirse </a:t>
            </a:r>
            <a:r>
              <a:rPr lang="tr-TR" sz="1600" dirty="0" err="1" smtClean="0">
                <a:solidFill>
                  <a:srgbClr val="000000"/>
                </a:solidFill>
                <a:latin typeface="+mj-lt"/>
              </a:rPr>
              <a:t>if</a:t>
            </a:r>
            <a:r>
              <a:rPr lang="tr-TR" sz="1600" dirty="0" smtClean="0">
                <a:solidFill>
                  <a:srgbClr val="000000"/>
                </a:solidFill>
                <a:latin typeface="+mj-lt"/>
              </a:rPr>
              <a:t> koşulu sağlandığından b değişkeni, yani 3 değeri döner. Eğer a değişkeni 3, b değişkeni 2 olarak gelirse </a:t>
            </a:r>
            <a:r>
              <a:rPr lang="tr-TR" sz="1600" dirty="0" err="1" smtClean="0">
                <a:solidFill>
                  <a:srgbClr val="000000"/>
                </a:solidFill>
                <a:latin typeface="+mj-lt"/>
              </a:rPr>
              <a:t>if</a:t>
            </a:r>
            <a:r>
              <a:rPr lang="tr-TR" sz="1600" dirty="0" smtClean="0">
                <a:solidFill>
                  <a:srgbClr val="000000"/>
                </a:solidFill>
                <a:latin typeface="+mj-lt"/>
              </a:rPr>
              <a:t> koşulu sağlanmaz ve kod ikinci </a:t>
            </a:r>
            <a:r>
              <a:rPr lang="tr-TR" sz="1600" dirty="0" err="1" smtClean="0">
                <a:solidFill>
                  <a:srgbClr val="000000"/>
                </a:solidFill>
                <a:latin typeface="+mj-lt"/>
              </a:rPr>
              <a:t>return</a:t>
            </a:r>
            <a:r>
              <a:rPr lang="tr-TR" sz="1600" dirty="0" smtClean="0">
                <a:solidFill>
                  <a:srgbClr val="000000"/>
                </a:solidFill>
                <a:latin typeface="+mj-lt"/>
              </a:rPr>
              <a:t> komutuna gelir ve a değişkeni, yani yine 3 değeri dönmüş olur.</a:t>
            </a:r>
            <a:endParaRPr lang="tr-TR" sz="1600" dirty="0">
              <a:latin typeface="+mj-lt"/>
            </a:endParaRPr>
          </a:p>
        </p:txBody>
      </p:sp>
      <p:sp>
        <p:nvSpPr>
          <p:cNvPr id="5" name="4 Yuvarlatılmış Dikdörtgen"/>
          <p:cNvSpPr/>
          <p:nvPr/>
        </p:nvSpPr>
        <p:spPr>
          <a:xfrm>
            <a:off x="6215074" y="4857760"/>
            <a:ext cx="2143140" cy="9286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i="1" dirty="0" smtClean="0"/>
              <a:t>topla fonksiyonunu kodumuzda çalıştıralım.</a:t>
            </a:r>
            <a:endParaRPr lang="tr-TR" sz="1600" i="1" dirty="0"/>
          </a:p>
        </p:txBody>
      </p:sp>
      <p:pic>
        <p:nvPicPr>
          <p:cNvPr id="6" name="5 Resim" descr="bilgisayar.wmf"/>
          <p:cNvPicPr>
            <a:picLocks noChangeAspect="1"/>
          </p:cNvPicPr>
          <p:nvPr/>
        </p:nvPicPr>
        <p:blipFill>
          <a:blip r:embed="rId2"/>
          <a:stretch>
            <a:fillRect/>
          </a:stretch>
        </p:blipFill>
        <p:spPr>
          <a:xfrm>
            <a:off x="4929190" y="4929198"/>
            <a:ext cx="909637" cy="928687"/>
          </a:xfrm>
          <a:prstGeom prst="rect">
            <a:avLst/>
          </a:prstGeom>
        </p:spPr>
      </p:pic>
    </p:spTree>
    <p:extLst>
      <p:ext uri="{BB962C8B-B14F-4D97-AF65-F5344CB8AC3E}">
        <p14:creationId xmlns:p14="http://schemas.microsoft.com/office/powerpoint/2010/main" xmlns="" val="1296131317"/>
      </p:ext>
    </p:extLst>
  </p:cSld>
  <p:clrMapOvr>
    <a:masterClrMapping/>
  </p:clrMapOvr>
  <p:transition>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Güzel bir soru</a:t>
            </a:r>
            <a:endParaRPr lang="tr-TR" dirty="0"/>
          </a:p>
        </p:txBody>
      </p:sp>
      <p:sp>
        <p:nvSpPr>
          <p:cNvPr id="3" name="2 İçerik Yer Tutucusu"/>
          <p:cNvSpPr>
            <a:spLocks noGrp="1"/>
          </p:cNvSpPr>
          <p:nvPr>
            <p:ph sz="quarter" idx="1"/>
          </p:nvPr>
        </p:nvSpPr>
        <p:spPr>
          <a:xfrm>
            <a:off x="457200" y="1219200"/>
            <a:ext cx="4114800" cy="4937760"/>
          </a:xfrm>
        </p:spPr>
        <p:txBody>
          <a:bodyPr/>
          <a:lstStyle/>
          <a:p>
            <a:r>
              <a:rPr lang="tr-TR" sz="2400" dirty="0" smtClean="0"/>
              <a:t>Şimdiye kadar kod yukarıdan aşağı akar diyorduk, </a:t>
            </a:r>
            <a:r>
              <a:rPr lang="tr-TR" sz="2400" dirty="0" err="1" smtClean="0"/>
              <a:t>main’deki</a:t>
            </a:r>
            <a:r>
              <a:rPr lang="tr-TR" sz="2400" dirty="0" smtClean="0"/>
              <a:t> </a:t>
            </a:r>
            <a:r>
              <a:rPr lang="tr-TR" sz="2400" dirty="0" err="1" smtClean="0"/>
              <a:t>return</a:t>
            </a:r>
            <a:r>
              <a:rPr lang="tr-TR" sz="2400" dirty="0" smtClean="0"/>
              <a:t> 0’dan sonra da aşağıdaki fonksiyon çağırılır mı?</a:t>
            </a:r>
          </a:p>
          <a:p>
            <a:r>
              <a:rPr lang="tr-TR" sz="2400" dirty="0" smtClean="0"/>
              <a:t>Hayır. kod </a:t>
            </a:r>
            <a:r>
              <a:rPr lang="tr-TR" sz="2400" dirty="0" err="1" smtClean="0"/>
              <a:t>main’de</a:t>
            </a:r>
            <a:r>
              <a:rPr lang="tr-TR" sz="2400" dirty="0" smtClean="0"/>
              <a:t> başlar, gerek gördüğünde fonksiyonlara zıplamalar yapar ama ardından </a:t>
            </a:r>
            <a:r>
              <a:rPr lang="tr-TR" sz="2400" dirty="0" err="1" smtClean="0"/>
              <a:t>main’de</a:t>
            </a:r>
            <a:r>
              <a:rPr lang="tr-TR" sz="2400" dirty="0" smtClean="0"/>
              <a:t> kaldığı yere döner ve </a:t>
            </a:r>
            <a:r>
              <a:rPr lang="tr-TR" sz="2400" dirty="0" err="1" smtClean="0"/>
              <a:t>main’deki</a:t>
            </a:r>
            <a:r>
              <a:rPr lang="tr-TR" sz="2400" dirty="0" smtClean="0"/>
              <a:t> </a:t>
            </a:r>
            <a:r>
              <a:rPr lang="tr-TR" sz="2400" dirty="0" err="1" smtClean="0"/>
              <a:t>return</a:t>
            </a:r>
            <a:r>
              <a:rPr lang="tr-TR" sz="2400" dirty="0" smtClean="0"/>
              <a:t> 0; ‘a gelince de sonlanır. Devamındakiler vs. çalıştırılmaz.</a:t>
            </a:r>
          </a:p>
          <a:p>
            <a:endParaRPr lang="tr-TR" dirty="0"/>
          </a:p>
        </p:txBody>
      </p:sp>
      <p:sp>
        <p:nvSpPr>
          <p:cNvPr id="4" name="3 Dikdörtgen"/>
          <p:cNvSpPr/>
          <p:nvPr/>
        </p:nvSpPr>
        <p:spPr>
          <a:xfrm>
            <a:off x="4786314" y="1214422"/>
            <a:ext cx="3929090" cy="3970318"/>
          </a:xfrm>
          <a:prstGeom prst="rect">
            <a:avLst/>
          </a:prstGeom>
        </p:spPr>
        <p:txBody>
          <a:bodyPr wrap="square">
            <a:spAutoFit/>
          </a:bodyPr>
          <a:lstStyle/>
          <a:p>
            <a:pPr marL="342900" indent="-342900">
              <a:buFont typeface="+mj-lt"/>
              <a:buAutoNum type="arabicPeriod"/>
            </a:pPr>
            <a:r>
              <a:rPr lang="tr-TR" dirty="0" smtClean="0">
                <a:solidFill>
                  <a:srgbClr val="7F0055"/>
                </a:solidFill>
                <a:latin typeface="Consolas"/>
              </a:rPr>
              <a:t>#</a:t>
            </a:r>
            <a:r>
              <a:rPr lang="tr-TR" dirty="0" err="1" smtClean="0">
                <a:solidFill>
                  <a:srgbClr val="7F0055"/>
                </a:solidFill>
                <a:latin typeface="Consolas"/>
              </a:rPr>
              <a:t>include</a:t>
            </a:r>
            <a:r>
              <a:rPr lang="tr-TR" dirty="0" smtClean="0">
                <a:solidFill>
                  <a:srgbClr val="7F0055"/>
                </a:solidFill>
                <a:latin typeface="Consolas"/>
              </a:rPr>
              <a:t> &lt;</a:t>
            </a:r>
            <a:r>
              <a:rPr lang="tr-TR" dirty="0" err="1" smtClean="0">
                <a:solidFill>
                  <a:srgbClr val="7F0055"/>
                </a:solidFill>
                <a:latin typeface="Consolas"/>
              </a:rPr>
              <a:t>stdio</a:t>
            </a:r>
            <a:r>
              <a:rPr lang="tr-TR" dirty="0" smtClean="0">
                <a:solidFill>
                  <a:srgbClr val="7F0055"/>
                </a:solidFill>
                <a:latin typeface="Consolas"/>
              </a:rPr>
              <a:t>.h&gt;</a:t>
            </a:r>
          </a:p>
          <a:p>
            <a:pPr marL="342900" indent="-342900">
              <a:buFont typeface="+mj-lt"/>
              <a:buAutoNum type="arabicPeriod"/>
            </a:pPr>
            <a:r>
              <a:rPr lang="tr-TR" dirty="0" err="1" smtClean="0">
                <a:solidFill>
                  <a:srgbClr val="7F0055"/>
                </a:solidFill>
                <a:latin typeface="Consolas"/>
              </a:rPr>
              <a:t>int</a:t>
            </a:r>
            <a:r>
              <a:rPr lang="tr-TR" dirty="0" smtClean="0">
                <a:solidFill>
                  <a:srgbClr val="000000"/>
                </a:solidFill>
                <a:latin typeface="Consolas"/>
              </a:rPr>
              <a:t> topla(</a:t>
            </a:r>
            <a:r>
              <a:rPr lang="tr-TR" dirty="0" err="1" smtClean="0">
                <a:solidFill>
                  <a:srgbClr val="7F0055"/>
                </a:solidFill>
                <a:latin typeface="Consolas"/>
              </a:rPr>
              <a:t>int</a:t>
            </a:r>
            <a:r>
              <a:rPr lang="tr-TR" dirty="0" smtClean="0">
                <a:solidFill>
                  <a:srgbClr val="000000"/>
                </a:solidFill>
                <a:latin typeface="Consolas"/>
              </a:rPr>
              <a:t> a, </a:t>
            </a:r>
            <a:r>
              <a:rPr lang="tr-TR" dirty="0" err="1" smtClean="0">
                <a:solidFill>
                  <a:srgbClr val="7F0055"/>
                </a:solidFill>
                <a:latin typeface="Consolas"/>
              </a:rPr>
              <a:t>int</a:t>
            </a:r>
            <a:r>
              <a:rPr lang="tr-TR" dirty="0" smtClean="0">
                <a:solidFill>
                  <a:srgbClr val="000000"/>
                </a:solidFill>
                <a:latin typeface="Consolas"/>
              </a:rPr>
              <a:t> b);</a:t>
            </a:r>
          </a:p>
          <a:p>
            <a:pPr marL="342900" indent="-342900">
              <a:buFont typeface="+mj-lt"/>
              <a:buAutoNum type="arabicPeriod"/>
            </a:pPr>
            <a:endParaRPr lang="tr-TR" dirty="0" smtClean="0">
              <a:solidFill>
                <a:srgbClr val="000000"/>
              </a:solidFill>
              <a:latin typeface="Consolas"/>
            </a:endParaRPr>
          </a:p>
          <a:p>
            <a:pPr marL="342900" indent="-342900">
              <a:buFont typeface="+mj-lt"/>
              <a:buAutoNum type="arabicPeriod"/>
            </a:pPr>
            <a:r>
              <a:rPr lang="tr-TR" dirty="0" err="1" smtClean="0">
                <a:solidFill>
                  <a:srgbClr val="000000"/>
                </a:solidFill>
                <a:latin typeface="Consolas"/>
              </a:rPr>
              <a:t>int</a:t>
            </a:r>
            <a:r>
              <a:rPr lang="tr-TR" dirty="0" smtClean="0">
                <a:solidFill>
                  <a:srgbClr val="000000"/>
                </a:solidFill>
                <a:latin typeface="Consolas"/>
              </a:rPr>
              <a:t> </a:t>
            </a:r>
            <a:r>
              <a:rPr lang="tr-TR" dirty="0" err="1" smtClean="0">
                <a:solidFill>
                  <a:srgbClr val="000000"/>
                </a:solidFill>
                <a:latin typeface="Consolas"/>
              </a:rPr>
              <a:t>main</a:t>
            </a:r>
            <a:r>
              <a:rPr lang="tr-TR" dirty="0" smtClean="0">
                <a:solidFill>
                  <a:srgbClr val="000000"/>
                </a:solidFill>
                <a:latin typeface="Consolas"/>
              </a:rPr>
              <a:t>()</a:t>
            </a:r>
          </a:p>
          <a:p>
            <a:pPr marL="342900" indent="-342900">
              <a:buFont typeface="+mj-lt"/>
              <a:buAutoNum type="arabicPeriod"/>
            </a:pPr>
            <a:r>
              <a:rPr lang="tr-TR" dirty="0" smtClean="0">
                <a:solidFill>
                  <a:srgbClr val="000000"/>
                </a:solidFill>
                <a:latin typeface="Consolas"/>
              </a:rPr>
              <a:t>{</a:t>
            </a:r>
          </a:p>
          <a:p>
            <a:pPr marL="342900" indent="-342900">
              <a:buFont typeface="+mj-lt"/>
              <a:buAutoNum type="arabicPeriod"/>
            </a:pPr>
            <a:r>
              <a:rPr lang="tr-TR" dirty="0" smtClean="0">
                <a:solidFill>
                  <a:srgbClr val="000000"/>
                </a:solidFill>
                <a:latin typeface="Consolas"/>
              </a:rPr>
              <a:t>  </a:t>
            </a:r>
            <a:r>
              <a:rPr lang="tr-TR" dirty="0" err="1" smtClean="0">
                <a:solidFill>
                  <a:srgbClr val="000000"/>
                </a:solidFill>
                <a:latin typeface="Consolas"/>
              </a:rPr>
              <a:t>int</a:t>
            </a:r>
            <a:r>
              <a:rPr lang="tr-TR" dirty="0" smtClean="0">
                <a:solidFill>
                  <a:srgbClr val="000000"/>
                </a:solidFill>
                <a:latin typeface="Consolas"/>
              </a:rPr>
              <a:t> x = topla(8,5);</a:t>
            </a:r>
          </a:p>
          <a:p>
            <a:pPr marL="342900" indent="-342900">
              <a:buFont typeface="+mj-lt"/>
              <a:buAutoNum type="arabicPeriod"/>
            </a:pPr>
            <a:r>
              <a:rPr lang="tr-TR" dirty="0" smtClean="0">
                <a:solidFill>
                  <a:srgbClr val="000000"/>
                </a:solidFill>
                <a:latin typeface="Consolas"/>
              </a:rPr>
              <a:t>  </a:t>
            </a:r>
            <a:r>
              <a:rPr lang="tr-TR" dirty="0" err="1" smtClean="0">
                <a:solidFill>
                  <a:srgbClr val="000000"/>
                </a:solidFill>
                <a:latin typeface="Consolas"/>
              </a:rPr>
              <a:t>printf</a:t>
            </a:r>
            <a:r>
              <a:rPr lang="tr-TR" dirty="0" smtClean="0">
                <a:solidFill>
                  <a:srgbClr val="000000"/>
                </a:solidFill>
                <a:latin typeface="Consolas"/>
              </a:rPr>
              <a:t>(“%d”, x);</a:t>
            </a:r>
          </a:p>
          <a:p>
            <a:pPr marL="342900" indent="-342900">
              <a:buFont typeface="+mj-lt"/>
              <a:buAutoNum type="arabicPeriod"/>
            </a:pPr>
            <a:r>
              <a:rPr lang="tr-TR" dirty="0" smtClean="0">
                <a:solidFill>
                  <a:srgbClr val="000000"/>
                </a:solidFill>
                <a:latin typeface="Consolas"/>
              </a:rPr>
              <a:t>  </a:t>
            </a:r>
            <a:r>
              <a:rPr lang="tr-TR" dirty="0" err="1" smtClean="0">
                <a:solidFill>
                  <a:srgbClr val="000000"/>
                </a:solidFill>
                <a:latin typeface="Consolas"/>
              </a:rPr>
              <a:t>return</a:t>
            </a:r>
            <a:r>
              <a:rPr lang="tr-TR" dirty="0" smtClean="0">
                <a:solidFill>
                  <a:srgbClr val="000000"/>
                </a:solidFill>
                <a:latin typeface="Consolas"/>
              </a:rPr>
              <a:t> 0;</a:t>
            </a:r>
          </a:p>
          <a:p>
            <a:pPr marL="342900" indent="-342900">
              <a:buFont typeface="+mj-lt"/>
              <a:buAutoNum type="arabicPeriod"/>
            </a:pPr>
            <a:r>
              <a:rPr lang="tr-TR" dirty="0" smtClean="0">
                <a:solidFill>
                  <a:srgbClr val="000000"/>
                </a:solidFill>
                <a:latin typeface="Consolas"/>
              </a:rPr>
              <a:t>}</a:t>
            </a:r>
            <a:endParaRPr lang="tr-TR" dirty="0" smtClean="0">
              <a:solidFill>
                <a:srgbClr val="7F0055"/>
              </a:solidFill>
              <a:latin typeface="Consolas"/>
            </a:endParaRPr>
          </a:p>
          <a:p>
            <a:pPr marL="342900" indent="-342900">
              <a:buFont typeface="+mj-lt"/>
              <a:buAutoNum type="arabicPeriod"/>
            </a:pPr>
            <a:endParaRPr lang="tr-TR" dirty="0" smtClean="0">
              <a:solidFill>
                <a:srgbClr val="7F0055"/>
              </a:solidFill>
              <a:latin typeface="Consolas"/>
            </a:endParaRPr>
          </a:p>
          <a:p>
            <a:pPr marL="342900" indent="-342900">
              <a:buFont typeface="+mj-lt"/>
              <a:buAutoNum type="arabicPeriod"/>
            </a:pPr>
            <a:r>
              <a:rPr lang="tr-TR" dirty="0" err="1" smtClean="0">
                <a:solidFill>
                  <a:srgbClr val="7F0055"/>
                </a:solidFill>
                <a:latin typeface="Consolas"/>
              </a:rPr>
              <a:t>int</a:t>
            </a:r>
            <a:r>
              <a:rPr lang="tr-TR" dirty="0" smtClean="0">
                <a:solidFill>
                  <a:srgbClr val="000000"/>
                </a:solidFill>
                <a:latin typeface="Consolas"/>
              </a:rPr>
              <a:t> topla(</a:t>
            </a:r>
            <a:r>
              <a:rPr lang="tr-TR" dirty="0" err="1" smtClean="0">
                <a:solidFill>
                  <a:srgbClr val="7F0055"/>
                </a:solidFill>
                <a:latin typeface="Consolas"/>
              </a:rPr>
              <a:t>int</a:t>
            </a:r>
            <a:r>
              <a:rPr lang="tr-TR" dirty="0" smtClean="0">
                <a:solidFill>
                  <a:srgbClr val="000000"/>
                </a:solidFill>
                <a:latin typeface="Consolas"/>
              </a:rPr>
              <a:t> a, </a:t>
            </a:r>
            <a:r>
              <a:rPr lang="tr-TR" dirty="0" err="1" smtClean="0">
                <a:solidFill>
                  <a:srgbClr val="7F0055"/>
                </a:solidFill>
                <a:latin typeface="Consolas"/>
              </a:rPr>
              <a:t>int</a:t>
            </a:r>
            <a:r>
              <a:rPr lang="tr-TR" dirty="0" smtClean="0">
                <a:solidFill>
                  <a:srgbClr val="000000"/>
                </a:solidFill>
                <a:latin typeface="Consolas"/>
              </a:rPr>
              <a:t> b)</a:t>
            </a:r>
          </a:p>
          <a:p>
            <a:pPr marL="342900" indent="-342900">
              <a:buFont typeface="+mj-lt"/>
              <a:buAutoNum type="arabicPeriod"/>
            </a:pPr>
            <a:r>
              <a:rPr lang="tr-TR" dirty="0" smtClean="0">
                <a:solidFill>
                  <a:srgbClr val="000000"/>
                </a:solidFill>
                <a:latin typeface="Consolas"/>
              </a:rPr>
              <a:t>{</a:t>
            </a:r>
            <a:endParaRPr lang="tr-TR" dirty="0" smtClean="0">
              <a:latin typeface="Consolas"/>
            </a:endParaRPr>
          </a:p>
          <a:p>
            <a:pPr marL="342900" indent="-342900">
              <a:buFont typeface="+mj-lt"/>
              <a:buAutoNum type="arabicPeriod"/>
            </a:pPr>
            <a:r>
              <a:rPr lang="tr-TR" dirty="0" smtClean="0">
                <a:solidFill>
                  <a:srgbClr val="7F0055"/>
                </a:solidFill>
                <a:latin typeface="Consolas"/>
              </a:rPr>
              <a:t>	</a:t>
            </a:r>
            <a:r>
              <a:rPr lang="tr-TR" dirty="0" err="1" smtClean="0">
                <a:solidFill>
                  <a:srgbClr val="7F0055"/>
                </a:solidFill>
                <a:latin typeface="Consolas"/>
              </a:rPr>
              <a:t>return</a:t>
            </a:r>
            <a:r>
              <a:rPr lang="tr-TR" dirty="0" smtClean="0">
                <a:solidFill>
                  <a:srgbClr val="000000"/>
                </a:solidFill>
                <a:latin typeface="Consolas"/>
              </a:rPr>
              <a:t> a + b;</a:t>
            </a:r>
          </a:p>
          <a:p>
            <a:pPr marL="342900" indent="-342900">
              <a:buFont typeface="+mj-lt"/>
              <a:buAutoNum type="arabicPeriod"/>
            </a:pPr>
            <a:r>
              <a:rPr lang="tr-TR" dirty="0" smtClean="0">
                <a:solidFill>
                  <a:srgbClr val="000000"/>
                </a:solidFill>
                <a:latin typeface="Consolas"/>
              </a:rPr>
              <a:t>}</a:t>
            </a:r>
          </a:p>
        </p:txBody>
      </p:sp>
      <p:sp>
        <p:nvSpPr>
          <p:cNvPr id="5" name="4 Metin kutusu"/>
          <p:cNvSpPr txBox="1"/>
          <p:nvPr/>
        </p:nvSpPr>
        <p:spPr>
          <a:xfrm>
            <a:off x="4786314" y="5357826"/>
            <a:ext cx="392909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Satır satır çalışma sırası:</a:t>
            </a:r>
          </a:p>
          <a:p>
            <a:r>
              <a:rPr lang="tr-TR" dirty="0" smtClean="0"/>
              <a:t>1-2-3-4-5-9-10-11-5-6-7</a:t>
            </a:r>
          </a:p>
          <a:p>
            <a:r>
              <a:rPr lang="tr-TR" dirty="0" smtClean="0"/>
              <a:t>(Kodların yanındaki satır </a:t>
            </a:r>
            <a:r>
              <a:rPr lang="tr-TR" dirty="0" err="1" smtClean="0"/>
              <a:t>no’lara</a:t>
            </a:r>
            <a:r>
              <a:rPr lang="tr-TR" dirty="0" smtClean="0"/>
              <a:t> atıfla)</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0034" y="571480"/>
            <a:ext cx="7520940" cy="548640"/>
          </a:xfrm>
          <a:noFill/>
          <a:ln/>
        </p:spPr>
        <p:txBody>
          <a:bodyPr>
            <a:normAutofit fontScale="90000"/>
          </a:bodyPr>
          <a:lstStyle/>
          <a:p>
            <a:r>
              <a:rPr lang="tr-TR" dirty="0" smtClean="0"/>
              <a:t>Ortalama alan fonksiyon örneği</a:t>
            </a:r>
            <a:endParaRPr lang="en-US" sz="2400" i="1" dirty="0">
              <a:solidFill>
                <a:srgbClr val="FF0000"/>
              </a:solidFill>
            </a:endParaRPr>
          </a:p>
        </p:txBody>
      </p:sp>
      <p:sp>
        <p:nvSpPr>
          <p:cNvPr id="6147" name="Rectangle 3"/>
          <p:cNvSpPr>
            <a:spLocks noGrp="1" noChangeArrowheads="1"/>
          </p:cNvSpPr>
          <p:nvPr>
            <p:ph idx="1"/>
          </p:nvPr>
        </p:nvSpPr>
        <p:spPr>
          <a:xfrm>
            <a:off x="500034" y="1357298"/>
            <a:ext cx="8083550" cy="4643470"/>
          </a:xfrm>
          <a:noFill/>
          <a:ln/>
        </p:spPr>
        <p:txBody>
          <a:bodyPr>
            <a:noAutofit/>
          </a:bodyPr>
          <a:lstStyle/>
          <a:p>
            <a:pPr>
              <a:buFontTx/>
              <a:buNone/>
            </a:pPr>
            <a:r>
              <a:rPr lang="en-US" sz="1400" b="0" dirty="0"/>
              <a:t>#include &lt;</a:t>
            </a:r>
            <a:r>
              <a:rPr lang="en-US" sz="1400" b="0" dirty="0" err="1"/>
              <a:t>stdio.h</a:t>
            </a:r>
            <a:r>
              <a:rPr lang="en-US" sz="1400" b="0" dirty="0"/>
              <a:t>&gt;</a:t>
            </a:r>
          </a:p>
          <a:p>
            <a:pPr>
              <a:buFontTx/>
              <a:buNone/>
            </a:pPr>
            <a:r>
              <a:rPr lang="en-US" sz="1400" b="0" dirty="0" smtClean="0"/>
              <a:t>double </a:t>
            </a:r>
            <a:r>
              <a:rPr lang="en-US" sz="1400" b="1" dirty="0" err="1"/>
              <a:t>averageTwo</a:t>
            </a:r>
            <a:r>
              <a:rPr lang="en-US" sz="1400" b="0" dirty="0"/>
              <a:t> (</a:t>
            </a:r>
            <a:r>
              <a:rPr lang="en-US" sz="1400" b="0" dirty="0" err="1"/>
              <a:t>int</a:t>
            </a:r>
            <a:r>
              <a:rPr lang="en-US" sz="1400" b="0" dirty="0"/>
              <a:t> num1, </a:t>
            </a:r>
            <a:r>
              <a:rPr lang="en-US" sz="1400" b="0" dirty="0" err="1"/>
              <a:t>int</a:t>
            </a:r>
            <a:r>
              <a:rPr lang="en-US" sz="1400" b="0" dirty="0"/>
              <a:t> num2) </a:t>
            </a:r>
            <a:r>
              <a:rPr lang="en-US" sz="1400" b="0" dirty="0" smtClean="0"/>
              <a:t>;</a:t>
            </a:r>
            <a:endParaRPr lang="en-US" sz="1400" b="0" dirty="0"/>
          </a:p>
          <a:p>
            <a:pPr>
              <a:buFontTx/>
              <a:buNone/>
            </a:pPr>
            <a:r>
              <a:rPr lang="en-US" sz="1400" b="0" dirty="0" err="1"/>
              <a:t>int</a:t>
            </a:r>
            <a:r>
              <a:rPr lang="en-US" sz="1400" b="0" dirty="0"/>
              <a:t> main ( )</a:t>
            </a:r>
          </a:p>
          <a:p>
            <a:pPr>
              <a:buFontTx/>
              <a:buNone/>
            </a:pPr>
            <a:r>
              <a:rPr lang="en-US" sz="1400" b="0" dirty="0"/>
              <a:t>{</a:t>
            </a:r>
          </a:p>
          <a:p>
            <a:pPr>
              <a:buFontTx/>
              <a:buNone/>
            </a:pPr>
            <a:r>
              <a:rPr lang="en-US" sz="1400" b="0" dirty="0"/>
              <a:t>	</a:t>
            </a:r>
            <a:r>
              <a:rPr lang="en-US" sz="1400" b="0" dirty="0" smtClean="0"/>
              <a:t>double </a:t>
            </a:r>
            <a:r>
              <a:rPr lang="en-US" sz="1400" b="0" dirty="0" err="1"/>
              <a:t>ave</a:t>
            </a:r>
            <a:r>
              <a:rPr lang="en-US" sz="1400" b="0" dirty="0"/>
              <a:t> ;</a:t>
            </a:r>
          </a:p>
          <a:p>
            <a:pPr>
              <a:buFontTx/>
              <a:buNone/>
            </a:pPr>
            <a:r>
              <a:rPr lang="en-US" sz="1400" b="0" dirty="0"/>
              <a:t>	</a:t>
            </a:r>
            <a:r>
              <a:rPr lang="en-US" sz="1400" b="0" dirty="0" err="1"/>
              <a:t>int</a:t>
            </a:r>
            <a:r>
              <a:rPr lang="en-US" sz="1400" b="0" dirty="0"/>
              <a:t> value1 = 5, value2 = 8 ;</a:t>
            </a:r>
          </a:p>
          <a:p>
            <a:pPr>
              <a:buFontTx/>
              <a:buNone/>
            </a:pPr>
            <a:r>
              <a:rPr lang="en-US" sz="1400" b="0" dirty="0"/>
              <a:t>	</a:t>
            </a:r>
            <a:r>
              <a:rPr lang="en-US" sz="1400" b="0" dirty="0" err="1"/>
              <a:t>ave</a:t>
            </a:r>
            <a:r>
              <a:rPr lang="en-US" sz="1400" b="0" dirty="0"/>
              <a:t> </a:t>
            </a:r>
            <a:r>
              <a:rPr lang="en-US" sz="1400" b="1" dirty="0"/>
              <a:t>= </a:t>
            </a:r>
            <a:r>
              <a:rPr lang="en-US" sz="1400" b="1" dirty="0" err="1"/>
              <a:t>averageTwo</a:t>
            </a:r>
            <a:r>
              <a:rPr lang="en-US" sz="1400" b="1" dirty="0"/>
              <a:t> </a:t>
            </a:r>
            <a:r>
              <a:rPr lang="en-US" sz="1400" b="0" dirty="0"/>
              <a:t>(value1, value2) ;</a:t>
            </a:r>
          </a:p>
          <a:p>
            <a:pPr>
              <a:buFontTx/>
              <a:buNone/>
            </a:pPr>
            <a:r>
              <a:rPr lang="en-US" sz="1400" b="0" dirty="0"/>
              <a:t>	</a:t>
            </a:r>
            <a:r>
              <a:rPr lang="en-US" sz="1400" b="0" dirty="0" err="1"/>
              <a:t>printf</a:t>
            </a:r>
            <a:r>
              <a:rPr lang="en-US" sz="1400" b="0" dirty="0"/>
              <a:t> (</a:t>
            </a:r>
            <a:r>
              <a:rPr lang="ja-JP" altLang="en-US" sz="1400" b="0" dirty="0">
                <a:latin typeface="Arial"/>
              </a:rPr>
              <a:t>“</a:t>
            </a:r>
            <a:r>
              <a:rPr lang="en-US" sz="1400" b="0" dirty="0"/>
              <a:t>The average of %d and %d is </a:t>
            </a:r>
            <a:r>
              <a:rPr lang="en-US" sz="1400" b="0" dirty="0" smtClean="0"/>
              <a:t>%</a:t>
            </a:r>
            <a:r>
              <a:rPr lang="tr-TR" sz="1400" b="0" dirty="0" smtClean="0"/>
              <a:t>l</a:t>
            </a:r>
            <a:r>
              <a:rPr lang="en-US" sz="1400" b="0" dirty="0" smtClean="0"/>
              <a:t>f\n</a:t>
            </a:r>
            <a:r>
              <a:rPr lang="ja-JP" altLang="en-US" sz="1400" b="0" dirty="0">
                <a:latin typeface="Arial"/>
              </a:rPr>
              <a:t>”</a:t>
            </a:r>
            <a:r>
              <a:rPr lang="en-US" sz="1400" b="0" dirty="0"/>
              <a:t>, value1, value2, </a:t>
            </a:r>
            <a:r>
              <a:rPr lang="en-US" sz="1400" b="0" dirty="0" err="1"/>
              <a:t>ave</a:t>
            </a:r>
            <a:r>
              <a:rPr lang="en-US" sz="1400" b="0" dirty="0"/>
              <a:t>) ;</a:t>
            </a:r>
          </a:p>
          <a:p>
            <a:pPr>
              <a:buFontTx/>
              <a:buNone/>
            </a:pPr>
            <a:r>
              <a:rPr lang="en-US" sz="1400" b="0" dirty="0"/>
              <a:t>      return 0 ;</a:t>
            </a:r>
          </a:p>
          <a:p>
            <a:pPr>
              <a:buFontTx/>
              <a:buNone/>
            </a:pPr>
            <a:r>
              <a:rPr lang="en-US" sz="1400" b="0" dirty="0" smtClean="0"/>
              <a:t>}</a:t>
            </a:r>
            <a:endParaRPr lang="en-US" sz="1400" b="0" dirty="0"/>
          </a:p>
          <a:p>
            <a:pPr>
              <a:buFontTx/>
              <a:buNone/>
            </a:pPr>
            <a:r>
              <a:rPr lang="en-US" sz="1400" b="0" dirty="0" smtClean="0"/>
              <a:t>double </a:t>
            </a:r>
            <a:r>
              <a:rPr lang="en-US" sz="1400" b="1" dirty="0" err="1"/>
              <a:t>averageTwo</a:t>
            </a:r>
            <a:r>
              <a:rPr lang="en-US" sz="1400" b="0" dirty="0"/>
              <a:t> (</a:t>
            </a:r>
            <a:r>
              <a:rPr lang="en-US" sz="1400" b="0" dirty="0" err="1"/>
              <a:t>int</a:t>
            </a:r>
            <a:r>
              <a:rPr lang="en-US" sz="1400" b="0" dirty="0"/>
              <a:t> num1, </a:t>
            </a:r>
            <a:r>
              <a:rPr lang="en-US" sz="1400" b="0" dirty="0" err="1"/>
              <a:t>int</a:t>
            </a:r>
            <a:r>
              <a:rPr lang="en-US" sz="1400" b="0" dirty="0"/>
              <a:t> num2)</a:t>
            </a:r>
          </a:p>
          <a:p>
            <a:pPr>
              <a:buFontTx/>
              <a:buNone/>
            </a:pPr>
            <a:r>
              <a:rPr lang="en-US" sz="1400" b="0" dirty="0"/>
              <a:t>{</a:t>
            </a:r>
          </a:p>
          <a:p>
            <a:pPr>
              <a:buFontTx/>
              <a:buNone/>
            </a:pPr>
            <a:r>
              <a:rPr lang="en-US" sz="1400" b="0" dirty="0"/>
              <a:t>	</a:t>
            </a:r>
            <a:r>
              <a:rPr lang="en-US" sz="1400" b="0" dirty="0" smtClean="0"/>
              <a:t>double </a:t>
            </a:r>
            <a:r>
              <a:rPr lang="en-US" sz="1400" b="0" dirty="0"/>
              <a:t>average </a:t>
            </a:r>
            <a:r>
              <a:rPr lang="en-US" sz="1400" b="0" dirty="0" smtClean="0"/>
              <a:t>;</a:t>
            </a:r>
            <a:endParaRPr lang="en-US" sz="1400" b="0" dirty="0"/>
          </a:p>
          <a:p>
            <a:pPr>
              <a:buFontTx/>
              <a:buNone/>
            </a:pPr>
            <a:r>
              <a:rPr lang="en-US" sz="1400" b="0" dirty="0"/>
              <a:t>	average = (num1 + num2) / 2.0 ;</a:t>
            </a:r>
          </a:p>
          <a:p>
            <a:pPr>
              <a:buFontTx/>
              <a:buNone/>
            </a:pPr>
            <a:r>
              <a:rPr lang="en-US" sz="1400" b="0" dirty="0"/>
              <a:t>	return average ;</a:t>
            </a:r>
          </a:p>
          <a:p>
            <a:pPr>
              <a:buFontTx/>
              <a:buNone/>
            </a:pPr>
            <a:r>
              <a:rPr lang="en-US" sz="1400" b="0" dirty="0"/>
              <a:t>}</a:t>
            </a:r>
          </a:p>
          <a:p>
            <a:pPr>
              <a:buFontTx/>
              <a:buNone/>
            </a:pPr>
            <a:endParaRPr lang="en-US" sz="1200" b="0" dirty="0"/>
          </a:p>
        </p:txBody>
      </p:sp>
      <p:sp>
        <p:nvSpPr>
          <p:cNvPr id="5" name="TextBox 4"/>
          <p:cNvSpPr txBox="1"/>
          <p:nvPr/>
        </p:nvSpPr>
        <p:spPr>
          <a:xfrm>
            <a:off x="5929322" y="4643446"/>
            <a:ext cx="1286187" cy="707886"/>
          </a:xfrm>
          <a:prstGeom prst="rect">
            <a:avLst/>
          </a:prstGeom>
          <a:noFill/>
        </p:spPr>
        <p:txBody>
          <a:bodyPr wrap="square" rtlCol="0">
            <a:spAutoFit/>
          </a:bodyPr>
          <a:lstStyle/>
          <a:p>
            <a:r>
              <a:rPr lang="en-US" sz="2000" dirty="0" smtClean="0"/>
              <a:t>Function </a:t>
            </a:r>
            <a:r>
              <a:rPr lang="en-US" sz="2000" dirty="0" smtClean="0">
                <a:solidFill>
                  <a:srgbClr val="FF0000"/>
                </a:solidFill>
              </a:rPr>
              <a:t>definition</a:t>
            </a:r>
            <a:endParaRPr lang="en-US" sz="2000" dirty="0">
              <a:solidFill>
                <a:srgbClr val="FF0000"/>
              </a:solidFill>
            </a:endParaRPr>
          </a:p>
        </p:txBody>
      </p:sp>
      <p:sp>
        <p:nvSpPr>
          <p:cNvPr id="6" name="TextBox 5"/>
          <p:cNvSpPr txBox="1"/>
          <p:nvPr/>
        </p:nvSpPr>
        <p:spPr>
          <a:xfrm>
            <a:off x="3786182" y="1285860"/>
            <a:ext cx="2428519" cy="400110"/>
          </a:xfrm>
          <a:prstGeom prst="rect">
            <a:avLst/>
          </a:prstGeom>
          <a:noFill/>
        </p:spPr>
        <p:txBody>
          <a:bodyPr wrap="square" rtlCol="0">
            <a:spAutoFit/>
          </a:bodyPr>
          <a:lstStyle/>
          <a:p>
            <a:r>
              <a:rPr lang="en-US" sz="2000" dirty="0" smtClean="0"/>
              <a:t>Function </a:t>
            </a:r>
            <a:r>
              <a:rPr lang="en-US" sz="2000" dirty="0" smtClean="0">
                <a:solidFill>
                  <a:srgbClr val="FF0000"/>
                </a:solidFill>
              </a:rPr>
              <a:t>prototype</a:t>
            </a:r>
            <a:endParaRPr lang="en-US" sz="2000" dirty="0">
              <a:solidFill>
                <a:srgbClr val="FF0000"/>
              </a:solidFill>
            </a:endParaRPr>
          </a:p>
        </p:txBody>
      </p:sp>
      <p:sp>
        <p:nvSpPr>
          <p:cNvPr id="7" name="TextBox 6"/>
          <p:cNvSpPr txBox="1"/>
          <p:nvPr/>
        </p:nvSpPr>
        <p:spPr>
          <a:xfrm>
            <a:off x="5276659" y="1634655"/>
            <a:ext cx="2514599" cy="707886"/>
          </a:xfrm>
          <a:prstGeom prst="rect">
            <a:avLst/>
          </a:prstGeom>
          <a:noFill/>
        </p:spPr>
        <p:txBody>
          <a:bodyPr wrap="square" rtlCol="0">
            <a:spAutoFit/>
          </a:bodyPr>
          <a:lstStyle/>
          <a:p>
            <a:r>
              <a:rPr lang="en-US" sz="2000" dirty="0" smtClean="0"/>
              <a:t>Function </a:t>
            </a:r>
            <a:r>
              <a:rPr lang="en-US" sz="2000" dirty="0" smtClean="0">
                <a:solidFill>
                  <a:srgbClr val="FF0000"/>
                </a:solidFill>
              </a:rPr>
              <a:t>invocation  </a:t>
            </a:r>
          </a:p>
          <a:p>
            <a:r>
              <a:rPr lang="en-US" sz="2000" dirty="0">
                <a:solidFill>
                  <a:srgbClr val="FF0000"/>
                </a:solidFill>
              </a:rPr>
              <a:t> </a:t>
            </a:r>
            <a:r>
              <a:rPr lang="en-US" sz="2000" dirty="0" smtClean="0">
                <a:solidFill>
                  <a:srgbClr val="FF0000"/>
                </a:solidFill>
              </a:rPr>
              <a:t>                (call)</a:t>
            </a:r>
            <a:endParaRPr lang="en-US" sz="2000" dirty="0">
              <a:solidFill>
                <a:srgbClr val="FF0000"/>
              </a:solidFill>
            </a:endParaRPr>
          </a:p>
        </p:txBody>
      </p:sp>
      <p:cxnSp>
        <p:nvCxnSpPr>
          <p:cNvPr id="8" name="Straight Arrow Connector 7"/>
          <p:cNvCxnSpPr/>
          <p:nvPr/>
        </p:nvCxnSpPr>
        <p:spPr>
          <a:xfrm flipV="1">
            <a:off x="2928926" y="1988600"/>
            <a:ext cx="2140224" cy="10832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ight Brace 8"/>
          <p:cNvSpPr/>
          <p:nvPr/>
        </p:nvSpPr>
        <p:spPr>
          <a:xfrm>
            <a:off x="3357554" y="4429132"/>
            <a:ext cx="192928" cy="107781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3643306" y="4714884"/>
            <a:ext cx="2057902" cy="400110"/>
          </a:xfrm>
          <a:prstGeom prst="rect">
            <a:avLst/>
          </a:prstGeom>
          <a:noFill/>
        </p:spPr>
        <p:txBody>
          <a:bodyPr wrap="square" rtlCol="0">
            <a:spAutoFit/>
          </a:bodyPr>
          <a:lstStyle/>
          <a:p>
            <a:r>
              <a:rPr lang="en-US" sz="2000" dirty="0" smtClean="0"/>
              <a:t>Function </a:t>
            </a:r>
            <a:r>
              <a:rPr lang="en-US" sz="2000" dirty="0" smtClean="0">
                <a:solidFill>
                  <a:srgbClr val="FF0000"/>
                </a:solidFill>
              </a:rPr>
              <a:t>body</a:t>
            </a:r>
            <a:endParaRPr lang="en-US" dirty="0"/>
          </a:p>
        </p:txBody>
      </p:sp>
      <p:sp>
        <p:nvSpPr>
          <p:cNvPr id="11" name="TextBox 10"/>
          <p:cNvSpPr txBox="1"/>
          <p:nvPr/>
        </p:nvSpPr>
        <p:spPr>
          <a:xfrm>
            <a:off x="3571868" y="3929066"/>
            <a:ext cx="2057902" cy="400110"/>
          </a:xfrm>
          <a:prstGeom prst="rect">
            <a:avLst/>
          </a:prstGeom>
          <a:noFill/>
        </p:spPr>
        <p:txBody>
          <a:bodyPr wrap="square" rtlCol="0">
            <a:spAutoFit/>
          </a:bodyPr>
          <a:lstStyle/>
          <a:p>
            <a:r>
              <a:rPr lang="en-US" sz="2000" dirty="0" smtClean="0"/>
              <a:t>Function </a:t>
            </a:r>
            <a:r>
              <a:rPr lang="en-US" sz="2000" dirty="0" smtClean="0">
                <a:solidFill>
                  <a:srgbClr val="FF0000"/>
                </a:solidFill>
              </a:rPr>
              <a:t>header</a:t>
            </a:r>
            <a:endParaRPr lang="en-US" sz="2000" dirty="0">
              <a:solidFill>
                <a:srgbClr val="FF0000"/>
              </a:solidFill>
            </a:endParaRPr>
          </a:p>
        </p:txBody>
      </p:sp>
      <p:cxnSp>
        <p:nvCxnSpPr>
          <p:cNvPr id="12" name="Straight Arrow Connector 11"/>
          <p:cNvCxnSpPr/>
          <p:nvPr/>
        </p:nvCxnSpPr>
        <p:spPr>
          <a:xfrm flipV="1">
            <a:off x="1643042" y="4071942"/>
            <a:ext cx="1871223" cy="2143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357554" y="1485915"/>
            <a:ext cx="332164" cy="2285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ight Brace 14"/>
          <p:cNvSpPr/>
          <p:nvPr/>
        </p:nvSpPr>
        <p:spPr>
          <a:xfrm>
            <a:off x="5715008" y="4357694"/>
            <a:ext cx="192928" cy="153046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13 Yuvarlatılmış Dikdörtgen"/>
          <p:cNvSpPr/>
          <p:nvPr/>
        </p:nvSpPr>
        <p:spPr>
          <a:xfrm>
            <a:off x="5907936" y="2342541"/>
            <a:ext cx="2214578" cy="9286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Fonksiyonun kodda göründüğü üç yeri tanıyalım.</a:t>
            </a:r>
            <a:endParaRPr lang="tr-TR" sz="1600" dirty="0"/>
          </a:p>
        </p:txBody>
      </p:sp>
      <p:sp>
        <p:nvSpPr>
          <p:cNvPr id="16" name="15 Yuvarlatılmış Dikdörtgen"/>
          <p:cNvSpPr/>
          <p:nvPr/>
        </p:nvSpPr>
        <p:spPr>
          <a:xfrm>
            <a:off x="6913685" y="3607595"/>
            <a:ext cx="2214578" cy="12144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Tahtada çizerek adım adım inceleyelim.</a:t>
            </a:r>
            <a:endParaRPr lang="tr-TR" dirty="0"/>
          </a:p>
        </p:txBody>
      </p:sp>
    </p:spTree>
    <p:extLst>
      <p:ext uri="{BB962C8B-B14F-4D97-AF65-F5344CB8AC3E}">
        <p14:creationId xmlns:p14="http://schemas.microsoft.com/office/powerpoint/2010/main" xmlns="" val="395263911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300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repeatCount="300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7"/>
                                        </p:tgtEl>
                                        <p:attrNameLst>
                                          <p:attrName>ppt_x</p:attrName>
                                          <p:attrName>ppt_y</p:attrName>
                                        </p:attrNameLst>
                                      </p:cBhvr>
                                    </p:animMotion>
                                    <p:animRot by="1500000">
                                      <p:cBhvr>
                                        <p:cTn id="15" dur="125" fill="hold">
                                          <p:stCondLst>
                                            <p:cond delay="0"/>
                                          </p:stCondLst>
                                        </p:cTn>
                                        <p:tgtEl>
                                          <p:spTgt spid="7"/>
                                        </p:tgtEl>
                                        <p:attrNameLst>
                                          <p:attrName>r</p:attrName>
                                        </p:attrNameLst>
                                      </p:cBhvr>
                                    </p:animRot>
                                    <p:animRot by="-1500000">
                                      <p:cBhvr>
                                        <p:cTn id="16" dur="125" fill="hold">
                                          <p:stCondLst>
                                            <p:cond delay="125"/>
                                          </p:stCondLst>
                                        </p:cTn>
                                        <p:tgtEl>
                                          <p:spTgt spid="7"/>
                                        </p:tgtEl>
                                        <p:attrNameLst>
                                          <p:attrName>r</p:attrName>
                                        </p:attrNameLst>
                                      </p:cBhvr>
                                    </p:animRot>
                                    <p:animRot by="-1500000">
                                      <p:cBhvr>
                                        <p:cTn id="17" dur="125" fill="hold">
                                          <p:stCondLst>
                                            <p:cond delay="250"/>
                                          </p:stCondLst>
                                        </p:cTn>
                                        <p:tgtEl>
                                          <p:spTgt spid="7"/>
                                        </p:tgtEl>
                                        <p:attrNameLst>
                                          <p:attrName>r</p:attrName>
                                        </p:attrNameLst>
                                      </p:cBhvr>
                                    </p:animRot>
                                    <p:animRot by="1500000">
                                      <p:cBhvr>
                                        <p:cTn id="18" dur="125" fill="hold">
                                          <p:stCondLst>
                                            <p:cond delay="375"/>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repeatCount="indefinite"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5"/>
                                        </p:tgtEl>
                                        <p:attrNameLst>
                                          <p:attrName>ppt_x</p:attrName>
                                          <p:attrName>ppt_y</p:attrName>
                                        </p:attrNameLst>
                                      </p:cBhvr>
                                    </p:animMotion>
                                    <p:animRot by="1500000">
                                      <p:cBhvr>
                                        <p:cTn id="23" dur="125" fill="hold">
                                          <p:stCondLst>
                                            <p:cond delay="0"/>
                                          </p:stCondLst>
                                        </p:cTn>
                                        <p:tgtEl>
                                          <p:spTgt spid="5"/>
                                        </p:tgtEl>
                                        <p:attrNameLst>
                                          <p:attrName>r</p:attrName>
                                        </p:attrNameLst>
                                      </p:cBhvr>
                                    </p:animRot>
                                    <p:animRot by="-1500000">
                                      <p:cBhvr>
                                        <p:cTn id="24" dur="125" fill="hold">
                                          <p:stCondLst>
                                            <p:cond delay="125"/>
                                          </p:stCondLst>
                                        </p:cTn>
                                        <p:tgtEl>
                                          <p:spTgt spid="5"/>
                                        </p:tgtEl>
                                        <p:attrNameLst>
                                          <p:attrName>r</p:attrName>
                                        </p:attrNameLst>
                                      </p:cBhvr>
                                    </p:animRot>
                                    <p:animRot by="-1500000">
                                      <p:cBhvr>
                                        <p:cTn id="25" dur="125" fill="hold">
                                          <p:stCondLst>
                                            <p:cond delay="250"/>
                                          </p:stCondLst>
                                        </p:cTn>
                                        <p:tgtEl>
                                          <p:spTgt spid="5"/>
                                        </p:tgtEl>
                                        <p:attrNameLst>
                                          <p:attrName>r</p:attrName>
                                        </p:attrNameLst>
                                      </p:cBhvr>
                                    </p:animRot>
                                    <p:animRot by="1500000">
                                      <p:cBhvr>
                                        <p:cTn id="26" dur="125" fill="hold">
                                          <p:stCondLst>
                                            <p:cond delay="375"/>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repeatCount="300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11"/>
                                        </p:tgtEl>
                                        <p:attrNameLst>
                                          <p:attrName>ppt_x</p:attrName>
                                          <p:attrName>ppt_y</p:attrName>
                                        </p:attrNameLst>
                                      </p:cBhvr>
                                    </p:animMotion>
                                    <p:animRot by="1500000">
                                      <p:cBhvr>
                                        <p:cTn id="31" dur="125" fill="hold">
                                          <p:stCondLst>
                                            <p:cond delay="0"/>
                                          </p:stCondLst>
                                        </p:cTn>
                                        <p:tgtEl>
                                          <p:spTgt spid="11"/>
                                        </p:tgtEl>
                                        <p:attrNameLst>
                                          <p:attrName>r</p:attrName>
                                        </p:attrNameLst>
                                      </p:cBhvr>
                                    </p:animRot>
                                    <p:animRot by="-1500000">
                                      <p:cBhvr>
                                        <p:cTn id="32" dur="125" fill="hold">
                                          <p:stCondLst>
                                            <p:cond delay="125"/>
                                          </p:stCondLst>
                                        </p:cTn>
                                        <p:tgtEl>
                                          <p:spTgt spid="11"/>
                                        </p:tgtEl>
                                        <p:attrNameLst>
                                          <p:attrName>r</p:attrName>
                                        </p:attrNameLst>
                                      </p:cBhvr>
                                    </p:animRot>
                                    <p:animRot by="-1500000">
                                      <p:cBhvr>
                                        <p:cTn id="33" dur="125" fill="hold">
                                          <p:stCondLst>
                                            <p:cond delay="250"/>
                                          </p:stCondLst>
                                        </p:cTn>
                                        <p:tgtEl>
                                          <p:spTgt spid="11"/>
                                        </p:tgtEl>
                                        <p:attrNameLst>
                                          <p:attrName>r</p:attrName>
                                        </p:attrNameLst>
                                      </p:cBhvr>
                                    </p:animRot>
                                    <p:animRot by="1500000">
                                      <p:cBhvr>
                                        <p:cTn id="34" dur="125" fill="hold">
                                          <p:stCondLst>
                                            <p:cond delay="375"/>
                                          </p:stCondLst>
                                        </p:cTn>
                                        <p:tgtEl>
                                          <p:spTgt spid="11"/>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repeatCount="3000" fill="hold" grpId="0"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10"/>
                                        </p:tgtEl>
                                        <p:attrNameLst>
                                          <p:attrName>ppt_x</p:attrName>
                                          <p:attrName>ppt_y</p:attrName>
                                        </p:attrNameLst>
                                      </p:cBhvr>
                                    </p:animMotion>
                                    <p:animRot by="1500000">
                                      <p:cBhvr>
                                        <p:cTn id="39" dur="125" fill="hold">
                                          <p:stCondLst>
                                            <p:cond delay="0"/>
                                          </p:stCondLst>
                                        </p:cTn>
                                        <p:tgtEl>
                                          <p:spTgt spid="10"/>
                                        </p:tgtEl>
                                        <p:attrNameLst>
                                          <p:attrName>r</p:attrName>
                                        </p:attrNameLst>
                                      </p:cBhvr>
                                    </p:animRot>
                                    <p:animRot by="-1500000">
                                      <p:cBhvr>
                                        <p:cTn id="40" dur="125" fill="hold">
                                          <p:stCondLst>
                                            <p:cond delay="125"/>
                                          </p:stCondLst>
                                        </p:cTn>
                                        <p:tgtEl>
                                          <p:spTgt spid="10"/>
                                        </p:tgtEl>
                                        <p:attrNameLst>
                                          <p:attrName>r</p:attrName>
                                        </p:attrNameLst>
                                      </p:cBhvr>
                                    </p:animRot>
                                    <p:animRot by="-1500000">
                                      <p:cBhvr>
                                        <p:cTn id="41" dur="125" fill="hold">
                                          <p:stCondLst>
                                            <p:cond delay="250"/>
                                          </p:stCondLst>
                                        </p:cTn>
                                        <p:tgtEl>
                                          <p:spTgt spid="10"/>
                                        </p:tgtEl>
                                        <p:attrNameLst>
                                          <p:attrName>r</p:attrName>
                                        </p:attrNameLst>
                                      </p:cBhvr>
                                    </p:animRot>
                                    <p:animRot by="1500000">
                                      <p:cBhvr>
                                        <p:cTn id="42" dur="125" fill="hold">
                                          <p:stCondLst>
                                            <p:cond delay="375"/>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960" y="91440"/>
            <a:ext cx="7520940" cy="548640"/>
          </a:xfrm>
          <a:noFill/>
          <a:ln/>
        </p:spPr>
        <p:txBody>
          <a:bodyPr>
            <a:normAutofit fontScale="90000"/>
          </a:bodyPr>
          <a:lstStyle/>
          <a:p>
            <a:r>
              <a:rPr lang="tr-TR" dirty="0" smtClean="0"/>
              <a:t>Ortalama alan fonksiyon örneği</a:t>
            </a:r>
            <a:endParaRPr lang="en-US" sz="2400" i="1" dirty="0">
              <a:solidFill>
                <a:srgbClr val="FF0000"/>
              </a:solidFill>
            </a:endParaRPr>
          </a:p>
        </p:txBody>
      </p:sp>
      <p:sp>
        <p:nvSpPr>
          <p:cNvPr id="6147" name="Rectangle 3"/>
          <p:cNvSpPr>
            <a:spLocks noGrp="1" noChangeArrowheads="1"/>
          </p:cNvSpPr>
          <p:nvPr>
            <p:ph idx="1"/>
          </p:nvPr>
        </p:nvSpPr>
        <p:spPr>
          <a:xfrm>
            <a:off x="500034" y="1357298"/>
            <a:ext cx="8083550" cy="4643470"/>
          </a:xfrm>
          <a:noFill/>
          <a:ln/>
        </p:spPr>
        <p:txBody>
          <a:bodyPr>
            <a:noAutofit/>
          </a:bodyPr>
          <a:lstStyle/>
          <a:p>
            <a:pPr>
              <a:buFontTx/>
              <a:buNone/>
            </a:pPr>
            <a:r>
              <a:rPr lang="en-US" sz="1400" b="0" dirty="0"/>
              <a:t>#include &lt;</a:t>
            </a:r>
            <a:r>
              <a:rPr lang="en-US" sz="1400" b="0" dirty="0" err="1"/>
              <a:t>stdio.h</a:t>
            </a:r>
            <a:r>
              <a:rPr lang="en-US" sz="1400" b="0" dirty="0"/>
              <a:t>&gt;</a:t>
            </a:r>
          </a:p>
          <a:p>
            <a:pPr>
              <a:buFontTx/>
              <a:buNone/>
            </a:pPr>
            <a:r>
              <a:rPr lang="tr-TR" sz="1400" b="0" dirty="0" err="1" smtClean="0"/>
              <a:t>double</a:t>
            </a:r>
            <a:r>
              <a:rPr lang="tr-TR" sz="1400" b="0" dirty="0" smtClean="0"/>
              <a:t> </a:t>
            </a:r>
            <a:r>
              <a:rPr lang="en-US" sz="1400" b="0" dirty="0" err="1" smtClean="0"/>
              <a:t>averageTwo</a:t>
            </a:r>
            <a:r>
              <a:rPr lang="en-US" sz="1400" b="0" dirty="0" smtClean="0"/>
              <a:t> </a:t>
            </a:r>
            <a:r>
              <a:rPr lang="en-US" sz="1400" b="0" dirty="0"/>
              <a:t>(</a:t>
            </a:r>
            <a:r>
              <a:rPr lang="en-US" sz="1400" b="0" dirty="0" err="1"/>
              <a:t>int</a:t>
            </a:r>
            <a:r>
              <a:rPr lang="en-US" sz="1400" b="0" dirty="0"/>
              <a:t> num1, </a:t>
            </a:r>
            <a:r>
              <a:rPr lang="en-US" sz="1400" b="0" dirty="0" err="1"/>
              <a:t>int</a:t>
            </a:r>
            <a:r>
              <a:rPr lang="en-US" sz="1400" b="0" dirty="0"/>
              <a:t> num2) </a:t>
            </a:r>
            <a:r>
              <a:rPr lang="en-US" sz="1400" b="0" dirty="0" smtClean="0"/>
              <a:t>;</a:t>
            </a:r>
            <a:endParaRPr lang="en-US" sz="1400" b="0" dirty="0"/>
          </a:p>
          <a:p>
            <a:pPr>
              <a:buFontTx/>
              <a:buNone/>
            </a:pPr>
            <a:r>
              <a:rPr lang="en-US" sz="1400" b="0" dirty="0" err="1"/>
              <a:t>int</a:t>
            </a:r>
            <a:r>
              <a:rPr lang="en-US" sz="1400" b="0" dirty="0"/>
              <a:t> main ( )</a:t>
            </a:r>
          </a:p>
          <a:p>
            <a:pPr>
              <a:buFontTx/>
              <a:buNone/>
            </a:pPr>
            <a:r>
              <a:rPr lang="en-US" sz="1400" b="0" dirty="0"/>
              <a:t>{</a:t>
            </a:r>
          </a:p>
          <a:p>
            <a:pPr>
              <a:buFontTx/>
              <a:buNone/>
            </a:pPr>
            <a:r>
              <a:rPr lang="en-US" sz="1400" b="0" dirty="0"/>
              <a:t>	</a:t>
            </a:r>
            <a:r>
              <a:rPr lang="tr-TR" sz="1400" b="0" dirty="0" err="1" smtClean="0"/>
              <a:t>double</a:t>
            </a:r>
            <a:r>
              <a:rPr lang="tr-TR" sz="1400" b="0" dirty="0" smtClean="0"/>
              <a:t> </a:t>
            </a:r>
            <a:r>
              <a:rPr lang="en-US" sz="1400" b="0" dirty="0" err="1" smtClean="0"/>
              <a:t>ave</a:t>
            </a:r>
            <a:r>
              <a:rPr lang="en-US" sz="1400" b="0" dirty="0" smtClean="0"/>
              <a:t> </a:t>
            </a:r>
            <a:r>
              <a:rPr lang="en-US" sz="1400" b="0" dirty="0"/>
              <a:t>;</a:t>
            </a:r>
          </a:p>
          <a:p>
            <a:pPr>
              <a:buFontTx/>
              <a:buNone/>
            </a:pPr>
            <a:r>
              <a:rPr lang="en-US" sz="1400" b="0" dirty="0"/>
              <a:t>	</a:t>
            </a:r>
            <a:r>
              <a:rPr lang="en-US" sz="1400" b="0" dirty="0" err="1"/>
              <a:t>int</a:t>
            </a:r>
            <a:r>
              <a:rPr lang="en-US" sz="1400" b="0" dirty="0"/>
              <a:t> value1 = 5, value2 = 8 ;</a:t>
            </a:r>
          </a:p>
          <a:p>
            <a:pPr>
              <a:buFontTx/>
              <a:buNone/>
            </a:pPr>
            <a:r>
              <a:rPr lang="en-US" sz="1400" b="0" dirty="0"/>
              <a:t>	</a:t>
            </a:r>
            <a:r>
              <a:rPr lang="en-US" sz="1400" b="0" dirty="0" err="1"/>
              <a:t>ave</a:t>
            </a:r>
            <a:r>
              <a:rPr lang="en-US" sz="1400" b="0" dirty="0"/>
              <a:t> = </a:t>
            </a:r>
            <a:r>
              <a:rPr lang="en-US" sz="1400" b="0" dirty="0" err="1"/>
              <a:t>averageTwo</a:t>
            </a:r>
            <a:r>
              <a:rPr lang="en-US" sz="1400" b="0" dirty="0"/>
              <a:t> (value1, value2) ;</a:t>
            </a:r>
          </a:p>
          <a:p>
            <a:pPr>
              <a:buFontTx/>
              <a:buNone/>
            </a:pPr>
            <a:r>
              <a:rPr lang="en-US" sz="1400" b="0" dirty="0"/>
              <a:t>	</a:t>
            </a:r>
            <a:r>
              <a:rPr lang="en-US" sz="1400" b="0" dirty="0" err="1"/>
              <a:t>printf</a:t>
            </a:r>
            <a:r>
              <a:rPr lang="en-US" sz="1400" b="0" dirty="0"/>
              <a:t> (</a:t>
            </a:r>
            <a:r>
              <a:rPr lang="ja-JP" altLang="en-US" sz="1400" b="0" dirty="0">
                <a:latin typeface="Arial"/>
              </a:rPr>
              <a:t>“</a:t>
            </a:r>
            <a:r>
              <a:rPr lang="en-US" sz="1400" b="0" dirty="0"/>
              <a:t>The average of %d and %d is </a:t>
            </a:r>
            <a:r>
              <a:rPr lang="en-US" sz="1400" b="0" dirty="0" smtClean="0"/>
              <a:t>%</a:t>
            </a:r>
            <a:r>
              <a:rPr lang="tr-TR" sz="1400" b="0" dirty="0" smtClean="0"/>
              <a:t>l</a:t>
            </a:r>
            <a:r>
              <a:rPr lang="en-US" sz="1400" b="0" dirty="0" smtClean="0"/>
              <a:t>f\n</a:t>
            </a:r>
            <a:r>
              <a:rPr lang="ja-JP" altLang="en-US" sz="1400" b="0" dirty="0">
                <a:latin typeface="Arial"/>
              </a:rPr>
              <a:t>”</a:t>
            </a:r>
            <a:r>
              <a:rPr lang="en-US" sz="1400" b="0" dirty="0"/>
              <a:t>, value1, value2, </a:t>
            </a:r>
            <a:r>
              <a:rPr lang="en-US" sz="1400" b="0" dirty="0" err="1"/>
              <a:t>ave</a:t>
            </a:r>
            <a:r>
              <a:rPr lang="en-US" sz="1400" b="0" dirty="0"/>
              <a:t>) ;</a:t>
            </a:r>
          </a:p>
          <a:p>
            <a:pPr>
              <a:buFontTx/>
              <a:buNone/>
            </a:pPr>
            <a:r>
              <a:rPr lang="en-US" sz="1400" b="0" dirty="0"/>
              <a:t>      return 0 ;</a:t>
            </a:r>
          </a:p>
          <a:p>
            <a:pPr>
              <a:buFontTx/>
              <a:buNone/>
            </a:pPr>
            <a:r>
              <a:rPr lang="en-US" sz="1400" b="0" dirty="0" smtClean="0"/>
              <a:t>}</a:t>
            </a:r>
            <a:endParaRPr lang="en-US" sz="1400" b="0" dirty="0"/>
          </a:p>
          <a:p>
            <a:pPr>
              <a:buFontTx/>
              <a:buNone/>
            </a:pPr>
            <a:r>
              <a:rPr lang="tr-TR" sz="1400" b="0" dirty="0" err="1" smtClean="0"/>
              <a:t>double</a:t>
            </a:r>
            <a:r>
              <a:rPr lang="tr-TR" sz="1400" b="0" dirty="0" smtClean="0"/>
              <a:t> </a:t>
            </a:r>
            <a:r>
              <a:rPr lang="en-US" sz="1400" b="0" dirty="0" err="1" smtClean="0"/>
              <a:t>averageTwo</a:t>
            </a:r>
            <a:r>
              <a:rPr lang="en-US" sz="1400" b="0" dirty="0" smtClean="0"/>
              <a:t> </a:t>
            </a:r>
            <a:r>
              <a:rPr lang="en-US" sz="1400" b="0" dirty="0"/>
              <a:t>(</a:t>
            </a:r>
            <a:r>
              <a:rPr lang="en-US" sz="1400" b="0" dirty="0" err="1"/>
              <a:t>int</a:t>
            </a:r>
            <a:r>
              <a:rPr lang="en-US" sz="1400" b="0" dirty="0"/>
              <a:t> num1, </a:t>
            </a:r>
            <a:r>
              <a:rPr lang="en-US" sz="1400" b="0" dirty="0" err="1"/>
              <a:t>int</a:t>
            </a:r>
            <a:r>
              <a:rPr lang="en-US" sz="1400" b="0" dirty="0"/>
              <a:t> num2)</a:t>
            </a:r>
          </a:p>
          <a:p>
            <a:pPr>
              <a:buFontTx/>
              <a:buNone/>
            </a:pPr>
            <a:r>
              <a:rPr lang="en-US" sz="1400" b="0" dirty="0"/>
              <a:t>{</a:t>
            </a:r>
          </a:p>
          <a:p>
            <a:pPr>
              <a:buFontTx/>
              <a:buNone/>
            </a:pPr>
            <a:r>
              <a:rPr lang="en-US" sz="1400" b="0" dirty="0"/>
              <a:t>	</a:t>
            </a:r>
            <a:r>
              <a:rPr lang="tr-TR" sz="1400" b="0" dirty="0" err="1" smtClean="0"/>
              <a:t>double</a:t>
            </a:r>
            <a:r>
              <a:rPr lang="tr-TR" sz="1400" b="0" dirty="0" smtClean="0"/>
              <a:t> </a:t>
            </a:r>
            <a:r>
              <a:rPr lang="en-US" sz="1400" b="0" dirty="0" smtClean="0"/>
              <a:t>average ;</a:t>
            </a:r>
            <a:endParaRPr lang="en-US" sz="1400" b="0" dirty="0"/>
          </a:p>
          <a:p>
            <a:pPr>
              <a:buFontTx/>
              <a:buNone/>
            </a:pPr>
            <a:r>
              <a:rPr lang="en-US" sz="1400" b="0" dirty="0"/>
              <a:t>	average = (num1 + num2) / 2.0 ;</a:t>
            </a:r>
          </a:p>
          <a:p>
            <a:pPr>
              <a:buFontTx/>
              <a:buNone/>
            </a:pPr>
            <a:r>
              <a:rPr lang="en-US" sz="1400" b="0" dirty="0"/>
              <a:t>	return average ;</a:t>
            </a:r>
          </a:p>
          <a:p>
            <a:pPr>
              <a:buFontTx/>
              <a:buNone/>
            </a:pPr>
            <a:r>
              <a:rPr lang="en-US" sz="1400" b="0" dirty="0"/>
              <a:t>}</a:t>
            </a:r>
          </a:p>
          <a:p>
            <a:pPr>
              <a:buFontTx/>
              <a:buNone/>
            </a:pPr>
            <a:endParaRPr lang="en-US" sz="1200" b="0" dirty="0"/>
          </a:p>
        </p:txBody>
      </p:sp>
      <p:sp>
        <p:nvSpPr>
          <p:cNvPr id="5" name="TextBox 4"/>
          <p:cNvSpPr txBox="1"/>
          <p:nvPr/>
        </p:nvSpPr>
        <p:spPr>
          <a:xfrm>
            <a:off x="5929322" y="4643446"/>
            <a:ext cx="1286187" cy="707886"/>
          </a:xfrm>
          <a:prstGeom prst="rect">
            <a:avLst/>
          </a:prstGeom>
          <a:noFill/>
        </p:spPr>
        <p:txBody>
          <a:bodyPr wrap="square" rtlCol="0">
            <a:spAutoFit/>
          </a:bodyPr>
          <a:lstStyle/>
          <a:p>
            <a:r>
              <a:rPr lang="en-US" sz="2000" dirty="0" smtClean="0"/>
              <a:t>Function </a:t>
            </a:r>
            <a:r>
              <a:rPr lang="en-US" sz="2000" dirty="0" smtClean="0">
                <a:solidFill>
                  <a:srgbClr val="FF0000"/>
                </a:solidFill>
              </a:rPr>
              <a:t>definition</a:t>
            </a:r>
            <a:endParaRPr lang="en-US" sz="2000" dirty="0">
              <a:solidFill>
                <a:srgbClr val="FF0000"/>
              </a:solidFill>
            </a:endParaRPr>
          </a:p>
        </p:txBody>
      </p:sp>
      <p:sp>
        <p:nvSpPr>
          <p:cNvPr id="6" name="TextBox 5"/>
          <p:cNvSpPr txBox="1"/>
          <p:nvPr/>
        </p:nvSpPr>
        <p:spPr>
          <a:xfrm>
            <a:off x="3786182" y="1285860"/>
            <a:ext cx="2428519" cy="400110"/>
          </a:xfrm>
          <a:prstGeom prst="rect">
            <a:avLst/>
          </a:prstGeom>
          <a:noFill/>
        </p:spPr>
        <p:txBody>
          <a:bodyPr wrap="square" rtlCol="0">
            <a:spAutoFit/>
          </a:bodyPr>
          <a:lstStyle/>
          <a:p>
            <a:r>
              <a:rPr lang="en-US" sz="2000" dirty="0" smtClean="0"/>
              <a:t>Function </a:t>
            </a:r>
            <a:r>
              <a:rPr lang="en-US" sz="2000" dirty="0" smtClean="0">
                <a:solidFill>
                  <a:srgbClr val="FF0000"/>
                </a:solidFill>
              </a:rPr>
              <a:t>prototype</a:t>
            </a:r>
            <a:endParaRPr lang="en-US" sz="2000" dirty="0">
              <a:solidFill>
                <a:srgbClr val="FF0000"/>
              </a:solidFill>
            </a:endParaRPr>
          </a:p>
        </p:txBody>
      </p:sp>
      <p:sp>
        <p:nvSpPr>
          <p:cNvPr id="7" name="TextBox 6"/>
          <p:cNvSpPr txBox="1"/>
          <p:nvPr/>
        </p:nvSpPr>
        <p:spPr>
          <a:xfrm>
            <a:off x="5276659" y="1634655"/>
            <a:ext cx="2514599" cy="707886"/>
          </a:xfrm>
          <a:prstGeom prst="rect">
            <a:avLst/>
          </a:prstGeom>
          <a:noFill/>
        </p:spPr>
        <p:txBody>
          <a:bodyPr wrap="square" rtlCol="0">
            <a:spAutoFit/>
          </a:bodyPr>
          <a:lstStyle/>
          <a:p>
            <a:r>
              <a:rPr lang="en-US" sz="2000" dirty="0" smtClean="0"/>
              <a:t>Function </a:t>
            </a:r>
            <a:r>
              <a:rPr lang="en-US" sz="2000" dirty="0" smtClean="0">
                <a:solidFill>
                  <a:srgbClr val="FF0000"/>
                </a:solidFill>
              </a:rPr>
              <a:t>invocation  </a:t>
            </a:r>
          </a:p>
          <a:p>
            <a:r>
              <a:rPr lang="en-US" sz="2000" dirty="0">
                <a:solidFill>
                  <a:srgbClr val="FF0000"/>
                </a:solidFill>
              </a:rPr>
              <a:t> </a:t>
            </a:r>
            <a:r>
              <a:rPr lang="en-US" sz="2000" dirty="0" smtClean="0">
                <a:solidFill>
                  <a:srgbClr val="FF0000"/>
                </a:solidFill>
              </a:rPr>
              <a:t>                (call)</a:t>
            </a:r>
            <a:endParaRPr lang="en-US" sz="2000" dirty="0">
              <a:solidFill>
                <a:srgbClr val="FF0000"/>
              </a:solidFill>
            </a:endParaRPr>
          </a:p>
        </p:txBody>
      </p:sp>
      <p:cxnSp>
        <p:nvCxnSpPr>
          <p:cNvPr id="8" name="Straight Arrow Connector 7"/>
          <p:cNvCxnSpPr/>
          <p:nvPr/>
        </p:nvCxnSpPr>
        <p:spPr>
          <a:xfrm flipV="1">
            <a:off x="2928926" y="1988600"/>
            <a:ext cx="2140224" cy="10832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ight Brace 8"/>
          <p:cNvSpPr/>
          <p:nvPr/>
        </p:nvSpPr>
        <p:spPr>
          <a:xfrm>
            <a:off x="3357554" y="4429132"/>
            <a:ext cx="192928" cy="107781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3643306" y="4714884"/>
            <a:ext cx="2057902" cy="400110"/>
          </a:xfrm>
          <a:prstGeom prst="rect">
            <a:avLst/>
          </a:prstGeom>
          <a:noFill/>
        </p:spPr>
        <p:txBody>
          <a:bodyPr wrap="square" rtlCol="0">
            <a:spAutoFit/>
          </a:bodyPr>
          <a:lstStyle/>
          <a:p>
            <a:r>
              <a:rPr lang="en-US" sz="2000" dirty="0" smtClean="0"/>
              <a:t>Function </a:t>
            </a:r>
            <a:r>
              <a:rPr lang="en-US" sz="2000" dirty="0" smtClean="0">
                <a:solidFill>
                  <a:srgbClr val="FF0000"/>
                </a:solidFill>
              </a:rPr>
              <a:t>body</a:t>
            </a:r>
            <a:endParaRPr lang="en-US" dirty="0"/>
          </a:p>
        </p:txBody>
      </p:sp>
      <p:sp>
        <p:nvSpPr>
          <p:cNvPr id="11" name="TextBox 10"/>
          <p:cNvSpPr txBox="1"/>
          <p:nvPr/>
        </p:nvSpPr>
        <p:spPr>
          <a:xfrm>
            <a:off x="3571868" y="3929066"/>
            <a:ext cx="2057902" cy="400110"/>
          </a:xfrm>
          <a:prstGeom prst="rect">
            <a:avLst/>
          </a:prstGeom>
          <a:noFill/>
        </p:spPr>
        <p:txBody>
          <a:bodyPr wrap="square" rtlCol="0">
            <a:spAutoFit/>
          </a:bodyPr>
          <a:lstStyle/>
          <a:p>
            <a:r>
              <a:rPr lang="en-US" sz="2000" dirty="0" smtClean="0"/>
              <a:t>Function </a:t>
            </a:r>
            <a:r>
              <a:rPr lang="en-US" sz="2000" dirty="0" smtClean="0">
                <a:solidFill>
                  <a:srgbClr val="FF0000"/>
                </a:solidFill>
              </a:rPr>
              <a:t>header</a:t>
            </a:r>
            <a:endParaRPr lang="en-US" sz="2000" dirty="0">
              <a:solidFill>
                <a:srgbClr val="FF0000"/>
              </a:solidFill>
            </a:endParaRPr>
          </a:p>
        </p:txBody>
      </p:sp>
      <p:cxnSp>
        <p:nvCxnSpPr>
          <p:cNvPr id="12" name="Straight Arrow Connector 11"/>
          <p:cNvCxnSpPr/>
          <p:nvPr/>
        </p:nvCxnSpPr>
        <p:spPr>
          <a:xfrm flipV="1">
            <a:off x="1643042" y="4071942"/>
            <a:ext cx="1871223" cy="2143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357554" y="1485915"/>
            <a:ext cx="332164" cy="2285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ight Brace 14"/>
          <p:cNvSpPr/>
          <p:nvPr/>
        </p:nvSpPr>
        <p:spPr>
          <a:xfrm>
            <a:off x="5715008" y="4357694"/>
            <a:ext cx="192928" cy="153046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3952639113"/>
      </p:ext>
    </p:extLst>
  </p:cSld>
  <p:clrMapOvr>
    <a:masterClrMapping/>
  </p:clrMapOvr>
  <p:transition>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return</a:t>
            </a:r>
            <a:r>
              <a:rPr lang="tr-TR" dirty="0" smtClean="0"/>
              <a:t> nasıl anlaşılmalı?</a:t>
            </a:r>
            <a:endParaRPr lang="tr-TR" dirty="0"/>
          </a:p>
        </p:txBody>
      </p:sp>
      <p:sp>
        <p:nvSpPr>
          <p:cNvPr id="3" name="2 İçerik Yer Tutucusu"/>
          <p:cNvSpPr>
            <a:spLocks noGrp="1"/>
          </p:cNvSpPr>
          <p:nvPr>
            <p:ph sz="quarter" idx="1"/>
          </p:nvPr>
        </p:nvSpPr>
        <p:spPr/>
        <p:txBody>
          <a:bodyPr/>
          <a:lstStyle/>
          <a:p>
            <a:r>
              <a:rPr lang="tr-TR" dirty="0" smtClean="0"/>
              <a:t>Fonksiyonun sonundaki “</a:t>
            </a:r>
            <a:r>
              <a:rPr lang="tr-TR" dirty="0" err="1" smtClean="0"/>
              <a:t>return</a:t>
            </a:r>
            <a:r>
              <a:rPr lang="tr-TR" dirty="0" smtClean="0"/>
              <a:t>” ifadesi yanlış anlaşıldığı için de fonksiyon konusunda karışıklık çıkabilmektedir.</a:t>
            </a:r>
          </a:p>
          <a:p>
            <a:r>
              <a:rPr lang="tr-TR" dirty="0" smtClean="0"/>
              <a:t>Bir fonksiyonun sonundaki “</a:t>
            </a:r>
            <a:r>
              <a:rPr lang="tr-TR" dirty="0" err="1" smtClean="0"/>
              <a:t>return</a:t>
            </a:r>
            <a:r>
              <a:rPr lang="tr-TR" dirty="0" smtClean="0"/>
              <a:t> x;” ifadesi, </a:t>
            </a:r>
            <a:br>
              <a:rPr lang="tr-TR" dirty="0" smtClean="0"/>
            </a:br>
            <a:r>
              <a:rPr lang="tr-TR" dirty="0" err="1" smtClean="0"/>
              <a:t>x’e</a:t>
            </a:r>
            <a:r>
              <a:rPr lang="tr-TR" dirty="0" smtClean="0"/>
              <a:t> dön anlamında </a:t>
            </a:r>
            <a:r>
              <a:rPr lang="tr-TR" b="1" dirty="0" smtClean="0"/>
              <a:t>değildir.</a:t>
            </a:r>
          </a:p>
          <a:p>
            <a:r>
              <a:rPr lang="tr-TR" sz="3600" b="1" dirty="0" err="1" smtClean="0"/>
              <a:t>x’i</a:t>
            </a:r>
            <a:r>
              <a:rPr lang="tr-TR" sz="3600" b="1" dirty="0" smtClean="0"/>
              <a:t>(n değerini) dön</a:t>
            </a:r>
            <a:r>
              <a:rPr lang="tr-TR" sz="3600" dirty="0" smtClean="0"/>
              <a:t> anlamındadır.</a:t>
            </a:r>
          </a:p>
          <a:p>
            <a:r>
              <a:rPr lang="tr-TR" dirty="0" smtClean="0"/>
              <a:t>Yani,  “ey fonksiyon, seni kim çağırdıysa sen zaten oraya döneceksin… Dönerken şu sana verdiğim değeri de oraya ilet” anlamındadır.</a:t>
            </a:r>
          </a:p>
          <a:p>
            <a:endParaRPr lang="tr-TR" dirty="0" smtClean="0"/>
          </a:p>
          <a:p>
            <a:r>
              <a:rPr lang="tr-TR" dirty="0" smtClean="0"/>
              <a:t>Daha da iyi anlamak için </a:t>
            </a:r>
            <a:r>
              <a:rPr lang="tr-TR" dirty="0" err="1" smtClean="0"/>
              <a:t>DevCpp</a:t>
            </a:r>
            <a:r>
              <a:rPr lang="tr-TR" dirty="0" smtClean="0"/>
              <a:t> ile bol bol sohbet ediniz.</a:t>
            </a:r>
          </a:p>
        </p:txBody>
      </p:sp>
    </p:spTree>
  </p:cSld>
  <p:clrMapOvr>
    <a:masterClrMapping/>
  </p:clrMapOvr>
  <p:transition>
    <p:rand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oru.jpg"/>
          <p:cNvPicPr>
            <a:picLocks noGrp="1" noChangeAspect="1"/>
          </p:cNvPicPr>
          <p:nvPr>
            <p:ph sz="quarter" idx="1"/>
          </p:nvPr>
        </p:nvPicPr>
        <p:blipFill>
          <a:blip r:embed="rId4"/>
          <a:stretch>
            <a:fillRect/>
          </a:stretch>
        </p:blipFill>
        <p:spPr>
          <a:xfrm>
            <a:off x="6786578" y="1428736"/>
            <a:ext cx="1995677" cy="1500198"/>
          </a:xfrm>
        </p:spPr>
      </p:pic>
      <p:sp>
        <p:nvSpPr>
          <p:cNvPr id="2" name="1 Başlık"/>
          <p:cNvSpPr>
            <a:spLocks noGrp="1"/>
          </p:cNvSpPr>
          <p:nvPr>
            <p:ph type="title"/>
          </p:nvPr>
        </p:nvSpPr>
        <p:spPr/>
        <p:txBody>
          <a:bodyPr>
            <a:normAutofit/>
          </a:bodyPr>
          <a:lstStyle/>
          <a:p>
            <a:r>
              <a:rPr lang="tr-TR" sz="2400" dirty="0" smtClean="0"/>
              <a:t>Alıştırma – Ekran çıktısı ne olur?</a:t>
            </a:r>
            <a:endParaRPr lang="tr-TR" sz="2400" dirty="0"/>
          </a:p>
        </p:txBody>
      </p:sp>
      <p:sp>
        <p:nvSpPr>
          <p:cNvPr id="4098" name="Rectangle 2"/>
          <p:cNvSpPr>
            <a:spLocks noChangeArrowheads="1"/>
          </p:cNvSpPr>
          <p:nvPr/>
        </p:nvSpPr>
        <p:spPr bwMode="auto">
          <a:xfrm>
            <a:off x="357158" y="1285860"/>
            <a:ext cx="3714776" cy="313932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457200" lvl="0" indent="-457200" fontAlgn="base">
              <a:spcBef>
                <a:spcPct val="0"/>
              </a:spcBef>
              <a:spcAft>
                <a:spcPct val="0"/>
              </a:spcAft>
              <a:buFont typeface="+mj-lt"/>
              <a:buAutoNum type="arabicPeriod"/>
              <a:tabLst>
                <a:tab pos="396875" algn="l"/>
              </a:tabLst>
            </a:pPr>
            <a:r>
              <a:rPr lang="en-US" dirty="0" smtClean="0">
                <a:latin typeface="Arial" pitchFamily="34" charset="0"/>
                <a:ea typeface="Times New Roman" pitchFamily="18" charset="0"/>
                <a:cs typeface="Arial" pitchFamily="34" charset="0"/>
              </a:rPr>
              <a:t>#include &lt;</a:t>
            </a:r>
            <a:r>
              <a:rPr lang="en-US" dirty="0" err="1" smtClean="0">
                <a:latin typeface="Arial" pitchFamily="34" charset="0"/>
                <a:ea typeface="Times New Roman" pitchFamily="18" charset="0"/>
                <a:cs typeface="Arial" pitchFamily="34" charset="0"/>
              </a:rPr>
              <a:t>stdio.h</a:t>
            </a:r>
            <a:r>
              <a:rPr lang="en-US" dirty="0" smtClean="0">
                <a:latin typeface="Arial" pitchFamily="34" charset="0"/>
                <a:ea typeface="Times New Roman" pitchFamily="18" charset="0"/>
                <a:cs typeface="Arial" pitchFamily="34" charset="0"/>
              </a:rPr>
              <a:t>&gt;</a:t>
            </a:r>
          </a:p>
          <a:p>
            <a:pPr marL="457200" lvl="0" indent="-457200" fontAlgn="base">
              <a:spcBef>
                <a:spcPct val="0"/>
              </a:spcBef>
              <a:spcAft>
                <a:spcPct val="0"/>
              </a:spcAft>
              <a:buFont typeface="+mj-lt"/>
              <a:buAutoNum type="arabicPeriod"/>
              <a:tabLst>
                <a:tab pos="396875" algn="l"/>
              </a:tabLst>
            </a:pPr>
            <a:r>
              <a:rPr lang="en-US" dirty="0" err="1" smtClean="0">
                <a:solidFill>
                  <a:srgbClr val="0070C0"/>
                </a:solidFill>
                <a:latin typeface="Arial" pitchFamily="34" charset="0"/>
                <a:ea typeface="Times New Roman" pitchFamily="18" charset="0"/>
                <a:cs typeface="Arial" pitchFamily="34" charset="0"/>
              </a:rPr>
              <a:t>int</a:t>
            </a:r>
            <a:r>
              <a:rPr lang="en-US" dirty="0" smtClean="0">
                <a:solidFill>
                  <a:srgbClr val="0070C0"/>
                </a:solidFill>
                <a:latin typeface="Arial" pitchFamily="34" charset="0"/>
                <a:ea typeface="Times New Roman" pitchFamily="18" charset="0"/>
                <a:cs typeface="Arial" pitchFamily="34" charset="0"/>
              </a:rPr>
              <a:t> </a:t>
            </a:r>
            <a:r>
              <a:rPr lang="en-US" dirty="0" err="1" smtClean="0">
                <a:solidFill>
                  <a:srgbClr val="0070C0"/>
                </a:solidFill>
                <a:latin typeface="Arial" pitchFamily="34" charset="0"/>
                <a:ea typeface="Times New Roman" pitchFamily="18" charset="0"/>
                <a:cs typeface="Arial" pitchFamily="34" charset="0"/>
              </a:rPr>
              <a:t>kare</a:t>
            </a:r>
            <a:r>
              <a:rPr lang="en-US" dirty="0" smtClean="0">
                <a:solidFill>
                  <a:srgbClr val="0070C0"/>
                </a:solidFill>
                <a:latin typeface="Arial" pitchFamily="34" charset="0"/>
                <a:ea typeface="Times New Roman" pitchFamily="18" charset="0"/>
                <a:cs typeface="Arial" pitchFamily="34" charset="0"/>
              </a:rPr>
              <a:t> (</a:t>
            </a:r>
            <a:r>
              <a:rPr lang="en-US" dirty="0" err="1" smtClean="0">
                <a:solidFill>
                  <a:srgbClr val="0070C0"/>
                </a:solidFill>
                <a:latin typeface="Arial" pitchFamily="34" charset="0"/>
                <a:ea typeface="Times New Roman" pitchFamily="18" charset="0"/>
                <a:cs typeface="Arial" pitchFamily="34" charset="0"/>
              </a:rPr>
              <a:t>int</a:t>
            </a:r>
            <a:r>
              <a:rPr lang="tr-TR" dirty="0" smtClean="0">
                <a:solidFill>
                  <a:srgbClr val="0070C0"/>
                </a:solidFill>
                <a:latin typeface="Arial" pitchFamily="34" charset="0"/>
                <a:ea typeface="Times New Roman" pitchFamily="18" charset="0"/>
                <a:cs typeface="Arial" pitchFamily="34" charset="0"/>
              </a:rPr>
              <a:t> a</a:t>
            </a:r>
            <a:r>
              <a:rPr lang="en-US" dirty="0" smtClean="0">
                <a:solidFill>
                  <a:srgbClr val="0070C0"/>
                </a:solidFill>
                <a:latin typeface="Arial" pitchFamily="34" charset="0"/>
                <a:ea typeface="Times New Roman" pitchFamily="18" charset="0"/>
                <a:cs typeface="Arial" pitchFamily="34" charset="0"/>
              </a:rPr>
              <a:t>, </a:t>
            </a:r>
            <a:r>
              <a:rPr lang="en-US" dirty="0" err="1" smtClean="0">
                <a:solidFill>
                  <a:srgbClr val="0070C0"/>
                </a:solidFill>
                <a:latin typeface="Arial" pitchFamily="34" charset="0"/>
                <a:ea typeface="Times New Roman" pitchFamily="18" charset="0"/>
                <a:cs typeface="Arial" pitchFamily="34" charset="0"/>
              </a:rPr>
              <a:t>int</a:t>
            </a:r>
            <a:r>
              <a:rPr lang="tr-TR" dirty="0" smtClean="0">
                <a:solidFill>
                  <a:srgbClr val="0070C0"/>
                </a:solidFill>
                <a:latin typeface="Arial" pitchFamily="34" charset="0"/>
                <a:ea typeface="Times New Roman" pitchFamily="18" charset="0"/>
                <a:cs typeface="Arial" pitchFamily="34" charset="0"/>
              </a:rPr>
              <a:t> b</a:t>
            </a:r>
            <a:r>
              <a:rPr lang="en-US" dirty="0" smtClean="0">
                <a:solidFill>
                  <a:srgbClr val="0070C0"/>
                </a:solidFill>
                <a:latin typeface="Arial" pitchFamily="34" charset="0"/>
                <a:ea typeface="Times New Roman" pitchFamily="18" charset="0"/>
                <a:cs typeface="Arial" pitchFamily="34" charset="0"/>
              </a:rPr>
              <a:t>);</a:t>
            </a:r>
          </a:p>
          <a:p>
            <a:pPr marL="457200" lvl="0" indent="-457200" fontAlgn="base">
              <a:spcBef>
                <a:spcPct val="0"/>
              </a:spcBef>
              <a:spcAft>
                <a:spcPct val="0"/>
              </a:spcAft>
              <a:buFont typeface="+mj-lt"/>
              <a:buAutoNum type="arabicPeriod"/>
              <a:tabLst>
                <a:tab pos="396875" algn="l"/>
              </a:tabLst>
            </a:pPr>
            <a:r>
              <a:rPr lang="en-US" dirty="0" smtClean="0">
                <a:solidFill>
                  <a:srgbClr val="0070C0"/>
                </a:solidFill>
                <a:latin typeface="Arial" pitchFamily="34" charset="0"/>
                <a:ea typeface="Times New Roman" pitchFamily="18" charset="0"/>
                <a:cs typeface="Arial" pitchFamily="34" charset="0"/>
              </a:rPr>
              <a:t>void </a:t>
            </a:r>
            <a:r>
              <a:rPr lang="en-US" dirty="0" err="1" smtClean="0">
                <a:solidFill>
                  <a:srgbClr val="0070C0"/>
                </a:solidFill>
                <a:latin typeface="Arial" pitchFamily="34" charset="0"/>
                <a:ea typeface="Times New Roman" pitchFamily="18" charset="0"/>
                <a:cs typeface="Arial" pitchFamily="34" charset="0"/>
              </a:rPr>
              <a:t>selam</a:t>
            </a:r>
            <a:r>
              <a:rPr lang="en-US" dirty="0" smtClean="0">
                <a:solidFill>
                  <a:srgbClr val="0070C0"/>
                </a:solidFill>
                <a:latin typeface="Arial" pitchFamily="34" charset="0"/>
                <a:ea typeface="Times New Roman" pitchFamily="18" charset="0"/>
                <a:cs typeface="Arial" pitchFamily="34" charset="0"/>
              </a:rPr>
              <a:t>(double</a:t>
            </a:r>
            <a:r>
              <a:rPr lang="tr-TR" dirty="0" smtClean="0">
                <a:solidFill>
                  <a:srgbClr val="0070C0"/>
                </a:solidFill>
                <a:latin typeface="Arial" pitchFamily="34" charset="0"/>
                <a:ea typeface="Times New Roman" pitchFamily="18" charset="0"/>
                <a:cs typeface="Arial" pitchFamily="34" charset="0"/>
              </a:rPr>
              <a:t> elma</a:t>
            </a:r>
            <a:r>
              <a:rPr lang="en-US" dirty="0" smtClean="0">
                <a:solidFill>
                  <a:srgbClr val="0070C0"/>
                </a:solidFill>
                <a:latin typeface="Arial" pitchFamily="34" charset="0"/>
                <a:ea typeface="Times New Roman" pitchFamily="18" charset="0"/>
                <a:cs typeface="Arial" pitchFamily="34" charset="0"/>
              </a:rPr>
              <a:t>);</a:t>
            </a:r>
          </a:p>
          <a:p>
            <a:pPr marL="457200" lvl="0" indent="-457200" fontAlgn="base">
              <a:spcBef>
                <a:spcPct val="0"/>
              </a:spcBef>
              <a:spcAft>
                <a:spcPct val="0"/>
              </a:spcAft>
              <a:buFont typeface="+mj-lt"/>
              <a:buAutoNum type="arabicPeriod"/>
              <a:tabLst>
                <a:tab pos="396875" algn="l"/>
              </a:tabLst>
            </a:pPr>
            <a:r>
              <a:rPr lang="en-US" dirty="0" err="1" smtClean="0">
                <a:latin typeface="Arial" pitchFamily="34" charset="0"/>
                <a:ea typeface="Times New Roman" pitchFamily="18" charset="0"/>
                <a:cs typeface="Arial" pitchFamily="34" charset="0"/>
              </a:rPr>
              <a:t>int</a:t>
            </a:r>
            <a:r>
              <a:rPr lang="en-US" dirty="0" smtClean="0">
                <a:latin typeface="Arial" pitchFamily="34" charset="0"/>
                <a:ea typeface="Times New Roman" pitchFamily="18" charset="0"/>
                <a:cs typeface="Arial" pitchFamily="34" charset="0"/>
              </a:rPr>
              <a:t> main()</a:t>
            </a:r>
          </a:p>
          <a:p>
            <a:pPr marL="457200" lvl="0" indent="-457200" fontAlgn="base">
              <a:spcBef>
                <a:spcPct val="0"/>
              </a:spcBef>
              <a:spcAft>
                <a:spcPct val="0"/>
              </a:spcAft>
              <a:buFont typeface="+mj-lt"/>
              <a:buAutoNum type="arabicPeriod"/>
              <a:tabLst>
                <a:tab pos="396875" algn="l"/>
              </a:tabLst>
            </a:pPr>
            <a:r>
              <a:rPr lang="en-US" dirty="0" smtClean="0">
                <a:latin typeface="Arial" pitchFamily="34" charset="0"/>
                <a:ea typeface="Times New Roman" pitchFamily="18" charset="0"/>
                <a:cs typeface="Arial" pitchFamily="34" charset="0"/>
              </a:rPr>
              <a:t>{</a:t>
            </a:r>
          </a:p>
          <a:p>
            <a:pPr marL="457200" lvl="0" indent="-457200" fontAlgn="base">
              <a:spcBef>
                <a:spcPct val="0"/>
              </a:spcBef>
              <a:spcAft>
                <a:spcPct val="0"/>
              </a:spcAft>
              <a:buFont typeface="+mj-lt"/>
              <a:buAutoNum type="arabicPeriod"/>
              <a:tabLst>
                <a:tab pos="396875" algn="l"/>
              </a:tabLst>
            </a:pPr>
            <a:r>
              <a:rPr lang="en-US" dirty="0" err="1" smtClean="0">
                <a:latin typeface="Arial" pitchFamily="34" charset="0"/>
                <a:ea typeface="Times New Roman" pitchFamily="18" charset="0"/>
                <a:cs typeface="Arial" pitchFamily="34" charset="0"/>
              </a:rPr>
              <a:t>int</a:t>
            </a:r>
            <a:r>
              <a:rPr lang="en-US" dirty="0" smtClean="0">
                <a:latin typeface="Arial" pitchFamily="34" charset="0"/>
                <a:ea typeface="Times New Roman" pitchFamily="18" charset="0"/>
                <a:cs typeface="Arial" pitchFamily="34" charset="0"/>
              </a:rPr>
              <a:t> x =</a:t>
            </a:r>
            <a:r>
              <a:rPr lang="en-US" dirty="0" err="1" smtClean="0">
                <a:latin typeface="Arial" pitchFamily="34" charset="0"/>
                <a:ea typeface="Times New Roman" pitchFamily="18" charset="0"/>
                <a:cs typeface="Arial" pitchFamily="34" charset="0"/>
              </a:rPr>
              <a:t>kare</a:t>
            </a:r>
            <a:r>
              <a:rPr lang="en-US" dirty="0" smtClean="0">
                <a:latin typeface="Arial" pitchFamily="34" charset="0"/>
                <a:ea typeface="Times New Roman" pitchFamily="18" charset="0"/>
                <a:cs typeface="Arial" pitchFamily="34" charset="0"/>
              </a:rPr>
              <a:t>(</a:t>
            </a:r>
            <a:r>
              <a:rPr lang="en-US" dirty="0" err="1" smtClean="0">
                <a:latin typeface="Arial" pitchFamily="34" charset="0"/>
                <a:ea typeface="Times New Roman" pitchFamily="18" charset="0"/>
                <a:cs typeface="Arial" pitchFamily="34" charset="0"/>
              </a:rPr>
              <a:t>kare</a:t>
            </a:r>
            <a:r>
              <a:rPr lang="en-US" dirty="0" smtClean="0">
                <a:latin typeface="Arial" pitchFamily="34" charset="0"/>
                <a:ea typeface="Times New Roman" pitchFamily="18" charset="0"/>
                <a:cs typeface="Arial" pitchFamily="34" charset="0"/>
              </a:rPr>
              <a:t>(5,8),9);</a:t>
            </a:r>
          </a:p>
          <a:p>
            <a:pPr marL="457200" lvl="0" indent="-457200" fontAlgn="base">
              <a:spcBef>
                <a:spcPct val="0"/>
              </a:spcBef>
              <a:spcAft>
                <a:spcPct val="0"/>
              </a:spcAft>
              <a:buFont typeface="+mj-lt"/>
              <a:buAutoNum type="arabicPeriod"/>
              <a:tabLst>
                <a:tab pos="396875" algn="l"/>
              </a:tabLst>
            </a:pPr>
            <a:r>
              <a:rPr lang="en-US" dirty="0" err="1" smtClean="0">
                <a:latin typeface="Arial" pitchFamily="34" charset="0"/>
                <a:ea typeface="Times New Roman" pitchFamily="18" charset="0"/>
                <a:cs typeface="Arial" pitchFamily="34" charset="0"/>
              </a:rPr>
              <a:t>printf</a:t>
            </a:r>
            <a:r>
              <a:rPr lang="en-US" dirty="0" smtClean="0">
                <a:latin typeface="Arial" pitchFamily="34" charset="0"/>
                <a:ea typeface="Times New Roman" pitchFamily="18" charset="0"/>
                <a:cs typeface="Arial" pitchFamily="34" charset="0"/>
              </a:rPr>
              <a:t>("%d",  x);</a:t>
            </a:r>
          </a:p>
          <a:p>
            <a:pPr marL="457200" lvl="0" indent="-457200" fontAlgn="base">
              <a:spcBef>
                <a:spcPct val="0"/>
              </a:spcBef>
              <a:spcAft>
                <a:spcPct val="0"/>
              </a:spcAft>
              <a:buFont typeface="+mj-lt"/>
              <a:buAutoNum type="arabicPeriod"/>
              <a:tabLst>
                <a:tab pos="396875" algn="l"/>
              </a:tabLst>
            </a:pPr>
            <a:r>
              <a:rPr lang="en-US" dirty="0" err="1" smtClean="0">
                <a:latin typeface="Arial" pitchFamily="34" charset="0"/>
                <a:ea typeface="Times New Roman" pitchFamily="18" charset="0"/>
                <a:cs typeface="Arial" pitchFamily="34" charset="0"/>
              </a:rPr>
              <a:t>selam</a:t>
            </a:r>
            <a:r>
              <a:rPr lang="en-US" dirty="0" smtClean="0">
                <a:latin typeface="Arial" pitchFamily="34" charset="0"/>
                <a:ea typeface="Times New Roman" pitchFamily="18" charset="0"/>
                <a:cs typeface="Arial" pitchFamily="34" charset="0"/>
              </a:rPr>
              <a:t>( (double)x);</a:t>
            </a:r>
          </a:p>
          <a:p>
            <a:pPr marL="457200" lvl="0" indent="-457200" fontAlgn="base">
              <a:spcBef>
                <a:spcPct val="0"/>
              </a:spcBef>
              <a:spcAft>
                <a:spcPct val="0"/>
              </a:spcAft>
              <a:buFont typeface="+mj-lt"/>
              <a:buAutoNum type="arabicPeriod"/>
              <a:tabLst>
                <a:tab pos="396875" algn="l"/>
              </a:tabLst>
            </a:pPr>
            <a:r>
              <a:rPr lang="en-US" dirty="0" smtClean="0">
                <a:latin typeface="Arial" pitchFamily="34" charset="0"/>
                <a:ea typeface="Times New Roman" pitchFamily="18" charset="0"/>
                <a:cs typeface="Arial" pitchFamily="34" charset="0"/>
              </a:rPr>
              <a:t>return 0;</a:t>
            </a:r>
          </a:p>
          <a:p>
            <a:pPr marL="457200" lvl="0" indent="-457200" fontAlgn="base">
              <a:spcBef>
                <a:spcPct val="0"/>
              </a:spcBef>
              <a:spcAft>
                <a:spcPct val="0"/>
              </a:spcAft>
              <a:buFont typeface="+mj-lt"/>
              <a:buAutoNum type="arabicPeriod"/>
              <a:tabLst>
                <a:tab pos="396875" algn="l"/>
              </a:tabLst>
            </a:pPr>
            <a:r>
              <a:rPr lang="en-US" dirty="0" smtClean="0">
                <a:latin typeface="Arial" pitchFamily="34" charset="0"/>
                <a:ea typeface="Times New Roman" pitchFamily="18" charset="0"/>
                <a:cs typeface="Arial" pitchFamily="34" charset="0"/>
              </a:rPr>
              <a:t>}</a:t>
            </a:r>
            <a:endParaRPr lang="tr-TR" dirty="0" smtClean="0">
              <a:latin typeface="Arial" pitchFamily="34" charset="0"/>
              <a:ea typeface="Times New Roman" pitchFamily="18" charset="0"/>
              <a:cs typeface="Arial" pitchFamily="34" charset="0"/>
            </a:endParaRPr>
          </a:p>
          <a:p>
            <a:pPr lvl="0" fontAlgn="base">
              <a:spcBef>
                <a:spcPct val="0"/>
              </a:spcBef>
              <a:spcAft>
                <a:spcPct val="0"/>
              </a:spcAft>
              <a:tabLst>
                <a:tab pos="396875" algn="l"/>
              </a:tabLst>
            </a:pPr>
            <a:r>
              <a:rPr lang="tr-TR" dirty="0" smtClean="0">
                <a:latin typeface="Arial" pitchFamily="34" charset="0"/>
                <a:ea typeface="Times New Roman" pitchFamily="18" charset="0"/>
                <a:cs typeface="Arial" pitchFamily="34" charset="0"/>
              </a:rPr>
              <a:t>…</a:t>
            </a:r>
            <a:endParaRPr lang="en-US" dirty="0" smtClean="0">
              <a:latin typeface="Arial" pitchFamily="34" charset="0"/>
              <a:ea typeface="Times New Roman" pitchFamily="18" charset="0"/>
              <a:cs typeface="Arial" pitchFamily="34" charset="0"/>
            </a:endParaRPr>
          </a:p>
        </p:txBody>
      </p:sp>
      <p:sp>
        <p:nvSpPr>
          <p:cNvPr id="6" name="5 Dikdörtgen"/>
          <p:cNvSpPr/>
          <p:nvPr/>
        </p:nvSpPr>
        <p:spPr>
          <a:xfrm>
            <a:off x="3797948" y="2080836"/>
            <a:ext cx="3357586" cy="36933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fontAlgn="base">
              <a:spcBef>
                <a:spcPct val="0"/>
              </a:spcBef>
              <a:spcAft>
                <a:spcPct val="0"/>
              </a:spcAft>
              <a:tabLst>
                <a:tab pos="396875" algn="l"/>
              </a:tabLst>
            </a:pPr>
            <a:r>
              <a:rPr lang="tr-TR" dirty="0" smtClean="0">
                <a:latin typeface="Arial" pitchFamily="34" charset="0"/>
                <a:ea typeface="Times New Roman" pitchFamily="18" charset="0"/>
                <a:cs typeface="Arial" pitchFamily="34" charset="0"/>
              </a:rPr>
              <a:t>…</a:t>
            </a:r>
            <a:endParaRPr lang="en-US" dirty="0" smtClean="0">
              <a:latin typeface="Arial" pitchFamily="34" charset="0"/>
              <a:ea typeface="Times New Roman" pitchFamily="18" charset="0"/>
              <a:cs typeface="Arial" pitchFamily="34" charset="0"/>
            </a:endParaRPr>
          </a:p>
          <a:p>
            <a:pPr marL="457200" lvl="0" indent="-457200" fontAlgn="base">
              <a:spcBef>
                <a:spcPct val="0"/>
              </a:spcBef>
              <a:spcAft>
                <a:spcPct val="0"/>
              </a:spcAft>
              <a:buFont typeface="+mj-lt"/>
              <a:buAutoNum type="arabicPeriod" startAt="11"/>
              <a:tabLst>
                <a:tab pos="396875" algn="l"/>
              </a:tabLst>
            </a:pPr>
            <a:r>
              <a:rPr lang="en-US" dirty="0" err="1" smtClean="0">
                <a:solidFill>
                  <a:srgbClr val="C00000"/>
                </a:solidFill>
                <a:latin typeface="Arial" pitchFamily="34" charset="0"/>
                <a:ea typeface="Times New Roman" pitchFamily="18" charset="0"/>
                <a:cs typeface="Arial" pitchFamily="34" charset="0"/>
              </a:rPr>
              <a:t>int</a:t>
            </a:r>
            <a:r>
              <a:rPr lang="en-US" dirty="0" smtClean="0">
                <a:solidFill>
                  <a:srgbClr val="C00000"/>
                </a:solidFill>
                <a:latin typeface="Arial" pitchFamily="34" charset="0"/>
                <a:ea typeface="Times New Roman" pitchFamily="18" charset="0"/>
                <a:cs typeface="Arial" pitchFamily="34" charset="0"/>
              </a:rPr>
              <a:t> </a:t>
            </a:r>
            <a:r>
              <a:rPr lang="en-US" dirty="0" err="1" smtClean="0">
                <a:solidFill>
                  <a:srgbClr val="C00000"/>
                </a:solidFill>
                <a:latin typeface="Arial" pitchFamily="34" charset="0"/>
                <a:ea typeface="Times New Roman" pitchFamily="18" charset="0"/>
                <a:cs typeface="Arial" pitchFamily="34" charset="0"/>
              </a:rPr>
              <a:t>kare</a:t>
            </a:r>
            <a:r>
              <a:rPr lang="en-US" dirty="0" smtClean="0">
                <a:solidFill>
                  <a:srgbClr val="C00000"/>
                </a:solidFill>
                <a:latin typeface="Arial" pitchFamily="34" charset="0"/>
                <a:ea typeface="Times New Roman" pitchFamily="18" charset="0"/>
                <a:cs typeface="Arial" pitchFamily="34" charset="0"/>
              </a:rPr>
              <a:t> (</a:t>
            </a:r>
            <a:r>
              <a:rPr lang="en-US" dirty="0" err="1" smtClean="0">
                <a:solidFill>
                  <a:srgbClr val="C00000"/>
                </a:solidFill>
                <a:latin typeface="Arial" pitchFamily="34" charset="0"/>
                <a:ea typeface="Times New Roman" pitchFamily="18" charset="0"/>
                <a:cs typeface="Arial" pitchFamily="34" charset="0"/>
              </a:rPr>
              <a:t>int</a:t>
            </a:r>
            <a:r>
              <a:rPr lang="en-US" dirty="0" smtClean="0">
                <a:solidFill>
                  <a:srgbClr val="C00000"/>
                </a:solidFill>
                <a:latin typeface="Arial" pitchFamily="34" charset="0"/>
                <a:ea typeface="Times New Roman" pitchFamily="18" charset="0"/>
                <a:cs typeface="Arial" pitchFamily="34" charset="0"/>
              </a:rPr>
              <a:t> a, </a:t>
            </a:r>
            <a:r>
              <a:rPr lang="en-US" dirty="0" err="1" smtClean="0">
                <a:solidFill>
                  <a:srgbClr val="C00000"/>
                </a:solidFill>
                <a:latin typeface="Arial" pitchFamily="34" charset="0"/>
                <a:ea typeface="Times New Roman" pitchFamily="18" charset="0"/>
                <a:cs typeface="Arial" pitchFamily="34" charset="0"/>
              </a:rPr>
              <a:t>int</a:t>
            </a:r>
            <a:r>
              <a:rPr lang="en-US" dirty="0" smtClean="0">
                <a:solidFill>
                  <a:srgbClr val="C00000"/>
                </a:solidFill>
                <a:latin typeface="Arial" pitchFamily="34" charset="0"/>
                <a:ea typeface="Times New Roman" pitchFamily="18" charset="0"/>
                <a:cs typeface="Arial" pitchFamily="34" charset="0"/>
              </a:rPr>
              <a:t> b)</a:t>
            </a:r>
          </a:p>
          <a:p>
            <a:pPr marL="457200" lvl="0" indent="-457200" fontAlgn="base">
              <a:spcBef>
                <a:spcPct val="0"/>
              </a:spcBef>
              <a:spcAft>
                <a:spcPct val="0"/>
              </a:spcAft>
              <a:buFont typeface="+mj-lt"/>
              <a:buAutoNum type="arabicPeriod" startAt="11"/>
              <a:tabLst>
                <a:tab pos="396875" algn="l"/>
              </a:tabLst>
            </a:pPr>
            <a:r>
              <a:rPr lang="en-US" dirty="0" smtClean="0">
                <a:solidFill>
                  <a:srgbClr val="C00000"/>
                </a:solidFill>
                <a:latin typeface="Arial" pitchFamily="34" charset="0"/>
                <a:ea typeface="Times New Roman" pitchFamily="18" charset="0"/>
                <a:cs typeface="Arial" pitchFamily="34" charset="0"/>
              </a:rPr>
              <a:t>{</a:t>
            </a:r>
          </a:p>
          <a:p>
            <a:pPr marL="457200" lvl="0" indent="-457200" fontAlgn="base">
              <a:spcBef>
                <a:spcPct val="0"/>
              </a:spcBef>
              <a:spcAft>
                <a:spcPct val="0"/>
              </a:spcAft>
              <a:buFont typeface="+mj-lt"/>
              <a:buAutoNum type="arabicPeriod" startAt="11"/>
              <a:tabLst>
                <a:tab pos="396875" algn="l"/>
              </a:tabLst>
            </a:pPr>
            <a:r>
              <a:rPr lang="en-US" dirty="0" smtClean="0">
                <a:solidFill>
                  <a:srgbClr val="C00000"/>
                </a:solidFill>
                <a:latin typeface="Arial" pitchFamily="34" charset="0"/>
                <a:ea typeface="Times New Roman" pitchFamily="18" charset="0"/>
                <a:cs typeface="Arial" pitchFamily="34" charset="0"/>
              </a:rPr>
              <a:t>	return (</a:t>
            </a:r>
            <a:r>
              <a:rPr lang="en-US" dirty="0" err="1" smtClean="0">
                <a:solidFill>
                  <a:srgbClr val="C00000"/>
                </a:solidFill>
                <a:latin typeface="Arial" pitchFamily="34" charset="0"/>
                <a:ea typeface="Times New Roman" pitchFamily="18" charset="0"/>
                <a:cs typeface="Arial" pitchFamily="34" charset="0"/>
              </a:rPr>
              <a:t>a+b</a:t>
            </a:r>
            <a:r>
              <a:rPr lang="en-US" dirty="0" smtClean="0">
                <a:solidFill>
                  <a:srgbClr val="C00000"/>
                </a:solidFill>
                <a:latin typeface="Arial" pitchFamily="34" charset="0"/>
                <a:ea typeface="Times New Roman" pitchFamily="18" charset="0"/>
                <a:cs typeface="Arial" pitchFamily="34" charset="0"/>
              </a:rPr>
              <a:t>)/2;</a:t>
            </a:r>
          </a:p>
          <a:p>
            <a:pPr marL="457200" lvl="0" indent="-457200" fontAlgn="base">
              <a:spcBef>
                <a:spcPct val="0"/>
              </a:spcBef>
              <a:spcAft>
                <a:spcPct val="0"/>
              </a:spcAft>
              <a:buFont typeface="+mj-lt"/>
              <a:buAutoNum type="arabicPeriod" startAt="11"/>
              <a:tabLst>
                <a:tab pos="396875" algn="l"/>
              </a:tabLst>
            </a:pPr>
            <a:r>
              <a:rPr lang="en-US" dirty="0" smtClean="0">
                <a:solidFill>
                  <a:srgbClr val="C00000"/>
                </a:solidFill>
                <a:latin typeface="Arial" pitchFamily="34" charset="0"/>
                <a:ea typeface="Times New Roman" pitchFamily="18" charset="0"/>
                <a:cs typeface="Arial" pitchFamily="34" charset="0"/>
              </a:rPr>
              <a:t>}</a:t>
            </a:r>
            <a:endParaRPr lang="tr-TR" dirty="0" smtClean="0">
              <a:solidFill>
                <a:srgbClr val="C00000"/>
              </a:solidFill>
              <a:latin typeface="Arial" pitchFamily="34" charset="0"/>
              <a:ea typeface="Times New Roman" pitchFamily="18" charset="0"/>
              <a:cs typeface="Arial" pitchFamily="34" charset="0"/>
            </a:endParaRPr>
          </a:p>
          <a:p>
            <a:pPr marL="457200" lvl="0" indent="-457200" fontAlgn="base">
              <a:spcBef>
                <a:spcPct val="0"/>
              </a:spcBef>
              <a:spcAft>
                <a:spcPct val="0"/>
              </a:spcAft>
              <a:buFont typeface="+mj-lt"/>
              <a:buAutoNum type="arabicPeriod" startAt="11"/>
              <a:tabLst>
                <a:tab pos="396875" algn="l"/>
              </a:tabLst>
            </a:pPr>
            <a:r>
              <a:rPr lang="tr-TR" dirty="0" smtClean="0">
                <a:solidFill>
                  <a:srgbClr val="C00000"/>
                </a:solidFill>
                <a:latin typeface="Arial" pitchFamily="34" charset="0"/>
                <a:ea typeface="Times New Roman" pitchFamily="18" charset="0"/>
                <a:cs typeface="Arial" pitchFamily="34" charset="0"/>
              </a:rPr>
              <a:t> </a:t>
            </a:r>
            <a:endParaRPr lang="en-US" dirty="0" smtClean="0">
              <a:solidFill>
                <a:srgbClr val="C00000"/>
              </a:solidFill>
              <a:latin typeface="Arial" pitchFamily="34" charset="0"/>
              <a:ea typeface="Times New Roman" pitchFamily="18" charset="0"/>
              <a:cs typeface="Arial" pitchFamily="34" charset="0"/>
            </a:endParaRPr>
          </a:p>
          <a:p>
            <a:pPr marL="457200" lvl="0" indent="-457200" fontAlgn="base">
              <a:spcBef>
                <a:spcPct val="0"/>
              </a:spcBef>
              <a:spcAft>
                <a:spcPct val="0"/>
              </a:spcAft>
              <a:buFont typeface="+mj-lt"/>
              <a:buAutoNum type="arabicPeriod" startAt="11"/>
              <a:tabLst>
                <a:tab pos="396875" algn="l"/>
              </a:tabLst>
            </a:pPr>
            <a:r>
              <a:rPr lang="en-US" dirty="0" smtClean="0">
                <a:solidFill>
                  <a:srgbClr val="C00000"/>
                </a:solidFill>
                <a:latin typeface="Arial" pitchFamily="34" charset="0"/>
                <a:ea typeface="Times New Roman" pitchFamily="18" charset="0"/>
                <a:cs typeface="Arial" pitchFamily="34" charset="0"/>
              </a:rPr>
              <a:t>void </a:t>
            </a:r>
            <a:r>
              <a:rPr lang="en-US" dirty="0" err="1" smtClean="0">
                <a:solidFill>
                  <a:srgbClr val="C00000"/>
                </a:solidFill>
                <a:latin typeface="Arial" pitchFamily="34" charset="0"/>
                <a:ea typeface="Times New Roman" pitchFamily="18" charset="0"/>
                <a:cs typeface="Arial" pitchFamily="34" charset="0"/>
              </a:rPr>
              <a:t>selam</a:t>
            </a:r>
            <a:r>
              <a:rPr lang="en-US" dirty="0" smtClean="0">
                <a:solidFill>
                  <a:srgbClr val="C00000"/>
                </a:solidFill>
                <a:latin typeface="Arial" pitchFamily="34" charset="0"/>
                <a:ea typeface="Times New Roman" pitchFamily="18" charset="0"/>
                <a:cs typeface="Arial" pitchFamily="34" charset="0"/>
              </a:rPr>
              <a:t>(double </a:t>
            </a:r>
            <a:r>
              <a:rPr lang="tr-TR" dirty="0" smtClean="0">
                <a:solidFill>
                  <a:srgbClr val="C00000"/>
                </a:solidFill>
                <a:latin typeface="Arial" pitchFamily="34" charset="0"/>
                <a:ea typeface="Times New Roman" pitchFamily="18" charset="0"/>
                <a:cs typeface="Arial" pitchFamily="34" charset="0"/>
              </a:rPr>
              <a:t>elma</a:t>
            </a:r>
            <a:r>
              <a:rPr lang="en-US" dirty="0" smtClean="0">
                <a:solidFill>
                  <a:srgbClr val="C00000"/>
                </a:solidFill>
                <a:latin typeface="Arial" pitchFamily="34" charset="0"/>
                <a:ea typeface="Times New Roman" pitchFamily="18" charset="0"/>
                <a:cs typeface="Arial" pitchFamily="34" charset="0"/>
              </a:rPr>
              <a:t>)</a:t>
            </a:r>
          </a:p>
          <a:p>
            <a:pPr marL="457200" lvl="0" indent="-457200" fontAlgn="base">
              <a:spcBef>
                <a:spcPct val="0"/>
              </a:spcBef>
              <a:spcAft>
                <a:spcPct val="0"/>
              </a:spcAft>
              <a:buFont typeface="+mj-lt"/>
              <a:buAutoNum type="arabicPeriod" startAt="11"/>
              <a:tabLst>
                <a:tab pos="396875" algn="l"/>
              </a:tabLst>
            </a:pPr>
            <a:r>
              <a:rPr lang="en-US" dirty="0" smtClean="0">
                <a:solidFill>
                  <a:srgbClr val="C00000"/>
                </a:solidFill>
                <a:latin typeface="Arial" pitchFamily="34" charset="0"/>
                <a:ea typeface="Times New Roman" pitchFamily="18" charset="0"/>
                <a:cs typeface="Arial" pitchFamily="34" charset="0"/>
              </a:rPr>
              <a:t>{</a:t>
            </a:r>
          </a:p>
          <a:p>
            <a:pPr marL="457200" lvl="0" indent="-457200" fontAlgn="base">
              <a:spcBef>
                <a:spcPct val="0"/>
              </a:spcBef>
              <a:spcAft>
                <a:spcPct val="0"/>
              </a:spcAft>
              <a:buFont typeface="+mj-lt"/>
              <a:buAutoNum type="arabicPeriod" startAt="11"/>
              <a:tabLst>
                <a:tab pos="396875" algn="l"/>
              </a:tabLst>
            </a:pPr>
            <a:r>
              <a:rPr lang="en-US" dirty="0" smtClean="0">
                <a:solidFill>
                  <a:srgbClr val="C00000"/>
                </a:solidFill>
                <a:latin typeface="Arial" pitchFamily="34" charset="0"/>
                <a:ea typeface="Times New Roman" pitchFamily="18" charset="0"/>
                <a:cs typeface="Arial" pitchFamily="34" charset="0"/>
              </a:rPr>
              <a:t>if(</a:t>
            </a:r>
            <a:r>
              <a:rPr lang="tr-TR" dirty="0" smtClean="0">
                <a:solidFill>
                  <a:srgbClr val="C00000"/>
                </a:solidFill>
                <a:latin typeface="Arial" pitchFamily="34" charset="0"/>
                <a:ea typeface="Times New Roman" pitchFamily="18" charset="0"/>
                <a:cs typeface="Arial" pitchFamily="34" charset="0"/>
              </a:rPr>
              <a:t>elma</a:t>
            </a:r>
            <a:r>
              <a:rPr lang="en-US" dirty="0" smtClean="0">
                <a:solidFill>
                  <a:srgbClr val="C00000"/>
                </a:solidFill>
                <a:latin typeface="Arial" pitchFamily="34" charset="0"/>
                <a:ea typeface="Times New Roman" pitchFamily="18" charset="0"/>
                <a:cs typeface="Arial" pitchFamily="34" charset="0"/>
              </a:rPr>
              <a:t>&gt;5.0)</a:t>
            </a:r>
          </a:p>
          <a:p>
            <a:pPr marL="457200" lvl="0" indent="-457200" fontAlgn="base">
              <a:spcBef>
                <a:spcPct val="0"/>
              </a:spcBef>
              <a:spcAft>
                <a:spcPct val="0"/>
              </a:spcAft>
              <a:buFont typeface="+mj-lt"/>
              <a:buAutoNum type="arabicPeriod" startAt="11"/>
              <a:tabLst>
                <a:tab pos="396875" algn="l"/>
              </a:tabLst>
            </a:pPr>
            <a:r>
              <a:rPr lang="en-US" dirty="0" smtClean="0">
                <a:solidFill>
                  <a:srgbClr val="C00000"/>
                </a:solidFill>
                <a:latin typeface="Arial" pitchFamily="34" charset="0"/>
                <a:ea typeface="Times New Roman" pitchFamily="18" charset="0"/>
                <a:cs typeface="Arial" pitchFamily="34" charset="0"/>
              </a:rPr>
              <a:t>	</a:t>
            </a:r>
            <a:r>
              <a:rPr lang="en-US" dirty="0" err="1" smtClean="0">
                <a:solidFill>
                  <a:srgbClr val="C00000"/>
                </a:solidFill>
                <a:latin typeface="Arial" pitchFamily="34" charset="0"/>
                <a:ea typeface="Times New Roman" pitchFamily="18" charset="0"/>
                <a:cs typeface="Arial" pitchFamily="34" charset="0"/>
              </a:rPr>
              <a:t>printf</a:t>
            </a:r>
            <a:r>
              <a:rPr lang="en-US" dirty="0" smtClean="0">
                <a:solidFill>
                  <a:srgbClr val="C00000"/>
                </a:solidFill>
                <a:latin typeface="Arial" pitchFamily="34" charset="0"/>
                <a:ea typeface="Times New Roman" pitchFamily="18" charset="0"/>
                <a:cs typeface="Arial" pitchFamily="34" charset="0"/>
              </a:rPr>
              <a:t>("H</a:t>
            </a:r>
            <a:r>
              <a:rPr lang="tr-TR" dirty="0" err="1" smtClean="0">
                <a:solidFill>
                  <a:srgbClr val="C00000"/>
                </a:solidFill>
                <a:latin typeface="Arial" pitchFamily="34" charset="0"/>
                <a:ea typeface="Times New Roman" pitchFamily="18" charset="0"/>
                <a:cs typeface="Arial" pitchFamily="34" charset="0"/>
              </a:rPr>
              <a:t>ello</a:t>
            </a:r>
            <a:r>
              <a:rPr lang="en-US" dirty="0" smtClean="0">
                <a:solidFill>
                  <a:srgbClr val="C00000"/>
                </a:solidFill>
                <a:latin typeface="Arial" pitchFamily="34" charset="0"/>
                <a:ea typeface="Times New Roman" pitchFamily="18" charset="0"/>
                <a:cs typeface="Arial" pitchFamily="34" charset="0"/>
              </a:rPr>
              <a:t>");</a:t>
            </a:r>
          </a:p>
          <a:p>
            <a:pPr marL="457200" lvl="0" indent="-457200" fontAlgn="base">
              <a:spcBef>
                <a:spcPct val="0"/>
              </a:spcBef>
              <a:spcAft>
                <a:spcPct val="0"/>
              </a:spcAft>
              <a:buFont typeface="+mj-lt"/>
              <a:buAutoNum type="arabicPeriod" startAt="11"/>
              <a:tabLst>
                <a:tab pos="396875" algn="l"/>
              </a:tabLst>
            </a:pPr>
            <a:r>
              <a:rPr lang="en-US" dirty="0" smtClean="0">
                <a:solidFill>
                  <a:srgbClr val="C00000"/>
                </a:solidFill>
                <a:latin typeface="Arial" pitchFamily="34" charset="0"/>
                <a:ea typeface="Times New Roman" pitchFamily="18" charset="0"/>
                <a:cs typeface="Arial" pitchFamily="34" charset="0"/>
              </a:rPr>
              <a:t>	else</a:t>
            </a:r>
          </a:p>
          <a:p>
            <a:pPr marL="457200" lvl="0" indent="-457200" fontAlgn="base">
              <a:spcBef>
                <a:spcPct val="0"/>
              </a:spcBef>
              <a:spcAft>
                <a:spcPct val="0"/>
              </a:spcAft>
              <a:buFont typeface="+mj-lt"/>
              <a:buAutoNum type="arabicPeriod" startAt="11"/>
              <a:tabLst>
                <a:tab pos="396875" algn="l"/>
              </a:tabLst>
            </a:pPr>
            <a:r>
              <a:rPr lang="en-US" dirty="0" smtClean="0">
                <a:solidFill>
                  <a:srgbClr val="C00000"/>
                </a:solidFill>
                <a:latin typeface="Arial" pitchFamily="34" charset="0"/>
                <a:ea typeface="Times New Roman" pitchFamily="18" charset="0"/>
                <a:cs typeface="Arial" pitchFamily="34" charset="0"/>
              </a:rPr>
              <a:t>	</a:t>
            </a:r>
            <a:r>
              <a:rPr lang="en-US" dirty="0" err="1" smtClean="0">
                <a:solidFill>
                  <a:srgbClr val="C00000"/>
                </a:solidFill>
                <a:latin typeface="Arial" pitchFamily="34" charset="0"/>
                <a:ea typeface="Times New Roman" pitchFamily="18" charset="0"/>
                <a:cs typeface="Arial" pitchFamily="34" charset="0"/>
              </a:rPr>
              <a:t>printf</a:t>
            </a:r>
            <a:r>
              <a:rPr lang="en-US" dirty="0" smtClean="0">
                <a:solidFill>
                  <a:srgbClr val="C00000"/>
                </a:solidFill>
                <a:latin typeface="Arial" pitchFamily="34" charset="0"/>
                <a:ea typeface="Times New Roman" pitchFamily="18" charset="0"/>
                <a:cs typeface="Arial" pitchFamily="34" charset="0"/>
              </a:rPr>
              <a:t>("Bonjour");</a:t>
            </a:r>
          </a:p>
          <a:p>
            <a:pPr marL="457200" lvl="0" indent="-457200" fontAlgn="base">
              <a:spcBef>
                <a:spcPct val="0"/>
              </a:spcBef>
              <a:spcAft>
                <a:spcPct val="0"/>
              </a:spcAft>
              <a:buFont typeface="+mj-lt"/>
              <a:buAutoNum type="arabicPeriod" startAt="11"/>
              <a:tabLst>
                <a:tab pos="396875" algn="l"/>
              </a:tabLst>
            </a:pPr>
            <a:r>
              <a:rPr lang="en-US" dirty="0" smtClean="0">
                <a:solidFill>
                  <a:srgbClr val="C00000"/>
                </a:solidFill>
                <a:latin typeface="Arial" pitchFamily="34" charset="0"/>
                <a:ea typeface="Times New Roman" pitchFamily="18" charset="0"/>
                <a:cs typeface="Arial" pitchFamily="34" charset="0"/>
              </a:rPr>
              <a:t>}</a:t>
            </a:r>
          </a:p>
        </p:txBody>
      </p:sp>
      <p:grpSp>
        <p:nvGrpSpPr>
          <p:cNvPr id="3" name="7 Grup"/>
          <p:cNvGrpSpPr/>
          <p:nvPr/>
        </p:nvGrpSpPr>
        <p:grpSpPr>
          <a:xfrm>
            <a:off x="6572264" y="3071810"/>
            <a:ext cx="2012030" cy="3002648"/>
            <a:chOff x="6774812" y="3214686"/>
            <a:chExt cx="2012030" cy="3002648"/>
          </a:xfrm>
        </p:grpSpPr>
        <p:pic>
          <p:nvPicPr>
            <p:cNvPr id="5" name="4 Resim" descr="7-sayisi-boyama-5.jpg"/>
            <p:cNvPicPr>
              <a:picLocks noChangeAspect="1"/>
            </p:cNvPicPr>
            <p:nvPr/>
          </p:nvPicPr>
          <p:blipFill>
            <a:blip r:embed="rId5" cstate="print">
              <a:clrChange>
                <a:clrFrom>
                  <a:srgbClr val="FFFFFF"/>
                </a:clrFrom>
                <a:clrTo>
                  <a:srgbClr val="FFFFFF">
                    <a:alpha val="0"/>
                  </a:srgbClr>
                </a:clrTo>
              </a:clrChange>
            </a:blip>
            <a:srcRect t="18320"/>
            <a:stretch>
              <a:fillRect/>
            </a:stretch>
          </p:blipFill>
          <p:spPr>
            <a:xfrm rot="808279">
              <a:off x="6774812" y="4259420"/>
              <a:ext cx="1854251" cy="1957914"/>
            </a:xfrm>
            <a:prstGeom prst="rect">
              <a:avLst/>
            </a:prstGeom>
          </p:spPr>
        </p:pic>
        <p:sp>
          <p:nvSpPr>
            <p:cNvPr id="7" name="6 Köşeleri Yuvarlanmış Dikdörtgen Belirtme Çizgisi"/>
            <p:cNvSpPr/>
            <p:nvPr/>
          </p:nvSpPr>
          <p:spPr>
            <a:xfrm>
              <a:off x="7358082" y="3214686"/>
              <a:ext cx="1428760" cy="1000132"/>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err="1" smtClean="0"/>
                <a:t>Hello</a:t>
              </a:r>
              <a:endParaRPr lang="tr-TR" sz="2800"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Resim" descr="download.png"/>
          <p:cNvPicPr>
            <a:picLocks noChangeAspect="1"/>
          </p:cNvPicPr>
          <p:nvPr/>
        </p:nvPicPr>
        <p:blipFill>
          <a:blip r:embed="rId2"/>
          <a:stretch>
            <a:fillRect/>
          </a:stretch>
        </p:blipFill>
        <p:spPr>
          <a:xfrm>
            <a:off x="457200" y="4462481"/>
            <a:ext cx="4791968" cy="1941222"/>
          </a:xfrm>
          <a:prstGeom prst="rect">
            <a:avLst/>
          </a:prstGeom>
        </p:spPr>
      </p:pic>
      <p:pic>
        <p:nvPicPr>
          <p:cNvPr id="9" name="Picture 2" descr="C:\Users\User\Desktop\Dersler\Ders Esnasında Video Resimler\BilgisayarlıAraSınavUygulamasıResimleri\IMG_6464.JPG"/>
          <p:cNvPicPr>
            <a:picLocks noChangeAspect="1" noChangeArrowheads="1"/>
          </p:cNvPicPr>
          <p:nvPr/>
        </p:nvPicPr>
        <p:blipFill>
          <a:blip r:embed="rId3" cstate="print"/>
          <a:srcRect/>
          <a:stretch>
            <a:fillRect/>
          </a:stretch>
        </p:blipFill>
        <p:spPr bwMode="auto">
          <a:xfrm>
            <a:off x="350027" y="1143000"/>
            <a:ext cx="4786346" cy="3589760"/>
          </a:xfrm>
          <a:prstGeom prst="rect">
            <a:avLst/>
          </a:prstGeom>
          <a:ln>
            <a:noFill/>
          </a:ln>
          <a:effectLst>
            <a:softEdge rad="112500"/>
          </a:effectLst>
        </p:spPr>
      </p:pic>
      <p:sp>
        <p:nvSpPr>
          <p:cNvPr id="2" name="1 Başlık"/>
          <p:cNvSpPr>
            <a:spLocks noGrp="1"/>
          </p:cNvSpPr>
          <p:nvPr>
            <p:ph type="title"/>
          </p:nvPr>
        </p:nvSpPr>
        <p:spPr/>
        <p:txBody>
          <a:bodyPr/>
          <a:lstStyle/>
          <a:p>
            <a:r>
              <a:rPr lang="tr-TR" dirty="0" smtClean="0"/>
              <a:t>Uygulamalı Dersler</a:t>
            </a:r>
            <a:endParaRPr lang="tr-TR" dirty="0"/>
          </a:p>
        </p:txBody>
      </p:sp>
      <p:sp>
        <p:nvSpPr>
          <p:cNvPr id="4" name="3 Yuvarlatılmış Dikdörtgen"/>
          <p:cNvSpPr/>
          <p:nvPr/>
        </p:nvSpPr>
        <p:spPr>
          <a:xfrm>
            <a:off x="350027" y="1143000"/>
            <a:ext cx="4610100" cy="12232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smtClean="0"/>
              <a:t>Önümüzdeki hafta Ders3-4’e bilgisayarınızı getiriniz. </a:t>
            </a:r>
          </a:p>
          <a:p>
            <a:pPr algn="ctr"/>
            <a:r>
              <a:rPr lang="tr-TR" sz="1200" dirty="0" smtClean="0"/>
              <a:t>Dönem içinde ne zamanlar Uygulamalı Ders olacağı </a:t>
            </a:r>
            <a:br>
              <a:rPr lang="tr-TR" sz="1200" dirty="0" smtClean="0"/>
            </a:br>
            <a:r>
              <a:rPr lang="tr-TR" sz="1200" dirty="0" smtClean="0"/>
              <a:t>Piazza’daki Zaman Çizelgesi’nden takip edilebiliyor.</a:t>
            </a:r>
            <a:endParaRPr lang="tr-TR" sz="1200" dirty="0"/>
          </a:p>
        </p:txBody>
      </p:sp>
      <p:pic>
        <p:nvPicPr>
          <p:cNvPr id="7" name="6 Resim" descr="uzatma-kablosu-cesitleri_8111-2.png"/>
          <p:cNvPicPr>
            <a:picLocks noChangeAspect="1"/>
          </p:cNvPicPr>
          <p:nvPr/>
        </p:nvPicPr>
        <p:blipFill>
          <a:blip r:embed="rId4">
            <a:clrChange>
              <a:clrFrom>
                <a:srgbClr val="FDFDFD"/>
              </a:clrFrom>
              <a:clrTo>
                <a:srgbClr val="FDFDFD">
                  <a:alpha val="0"/>
                </a:srgbClr>
              </a:clrTo>
            </a:clrChange>
          </a:blip>
          <a:stretch>
            <a:fillRect/>
          </a:stretch>
        </p:blipFill>
        <p:spPr>
          <a:xfrm>
            <a:off x="4900602" y="4212064"/>
            <a:ext cx="1500198" cy="1458193"/>
          </a:xfrm>
          <a:prstGeom prst="rect">
            <a:avLst/>
          </a:prstGeom>
        </p:spPr>
      </p:pic>
      <p:pic>
        <p:nvPicPr>
          <p:cNvPr id="8" name="7 Resim" descr="mouse.jpg"/>
          <p:cNvPicPr>
            <a:picLocks noChangeAspect="1"/>
          </p:cNvPicPr>
          <p:nvPr/>
        </p:nvPicPr>
        <p:blipFill>
          <a:blip r:embed="rId5">
            <a:clrChange>
              <a:clrFrom>
                <a:srgbClr val="FFFFFF"/>
              </a:clrFrom>
              <a:clrTo>
                <a:srgbClr val="FFFFFF">
                  <a:alpha val="0"/>
                </a:srgbClr>
              </a:clrTo>
            </a:clrChange>
          </a:blip>
          <a:stretch>
            <a:fillRect/>
          </a:stretch>
        </p:blipFill>
        <p:spPr>
          <a:xfrm>
            <a:off x="350027" y="2757498"/>
            <a:ext cx="1576896" cy="883062"/>
          </a:xfrm>
          <a:prstGeom prst="rect">
            <a:avLst/>
          </a:prstGeom>
        </p:spPr>
      </p:pic>
      <p:sp>
        <p:nvSpPr>
          <p:cNvPr id="10" name="9 Yuvarlatılmış Dikdörtgen"/>
          <p:cNvSpPr/>
          <p:nvPr/>
        </p:nvSpPr>
        <p:spPr>
          <a:xfrm>
            <a:off x="350027" y="3640560"/>
            <a:ext cx="2286000"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Fare kullanmak kod yazma hızınızı artırabilir.</a:t>
            </a:r>
            <a:endParaRPr lang="tr-TR" sz="1400" dirty="0"/>
          </a:p>
        </p:txBody>
      </p:sp>
      <p:sp>
        <p:nvSpPr>
          <p:cNvPr id="11" name="10 Yuvarlatılmış Dikdörtgen"/>
          <p:cNvSpPr/>
          <p:nvPr/>
        </p:nvSpPr>
        <p:spPr>
          <a:xfrm>
            <a:off x="6400800" y="4497816"/>
            <a:ext cx="2286000" cy="9654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ST2’e atandıysanız ve şarjınız yetersizse uzatma kablosu getirmeye çalışın.</a:t>
            </a:r>
            <a:endParaRPr lang="tr-TR" sz="1400" dirty="0"/>
          </a:p>
        </p:txBody>
      </p:sp>
      <p:sp>
        <p:nvSpPr>
          <p:cNvPr id="12" name="11 Yuvarlatılmış Dikdörtgen"/>
          <p:cNvSpPr/>
          <p:nvPr/>
        </p:nvSpPr>
        <p:spPr>
          <a:xfrm>
            <a:off x="5938027" y="2493249"/>
            <a:ext cx="2286000" cy="12232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Henüz yaptırmadıysanız, </a:t>
            </a:r>
            <a:r>
              <a:rPr lang="tr-TR" sz="2800" b="1" dirty="0" smtClean="0">
                <a:solidFill>
                  <a:srgbClr val="FF0000"/>
                </a:solidFill>
              </a:rPr>
              <a:t>KAYIT</a:t>
            </a:r>
            <a:r>
              <a:rPr lang="tr-TR" sz="2800" dirty="0" smtClean="0"/>
              <a:t> </a:t>
            </a:r>
            <a:br>
              <a:rPr lang="tr-TR" sz="2800" dirty="0" smtClean="0"/>
            </a:br>
            <a:r>
              <a:rPr lang="tr-TR" sz="1400" dirty="0" smtClean="0"/>
              <a:t>yaptırın.</a:t>
            </a:r>
            <a:endParaRPr lang="tr-TR" sz="1400" dirty="0"/>
          </a:p>
        </p:txBody>
      </p:sp>
      <p:sp>
        <p:nvSpPr>
          <p:cNvPr id="13" name="12 Dikdörtgen"/>
          <p:cNvSpPr/>
          <p:nvPr/>
        </p:nvSpPr>
        <p:spPr>
          <a:xfrm>
            <a:off x="5698646" y="3784413"/>
            <a:ext cx="2962606" cy="369332"/>
          </a:xfrm>
          <a:prstGeom prst="rect">
            <a:avLst/>
          </a:prstGeom>
        </p:spPr>
        <p:txBody>
          <a:bodyPr wrap="none">
            <a:spAutoFit/>
          </a:bodyPr>
          <a:lstStyle/>
          <a:p>
            <a:r>
              <a:rPr lang="tr-TR" b="1" u="sng" dirty="0" smtClean="0"/>
              <a:t>https://tinyurl.com/y9gk5cle</a:t>
            </a:r>
            <a:endParaRPr lang="tr-TR" b="1" u="sng" dirty="0"/>
          </a:p>
        </p:txBody>
      </p:sp>
      <p:pic>
        <p:nvPicPr>
          <p:cNvPr id="14" name="Picture 2">
            <a:hlinkClick r:id="rId6"/>
          </p:cNvPr>
          <p:cNvPicPr>
            <a:picLocks noChangeAspect="1" noChangeArrowheads="1"/>
          </p:cNvPicPr>
          <p:nvPr/>
        </p:nvPicPr>
        <p:blipFill>
          <a:blip r:embed="rId7"/>
          <a:srcRect b="30591"/>
          <a:stretch>
            <a:fillRect/>
          </a:stretch>
        </p:blipFill>
        <p:spPr bwMode="auto">
          <a:xfrm>
            <a:off x="5295069" y="919533"/>
            <a:ext cx="3284558" cy="1446716"/>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6.ders sonu</a:t>
            </a:r>
            <a:endParaRPr lang="tr-TR" sz="8000" dirty="0"/>
          </a:p>
        </p:txBody>
      </p:sp>
    </p:spTree>
  </p:cSld>
  <p:clrMapOvr>
    <a:masterClrMapping/>
  </p:clrMapOvr>
  <p:transition>
    <p:rand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lstStyle/>
          <a:p>
            <a:r>
              <a:rPr lang="tr-TR" dirty="0" smtClean="0"/>
              <a:t>Ek slaytlar derste değinilmeyen slaytlardır.</a:t>
            </a:r>
          </a:p>
          <a:p>
            <a:pPr lvl="1"/>
            <a:r>
              <a:rPr lang="tr-TR" dirty="0" smtClean="0"/>
              <a:t>Derste değinilmemesinin nedeni, slaytlardan rahatlıkla anlaşılabilmesi, konunun pekiştirilmesi için alıştırmalar içermesi vs. olabilir.</a:t>
            </a:r>
          </a:p>
          <a:p>
            <a:r>
              <a:rPr lang="tr-TR" dirty="0" smtClean="0"/>
              <a:t>Bunlar sınavlarda sorumlu olduğunuz slaytlardır.</a:t>
            </a:r>
          </a:p>
          <a:p>
            <a:pPr lvl="1"/>
            <a:r>
              <a:rPr lang="tr-TR" dirty="0" smtClean="0"/>
              <a:t>Ancak derste değinilenler kadar öncelikli olarak sınavda yer almayabilirler.</a:t>
            </a:r>
            <a:endParaRPr lang="tr-TR" dirty="0"/>
          </a:p>
        </p:txBody>
      </p:sp>
    </p:spTree>
  </p:cSld>
  <p:clrMapOvr>
    <a:masterClrMapping/>
  </p:clrMapOvr>
  <p:transition>
    <p:rand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fontScale="90000"/>
          </a:bodyPr>
          <a:lstStyle/>
          <a:p>
            <a:r>
              <a:rPr lang="tr-TR" sz="4000" dirty="0" smtClean="0"/>
              <a:t>Dosya işlemleriyle ilgili bir fonksiyon: </a:t>
            </a:r>
            <a:r>
              <a:rPr lang="tr-TR" sz="4000" dirty="0" err="1" smtClean="0"/>
              <a:t>feof</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10000"/>
          </a:bodyPr>
          <a:lstStyle/>
          <a:p>
            <a:pPr algn="just"/>
            <a:r>
              <a:rPr lang="tr-TR" dirty="0" err="1" smtClean="0">
                <a:solidFill>
                  <a:schemeClr val="tx1"/>
                </a:solidFill>
              </a:rPr>
              <a:t>feof</a:t>
            </a:r>
            <a:r>
              <a:rPr lang="tr-TR" dirty="0" smtClean="0">
                <a:solidFill>
                  <a:schemeClr val="tx1"/>
                </a:solidFill>
              </a:rPr>
              <a:t>(dosya</a:t>
            </a:r>
            <a:r>
              <a:rPr lang="tr-TR" b="1" dirty="0" smtClean="0">
                <a:solidFill>
                  <a:schemeClr val="tx1"/>
                </a:solidFill>
              </a:rPr>
              <a:t>) </a:t>
            </a:r>
          </a:p>
          <a:p>
            <a:pPr algn="just">
              <a:buNone/>
            </a:pPr>
            <a:r>
              <a:rPr lang="tr-TR" b="1" dirty="0" smtClean="0">
                <a:solidFill>
                  <a:schemeClr val="tx1"/>
                </a:solidFill>
              </a:rPr>
              <a:t>//</a:t>
            </a:r>
            <a:r>
              <a:rPr lang="tr-TR" b="1" dirty="0" err="1" smtClean="0">
                <a:solidFill>
                  <a:schemeClr val="tx1"/>
                </a:solidFill>
              </a:rPr>
              <a:t>end</a:t>
            </a:r>
            <a:r>
              <a:rPr lang="tr-TR" b="1" dirty="0" smtClean="0">
                <a:solidFill>
                  <a:schemeClr val="tx1"/>
                </a:solidFill>
              </a:rPr>
              <a:t> of file</a:t>
            </a:r>
            <a:endParaRPr lang="tr-TR" b="1" dirty="0" smtClean="0"/>
          </a:p>
          <a:p>
            <a:pPr lvl="1" algn="just"/>
            <a:r>
              <a:rPr lang="tr-TR" dirty="0" smtClean="0">
                <a:solidFill>
                  <a:schemeClr val="tx1"/>
                </a:solidFill>
              </a:rPr>
              <a:t>Bir dosyadan okuma yaptıysak ve dosyada sona gelindiyse </a:t>
            </a:r>
            <a:r>
              <a:rPr lang="tr-TR" dirty="0" err="1" smtClean="0">
                <a:solidFill>
                  <a:schemeClr val="tx1"/>
                </a:solidFill>
              </a:rPr>
              <a:t>feof</a:t>
            </a:r>
            <a:r>
              <a:rPr lang="tr-TR" dirty="0" smtClean="0">
                <a:solidFill>
                  <a:schemeClr val="tx1"/>
                </a:solidFill>
              </a:rPr>
              <a:t> fonksiyonu 0 harici bir değer döner.</a:t>
            </a:r>
          </a:p>
          <a:p>
            <a:pPr lvl="1" algn="just">
              <a:buNone/>
            </a:pPr>
            <a:endParaRPr lang="tr-TR" dirty="0" smtClean="0">
              <a:solidFill>
                <a:schemeClr val="tx1"/>
              </a:solidFill>
            </a:endParaRPr>
          </a:p>
          <a:p>
            <a:pPr lvl="1" algn="just">
              <a:buNone/>
            </a:pPr>
            <a:r>
              <a:rPr lang="tr-TR" dirty="0" err="1" smtClean="0">
                <a:solidFill>
                  <a:schemeClr val="tx1"/>
                </a:solidFill>
              </a:rPr>
              <a:t>int</a:t>
            </a:r>
            <a:r>
              <a:rPr lang="tr-TR" dirty="0" smtClean="0">
                <a:solidFill>
                  <a:schemeClr val="tx1"/>
                </a:solidFill>
              </a:rPr>
              <a:t> x = </a:t>
            </a:r>
            <a:r>
              <a:rPr lang="tr-TR" dirty="0" err="1" smtClean="0">
                <a:solidFill>
                  <a:schemeClr val="tx1"/>
                </a:solidFill>
              </a:rPr>
              <a:t>feof</a:t>
            </a:r>
            <a:r>
              <a:rPr lang="tr-TR" dirty="0" smtClean="0">
                <a:solidFill>
                  <a:schemeClr val="tx1"/>
                </a:solidFill>
              </a:rPr>
              <a:t>(dosya);</a:t>
            </a:r>
          </a:p>
          <a:p>
            <a:pPr lvl="1">
              <a:buNone/>
            </a:pPr>
            <a:r>
              <a:rPr lang="tr-TR" dirty="0" smtClean="0">
                <a:solidFill>
                  <a:schemeClr val="tx1"/>
                </a:solidFill>
              </a:rPr>
              <a:t>x, 0 değerini almışsa anlıyoruz ki </a:t>
            </a:r>
            <a:r>
              <a:rPr lang="tr-TR" b="1" dirty="0" smtClean="0">
                <a:solidFill>
                  <a:schemeClr val="tx1"/>
                </a:solidFill>
              </a:rPr>
              <a:t>dosyada daha veri var.</a:t>
            </a:r>
          </a:p>
          <a:p>
            <a:pPr lvl="1">
              <a:buNone/>
            </a:pPr>
            <a:r>
              <a:rPr lang="tr-TR" sz="2000" i="1" dirty="0" smtClean="0">
                <a:solidFill>
                  <a:srgbClr val="002060"/>
                </a:solidFill>
              </a:rPr>
              <a:t>(</a:t>
            </a:r>
            <a:r>
              <a:rPr lang="tr-TR" sz="2000" i="1" dirty="0" err="1" smtClean="0">
                <a:solidFill>
                  <a:srgbClr val="002060"/>
                </a:solidFill>
              </a:rPr>
              <a:t>Have</a:t>
            </a:r>
            <a:r>
              <a:rPr lang="tr-TR" sz="2000" i="1" dirty="0" smtClean="0">
                <a:solidFill>
                  <a:srgbClr val="002060"/>
                </a:solidFill>
              </a:rPr>
              <a:t> </a:t>
            </a:r>
            <a:r>
              <a:rPr lang="tr-TR" sz="2000" i="1" dirty="0" err="1" smtClean="0">
                <a:solidFill>
                  <a:srgbClr val="002060"/>
                </a:solidFill>
              </a:rPr>
              <a:t>you</a:t>
            </a:r>
            <a:r>
              <a:rPr lang="tr-TR" sz="2000" i="1" dirty="0" smtClean="0">
                <a:solidFill>
                  <a:srgbClr val="002060"/>
                </a:solidFill>
              </a:rPr>
              <a:t> </a:t>
            </a:r>
            <a:r>
              <a:rPr lang="tr-TR" sz="2000" i="1" dirty="0" err="1" smtClean="0">
                <a:solidFill>
                  <a:srgbClr val="002060"/>
                </a:solidFill>
              </a:rPr>
              <a:t>reached</a:t>
            </a:r>
            <a:r>
              <a:rPr lang="tr-TR" sz="2000" i="1" dirty="0" smtClean="0">
                <a:solidFill>
                  <a:srgbClr val="002060"/>
                </a:solidFill>
              </a:rPr>
              <a:t> </a:t>
            </a:r>
            <a:r>
              <a:rPr lang="tr-TR" sz="2000" i="1" dirty="0" err="1" smtClean="0">
                <a:solidFill>
                  <a:srgbClr val="002060"/>
                </a:solidFill>
              </a:rPr>
              <a:t>the</a:t>
            </a:r>
            <a:r>
              <a:rPr lang="tr-TR" sz="2000" i="1" dirty="0" smtClean="0">
                <a:solidFill>
                  <a:srgbClr val="002060"/>
                </a:solidFill>
              </a:rPr>
              <a:t> </a:t>
            </a:r>
            <a:r>
              <a:rPr lang="tr-TR" sz="2000" i="1" dirty="0" err="1" smtClean="0">
                <a:solidFill>
                  <a:srgbClr val="002060"/>
                </a:solidFill>
              </a:rPr>
              <a:t>end</a:t>
            </a:r>
            <a:r>
              <a:rPr lang="tr-TR" sz="2000" i="1" dirty="0" smtClean="0">
                <a:solidFill>
                  <a:srgbClr val="002060"/>
                </a:solidFill>
              </a:rPr>
              <a:t> of </a:t>
            </a:r>
            <a:r>
              <a:rPr lang="tr-TR" sz="2000" i="1" dirty="0" err="1" smtClean="0">
                <a:solidFill>
                  <a:srgbClr val="002060"/>
                </a:solidFill>
              </a:rPr>
              <a:t>the</a:t>
            </a:r>
            <a:r>
              <a:rPr lang="tr-TR" sz="2000" i="1" dirty="0" smtClean="0">
                <a:solidFill>
                  <a:srgbClr val="002060"/>
                </a:solidFill>
              </a:rPr>
              <a:t> file? </a:t>
            </a:r>
            <a:r>
              <a:rPr lang="tr-TR" sz="2000" i="1" dirty="0" err="1" smtClean="0">
                <a:solidFill>
                  <a:srgbClr val="002060"/>
                </a:solidFill>
              </a:rPr>
              <a:t>False</a:t>
            </a:r>
            <a:r>
              <a:rPr lang="tr-TR" sz="2000" i="1" dirty="0" smtClean="0">
                <a:solidFill>
                  <a:srgbClr val="002060"/>
                </a:solidFill>
              </a:rPr>
              <a:t> -&gt; 0)</a:t>
            </a:r>
          </a:p>
          <a:p>
            <a:pPr lvl="1">
              <a:buNone/>
            </a:pPr>
            <a:r>
              <a:rPr lang="tr-TR" dirty="0" smtClean="0">
                <a:solidFill>
                  <a:schemeClr val="tx1"/>
                </a:solidFill>
              </a:rPr>
              <a:t>x, 0 değerini almamışsa(0 harici herhangi bir değer almışsa) anlıyoruz ki dosyada sona gelindi. </a:t>
            </a:r>
            <a:br>
              <a:rPr lang="tr-TR" dirty="0" smtClean="0">
                <a:solidFill>
                  <a:schemeClr val="tx1"/>
                </a:solidFill>
              </a:rPr>
            </a:br>
            <a:endParaRPr lang="tr-TR" dirty="0" smtClean="0">
              <a:solidFill>
                <a:schemeClr val="tx1"/>
              </a:solidFill>
            </a:endParaRPr>
          </a:p>
          <a:p>
            <a:pPr lvl="1" algn="just">
              <a:buNone/>
            </a:pPr>
            <a:r>
              <a:rPr lang="tr-TR" dirty="0" smtClean="0">
                <a:solidFill>
                  <a:schemeClr val="tx1"/>
                </a:solidFill>
              </a:rPr>
              <a:t>Görünmez bir imlecin dosyadan okuma yaptıkça dosyada ilerlediğini düşünebilirsiniz. C gerçekten de arka planda böyle bir imleç değişkeni barındırır, değerini tutar ve günceller.</a:t>
            </a:r>
          </a:p>
        </p:txBody>
      </p:sp>
      <p:pic>
        <p:nvPicPr>
          <p:cNvPr id="4" name="3 Resim" descr="mac-osx-arrow-cursor.png"/>
          <p:cNvPicPr>
            <a:picLocks noChangeAspect="1"/>
          </p:cNvPicPr>
          <p:nvPr/>
        </p:nvPicPr>
        <p:blipFill>
          <a:blip r:embed="rId3"/>
          <a:stretch>
            <a:fillRect/>
          </a:stretch>
        </p:blipFill>
        <p:spPr>
          <a:xfrm>
            <a:off x="357158" y="5072074"/>
            <a:ext cx="714380" cy="985348"/>
          </a:xfrm>
          <a:prstGeom prst="rect">
            <a:avLst/>
          </a:prstGeom>
        </p:spPr>
      </p:pic>
    </p:spTree>
    <p:extLst>
      <p:ext uri="{BB962C8B-B14F-4D97-AF65-F5344CB8AC3E}">
        <p14:creationId xmlns="" xmlns:p14="http://schemas.microsoft.com/office/powerpoint/2010/main" val="1943482447"/>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5" name="Picture 3" descr="C:\Users\User\Desktop\shocked-baby.jpg"/>
          <p:cNvPicPr>
            <a:picLocks noChangeAspect="1" noChangeArrowheads="1"/>
          </p:cNvPicPr>
          <p:nvPr/>
        </p:nvPicPr>
        <p:blipFill>
          <a:blip r:embed="rId2"/>
          <a:srcRect/>
          <a:stretch>
            <a:fillRect/>
          </a:stretch>
        </p:blipFill>
        <p:spPr bwMode="auto">
          <a:xfrm>
            <a:off x="6793997" y="3689764"/>
            <a:ext cx="2193746" cy="2779712"/>
          </a:xfrm>
          <a:prstGeom prst="rect">
            <a:avLst/>
          </a:prstGeom>
          <a:noFill/>
        </p:spPr>
      </p:pic>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p:txBody>
          <a:bodyPr/>
          <a:lstStyle/>
          <a:p>
            <a:r>
              <a:rPr lang="tr-TR" dirty="0" smtClean="0"/>
              <a:t>Dev-C++ programı sadece uygulamalı ders saatlerinde mi çalışıyor?</a:t>
            </a:r>
          </a:p>
          <a:p>
            <a:pPr lvl="1"/>
            <a:r>
              <a:rPr lang="tr-TR" dirty="0" smtClean="0"/>
              <a:t>Hayır, Dev-C++ programı uygulamalı ders saatleri haricinde de kullanabilirsiniz. 7 gün 24 saat çalışabilir.</a:t>
            </a:r>
          </a:p>
          <a:p>
            <a:r>
              <a:rPr lang="tr-TR" dirty="0" smtClean="0"/>
              <a:t>Kod yazmak için aylık ne kadar ücret öderim?</a:t>
            </a:r>
          </a:p>
          <a:p>
            <a:pPr lvl="1"/>
            <a:r>
              <a:rPr lang="tr-TR" dirty="0" smtClean="0"/>
              <a:t>Dev-C++’da kod yazmak ücretsizdir.</a:t>
            </a:r>
          </a:p>
          <a:p>
            <a:r>
              <a:rPr lang="tr-TR" dirty="0" smtClean="0"/>
              <a:t>Günde en fazla kaç kez derleme yaptırabiliyorum?</a:t>
            </a:r>
          </a:p>
          <a:p>
            <a:pPr lvl="1"/>
            <a:r>
              <a:rPr lang="tr-TR" dirty="0" smtClean="0"/>
              <a:t>Sınırsız derleme yapma hakkınız vardır.</a:t>
            </a:r>
          </a:p>
        </p:txBody>
      </p:sp>
      <p:pic>
        <p:nvPicPr>
          <p:cNvPr id="315396" name="Picture 4"/>
          <p:cNvPicPr>
            <a:picLocks noChangeAspect="1" noChangeArrowheads="1"/>
          </p:cNvPicPr>
          <p:nvPr/>
        </p:nvPicPr>
        <p:blipFill>
          <a:blip r:embed="rId3"/>
          <a:srcRect l="1130" t="14780" r="3955" b="16892"/>
          <a:stretch>
            <a:fillRect/>
          </a:stretch>
        </p:blipFill>
        <p:spPr bwMode="auto">
          <a:xfrm>
            <a:off x="529197" y="5016528"/>
            <a:ext cx="6048291" cy="1164921"/>
          </a:xfrm>
          <a:prstGeom prst="rect">
            <a:avLst/>
          </a:prstGeom>
          <a:noFill/>
          <a:ln w="9525">
            <a:noFill/>
            <a:miter lim="800000"/>
            <a:headEnd/>
            <a:tailEnd/>
          </a:ln>
          <a:effectLst/>
        </p:spPr>
      </p:pic>
      <p:sp>
        <p:nvSpPr>
          <p:cNvPr id="7" name="6 Çarpma"/>
          <p:cNvSpPr/>
          <p:nvPr/>
        </p:nvSpPr>
        <p:spPr>
          <a:xfrm>
            <a:off x="2013995" y="4392592"/>
            <a:ext cx="3078866" cy="2465408"/>
          </a:xfrm>
          <a:prstGeom prst="mathMultiply">
            <a:avLst>
              <a:gd name="adj1" fmla="val 380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strips(down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b="1" dirty="0" smtClean="0">
                <a:solidFill>
                  <a:schemeClr val="tx2">
                    <a:lumMod val="60000"/>
                    <a:lumOff val="40000"/>
                  </a:schemeClr>
                </a:solidFill>
              </a:rPr>
              <a:t>Kısa Devre özelliğini devre dışı bırakmak</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r>
              <a:rPr lang="tr-TR" sz="2400" dirty="0" smtClean="0"/>
              <a:t>Kısa devre özelliğini istemiyorsak &amp;&amp;/|| yerine &amp;/| kullanabiliriz.</a:t>
            </a:r>
          </a:p>
          <a:p>
            <a:pPr algn="just"/>
            <a:endParaRPr lang="tr-TR" sz="2400" dirty="0" smtClean="0"/>
          </a:p>
          <a:p>
            <a:pPr algn="just"/>
            <a:endParaRPr lang="tr-TR" sz="2400" dirty="0" smtClean="0"/>
          </a:p>
          <a:p>
            <a:pPr algn="just"/>
            <a:endParaRPr lang="tr-TR" sz="2400" dirty="0" smtClean="0"/>
          </a:p>
          <a:p>
            <a:pPr algn="just"/>
            <a:endParaRPr lang="tr-TR" sz="2400" dirty="0" smtClean="0"/>
          </a:p>
          <a:p>
            <a:pPr lvl="1" algn="just"/>
            <a:r>
              <a:rPr lang="tr-TR" sz="2100" dirty="0" smtClean="0"/>
              <a:t>&amp;/| kullanımı sadece bu değildir. Örneğin, bit işlemlerinde de kullanılır.</a:t>
            </a:r>
          </a:p>
          <a:p>
            <a:pPr lvl="2" algn="just"/>
            <a:r>
              <a:rPr lang="pt-BR" sz="1400" dirty="0" smtClean="0"/>
              <a:t>A = 0011 1100</a:t>
            </a:r>
            <a:r>
              <a:rPr lang="tr-TR" sz="1400" dirty="0" smtClean="0"/>
              <a:t> </a:t>
            </a:r>
            <a:r>
              <a:rPr lang="pt-BR" sz="1400" dirty="0" smtClean="0"/>
              <a:t>B = 0000 1101</a:t>
            </a:r>
            <a:r>
              <a:rPr lang="tr-TR" sz="1400" dirty="0" smtClean="0"/>
              <a:t>	 ise 	</a:t>
            </a:r>
            <a:r>
              <a:rPr lang="pt-BR" sz="1400" dirty="0" smtClean="0"/>
              <a:t>A&amp;B = 0000 1100</a:t>
            </a:r>
            <a:r>
              <a:rPr lang="tr-TR" sz="1400" dirty="0" smtClean="0"/>
              <a:t> 	</a:t>
            </a:r>
            <a:r>
              <a:rPr lang="pt-BR" sz="1400" dirty="0" smtClean="0"/>
              <a:t>A|B = 0011 1101</a:t>
            </a:r>
            <a:endParaRPr lang="pt-BR" sz="1400" dirty="0"/>
          </a:p>
        </p:txBody>
      </p:sp>
      <p:sp>
        <p:nvSpPr>
          <p:cNvPr id="4" name="3 Yuvarlatılmış Dikdörtgen"/>
          <p:cNvSpPr/>
          <p:nvPr/>
        </p:nvSpPr>
        <p:spPr>
          <a:xfrm>
            <a:off x="2040375" y="2380343"/>
            <a:ext cx="2500330" cy="12858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dirty="0" err="1" smtClean="0"/>
              <a:t>int</a:t>
            </a:r>
            <a:r>
              <a:rPr lang="fr-FR" dirty="0" smtClean="0"/>
              <a:t> c=2;</a:t>
            </a:r>
          </a:p>
          <a:p>
            <a:r>
              <a:rPr lang="fr-FR" dirty="0" smtClean="0"/>
              <a:t>0 &amp; (c=3);</a:t>
            </a:r>
            <a:r>
              <a:rPr lang="tr-TR" dirty="0" smtClean="0"/>
              <a:t> // == değil.</a:t>
            </a:r>
            <a:endParaRPr lang="fr-FR" dirty="0" smtClean="0"/>
          </a:p>
          <a:p>
            <a:r>
              <a:rPr lang="fr-FR" dirty="0" err="1" smtClean="0"/>
              <a:t>printf</a:t>
            </a:r>
            <a:r>
              <a:rPr lang="fr-FR" dirty="0" smtClean="0"/>
              <a:t>("%d", c);</a:t>
            </a:r>
            <a:endParaRPr lang="tr-TR" dirty="0" smtClean="0"/>
          </a:p>
          <a:p>
            <a:r>
              <a:rPr lang="tr-TR" dirty="0" smtClean="0"/>
              <a:t>// c 3 değerini aldı.</a:t>
            </a:r>
            <a:r>
              <a:rPr lang="fr-FR" dirty="0" smtClean="0"/>
              <a:t> </a:t>
            </a:r>
            <a:endParaRPr lang="tr-TR" dirty="0"/>
          </a:p>
        </p:txBody>
      </p:sp>
      <p:sp>
        <p:nvSpPr>
          <p:cNvPr id="5" name="4 Yuvarlatılmış Dikdörtgen"/>
          <p:cNvSpPr/>
          <p:nvPr/>
        </p:nvSpPr>
        <p:spPr>
          <a:xfrm>
            <a:off x="5000628" y="2380343"/>
            <a:ext cx="2500330" cy="12858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dirty="0" err="1" smtClean="0"/>
              <a:t>int</a:t>
            </a:r>
            <a:r>
              <a:rPr lang="fr-FR" dirty="0" smtClean="0"/>
              <a:t> c=2;</a:t>
            </a:r>
          </a:p>
          <a:p>
            <a:r>
              <a:rPr lang="fr-FR" dirty="0" smtClean="0"/>
              <a:t>0 </a:t>
            </a:r>
            <a:r>
              <a:rPr lang="tr-TR" dirty="0" smtClean="0"/>
              <a:t>&amp;</a:t>
            </a:r>
            <a:r>
              <a:rPr lang="fr-FR" dirty="0" smtClean="0"/>
              <a:t>&amp; (c=3);</a:t>
            </a:r>
            <a:r>
              <a:rPr lang="tr-TR" dirty="0" smtClean="0"/>
              <a:t> // == değil.</a:t>
            </a:r>
            <a:endParaRPr lang="fr-FR" dirty="0" smtClean="0"/>
          </a:p>
          <a:p>
            <a:r>
              <a:rPr lang="fr-FR" dirty="0" err="1" smtClean="0"/>
              <a:t>printf</a:t>
            </a:r>
            <a:r>
              <a:rPr lang="fr-FR" dirty="0" smtClean="0"/>
              <a:t>("%d", c);</a:t>
            </a:r>
            <a:endParaRPr lang="tr-TR" dirty="0" smtClean="0"/>
          </a:p>
          <a:p>
            <a:r>
              <a:rPr lang="tr-TR" dirty="0" smtClean="0"/>
              <a:t>// c 2 olarak kaldı.</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ln/>
        </p:spPr>
        <p:txBody>
          <a:bodyPr/>
          <a:lstStyle/>
          <a:p>
            <a:r>
              <a:rPr lang="tr-TR" dirty="0" smtClean="0"/>
              <a:t>Artırma ve Azaltma İşleç Alıştırmaları</a:t>
            </a:r>
            <a:endParaRPr lang="en-US" dirty="0"/>
          </a:p>
        </p:txBody>
      </p:sp>
      <p:sp>
        <p:nvSpPr>
          <p:cNvPr id="15363" name="Rectangle 3"/>
          <p:cNvSpPr>
            <a:spLocks noGrp="1" noChangeArrowheads="1"/>
          </p:cNvSpPr>
          <p:nvPr>
            <p:ph sz="quarter" idx="1"/>
          </p:nvPr>
        </p:nvSpPr>
        <p:spPr>
          <a:noFill/>
          <a:ln/>
        </p:spPr>
        <p:txBody>
          <a:bodyPr>
            <a:normAutofit/>
          </a:bodyPr>
          <a:lstStyle/>
          <a:p>
            <a:pPr>
              <a:buFont typeface="Monotype Sorts" charset="0"/>
              <a:buChar char=" "/>
            </a:pPr>
            <a:r>
              <a:rPr lang="en-US" sz="2400" b="0" dirty="0">
                <a:latin typeface="Calibri" panose="020F0502020204030204" pitchFamily="34" charset="0"/>
              </a:rPr>
              <a:t>Given</a:t>
            </a:r>
          </a:p>
          <a:p>
            <a:pPr>
              <a:buFont typeface="Monotype Sorts" charset="0"/>
              <a:buChar char=" "/>
            </a:pPr>
            <a:r>
              <a:rPr lang="en-US" sz="2400" b="0" dirty="0">
                <a:latin typeface="Calibri" panose="020F0502020204030204" pitchFamily="34" charset="0"/>
              </a:rPr>
              <a:t>     </a:t>
            </a:r>
            <a:r>
              <a:rPr lang="en-US" sz="2400" b="0" dirty="0" err="1">
                <a:latin typeface="Calibri" panose="020F0502020204030204" pitchFamily="34" charset="0"/>
              </a:rPr>
              <a:t>int</a:t>
            </a:r>
            <a:r>
              <a:rPr lang="en-US" sz="2400" b="0" dirty="0">
                <a:latin typeface="Calibri" panose="020F0502020204030204" pitchFamily="34" charset="0"/>
              </a:rPr>
              <a:t> a = 1, b = 2, c = 3 ;</a:t>
            </a:r>
          </a:p>
          <a:p>
            <a:pPr>
              <a:buFont typeface="Monotype Sorts" charset="0"/>
              <a:buChar char=" "/>
            </a:pPr>
            <a:endParaRPr lang="en-US" sz="2000" b="0" dirty="0">
              <a:latin typeface="Calibri" panose="020F0502020204030204" pitchFamily="34" charset="0"/>
            </a:endParaRPr>
          </a:p>
          <a:p>
            <a:pPr>
              <a:buFont typeface="Monotype Sorts" charset="0"/>
              <a:buChar char=" "/>
            </a:pPr>
            <a:r>
              <a:rPr lang="en-US" sz="2400" b="0" dirty="0">
                <a:latin typeface="Calibri" panose="020F0502020204030204" pitchFamily="34" charset="0"/>
              </a:rPr>
              <a:t>What is the value of this expression?</a:t>
            </a:r>
          </a:p>
          <a:p>
            <a:pPr>
              <a:buFont typeface="Monotype Sorts" charset="0"/>
              <a:buChar char=" "/>
            </a:pPr>
            <a:endParaRPr lang="en-US" sz="2000" b="0" dirty="0">
              <a:latin typeface="Calibri" panose="020F0502020204030204" pitchFamily="34" charset="0"/>
            </a:endParaRPr>
          </a:p>
          <a:p>
            <a:pPr>
              <a:buFont typeface="Monotype Sorts" charset="0"/>
              <a:buChar char=" "/>
            </a:pPr>
            <a:r>
              <a:rPr lang="en-US" sz="2400" b="0" dirty="0">
                <a:latin typeface="Calibri" panose="020F0502020204030204" pitchFamily="34" charset="0"/>
              </a:rPr>
              <a:t> 		++a * b - c-</a:t>
            </a:r>
            <a:r>
              <a:rPr lang="en-US" sz="2400" b="0" dirty="0" smtClean="0">
                <a:latin typeface="Calibri" panose="020F0502020204030204" pitchFamily="34" charset="0"/>
              </a:rPr>
              <a:t>-;</a:t>
            </a:r>
            <a:endParaRPr lang="en-US" sz="2400" b="0" dirty="0">
              <a:latin typeface="Calibri" panose="020F0502020204030204" pitchFamily="34" charset="0"/>
            </a:endParaRPr>
          </a:p>
          <a:p>
            <a:pPr>
              <a:buFont typeface="Monotype Sorts" charset="0"/>
              <a:buChar char=" "/>
            </a:pPr>
            <a:endParaRPr lang="en-US" sz="2400" b="0" dirty="0">
              <a:latin typeface="Calibri" panose="020F0502020204030204" pitchFamily="34" charset="0"/>
            </a:endParaRPr>
          </a:p>
          <a:p>
            <a:pPr>
              <a:buFont typeface="Monotype Sorts" charset="0"/>
              <a:buChar char=" "/>
            </a:pPr>
            <a:r>
              <a:rPr lang="en-US" sz="2400" b="0" dirty="0">
                <a:latin typeface="Calibri" panose="020F0502020204030204" pitchFamily="34" charset="0"/>
              </a:rPr>
              <a:t>What are the new values of a, b, and c?</a:t>
            </a:r>
          </a:p>
          <a:p>
            <a:pPr>
              <a:buFont typeface="Monotype Sorts" charset="0"/>
              <a:buChar char=" "/>
            </a:pPr>
            <a:endParaRPr lang="en-US" dirty="0"/>
          </a:p>
          <a:p>
            <a:pPr>
              <a:buFont typeface="Monotype Sorts" charset="0"/>
              <a:buChar char=" "/>
            </a:pPr>
            <a:endParaRPr lang="en-US" dirty="0"/>
          </a:p>
        </p:txBody>
      </p:sp>
      <p:sp>
        <p:nvSpPr>
          <p:cNvPr id="5" name="TextBox 4"/>
          <p:cNvSpPr txBox="1"/>
          <p:nvPr/>
        </p:nvSpPr>
        <p:spPr>
          <a:xfrm>
            <a:off x="5151043" y="3151677"/>
            <a:ext cx="2435411" cy="369332"/>
          </a:xfrm>
          <a:prstGeom prst="rect">
            <a:avLst/>
          </a:prstGeom>
          <a:noFill/>
        </p:spPr>
        <p:txBody>
          <a:bodyPr wrap="square" rtlCol="0">
            <a:spAutoFit/>
          </a:bodyPr>
          <a:lstStyle/>
          <a:p>
            <a:r>
              <a:rPr lang="en-US" dirty="0" smtClean="0"/>
              <a:t>The expression is 1</a:t>
            </a:r>
            <a:endParaRPr lang="en-US" dirty="0"/>
          </a:p>
        </p:txBody>
      </p:sp>
      <p:sp>
        <p:nvSpPr>
          <p:cNvPr id="6" name="TextBox 5"/>
          <p:cNvSpPr txBox="1"/>
          <p:nvPr/>
        </p:nvSpPr>
        <p:spPr>
          <a:xfrm>
            <a:off x="5157695" y="4680477"/>
            <a:ext cx="2435411" cy="369332"/>
          </a:xfrm>
          <a:prstGeom prst="rect">
            <a:avLst/>
          </a:prstGeom>
          <a:noFill/>
        </p:spPr>
        <p:txBody>
          <a:bodyPr wrap="square" rtlCol="0">
            <a:spAutoFit/>
          </a:bodyPr>
          <a:lstStyle/>
          <a:p>
            <a:r>
              <a:rPr lang="en-US" dirty="0"/>
              <a:t>a</a:t>
            </a:r>
            <a:r>
              <a:rPr lang="en-US" dirty="0" smtClean="0"/>
              <a:t> =2, b=2, c=2</a:t>
            </a:r>
            <a:endParaRPr lang="en-US" dirty="0"/>
          </a:p>
        </p:txBody>
      </p:sp>
      <p:sp>
        <p:nvSpPr>
          <p:cNvPr id="3" name="Cube 2"/>
          <p:cNvSpPr/>
          <p:nvPr/>
        </p:nvSpPr>
        <p:spPr>
          <a:xfrm>
            <a:off x="5151043" y="3151677"/>
            <a:ext cx="2311641"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Cube 7"/>
          <p:cNvSpPr/>
          <p:nvPr/>
        </p:nvSpPr>
        <p:spPr>
          <a:xfrm>
            <a:off x="5143504" y="4714884"/>
            <a:ext cx="2311641"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8 Resim" descr="soru.jpg"/>
          <p:cNvPicPr>
            <a:picLocks noChangeAspect="1"/>
          </p:cNvPicPr>
          <p:nvPr/>
        </p:nvPicPr>
        <p:blipFill>
          <a:blip r:embed="rId3"/>
          <a:stretch>
            <a:fillRect/>
          </a:stretch>
        </p:blipFill>
        <p:spPr>
          <a:xfrm>
            <a:off x="6233846" y="1285860"/>
            <a:ext cx="1301667" cy="1328928"/>
          </a:xfrm>
          <a:prstGeom prst="rect">
            <a:avLst/>
          </a:prstGeom>
        </p:spPr>
      </p:pic>
    </p:spTree>
    <p:extLst>
      <p:ext uri="{BB962C8B-B14F-4D97-AF65-F5344CB8AC3E}">
        <p14:creationId xmlns:p14="http://schemas.microsoft.com/office/powerpoint/2010/main" xmlns="" val="2623881546"/>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3"/>
                                        </p:tgtEl>
                                      </p:cBhvr>
                                    </p:animEffect>
                                    <p:anim calcmode="lin" valueType="num">
                                      <p:cBhvr>
                                        <p:cTn id="7"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gtEl>
                                        <p:attrNameLst>
                                          <p:attrName>ppt_h</p:attrName>
                                        </p:attrNameLst>
                                      </p:cBhvr>
                                      <p:tavLst>
                                        <p:tav tm="0">
                                          <p:val>
                                            <p:strVal val="ppt_h"/>
                                          </p:val>
                                        </p:tav>
                                        <p:tav tm="100000">
                                          <p:val>
                                            <p:strVal val="ppt_h"/>
                                          </p:val>
                                        </p:tav>
                                      </p:tavLst>
                                    </p:anim>
                                    <p:set>
                                      <p:cBhvr>
                                        <p:cTn id="9" dur="1" fill="hold">
                                          <p:stCondLst>
                                            <p:cond delay="1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a:lstStyle/>
          <a:p>
            <a:r>
              <a:rPr lang="tr-TR" dirty="0" smtClean="0"/>
              <a:t>Artırma ve Azaltma İşleç Alıştırmaları</a:t>
            </a:r>
            <a:endParaRPr lang="en-US" dirty="0"/>
          </a:p>
        </p:txBody>
      </p:sp>
      <p:sp>
        <p:nvSpPr>
          <p:cNvPr id="16387" name="Rectangle 3"/>
          <p:cNvSpPr>
            <a:spLocks noGrp="1" noChangeArrowheads="1"/>
          </p:cNvSpPr>
          <p:nvPr>
            <p:ph sz="quarter" idx="1"/>
          </p:nvPr>
        </p:nvSpPr>
        <p:spPr>
          <a:noFill/>
          <a:ln/>
        </p:spPr>
        <p:txBody>
          <a:bodyPr>
            <a:noAutofit/>
          </a:bodyPr>
          <a:lstStyle/>
          <a:p>
            <a:pPr>
              <a:buFont typeface="Monotype Sorts" charset="0"/>
              <a:buChar char=" "/>
            </a:pPr>
            <a:r>
              <a:rPr lang="en-US" sz="2400" b="0" dirty="0">
                <a:latin typeface="Calibri" panose="020F0502020204030204" pitchFamily="34" charset="0"/>
              </a:rPr>
              <a:t>Given</a:t>
            </a:r>
          </a:p>
          <a:p>
            <a:pPr>
              <a:buFont typeface="Monotype Sorts" charset="0"/>
              <a:buChar char=" "/>
            </a:pPr>
            <a:r>
              <a:rPr lang="en-US" sz="2400" b="0" dirty="0">
                <a:latin typeface="Calibri" panose="020F0502020204030204" pitchFamily="34" charset="0"/>
              </a:rPr>
              <a:t>     </a:t>
            </a:r>
            <a:r>
              <a:rPr lang="en-US" sz="2400" b="0" dirty="0" err="1">
                <a:latin typeface="Calibri" panose="020F0502020204030204" pitchFamily="34" charset="0"/>
              </a:rPr>
              <a:t>int</a:t>
            </a:r>
            <a:r>
              <a:rPr lang="en-US" sz="2400" b="0" dirty="0">
                <a:latin typeface="Calibri" panose="020F0502020204030204" pitchFamily="34" charset="0"/>
              </a:rPr>
              <a:t> a = 1, b = 2, c = 3, d = 4 ;</a:t>
            </a:r>
          </a:p>
          <a:p>
            <a:pPr>
              <a:buFont typeface="Monotype Sorts" charset="0"/>
              <a:buChar char=" "/>
            </a:pPr>
            <a:endParaRPr lang="en-US" sz="2000" b="0" dirty="0">
              <a:latin typeface="Calibri" panose="020F0502020204030204" pitchFamily="34" charset="0"/>
            </a:endParaRPr>
          </a:p>
          <a:p>
            <a:pPr>
              <a:buFont typeface="Monotype Sorts" charset="0"/>
              <a:buChar char=" "/>
            </a:pPr>
            <a:r>
              <a:rPr lang="en-US" sz="2400" b="0" dirty="0">
                <a:latin typeface="Calibri" panose="020F0502020204030204" pitchFamily="34" charset="0"/>
              </a:rPr>
              <a:t>What is the value of this expression?</a:t>
            </a:r>
          </a:p>
          <a:p>
            <a:pPr>
              <a:buFont typeface="Monotype Sorts" charset="0"/>
              <a:buChar char=" "/>
            </a:pPr>
            <a:endParaRPr lang="en-US" sz="2000" b="0" dirty="0">
              <a:latin typeface="Calibri" panose="020F0502020204030204" pitchFamily="34" charset="0"/>
            </a:endParaRPr>
          </a:p>
          <a:p>
            <a:pPr>
              <a:buFont typeface="Monotype Sorts" charset="0"/>
              <a:buChar char=" "/>
            </a:pPr>
            <a:r>
              <a:rPr lang="en-US" sz="2400" b="0" dirty="0">
                <a:latin typeface="Calibri" panose="020F0502020204030204" pitchFamily="34" charset="0"/>
              </a:rPr>
              <a:t> 		++b / c + a * d+</a:t>
            </a:r>
            <a:r>
              <a:rPr lang="en-US" sz="2400" b="0" dirty="0" smtClean="0">
                <a:latin typeface="Calibri" panose="020F0502020204030204" pitchFamily="34" charset="0"/>
              </a:rPr>
              <a:t>+;</a:t>
            </a:r>
            <a:endParaRPr lang="en-US" sz="2400" b="0" dirty="0">
              <a:latin typeface="Calibri" panose="020F0502020204030204" pitchFamily="34" charset="0"/>
            </a:endParaRPr>
          </a:p>
          <a:p>
            <a:pPr>
              <a:buFont typeface="Monotype Sorts" charset="0"/>
              <a:buChar char=" "/>
            </a:pPr>
            <a:endParaRPr lang="en-US" sz="2400" b="0" dirty="0">
              <a:latin typeface="Calibri" panose="020F0502020204030204" pitchFamily="34" charset="0"/>
            </a:endParaRPr>
          </a:p>
          <a:p>
            <a:pPr>
              <a:buFont typeface="Monotype Sorts" charset="0"/>
              <a:buChar char=" "/>
            </a:pPr>
            <a:r>
              <a:rPr lang="en-US" sz="2400" b="0" dirty="0">
                <a:latin typeface="Calibri" panose="020F0502020204030204" pitchFamily="34" charset="0"/>
              </a:rPr>
              <a:t>What are the new values of a, b, c, and d?</a:t>
            </a:r>
          </a:p>
        </p:txBody>
      </p:sp>
      <p:sp>
        <p:nvSpPr>
          <p:cNvPr id="5" name="TextBox 4"/>
          <p:cNvSpPr txBox="1"/>
          <p:nvPr/>
        </p:nvSpPr>
        <p:spPr>
          <a:xfrm>
            <a:off x="5373811" y="3528071"/>
            <a:ext cx="2435411" cy="369332"/>
          </a:xfrm>
          <a:prstGeom prst="rect">
            <a:avLst/>
          </a:prstGeom>
          <a:noFill/>
        </p:spPr>
        <p:txBody>
          <a:bodyPr wrap="square" rtlCol="0">
            <a:spAutoFit/>
          </a:bodyPr>
          <a:lstStyle/>
          <a:p>
            <a:r>
              <a:rPr lang="en-US" dirty="0" smtClean="0"/>
              <a:t>The expression is 5</a:t>
            </a:r>
            <a:endParaRPr lang="en-US" dirty="0"/>
          </a:p>
        </p:txBody>
      </p:sp>
      <p:sp>
        <p:nvSpPr>
          <p:cNvPr id="6" name="TextBox 5"/>
          <p:cNvSpPr txBox="1"/>
          <p:nvPr/>
        </p:nvSpPr>
        <p:spPr>
          <a:xfrm>
            <a:off x="5668778" y="4698432"/>
            <a:ext cx="2435411" cy="369332"/>
          </a:xfrm>
          <a:prstGeom prst="rect">
            <a:avLst/>
          </a:prstGeom>
          <a:noFill/>
        </p:spPr>
        <p:txBody>
          <a:bodyPr wrap="square" rtlCol="0">
            <a:spAutoFit/>
          </a:bodyPr>
          <a:lstStyle/>
          <a:p>
            <a:r>
              <a:rPr lang="tr-TR" dirty="0" smtClean="0"/>
              <a:t>Find yourself.</a:t>
            </a:r>
            <a:endParaRPr lang="en-US" dirty="0"/>
          </a:p>
        </p:txBody>
      </p:sp>
      <p:sp>
        <p:nvSpPr>
          <p:cNvPr id="3" name="Cube 2"/>
          <p:cNvSpPr/>
          <p:nvPr/>
        </p:nvSpPr>
        <p:spPr>
          <a:xfrm>
            <a:off x="5220929" y="3362632"/>
            <a:ext cx="2403987" cy="64892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Cube 7"/>
          <p:cNvSpPr/>
          <p:nvPr/>
        </p:nvSpPr>
        <p:spPr>
          <a:xfrm>
            <a:off x="5220928" y="4684306"/>
            <a:ext cx="2403987" cy="64892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8 Resim" descr="soru.jpg"/>
          <p:cNvPicPr>
            <a:picLocks noChangeAspect="1"/>
          </p:cNvPicPr>
          <p:nvPr/>
        </p:nvPicPr>
        <p:blipFill>
          <a:blip r:embed="rId3"/>
          <a:stretch>
            <a:fillRect/>
          </a:stretch>
        </p:blipFill>
        <p:spPr>
          <a:xfrm>
            <a:off x="6569435" y="1481328"/>
            <a:ext cx="1301667" cy="1328928"/>
          </a:xfrm>
          <a:prstGeom prst="rect">
            <a:avLst/>
          </a:prstGeom>
        </p:spPr>
      </p:pic>
    </p:spTree>
    <p:extLst>
      <p:ext uri="{BB962C8B-B14F-4D97-AF65-F5344CB8AC3E}">
        <p14:creationId xmlns:p14="http://schemas.microsoft.com/office/powerpoint/2010/main" xmlns="" val="3677007561"/>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Kısa Devre nedir?</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r>
              <a:rPr lang="tr-TR" sz="2400" b="1" dirty="0" smtClean="0">
                <a:solidFill>
                  <a:schemeClr val="tx1"/>
                </a:solidFill>
              </a:rPr>
              <a:t> </a:t>
            </a:r>
            <a:r>
              <a:rPr lang="tr-TR" sz="2400" dirty="0" smtClean="0">
                <a:solidFill>
                  <a:schemeClr val="tx1"/>
                </a:solidFill>
              </a:rPr>
              <a:t>C programlama dilinde </a:t>
            </a:r>
            <a:r>
              <a:rPr lang="tr-TR" sz="2400" b="1" i="1" dirty="0" smtClean="0">
                <a:solidFill>
                  <a:srgbClr val="0070C0"/>
                </a:solidFill>
              </a:rPr>
              <a:t>kısa devre </a:t>
            </a:r>
            <a:r>
              <a:rPr lang="tr-TR" sz="2400" dirty="0" smtClean="0">
                <a:solidFill>
                  <a:schemeClr val="tx1"/>
                </a:solidFill>
              </a:rPr>
              <a:t>(</a:t>
            </a:r>
            <a:r>
              <a:rPr lang="tr-TR" sz="2400" dirty="0" err="1" smtClean="0">
                <a:solidFill>
                  <a:schemeClr val="tx1"/>
                </a:solidFill>
              </a:rPr>
              <a:t>short</a:t>
            </a:r>
            <a:r>
              <a:rPr lang="tr-TR" sz="2400" dirty="0" smtClean="0">
                <a:solidFill>
                  <a:schemeClr val="tx1"/>
                </a:solidFill>
              </a:rPr>
              <a:t>-</a:t>
            </a:r>
            <a:r>
              <a:rPr lang="tr-TR" sz="2400" dirty="0" err="1" smtClean="0">
                <a:solidFill>
                  <a:schemeClr val="tx1"/>
                </a:solidFill>
              </a:rPr>
              <a:t>circuit</a:t>
            </a:r>
            <a:r>
              <a:rPr lang="tr-TR" sz="2400" dirty="0" smtClean="0">
                <a:solidFill>
                  <a:schemeClr val="tx1"/>
                </a:solidFill>
              </a:rPr>
              <a:t>) yapısı bulunmaktadır. Kısa devre yapısı </a:t>
            </a:r>
            <a:r>
              <a:rPr lang="tr-TR" sz="2400" b="1" i="1" dirty="0" smtClean="0">
                <a:solidFill>
                  <a:schemeClr val="tx1"/>
                </a:solidFill>
              </a:rPr>
              <a:t>OR</a:t>
            </a:r>
            <a:r>
              <a:rPr lang="tr-TR" sz="2400" dirty="0" smtClean="0">
                <a:solidFill>
                  <a:schemeClr val="tx1"/>
                </a:solidFill>
              </a:rPr>
              <a:t> ( || ) ve </a:t>
            </a:r>
            <a:r>
              <a:rPr lang="tr-TR" sz="2400" b="1" i="1" dirty="0" smtClean="0">
                <a:solidFill>
                  <a:schemeClr val="tx1"/>
                </a:solidFill>
              </a:rPr>
              <a:t>AND</a:t>
            </a:r>
            <a:r>
              <a:rPr lang="tr-TR" sz="2400" dirty="0" smtClean="0">
                <a:solidFill>
                  <a:schemeClr val="tx1"/>
                </a:solidFill>
              </a:rPr>
              <a:t> ( &amp;&amp; ) mantıksal işleçleri için tanımlanmıştır. </a:t>
            </a:r>
          </a:p>
          <a:p>
            <a:pPr algn="just"/>
            <a:r>
              <a:rPr lang="tr-TR" sz="2400" dirty="0" smtClean="0">
                <a:solidFill>
                  <a:schemeClr val="tx1"/>
                </a:solidFill>
              </a:rPr>
              <a:t>Buna göre, </a:t>
            </a:r>
            <a:r>
              <a:rPr lang="tr-TR" sz="2400" b="1" i="1" dirty="0" smtClean="0">
                <a:solidFill>
                  <a:schemeClr val="tx1"/>
                </a:solidFill>
              </a:rPr>
              <a:t>OR</a:t>
            </a:r>
            <a:r>
              <a:rPr lang="tr-TR" sz="2400" dirty="0" smtClean="0">
                <a:solidFill>
                  <a:schemeClr val="tx1"/>
                </a:solidFill>
              </a:rPr>
              <a:t> işlecinde ilk ifade </a:t>
            </a:r>
            <a:r>
              <a:rPr lang="tr-TR" sz="2400" b="1" i="1" dirty="0" err="1" smtClean="0">
                <a:solidFill>
                  <a:schemeClr val="tx1"/>
                </a:solidFill>
              </a:rPr>
              <a:t>true</a:t>
            </a:r>
            <a:r>
              <a:rPr lang="tr-TR" sz="2400" b="1" i="1" dirty="0" smtClean="0">
                <a:solidFill>
                  <a:schemeClr val="tx1"/>
                </a:solidFill>
              </a:rPr>
              <a:t> </a:t>
            </a:r>
            <a:r>
              <a:rPr lang="tr-TR" sz="2400" dirty="0" smtClean="0">
                <a:solidFill>
                  <a:schemeClr val="tx1"/>
                </a:solidFill>
              </a:rPr>
              <a:t>değerini alırsa ikinci ifade çalıştırılmaz ve sonuç </a:t>
            </a:r>
            <a:r>
              <a:rPr lang="tr-TR" sz="2400" b="1" i="1" dirty="0" err="1" smtClean="0">
                <a:solidFill>
                  <a:schemeClr val="tx1"/>
                </a:solidFill>
              </a:rPr>
              <a:t>true</a:t>
            </a:r>
            <a:r>
              <a:rPr lang="tr-TR" sz="2400" dirty="0" smtClean="0">
                <a:solidFill>
                  <a:schemeClr val="tx1"/>
                </a:solidFill>
              </a:rPr>
              <a:t> döner. </a:t>
            </a:r>
          </a:p>
          <a:p>
            <a:pPr algn="just"/>
            <a:r>
              <a:rPr lang="tr-TR" sz="2400" dirty="0" smtClean="0">
                <a:solidFill>
                  <a:schemeClr val="tx1"/>
                </a:solidFill>
              </a:rPr>
              <a:t>Benzer şekilde </a:t>
            </a:r>
            <a:r>
              <a:rPr lang="tr-TR" sz="2400" b="1" i="1" dirty="0" smtClean="0">
                <a:solidFill>
                  <a:schemeClr val="tx1"/>
                </a:solidFill>
              </a:rPr>
              <a:t>AND </a:t>
            </a:r>
            <a:r>
              <a:rPr lang="tr-TR" sz="2400" dirty="0" smtClean="0">
                <a:solidFill>
                  <a:schemeClr val="tx1"/>
                </a:solidFill>
              </a:rPr>
              <a:t>işlecinde ilk ifade </a:t>
            </a:r>
            <a:r>
              <a:rPr lang="tr-TR" sz="2400" b="1" i="1" dirty="0" err="1" smtClean="0">
                <a:solidFill>
                  <a:schemeClr val="tx1"/>
                </a:solidFill>
              </a:rPr>
              <a:t>false</a:t>
            </a:r>
            <a:r>
              <a:rPr lang="tr-TR" sz="2400" dirty="0" smtClean="0">
                <a:solidFill>
                  <a:schemeClr val="tx1"/>
                </a:solidFill>
              </a:rPr>
              <a:t> değerini alırsa ikinci ifade çalıştırılmaz ve sonuç </a:t>
            </a:r>
            <a:r>
              <a:rPr lang="tr-TR" sz="2400" b="1" i="1" dirty="0" err="1" smtClean="0">
                <a:solidFill>
                  <a:schemeClr val="tx1"/>
                </a:solidFill>
              </a:rPr>
              <a:t>false</a:t>
            </a:r>
            <a:r>
              <a:rPr lang="tr-TR" sz="2400" dirty="0" smtClean="0">
                <a:solidFill>
                  <a:schemeClr val="tx1"/>
                </a:solidFill>
              </a:rPr>
              <a:t> döner.</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Kısa Devre nedir?</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r>
              <a:rPr lang="tr-TR" sz="2400" dirty="0" smtClean="0"/>
              <a:t>Örneğin, aşağıdaki kullanım paydada sıfır ile bölümü önleyen güzel bir tasarımdır.</a:t>
            </a:r>
          </a:p>
          <a:p>
            <a:pPr algn="ctr">
              <a:buNone/>
            </a:pPr>
            <a:r>
              <a:rPr lang="tr-TR" sz="2400" dirty="0" smtClean="0"/>
              <a:t> </a:t>
            </a:r>
            <a:r>
              <a:rPr lang="tr-TR" sz="2400" dirty="0" err="1" smtClean="0"/>
              <a:t>if</a:t>
            </a:r>
            <a:r>
              <a:rPr lang="tr-TR" sz="2400" dirty="0" smtClean="0"/>
              <a:t>( y!=0 &amp;&amp; (x/y&gt;10) )</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lstStyle/>
          <a:p>
            <a:r>
              <a:rPr lang="tr-TR" dirty="0" smtClean="0"/>
              <a:t>Her çalıştırıldığında [10-20] arasında bir çift sayıyı ekrana yazdıran bir kod yazınız.</a:t>
            </a:r>
            <a:endParaRPr lang="tr-TR" dirty="0"/>
          </a:p>
        </p:txBody>
      </p:sp>
      <p:pic>
        <p:nvPicPr>
          <p:cNvPr id="4" name="Picture 2" descr="C:\Documents and Settings\OguzH\Local Settings\Temporary Internet Files\Content.IE5\WO8I3UPU\question-marks[1].jpg"/>
          <p:cNvPicPr>
            <a:picLocks noChangeAspect="1" noChangeArrowheads="1"/>
          </p:cNvPicPr>
          <p:nvPr/>
        </p:nvPicPr>
        <p:blipFill>
          <a:blip r:embed="rId3"/>
          <a:stretch>
            <a:fillRect/>
          </a:stretch>
        </p:blipFill>
        <p:spPr bwMode="auto">
          <a:xfrm>
            <a:off x="7393801" y="5252613"/>
            <a:ext cx="1103700" cy="1126815"/>
          </a:xfrm>
          <a:prstGeom prst="rect">
            <a:avLst/>
          </a:prstGeom>
          <a:noFill/>
        </p:spPr>
      </p:pic>
      <p:sp>
        <p:nvSpPr>
          <p:cNvPr id="5" name="4 Dikdörtgen"/>
          <p:cNvSpPr/>
          <p:nvPr/>
        </p:nvSpPr>
        <p:spPr>
          <a:xfrm>
            <a:off x="457199" y="2505670"/>
            <a:ext cx="5769429" cy="1200329"/>
          </a:xfrm>
          <a:prstGeom prst="rect">
            <a:avLst/>
          </a:prstGeom>
        </p:spPr>
        <p:txBody>
          <a:bodyPr wrap="square">
            <a:spAutoFit/>
          </a:bodyPr>
          <a:lstStyle/>
          <a:p>
            <a:r>
              <a:rPr lang="tr-TR" sz="2400" dirty="0" smtClean="0"/>
              <a:t>#</a:t>
            </a:r>
            <a:r>
              <a:rPr lang="tr-TR" sz="2400" dirty="0" err="1" smtClean="0"/>
              <a:t>include</a:t>
            </a:r>
            <a:r>
              <a:rPr lang="tr-TR" sz="2400" dirty="0" smtClean="0"/>
              <a:t> &lt;</a:t>
            </a:r>
            <a:r>
              <a:rPr lang="tr-TR" sz="2400" dirty="0" err="1" smtClean="0"/>
              <a:t>stdio</a:t>
            </a:r>
            <a:r>
              <a:rPr lang="tr-TR" sz="2400" dirty="0" smtClean="0"/>
              <a:t>.h&gt;</a:t>
            </a:r>
          </a:p>
          <a:p>
            <a:r>
              <a:rPr lang="tr-TR" sz="2400" dirty="0" smtClean="0"/>
              <a:t>#</a:t>
            </a:r>
            <a:r>
              <a:rPr lang="tr-TR" sz="2400" dirty="0" err="1" smtClean="0"/>
              <a:t>include</a:t>
            </a:r>
            <a:r>
              <a:rPr lang="tr-TR" sz="2400" dirty="0" smtClean="0"/>
              <a:t> &lt;</a:t>
            </a:r>
            <a:r>
              <a:rPr lang="tr-TR" sz="2400" dirty="0" err="1" smtClean="0"/>
              <a:t>stdlib</a:t>
            </a:r>
            <a:r>
              <a:rPr lang="tr-TR" sz="2400" dirty="0" smtClean="0"/>
              <a:t>.h&gt; </a:t>
            </a:r>
            <a:r>
              <a:rPr lang="tr-TR" dirty="0" smtClean="0"/>
              <a:t>//</a:t>
            </a:r>
            <a:r>
              <a:rPr lang="tr-TR" dirty="0" err="1" smtClean="0"/>
              <a:t>srand</a:t>
            </a:r>
            <a:r>
              <a:rPr lang="tr-TR" dirty="0" smtClean="0"/>
              <a:t> </a:t>
            </a:r>
            <a:r>
              <a:rPr lang="tr-TR" dirty="0" err="1" smtClean="0"/>
              <a:t>kullandigimiz</a:t>
            </a:r>
            <a:r>
              <a:rPr lang="tr-TR" dirty="0" smtClean="0"/>
              <a:t> </a:t>
            </a:r>
            <a:r>
              <a:rPr lang="tr-TR" dirty="0" err="1" smtClean="0"/>
              <a:t>icin</a:t>
            </a:r>
            <a:endParaRPr lang="tr-TR" sz="2400" dirty="0" smtClean="0"/>
          </a:p>
          <a:p>
            <a:r>
              <a:rPr lang="tr-TR" sz="2400" dirty="0" smtClean="0"/>
              <a:t>#</a:t>
            </a:r>
            <a:r>
              <a:rPr lang="tr-TR" sz="2400" dirty="0" err="1" smtClean="0"/>
              <a:t>include</a:t>
            </a:r>
            <a:r>
              <a:rPr lang="tr-TR" sz="2400" dirty="0" smtClean="0"/>
              <a:t> &lt;time.h&gt; </a:t>
            </a:r>
            <a:r>
              <a:rPr lang="tr-TR" dirty="0" smtClean="0"/>
              <a:t>//time </a:t>
            </a:r>
            <a:r>
              <a:rPr lang="tr-TR" dirty="0" err="1" smtClean="0"/>
              <a:t>kullandigimiz</a:t>
            </a:r>
            <a:r>
              <a:rPr lang="tr-TR" dirty="0" smtClean="0"/>
              <a:t> </a:t>
            </a:r>
            <a:r>
              <a:rPr lang="tr-TR" dirty="0" err="1" smtClean="0"/>
              <a:t>icin</a:t>
            </a:r>
            <a:endParaRPr lang="tr-TR" dirty="0" smtClean="0"/>
          </a:p>
        </p:txBody>
      </p:sp>
      <p:sp>
        <p:nvSpPr>
          <p:cNvPr id="6" name="5 Dikdörtgen"/>
          <p:cNvSpPr/>
          <p:nvPr/>
        </p:nvSpPr>
        <p:spPr>
          <a:xfrm>
            <a:off x="1553029" y="4167664"/>
            <a:ext cx="6524171" cy="738664"/>
          </a:xfrm>
          <a:prstGeom prst="rect">
            <a:avLst/>
          </a:prstGeom>
        </p:spPr>
        <p:txBody>
          <a:bodyPr wrap="square">
            <a:spAutoFit/>
          </a:bodyPr>
          <a:lstStyle/>
          <a:p>
            <a:r>
              <a:rPr lang="tr-TR" sz="2400" dirty="0" err="1" smtClean="0"/>
              <a:t>srand</a:t>
            </a:r>
            <a:r>
              <a:rPr lang="tr-TR" sz="2400" dirty="0" smtClean="0"/>
              <a:t> ( time(NULL) ); </a:t>
            </a:r>
            <a:r>
              <a:rPr lang="tr-TR" dirty="0" smtClean="0"/>
              <a:t>/*</a:t>
            </a:r>
            <a:r>
              <a:rPr lang="tr-TR" dirty="0" err="1" smtClean="0"/>
              <a:t>Zamani</a:t>
            </a:r>
            <a:r>
              <a:rPr lang="tr-TR" dirty="0" smtClean="0"/>
              <a:t> baz alarak rastgele </a:t>
            </a:r>
            <a:r>
              <a:rPr lang="tr-TR" dirty="0" err="1" smtClean="0"/>
              <a:t>sayi</a:t>
            </a:r>
            <a:r>
              <a:rPr lang="tr-TR" dirty="0" smtClean="0"/>
              <a:t> </a:t>
            </a:r>
            <a:r>
              <a:rPr lang="tr-TR" dirty="0" err="1" smtClean="0"/>
              <a:t>uretim</a:t>
            </a:r>
            <a:r>
              <a:rPr lang="tr-TR" dirty="0" smtClean="0"/>
              <a:t> tohumunu(</a:t>
            </a:r>
            <a:r>
              <a:rPr lang="tr-TR" dirty="0" err="1" smtClean="0"/>
              <a:t>seed</a:t>
            </a:r>
            <a:r>
              <a:rPr lang="tr-TR" dirty="0" smtClean="0"/>
              <a:t>) atar.*/</a:t>
            </a:r>
            <a:endParaRPr lang="tr-TR" sz="24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pPr>
              <a:buFont typeface="+mj-lt"/>
              <a:buAutoNum type="arabicPeriod"/>
            </a:pPr>
            <a:r>
              <a:rPr lang="tr-TR" b="0" dirty="0" smtClean="0"/>
              <a:t>Write a code with a function that returns the cube of a number</a:t>
            </a:r>
          </a:p>
          <a:p>
            <a:pPr>
              <a:buFont typeface="+mj-lt"/>
              <a:buAutoNum type="arabicPeriod"/>
            </a:pPr>
            <a:endParaRPr lang="tr-TR" b="0" dirty="0"/>
          </a:p>
          <a:p>
            <a:pPr>
              <a:buFont typeface="+mj-lt"/>
              <a:buAutoNum type="arabicPeriod"/>
            </a:pPr>
            <a:r>
              <a:rPr lang="tr-TR" b="0" dirty="0" smtClean="0"/>
              <a:t>Write a code with a function that returns </a:t>
            </a:r>
          </a:p>
          <a:p>
            <a:pPr lvl="5"/>
            <a:r>
              <a:rPr lang="tr-TR" dirty="0" smtClean="0"/>
              <a:t>0 i</a:t>
            </a:r>
            <a:r>
              <a:rPr lang="tr-TR" b="0" dirty="0" smtClean="0"/>
              <a:t>f the number is even</a:t>
            </a:r>
          </a:p>
          <a:p>
            <a:pPr lvl="5"/>
            <a:r>
              <a:rPr lang="tr-TR" dirty="0"/>
              <a:t>1</a:t>
            </a:r>
            <a:r>
              <a:rPr lang="tr-TR" dirty="0" smtClean="0"/>
              <a:t> if the number is odd</a:t>
            </a:r>
            <a:endParaRPr lang="tr-TR" b="0" dirty="0" smtClean="0"/>
          </a:p>
        </p:txBody>
      </p:sp>
      <p:sp>
        <p:nvSpPr>
          <p:cNvPr id="4" name="3 Metin kutusu"/>
          <p:cNvSpPr txBox="1"/>
          <p:nvPr/>
        </p:nvSpPr>
        <p:spPr>
          <a:xfrm>
            <a:off x="857224" y="4286256"/>
            <a:ext cx="7286676" cy="1754326"/>
          </a:xfrm>
          <a:prstGeom prst="rect">
            <a:avLst/>
          </a:prstGeom>
          <a:noFill/>
        </p:spPr>
        <p:txBody>
          <a:bodyPr wrap="square" rtlCol="0">
            <a:spAutoFit/>
          </a:bodyPr>
          <a:lstStyle/>
          <a:p>
            <a:r>
              <a:rPr lang="tr-TR" dirty="0" smtClean="0"/>
              <a:t>Bu denemeleri kendiniz ders sonrasında çözmeye çalışınız.</a:t>
            </a:r>
          </a:p>
          <a:p>
            <a:endParaRPr lang="tr-TR" dirty="0" smtClean="0"/>
          </a:p>
          <a:p>
            <a:r>
              <a:rPr lang="tr-TR" dirty="0" smtClean="0"/>
              <a:t>Bu denemelerdeki uygulamaları </a:t>
            </a:r>
            <a:r>
              <a:rPr lang="tr-TR" dirty="0" err="1" smtClean="0"/>
              <a:t>main’in</a:t>
            </a:r>
            <a:r>
              <a:rPr lang="tr-TR" dirty="0" smtClean="0"/>
              <a:t> içinde (fonksiyonsuz) de yapmak mümkündü.  Ancak kombinasyon hesabında olduğu gibi fonksiyonu kod içinde defalarca çağırma ihtiyacı duyduğumuzda, </a:t>
            </a:r>
            <a:r>
              <a:rPr lang="tr-TR" dirty="0" err="1" smtClean="0"/>
              <a:t>main’de</a:t>
            </a:r>
            <a:r>
              <a:rPr lang="tr-TR" dirty="0" smtClean="0"/>
              <a:t> aynı kod parçası gereksiz yere tekrarlanırdı.</a:t>
            </a:r>
            <a:endParaRPr lang="tr-TR" dirty="0"/>
          </a:p>
        </p:txBody>
      </p:sp>
    </p:spTree>
    <p:extLst>
      <p:ext uri="{BB962C8B-B14F-4D97-AF65-F5344CB8AC3E}">
        <p14:creationId xmlns:p14="http://schemas.microsoft.com/office/powerpoint/2010/main" xmlns="" val="510309730"/>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Alıştırma</a:t>
            </a:r>
            <a:endParaRPr lang="tr-TR" dirty="0"/>
          </a:p>
        </p:txBody>
      </p:sp>
      <p:sp>
        <p:nvSpPr>
          <p:cNvPr id="3" name="Content Placeholder 2"/>
          <p:cNvSpPr>
            <a:spLocks noGrp="1"/>
          </p:cNvSpPr>
          <p:nvPr>
            <p:ph sz="quarter" idx="1"/>
          </p:nvPr>
        </p:nvSpPr>
        <p:spPr/>
        <p:txBody>
          <a:bodyPr/>
          <a:lstStyle/>
          <a:p>
            <a:r>
              <a:rPr lang="tr-TR" b="0" dirty="0" smtClean="0"/>
              <a:t>WRITE A FUNCTION THAT TAKES 3 NUMBERS AND CALCULATES THE AVERAGE</a:t>
            </a:r>
            <a:endParaRPr lang="tr-TR" b="0" dirty="0"/>
          </a:p>
        </p:txBody>
      </p:sp>
      <p:sp>
        <p:nvSpPr>
          <p:cNvPr id="4" name="Rectangle 3"/>
          <p:cNvSpPr/>
          <p:nvPr/>
        </p:nvSpPr>
        <p:spPr>
          <a:xfrm>
            <a:off x="3492500" y="2501900"/>
            <a:ext cx="2095500" cy="10160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t>averageThree</a:t>
            </a:r>
            <a:endParaRPr lang="tr-TR" dirty="0"/>
          </a:p>
        </p:txBody>
      </p:sp>
      <p:sp>
        <p:nvSpPr>
          <p:cNvPr id="5" name="TextBox 4"/>
          <p:cNvSpPr txBox="1"/>
          <p:nvPr/>
        </p:nvSpPr>
        <p:spPr>
          <a:xfrm>
            <a:off x="2133600" y="2286000"/>
            <a:ext cx="45719" cy="369332"/>
          </a:xfrm>
          <a:prstGeom prst="rect">
            <a:avLst/>
          </a:prstGeom>
          <a:noFill/>
        </p:spPr>
        <p:txBody>
          <a:bodyPr wrap="square" rtlCol="0">
            <a:spAutoFit/>
          </a:bodyPr>
          <a:lstStyle/>
          <a:p>
            <a:r>
              <a:rPr lang="tr-TR" dirty="0" smtClean="0"/>
              <a:t>5</a:t>
            </a:r>
            <a:endParaRPr lang="tr-TR" dirty="0"/>
          </a:p>
        </p:txBody>
      </p:sp>
      <p:sp>
        <p:nvSpPr>
          <p:cNvPr id="6" name="TextBox 5"/>
          <p:cNvSpPr txBox="1"/>
          <p:nvPr/>
        </p:nvSpPr>
        <p:spPr>
          <a:xfrm>
            <a:off x="2590800" y="2825234"/>
            <a:ext cx="45719" cy="369332"/>
          </a:xfrm>
          <a:prstGeom prst="rect">
            <a:avLst/>
          </a:prstGeom>
          <a:noFill/>
        </p:spPr>
        <p:txBody>
          <a:bodyPr wrap="square" rtlCol="0">
            <a:spAutoFit/>
          </a:bodyPr>
          <a:lstStyle/>
          <a:p>
            <a:r>
              <a:rPr lang="tr-TR" dirty="0" smtClean="0"/>
              <a:t>8</a:t>
            </a:r>
            <a:endParaRPr lang="tr-TR" dirty="0"/>
          </a:p>
        </p:txBody>
      </p:sp>
      <p:sp>
        <p:nvSpPr>
          <p:cNvPr id="7" name="TextBox 6"/>
          <p:cNvSpPr txBox="1"/>
          <p:nvPr/>
        </p:nvSpPr>
        <p:spPr>
          <a:xfrm>
            <a:off x="2133600" y="3333234"/>
            <a:ext cx="635000" cy="369332"/>
          </a:xfrm>
          <a:prstGeom prst="rect">
            <a:avLst/>
          </a:prstGeom>
          <a:noFill/>
        </p:spPr>
        <p:txBody>
          <a:bodyPr wrap="square" rtlCol="0">
            <a:spAutoFit/>
          </a:bodyPr>
          <a:lstStyle/>
          <a:p>
            <a:r>
              <a:rPr lang="tr-TR" dirty="0" smtClean="0"/>
              <a:t>12</a:t>
            </a:r>
            <a:endParaRPr lang="tr-TR" dirty="0"/>
          </a:p>
        </p:txBody>
      </p:sp>
      <p:cxnSp>
        <p:nvCxnSpPr>
          <p:cNvPr id="9" name="Straight Arrow Connector 8"/>
          <p:cNvCxnSpPr/>
          <p:nvPr/>
        </p:nvCxnSpPr>
        <p:spPr>
          <a:xfrm>
            <a:off x="2349500" y="2501900"/>
            <a:ext cx="1041400" cy="1534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70200" y="3009900"/>
            <a:ext cx="5207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636519" y="3194566"/>
            <a:ext cx="754381" cy="254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702300" y="3009900"/>
            <a:ext cx="7747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42100" y="2837934"/>
            <a:ext cx="78098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tr-TR" dirty="0" smtClean="0"/>
              <a:t>8.333</a:t>
            </a:r>
            <a:endParaRPr lang="tr-TR" dirty="0"/>
          </a:p>
        </p:txBody>
      </p:sp>
      <p:sp>
        <p:nvSpPr>
          <p:cNvPr id="14" name="13 Metin kutusu"/>
          <p:cNvSpPr txBox="1"/>
          <p:nvPr/>
        </p:nvSpPr>
        <p:spPr>
          <a:xfrm>
            <a:off x="857224" y="4286256"/>
            <a:ext cx="7286676" cy="1754326"/>
          </a:xfrm>
          <a:prstGeom prst="rect">
            <a:avLst/>
          </a:prstGeom>
          <a:noFill/>
        </p:spPr>
        <p:txBody>
          <a:bodyPr wrap="square" rtlCol="0">
            <a:spAutoFit/>
          </a:bodyPr>
          <a:lstStyle/>
          <a:p>
            <a:r>
              <a:rPr lang="tr-TR" dirty="0" smtClean="0"/>
              <a:t>Bu denemeleri kendiniz ders sonrasında çözmeye çalışınız.</a:t>
            </a:r>
          </a:p>
          <a:p>
            <a:endParaRPr lang="tr-TR" dirty="0" smtClean="0"/>
          </a:p>
          <a:p>
            <a:r>
              <a:rPr lang="tr-TR" dirty="0" smtClean="0"/>
              <a:t>Bu denemelerdeki uygulamaları </a:t>
            </a:r>
            <a:r>
              <a:rPr lang="tr-TR" dirty="0" err="1" smtClean="0"/>
              <a:t>main’in</a:t>
            </a:r>
            <a:r>
              <a:rPr lang="tr-TR" dirty="0" smtClean="0"/>
              <a:t> içinde (fonksiyonsuz) de yapmak mümkündü.  Ancak kombinasyon hesabında olduğu gibi fonksiyonu kod içinde defalarca çağırma ihtiyacı duyduğumuzda, </a:t>
            </a:r>
            <a:r>
              <a:rPr lang="tr-TR" dirty="0" err="1" smtClean="0"/>
              <a:t>main’de</a:t>
            </a:r>
            <a:r>
              <a:rPr lang="tr-TR" dirty="0" smtClean="0"/>
              <a:t> aynı kod parçası gereksiz yere tekrarlanırdı.</a:t>
            </a:r>
            <a:endParaRPr lang="tr-TR" dirty="0"/>
          </a:p>
        </p:txBody>
      </p:sp>
    </p:spTree>
    <p:extLst>
      <p:ext uri="{BB962C8B-B14F-4D97-AF65-F5344CB8AC3E}">
        <p14:creationId xmlns:p14="http://schemas.microsoft.com/office/powerpoint/2010/main" xmlns="" val="929264326"/>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pic>
        <p:nvPicPr>
          <p:cNvPr id="62466" name="Picture 2" descr="Üçgenler"/>
          <p:cNvPicPr>
            <a:picLocks noChangeAspect="1" noChangeArrowheads="1"/>
          </p:cNvPicPr>
          <p:nvPr/>
        </p:nvPicPr>
        <p:blipFill>
          <a:blip r:embed="rId3"/>
          <a:srcRect/>
          <a:stretch>
            <a:fillRect/>
          </a:stretch>
        </p:blipFill>
        <p:spPr bwMode="auto">
          <a:xfrm>
            <a:off x="1071538" y="2500306"/>
            <a:ext cx="7620000" cy="1962150"/>
          </a:xfrm>
          <a:prstGeom prst="rect">
            <a:avLst/>
          </a:prstGeom>
          <a:noFill/>
        </p:spPr>
      </p:pic>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smtClean="0"/>
              <a:t>Bir üçgenin kenar uzunluklarını küçükten büyüğe olarak alıp, üçgenin dar açılı, dik ya da geniş açılı mı olduğuna karar veren bir fonksiyon yazınız. </a:t>
            </a:r>
          </a:p>
          <a:p>
            <a:endParaRPr lang="tr-TR" dirty="0" smtClean="0"/>
          </a:p>
          <a:p>
            <a:endParaRPr lang="tr-TR" dirty="0" smtClean="0"/>
          </a:p>
          <a:p>
            <a:endParaRPr lang="tr-TR" dirty="0" smtClean="0"/>
          </a:p>
          <a:p>
            <a:endParaRPr lang="tr-TR" dirty="0" smtClean="0"/>
          </a:p>
          <a:p>
            <a:pPr>
              <a:buNone/>
            </a:pPr>
            <a:endParaRPr lang="tr-TR" dirty="0" smtClean="0"/>
          </a:p>
          <a:p>
            <a:pPr>
              <a:buNone/>
            </a:pPr>
            <a:r>
              <a:rPr lang="tr-TR" dirty="0" smtClean="0"/>
              <a:t>Fonksiyon</a:t>
            </a:r>
          </a:p>
          <a:p>
            <a:pPr>
              <a:buNone/>
            </a:pPr>
            <a:r>
              <a:rPr lang="tr-TR" dirty="0" smtClean="0"/>
              <a:t>Üçgen dar açılı ise 1, dik açılı ise 2, </a:t>
            </a:r>
          </a:p>
          <a:p>
            <a:pPr>
              <a:buNone/>
            </a:pPr>
            <a:r>
              <a:rPr lang="tr-TR" dirty="0" smtClean="0"/>
              <a:t>geniş açılı ise 3 değerini dönsün.</a:t>
            </a:r>
          </a:p>
          <a:p>
            <a:pPr>
              <a:buNone/>
            </a:pPr>
            <a:r>
              <a:rPr lang="tr-TR" dirty="0" smtClean="0"/>
              <a:t>Ya küçükten büyüğe girilmezse?</a:t>
            </a:r>
            <a:endParaRPr lang="tr-TR" dirty="0"/>
          </a:p>
        </p:txBody>
      </p:sp>
      <p:sp>
        <p:nvSpPr>
          <p:cNvPr id="5" name="4 Dikdörtgen"/>
          <p:cNvSpPr/>
          <p:nvPr/>
        </p:nvSpPr>
        <p:spPr>
          <a:xfrm>
            <a:off x="2786050" y="2500306"/>
            <a:ext cx="607859" cy="923330"/>
          </a:xfrm>
          <a:prstGeom prst="rect">
            <a:avLst/>
          </a:prstGeom>
          <a:noFill/>
        </p:spPr>
        <p:txBody>
          <a:bodyPr wrap="none" lIns="91440" tIns="45720" rIns="91440" bIns="45720">
            <a:spAutoFit/>
          </a:bodyPr>
          <a:lstStyle/>
          <a:p>
            <a:pPr algn="ct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5 Dikdörtgen"/>
          <p:cNvSpPr/>
          <p:nvPr/>
        </p:nvSpPr>
        <p:spPr>
          <a:xfrm>
            <a:off x="4786314" y="2571744"/>
            <a:ext cx="607860" cy="923330"/>
          </a:xfrm>
          <a:prstGeom prst="rect">
            <a:avLst/>
          </a:prstGeom>
          <a:noFill/>
        </p:spPr>
        <p:txBody>
          <a:bodyPr wrap="none" lIns="91440" tIns="45720" rIns="91440" bIns="45720">
            <a:spAutoFit/>
          </a:bodyPr>
          <a:lstStyle/>
          <a:p>
            <a:pPr algn="ctr"/>
            <a:r>
              <a:rPr lang="tr-T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6 Dikdörtgen"/>
          <p:cNvSpPr/>
          <p:nvPr/>
        </p:nvSpPr>
        <p:spPr>
          <a:xfrm>
            <a:off x="7000892" y="2571744"/>
            <a:ext cx="607859" cy="923330"/>
          </a:xfrm>
          <a:prstGeom prst="rect">
            <a:avLst/>
          </a:prstGeom>
          <a:noFill/>
        </p:spPr>
        <p:txBody>
          <a:bodyPr wrap="none" lIns="91440" tIns="45720" rIns="91440" bIns="45720">
            <a:spAutoFit/>
          </a:bodyPr>
          <a:lstStyle/>
          <a:p>
            <a:pPr algn="ct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8"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00892" y="4643446"/>
            <a:ext cx="1643074" cy="1916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8 Resim" descr="bilgisayar.wmf"/>
          <p:cNvPicPr>
            <a:picLocks noChangeAspect="1"/>
          </p:cNvPicPr>
          <p:nvPr/>
        </p:nvPicPr>
        <p:blipFill>
          <a:blip r:embed="rId5"/>
          <a:stretch>
            <a:fillRect/>
          </a:stretch>
        </p:blipFill>
        <p:spPr>
          <a:xfrm>
            <a:off x="7429520" y="142852"/>
            <a:ext cx="904875" cy="923925"/>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checkerboard(across)">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 Üçgen Kenar Kontrolü</a:t>
            </a:r>
            <a:endParaRPr lang="tr-TR" dirty="0"/>
          </a:p>
        </p:txBody>
      </p:sp>
      <p:sp>
        <p:nvSpPr>
          <p:cNvPr id="3" name="2 İçerik Yer Tutucusu"/>
          <p:cNvSpPr>
            <a:spLocks noGrp="1"/>
          </p:cNvSpPr>
          <p:nvPr>
            <p:ph sz="quarter" idx="1"/>
          </p:nvPr>
        </p:nvSpPr>
        <p:spPr>
          <a:xfrm>
            <a:off x="500034" y="1219200"/>
            <a:ext cx="8358246" cy="4937760"/>
          </a:xfrm>
        </p:spPr>
        <p:txBody>
          <a:bodyPr>
            <a:normAutofit/>
          </a:bodyPr>
          <a:lstStyle/>
          <a:p>
            <a:r>
              <a:rPr lang="tr-TR" sz="1800" dirty="0" smtClean="0"/>
              <a:t>Bir üçgenin kenar uzunluklarını kullanıcıdan alan, girilen kenar uzunluklarını karşılaştırarak üçgenin geçerli olup olmadığını ekrana yazdıran bir program yazınız.</a:t>
            </a:r>
          </a:p>
        </p:txBody>
      </p:sp>
      <p:pic>
        <p:nvPicPr>
          <p:cNvPr id="2051" name="Picture 3"/>
          <p:cNvPicPr>
            <a:picLocks noChangeAspect="1" noChangeArrowheads="1"/>
          </p:cNvPicPr>
          <p:nvPr/>
        </p:nvPicPr>
        <p:blipFill>
          <a:blip r:embed="rId3"/>
          <a:srcRect l="1373" t="10850" r="5491" b="42006"/>
          <a:stretch>
            <a:fillRect/>
          </a:stretch>
        </p:blipFill>
        <p:spPr bwMode="auto">
          <a:xfrm>
            <a:off x="4643438" y="2285992"/>
            <a:ext cx="3915355" cy="1002942"/>
          </a:xfrm>
          <a:prstGeom prst="rect">
            <a:avLst/>
          </a:prstGeom>
          <a:noFill/>
          <a:ln w="9525">
            <a:noFill/>
            <a:miter lim="800000"/>
            <a:headEnd/>
            <a:tailEnd/>
          </a:ln>
          <a:effectLst/>
        </p:spPr>
      </p:pic>
      <p:sp>
        <p:nvSpPr>
          <p:cNvPr id="8" name="7 Metin kutusu"/>
          <p:cNvSpPr txBox="1"/>
          <p:nvPr/>
        </p:nvSpPr>
        <p:spPr>
          <a:xfrm>
            <a:off x="5286380" y="3714752"/>
            <a:ext cx="3143272"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Ekstralar:</a:t>
            </a:r>
          </a:p>
          <a:p>
            <a:pPr marL="342900" indent="-342900">
              <a:buFont typeface="+mj-lt"/>
              <a:buAutoNum type="arabicPeriod"/>
            </a:pPr>
            <a:r>
              <a:rPr lang="tr-TR" dirty="0" smtClean="0"/>
              <a:t>Pozitif olmayan değer girişleri için kullanıcıdan tekrar değer isteyin.</a:t>
            </a:r>
          </a:p>
          <a:p>
            <a:pPr marL="342900" indent="-342900">
              <a:buFont typeface="+mj-lt"/>
              <a:buAutoNum type="arabicPeriod"/>
            </a:pPr>
            <a:r>
              <a:rPr lang="tr-TR" dirty="0" smtClean="0"/>
              <a:t>Fonksiyonları etkin kullanarak </a:t>
            </a:r>
            <a:r>
              <a:rPr lang="tr-TR" dirty="0" err="1" smtClean="0"/>
              <a:t>main’i</a:t>
            </a:r>
            <a:r>
              <a:rPr lang="tr-TR" dirty="0" smtClean="0"/>
              <a:t> sade tutun.</a:t>
            </a:r>
            <a:endParaRPr lang="tr-TR" sz="2400" dirty="0"/>
          </a:p>
        </p:txBody>
      </p:sp>
      <p:pic>
        <p:nvPicPr>
          <p:cNvPr id="267266" name="Picture 2" descr="Image result for triangle inequality"/>
          <p:cNvPicPr>
            <a:picLocks noChangeAspect="1" noChangeArrowheads="1"/>
          </p:cNvPicPr>
          <p:nvPr/>
        </p:nvPicPr>
        <p:blipFill>
          <a:blip r:embed="rId4"/>
          <a:srcRect/>
          <a:stretch>
            <a:fillRect/>
          </a:stretch>
        </p:blipFill>
        <p:spPr bwMode="auto">
          <a:xfrm>
            <a:off x="357158" y="2000240"/>
            <a:ext cx="4143404" cy="1808998"/>
          </a:xfrm>
          <a:prstGeom prst="rect">
            <a:avLst/>
          </a:prstGeom>
          <a:noFill/>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Yuvarlatılmış Dikdörtgen"/>
          <p:cNvSpPr/>
          <p:nvPr/>
        </p:nvSpPr>
        <p:spPr>
          <a:xfrm>
            <a:off x="5572132" y="2071678"/>
            <a:ext cx="2000264" cy="1000132"/>
          </a:xfrm>
          <a:prstGeom prst="roundRect">
            <a:avLst/>
          </a:prstGeom>
          <a:solidFill>
            <a:schemeClr val="accent4">
              <a:lumMod val="20000"/>
              <a:lumOff val="80000"/>
            </a:schemeClr>
          </a:solidFill>
          <a:ln w="57150">
            <a:solidFill>
              <a:srgbClr val="FF0000"/>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pic>
        <p:nvPicPr>
          <p:cNvPr id="60" name="Picture 59"/>
          <p:cNvPicPr>
            <a:picLocks noChangeAspect="1"/>
          </p:cNvPicPr>
          <p:nvPr/>
        </p:nvPicPr>
        <p:blipFill>
          <a:blip r:embed="rId3" cstate="print">
            <a:clrChange>
              <a:clrFrom>
                <a:srgbClr val="FFFFFF"/>
              </a:clrFrom>
              <a:clrTo>
                <a:srgbClr val="FFFFFF">
                  <a:alpha val="0"/>
                </a:srgbClr>
              </a:clrTo>
            </a:clrChange>
          </a:blip>
          <a:stretch>
            <a:fillRect/>
          </a:stretch>
        </p:blipFill>
        <p:spPr>
          <a:xfrm>
            <a:off x="3029868" y="1666207"/>
            <a:ext cx="3436620" cy="3646150"/>
          </a:xfrm>
          <a:prstGeom prst="rect">
            <a:avLst/>
          </a:prstGeom>
        </p:spPr>
      </p:pic>
      <p:sp>
        <p:nvSpPr>
          <p:cNvPr id="48" name="47 Metin kutusu"/>
          <p:cNvSpPr txBox="1"/>
          <p:nvPr/>
        </p:nvSpPr>
        <p:spPr>
          <a:xfrm>
            <a:off x="2871989" y="198223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veri giriş-çıkış</a:t>
            </a:r>
          </a:p>
        </p:txBody>
      </p:sp>
      <p:sp>
        <p:nvSpPr>
          <p:cNvPr id="46" name="45 Başlık"/>
          <p:cNvSpPr>
            <a:spLocks noGrp="1"/>
          </p:cNvSpPr>
          <p:nvPr>
            <p:ph type="title"/>
          </p:nvPr>
        </p:nvSpPr>
        <p:spPr>
          <a:xfrm>
            <a:off x="457200" y="121547"/>
            <a:ext cx="8229600" cy="990600"/>
          </a:xfrm>
        </p:spPr>
        <p:txBody>
          <a:bodyPr/>
          <a:lstStyle/>
          <a:p>
            <a:r>
              <a:rPr lang="tr-TR" dirty="0" smtClean="0"/>
              <a:t>Yol Haritası</a:t>
            </a:r>
            <a:endParaRPr lang="tr-TR" dirty="0"/>
          </a:p>
        </p:txBody>
      </p:sp>
      <p:pic>
        <p:nvPicPr>
          <p:cNvPr id="47" name="46 Resim" descr="images.jpeg"/>
          <p:cNvPicPr>
            <a:picLocks noChangeAspect="1"/>
          </p:cNvPicPr>
          <p:nvPr/>
        </p:nvPicPr>
        <p:blipFill>
          <a:blip r:embed="rId4">
            <a:clrChange>
              <a:clrFrom>
                <a:srgbClr val="FFFFFF"/>
              </a:clrFrom>
              <a:clrTo>
                <a:srgbClr val="FFFFFF">
                  <a:alpha val="0"/>
                </a:srgbClr>
              </a:clrTo>
            </a:clrChange>
          </a:blip>
          <a:srcRect b="14457"/>
          <a:stretch>
            <a:fillRect/>
          </a:stretch>
        </p:blipFill>
        <p:spPr>
          <a:xfrm>
            <a:off x="3300328" y="1112147"/>
            <a:ext cx="891197" cy="864000"/>
          </a:xfrm>
          <a:prstGeom prst="rect">
            <a:avLst/>
          </a:prstGeom>
        </p:spPr>
      </p:pic>
      <p:pic>
        <p:nvPicPr>
          <p:cNvPr id="49" name="48 Resim" descr="Stick-figure-balancing-gadgets.gif"/>
          <p:cNvPicPr>
            <a:picLocks noChangeAspect="1"/>
          </p:cNvPicPr>
          <p:nvPr/>
        </p:nvPicPr>
        <p:blipFill>
          <a:blip r:embed="rId5" cstate="print">
            <a:clrChange>
              <a:clrFrom>
                <a:srgbClr val="FFFFFF"/>
              </a:clrFrom>
              <a:clrTo>
                <a:srgbClr val="FFFFFF">
                  <a:alpha val="0"/>
                </a:srgbClr>
              </a:clrTo>
            </a:clrChange>
          </a:blip>
          <a:stretch>
            <a:fillRect/>
          </a:stretch>
        </p:blipFill>
        <p:spPr>
          <a:xfrm>
            <a:off x="3644786" y="5010231"/>
            <a:ext cx="1241597" cy="1364392"/>
          </a:xfrm>
          <a:prstGeom prst="rect">
            <a:avLst/>
          </a:prstGeom>
        </p:spPr>
      </p:pic>
      <p:pic>
        <p:nvPicPr>
          <p:cNvPr id="50" name="49 Resim" descr="stick_figure_holding_five_800_clr_7794.png"/>
          <p:cNvPicPr>
            <a:picLocks noChangeAspect="1"/>
          </p:cNvPicPr>
          <p:nvPr/>
        </p:nvPicPr>
        <p:blipFill>
          <a:blip r:embed="rId6" cstate="print"/>
          <a:stretch>
            <a:fillRect/>
          </a:stretch>
        </p:blipFill>
        <p:spPr>
          <a:xfrm>
            <a:off x="6041478" y="1112147"/>
            <a:ext cx="512325" cy="828000"/>
          </a:xfrm>
          <a:prstGeom prst="rect">
            <a:avLst/>
          </a:prstGeom>
        </p:spPr>
      </p:pic>
      <p:sp>
        <p:nvSpPr>
          <p:cNvPr id="51" name="50 Metin kutusu"/>
          <p:cNvSpPr txBox="1"/>
          <p:nvPr/>
        </p:nvSpPr>
        <p:spPr>
          <a:xfrm>
            <a:off x="6636193" y="129726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değişken</a:t>
            </a:r>
          </a:p>
        </p:txBody>
      </p:sp>
      <p:pic>
        <p:nvPicPr>
          <p:cNvPr id="52" name="51 Resim" descr="question-mark-above-figure.jp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5143529" y="740360"/>
            <a:ext cx="476928" cy="828000"/>
          </a:xfrm>
          <a:prstGeom prst="rect">
            <a:avLst/>
          </a:prstGeom>
        </p:spPr>
      </p:pic>
      <p:sp>
        <p:nvSpPr>
          <p:cNvPr id="55" name="54 Metin kutusu"/>
          <p:cNvSpPr txBox="1"/>
          <p:nvPr/>
        </p:nvSpPr>
        <p:spPr>
          <a:xfrm>
            <a:off x="4207529" y="86592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algoritma</a:t>
            </a:r>
          </a:p>
        </p:txBody>
      </p:sp>
      <p:sp>
        <p:nvSpPr>
          <p:cNvPr id="56" name="55 Metin kutusu"/>
          <p:cNvSpPr txBox="1"/>
          <p:nvPr/>
        </p:nvSpPr>
        <p:spPr>
          <a:xfrm>
            <a:off x="6466488" y="244743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koşul</a:t>
            </a:r>
          </a:p>
        </p:txBody>
      </p:sp>
      <p:pic>
        <p:nvPicPr>
          <p:cNvPr id="61" name="60 Resim" descr="stick_figure_direction_1600_clr.png"/>
          <p:cNvPicPr>
            <a:picLocks noChangeAspect="1"/>
          </p:cNvPicPr>
          <p:nvPr/>
        </p:nvPicPr>
        <p:blipFill>
          <a:blip r:embed="rId8" cstate="print"/>
          <a:stretch>
            <a:fillRect/>
          </a:stretch>
        </p:blipFill>
        <p:spPr>
          <a:xfrm rot="156924">
            <a:off x="5546465" y="2002301"/>
            <a:ext cx="900000" cy="898127"/>
          </a:xfrm>
          <a:prstGeom prst="rect">
            <a:avLst/>
          </a:prstGeom>
        </p:spPr>
      </p:pic>
      <p:pic>
        <p:nvPicPr>
          <p:cNvPr id="62" name="61 Resim" descr="teaserbox_4675912.png"/>
          <p:cNvPicPr>
            <a:picLocks noChangeAspect="1"/>
          </p:cNvPicPr>
          <p:nvPr/>
        </p:nvPicPr>
        <p:blipFill>
          <a:blip r:embed="rId9" cstate="print"/>
          <a:stretch>
            <a:fillRect/>
          </a:stretch>
        </p:blipFill>
        <p:spPr>
          <a:xfrm>
            <a:off x="3711530" y="2570546"/>
            <a:ext cx="675000" cy="900000"/>
          </a:xfrm>
          <a:prstGeom prst="rect">
            <a:avLst/>
          </a:prstGeom>
        </p:spPr>
      </p:pic>
      <p:sp>
        <p:nvSpPr>
          <p:cNvPr id="63" name="62 Metin kutusu"/>
          <p:cNvSpPr txBox="1"/>
          <p:nvPr/>
        </p:nvSpPr>
        <p:spPr>
          <a:xfrm>
            <a:off x="2629705" y="2849758"/>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fonksiyon</a:t>
            </a:r>
          </a:p>
        </p:txBody>
      </p:sp>
      <p:pic>
        <p:nvPicPr>
          <p:cNvPr id="65" name="64 Resim" descr="döngü.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4782665" y="3020546"/>
            <a:ext cx="900000" cy="900000"/>
          </a:xfrm>
          <a:prstGeom prst="rect">
            <a:avLst/>
          </a:prstGeom>
        </p:spPr>
      </p:pic>
      <p:pic>
        <p:nvPicPr>
          <p:cNvPr id="92" name="91 Resim" descr="arrays.jpg"/>
          <p:cNvPicPr>
            <a:picLocks noChangeAspect="1"/>
          </p:cNvPicPr>
          <p:nvPr/>
        </p:nvPicPr>
        <p:blipFill>
          <a:blip r:embed="rId11" cstate="print">
            <a:clrChange>
              <a:clrFrom>
                <a:srgbClr val="FFFFFF"/>
              </a:clrFrom>
              <a:clrTo>
                <a:srgbClr val="FFFFFF">
                  <a:alpha val="0"/>
                </a:srgbClr>
              </a:clrTo>
            </a:clrChange>
          </a:blip>
          <a:srcRect t="19559" b="26669"/>
          <a:stretch>
            <a:fillRect/>
          </a:stretch>
        </p:blipFill>
        <p:spPr>
          <a:xfrm rot="273011">
            <a:off x="1832849" y="3193775"/>
            <a:ext cx="1064446" cy="612000"/>
          </a:xfrm>
          <a:prstGeom prst="rect">
            <a:avLst/>
          </a:prstGeom>
        </p:spPr>
      </p:pic>
      <p:sp>
        <p:nvSpPr>
          <p:cNvPr id="94" name="93 Metin kutusu"/>
          <p:cNvSpPr txBox="1"/>
          <p:nvPr/>
        </p:nvSpPr>
        <p:spPr>
          <a:xfrm>
            <a:off x="5736193" y="3498517"/>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döngü</a:t>
            </a:r>
          </a:p>
        </p:txBody>
      </p:sp>
      <p:sp>
        <p:nvSpPr>
          <p:cNvPr id="96" name="95 Metin kutusu"/>
          <p:cNvSpPr txBox="1"/>
          <p:nvPr/>
        </p:nvSpPr>
        <p:spPr>
          <a:xfrm>
            <a:off x="890164" y="347054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dizi -dizgi</a:t>
            </a:r>
          </a:p>
        </p:txBody>
      </p:sp>
      <p:pic>
        <p:nvPicPr>
          <p:cNvPr id="97" name="96 Resim" descr="16201491-3d-human-with-a-pointer-isolated-on-white-background.jpg"/>
          <p:cNvPicPr>
            <a:picLocks noChangeAspect="1"/>
          </p:cNvPicPr>
          <p:nvPr/>
        </p:nvPicPr>
        <p:blipFill>
          <a:blip r:embed="rId12"/>
          <a:stretch>
            <a:fillRect/>
          </a:stretch>
        </p:blipFill>
        <p:spPr>
          <a:xfrm>
            <a:off x="5413374" y="3894788"/>
            <a:ext cx="744642" cy="900000"/>
          </a:xfrm>
          <a:prstGeom prst="rect">
            <a:avLst/>
          </a:prstGeom>
        </p:spPr>
      </p:pic>
      <p:pic>
        <p:nvPicPr>
          <p:cNvPr id="98" name="97 Resim" descr="harıl harıl kod.jpg"/>
          <p:cNvPicPr>
            <a:picLocks noChangeAspect="1"/>
          </p:cNvPicPr>
          <p:nvPr/>
        </p:nvPicPr>
        <p:blipFill>
          <a:blip r:embed="rId13" cstate="print"/>
          <a:stretch>
            <a:fillRect/>
          </a:stretch>
        </p:blipFill>
        <p:spPr>
          <a:xfrm>
            <a:off x="2061627" y="4389607"/>
            <a:ext cx="810362" cy="810362"/>
          </a:xfrm>
          <a:prstGeom prst="rect">
            <a:avLst/>
          </a:prstGeom>
        </p:spPr>
      </p:pic>
      <p:sp>
        <p:nvSpPr>
          <p:cNvPr id="95" name="94 Metin kutusu"/>
          <p:cNvSpPr txBox="1"/>
          <p:nvPr/>
        </p:nvSpPr>
        <p:spPr>
          <a:xfrm>
            <a:off x="6012890" y="4517789"/>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işaretçi</a:t>
            </a:r>
          </a:p>
        </p:txBody>
      </p:sp>
      <p:sp>
        <p:nvSpPr>
          <p:cNvPr id="99" name="98 Metin kutusu"/>
          <p:cNvSpPr txBox="1"/>
          <p:nvPr/>
        </p:nvSpPr>
        <p:spPr>
          <a:xfrm>
            <a:off x="1161627" y="4764010"/>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yapı</a:t>
            </a:r>
          </a:p>
        </p:txBody>
      </p:sp>
      <p:sp>
        <p:nvSpPr>
          <p:cNvPr id="23" name="22 Metin kutusu"/>
          <p:cNvSpPr txBox="1"/>
          <p:nvPr/>
        </p:nvSpPr>
        <p:spPr>
          <a:xfrm>
            <a:off x="2919894" y="537780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komut ekranı</a:t>
            </a:r>
          </a:p>
        </p:txBody>
      </p:sp>
      <p:sp>
        <p:nvSpPr>
          <p:cNvPr id="25" name="24 Metin kutusu"/>
          <p:cNvSpPr txBox="1"/>
          <p:nvPr/>
        </p:nvSpPr>
        <p:spPr>
          <a:xfrm>
            <a:off x="6429388" y="4071942"/>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özyineleme</a:t>
            </a:r>
          </a:p>
        </p:txBody>
      </p:sp>
    </p:spTree>
  </p:cSld>
  <p:clrMapOvr>
    <a:masterClrMapping/>
  </p:clrMapOvr>
  <p:transition spd="med" advClick="0">
    <p:pull/>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Şifte Kontrol</a:t>
            </a:r>
            <a:endParaRPr lang="tr-TR" dirty="0"/>
          </a:p>
        </p:txBody>
      </p:sp>
      <p:sp>
        <p:nvSpPr>
          <p:cNvPr id="3" name="2 İçerik Yer Tutucusu"/>
          <p:cNvSpPr>
            <a:spLocks noGrp="1"/>
          </p:cNvSpPr>
          <p:nvPr>
            <p:ph sz="quarter" idx="1"/>
          </p:nvPr>
        </p:nvSpPr>
        <p:spPr>
          <a:xfrm>
            <a:off x="457200" y="1198306"/>
            <a:ext cx="8115327" cy="4958654"/>
          </a:xfrm>
        </p:spPr>
        <p:txBody>
          <a:bodyPr>
            <a:normAutofit/>
          </a:bodyPr>
          <a:lstStyle/>
          <a:p>
            <a:r>
              <a:rPr lang="tr-TR" sz="2000" b="1" dirty="0" smtClean="0"/>
              <a:t>Dört karakterden </a:t>
            </a:r>
            <a:r>
              <a:rPr lang="tr-TR" sz="2000" dirty="0" smtClean="0"/>
              <a:t>oluşan bir şifreyi bir dosyadan </a:t>
            </a:r>
            <a:br>
              <a:rPr lang="tr-TR" sz="2000" dirty="0" smtClean="0"/>
            </a:br>
            <a:r>
              <a:rPr lang="tr-TR" sz="2000" dirty="0" smtClean="0"/>
              <a:t>okutun. Kodunuz bu şifreyi geçerli alacaktır. </a:t>
            </a:r>
          </a:p>
          <a:p>
            <a:r>
              <a:rPr lang="tr-TR" sz="2000" dirty="0" smtClean="0"/>
              <a:t>Kodunuz, kullanıcıdan dört basamaklı bir şifre alsın. Dosyadaki şifre ile girilen şifreyi kıyaslasın. Şifre doğru girildiğinde “SISTEME GIRIS YAPILDI” desin ve sonlansın. Kullanıcıya 3 kez deneme hakkı tanısın.  3.’de de başarısız olunduysa “HESABINIZ BLOKE OLDU” desin ve sonlansın.</a:t>
            </a:r>
          </a:p>
          <a:p>
            <a:r>
              <a:rPr lang="tr-TR" sz="1600" dirty="0" smtClean="0"/>
              <a:t>EKSTRA: Koda #define HAK 5 ekleyin ve HAK değeri kadar kullanıcının deneme hakkı olsun.</a:t>
            </a:r>
          </a:p>
        </p:txBody>
      </p:sp>
      <p:sp>
        <p:nvSpPr>
          <p:cNvPr id="9" name="8 Yuvarlatılmış Dikdörtgen"/>
          <p:cNvSpPr/>
          <p:nvPr/>
        </p:nvSpPr>
        <p:spPr>
          <a:xfrm>
            <a:off x="1500166" y="3643314"/>
            <a:ext cx="6215106" cy="192882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dirty="0" smtClean="0"/>
              <a:t>ÖRNEK BİR EKRAN ÇIKTISI:</a:t>
            </a:r>
          </a:p>
          <a:p>
            <a:r>
              <a:rPr lang="tr-TR" dirty="0" smtClean="0"/>
              <a:t>Şifreyi giriniz: </a:t>
            </a:r>
            <a:r>
              <a:rPr lang="tr-TR" b="1" i="1" dirty="0" smtClean="0"/>
              <a:t>****</a:t>
            </a:r>
          </a:p>
          <a:p>
            <a:r>
              <a:rPr lang="tr-TR" dirty="0" smtClean="0"/>
              <a:t>1.Denemeniz başarısız.</a:t>
            </a:r>
          </a:p>
          <a:p>
            <a:r>
              <a:rPr lang="tr-TR" dirty="0" smtClean="0"/>
              <a:t>Tekrar giriniz: </a:t>
            </a:r>
            <a:r>
              <a:rPr lang="tr-TR" b="1" i="1" dirty="0" smtClean="0"/>
              <a:t>****</a:t>
            </a:r>
          </a:p>
          <a:p>
            <a:r>
              <a:rPr lang="tr-TR" dirty="0" smtClean="0"/>
              <a:t>…</a:t>
            </a:r>
          </a:p>
          <a:p>
            <a:r>
              <a:rPr lang="tr-TR" dirty="0" smtClean="0"/>
              <a:t>3 kez yanlış girdiniz. HESABINIZ BLOKE OLDU.</a:t>
            </a:r>
            <a:endParaRPr lang="tr-TR" dirty="0"/>
          </a:p>
        </p:txBody>
      </p:sp>
      <p:pic>
        <p:nvPicPr>
          <p:cNvPr id="266241" name="Picture 1"/>
          <p:cNvPicPr>
            <a:picLocks noChangeAspect="1" noChangeArrowheads="1"/>
          </p:cNvPicPr>
          <p:nvPr/>
        </p:nvPicPr>
        <p:blipFill>
          <a:blip r:embed="rId4"/>
          <a:srcRect/>
          <a:stretch>
            <a:fillRect/>
          </a:stretch>
        </p:blipFill>
        <p:spPr bwMode="auto">
          <a:xfrm>
            <a:off x="6929454" y="785794"/>
            <a:ext cx="1333500" cy="981075"/>
          </a:xfrm>
          <a:prstGeom prst="rect">
            <a:avLst/>
          </a:prstGeom>
          <a:ln w="88900" cap="sq" cmpd="thickThin">
            <a:solidFill>
              <a:srgbClr val="000000"/>
            </a:solidFill>
            <a:prstDash val="solid"/>
            <a:miter lim="800000"/>
          </a:ln>
          <a:effectLst>
            <a:innerShdw blurRad="76200">
              <a:srgbClr val="000000"/>
            </a:innerShdw>
          </a:effectLst>
        </p:spPr>
      </p:pic>
      <p:cxnSp>
        <p:nvCxnSpPr>
          <p:cNvPr id="13" name="12 Düz Ok Bağlayıcısı"/>
          <p:cNvCxnSpPr/>
          <p:nvPr/>
        </p:nvCxnSpPr>
        <p:spPr>
          <a:xfrm>
            <a:off x="3428992" y="3929066"/>
            <a:ext cx="135732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Metin kutusu"/>
          <p:cNvSpPr txBox="1"/>
          <p:nvPr/>
        </p:nvSpPr>
        <p:spPr>
          <a:xfrm>
            <a:off x="4929190" y="3643314"/>
            <a:ext cx="2357454"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1600" dirty="0" smtClean="0"/>
              <a:t>Kullanıcı her tuşa bastığında ekranda bir * belirir.</a:t>
            </a:r>
            <a:endParaRPr lang="tr-TR" sz="1600" dirty="0"/>
          </a:p>
        </p:txBody>
      </p:sp>
      <p:sp>
        <p:nvSpPr>
          <p:cNvPr id="17" name="16 Metin kutusu"/>
          <p:cNvSpPr txBox="1"/>
          <p:nvPr/>
        </p:nvSpPr>
        <p:spPr>
          <a:xfrm>
            <a:off x="500034" y="5643578"/>
            <a:ext cx="8143932" cy="646331"/>
          </a:xfrm>
          <a:prstGeom prst="rect">
            <a:avLst/>
          </a:prstGeom>
          <a:noFill/>
        </p:spPr>
        <p:txBody>
          <a:bodyPr wrap="square" rtlCol="0">
            <a:spAutoFit/>
          </a:bodyPr>
          <a:lstStyle/>
          <a:p>
            <a:r>
              <a:rPr lang="tr-TR" dirty="0" smtClean="0"/>
              <a:t>UYARI: Dosyadaki değerleri değiştirip kaydettiğinizde ve ardından kodunuzu yeniden çalıştırdığınızda kodunuzun geçerli saydığı şifre de değişiyor olmalı!</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Şok: </a:t>
            </a:r>
            <a:r>
              <a:rPr lang="tr-TR" dirty="0" err="1" smtClean="0"/>
              <a:t>pow</a:t>
            </a:r>
            <a:r>
              <a:rPr lang="tr-TR" dirty="0" smtClean="0"/>
              <a:t> fonksiyonu paralı olmuş (olsun)</a:t>
            </a:r>
            <a:endParaRPr lang="tr-TR" dirty="0"/>
          </a:p>
        </p:txBody>
      </p:sp>
      <p:sp>
        <p:nvSpPr>
          <p:cNvPr id="3" name="2 İçerik Yer Tutucusu"/>
          <p:cNvSpPr>
            <a:spLocks noGrp="1"/>
          </p:cNvSpPr>
          <p:nvPr>
            <p:ph sz="quarter" idx="1"/>
          </p:nvPr>
        </p:nvSpPr>
        <p:spPr/>
        <p:txBody>
          <a:bodyPr/>
          <a:lstStyle/>
          <a:p>
            <a:r>
              <a:rPr lang="tr-TR" sz="2000" b="1" dirty="0" smtClean="0">
                <a:solidFill>
                  <a:schemeClr val="tx2"/>
                </a:solidFill>
                <a:latin typeface="Consolas" pitchFamily="49" charset="0"/>
              </a:rPr>
              <a:t>DERLEYİCİ UYARISI:</a:t>
            </a:r>
          </a:p>
          <a:p>
            <a:pPr lvl="1"/>
            <a:r>
              <a:rPr lang="tr-TR" sz="2000" dirty="0" err="1" smtClean="0">
                <a:latin typeface="Consolas" pitchFamily="49" charset="0"/>
              </a:rPr>
              <a:t>The</a:t>
            </a:r>
            <a:r>
              <a:rPr lang="tr-TR" sz="2000" dirty="0" smtClean="0">
                <a:latin typeface="Consolas" pitchFamily="49" charset="0"/>
              </a:rPr>
              <a:t> </a:t>
            </a:r>
            <a:r>
              <a:rPr lang="tr-TR" sz="2000" dirty="0" err="1" smtClean="0">
                <a:latin typeface="Consolas" pitchFamily="49" charset="0"/>
              </a:rPr>
              <a:t>function</a:t>
            </a:r>
            <a:r>
              <a:rPr lang="tr-TR" sz="2000" dirty="0" smtClean="0">
                <a:latin typeface="Consolas" pitchFamily="49" charset="0"/>
              </a:rPr>
              <a:t> </a:t>
            </a:r>
            <a:r>
              <a:rPr lang="tr-TR" sz="2000" b="1" i="1" dirty="0" err="1" smtClean="0">
                <a:latin typeface="Consolas" pitchFamily="49" charset="0"/>
              </a:rPr>
              <a:t>pow</a:t>
            </a:r>
            <a:r>
              <a:rPr lang="tr-TR" sz="2000" dirty="0" smtClean="0">
                <a:latin typeface="Consolas" pitchFamily="49" charset="0"/>
              </a:rPr>
              <a:t> </a:t>
            </a:r>
            <a:r>
              <a:rPr lang="tr-TR" sz="2000" dirty="0" err="1" smtClean="0">
                <a:latin typeface="Consolas" pitchFamily="49" charset="0"/>
              </a:rPr>
              <a:t>you’d</a:t>
            </a:r>
            <a:r>
              <a:rPr lang="tr-TR" sz="2000" dirty="0" smtClean="0">
                <a:latin typeface="Consolas" pitchFamily="49" charset="0"/>
              </a:rPr>
              <a:t> </a:t>
            </a:r>
            <a:r>
              <a:rPr lang="tr-TR" sz="2000" dirty="0" err="1" smtClean="0">
                <a:latin typeface="Consolas" pitchFamily="49" charset="0"/>
              </a:rPr>
              <a:t>like</a:t>
            </a:r>
            <a:r>
              <a:rPr lang="tr-TR" sz="2000" dirty="0" smtClean="0">
                <a:latin typeface="Consolas" pitchFamily="49" charset="0"/>
              </a:rPr>
              <a:t> </a:t>
            </a:r>
            <a:r>
              <a:rPr lang="tr-TR" sz="2000" dirty="0" err="1" smtClean="0">
                <a:latin typeface="Consolas" pitchFamily="49" charset="0"/>
              </a:rPr>
              <a:t>to</a:t>
            </a:r>
            <a:r>
              <a:rPr lang="tr-TR" sz="2000" dirty="0" smtClean="0">
                <a:latin typeface="Consolas" pitchFamily="49" charset="0"/>
              </a:rPr>
              <a:t> </a:t>
            </a:r>
            <a:r>
              <a:rPr lang="tr-TR" sz="2000" dirty="0" err="1" smtClean="0">
                <a:latin typeface="Consolas" pitchFamily="49" charset="0"/>
              </a:rPr>
              <a:t>use</a:t>
            </a:r>
            <a:r>
              <a:rPr lang="tr-TR" sz="2000" dirty="0" smtClean="0">
                <a:latin typeface="Consolas" pitchFamily="49" charset="0"/>
              </a:rPr>
              <a:t> is no </a:t>
            </a:r>
            <a:r>
              <a:rPr lang="tr-TR" sz="2000" dirty="0" err="1" smtClean="0">
                <a:latin typeface="Consolas" pitchFamily="49" charset="0"/>
              </a:rPr>
              <a:t>more</a:t>
            </a:r>
            <a:r>
              <a:rPr lang="tr-TR" sz="2000" dirty="0" smtClean="0">
                <a:latin typeface="Consolas" pitchFamily="49" charset="0"/>
              </a:rPr>
              <a:t> </a:t>
            </a:r>
            <a:r>
              <a:rPr lang="tr-TR" sz="2000" dirty="0" err="1" smtClean="0">
                <a:latin typeface="Consolas" pitchFamily="49" charset="0"/>
              </a:rPr>
              <a:t>free</a:t>
            </a:r>
            <a:r>
              <a:rPr lang="tr-TR" sz="2000" dirty="0" smtClean="0">
                <a:latin typeface="Consolas" pitchFamily="49" charset="0"/>
              </a:rPr>
              <a:t>. </a:t>
            </a:r>
            <a:br>
              <a:rPr lang="tr-TR" sz="2000" dirty="0" smtClean="0">
                <a:latin typeface="Consolas" pitchFamily="49" charset="0"/>
              </a:rPr>
            </a:br>
            <a:r>
              <a:rPr lang="tr-TR" sz="2000" dirty="0" err="1" smtClean="0">
                <a:latin typeface="Consolas" pitchFamily="49" charset="0"/>
              </a:rPr>
              <a:t>Please</a:t>
            </a:r>
            <a:r>
              <a:rPr lang="tr-TR" sz="2000" dirty="0" smtClean="0">
                <a:latin typeface="Consolas" pitchFamily="49" charset="0"/>
              </a:rPr>
              <a:t> pay $0.99 </a:t>
            </a:r>
            <a:r>
              <a:rPr lang="tr-TR" sz="2000" dirty="0" err="1" smtClean="0">
                <a:latin typeface="Consolas" pitchFamily="49" charset="0"/>
              </a:rPr>
              <a:t>to</a:t>
            </a:r>
            <a:r>
              <a:rPr lang="tr-TR" sz="2000" dirty="0" smtClean="0">
                <a:latin typeface="Consolas" pitchFamily="49" charset="0"/>
              </a:rPr>
              <a:t> </a:t>
            </a:r>
            <a:r>
              <a:rPr lang="tr-TR" sz="2000" dirty="0" err="1" smtClean="0">
                <a:latin typeface="Consolas" pitchFamily="49" charset="0"/>
              </a:rPr>
              <a:t>activate</a:t>
            </a:r>
            <a:r>
              <a:rPr lang="tr-TR" sz="2000" dirty="0" smtClean="0">
                <a:latin typeface="Consolas" pitchFamily="49" charset="0"/>
              </a:rPr>
              <a:t> </a:t>
            </a:r>
            <a:r>
              <a:rPr lang="tr-TR" sz="2000" dirty="0" err="1" smtClean="0">
                <a:latin typeface="Consolas" pitchFamily="49" charset="0"/>
              </a:rPr>
              <a:t>this</a:t>
            </a:r>
            <a:r>
              <a:rPr lang="tr-TR" sz="2000" dirty="0" smtClean="0">
                <a:latin typeface="Consolas" pitchFamily="49" charset="0"/>
              </a:rPr>
              <a:t> </a:t>
            </a:r>
            <a:r>
              <a:rPr lang="tr-TR" sz="2000" dirty="0" err="1" smtClean="0">
                <a:latin typeface="Consolas" pitchFamily="49" charset="0"/>
              </a:rPr>
              <a:t>function</a:t>
            </a:r>
            <a:r>
              <a:rPr lang="tr-TR" sz="2000" dirty="0" smtClean="0">
                <a:latin typeface="Consolas" pitchFamily="49" charset="0"/>
              </a:rPr>
              <a:t> </a:t>
            </a:r>
            <a:r>
              <a:rPr lang="tr-TR" sz="2000" dirty="0" err="1" smtClean="0">
                <a:latin typeface="Consolas" pitchFamily="49" charset="0"/>
              </a:rPr>
              <a:t>for</a:t>
            </a:r>
            <a:r>
              <a:rPr lang="tr-TR" sz="2000" dirty="0" smtClean="0">
                <a:latin typeface="Consolas" pitchFamily="49" charset="0"/>
              </a:rPr>
              <a:t> a </a:t>
            </a:r>
            <a:r>
              <a:rPr lang="tr-TR" sz="2000" dirty="0" err="1" smtClean="0">
                <a:latin typeface="Consolas" pitchFamily="49" charset="0"/>
              </a:rPr>
              <a:t>month</a:t>
            </a:r>
            <a:r>
              <a:rPr lang="tr-TR" sz="2000" dirty="0" smtClean="0">
                <a:latin typeface="Consolas" pitchFamily="49" charset="0"/>
              </a:rPr>
              <a:t>.</a:t>
            </a:r>
            <a:endParaRPr lang="tr-TR" sz="2000" dirty="0">
              <a:latin typeface="Consolas" pitchFamily="49" charset="0"/>
            </a:endParaRPr>
          </a:p>
        </p:txBody>
      </p:sp>
      <p:pic>
        <p:nvPicPr>
          <p:cNvPr id="7" name="6 Resim" descr="Java_620X0.jpg"/>
          <p:cNvPicPr>
            <a:picLocks noChangeAspect="1"/>
          </p:cNvPicPr>
          <p:nvPr/>
        </p:nvPicPr>
        <p:blipFill>
          <a:blip r:embed="rId4"/>
          <a:stretch>
            <a:fillRect/>
          </a:stretch>
        </p:blipFill>
        <p:spPr>
          <a:xfrm>
            <a:off x="2000232" y="4214818"/>
            <a:ext cx="1887872" cy="2009112"/>
          </a:xfrm>
          <a:prstGeom prst="rect">
            <a:avLst/>
          </a:prstGeom>
        </p:spPr>
      </p:pic>
      <p:sp>
        <p:nvSpPr>
          <p:cNvPr id="8" name="7 Köşeleri Yuvarlanmış Dikdörtgen Belirtme Çizgisi"/>
          <p:cNvSpPr/>
          <p:nvPr/>
        </p:nvSpPr>
        <p:spPr>
          <a:xfrm>
            <a:off x="3286116" y="2643182"/>
            <a:ext cx="3286148" cy="1643074"/>
          </a:xfrm>
          <a:prstGeom prst="wedgeRoundRectCallout">
            <a:avLst>
              <a:gd name="adj1" fmla="val -44140"/>
              <a:gd name="adj2" fmla="val 7056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smtClean="0"/>
              <a:t>Buraya kadar dayanabildik…</a:t>
            </a:r>
            <a:endParaRPr lang="tr-TR" sz="2800"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Öyleyse, biz de kendi PQW fonksiyonumuzu yaparız.</a:t>
            </a:r>
            <a:endParaRPr lang="tr-TR" dirty="0"/>
          </a:p>
        </p:txBody>
      </p:sp>
      <p:pic>
        <p:nvPicPr>
          <p:cNvPr id="4" name="3 İçerik Yer Tutucusu" descr="images.jpg"/>
          <p:cNvPicPr>
            <a:picLocks noGrp="1" noChangeAspect="1"/>
          </p:cNvPicPr>
          <p:nvPr>
            <p:ph sz="quarter" idx="1"/>
          </p:nvPr>
        </p:nvPicPr>
        <p:blipFill>
          <a:blip r:embed="rId3"/>
          <a:stretch>
            <a:fillRect/>
          </a:stretch>
        </p:blipFill>
        <p:spPr>
          <a:xfrm>
            <a:off x="3643312" y="2459037"/>
            <a:ext cx="1857375" cy="2457450"/>
          </a:xfrm>
        </p:spPr>
      </p:pic>
      <p:pic>
        <p:nvPicPr>
          <p:cNvPr id="5" name="4 Resim" descr="fc3e567de21df68c5b466fcdc1e1c974.jpg"/>
          <p:cNvPicPr>
            <a:picLocks noChangeAspect="1"/>
          </p:cNvPicPr>
          <p:nvPr/>
        </p:nvPicPr>
        <p:blipFill>
          <a:blip r:embed="rId4" cstate="print"/>
          <a:stretch>
            <a:fillRect/>
          </a:stretch>
        </p:blipFill>
        <p:spPr>
          <a:xfrm>
            <a:off x="6000760" y="4357694"/>
            <a:ext cx="2500330" cy="1875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descr="http://2.bp.blogspot.com/-tFxHJL1S5eo/T4DPM3pwiMI/AAAAAAAAAdY/D-WVnmMXEEw/s1600/success_baby.jpg"/>
          <p:cNvPicPr>
            <a:picLocks noChangeAspect="1" noChangeArrowheads="1"/>
          </p:cNvPicPr>
          <p:nvPr/>
        </p:nvPicPr>
        <p:blipFill>
          <a:blip r:embed="rId5"/>
          <a:srcRect/>
          <a:stretch>
            <a:fillRect/>
          </a:stretch>
        </p:blipFill>
        <p:spPr bwMode="auto">
          <a:xfrm>
            <a:off x="357158" y="1714488"/>
            <a:ext cx="2331720" cy="256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8 Metin kutusu"/>
          <p:cNvSpPr txBox="1"/>
          <p:nvPr/>
        </p:nvSpPr>
        <p:spPr>
          <a:xfrm>
            <a:off x="3857620" y="2928934"/>
            <a:ext cx="4643470" cy="1815882"/>
          </a:xfrm>
          <a:prstGeom prst="rect">
            <a:avLst/>
          </a:prstGeom>
          <a:noFill/>
        </p:spPr>
        <p:txBody>
          <a:bodyPr wrap="square" rtlCol="0">
            <a:spAutoFit/>
          </a:bodyPr>
          <a:lstStyle/>
          <a:p>
            <a:r>
              <a:rPr lang="tr-TR" sz="3600" dirty="0" smtClean="0"/>
              <a:t>Neden PQW?</a:t>
            </a:r>
          </a:p>
          <a:p>
            <a:pPr>
              <a:buFont typeface="Arial" pitchFamily="34" charset="0"/>
              <a:buChar char="•"/>
            </a:pPr>
            <a:r>
              <a:rPr lang="tr-TR" sz="2000" dirty="0" smtClean="0"/>
              <a:t>Çünkü işin raconu böyle.</a:t>
            </a:r>
          </a:p>
          <a:p>
            <a:pPr>
              <a:buFont typeface="Arial" pitchFamily="34" charset="0"/>
              <a:buChar char="•"/>
            </a:pPr>
            <a:r>
              <a:rPr lang="tr-TR" sz="2000" dirty="0" smtClean="0"/>
              <a:t>Bkz. SQNY VE CASIQ</a:t>
            </a:r>
          </a:p>
          <a:p>
            <a:endParaRPr lang="tr-TR" sz="3600" dirty="0"/>
          </a:p>
        </p:txBody>
      </p:sp>
      <p:sp>
        <p:nvSpPr>
          <p:cNvPr id="10" name="9 Köşeleri Yuvarlanmış Dikdörtgen Belirtme Çizgisi"/>
          <p:cNvSpPr/>
          <p:nvPr/>
        </p:nvSpPr>
        <p:spPr>
          <a:xfrm>
            <a:off x="2714612" y="1285860"/>
            <a:ext cx="2714644" cy="1500198"/>
          </a:xfrm>
          <a:prstGeom prst="wedgeRoundRectCallout">
            <a:avLst>
              <a:gd name="adj1" fmla="val -67884"/>
              <a:gd name="adj2" fmla="val 7314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000" dirty="0" smtClean="0"/>
              <a:t>Kendi fonksiyonumu kendim yazabilirim!</a:t>
            </a:r>
            <a:endParaRPr lang="tr-TR" sz="2000" dirty="0"/>
          </a:p>
        </p:txBody>
      </p:sp>
      <p:pic>
        <p:nvPicPr>
          <p:cNvPr id="11" name="10 Resim" descr="bilgisayar.wmf"/>
          <p:cNvPicPr>
            <a:picLocks noChangeAspect="1"/>
          </p:cNvPicPr>
          <p:nvPr/>
        </p:nvPicPr>
        <p:blipFill>
          <a:blip r:embed="rId6"/>
          <a:stretch>
            <a:fillRect/>
          </a:stretch>
        </p:blipFill>
        <p:spPr>
          <a:xfrm>
            <a:off x="7715272" y="5617987"/>
            <a:ext cx="1214446" cy="1240013"/>
          </a:xfrm>
          <a:prstGeom prst="rect">
            <a:avLst/>
          </a:prstGeom>
        </p:spPr>
      </p:pic>
      <p:sp>
        <p:nvSpPr>
          <p:cNvPr id="12" name="11 Yuvarlatılmış Dikdörtgen"/>
          <p:cNvSpPr/>
          <p:nvPr/>
        </p:nvSpPr>
        <p:spPr>
          <a:xfrm>
            <a:off x="1071538" y="4714884"/>
            <a:ext cx="2571768" cy="150019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Dikkat! Döngüleri henüz görmedik ama bu örnekte döngüleri kullanmak zorundayız. </a:t>
            </a:r>
            <a:endParaRPr lang="tr-TR" dirty="0"/>
          </a:p>
        </p:txBody>
      </p:sp>
      <p:sp>
        <p:nvSpPr>
          <p:cNvPr id="13" name="12 Oval"/>
          <p:cNvSpPr/>
          <p:nvPr/>
        </p:nvSpPr>
        <p:spPr>
          <a:xfrm>
            <a:off x="6572264" y="4071942"/>
            <a:ext cx="1071570" cy="9286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checkerboard(across)">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checkerboard(across)">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par>
                          <p:cTn id="23" fill="hold">
                            <p:stCondLst>
                              <p:cond delay="500"/>
                            </p:stCondLst>
                            <p:childTnLst>
                              <p:par>
                                <p:cTn id="24" presetID="51"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70" decel="100000"/>
                                        <p:tgtEl>
                                          <p:spTgt spid="13"/>
                                        </p:tgtEl>
                                      </p:cBhvr>
                                    </p:animEffect>
                                    <p:animScale>
                                      <p:cBhvr>
                                        <p:cTn id="27" dur="770" decel="100000"/>
                                        <p:tgtEl>
                                          <p:spTgt spid="13"/>
                                        </p:tgtEl>
                                      </p:cBhvr>
                                      <p:from x="10000" y="10000"/>
                                      <p:to x="200000" y="450000"/>
                                    </p:animScale>
                                    <p:animScale>
                                      <p:cBhvr>
                                        <p:cTn id="28" dur="1230" accel="100000" fill="hold">
                                          <p:stCondLst>
                                            <p:cond delay="770"/>
                                          </p:stCondLst>
                                        </p:cTn>
                                        <p:tgtEl>
                                          <p:spTgt spid="13"/>
                                        </p:tgtEl>
                                      </p:cBhvr>
                                      <p:from x="200000" y="450000"/>
                                      <p:to x="100000" y="100000"/>
                                    </p:animScale>
                                    <p:set>
                                      <p:cBhvr>
                                        <p:cTn id="29" dur="770" fill="hold"/>
                                        <p:tgtEl>
                                          <p:spTgt spid="13"/>
                                        </p:tgtEl>
                                        <p:attrNameLst>
                                          <p:attrName>ppt_x</p:attrName>
                                        </p:attrNameLst>
                                      </p:cBhvr>
                                      <p:to>
                                        <p:strVal val="(0.5)"/>
                                      </p:to>
                                    </p:set>
                                    <p:anim from="(0.5)" to="(#ppt_x)" calcmode="lin" valueType="num">
                                      <p:cBhvr>
                                        <p:cTn id="30" dur="1230" accel="100000" fill="hold">
                                          <p:stCondLst>
                                            <p:cond delay="770"/>
                                          </p:stCondLst>
                                        </p:cTn>
                                        <p:tgtEl>
                                          <p:spTgt spid="13"/>
                                        </p:tgtEl>
                                        <p:attrNameLst>
                                          <p:attrName>ppt_x</p:attrName>
                                        </p:attrNameLst>
                                      </p:cBhvr>
                                    </p:anim>
                                    <p:set>
                                      <p:cBhvr>
                                        <p:cTn id="31" dur="770" fill="hold"/>
                                        <p:tgtEl>
                                          <p:spTgt spid="13"/>
                                        </p:tgtEl>
                                        <p:attrNameLst>
                                          <p:attrName>ppt_y</p:attrName>
                                        </p:attrNameLst>
                                      </p:cBhvr>
                                      <p:to>
                                        <p:strVal val="(#ppt_y+0.4)"/>
                                      </p:to>
                                    </p:set>
                                    <p:anim from="(#ppt_y+0.4)" to="(#ppt_y)" calcmode="lin" valueType="num">
                                      <p:cBhvr>
                                        <p:cTn id="32" dur="1230" accel="100000" fill="hold">
                                          <p:stCondLst>
                                            <p:cond delay="770"/>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Çok yavaş çekimde bir fonksiyonun çalışması</a:t>
            </a:r>
            <a:endParaRPr lang="tr-TR" dirty="0"/>
          </a:p>
        </p:txBody>
      </p:sp>
      <p:sp>
        <p:nvSpPr>
          <p:cNvPr id="3" name="2 İçerik Yer Tutucusu"/>
          <p:cNvSpPr>
            <a:spLocks noGrp="1"/>
          </p:cNvSpPr>
          <p:nvPr>
            <p:ph sz="quarter" idx="1"/>
          </p:nvPr>
        </p:nvSpPr>
        <p:spPr/>
        <p:txBody>
          <a:bodyPr/>
          <a:lstStyle/>
          <a:p>
            <a:r>
              <a:rPr lang="tr-TR" dirty="0" smtClean="0"/>
              <a:t>Kod </a:t>
            </a:r>
            <a:r>
              <a:rPr lang="tr-TR" dirty="0" err="1" smtClean="0"/>
              <a:t>main’den</a:t>
            </a:r>
            <a:r>
              <a:rPr lang="tr-TR" dirty="0" smtClean="0"/>
              <a:t> başladı ve</a:t>
            </a:r>
          </a:p>
          <a:p>
            <a:r>
              <a:rPr lang="tr-TR" dirty="0" smtClean="0"/>
              <a:t>Satır5’deyiz.</a:t>
            </a:r>
          </a:p>
          <a:p>
            <a:r>
              <a:rPr lang="tr-TR" dirty="0" smtClean="0"/>
              <a:t>x tanımlandı.</a:t>
            </a:r>
          </a:p>
          <a:p>
            <a:r>
              <a:rPr lang="tr-TR" dirty="0" err="1" smtClean="0"/>
              <a:t>x’e</a:t>
            </a:r>
            <a:r>
              <a:rPr lang="tr-TR" dirty="0" smtClean="0"/>
              <a:t> 7 atandı.</a:t>
            </a:r>
          </a:p>
        </p:txBody>
      </p:sp>
      <p:sp>
        <p:nvSpPr>
          <p:cNvPr id="4" name="3 Metin kutusu"/>
          <p:cNvSpPr txBox="1"/>
          <p:nvPr/>
        </p:nvSpPr>
        <p:spPr>
          <a:xfrm>
            <a:off x="5425440" y="1447800"/>
            <a:ext cx="3261360"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en-US" dirty="0" smtClean="0"/>
              <a:t>#include &lt;</a:t>
            </a:r>
            <a:r>
              <a:rPr lang="en-US" dirty="0" err="1" smtClean="0"/>
              <a:t>stdio.h</a:t>
            </a:r>
            <a:r>
              <a:rPr lang="en-US" dirty="0" smtClean="0"/>
              <a:t>&gt;</a:t>
            </a:r>
            <a:endParaRPr lang="tr-TR" dirty="0" smtClean="0"/>
          </a:p>
          <a:p>
            <a:pPr marL="342900" indent="-342900">
              <a:buFont typeface="+mj-lt"/>
              <a:buAutoNum type="arabicPeriod"/>
            </a:pPr>
            <a:r>
              <a:rPr lang="en-US" b="1" dirty="0" err="1" smtClean="0"/>
              <a:t>int</a:t>
            </a:r>
            <a:r>
              <a:rPr lang="en-US" dirty="0" smtClean="0"/>
              <a:t> </a:t>
            </a:r>
            <a:r>
              <a:rPr lang="en-US" dirty="0" err="1" smtClean="0"/>
              <a:t>arttir</a:t>
            </a:r>
            <a:r>
              <a:rPr lang="en-US" dirty="0" smtClean="0"/>
              <a:t>(</a:t>
            </a:r>
            <a:r>
              <a:rPr lang="en-US" b="1" dirty="0" err="1" smtClean="0"/>
              <a:t>int</a:t>
            </a:r>
            <a:r>
              <a:rPr lang="en-US" dirty="0" smtClean="0"/>
              <a:t>);</a:t>
            </a:r>
            <a:endParaRPr lang="tr-TR" dirty="0" smtClean="0"/>
          </a:p>
          <a:p>
            <a:pPr marL="342900" indent="-342900">
              <a:buFont typeface="+mj-lt"/>
              <a:buAutoNum type="arabicPeriod"/>
            </a:pPr>
            <a:r>
              <a:rPr lang="en-US" b="1" dirty="0" err="1" smtClean="0"/>
              <a:t>int</a:t>
            </a:r>
            <a:r>
              <a:rPr lang="en-US" dirty="0" smtClean="0"/>
              <a:t> main()</a:t>
            </a:r>
            <a:endParaRPr lang="tr-TR" dirty="0" smtClean="0"/>
          </a:p>
          <a:p>
            <a:pPr marL="342900" indent="-342900">
              <a:buFont typeface="+mj-lt"/>
              <a:buAutoNum type="arabicPeriod"/>
            </a:pPr>
            <a:r>
              <a:rPr lang="en-US" dirty="0" smtClean="0"/>
              <a:t>{	</a:t>
            </a:r>
            <a:endParaRPr lang="tr-TR" dirty="0" smtClean="0"/>
          </a:p>
          <a:p>
            <a:pPr marL="342900" indent="-342900">
              <a:buFont typeface="+mj-lt"/>
              <a:buAutoNum type="arabicPeriod"/>
            </a:pPr>
            <a:r>
              <a:rPr lang="en-US" dirty="0" smtClean="0"/>
              <a:t>	</a:t>
            </a:r>
            <a:r>
              <a:rPr lang="en-US" b="1" dirty="0" err="1" smtClean="0"/>
              <a:t>int</a:t>
            </a:r>
            <a:r>
              <a:rPr lang="en-US" dirty="0" smtClean="0"/>
              <a:t> x</a:t>
            </a:r>
            <a:r>
              <a:rPr lang="tr-TR" dirty="0" smtClean="0"/>
              <a:t> = 7</a:t>
            </a:r>
            <a:r>
              <a:rPr lang="en-US" dirty="0" smtClean="0"/>
              <a:t>;</a:t>
            </a:r>
            <a:endParaRPr lang="tr-TR" dirty="0" smtClean="0"/>
          </a:p>
          <a:p>
            <a:pPr marL="342900" indent="-342900">
              <a:buFont typeface="+mj-lt"/>
              <a:buAutoNum type="arabicPeriod"/>
            </a:pPr>
            <a:r>
              <a:rPr lang="en-US" dirty="0" smtClean="0"/>
              <a:t>	x = </a:t>
            </a:r>
            <a:r>
              <a:rPr lang="en-US" dirty="0" err="1" smtClean="0"/>
              <a:t>arttir</a:t>
            </a:r>
            <a:r>
              <a:rPr lang="en-US" dirty="0" smtClean="0"/>
              <a:t>(x);</a:t>
            </a:r>
            <a:endParaRPr lang="tr-TR" dirty="0" smtClean="0"/>
          </a:p>
          <a:p>
            <a:pPr marL="342900" indent="-342900">
              <a:buFont typeface="+mj-lt"/>
              <a:buAutoNum type="arabicPeriod"/>
            </a:pPr>
            <a:r>
              <a:rPr lang="en-US" dirty="0" smtClean="0"/>
              <a:t>	</a:t>
            </a:r>
            <a:r>
              <a:rPr lang="en-US" b="1" dirty="0" smtClean="0"/>
              <a:t>return</a:t>
            </a:r>
            <a:r>
              <a:rPr lang="en-US" dirty="0" smtClean="0"/>
              <a:t> 0;</a:t>
            </a:r>
            <a:endParaRPr lang="tr-TR" dirty="0" smtClean="0"/>
          </a:p>
          <a:p>
            <a:pPr marL="342900" indent="-342900">
              <a:buFont typeface="+mj-lt"/>
              <a:buAutoNum type="arabicPeriod"/>
            </a:pPr>
            <a:r>
              <a:rPr lang="en-US" dirty="0" smtClean="0"/>
              <a:t>}</a:t>
            </a:r>
            <a:endParaRPr lang="tr-TR" dirty="0" smtClean="0"/>
          </a:p>
          <a:p>
            <a:pPr marL="342900" indent="-342900">
              <a:buFont typeface="+mj-lt"/>
              <a:buAutoNum type="arabicPeriod"/>
            </a:pPr>
            <a:r>
              <a:rPr lang="en-US" b="1" dirty="0" err="1" smtClean="0"/>
              <a:t>int</a:t>
            </a:r>
            <a:r>
              <a:rPr lang="en-US" dirty="0" smtClean="0"/>
              <a:t> </a:t>
            </a:r>
            <a:r>
              <a:rPr lang="en-US" dirty="0" err="1" smtClean="0"/>
              <a:t>arttir</a:t>
            </a:r>
            <a:r>
              <a:rPr lang="en-US" dirty="0" smtClean="0"/>
              <a:t>(</a:t>
            </a:r>
            <a:r>
              <a:rPr lang="en-US" b="1" dirty="0" err="1" smtClean="0"/>
              <a:t>int</a:t>
            </a:r>
            <a:r>
              <a:rPr lang="en-US" dirty="0" smtClean="0"/>
              <a:t> a)</a:t>
            </a:r>
            <a:endParaRPr lang="tr-TR" dirty="0" smtClean="0"/>
          </a:p>
          <a:p>
            <a:pPr marL="342900" indent="-342900">
              <a:buFont typeface="+mj-lt"/>
              <a:buAutoNum type="arabicPeriod"/>
            </a:pPr>
            <a:r>
              <a:rPr lang="en-US" dirty="0" smtClean="0"/>
              <a:t>{</a:t>
            </a:r>
            <a:endParaRPr lang="tr-TR" dirty="0" smtClean="0"/>
          </a:p>
          <a:p>
            <a:pPr marL="342900" indent="-342900">
              <a:buFont typeface="+mj-lt"/>
              <a:buAutoNum type="arabicPeriod"/>
            </a:pPr>
            <a:r>
              <a:rPr lang="en-US" dirty="0" smtClean="0"/>
              <a:t>	</a:t>
            </a:r>
            <a:r>
              <a:rPr lang="en-US" b="1" dirty="0" smtClean="0"/>
              <a:t>return</a:t>
            </a:r>
            <a:r>
              <a:rPr lang="en-US" dirty="0" smtClean="0"/>
              <a:t> a+1;</a:t>
            </a:r>
            <a:endParaRPr lang="tr-TR" dirty="0" smtClean="0"/>
          </a:p>
          <a:p>
            <a:pPr marL="342900" indent="-342900">
              <a:buFont typeface="+mj-lt"/>
              <a:buAutoNum type="arabicPeriod"/>
            </a:pPr>
            <a:r>
              <a:rPr lang="en-US" dirty="0" smtClean="0"/>
              <a:t>}</a:t>
            </a:r>
            <a:endParaRPr lang="tr-TR" dirty="0" smtClean="0"/>
          </a:p>
          <a:p>
            <a:endParaRPr lang="tr-TR" dirty="0"/>
          </a:p>
        </p:txBody>
      </p:sp>
      <p:sp>
        <p:nvSpPr>
          <p:cNvPr id="6" name="5 Yuvarlatılmış Dikdörtgen"/>
          <p:cNvSpPr/>
          <p:nvPr/>
        </p:nvSpPr>
        <p:spPr>
          <a:xfrm>
            <a:off x="307086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RAM’deki</a:t>
            </a:r>
            <a:r>
              <a:rPr lang="tr-TR" dirty="0" smtClean="0"/>
              <a:t> </a:t>
            </a:r>
            <a:r>
              <a:rPr lang="tr-TR" dirty="0" err="1" smtClean="0"/>
              <a:t>arttir’in</a:t>
            </a:r>
            <a:r>
              <a:rPr lang="tr-TR" dirty="0" smtClean="0"/>
              <a:t> değişken alanı</a:t>
            </a:r>
          </a:p>
          <a:p>
            <a:pPr algn="ctr"/>
            <a:endParaRPr lang="tr-TR" dirty="0" smtClean="0"/>
          </a:p>
          <a:p>
            <a:pPr algn="ctr"/>
            <a:endParaRPr lang="tr-TR" dirty="0" smtClean="0"/>
          </a:p>
          <a:p>
            <a:pPr algn="ctr"/>
            <a:endParaRPr lang="tr-TR" dirty="0"/>
          </a:p>
        </p:txBody>
      </p:sp>
      <p:sp>
        <p:nvSpPr>
          <p:cNvPr id="7" name="6 Yuvarlatılmış Dikdörtgen"/>
          <p:cNvSpPr/>
          <p:nvPr/>
        </p:nvSpPr>
        <p:spPr>
          <a:xfrm>
            <a:off x="45720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RAM’deki</a:t>
            </a:r>
            <a:r>
              <a:rPr lang="tr-TR" dirty="0" smtClean="0"/>
              <a:t> </a:t>
            </a:r>
            <a:r>
              <a:rPr lang="tr-TR" dirty="0" err="1" smtClean="0"/>
              <a:t>main’in</a:t>
            </a:r>
            <a:r>
              <a:rPr lang="tr-TR" dirty="0" smtClean="0"/>
              <a:t> değişken alanı</a:t>
            </a:r>
          </a:p>
          <a:p>
            <a:pPr algn="ctr"/>
            <a:endParaRPr lang="tr-TR" dirty="0" smtClean="0"/>
          </a:p>
          <a:p>
            <a:pPr algn="ctr"/>
            <a:endParaRPr lang="tr-TR" dirty="0" smtClean="0"/>
          </a:p>
          <a:p>
            <a:pPr algn="ctr"/>
            <a:endParaRPr lang="tr-TR" dirty="0"/>
          </a:p>
        </p:txBody>
      </p:sp>
      <p:sp>
        <p:nvSpPr>
          <p:cNvPr id="9" name="8 Dikdörtgen"/>
          <p:cNvSpPr/>
          <p:nvPr/>
        </p:nvSpPr>
        <p:spPr>
          <a:xfrm>
            <a:off x="71628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x</a:t>
            </a:r>
            <a:br>
              <a:rPr lang="tr-TR" dirty="0" smtClean="0"/>
            </a:br>
            <a:r>
              <a:rPr lang="tr-TR" dirty="0" smtClean="0"/>
              <a:t>7</a:t>
            </a:r>
            <a:endParaRPr lang="tr-TR" dirty="0"/>
          </a:p>
        </p:txBody>
      </p:sp>
      <p:sp>
        <p:nvSpPr>
          <p:cNvPr id="10" name="9 Dikdörtgen"/>
          <p:cNvSpPr/>
          <p:nvPr/>
        </p:nvSpPr>
        <p:spPr>
          <a:xfrm>
            <a:off x="332232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a</a:t>
            </a:r>
            <a:br>
              <a:rPr lang="tr-TR" dirty="0" smtClean="0"/>
            </a:br>
            <a:r>
              <a:rPr lang="tr-TR" dirty="0" smtClean="0"/>
              <a:t>henüz değeri yok</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Çok yavaş çekimde bir fonksiyonun çalışması</a:t>
            </a:r>
            <a:endParaRPr lang="tr-TR" dirty="0"/>
          </a:p>
        </p:txBody>
      </p:sp>
      <p:sp>
        <p:nvSpPr>
          <p:cNvPr id="3" name="2 İçerik Yer Tutucusu"/>
          <p:cNvSpPr>
            <a:spLocks noGrp="1"/>
          </p:cNvSpPr>
          <p:nvPr>
            <p:ph sz="quarter" idx="1"/>
          </p:nvPr>
        </p:nvSpPr>
        <p:spPr/>
        <p:txBody>
          <a:bodyPr/>
          <a:lstStyle/>
          <a:p>
            <a:r>
              <a:rPr lang="tr-TR" dirty="0" smtClean="0"/>
              <a:t>Satır 6’a geçtik.</a:t>
            </a:r>
          </a:p>
          <a:p>
            <a:r>
              <a:rPr lang="tr-TR" dirty="0" err="1" smtClean="0"/>
              <a:t>arttir</a:t>
            </a:r>
            <a:r>
              <a:rPr lang="tr-TR" dirty="0" smtClean="0"/>
              <a:t>(x), </a:t>
            </a:r>
            <a:r>
              <a:rPr lang="tr-TR" dirty="0" err="1" smtClean="0"/>
              <a:t>arttir</a:t>
            </a:r>
            <a:r>
              <a:rPr lang="tr-TR" dirty="0" smtClean="0"/>
              <a:t>(7)’e dönüştü.</a:t>
            </a:r>
          </a:p>
          <a:p>
            <a:r>
              <a:rPr lang="tr-TR" dirty="0" err="1" smtClean="0"/>
              <a:t>arttir</a:t>
            </a:r>
            <a:r>
              <a:rPr lang="tr-TR" dirty="0" smtClean="0"/>
              <a:t> fonksiyonu çağırıldı.</a:t>
            </a:r>
          </a:p>
          <a:p>
            <a:r>
              <a:rPr lang="tr-TR" dirty="0" smtClean="0"/>
              <a:t>Çağırılırken 7 değeri bildirildi.</a:t>
            </a:r>
          </a:p>
        </p:txBody>
      </p:sp>
      <p:sp>
        <p:nvSpPr>
          <p:cNvPr id="4" name="3 Metin kutusu"/>
          <p:cNvSpPr txBox="1"/>
          <p:nvPr/>
        </p:nvSpPr>
        <p:spPr>
          <a:xfrm>
            <a:off x="5425440" y="1447800"/>
            <a:ext cx="3261360"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en-US" dirty="0" smtClean="0"/>
              <a:t>#include &lt;</a:t>
            </a:r>
            <a:r>
              <a:rPr lang="en-US" dirty="0" err="1" smtClean="0"/>
              <a:t>stdio.h</a:t>
            </a:r>
            <a:r>
              <a:rPr lang="en-US" dirty="0" smtClean="0"/>
              <a:t>&gt;</a:t>
            </a:r>
            <a:endParaRPr lang="tr-TR" dirty="0" smtClean="0"/>
          </a:p>
          <a:p>
            <a:pPr marL="342900" indent="-342900">
              <a:buFont typeface="+mj-lt"/>
              <a:buAutoNum type="arabicPeriod"/>
            </a:pPr>
            <a:r>
              <a:rPr lang="en-US" b="1" dirty="0" err="1" smtClean="0"/>
              <a:t>int</a:t>
            </a:r>
            <a:r>
              <a:rPr lang="en-US" dirty="0" smtClean="0"/>
              <a:t> </a:t>
            </a:r>
            <a:r>
              <a:rPr lang="en-US" dirty="0" err="1" smtClean="0"/>
              <a:t>arttir</a:t>
            </a:r>
            <a:r>
              <a:rPr lang="en-US" dirty="0" smtClean="0"/>
              <a:t>(</a:t>
            </a:r>
            <a:r>
              <a:rPr lang="en-US" b="1" dirty="0" err="1" smtClean="0"/>
              <a:t>int</a:t>
            </a:r>
            <a:r>
              <a:rPr lang="en-US" dirty="0" smtClean="0"/>
              <a:t>);</a:t>
            </a:r>
            <a:endParaRPr lang="tr-TR" dirty="0" smtClean="0"/>
          </a:p>
          <a:p>
            <a:pPr marL="342900" indent="-342900">
              <a:buFont typeface="+mj-lt"/>
              <a:buAutoNum type="arabicPeriod"/>
            </a:pPr>
            <a:r>
              <a:rPr lang="en-US" b="1" dirty="0" err="1" smtClean="0"/>
              <a:t>int</a:t>
            </a:r>
            <a:r>
              <a:rPr lang="en-US" dirty="0" smtClean="0"/>
              <a:t> main()</a:t>
            </a:r>
            <a:endParaRPr lang="tr-TR" dirty="0" smtClean="0"/>
          </a:p>
          <a:p>
            <a:pPr marL="342900" indent="-342900">
              <a:buFont typeface="+mj-lt"/>
              <a:buAutoNum type="arabicPeriod"/>
            </a:pPr>
            <a:r>
              <a:rPr lang="en-US" dirty="0" smtClean="0"/>
              <a:t>{	</a:t>
            </a:r>
            <a:endParaRPr lang="tr-TR" dirty="0" smtClean="0"/>
          </a:p>
          <a:p>
            <a:pPr marL="342900" indent="-342900">
              <a:buFont typeface="+mj-lt"/>
              <a:buAutoNum type="arabicPeriod"/>
            </a:pPr>
            <a:r>
              <a:rPr lang="en-US" dirty="0" smtClean="0"/>
              <a:t>	</a:t>
            </a:r>
            <a:r>
              <a:rPr lang="en-US" b="1" dirty="0" err="1" smtClean="0"/>
              <a:t>int</a:t>
            </a:r>
            <a:r>
              <a:rPr lang="en-US" dirty="0" smtClean="0"/>
              <a:t> x</a:t>
            </a:r>
            <a:r>
              <a:rPr lang="tr-TR" dirty="0" smtClean="0"/>
              <a:t> = 7</a:t>
            </a:r>
            <a:r>
              <a:rPr lang="en-US" dirty="0" smtClean="0"/>
              <a:t>;</a:t>
            </a:r>
            <a:endParaRPr lang="tr-TR" dirty="0" smtClean="0"/>
          </a:p>
          <a:p>
            <a:pPr marL="342900" indent="-342900">
              <a:buFont typeface="+mj-lt"/>
              <a:buAutoNum type="arabicPeriod"/>
            </a:pPr>
            <a:r>
              <a:rPr lang="en-US" dirty="0" smtClean="0"/>
              <a:t>	x = </a:t>
            </a:r>
            <a:r>
              <a:rPr lang="en-US" dirty="0" err="1" smtClean="0"/>
              <a:t>arttir</a:t>
            </a:r>
            <a:r>
              <a:rPr lang="en-US" dirty="0" smtClean="0"/>
              <a:t>(</a:t>
            </a:r>
            <a:r>
              <a:rPr lang="tr-TR" dirty="0" smtClean="0"/>
              <a:t>7</a:t>
            </a:r>
            <a:r>
              <a:rPr lang="en-US" dirty="0" smtClean="0"/>
              <a:t>);</a:t>
            </a:r>
            <a:endParaRPr lang="tr-TR" dirty="0" smtClean="0"/>
          </a:p>
          <a:p>
            <a:pPr marL="342900" indent="-342900">
              <a:buFont typeface="+mj-lt"/>
              <a:buAutoNum type="arabicPeriod"/>
            </a:pPr>
            <a:r>
              <a:rPr lang="en-US" dirty="0" smtClean="0"/>
              <a:t>	</a:t>
            </a:r>
            <a:r>
              <a:rPr lang="en-US" b="1" dirty="0" smtClean="0"/>
              <a:t>return</a:t>
            </a:r>
            <a:r>
              <a:rPr lang="en-US" dirty="0" smtClean="0"/>
              <a:t> 0;</a:t>
            </a:r>
            <a:endParaRPr lang="tr-TR" dirty="0" smtClean="0"/>
          </a:p>
          <a:p>
            <a:pPr marL="342900" indent="-342900">
              <a:buFont typeface="+mj-lt"/>
              <a:buAutoNum type="arabicPeriod"/>
            </a:pPr>
            <a:r>
              <a:rPr lang="en-US" dirty="0" smtClean="0"/>
              <a:t>}</a:t>
            </a:r>
            <a:endParaRPr lang="tr-TR" dirty="0" smtClean="0"/>
          </a:p>
          <a:p>
            <a:pPr marL="342900" indent="-342900">
              <a:buFont typeface="+mj-lt"/>
              <a:buAutoNum type="arabicPeriod"/>
            </a:pPr>
            <a:r>
              <a:rPr lang="en-US" b="1" dirty="0" err="1" smtClean="0"/>
              <a:t>int</a:t>
            </a:r>
            <a:r>
              <a:rPr lang="en-US" dirty="0" smtClean="0"/>
              <a:t> </a:t>
            </a:r>
            <a:r>
              <a:rPr lang="en-US" dirty="0" err="1" smtClean="0"/>
              <a:t>arttir</a:t>
            </a:r>
            <a:r>
              <a:rPr lang="en-US" dirty="0" smtClean="0"/>
              <a:t>(</a:t>
            </a:r>
            <a:r>
              <a:rPr lang="en-US" b="1" dirty="0" err="1" smtClean="0"/>
              <a:t>int</a:t>
            </a:r>
            <a:r>
              <a:rPr lang="en-US" dirty="0" smtClean="0"/>
              <a:t> a)</a:t>
            </a:r>
            <a:endParaRPr lang="tr-TR" dirty="0" smtClean="0"/>
          </a:p>
          <a:p>
            <a:pPr marL="342900" indent="-342900">
              <a:buFont typeface="+mj-lt"/>
              <a:buAutoNum type="arabicPeriod"/>
            </a:pPr>
            <a:r>
              <a:rPr lang="en-US" dirty="0" smtClean="0"/>
              <a:t>{</a:t>
            </a:r>
            <a:endParaRPr lang="tr-TR" dirty="0" smtClean="0"/>
          </a:p>
          <a:p>
            <a:pPr marL="342900" indent="-342900">
              <a:buFont typeface="+mj-lt"/>
              <a:buAutoNum type="arabicPeriod"/>
            </a:pPr>
            <a:r>
              <a:rPr lang="en-US" dirty="0" smtClean="0"/>
              <a:t>	</a:t>
            </a:r>
            <a:r>
              <a:rPr lang="en-US" b="1" dirty="0" smtClean="0"/>
              <a:t>return</a:t>
            </a:r>
            <a:r>
              <a:rPr lang="en-US" dirty="0" smtClean="0"/>
              <a:t> a+1;</a:t>
            </a:r>
            <a:endParaRPr lang="tr-TR" dirty="0" smtClean="0"/>
          </a:p>
          <a:p>
            <a:pPr marL="342900" indent="-342900">
              <a:buFont typeface="+mj-lt"/>
              <a:buAutoNum type="arabicPeriod"/>
            </a:pPr>
            <a:r>
              <a:rPr lang="en-US" dirty="0" smtClean="0"/>
              <a:t>}</a:t>
            </a:r>
            <a:endParaRPr lang="tr-TR" dirty="0" smtClean="0"/>
          </a:p>
          <a:p>
            <a:endParaRPr lang="tr-TR" dirty="0"/>
          </a:p>
        </p:txBody>
      </p:sp>
      <p:sp>
        <p:nvSpPr>
          <p:cNvPr id="6" name="5 Yuvarlatılmış Dikdörtgen"/>
          <p:cNvSpPr/>
          <p:nvPr/>
        </p:nvSpPr>
        <p:spPr>
          <a:xfrm>
            <a:off x="307086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RAM’deki</a:t>
            </a:r>
            <a:r>
              <a:rPr lang="tr-TR" dirty="0" smtClean="0"/>
              <a:t> </a:t>
            </a:r>
            <a:r>
              <a:rPr lang="tr-TR" dirty="0" err="1" smtClean="0"/>
              <a:t>arttir’in</a:t>
            </a:r>
            <a:r>
              <a:rPr lang="tr-TR" dirty="0" smtClean="0"/>
              <a:t> değişken alanı</a:t>
            </a:r>
          </a:p>
          <a:p>
            <a:pPr algn="ctr"/>
            <a:endParaRPr lang="tr-TR" dirty="0" smtClean="0"/>
          </a:p>
          <a:p>
            <a:pPr algn="ctr"/>
            <a:endParaRPr lang="tr-TR" dirty="0" smtClean="0"/>
          </a:p>
          <a:p>
            <a:pPr algn="ctr"/>
            <a:endParaRPr lang="tr-TR" dirty="0"/>
          </a:p>
        </p:txBody>
      </p:sp>
      <p:sp>
        <p:nvSpPr>
          <p:cNvPr id="7" name="6 Yuvarlatılmış Dikdörtgen"/>
          <p:cNvSpPr/>
          <p:nvPr/>
        </p:nvSpPr>
        <p:spPr>
          <a:xfrm>
            <a:off x="45720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RAM’deki</a:t>
            </a:r>
            <a:r>
              <a:rPr lang="tr-TR" dirty="0" smtClean="0"/>
              <a:t> </a:t>
            </a:r>
            <a:r>
              <a:rPr lang="tr-TR" dirty="0" err="1" smtClean="0"/>
              <a:t>main’in</a:t>
            </a:r>
            <a:r>
              <a:rPr lang="tr-TR" dirty="0" smtClean="0"/>
              <a:t> değişken alanı</a:t>
            </a:r>
          </a:p>
          <a:p>
            <a:pPr algn="ctr"/>
            <a:endParaRPr lang="tr-TR" dirty="0" smtClean="0"/>
          </a:p>
          <a:p>
            <a:pPr algn="ctr"/>
            <a:endParaRPr lang="tr-TR" dirty="0" smtClean="0"/>
          </a:p>
          <a:p>
            <a:pPr algn="ctr"/>
            <a:endParaRPr lang="tr-TR" dirty="0"/>
          </a:p>
        </p:txBody>
      </p:sp>
      <p:sp>
        <p:nvSpPr>
          <p:cNvPr id="9" name="8 Dikdörtgen"/>
          <p:cNvSpPr/>
          <p:nvPr/>
        </p:nvSpPr>
        <p:spPr>
          <a:xfrm>
            <a:off x="71628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x</a:t>
            </a:r>
            <a:br>
              <a:rPr lang="tr-TR" dirty="0" smtClean="0"/>
            </a:br>
            <a:r>
              <a:rPr lang="tr-TR" dirty="0" smtClean="0"/>
              <a:t>7</a:t>
            </a:r>
            <a:endParaRPr lang="tr-TR" dirty="0"/>
          </a:p>
        </p:txBody>
      </p:sp>
      <p:sp>
        <p:nvSpPr>
          <p:cNvPr id="10" name="9 Dikdörtgen"/>
          <p:cNvSpPr/>
          <p:nvPr/>
        </p:nvSpPr>
        <p:spPr>
          <a:xfrm>
            <a:off x="332232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a</a:t>
            </a:r>
            <a:br>
              <a:rPr lang="tr-TR" dirty="0" smtClean="0"/>
            </a:br>
            <a:r>
              <a:rPr lang="tr-TR" dirty="0" smtClean="0"/>
              <a:t> henüz değeri yok</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Çok yavaş çekimde bir fonksiyonun çalışması</a:t>
            </a:r>
            <a:endParaRPr lang="tr-TR" dirty="0"/>
          </a:p>
        </p:txBody>
      </p:sp>
      <p:sp>
        <p:nvSpPr>
          <p:cNvPr id="3" name="2 İçerik Yer Tutucusu"/>
          <p:cNvSpPr>
            <a:spLocks noGrp="1"/>
          </p:cNvSpPr>
          <p:nvPr>
            <p:ph sz="quarter" idx="1"/>
          </p:nvPr>
        </p:nvSpPr>
        <p:spPr/>
        <p:txBody>
          <a:bodyPr/>
          <a:lstStyle/>
          <a:p>
            <a:r>
              <a:rPr lang="tr-TR" dirty="0" smtClean="0"/>
              <a:t>Satır 9’a geçtik.</a:t>
            </a:r>
          </a:p>
          <a:p>
            <a:r>
              <a:rPr lang="tr-TR" dirty="0" smtClean="0"/>
              <a:t>Burası başka bir dünya. </a:t>
            </a:r>
            <a:br>
              <a:rPr lang="tr-TR" dirty="0" smtClean="0"/>
            </a:br>
            <a:r>
              <a:rPr lang="tr-TR" dirty="0" err="1" smtClean="0"/>
              <a:t>arttir’in</a:t>
            </a:r>
            <a:r>
              <a:rPr lang="tr-TR" dirty="0" smtClean="0"/>
              <a:t> bloğundayız.</a:t>
            </a:r>
          </a:p>
          <a:p>
            <a:r>
              <a:rPr lang="tr-TR" dirty="0" err="1" smtClean="0"/>
              <a:t>arttir</a:t>
            </a:r>
            <a:r>
              <a:rPr lang="tr-TR" dirty="0" smtClean="0"/>
              <a:t> fonksiyonun içindeki </a:t>
            </a:r>
            <a:br>
              <a:rPr lang="tr-TR" dirty="0" smtClean="0"/>
            </a:br>
            <a:r>
              <a:rPr lang="tr-TR" dirty="0" smtClean="0"/>
              <a:t>bölgede a değişkeni vardı.</a:t>
            </a:r>
          </a:p>
          <a:p>
            <a:r>
              <a:rPr lang="tr-TR" dirty="0" smtClean="0"/>
              <a:t>a değişkeni 7 değerini aldı.</a:t>
            </a:r>
            <a:br>
              <a:rPr lang="tr-TR" dirty="0" smtClean="0"/>
            </a:br>
            <a:endParaRPr lang="tr-TR" dirty="0" smtClean="0"/>
          </a:p>
        </p:txBody>
      </p:sp>
      <p:sp>
        <p:nvSpPr>
          <p:cNvPr id="4" name="3 Metin kutusu"/>
          <p:cNvSpPr txBox="1"/>
          <p:nvPr/>
        </p:nvSpPr>
        <p:spPr>
          <a:xfrm>
            <a:off x="5425440" y="1447800"/>
            <a:ext cx="3261360"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en-US" dirty="0" smtClean="0"/>
              <a:t>#include &lt;</a:t>
            </a:r>
            <a:r>
              <a:rPr lang="en-US" dirty="0" err="1" smtClean="0"/>
              <a:t>stdio.h</a:t>
            </a:r>
            <a:r>
              <a:rPr lang="en-US" dirty="0" smtClean="0"/>
              <a:t>&gt;</a:t>
            </a:r>
            <a:endParaRPr lang="tr-TR" dirty="0" smtClean="0"/>
          </a:p>
          <a:p>
            <a:pPr marL="342900" indent="-342900">
              <a:buFont typeface="+mj-lt"/>
              <a:buAutoNum type="arabicPeriod"/>
            </a:pPr>
            <a:r>
              <a:rPr lang="en-US" b="1" dirty="0" err="1" smtClean="0"/>
              <a:t>int</a:t>
            </a:r>
            <a:r>
              <a:rPr lang="en-US" dirty="0" smtClean="0"/>
              <a:t> </a:t>
            </a:r>
            <a:r>
              <a:rPr lang="en-US" dirty="0" err="1" smtClean="0"/>
              <a:t>arttir</a:t>
            </a:r>
            <a:r>
              <a:rPr lang="en-US" dirty="0" smtClean="0"/>
              <a:t>(</a:t>
            </a:r>
            <a:r>
              <a:rPr lang="en-US" b="1" dirty="0" err="1" smtClean="0"/>
              <a:t>int</a:t>
            </a:r>
            <a:r>
              <a:rPr lang="en-US" dirty="0" smtClean="0"/>
              <a:t>);</a:t>
            </a:r>
            <a:endParaRPr lang="tr-TR" dirty="0" smtClean="0"/>
          </a:p>
          <a:p>
            <a:pPr marL="342900" indent="-342900">
              <a:buFont typeface="+mj-lt"/>
              <a:buAutoNum type="arabicPeriod"/>
            </a:pPr>
            <a:r>
              <a:rPr lang="en-US" b="1" dirty="0" err="1" smtClean="0"/>
              <a:t>int</a:t>
            </a:r>
            <a:r>
              <a:rPr lang="en-US" dirty="0" smtClean="0"/>
              <a:t> main()</a:t>
            </a:r>
            <a:endParaRPr lang="tr-TR" dirty="0" smtClean="0"/>
          </a:p>
          <a:p>
            <a:pPr marL="342900" indent="-342900">
              <a:buFont typeface="+mj-lt"/>
              <a:buAutoNum type="arabicPeriod"/>
            </a:pPr>
            <a:r>
              <a:rPr lang="en-US" dirty="0" smtClean="0"/>
              <a:t>{	</a:t>
            </a:r>
            <a:endParaRPr lang="tr-TR" dirty="0" smtClean="0"/>
          </a:p>
          <a:p>
            <a:pPr marL="342900" indent="-342900">
              <a:buFont typeface="+mj-lt"/>
              <a:buAutoNum type="arabicPeriod"/>
            </a:pPr>
            <a:r>
              <a:rPr lang="en-US" dirty="0" smtClean="0"/>
              <a:t>	</a:t>
            </a:r>
            <a:r>
              <a:rPr lang="en-US" b="1" dirty="0" err="1" smtClean="0"/>
              <a:t>int</a:t>
            </a:r>
            <a:r>
              <a:rPr lang="en-US" dirty="0" smtClean="0"/>
              <a:t> x</a:t>
            </a:r>
            <a:r>
              <a:rPr lang="tr-TR" dirty="0" smtClean="0"/>
              <a:t> = 7</a:t>
            </a:r>
            <a:r>
              <a:rPr lang="en-US" dirty="0" smtClean="0"/>
              <a:t>;</a:t>
            </a:r>
            <a:endParaRPr lang="tr-TR" dirty="0" smtClean="0"/>
          </a:p>
          <a:p>
            <a:pPr marL="342900" indent="-342900">
              <a:buFont typeface="+mj-lt"/>
              <a:buAutoNum type="arabicPeriod"/>
            </a:pPr>
            <a:r>
              <a:rPr lang="en-US" dirty="0" smtClean="0"/>
              <a:t>	x = </a:t>
            </a:r>
            <a:r>
              <a:rPr lang="en-US" dirty="0" err="1" smtClean="0"/>
              <a:t>arttir</a:t>
            </a:r>
            <a:r>
              <a:rPr lang="en-US" dirty="0" smtClean="0"/>
              <a:t>(</a:t>
            </a:r>
            <a:r>
              <a:rPr lang="tr-TR" dirty="0" smtClean="0"/>
              <a:t>7</a:t>
            </a:r>
            <a:r>
              <a:rPr lang="en-US" dirty="0" smtClean="0"/>
              <a:t>);</a:t>
            </a:r>
            <a:endParaRPr lang="tr-TR" dirty="0" smtClean="0"/>
          </a:p>
          <a:p>
            <a:pPr marL="342900" indent="-342900">
              <a:buFont typeface="+mj-lt"/>
              <a:buAutoNum type="arabicPeriod"/>
            </a:pPr>
            <a:r>
              <a:rPr lang="en-US" dirty="0" smtClean="0"/>
              <a:t>	</a:t>
            </a:r>
            <a:r>
              <a:rPr lang="en-US" b="1" dirty="0" smtClean="0"/>
              <a:t>return</a:t>
            </a:r>
            <a:r>
              <a:rPr lang="en-US" dirty="0" smtClean="0"/>
              <a:t> 0;</a:t>
            </a:r>
            <a:endParaRPr lang="tr-TR" dirty="0" smtClean="0"/>
          </a:p>
          <a:p>
            <a:pPr marL="342900" indent="-342900">
              <a:buFont typeface="+mj-lt"/>
              <a:buAutoNum type="arabicPeriod"/>
            </a:pPr>
            <a:r>
              <a:rPr lang="en-US" dirty="0" smtClean="0"/>
              <a:t>}</a:t>
            </a:r>
            <a:endParaRPr lang="tr-TR" dirty="0" smtClean="0"/>
          </a:p>
          <a:p>
            <a:pPr marL="342900" indent="-342900">
              <a:buFont typeface="+mj-lt"/>
              <a:buAutoNum type="arabicPeriod"/>
            </a:pPr>
            <a:r>
              <a:rPr lang="en-US" b="1" dirty="0" err="1" smtClean="0"/>
              <a:t>int</a:t>
            </a:r>
            <a:r>
              <a:rPr lang="en-US" dirty="0" smtClean="0"/>
              <a:t> </a:t>
            </a:r>
            <a:r>
              <a:rPr lang="en-US" dirty="0" err="1" smtClean="0"/>
              <a:t>arttir</a:t>
            </a:r>
            <a:r>
              <a:rPr lang="en-US" dirty="0" smtClean="0"/>
              <a:t>(</a:t>
            </a:r>
            <a:r>
              <a:rPr lang="en-US" b="1" dirty="0" err="1" smtClean="0"/>
              <a:t>int</a:t>
            </a:r>
            <a:r>
              <a:rPr lang="en-US" dirty="0" smtClean="0"/>
              <a:t> a)</a:t>
            </a:r>
            <a:endParaRPr lang="tr-TR" dirty="0" smtClean="0"/>
          </a:p>
          <a:p>
            <a:pPr marL="342900" indent="-342900">
              <a:buFont typeface="+mj-lt"/>
              <a:buAutoNum type="arabicPeriod"/>
            </a:pPr>
            <a:r>
              <a:rPr lang="en-US" dirty="0" smtClean="0"/>
              <a:t>{</a:t>
            </a:r>
            <a:endParaRPr lang="tr-TR" dirty="0" smtClean="0"/>
          </a:p>
          <a:p>
            <a:pPr marL="342900" indent="-342900">
              <a:buFont typeface="+mj-lt"/>
              <a:buAutoNum type="arabicPeriod"/>
            </a:pPr>
            <a:r>
              <a:rPr lang="en-US" dirty="0" smtClean="0"/>
              <a:t>	</a:t>
            </a:r>
            <a:r>
              <a:rPr lang="en-US" b="1" dirty="0" smtClean="0"/>
              <a:t>return</a:t>
            </a:r>
            <a:r>
              <a:rPr lang="en-US" dirty="0" smtClean="0"/>
              <a:t> a+1;</a:t>
            </a:r>
            <a:endParaRPr lang="tr-TR" dirty="0" smtClean="0"/>
          </a:p>
          <a:p>
            <a:pPr marL="342900" indent="-342900">
              <a:buFont typeface="+mj-lt"/>
              <a:buAutoNum type="arabicPeriod"/>
            </a:pPr>
            <a:r>
              <a:rPr lang="en-US" dirty="0" smtClean="0"/>
              <a:t>}</a:t>
            </a:r>
            <a:endParaRPr lang="tr-TR" dirty="0" smtClean="0"/>
          </a:p>
          <a:p>
            <a:endParaRPr lang="tr-TR" dirty="0"/>
          </a:p>
        </p:txBody>
      </p:sp>
      <p:sp>
        <p:nvSpPr>
          <p:cNvPr id="6" name="5 Yuvarlatılmış Dikdörtgen"/>
          <p:cNvSpPr/>
          <p:nvPr/>
        </p:nvSpPr>
        <p:spPr>
          <a:xfrm>
            <a:off x="307086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RAM’deki</a:t>
            </a:r>
            <a:r>
              <a:rPr lang="tr-TR" dirty="0" smtClean="0"/>
              <a:t> </a:t>
            </a:r>
            <a:r>
              <a:rPr lang="tr-TR" dirty="0" err="1" smtClean="0"/>
              <a:t>arttir’in</a:t>
            </a:r>
            <a:r>
              <a:rPr lang="tr-TR" dirty="0" smtClean="0"/>
              <a:t> değişken alanı</a:t>
            </a:r>
          </a:p>
          <a:p>
            <a:pPr algn="ctr"/>
            <a:endParaRPr lang="tr-TR" dirty="0" smtClean="0"/>
          </a:p>
          <a:p>
            <a:pPr algn="ctr"/>
            <a:endParaRPr lang="tr-TR" dirty="0" smtClean="0"/>
          </a:p>
          <a:p>
            <a:pPr algn="ctr"/>
            <a:endParaRPr lang="tr-TR" dirty="0"/>
          </a:p>
        </p:txBody>
      </p:sp>
      <p:sp>
        <p:nvSpPr>
          <p:cNvPr id="7" name="6 Yuvarlatılmış Dikdörtgen"/>
          <p:cNvSpPr/>
          <p:nvPr/>
        </p:nvSpPr>
        <p:spPr>
          <a:xfrm>
            <a:off x="45720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RAM’deki</a:t>
            </a:r>
            <a:r>
              <a:rPr lang="tr-TR" dirty="0" smtClean="0"/>
              <a:t> </a:t>
            </a:r>
            <a:r>
              <a:rPr lang="tr-TR" dirty="0" err="1" smtClean="0"/>
              <a:t>main’in</a:t>
            </a:r>
            <a:r>
              <a:rPr lang="tr-TR" dirty="0" smtClean="0"/>
              <a:t> değişken alanı</a:t>
            </a:r>
          </a:p>
          <a:p>
            <a:pPr algn="ctr"/>
            <a:endParaRPr lang="tr-TR" dirty="0" smtClean="0"/>
          </a:p>
          <a:p>
            <a:pPr algn="ctr"/>
            <a:endParaRPr lang="tr-TR" dirty="0" smtClean="0"/>
          </a:p>
          <a:p>
            <a:pPr algn="ctr"/>
            <a:endParaRPr lang="tr-TR" dirty="0"/>
          </a:p>
        </p:txBody>
      </p:sp>
      <p:sp>
        <p:nvSpPr>
          <p:cNvPr id="9" name="8 Dikdörtgen"/>
          <p:cNvSpPr/>
          <p:nvPr/>
        </p:nvSpPr>
        <p:spPr>
          <a:xfrm>
            <a:off x="71628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x</a:t>
            </a:r>
            <a:br>
              <a:rPr lang="tr-TR" dirty="0" smtClean="0"/>
            </a:br>
            <a:r>
              <a:rPr lang="tr-TR" dirty="0" smtClean="0"/>
              <a:t>7</a:t>
            </a:r>
            <a:endParaRPr lang="tr-TR" dirty="0"/>
          </a:p>
        </p:txBody>
      </p:sp>
      <p:sp>
        <p:nvSpPr>
          <p:cNvPr id="10" name="9 Dikdörtgen"/>
          <p:cNvSpPr/>
          <p:nvPr/>
        </p:nvSpPr>
        <p:spPr>
          <a:xfrm>
            <a:off x="332232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a</a:t>
            </a:r>
            <a:br>
              <a:rPr lang="tr-TR" dirty="0" smtClean="0"/>
            </a:br>
            <a:r>
              <a:rPr lang="tr-TR" dirty="0" smtClean="0"/>
              <a:t>7</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Çok yavaş çekimde bir fonksiyonun çalışması</a:t>
            </a:r>
            <a:endParaRPr lang="tr-TR" dirty="0"/>
          </a:p>
        </p:txBody>
      </p:sp>
      <p:sp>
        <p:nvSpPr>
          <p:cNvPr id="3" name="2 İçerik Yer Tutucusu"/>
          <p:cNvSpPr>
            <a:spLocks noGrp="1"/>
          </p:cNvSpPr>
          <p:nvPr>
            <p:ph sz="quarter" idx="1"/>
          </p:nvPr>
        </p:nvSpPr>
        <p:spPr/>
        <p:txBody>
          <a:bodyPr/>
          <a:lstStyle/>
          <a:p>
            <a:r>
              <a:rPr lang="tr-TR" dirty="0" smtClean="0"/>
              <a:t>Satır 11’e geçtik.</a:t>
            </a:r>
          </a:p>
          <a:p>
            <a:r>
              <a:rPr lang="tr-TR" dirty="0" err="1" smtClean="0"/>
              <a:t>return</a:t>
            </a:r>
            <a:r>
              <a:rPr lang="tr-TR" dirty="0" smtClean="0"/>
              <a:t> a+1 ifadesi</a:t>
            </a:r>
            <a:br>
              <a:rPr lang="tr-TR" dirty="0" smtClean="0"/>
            </a:br>
            <a:r>
              <a:rPr lang="tr-TR" dirty="0" smtClean="0"/>
              <a:t> </a:t>
            </a:r>
            <a:r>
              <a:rPr lang="tr-TR" dirty="0" err="1" smtClean="0"/>
              <a:t>return</a:t>
            </a:r>
            <a:r>
              <a:rPr lang="tr-TR" dirty="0" smtClean="0"/>
              <a:t> 8’e dönüştü.</a:t>
            </a:r>
          </a:p>
          <a:p>
            <a:r>
              <a:rPr lang="tr-TR" dirty="0" smtClean="0"/>
              <a:t>Çağıran satıra(satir 6) </a:t>
            </a:r>
            <a:br>
              <a:rPr lang="tr-TR" dirty="0" smtClean="0"/>
            </a:br>
            <a:r>
              <a:rPr lang="tr-TR" dirty="0" smtClean="0"/>
              <a:t>geri dönüş </a:t>
            </a:r>
            <a:br>
              <a:rPr lang="tr-TR" dirty="0" smtClean="0"/>
            </a:br>
            <a:r>
              <a:rPr lang="tr-TR" dirty="0" smtClean="0"/>
              <a:t>yapılırken 8 bildirilecek.</a:t>
            </a:r>
            <a:br>
              <a:rPr lang="tr-TR" dirty="0" smtClean="0"/>
            </a:br>
            <a:endParaRPr lang="tr-TR" dirty="0" smtClean="0"/>
          </a:p>
        </p:txBody>
      </p:sp>
      <p:sp>
        <p:nvSpPr>
          <p:cNvPr id="4" name="3 Metin kutusu"/>
          <p:cNvSpPr txBox="1"/>
          <p:nvPr/>
        </p:nvSpPr>
        <p:spPr>
          <a:xfrm>
            <a:off x="5425440" y="1447800"/>
            <a:ext cx="3261360"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en-US" dirty="0" smtClean="0"/>
              <a:t>#include &lt;</a:t>
            </a:r>
            <a:r>
              <a:rPr lang="en-US" dirty="0" err="1" smtClean="0"/>
              <a:t>stdio.h</a:t>
            </a:r>
            <a:r>
              <a:rPr lang="en-US" dirty="0" smtClean="0"/>
              <a:t>&gt;</a:t>
            </a:r>
            <a:endParaRPr lang="tr-TR" dirty="0" smtClean="0"/>
          </a:p>
          <a:p>
            <a:pPr marL="342900" indent="-342900">
              <a:buFont typeface="+mj-lt"/>
              <a:buAutoNum type="arabicPeriod"/>
            </a:pPr>
            <a:r>
              <a:rPr lang="en-US" b="1" dirty="0" err="1" smtClean="0"/>
              <a:t>int</a:t>
            </a:r>
            <a:r>
              <a:rPr lang="en-US" dirty="0" smtClean="0"/>
              <a:t> </a:t>
            </a:r>
            <a:r>
              <a:rPr lang="en-US" dirty="0" err="1" smtClean="0"/>
              <a:t>arttir</a:t>
            </a:r>
            <a:r>
              <a:rPr lang="en-US" dirty="0" smtClean="0"/>
              <a:t>(</a:t>
            </a:r>
            <a:r>
              <a:rPr lang="en-US" b="1" dirty="0" err="1" smtClean="0"/>
              <a:t>int</a:t>
            </a:r>
            <a:r>
              <a:rPr lang="en-US" dirty="0" smtClean="0"/>
              <a:t>);</a:t>
            </a:r>
            <a:endParaRPr lang="tr-TR" dirty="0" smtClean="0"/>
          </a:p>
          <a:p>
            <a:pPr marL="342900" indent="-342900">
              <a:buFont typeface="+mj-lt"/>
              <a:buAutoNum type="arabicPeriod"/>
            </a:pPr>
            <a:r>
              <a:rPr lang="en-US" b="1" dirty="0" err="1" smtClean="0"/>
              <a:t>int</a:t>
            </a:r>
            <a:r>
              <a:rPr lang="en-US" dirty="0" smtClean="0"/>
              <a:t> main()</a:t>
            </a:r>
            <a:endParaRPr lang="tr-TR" dirty="0" smtClean="0"/>
          </a:p>
          <a:p>
            <a:pPr marL="342900" indent="-342900">
              <a:buFont typeface="+mj-lt"/>
              <a:buAutoNum type="arabicPeriod"/>
            </a:pPr>
            <a:r>
              <a:rPr lang="en-US" dirty="0" smtClean="0"/>
              <a:t>{	</a:t>
            </a:r>
            <a:endParaRPr lang="tr-TR" dirty="0" smtClean="0"/>
          </a:p>
          <a:p>
            <a:pPr marL="342900" indent="-342900">
              <a:buFont typeface="+mj-lt"/>
              <a:buAutoNum type="arabicPeriod"/>
            </a:pPr>
            <a:r>
              <a:rPr lang="en-US" dirty="0" smtClean="0"/>
              <a:t>	</a:t>
            </a:r>
            <a:r>
              <a:rPr lang="en-US" b="1" dirty="0" err="1" smtClean="0"/>
              <a:t>int</a:t>
            </a:r>
            <a:r>
              <a:rPr lang="en-US" dirty="0" smtClean="0"/>
              <a:t> x</a:t>
            </a:r>
            <a:r>
              <a:rPr lang="tr-TR" dirty="0" smtClean="0"/>
              <a:t> = 7</a:t>
            </a:r>
            <a:r>
              <a:rPr lang="en-US" dirty="0" smtClean="0"/>
              <a:t>;</a:t>
            </a:r>
            <a:endParaRPr lang="tr-TR" dirty="0" smtClean="0"/>
          </a:p>
          <a:p>
            <a:pPr marL="342900" indent="-342900">
              <a:buFont typeface="+mj-lt"/>
              <a:buAutoNum type="arabicPeriod"/>
            </a:pPr>
            <a:r>
              <a:rPr lang="en-US" dirty="0" smtClean="0"/>
              <a:t>	x = </a:t>
            </a:r>
            <a:r>
              <a:rPr lang="en-US" dirty="0" err="1" smtClean="0"/>
              <a:t>arttir</a:t>
            </a:r>
            <a:r>
              <a:rPr lang="en-US" dirty="0" smtClean="0"/>
              <a:t>(</a:t>
            </a:r>
            <a:r>
              <a:rPr lang="tr-TR" dirty="0" smtClean="0"/>
              <a:t>7</a:t>
            </a:r>
            <a:r>
              <a:rPr lang="en-US" dirty="0" smtClean="0"/>
              <a:t>);</a:t>
            </a:r>
            <a:endParaRPr lang="tr-TR" dirty="0" smtClean="0"/>
          </a:p>
          <a:p>
            <a:pPr marL="342900" indent="-342900">
              <a:buFont typeface="+mj-lt"/>
              <a:buAutoNum type="arabicPeriod"/>
            </a:pPr>
            <a:r>
              <a:rPr lang="en-US" dirty="0" smtClean="0"/>
              <a:t>	</a:t>
            </a:r>
            <a:r>
              <a:rPr lang="en-US" b="1" dirty="0" smtClean="0"/>
              <a:t>return</a:t>
            </a:r>
            <a:r>
              <a:rPr lang="en-US" dirty="0" smtClean="0"/>
              <a:t> 0;</a:t>
            </a:r>
            <a:endParaRPr lang="tr-TR" dirty="0" smtClean="0"/>
          </a:p>
          <a:p>
            <a:pPr marL="342900" indent="-342900">
              <a:buFont typeface="+mj-lt"/>
              <a:buAutoNum type="arabicPeriod"/>
            </a:pPr>
            <a:r>
              <a:rPr lang="en-US" dirty="0" smtClean="0"/>
              <a:t>}</a:t>
            </a:r>
            <a:endParaRPr lang="tr-TR" dirty="0" smtClean="0"/>
          </a:p>
          <a:p>
            <a:pPr marL="342900" indent="-342900">
              <a:buFont typeface="+mj-lt"/>
              <a:buAutoNum type="arabicPeriod"/>
            </a:pPr>
            <a:r>
              <a:rPr lang="en-US" b="1" dirty="0" err="1" smtClean="0"/>
              <a:t>int</a:t>
            </a:r>
            <a:r>
              <a:rPr lang="en-US" dirty="0" smtClean="0"/>
              <a:t> </a:t>
            </a:r>
            <a:r>
              <a:rPr lang="en-US" dirty="0" err="1" smtClean="0"/>
              <a:t>arttir</a:t>
            </a:r>
            <a:r>
              <a:rPr lang="en-US" dirty="0" smtClean="0"/>
              <a:t>(</a:t>
            </a:r>
            <a:r>
              <a:rPr lang="en-US" b="1" dirty="0" err="1" smtClean="0"/>
              <a:t>int</a:t>
            </a:r>
            <a:r>
              <a:rPr lang="en-US" dirty="0" smtClean="0"/>
              <a:t> a)</a:t>
            </a:r>
            <a:endParaRPr lang="tr-TR" dirty="0" smtClean="0"/>
          </a:p>
          <a:p>
            <a:pPr marL="342900" indent="-342900">
              <a:buFont typeface="+mj-lt"/>
              <a:buAutoNum type="arabicPeriod"/>
            </a:pPr>
            <a:r>
              <a:rPr lang="en-US" dirty="0" smtClean="0"/>
              <a:t>{</a:t>
            </a:r>
            <a:endParaRPr lang="tr-TR" dirty="0" smtClean="0"/>
          </a:p>
          <a:p>
            <a:pPr marL="342900" indent="-342900">
              <a:buFont typeface="+mj-lt"/>
              <a:buAutoNum type="arabicPeriod"/>
            </a:pPr>
            <a:r>
              <a:rPr lang="en-US" dirty="0" smtClean="0"/>
              <a:t>	</a:t>
            </a:r>
            <a:r>
              <a:rPr lang="en-US" b="1" dirty="0" smtClean="0"/>
              <a:t>return</a:t>
            </a:r>
            <a:r>
              <a:rPr lang="en-US" dirty="0" smtClean="0"/>
              <a:t> </a:t>
            </a:r>
            <a:r>
              <a:rPr lang="tr-TR" dirty="0" smtClean="0"/>
              <a:t>8</a:t>
            </a:r>
            <a:r>
              <a:rPr lang="en-US" dirty="0" smtClean="0"/>
              <a:t>;</a:t>
            </a:r>
            <a:endParaRPr lang="tr-TR" dirty="0" smtClean="0"/>
          </a:p>
          <a:p>
            <a:pPr marL="342900" indent="-342900">
              <a:buFont typeface="+mj-lt"/>
              <a:buAutoNum type="arabicPeriod"/>
            </a:pPr>
            <a:r>
              <a:rPr lang="en-US" dirty="0" smtClean="0"/>
              <a:t>}</a:t>
            </a:r>
            <a:endParaRPr lang="tr-TR" dirty="0" smtClean="0"/>
          </a:p>
          <a:p>
            <a:endParaRPr lang="tr-TR" dirty="0"/>
          </a:p>
        </p:txBody>
      </p:sp>
      <p:sp>
        <p:nvSpPr>
          <p:cNvPr id="6" name="5 Yuvarlatılmış Dikdörtgen"/>
          <p:cNvSpPr/>
          <p:nvPr/>
        </p:nvSpPr>
        <p:spPr>
          <a:xfrm>
            <a:off x="307086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RAM’deki</a:t>
            </a:r>
            <a:r>
              <a:rPr lang="tr-TR" dirty="0" smtClean="0"/>
              <a:t> </a:t>
            </a:r>
            <a:r>
              <a:rPr lang="tr-TR" dirty="0" err="1" smtClean="0"/>
              <a:t>arttir’in</a:t>
            </a:r>
            <a:r>
              <a:rPr lang="tr-TR" dirty="0" smtClean="0"/>
              <a:t> değişken alanı</a:t>
            </a:r>
          </a:p>
          <a:p>
            <a:pPr algn="ctr"/>
            <a:endParaRPr lang="tr-TR" dirty="0" smtClean="0"/>
          </a:p>
          <a:p>
            <a:pPr algn="ctr"/>
            <a:endParaRPr lang="tr-TR" dirty="0" smtClean="0"/>
          </a:p>
          <a:p>
            <a:pPr algn="ctr"/>
            <a:endParaRPr lang="tr-TR" dirty="0"/>
          </a:p>
        </p:txBody>
      </p:sp>
      <p:sp>
        <p:nvSpPr>
          <p:cNvPr id="7" name="6 Yuvarlatılmış Dikdörtgen"/>
          <p:cNvSpPr/>
          <p:nvPr/>
        </p:nvSpPr>
        <p:spPr>
          <a:xfrm>
            <a:off x="45720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RAM’deki</a:t>
            </a:r>
            <a:r>
              <a:rPr lang="tr-TR" dirty="0" smtClean="0"/>
              <a:t> </a:t>
            </a:r>
            <a:r>
              <a:rPr lang="tr-TR" dirty="0" err="1" smtClean="0"/>
              <a:t>main’in</a:t>
            </a:r>
            <a:r>
              <a:rPr lang="tr-TR" dirty="0" smtClean="0"/>
              <a:t> değişken alanı</a:t>
            </a:r>
          </a:p>
          <a:p>
            <a:pPr algn="ctr"/>
            <a:endParaRPr lang="tr-TR" dirty="0" smtClean="0"/>
          </a:p>
          <a:p>
            <a:pPr algn="ctr"/>
            <a:endParaRPr lang="tr-TR" dirty="0" smtClean="0"/>
          </a:p>
          <a:p>
            <a:pPr algn="ctr"/>
            <a:endParaRPr lang="tr-TR" dirty="0"/>
          </a:p>
        </p:txBody>
      </p:sp>
      <p:sp>
        <p:nvSpPr>
          <p:cNvPr id="9" name="8 Dikdörtgen"/>
          <p:cNvSpPr/>
          <p:nvPr/>
        </p:nvSpPr>
        <p:spPr>
          <a:xfrm>
            <a:off x="71628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x</a:t>
            </a:r>
            <a:br>
              <a:rPr lang="tr-TR" dirty="0" smtClean="0"/>
            </a:br>
            <a:r>
              <a:rPr lang="tr-TR" dirty="0" smtClean="0"/>
              <a:t>7</a:t>
            </a:r>
            <a:endParaRPr lang="tr-TR" dirty="0"/>
          </a:p>
        </p:txBody>
      </p:sp>
      <p:sp>
        <p:nvSpPr>
          <p:cNvPr id="10" name="9 Dikdörtgen"/>
          <p:cNvSpPr/>
          <p:nvPr/>
        </p:nvSpPr>
        <p:spPr>
          <a:xfrm>
            <a:off x="332232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a</a:t>
            </a:r>
            <a:br>
              <a:rPr lang="tr-TR" dirty="0" smtClean="0"/>
            </a:br>
            <a:r>
              <a:rPr lang="tr-TR" dirty="0" smtClean="0"/>
              <a:t>7</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Çok yavaş çekimde bir fonksiyonun çalışması</a:t>
            </a:r>
            <a:endParaRPr lang="tr-TR" dirty="0"/>
          </a:p>
        </p:txBody>
      </p:sp>
      <p:sp>
        <p:nvSpPr>
          <p:cNvPr id="3" name="2 İçerik Yer Tutucusu"/>
          <p:cNvSpPr>
            <a:spLocks noGrp="1"/>
          </p:cNvSpPr>
          <p:nvPr>
            <p:ph sz="quarter" idx="1"/>
          </p:nvPr>
        </p:nvSpPr>
        <p:spPr/>
        <p:txBody>
          <a:bodyPr/>
          <a:lstStyle/>
          <a:p>
            <a:r>
              <a:rPr lang="tr-TR" dirty="0" smtClean="0"/>
              <a:t>Satır 6’a döndük.</a:t>
            </a:r>
          </a:p>
          <a:p>
            <a:r>
              <a:rPr lang="tr-TR" dirty="0" smtClean="0"/>
              <a:t>Az önce çağırdığımız arttır bize </a:t>
            </a:r>
            <a:br>
              <a:rPr lang="tr-TR" dirty="0" smtClean="0"/>
            </a:br>
            <a:r>
              <a:rPr lang="tr-TR" dirty="0" smtClean="0"/>
              <a:t>8 döndüğü için </a:t>
            </a:r>
            <a:r>
              <a:rPr lang="tr-TR" dirty="0" err="1" smtClean="0"/>
              <a:t>arttir</a:t>
            </a:r>
            <a:r>
              <a:rPr lang="tr-TR" dirty="0" smtClean="0"/>
              <a:t>(7) ifadesi</a:t>
            </a:r>
            <a:br>
              <a:rPr lang="tr-TR" dirty="0" smtClean="0"/>
            </a:br>
            <a:r>
              <a:rPr lang="tr-TR" dirty="0" smtClean="0"/>
              <a:t>yerine 8 yazıldı.</a:t>
            </a:r>
          </a:p>
          <a:p>
            <a:r>
              <a:rPr lang="tr-TR" dirty="0" smtClean="0"/>
              <a:t>x 8 değerini aldı.</a:t>
            </a:r>
            <a:br>
              <a:rPr lang="tr-TR" dirty="0" smtClean="0"/>
            </a:br>
            <a:endParaRPr lang="tr-TR" dirty="0" smtClean="0"/>
          </a:p>
        </p:txBody>
      </p:sp>
      <p:sp>
        <p:nvSpPr>
          <p:cNvPr id="4" name="3 Metin kutusu"/>
          <p:cNvSpPr txBox="1"/>
          <p:nvPr/>
        </p:nvSpPr>
        <p:spPr>
          <a:xfrm>
            <a:off x="5425440" y="1447800"/>
            <a:ext cx="3261360"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en-US" dirty="0" smtClean="0"/>
              <a:t>#include &lt;</a:t>
            </a:r>
            <a:r>
              <a:rPr lang="en-US" dirty="0" err="1" smtClean="0"/>
              <a:t>stdio.h</a:t>
            </a:r>
            <a:r>
              <a:rPr lang="en-US" dirty="0" smtClean="0"/>
              <a:t>&gt;</a:t>
            </a:r>
            <a:endParaRPr lang="tr-TR" dirty="0" smtClean="0"/>
          </a:p>
          <a:p>
            <a:pPr marL="342900" indent="-342900">
              <a:buFont typeface="+mj-lt"/>
              <a:buAutoNum type="arabicPeriod"/>
            </a:pPr>
            <a:r>
              <a:rPr lang="en-US" b="1" dirty="0" err="1" smtClean="0"/>
              <a:t>int</a:t>
            </a:r>
            <a:r>
              <a:rPr lang="en-US" dirty="0" smtClean="0"/>
              <a:t> </a:t>
            </a:r>
            <a:r>
              <a:rPr lang="en-US" dirty="0" err="1" smtClean="0"/>
              <a:t>arttir</a:t>
            </a:r>
            <a:r>
              <a:rPr lang="en-US" dirty="0" smtClean="0"/>
              <a:t>(</a:t>
            </a:r>
            <a:r>
              <a:rPr lang="en-US" b="1" dirty="0" err="1" smtClean="0"/>
              <a:t>int</a:t>
            </a:r>
            <a:r>
              <a:rPr lang="en-US" dirty="0" smtClean="0"/>
              <a:t>);</a:t>
            </a:r>
            <a:endParaRPr lang="tr-TR" dirty="0" smtClean="0"/>
          </a:p>
          <a:p>
            <a:pPr marL="342900" indent="-342900">
              <a:buFont typeface="+mj-lt"/>
              <a:buAutoNum type="arabicPeriod"/>
            </a:pPr>
            <a:r>
              <a:rPr lang="en-US" b="1" dirty="0" err="1" smtClean="0"/>
              <a:t>int</a:t>
            </a:r>
            <a:r>
              <a:rPr lang="en-US" dirty="0" smtClean="0"/>
              <a:t> main()</a:t>
            </a:r>
            <a:endParaRPr lang="tr-TR" dirty="0" smtClean="0"/>
          </a:p>
          <a:p>
            <a:pPr marL="342900" indent="-342900">
              <a:buFont typeface="+mj-lt"/>
              <a:buAutoNum type="arabicPeriod"/>
            </a:pPr>
            <a:r>
              <a:rPr lang="en-US" dirty="0" smtClean="0"/>
              <a:t>{	</a:t>
            </a:r>
            <a:endParaRPr lang="tr-TR" dirty="0" smtClean="0"/>
          </a:p>
          <a:p>
            <a:pPr marL="342900" indent="-342900">
              <a:buFont typeface="+mj-lt"/>
              <a:buAutoNum type="arabicPeriod"/>
            </a:pPr>
            <a:r>
              <a:rPr lang="en-US" dirty="0" smtClean="0"/>
              <a:t>	</a:t>
            </a:r>
            <a:r>
              <a:rPr lang="en-US" b="1" dirty="0" err="1" smtClean="0"/>
              <a:t>int</a:t>
            </a:r>
            <a:r>
              <a:rPr lang="en-US" dirty="0" smtClean="0"/>
              <a:t> x</a:t>
            </a:r>
            <a:r>
              <a:rPr lang="tr-TR" dirty="0" smtClean="0"/>
              <a:t> = 7</a:t>
            </a:r>
            <a:r>
              <a:rPr lang="en-US" dirty="0" smtClean="0"/>
              <a:t>;</a:t>
            </a:r>
            <a:endParaRPr lang="tr-TR" dirty="0" smtClean="0"/>
          </a:p>
          <a:p>
            <a:pPr marL="342900" indent="-342900">
              <a:buFont typeface="+mj-lt"/>
              <a:buAutoNum type="arabicPeriod"/>
            </a:pPr>
            <a:r>
              <a:rPr lang="en-US" dirty="0" smtClean="0"/>
              <a:t>	x = </a:t>
            </a:r>
            <a:r>
              <a:rPr lang="tr-TR" dirty="0" smtClean="0"/>
              <a:t>8</a:t>
            </a:r>
            <a:r>
              <a:rPr lang="en-US" dirty="0" smtClean="0"/>
              <a:t>;</a:t>
            </a:r>
            <a:endParaRPr lang="tr-TR" dirty="0" smtClean="0"/>
          </a:p>
          <a:p>
            <a:pPr marL="342900" indent="-342900">
              <a:buFont typeface="+mj-lt"/>
              <a:buAutoNum type="arabicPeriod"/>
            </a:pPr>
            <a:r>
              <a:rPr lang="en-US" dirty="0" smtClean="0"/>
              <a:t>	</a:t>
            </a:r>
            <a:r>
              <a:rPr lang="en-US" b="1" dirty="0" smtClean="0"/>
              <a:t>return</a:t>
            </a:r>
            <a:r>
              <a:rPr lang="en-US" dirty="0" smtClean="0"/>
              <a:t> 0;</a:t>
            </a:r>
            <a:endParaRPr lang="tr-TR" dirty="0" smtClean="0"/>
          </a:p>
          <a:p>
            <a:pPr marL="342900" indent="-342900">
              <a:buFont typeface="+mj-lt"/>
              <a:buAutoNum type="arabicPeriod"/>
            </a:pPr>
            <a:r>
              <a:rPr lang="en-US" dirty="0" smtClean="0"/>
              <a:t>}</a:t>
            </a:r>
            <a:endParaRPr lang="tr-TR" dirty="0" smtClean="0"/>
          </a:p>
          <a:p>
            <a:pPr marL="342900" indent="-342900">
              <a:buFont typeface="+mj-lt"/>
              <a:buAutoNum type="arabicPeriod"/>
            </a:pPr>
            <a:r>
              <a:rPr lang="en-US" b="1" dirty="0" err="1" smtClean="0"/>
              <a:t>int</a:t>
            </a:r>
            <a:r>
              <a:rPr lang="en-US" dirty="0" smtClean="0"/>
              <a:t> </a:t>
            </a:r>
            <a:r>
              <a:rPr lang="en-US" dirty="0" err="1" smtClean="0"/>
              <a:t>arttir</a:t>
            </a:r>
            <a:r>
              <a:rPr lang="en-US" dirty="0" smtClean="0"/>
              <a:t>(</a:t>
            </a:r>
            <a:r>
              <a:rPr lang="en-US" b="1" dirty="0" err="1" smtClean="0"/>
              <a:t>int</a:t>
            </a:r>
            <a:r>
              <a:rPr lang="en-US" dirty="0" smtClean="0"/>
              <a:t> a)</a:t>
            </a:r>
            <a:endParaRPr lang="tr-TR" dirty="0" smtClean="0"/>
          </a:p>
          <a:p>
            <a:pPr marL="342900" indent="-342900">
              <a:buFont typeface="+mj-lt"/>
              <a:buAutoNum type="arabicPeriod"/>
            </a:pPr>
            <a:r>
              <a:rPr lang="en-US" dirty="0" smtClean="0"/>
              <a:t>{</a:t>
            </a:r>
            <a:endParaRPr lang="tr-TR" dirty="0" smtClean="0"/>
          </a:p>
          <a:p>
            <a:pPr marL="342900" indent="-342900">
              <a:buFont typeface="+mj-lt"/>
              <a:buAutoNum type="arabicPeriod"/>
            </a:pPr>
            <a:r>
              <a:rPr lang="en-US" dirty="0" smtClean="0"/>
              <a:t>	</a:t>
            </a:r>
            <a:r>
              <a:rPr lang="en-US" b="1" dirty="0" smtClean="0"/>
              <a:t>return</a:t>
            </a:r>
            <a:r>
              <a:rPr lang="en-US" dirty="0" smtClean="0"/>
              <a:t> </a:t>
            </a:r>
            <a:r>
              <a:rPr lang="tr-TR" dirty="0" smtClean="0"/>
              <a:t>8</a:t>
            </a:r>
            <a:r>
              <a:rPr lang="en-US" dirty="0" smtClean="0"/>
              <a:t>;</a:t>
            </a:r>
            <a:endParaRPr lang="tr-TR" dirty="0" smtClean="0"/>
          </a:p>
          <a:p>
            <a:pPr marL="342900" indent="-342900">
              <a:buFont typeface="+mj-lt"/>
              <a:buAutoNum type="arabicPeriod"/>
            </a:pPr>
            <a:r>
              <a:rPr lang="en-US" dirty="0" smtClean="0"/>
              <a:t>}</a:t>
            </a:r>
            <a:endParaRPr lang="tr-TR" dirty="0" smtClean="0"/>
          </a:p>
          <a:p>
            <a:endParaRPr lang="tr-TR" dirty="0"/>
          </a:p>
        </p:txBody>
      </p:sp>
      <p:sp>
        <p:nvSpPr>
          <p:cNvPr id="6" name="5 Yuvarlatılmış Dikdörtgen"/>
          <p:cNvSpPr/>
          <p:nvPr/>
        </p:nvSpPr>
        <p:spPr>
          <a:xfrm>
            <a:off x="307086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RAM’deki</a:t>
            </a:r>
            <a:r>
              <a:rPr lang="tr-TR" dirty="0" smtClean="0"/>
              <a:t> </a:t>
            </a:r>
            <a:r>
              <a:rPr lang="tr-TR" dirty="0" err="1" smtClean="0"/>
              <a:t>arttir’in</a:t>
            </a:r>
            <a:r>
              <a:rPr lang="tr-TR" dirty="0" smtClean="0"/>
              <a:t> değişken alanı</a:t>
            </a:r>
          </a:p>
          <a:p>
            <a:pPr algn="ctr"/>
            <a:endParaRPr lang="tr-TR" dirty="0" smtClean="0"/>
          </a:p>
          <a:p>
            <a:pPr algn="ctr"/>
            <a:endParaRPr lang="tr-TR" dirty="0" smtClean="0"/>
          </a:p>
          <a:p>
            <a:pPr algn="ctr"/>
            <a:endParaRPr lang="tr-TR" dirty="0"/>
          </a:p>
        </p:txBody>
      </p:sp>
      <p:sp>
        <p:nvSpPr>
          <p:cNvPr id="7" name="6 Yuvarlatılmış Dikdörtgen"/>
          <p:cNvSpPr/>
          <p:nvPr/>
        </p:nvSpPr>
        <p:spPr>
          <a:xfrm>
            <a:off x="45720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RAM’deki</a:t>
            </a:r>
            <a:r>
              <a:rPr lang="tr-TR" dirty="0" smtClean="0"/>
              <a:t> </a:t>
            </a:r>
            <a:r>
              <a:rPr lang="tr-TR" dirty="0" err="1" smtClean="0"/>
              <a:t>main’in</a:t>
            </a:r>
            <a:r>
              <a:rPr lang="tr-TR" dirty="0" smtClean="0"/>
              <a:t> değişken alanı</a:t>
            </a:r>
          </a:p>
          <a:p>
            <a:pPr algn="ctr"/>
            <a:endParaRPr lang="tr-TR" dirty="0" smtClean="0"/>
          </a:p>
          <a:p>
            <a:pPr algn="ctr"/>
            <a:endParaRPr lang="tr-TR" dirty="0" smtClean="0"/>
          </a:p>
          <a:p>
            <a:pPr algn="ctr"/>
            <a:endParaRPr lang="tr-TR" dirty="0"/>
          </a:p>
        </p:txBody>
      </p:sp>
      <p:sp>
        <p:nvSpPr>
          <p:cNvPr id="9" name="8 Dikdörtgen"/>
          <p:cNvSpPr/>
          <p:nvPr/>
        </p:nvSpPr>
        <p:spPr>
          <a:xfrm>
            <a:off x="71628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x</a:t>
            </a:r>
            <a:br>
              <a:rPr lang="tr-TR" dirty="0" smtClean="0"/>
            </a:br>
            <a:r>
              <a:rPr lang="tr-TR" dirty="0" smtClean="0"/>
              <a:t>7</a:t>
            </a:r>
            <a:endParaRPr lang="tr-TR" dirty="0"/>
          </a:p>
        </p:txBody>
      </p:sp>
      <p:sp>
        <p:nvSpPr>
          <p:cNvPr id="10" name="9 Dikdörtgen"/>
          <p:cNvSpPr/>
          <p:nvPr/>
        </p:nvSpPr>
        <p:spPr>
          <a:xfrm>
            <a:off x="332232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a</a:t>
            </a:r>
            <a:br>
              <a:rPr lang="tr-TR" dirty="0" smtClean="0"/>
            </a:br>
            <a:r>
              <a:rPr lang="tr-TR" dirty="0" smtClean="0"/>
              <a:t>7</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Çok yavaş çekimde bir fonksiyonun çalışması</a:t>
            </a:r>
            <a:endParaRPr lang="tr-TR" dirty="0"/>
          </a:p>
        </p:txBody>
      </p:sp>
      <p:sp>
        <p:nvSpPr>
          <p:cNvPr id="3" name="2 İçerik Yer Tutucusu"/>
          <p:cNvSpPr>
            <a:spLocks noGrp="1"/>
          </p:cNvSpPr>
          <p:nvPr>
            <p:ph sz="quarter" idx="1"/>
          </p:nvPr>
        </p:nvSpPr>
        <p:spPr/>
        <p:txBody>
          <a:bodyPr/>
          <a:lstStyle/>
          <a:p>
            <a:r>
              <a:rPr lang="tr-TR" dirty="0" smtClean="0"/>
              <a:t>Satır 6’a döndük.</a:t>
            </a:r>
          </a:p>
          <a:p>
            <a:r>
              <a:rPr lang="tr-TR" dirty="0" smtClean="0"/>
              <a:t>Az önce çağırdığımız arttır bize </a:t>
            </a:r>
            <a:br>
              <a:rPr lang="tr-TR" dirty="0" smtClean="0"/>
            </a:br>
            <a:r>
              <a:rPr lang="tr-TR" dirty="0" smtClean="0"/>
              <a:t>8 döndüğü için </a:t>
            </a:r>
            <a:r>
              <a:rPr lang="tr-TR" dirty="0" err="1" smtClean="0"/>
              <a:t>arttir</a:t>
            </a:r>
            <a:r>
              <a:rPr lang="tr-TR" dirty="0" smtClean="0"/>
              <a:t>(7) ifadesi</a:t>
            </a:r>
            <a:br>
              <a:rPr lang="tr-TR" dirty="0" smtClean="0"/>
            </a:br>
            <a:r>
              <a:rPr lang="tr-TR" dirty="0" smtClean="0"/>
              <a:t>yerine 8 yazıldı.</a:t>
            </a:r>
          </a:p>
          <a:p>
            <a:r>
              <a:rPr lang="tr-TR" dirty="0" smtClean="0"/>
              <a:t>x 8 değerini aldı.</a:t>
            </a:r>
            <a:br>
              <a:rPr lang="tr-TR" dirty="0" smtClean="0"/>
            </a:br>
            <a:endParaRPr lang="tr-TR" dirty="0" smtClean="0"/>
          </a:p>
        </p:txBody>
      </p:sp>
      <p:sp>
        <p:nvSpPr>
          <p:cNvPr id="6" name="5 Yuvarlatılmış Dikdörtgen"/>
          <p:cNvSpPr/>
          <p:nvPr/>
        </p:nvSpPr>
        <p:spPr>
          <a:xfrm>
            <a:off x="307086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RAM’deki</a:t>
            </a:r>
            <a:r>
              <a:rPr lang="tr-TR" dirty="0" smtClean="0"/>
              <a:t> </a:t>
            </a:r>
            <a:r>
              <a:rPr lang="tr-TR" dirty="0" err="1" smtClean="0"/>
              <a:t>arttir’in</a:t>
            </a:r>
            <a:r>
              <a:rPr lang="tr-TR" dirty="0" smtClean="0"/>
              <a:t> değişken alanı</a:t>
            </a:r>
          </a:p>
          <a:p>
            <a:pPr algn="ctr"/>
            <a:endParaRPr lang="tr-TR" dirty="0" smtClean="0"/>
          </a:p>
          <a:p>
            <a:pPr algn="ctr"/>
            <a:endParaRPr lang="tr-TR" dirty="0" smtClean="0"/>
          </a:p>
          <a:p>
            <a:pPr algn="ctr"/>
            <a:endParaRPr lang="tr-TR" dirty="0"/>
          </a:p>
        </p:txBody>
      </p:sp>
      <p:sp>
        <p:nvSpPr>
          <p:cNvPr id="7" name="6 Yuvarlatılmış Dikdörtgen"/>
          <p:cNvSpPr/>
          <p:nvPr/>
        </p:nvSpPr>
        <p:spPr>
          <a:xfrm>
            <a:off x="45720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RAM’deki</a:t>
            </a:r>
            <a:r>
              <a:rPr lang="tr-TR" dirty="0" smtClean="0"/>
              <a:t> </a:t>
            </a:r>
            <a:r>
              <a:rPr lang="tr-TR" dirty="0" err="1" smtClean="0"/>
              <a:t>main’in</a:t>
            </a:r>
            <a:r>
              <a:rPr lang="tr-TR" dirty="0" smtClean="0"/>
              <a:t> değişken alanı</a:t>
            </a:r>
          </a:p>
          <a:p>
            <a:pPr algn="ctr"/>
            <a:endParaRPr lang="tr-TR" dirty="0" smtClean="0"/>
          </a:p>
          <a:p>
            <a:pPr algn="ctr"/>
            <a:endParaRPr lang="tr-TR" dirty="0" smtClean="0"/>
          </a:p>
          <a:p>
            <a:pPr algn="ctr"/>
            <a:endParaRPr lang="tr-TR" dirty="0"/>
          </a:p>
        </p:txBody>
      </p:sp>
      <p:sp>
        <p:nvSpPr>
          <p:cNvPr id="9" name="8 Dikdörtgen"/>
          <p:cNvSpPr/>
          <p:nvPr/>
        </p:nvSpPr>
        <p:spPr>
          <a:xfrm>
            <a:off x="71628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x</a:t>
            </a:r>
            <a:br>
              <a:rPr lang="tr-TR" dirty="0" smtClean="0"/>
            </a:br>
            <a:r>
              <a:rPr lang="tr-TR" dirty="0" smtClean="0"/>
              <a:t>7</a:t>
            </a:r>
            <a:endParaRPr lang="tr-TR" dirty="0"/>
          </a:p>
        </p:txBody>
      </p:sp>
      <p:sp>
        <p:nvSpPr>
          <p:cNvPr id="10" name="9 Dikdörtgen"/>
          <p:cNvSpPr/>
          <p:nvPr/>
        </p:nvSpPr>
        <p:spPr>
          <a:xfrm>
            <a:off x="332232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a</a:t>
            </a:r>
            <a:br>
              <a:rPr lang="tr-TR" dirty="0" smtClean="0"/>
            </a:br>
            <a:r>
              <a:rPr lang="tr-TR" dirty="0" smtClean="0"/>
              <a:t>7</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Çok yavaş çekimde bir fonksiyonun çalışması</a:t>
            </a:r>
            <a:endParaRPr lang="tr-TR" dirty="0"/>
          </a:p>
        </p:txBody>
      </p:sp>
      <p:sp>
        <p:nvSpPr>
          <p:cNvPr id="3" name="2 İçerik Yer Tutucusu"/>
          <p:cNvSpPr>
            <a:spLocks noGrp="1"/>
          </p:cNvSpPr>
          <p:nvPr>
            <p:ph sz="quarter" idx="1"/>
          </p:nvPr>
        </p:nvSpPr>
        <p:spPr/>
        <p:txBody>
          <a:bodyPr/>
          <a:lstStyle/>
          <a:p>
            <a:r>
              <a:rPr lang="tr-TR" dirty="0" smtClean="0"/>
              <a:t>Şimdi bu alıştırmanın üzerinden</a:t>
            </a:r>
            <a:br>
              <a:rPr lang="tr-TR" dirty="0" smtClean="0"/>
            </a:br>
            <a:r>
              <a:rPr lang="tr-TR" dirty="0" err="1" smtClean="0"/>
              <a:t>arttir’in</a:t>
            </a:r>
            <a:r>
              <a:rPr lang="tr-TR" dirty="0" smtClean="0"/>
              <a:t> içindeki değişkenin</a:t>
            </a:r>
            <a:br>
              <a:rPr lang="tr-TR" dirty="0" smtClean="0"/>
            </a:br>
            <a:r>
              <a:rPr lang="tr-TR" dirty="0" smtClean="0"/>
              <a:t>ismini a değil de x yaparak</a:t>
            </a:r>
            <a:br>
              <a:rPr lang="tr-TR" dirty="0" smtClean="0"/>
            </a:br>
            <a:r>
              <a:rPr lang="tr-TR" dirty="0" smtClean="0"/>
              <a:t>geçin.</a:t>
            </a:r>
          </a:p>
          <a:p>
            <a:r>
              <a:rPr lang="tr-TR" dirty="0" smtClean="0"/>
              <a:t>Değişen hiçbir şey yoktur.</a:t>
            </a:r>
          </a:p>
          <a:p>
            <a:r>
              <a:rPr lang="tr-TR" dirty="0" err="1" smtClean="0"/>
              <a:t>main’deki</a:t>
            </a:r>
            <a:r>
              <a:rPr lang="tr-TR" dirty="0" smtClean="0"/>
              <a:t> x ile, </a:t>
            </a:r>
            <a:r>
              <a:rPr lang="tr-TR" dirty="0" err="1" smtClean="0"/>
              <a:t>arttir’daki</a:t>
            </a:r>
            <a:r>
              <a:rPr lang="tr-TR" dirty="0" smtClean="0"/>
              <a:t> x farklı</a:t>
            </a:r>
            <a:br>
              <a:rPr lang="tr-TR" dirty="0" smtClean="0"/>
            </a:br>
            <a:r>
              <a:rPr lang="tr-TR" dirty="0" smtClean="0"/>
              <a:t>iki değişkendir.</a:t>
            </a:r>
          </a:p>
        </p:txBody>
      </p:sp>
      <p:sp>
        <p:nvSpPr>
          <p:cNvPr id="4" name="3 Metin kutusu"/>
          <p:cNvSpPr txBox="1"/>
          <p:nvPr/>
        </p:nvSpPr>
        <p:spPr>
          <a:xfrm>
            <a:off x="5425440" y="1447800"/>
            <a:ext cx="3261360"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en-US" dirty="0" smtClean="0"/>
              <a:t>#include &lt;</a:t>
            </a:r>
            <a:r>
              <a:rPr lang="en-US" dirty="0" err="1" smtClean="0"/>
              <a:t>stdio.h</a:t>
            </a:r>
            <a:r>
              <a:rPr lang="en-US" dirty="0" smtClean="0"/>
              <a:t>&gt;</a:t>
            </a:r>
            <a:endParaRPr lang="tr-TR" dirty="0" smtClean="0"/>
          </a:p>
          <a:p>
            <a:pPr marL="342900" indent="-342900">
              <a:buFont typeface="+mj-lt"/>
              <a:buAutoNum type="arabicPeriod"/>
            </a:pPr>
            <a:r>
              <a:rPr lang="en-US" b="1" dirty="0" err="1" smtClean="0"/>
              <a:t>int</a:t>
            </a:r>
            <a:r>
              <a:rPr lang="en-US" dirty="0" smtClean="0"/>
              <a:t> </a:t>
            </a:r>
            <a:r>
              <a:rPr lang="en-US" dirty="0" err="1" smtClean="0"/>
              <a:t>arttir</a:t>
            </a:r>
            <a:r>
              <a:rPr lang="en-US" dirty="0" smtClean="0"/>
              <a:t>(</a:t>
            </a:r>
            <a:r>
              <a:rPr lang="en-US" b="1" dirty="0" err="1" smtClean="0"/>
              <a:t>int</a:t>
            </a:r>
            <a:r>
              <a:rPr lang="en-US" dirty="0" smtClean="0"/>
              <a:t>);</a:t>
            </a:r>
            <a:endParaRPr lang="tr-TR" dirty="0" smtClean="0"/>
          </a:p>
          <a:p>
            <a:pPr marL="342900" indent="-342900">
              <a:buFont typeface="+mj-lt"/>
              <a:buAutoNum type="arabicPeriod"/>
            </a:pPr>
            <a:r>
              <a:rPr lang="en-US" b="1" dirty="0" err="1" smtClean="0"/>
              <a:t>int</a:t>
            </a:r>
            <a:r>
              <a:rPr lang="en-US" dirty="0" smtClean="0"/>
              <a:t> main()</a:t>
            </a:r>
            <a:endParaRPr lang="tr-TR" dirty="0" smtClean="0"/>
          </a:p>
          <a:p>
            <a:pPr marL="342900" indent="-342900">
              <a:buFont typeface="+mj-lt"/>
              <a:buAutoNum type="arabicPeriod"/>
            </a:pPr>
            <a:r>
              <a:rPr lang="en-US" dirty="0" smtClean="0"/>
              <a:t>{	</a:t>
            </a:r>
            <a:endParaRPr lang="tr-TR" dirty="0" smtClean="0"/>
          </a:p>
          <a:p>
            <a:pPr marL="342900" indent="-342900">
              <a:buFont typeface="+mj-lt"/>
              <a:buAutoNum type="arabicPeriod"/>
            </a:pPr>
            <a:r>
              <a:rPr lang="en-US" dirty="0" smtClean="0"/>
              <a:t>	</a:t>
            </a:r>
            <a:r>
              <a:rPr lang="en-US" b="1" dirty="0" err="1" smtClean="0"/>
              <a:t>int</a:t>
            </a:r>
            <a:r>
              <a:rPr lang="en-US" dirty="0" smtClean="0"/>
              <a:t> x</a:t>
            </a:r>
            <a:r>
              <a:rPr lang="tr-TR" dirty="0" smtClean="0"/>
              <a:t> = 7</a:t>
            </a:r>
            <a:r>
              <a:rPr lang="en-US" dirty="0" smtClean="0"/>
              <a:t>;</a:t>
            </a:r>
            <a:endParaRPr lang="tr-TR" dirty="0" smtClean="0"/>
          </a:p>
          <a:p>
            <a:pPr marL="342900" indent="-342900">
              <a:buFont typeface="+mj-lt"/>
              <a:buAutoNum type="arabicPeriod"/>
            </a:pPr>
            <a:r>
              <a:rPr lang="en-US" dirty="0" smtClean="0"/>
              <a:t>	x = </a:t>
            </a:r>
            <a:r>
              <a:rPr lang="en-US" dirty="0" err="1" smtClean="0"/>
              <a:t>arttir</a:t>
            </a:r>
            <a:r>
              <a:rPr lang="en-US" dirty="0" smtClean="0"/>
              <a:t>(x);</a:t>
            </a:r>
            <a:endParaRPr lang="tr-TR" dirty="0" smtClean="0"/>
          </a:p>
          <a:p>
            <a:pPr marL="342900" indent="-342900">
              <a:buFont typeface="+mj-lt"/>
              <a:buAutoNum type="arabicPeriod"/>
            </a:pPr>
            <a:r>
              <a:rPr lang="en-US" dirty="0" smtClean="0"/>
              <a:t>	</a:t>
            </a:r>
            <a:r>
              <a:rPr lang="en-US" b="1" dirty="0" smtClean="0"/>
              <a:t>return</a:t>
            </a:r>
            <a:r>
              <a:rPr lang="en-US" dirty="0" smtClean="0"/>
              <a:t> 0;</a:t>
            </a:r>
            <a:endParaRPr lang="tr-TR" dirty="0" smtClean="0"/>
          </a:p>
          <a:p>
            <a:pPr marL="342900" indent="-342900">
              <a:buFont typeface="+mj-lt"/>
              <a:buAutoNum type="arabicPeriod"/>
            </a:pPr>
            <a:r>
              <a:rPr lang="en-US" dirty="0" smtClean="0"/>
              <a:t>}</a:t>
            </a:r>
            <a:endParaRPr lang="tr-TR" dirty="0" smtClean="0"/>
          </a:p>
          <a:p>
            <a:pPr marL="342900" indent="-342900">
              <a:buFont typeface="+mj-lt"/>
              <a:buAutoNum type="arabicPeriod"/>
            </a:pPr>
            <a:r>
              <a:rPr lang="en-US" b="1" dirty="0" err="1" smtClean="0"/>
              <a:t>int</a:t>
            </a:r>
            <a:r>
              <a:rPr lang="en-US" dirty="0" smtClean="0"/>
              <a:t> </a:t>
            </a:r>
            <a:r>
              <a:rPr lang="en-US" dirty="0" err="1" smtClean="0"/>
              <a:t>arttir</a:t>
            </a:r>
            <a:r>
              <a:rPr lang="en-US" dirty="0" smtClean="0"/>
              <a:t>(</a:t>
            </a:r>
            <a:r>
              <a:rPr lang="en-US" b="1" dirty="0" err="1" smtClean="0"/>
              <a:t>int</a:t>
            </a:r>
            <a:r>
              <a:rPr lang="en-US" dirty="0" smtClean="0"/>
              <a:t> </a:t>
            </a:r>
            <a:r>
              <a:rPr lang="tr-TR" dirty="0" smtClean="0"/>
              <a:t>x</a:t>
            </a:r>
            <a:r>
              <a:rPr lang="en-US" dirty="0" smtClean="0"/>
              <a:t>)</a:t>
            </a:r>
            <a:endParaRPr lang="tr-TR" dirty="0" smtClean="0"/>
          </a:p>
          <a:p>
            <a:pPr marL="342900" indent="-342900">
              <a:buFont typeface="+mj-lt"/>
              <a:buAutoNum type="arabicPeriod"/>
            </a:pPr>
            <a:r>
              <a:rPr lang="en-US" dirty="0" smtClean="0"/>
              <a:t>{</a:t>
            </a:r>
            <a:endParaRPr lang="tr-TR" dirty="0" smtClean="0"/>
          </a:p>
          <a:p>
            <a:pPr marL="342900" indent="-342900">
              <a:buFont typeface="+mj-lt"/>
              <a:buAutoNum type="arabicPeriod"/>
            </a:pPr>
            <a:r>
              <a:rPr lang="en-US" dirty="0" smtClean="0"/>
              <a:t>	</a:t>
            </a:r>
            <a:r>
              <a:rPr lang="en-US" b="1" dirty="0" smtClean="0"/>
              <a:t>return</a:t>
            </a:r>
            <a:r>
              <a:rPr lang="en-US" dirty="0" smtClean="0"/>
              <a:t> </a:t>
            </a:r>
            <a:r>
              <a:rPr lang="tr-TR" dirty="0" smtClean="0"/>
              <a:t>x</a:t>
            </a:r>
            <a:r>
              <a:rPr lang="en-US" dirty="0" smtClean="0"/>
              <a:t>+1;</a:t>
            </a:r>
            <a:endParaRPr lang="tr-TR" dirty="0" smtClean="0"/>
          </a:p>
          <a:p>
            <a:pPr marL="342900" indent="-342900">
              <a:buFont typeface="+mj-lt"/>
              <a:buAutoNum type="arabicPeriod"/>
            </a:pPr>
            <a:r>
              <a:rPr lang="en-US" dirty="0" smtClean="0"/>
              <a:t>}</a:t>
            </a:r>
            <a:endParaRPr lang="tr-TR" dirty="0" smtClean="0"/>
          </a:p>
          <a:p>
            <a:endParaRPr lang="tr-TR" dirty="0"/>
          </a:p>
        </p:txBody>
      </p:sp>
      <p:sp>
        <p:nvSpPr>
          <p:cNvPr id="6" name="5 Yuvarlatılmış Dikdörtgen"/>
          <p:cNvSpPr/>
          <p:nvPr/>
        </p:nvSpPr>
        <p:spPr>
          <a:xfrm>
            <a:off x="307086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RAM’deki</a:t>
            </a:r>
            <a:r>
              <a:rPr lang="tr-TR" dirty="0" smtClean="0"/>
              <a:t> </a:t>
            </a:r>
            <a:r>
              <a:rPr lang="tr-TR" dirty="0" err="1" smtClean="0"/>
              <a:t>arttir’in</a:t>
            </a:r>
            <a:r>
              <a:rPr lang="tr-TR" dirty="0" smtClean="0"/>
              <a:t> değişken alanı</a:t>
            </a:r>
          </a:p>
          <a:p>
            <a:pPr algn="ctr"/>
            <a:endParaRPr lang="tr-TR" dirty="0" smtClean="0"/>
          </a:p>
          <a:p>
            <a:pPr algn="ctr"/>
            <a:endParaRPr lang="tr-TR" dirty="0" smtClean="0"/>
          </a:p>
          <a:p>
            <a:pPr algn="ctr"/>
            <a:endParaRPr lang="tr-TR" dirty="0"/>
          </a:p>
        </p:txBody>
      </p:sp>
      <p:sp>
        <p:nvSpPr>
          <p:cNvPr id="7" name="6 Yuvarlatılmış Dikdörtgen"/>
          <p:cNvSpPr/>
          <p:nvPr/>
        </p:nvSpPr>
        <p:spPr>
          <a:xfrm>
            <a:off x="457200" y="4188619"/>
            <a:ext cx="224028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RAM’deki</a:t>
            </a:r>
            <a:r>
              <a:rPr lang="tr-TR" dirty="0" smtClean="0"/>
              <a:t> </a:t>
            </a:r>
            <a:r>
              <a:rPr lang="tr-TR" dirty="0" err="1" smtClean="0"/>
              <a:t>main’in</a:t>
            </a:r>
            <a:r>
              <a:rPr lang="tr-TR" dirty="0" smtClean="0"/>
              <a:t> değişken alanı</a:t>
            </a:r>
          </a:p>
          <a:p>
            <a:pPr algn="ctr"/>
            <a:endParaRPr lang="tr-TR" dirty="0" smtClean="0"/>
          </a:p>
          <a:p>
            <a:pPr algn="ctr"/>
            <a:endParaRPr lang="tr-TR" dirty="0" smtClean="0"/>
          </a:p>
          <a:p>
            <a:pPr algn="ctr"/>
            <a:endParaRPr lang="tr-TR" dirty="0"/>
          </a:p>
        </p:txBody>
      </p:sp>
      <p:sp>
        <p:nvSpPr>
          <p:cNvPr id="9" name="8 Dikdörtgen"/>
          <p:cNvSpPr/>
          <p:nvPr/>
        </p:nvSpPr>
        <p:spPr>
          <a:xfrm>
            <a:off x="71628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x</a:t>
            </a:r>
            <a:br>
              <a:rPr lang="tr-TR" dirty="0" smtClean="0"/>
            </a:br>
            <a:endParaRPr lang="tr-TR" dirty="0"/>
          </a:p>
        </p:txBody>
      </p:sp>
      <p:sp>
        <p:nvSpPr>
          <p:cNvPr id="10" name="9 Dikdörtgen"/>
          <p:cNvSpPr/>
          <p:nvPr/>
        </p:nvSpPr>
        <p:spPr>
          <a:xfrm>
            <a:off x="3322320" y="5080159"/>
            <a:ext cx="1722120" cy="952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x</a:t>
            </a:r>
            <a:br>
              <a:rPr lang="tr-TR" dirty="0" smtClean="0"/>
            </a:b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drchrisstephens.com/wp-content/uploads/2010/12/True-and-False-Sign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86446" y="0"/>
            <a:ext cx="2877824" cy="1912953"/>
          </a:xfrm>
          <a:prstGeom prst="rect">
            <a:avLst/>
          </a:prstGeom>
          <a:noFill/>
          <a:extLst>
            <a:ext uri="{909E8E84-426E-40DD-AFC4-6F175D3DCCD1}">
              <a14:hiddenFill xmlns="" xmlns:a14="http://schemas.microsoft.com/office/drawing/2010/main">
                <a:solidFill>
                  <a:srgbClr val="FFFFFF"/>
                </a:solidFill>
              </a14:hiddenFill>
            </a:ext>
          </a:extLst>
        </p:spPr>
      </p:pic>
      <p:sp>
        <p:nvSpPr>
          <p:cNvPr id="8195" name="Rectangle 3"/>
          <p:cNvSpPr>
            <a:spLocks noGrp="1" noChangeArrowheads="1"/>
          </p:cNvSpPr>
          <p:nvPr>
            <p:ph idx="1"/>
          </p:nvPr>
        </p:nvSpPr>
        <p:spPr>
          <a:xfrm>
            <a:off x="457200" y="2071678"/>
            <a:ext cx="8229600" cy="4085282"/>
          </a:xfrm>
          <a:noFill/>
          <a:ln/>
        </p:spPr>
        <p:txBody>
          <a:bodyPr>
            <a:normAutofit/>
          </a:bodyPr>
          <a:lstStyle/>
          <a:p>
            <a:pPr>
              <a:spcBef>
                <a:spcPct val="100000"/>
              </a:spcBef>
            </a:pPr>
            <a:r>
              <a:rPr lang="en-US" b="1" dirty="0"/>
              <a:t>Arithmetic expressions</a:t>
            </a:r>
            <a:r>
              <a:rPr lang="en-US" dirty="0"/>
              <a:t> evaluate to numeric values</a:t>
            </a:r>
            <a:r>
              <a:rPr lang="en-US" dirty="0" smtClean="0"/>
              <a:t>.</a:t>
            </a:r>
            <a:endParaRPr lang="tr-TR" dirty="0" smtClean="0"/>
          </a:p>
          <a:p>
            <a:pPr lvl="1">
              <a:spcBef>
                <a:spcPct val="100000"/>
              </a:spcBef>
            </a:pPr>
            <a:r>
              <a:rPr lang="en-US" dirty="0" smtClean="0"/>
              <a:t>An </a:t>
            </a:r>
            <a:r>
              <a:rPr lang="en-US" dirty="0"/>
              <a:t>arithmetic expression that has a value of </a:t>
            </a:r>
            <a:r>
              <a:rPr lang="en-US" b="1" u="sng" dirty="0"/>
              <a:t>zero</a:t>
            </a:r>
            <a:r>
              <a:rPr lang="en-US" dirty="0"/>
              <a:t> is </a:t>
            </a:r>
            <a:r>
              <a:rPr lang="en-US" b="1" i="1" dirty="0" smtClean="0"/>
              <a:t>false</a:t>
            </a:r>
            <a:r>
              <a:rPr lang="en-US" dirty="0" smtClean="0"/>
              <a:t>.</a:t>
            </a:r>
            <a:r>
              <a:rPr lang="tr-TR" dirty="0" smtClean="0"/>
              <a:t> </a:t>
            </a:r>
            <a:r>
              <a:rPr lang="en-US" dirty="0" smtClean="0"/>
              <a:t>An </a:t>
            </a:r>
            <a:r>
              <a:rPr lang="en-US" dirty="0"/>
              <a:t>arithmetic expression that has a value </a:t>
            </a:r>
            <a:r>
              <a:rPr lang="en-US" b="1" u="sng" dirty="0"/>
              <a:t>other than zero</a:t>
            </a:r>
            <a:r>
              <a:rPr lang="en-US" b="1" dirty="0"/>
              <a:t> </a:t>
            </a:r>
            <a:r>
              <a:rPr lang="en-US" dirty="0"/>
              <a:t>is </a:t>
            </a:r>
            <a:r>
              <a:rPr lang="en-US" b="1" i="1" dirty="0"/>
              <a:t>true</a:t>
            </a:r>
            <a:r>
              <a:rPr lang="en-US" dirty="0"/>
              <a:t>. </a:t>
            </a:r>
            <a:r>
              <a:rPr lang="tr-TR" dirty="0" smtClean="0"/>
              <a:t/>
            </a:r>
            <a:br>
              <a:rPr lang="tr-TR" dirty="0" smtClean="0"/>
            </a:br>
            <a:r>
              <a:rPr lang="tr-TR" sz="1900" dirty="0" smtClean="0"/>
              <a:t>( </a:t>
            </a:r>
            <a:r>
              <a:rPr lang="tr-TR" sz="1900" dirty="0" err="1" smtClean="0"/>
              <a:t>if</a:t>
            </a:r>
            <a:r>
              <a:rPr lang="tr-TR" sz="1900" dirty="0" smtClean="0"/>
              <a:t>(0) {…} is </a:t>
            </a:r>
            <a:r>
              <a:rPr lang="tr-TR" sz="1900" dirty="0" err="1" smtClean="0"/>
              <a:t>never</a:t>
            </a:r>
            <a:r>
              <a:rPr lang="tr-TR" sz="1900" dirty="0" smtClean="0"/>
              <a:t> </a:t>
            </a:r>
            <a:r>
              <a:rPr lang="tr-TR" sz="1900" dirty="0" err="1" smtClean="0"/>
              <a:t>executed</a:t>
            </a:r>
            <a:r>
              <a:rPr lang="tr-TR" sz="1900" dirty="0" smtClean="0"/>
              <a:t>, </a:t>
            </a:r>
            <a:r>
              <a:rPr lang="tr-TR" sz="1900" dirty="0" err="1" smtClean="0"/>
              <a:t>if</a:t>
            </a:r>
            <a:r>
              <a:rPr lang="tr-TR" sz="1900" dirty="0" smtClean="0"/>
              <a:t>(-1){…} </a:t>
            </a:r>
            <a:r>
              <a:rPr lang="tr-TR" sz="1900" dirty="0" err="1" smtClean="0"/>
              <a:t>or</a:t>
            </a:r>
            <a:r>
              <a:rPr lang="tr-TR" sz="1900" dirty="0" smtClean="0"/>
              <a:t> </a:t>
            </a:r>
            <a:r>
              <a:rPr lang="tr-TR" sz="1900" dirty="0" err="1" smtClean="0"/>
              <a:t>if</a:t>
            </a:r>
            <a:r>
              <a:rPr lang="tr-TR" sz="1900" dirty="0" smtClean="0"/>
              <a:t>(141){…} is </a:t>
            </a:r>
            <a:r>
              <a:rPr lang="tr-TR" sz="1900" dirty="0" err="1" smtClean="0"/>
              <a:t>always</a:t>
            </a:r>
            <a:r>
              <a:rPr lang="tr-TR" sz="1900" dirty="0" smtClean="0"/>
              <a:t> </a:t>
            </a:r>
            <a:r>
              <a:rPr lang="tr-TR" sz="1900" dirty="0" err="1" smtClean="0"/>
              <a:t>executed</a:t>
            </a:r>
            <a:r>
              <a:rPr lang="tr-TR" sz="1900" dirty="0" smtClean="0"/>
              <a:t>.)</a:t>
            </a:r>
            <a:endParaRPr lang="tr-TR" dirty="0" smtClean="0"/>
          </a:p>
          <a:p>
            <a:pPr>
              <a:spcBef>
                <a:spcPct val="100000"/>
              </a:spcBef>
            </a:pPr>
            <a:r>
              <a:rPr lang="tr-TR" dirty="0" smtClean="0"/>
              <a:t>A </a:t>
            </a:r>
            <a:r>
              <a:rPr lang="tr-TR" dirty="0" err="1" smtClean="0"/>
              <a:t>true</a:t>
            </a:r>
            <a:r>
              <a:rPr lang="tr-TR" dirty="0" smtClean="0"/>
              <a:t> </a:t>
            </a:r>
            <a:r>
              <a:rPr lang="tr-TR" dirty="0" err="1" smtClean="0"/>
              <a:t>logical</a:t>
            </a:r>
            <a:r>
              <a:rPr lang="tr-TR" dirty="0" smtClean="0"/>
              <a:t> </a:t>
            </a:r>
            <a:r>
              <a:rPr lang="tr-TR" dirty="0" err="1" smtClean="0"/>
              <a:t>expression</a:t>
            </a:r>
            <a:r>
              <a:rPr lang="tr-TR" dirty="0" smtClean="0"/>
              <a:t> </a:t>
            </a:r>
            <a:r>
              <a:rPr lang="tr-TR" dirty="0" err="1" smtClean="0"/>
              <a:t>equals</a:t>
            </a:r>
            <a:r>
              <a:rPr lang="tr-TR" dirty="0" smtClean="0"/>
              <a:t> 1, a </a:t>
            </a:r>
            <a:r>
              <a:rPr lang="tr-TR" dirty="0" err="1" smtClean="0"/>
              <a:t>false</a:t>
            </a:r>
            <a:r>
              <a:rPr lang="tr-TR" dirty="0" smtClean="0"/>
              <a:t> </a:t>
            </a:r>
            <a:r>
              <a:rPr lang="tr-TR" dirty="0" err="1" smtClean="0"/>
              <a:t>logical</a:t>
            </a:r>
            <a:r>
              <a:rPr lang="tr-TR" dirty="0" smtClean="0"/>
              <a:t> </a:t>
            </a:r>
            <a:r>
              <a:rPr lang="tr-TR" dirty="0" err="1" smtClean="0"/>
              <a:t>expression</a:t>
            </a:r>
            <a:r>
              <a:rPr lang="tr-TR" dirty="0" smtClean="0"/>
              <a:t> </a:t>
            </a:r>
            <a:r>
              <a:rPr lang="tr-TR" dirty="0" err="1" smtClean="0"/>
              <a:t>equals</a:t>
            </a:r>
            <a:r>
              <a:rPr lang="tr-TR" dirty="0" smtClean="0"/>
              <a:t> 0. </a:t>
            </a:r>
            <a:r>
              <a:rPr lang="tr-TR" dirty="0" err="1" smtClean="0"/>
              <a:t>printf</a:t>
            </a:r>
            <a:r>
              <a:rPr lang="tr-TR" dirty="0" smtClean="0"/>
              <a:t>(“%d”, 2==2); </a:t>
            </a:r>
            <a:r>
              <a:rPr lang="tr-TR" dirty="0" err="1" smtClean="0"/>
              <a:t>prints</a:t>
            </a:r>
            <a:r>
              <a:rPr lang="tr-TR" dirty="0" smtClean="0"/>
              <a:t> 1.</a:t>
            </a:r>
            <a:endParaRPr lang="en-US" dirty="0"/>
          </a:p>
        </p:txBody>
      </p:sp>
      <p:pic>
        <p:nvPicPr>
          <p:cNvPr id="1034" name="Picture 10" descr="http://images.clipartpanda.com/one-clipart-royalty-free-number-one-clipart-illustration-97953.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b="9023"/>
          <a:stretch/>
        </p:blipFill>
        <p:spPr bwMode="auto">
          <a:xfrm>
            <a:off x="0" y="928670"/>
            <a:ext cx="1285884" cy="1228358"/>
          </a:xfrm>
          <a:prstGeom prst="rect">
            <a:avLst/>
          </a:prstGeom>
          <a:noFill/>
          <a:extLst>
            <a:ext uri="{909E8E84-426E-40DD-AFC4-6F175D3DCCD1}">
              <a14:hiddenFill xmlns=""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609600" y="228600"/>
            <a:ext cx="8153400" cy="685800"/>
          </a:xfrm>
          <a:noFill/>
          <a:ln/>
        </p:spPr>
        <p:txBody>
          <a:bodyPr>
            <a:normAutofit/>
          </a:bodyPr>
          <a:lstStyle/>
          <a:p>
            <a:r>
              <a:rPr lang="tr-TR" dirty="0" smtClean="0"/>
              <a:t>Koşul yapıları</a:t>
            </a:r>
            <a:endParaRPr lang="en-US" dirty="0"/>
          </a:p>
        </p:txBody>
      </p:sp>
      <p:pic>
        <p:nvPicPr>
          <p:cNvPr id="1032" name="Picture 8" descr="https://encrypted-tbn0.gstatic.com/images?q=tbn:ANd9GcRJlWdqopq40FCfUq2S_irlQmnka3HtCdiAKCiOug_fJy9g9yNu0A"/>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 xmlns:a14="http://schemas.microsoft.com/office/drawing/2010/main" val="0"/>
              </a:ext>
            </a:extLst>
          </a:blip>
          <a:srcRect t="16079"/>
          <a:stretch/>
        </p:blipFill>
        <p:spPr bwMode="auto">
          <a:xfrm flipH="1">
            <a:off x="7715272" y="4929198"/>
            <a:ext cx="1195369" cy="174019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99279996"/>
      </p:ext>
    </p:extLst>
  </p:cSld>
  <p:clrMapOvr>
    <a:masterClrMapping/>
  </p:clrMapOvr>
  <p:transition>
    <p:random/>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SINAVLARLA İLGİLİ OLMAYAN BİLGİLER</a:t>
            </a:r>
            <a:endParaRPr lang="tr-TR" dirty="0"/>
          </a:p>
        </p:txBody>
      </p:sp>
      <p:sp>
        <p:nvSpPr>
          <p:cNvPr id="3" name="2 İçerik Yer Tutucusu"/>
          <p:cNvSpPr>
            <a:spLocks noGrp="1"/>
          </p:cNvSpPr>
          <p:nvPr>
            <p:ph sz="quarter" idx="1"/>
          </p:nvPr>
        </p:nvSpPr>
        <p:spPr/>
        <p:txBody>
          <a:bodyPr/>
          <a:lstStyle/>
          <a:p>
            <a:r>
              <a:rPr lang="tr-TR" dirty="0" smtClean="0"/>
              <a:t>Bu slaytlardan sınavda sorumlu olmazsınız.</a:t>
            </a:r>
          </a:p>
          <a:p>
            <a:pPr lvl="1"/>
            <a:r>
              <a:rPr lang="tr-TR" dirty="0" smtClean="0"/>
              <a:t>Ödevlerinizde vs. kullanma isteyebileceğiniz bilgiler olabilir.</a:t>
            </a:r>
          </a:p>
          <a:p>
            <a:pPr lvl="1"/>
            <a:r>
              <a:rPr lang="tr-TR" dirty="0" err="1" smtClean="0"/>
              <a:t>Piazza’nın</a:t>
            </a:r>
            <a:r>
              <a:rPr lang="tr-TR" dirty="0" smtClean="0"/>
              <a:t> kullanımıyla ilgili basit bilgiler olabilir.</a:t>
            </a:r>
            <a:endParaRPr lang="tr-TR" dirty="0"/>
          </a:p>
        </p:txBody>
      </p:sp>
    </p:spTree>
  </p:cSld>
  <p:clrMapOvr>
    <a:masterClrMapping/>
  </p:clrMapOvr>
  <p:transition>
    <p:random/>
  </p:transition>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Metnin rengini kısmen değiştirmek</a:t>
            </a:r>
            <a:br>
              <a:rPr lang="tr-TR" dirty="0" smtClean="0"/>
            </a:br>
            <a:r>
              <a:rPr lang="tr-TR" dirty="0" smtClean="0"/>
              <a:t>(Sınavda bu slayttan sorumlu değilsiniz)</a:t>
            </a:r>
            <a:endParaRPr lang="tr-TR" dirty="0"/>
          </a:p>
        </p:txBody>
      </p:sp>
      <p:sp>
        <p:nvSpPr>
          <p:cNvPr id="3" name="2 İçerik Yer Tutucusu"/>
          <p:cNvSpPr>
            <a:spLocks noGrp="1"/>
          </p:cNvSpPr>
          <p:nvPr>
            <p:ph sz="quarter" idx="1"/>
          </p:nvPr>
        </p:nvSpPr>
        <p:spPr/>
        <p:txBody>
          <a:bodyPr>
            <a:noAutofit/>
          </a:bodyPr>
          <a:lstStyle/>
          <a:p>
            <a:pPr>
              <a:buNone/>
            </a:pPr>
            <a:r>
              <a:rPr lang="tr-TR" sz="1000" dirty="0" smtClean="0"/>
              <a:t>#</a:t>
            </a:r>
            <a:r>
              <a:rPr lang="tr-TR" sz="1000" dirty="0" err="1" smtClean="0"/>
              <a:t>include</a:t>
            </a:r>
            <a:r>
              <a:rPr lang="tr-TR" sz="1000" dirty="0" smtClean="0"/>
              <a:t> &lt;</a:t>
            </a:r>
            <a:r>
              <a:rPr lang="tr-TR" sz="1000" dirty="0" err="1" smtClean="0"/>
              <a:t>stdio</a:t>
            </a:r>
            <a:r>
              <a:rPr lang="tr-TR" sz="1000" dirty="0" smtClean="0"/>
              <a:t>.h&gt;</a:t>
            </a:r>
          </a:p>
          <a:p>
            <a:pPr>
              <a:buNone/>
            </a:pPr>
            <a:r>
              <a:rPr lang="tr-TR" sz="1000" dirty="0" smtClean="0"/>
              <a:t>#</a:t>
            </a:r>
            <a:r>
              <a:rPr lang="tr-TR" sz="1000" dirty="0" err="1" smtClean="0"/>
              <a:t>include</a:t>
            </a:r>
            <a:r>
              <a:rPr lang="tr-TR" sz="1000" dirty="0" smtClean="0"/>
              <a:t> &lt;</a:t>
            </a:r>
            <a:r>
              <a:rPr lang="tr-TR" sz="1000" dirty="0" err="1" smtClean="0"/>
              <a:t>stdlib</a:t>
            </a:r>
            <a:r>
              <a:rPr lang="tr-TR" sz="1000" dirty="0" smtClean="0"/>
              <a:t>.h&gt;</a:t>
            </a:r>
          </a:p>
          <a:p>
            <a:pPr>
              <a:buNone/>
            </a:pPr>
            <a:r>
              <a:rPr lang="tr-TR" sz="1000" dirty="0" smtClean="0"/>
              <a:t>#</a:t>
            </a:r>
            <a:r>
              <a:rPr lang="tr-TR" sz="1000" dirty="0" err="1" smtClean="0"/>
              <a:t>include</a:t>
            </a:r>
            <a:r>
              <a:rPr lang="tr-TR" sz="1000" dirty="0" smtClean="0"/>
              <a:t> &lt;</a:t>
            </a:r>
            <a:r>
              <a:rPr lang="tr-TR" sz="1000" dirty="0" err="1" smtClean="0"/>
              <a:t>windows</a:t>
            </a:r>
            <a:r>
              <a:rPr lang="tr-TR" sz="1000" dirty="0" smtClean="0"/>
              <a:t>.h&gt;</a:t>
            </a:r>
          </a:p>
          <a:p>
            <a:pPr>
              <a:buNone/>
            </a:pPr>
            <a:r>
              <a:rPr lang="tr-TR" sz="1000" dirty="0" smtClean="0"/>
              <a:t>#</a:t>
            </a:r>
            <a:r>
              <a:rPr lang="tr-TR" sz="1000" dirty="0" err="1" smtClean="0"/>
              <a:t>include</a:t>
            </a:r>
            <a:r>
              <a:rPr lang="tr-TR" sz="1000" dirty="0" smtClean="0"/>
              <a:t> &lt;</a:t>
            </a:r>
            <a:r>
              <a:rPr lang="tr-TR" sz="1000" dirty="0" err="1" smtClean="0"/>
              <a:t>dos</a:t>
            </a:r>
            <a:r>
              <a:rPr lang="tr-TR" sz="1000" dirty="0" smtClean="0"/>
              <a:t>.h&gt;</a:t>
            </a:r>
          </a:p>
          <a:p>
            <a:pPr>
              <a:buNone/>
            </a:pPr>
            <a:r>
              <a:rPr lang="tr-TR" sz="1000" dirty="0" smtClean="0"/>
              <a:t>#</a:t>
            </a:r>
            <a:r>
              <a:rPr lang="tr-TR" sz="1000" dirty="0" err="1" smtClean="0"/>
              <a:t>include</a:t>
            </a:r>
            <a:r>
              <a:rPr lang="tr-TR" sz="1000" dirty="0" smtClean="0"/>
              <a:t> &lt;</a:t>
            </a:r>
            <a:r>
              <a:rPr lang="tr-TR" sz="1000" dirty="0" err="1" smtClean="0"/>
              <a:t>dir</a:t>
            </a:r>
            <a:r>
              <a:rPr lang="tr-TR" sz="1000" dirty="0" smtClean="0"/>
              <a:t>.h&gt;</a:t>
            </a:r>
          </a:p>
          <a:p>
            <a:pPr>
              <a:buNone/>
            </a:pPr>
            <a:r>
              <a:rPr lang="tr-TR" sz="1000" dirty="0" err="1" smtClean="0"/>
              <a:t>void</a:t>
            </a:r>
            <a:r>
              <a:rPr lang="tr-TR" sz="1000" dirty="0" smtClean="0"/>
              <a:t> </a:t>
            </a:r>
            <a:r>
              <a:rPr lang="tr-TR" sz="1000" dirty="0" err="1" smtClean="0"/>
              <a:t>SetColor</a:t>
            </a:r>
            <a:r>
              <a:rPr lang="tr-TR" sz="1000" dirty="0" smtClean="0"/>
              <a:t>(</a:t>
            </a:r>
            <a:r>
              <a:rPr lang="tr-TR" sz="1000" dirty="0" err="1" smtClean="0"/>
              <a:t>int</a:t>
            </a:r>
            <a:r>
              <a:rPr lang="tr-TR" sz="1000" dirty="0" smtClean="0"/>
              <a:t> </a:t>
            </a:r>
            <a:r>
              <a:rPr lang="tr-TR" sz="1000" dirty="0" err="1" smtClean="0"/>
              <a:t>ForgC</a:t>
            </a:r>
            <a:r>
              <a:rPr lang="tr-TR" sz="1000" dirty="0" smtClean="0"/>
              <a:t>);</a:t>
            </a:r>
          </a:p>
          <a:p>
            <a:pPr>
              <a:buNone/>
            </a:pPr>
            <a:r>
              <a:rPr lang="tr-TR" sz="1000" dirty="0" err="1" smtClean="0"/>
              <a:t>int</a:t>
            </a:r>
            <a:r>
              <a:rPr lang="tr-TR" sz="1000" dirty="0" smtClean="0"/>
              <a:t> </a:t>
            </a:r>
            <a:r>
              <a:rPr lang="tr-TR" sz="1000" dirty="0" err="1" smtClean="0"/>
              <a:t>main</a:t>
            </a:r>
            <a:r>
              <a:rPr lang="tr-TR" sz="1000" dirty="0" smtClean="0"/>
              <a:t>()</a:t>
            </a:r>
          </a:p>
          <a:p>
            <a:pPr>
              <a:buNone/>
            </a:pPr>
            <a:r>
              <a:rPr lang="tr-TR" sz="1000" dirty="0" smtClean="0"/>
              <a:t>{</a:t>
            </a:r>
          </a:p>
          <a:p>
            <a:pPr>
              <a:buNone/>
            </a:pPr>
            <a:r>
              <a:rPr lang="tr-TR" sz="1000" dirty="0" smtClean="0"/>
              <a:t>	</a:t>
            </a:r>
            <a:r>
              <a:rPr lang="tr-TR" sz="1000" dirty="0" err="1" smtClean="0"/>
              <a:t>system</a:t>
            </a:r>
            <a:r>
              <a:rPr lang="tr-TR" sz="1000" dirty="0" smtClean="0"/>
              <a:t>("COLOR 3E");</a:t>
            </a:r>
          </a:p>
          <a:p>
            <a:pPr>
              <a:buNone/>
            </a:pPr>
            <a:r>
              <a:rPr lang="tr-TR" sz="1000" dirty="0" smtClean="0"/>
              <a:t>	</a:t>
            </a:r>
            <a:r>
              <a:rPr lang="tr-TR" sz="1000" dirty="0" err="1" smtClean="0"/>
              <a:t>SetColor</a:t>
            </a:r>
            <a:r>
              <a:rPr lang="tr-TR" sz="1000" dirty="0" smtClean="0"/>
              <a:t>(1);</a:t>
            </a:r>
          </a:p>
          <a:p>
            <a:pPr>
              <a:buNone/>
            </a:pPr>
            <a:r>
              <a:rPr lang="tr-TR" sz="1000" dirty="0" smtClean="0"/>
              <a:t>	</a:t>
            </a:r>
            <a:r>
              <a:rPr lang="tr-TR" sz="1000" dirty="0" err="1" smtClean="0"/>
              <a:t>printf</a:t>
            </a:r>
            <a:r>
              <a:rPr lang="tr-TR" sz="1000" dirty="0" smtClean="0"/>
              <a:t>("Fener");</a:t>
            </a:r>
          </a:p>
          <a:p>
            <a:pPr>
              <a:buNone/>
            </a:pPr>
            <a:r>
              <a:rPr lang="tr-TR" sz="1000" dirty="0" smtClean="0"/>
              <a:t>	</a:t>
            </a:r>
            <a:r>
              <a:rPr lang="tr-TR" sz="1000" dirty="0" err="1" smtClean="0"/>
              <a:t>SetColor</a:t>
            </a:r>
            <a:r>
              <a:rPr lang="tr-TR" sz="1000" dirty="0" smtClean="0"/>
              <a:t>(14);</a:t>
            </a:r>
          </a:p>
          <a:p>
            <a:pPr>
              <a:buNone/>
            </a:pPr>
            <a:r>
              <a:rPr lang="tr-TR" sz="1000" dirty="0" smtClean="0"/>
              <a:t>	</a:t>
            </a:r>
            <a:r>
              <a:rPr lang="tr-TR" sz="1000" dirty="0" err="1" smtClean="0"/>
              <a:t>printf</a:t>
            </a:r>
            <a:r>
              <a:rPr lang="tr-TR" sz="1000" dirty="0" smtClean="0"/>
              <a:t>("</a:t>
            </a:r>
            <a:r>
              <a:rPr lang="tr-TR" sz="1000" dirty="0" err="1" smtClean="0"/>
              <a:t>bahce</a:t>
            </a:r>
            <a:r>
              <a:rPr lang="tr-TR" sz="1000" dirty="0" smtClean="0"/>
              <a:t>");</a:t>
            </a:r>
          </a:p>
          <a:p>
            <a:pPr>
              <a:buNone/>
            </a:pPr>
            <a:r>
              <a:rPr lang="tr-TR" sz="1000" dirty="0" smtClean="0"/>
              <a:t>	</a:t>
            </a:r>
            <a:r>
              <a:rPr lang="tr-TR" sz="1000" dirty="0" err="1" smtClean="0"/>
              <a:t>SetColor</a:t>
            </a:r>
            <a:r>
              <a:rPr lang="tr-TR" sz="1000" dirty="0" smtClean="0"/>
              <a:t>(0);</a:t>
            </a:r>
          </a:p>
          <a:p>
            <a:pPr>
              <a:buNone/>
            </a:pPr>
            <a:r>
              <a:rPr lang="tr-TR" sz="1000" dirty="0" smtClean="0"/>
              <a:t>	</a:t>
            </a:r>
            <a:r>
              <a:rPr lang="tr-TR" sz="1000" dirty="0" err="1" smtClean="0"/>
              <a:t>printf</a:t>
            </a:r>
            <a:r>
              <a:rPr lang="tr-TR" sz="1000" dirty="0" smtClean="0"/>
              <a:t>(" </a:t>
            </a:r>
            <a:r>
              <a:rPr lang="tr-TR" sz="1000" dirty="0" err="1" smtClean="0"/>
              <a:t>maci</a:t>
            </a:r>
            <a:r>
              <a:rPr lang="tr-TR" sz="1000" dirty="0" smtClean="0"/>
              <a:t> ne zaman?");</a:t>
            </a:r>
          </a:p>
          <a:p>
            <a:pPr>
              <a:buNone/>
            </a:pPr>
            <a:r>
              <a:rPr lang="tr-TR" sz="1000" dirty="0" smtClean="0"/>
              <a:t>	</a:t>
            </a:r>
            <a:r>
              <a:rPr lang="tr-TR" sz="1000" dirty="0" err="1" smtClean="0"/>
              <a:t>return</a:t>
            </a:r>
            <a:r>
              <a:rPr lang="tr-TR" sz="1000" dirty="0" smtClean="0"/>
              <a:t> 0;</a:t>
            </a:r>
          </a:p>
          <a:p>
            <a:pPr>
              <a:buNone/>
            </a:pPr>
            <a:r>
              <a:rPr lang="tr-TR" sz="1000" dirty="0" smtClean="0"/>
              <a:t>}</a:t>
            </a:r>
          </a:p>
          <a:p>
            <a:pPr>
              <a:buNone/>
            </a:pPr>
            <a:r>
              <a:rPr lang="tr-TR" sz="1000" dirty="0" smtClean="0"/>
              <a:t>…</a:t>
            </a:r>
          </a:p>
        </p:txBody>
      </p:sp>
      <p:pic>
        <p:nvPicPr>
          <p:cNvPr id="2050" name="Picture 2"/>
          <p:cNvPicPr>
            <a:picLocks noChangeAspect="1" noChangeArrowheads="1"/>
          </p:cNvPicPr>
          <p:nvPr/>
        </p:nvPicPr>
        <p:blipFill>
          <a:blip r:embed="rId3"/>
          <a:srcRect t="7014" r="44233" b="55430"/>
          <a:stretch>
            <a:fillRect/>
          </a:stretch>
        </p:blipFill>
        <p:spPr bwMode="auto">
          <a:xfrm>
            <a:off x="3390900" y="1219200"/>
            <a:ext cx="5295900" cy="1581150"/>
          </a:xfrm>
          <a:prstGeom prst="rect">
            <a:avLst/>
          </a:prstGeom>
          <a:noFill/>
          <a:ln w="9525">
            <a:noFill/>
            <a:miter lim="800000"/>
            <a:headEnd/>
            <a:tailEnd/>
          </a:ln>
          <a:effectLst/>
        </p:spPr>
      </p:pic>
      <p:sp>
        <p:nvSpPr>
          <p:cNvPr id="5" name="4 Dikdörtgen"/>
          <p:cNvSpPr/>
          <p:nvPr/>
        </p:nvSpPr>
        <p:spPr>
          <a:xfrm>
            <a:off x="2266949" y="3333750"/>
            <a:ext cx="4733925" cy="2708434"/>
          </a:xfrm>
          <a:prstGeom prst="rect">
            <a:avLst/>
          </a:prstGeom>
        </p:spPr>
        <p:txBody>
          <a:bodyPr wrap="square">
            <a:spAutoFit/>
          </a:bodyPr>
          <a:lstStyle/>
          <a:p>
            <a:pPr>
              <a:buNone/>
            </a:pPr>
            <a:r>
              <a:rPr lang="tr-TR" sz="1000" dirty="0" smtClean="0"/>
              <a:t>…</a:t>
            </a:r>
          </a:p>
          <a:p>
            <a:pPr>
              <a:buNone/>
            </a:pPr>
            <a:r>
              <a:rPr lang="tr-TR" sz="1000" dirty="0" err="1" smtClean="0"/>
              <a:t>void</a:t>
            </a:r>
            <a:r>
              <a:rPr lang="tr-TR" sz="1000" dirty="0" smtClean="0"/>
              <a:t> </a:t>
            </a:r>
            <a:r>
              <a:rPr lang="tr-TR" sz="1000" dirty="0" err="1" smtClean="0"/>
              <a:t>SetColor</a:t>
            </a:r>
            <a:r>
              <a:rPr lang="tr-TR" sz="1000" dirty="0" smtClean="0"/>
              <a:t>(</a:t>
            </a:r>
            <a:r>
              <a:rPr lang="tr-TR" sz="1000" dirty="0" err="1" smtClean="0"/>
              <a:t>int</a:t>
            </a:r>
            <a:r>
              <a:rPr lang="tr-TR" sz="1000" dirty="0" smtClean="0"/>
              <a:t> </a:t>
            </a:r>
            <a:r>
              <a:rPr lang="tr-TR" sz="1000" dirty="0" err="1" smtClean="0"/>
              <a:t>ForgC</a:t>
            </a:r>
            <a:r>
              <a:rPr lang="tr-TR" sz="1000" dirty="0" smtClean="0"/>
              <a:t>) //</a:t>
            </a:r>
            <a:r>
              <a:rPr lang="tr-TR" sz="1000" dirty="0" err="1" smtClean="0"/>
              <a:t>hazir</a:t>
            </a:r>
            <a:r>
              <a:rPr lang="tr-TR" sz="1000" dirty="0" smtClean="0"/>
              <a:t> fonksiyon</a:t>
            </a:r>
          </a:p>
          <a:p>
            <a:pPr>
              <a:buNone/>
            </a:pPr>
            <a:r>
              <a:rPr lang="tr-TR" sz="1000" dirty="0" smtClean="0"/>
              <a:t> {</a:t>
            </a:r>
          </a:p>
          <a:p>
            <a:pPr>
              <a:buNone/>
            </a:pPr>
            <a:r>
              <a:rPr lang="tr-TR" sz="1000" dirty="0" smtClean="0"/>
              <a:t>     WORD </a:t>
            </a:r>
            <a:r>
              <a:rPr lang="tr-TR" sz="1000" dirty="0" err="1" smtClean="0"/>
              <a:t>wColor</a:t>
            </a:r>
            <a:r>
              <a:rPr lang="tr-TR" sz="1000" dirty="0" smtClean="0"/>
              <a:t>;</a:t>
            </a:r>
          </a:p>
          <a:p>
            <a:pPr>
              <a:buNone/>
            </a:pPr>
            <a:endParaRPr lang="tr-TR" sz="1000" dirty="0" smtClean="0"/>
          </a:p>
          <a:p>
            <a:pPr>
              <a:buNone/>
            </a:pPr>
            <a:r>
              <a:rPr lang="tr-TR" sz="1000" dirty="0" smtClean="0"/>
              <a:t>      HANDLE </a:t>
            </a:r>
            <a:r>
              <a:rPr lang="tr-TR" sz="1000" dirty="0" err="1" smtClean="0"/>
              <a:t>hStdOut</a:t>
            </a:r>
            <a:r>
              <a:rPr lang="tr-TR" sz="1000" dirty="0" smtClean="0"/>
              <a:t> = </a:t>
            </a:r>
            <a:r>
              <a:rPr lang="tr-TR" sz="1000" dirty="0" err="1" smtClean="0"/>
              <a:t>GetStdHandle</a:t>
            </a:r>
            <a:r>
              <a:rPr lang="tr-TR" sz="1000" dirty="0" smtClean="0"/>
              <a:t>(STD_OUTPUT_HANDLE);</a:t>
            </a:r>
          </a:p>
          <a:p>
            <a:pPr>
              <a:buNone/>
            </a:pPr>
            <a:r>
              <a:rPr lang="tr-TR" sz="1000" dirty="0" smtClean="0"/>
              <a:t>      CONSOLE_SCREEN_BUFFER_INFO </a:t>
            </a:r>
            <a:r>
              <a:rPr lang="tr-TR" sz="1000" dirty="0" err="1" smtClean="0"/>
              <a:t>csbi</a:t>
            </a:r>
            <a:r>
              <a:rPr lang="tr-TR" sz="1000" dirty="0" smtClean="0"/>
              <a:t>;</a:t>
            </a:r>
          </a:p>
          <a:p>
            <a:pPr>
              <a:buNone/>
            </a:pPr>
            <a:endParaRPr lang="tr-TR" sz="1000" dirty="0" smtClean="0"/>
          </a:p>
          <a:p>
            <a:pPr>
              <a:buNone/>
            </a:pPr>
            <a:r>
              <a:rPr lang="tr-TR" sz="1000" dirty="0" smtClean="0"/>
              <a:t>                       //</a:t>
            </a:r>
            <a:r>
              <a:rPr lang="tr-TR" sz="1000" dirty="0" err="1" smtClean="0"/>
              <a:t>We</a:t>
            </a:r>
            <a:r>
              <a:rPr lang="tr-TR" sz="1000" dirty="0" smtClean="0"/>
              <a:t> </a:t>
            </a:r>
            <a:r>
              <a:rPr lang="tr-TR" sz="1000" dirty="0" err="1" smtClean="0"/>
              <a:t>use</a:t>
            </a:r>
            <a:r>
              <a:rPr lang="tr-TR" sz="1000" dirty="0" smtClean="0"/>
              <a:t> </a:t>
            </a:r>
            <a:r>
              <a:rPr lang="tr-TR" sz="1000" dirty="0" err="1" smtClean="0"/>
              <a:t>csbi</a:t>
            </a:r>
            <a:r>
              <a:rPr lang="tr-TR" sz="1000" dirty="0" smtClean="0"/>
              <a:t> </a:t>
            </a:r>
            <a:r>
              <a:rPr lang="tr-TR" sz="1000" dirty="0" err="1" smtClean="0"/>
              <a:t>for</a:t>
            </a:r>
            <a:r>
              <a:rPr lang="tr-TR" sz="1000" dirty="0" smtClean="0"/>
              <a:t> </a:t>
            </a:r>
            <a:r>
              <a:rPr lang="tr-TR" sz="1000" dirty="0" err="1" smtClean="0"/>
              <a:t>the</a:t>
            </a:r>
            <a:r>
              <a:rPr lang="tr-TR" sz="1000" dirty="0" smtClean="0"/>
              <a:t> </a:t>
            </a:r>
            <a:r>
              <a:rPr lang="tr-TR" sz="1000" dirty="0" err="1" smtClean="0"/>
              <a:t>wAttributes</a:t>
            </a:r>
            <a:r>
              <a:rPr lang="tr-TR" sz="1000" dirty="0" smtClean="0"/>
              <a:t> </a:t>
            </a:r>
            <a:r>
              <a:rPr lang="tr-TR" sz="1000" dirty="0" err="1" smtClean="0"/>
              <a:t>word</a:t>
            </a:r>
            <a:r>
              <a:rPr lang="tr-TR" sz="1000" dirty="0" smtClean="0"/>
              <a:t>.</a:t>
            </a:r>
          </a:p>
          <a:p>
            <a:pPr>
              <a:buNone/>
            </a:pPr>
            <a:r>
              <a:rPr lang="tr-TR" sz="1000" dirty="0" smtClean="0"/>
              <a:t>     </a:t>
            </a:r>
            <a:r>
              <a:rPr lang="tr-TR" sz="1000" dirty="0" err="1" smtClean="0"/>
              <a:t>if</a:t>
            </a:r>
            <a:r>
              <a:rPr lang="tr-TR" sz="1000" dirty="0" smtClean="0"/>
              <a:t>(</a:t>
            </a:r>
            <a:r>
              <a:rPr lang="tr-TR" sz="1000" dirty="0" err="1" smtClean="0"/>
              <a:t>GetConsoleScreenBufferInfo</a:t>
            </a:r>
            <a:r>
              <a:rPr lang="tr-TR" sz="1000" dirty="0" smtClean="0"/>
              <a:t>(</a:t>
            </a:r>
            <a:r>
              <a:rPr lang="tr-TR" sz="1000" dirty="0" err="1" smtClean="0"/>
              <a:t>hStdOut</a:t>
            </a:r>
            <a:r>
              <a:rPr lang="tr-TR" sz="1000" dirty="0" smtClean="0"/>
              <a:t>, &amp;</a:t>
            </a:r>
            <a:r>
              <a:rPr lang="tr-TR" sz="1000" dirty="0" err="1" smtClean="0"/>
              <a:t>csbi</a:t>
            </a:r>
            <a:r>
              <a:rPr lang="tr-TR" sz="1000" dirty="0" smtClean="0"/>
              <a:t>))</a:t>
            </a:r>
          </a:p>
          <a:p>
            <a:pPr>
              <a:buNone/>
            </a:pPr>
            <a:r>
              <a:rPr lang="tr-TR" sz="1000" dirty="0" smtClean="0"/>
              <a:t>     {</a:t>
            </a:r>
          </a:p>
          <a:p>
            <a:pPr>
              <a:buNone/>
            </a:pPr>
            <a:r>
              <a:rPr lang="tr-TR" sz="1000" dirty="0" smtClean="0"/>
              <a:t>                 //Mask </a:t>
            </a:r>
            <a:r>
              <a:rPr lang="tr-TR" sz="1000" dirty="0" err="1" smtClean="0"/>
              <a:t>out</a:t>
            </a:r>
            <a:r>
              <a:rPr lang="tr-TR" sz="1000" dirty="0" smtClean="0"/>
              <a:t> </a:t>
            </a:r>
            <a:r>
              <a:rPr lang="tr-TR" sz="1000" dirty="0" err="1" smtClean="0"/>
              <a:t>all</a:t>
            </a:r>
            <a:r>
              <a:rPr lang="tr-TR" sz="1000" dirty="0" smtClean="0"/>
              <a:t> but </a:t>
            </a:r>
            <a:r>
              <a:rPr lang="tr-TR" sz="1000" dirty="0" err="1" smtClean="0"/>
              <a:t>the</a:t>
            </a:r>
            <a:r>
              <a:rPr lang="tr-TR" sz="1000" dirty="0" smtClean="0"/>
              <a:t> background </a:t>
            </a:r>
            <a:r>
              <a:rPr lang="tr-TR" sz="1000" dirty="0" err="1" smtClean="0"/>
              <a:t>attribute</a:t>
            </a:r>
            <a:r>
              <a:rPr lang="tr-TR" sz="1000" dirty="0" smtClean="0"/>
              <a:t>, </a:t>
            </a:r>
            <a:r>
              <a:rPr lang="tr-TR" sz="1000" dirty="0" err="1" smtClean="0"/>
              <a:t>and</a:t>
            </a:r>
            <a:r>
              <a:rPr lang="tr-TR" sz="1000" dirty="0" smtClean="0"/>
              <a:t> </a:t>
            </a:r>
            <a:r>
              <a:rPr lang="tr-TR" sz="1000" dirty="0" err="1" smtClean="0"/>
              <a:t>add</a:t>
            </a:r>
            <a:r>
              <a:rPr lang="tr-TR" sz="1000" dirty="0" smtClean="0"/>
              <a:t> in </a:t>
            </a:r>
            <a:r>
              <a:rPr lang="tr-TR" sz="1000" dirty="0" err="1" smtClean="0"/>
              <a:t>the</a:t>
            </a:r>
            <a:r>
              <a:rPr lang="tr-TR" sz="1000" dirty="0" smtClean="0"/>
              <a:t> </a:t>
            </a:r>
            <a:r>
              <a:rPr lang="tr-TR" sz="1000" dirty="0" err="1" smtClean="0"/>
              <a:t>forgournd</a:t>
            </a:r>
            <a:r>
              <a:rPr lang="tr-TR" sz="1000" dirty="0" smtClean="0"/>
              <a:t> </a:t>
            </a:r>
            <a:r>
              <a:rPr lang="tr-TR" sz="1000" dirty="0" err="1" smtClean="0"/>
              <a:t>color</a:t>
            </a:r>
            <a:endParaRPr lang="tr-TR" sz="1000" dirty="0" smtClean="0"/>
          </a:p>
          <a:p>
            <a:pPr>
              <a:buNone/>
            </a:pPr>
            <a:r>
              <a:rPr lang="tr-TR" sz="1000" dirty="0" smtClean="0"/>
              <a:t>          </a:t>
            </a:r>
            <a:r>
              <a:rPr lang="tr-TR" sz="1000" dirty="0" err="1" smtClean="0"/>
              <a:t>wColor</a:t>
            </a:r>
            <a:r>
              <a:rPr lang="tr-TR" sz="1000" dirty="0" smtClean="0"/>
              <a:t> = (</a:t>
            </a:r>
            <a:r>
              <a:rPr lang="tr-TR" sz="1000" dirty="0" err="1" smtClean="0"/>
              <a:t>csbi</a:t>
            </a:r>
            <a:r>
              <a:rPr lang="tr-TR" sz="1000" dirty="0" smtClean="0"/>
              <a:t>.</a:t>
            </a:r>
            <a:r>
              <a:rPr lang="tr-TR" sz="1000" dirty="0" err="1" smtClean="0"/>
              <a:t>wAttributes</a:t>
            </a:r>
            <a:r>
              <a:rPr lang="tr-TR" sz="1000" dirty="0" smtClean="0"/>
              <a:t> &amp; 0xF0) + (</a:t>
            </a:r>
            <a:r>
              <a:rPr lang="tr-TR" sz="1000" dirty="0" err="1" smtClean="0"/>
              <a:t>ForgC</a:t>
            </a:r>
            <a:r>
              <a:rPr lang="tr-TR" sz="1000" dirty="0" smtClean="0"/>
              <a:t> &amp; 0x0F);</a:t>
            </a:r>
          </a:p>
          <a:p>
            <a:pPr>
              <a:buNone/>
            </a:pPr>
            <a:r>
              <a:rPr lang="tr-TR" sz="1000" dirty="0" smtClean="0"/>
              <a:t>          </a:t>
            </a:r>
            <a:r>
              <a:rPr lang="tr-TR" sz="1000" dirty="0" err="1" smtClean="0"/>
              <a:t>SetConsoleTextAttribute</a:t>
            </a:r>
            <a:r>
              <a:rPr lang="tr-TR" sz="1000" dirty="0" smtClean="0"/>
              <a:t>(</a:t>
            </a:r>
            <a:r>
              <a:rPr lang="tr-TR" sz="1000" dirty="0" err="1" smtClean="0"/>
              <a:t>hStdOut</a:t>
            </a:r>
            <a:r>
              <a:rPr lang="tr-TR" sz="1000" dirty="0" smtClean="0"/>
              <a:t>, </a:t>
            </a:r>
            <a:r>
              <a:rPr lang="tr-TR" sz="1000" dirty="0" err="1" smtClean="0"/>
              <a:t>wColor</a:t>
            </a:r>
            <a:r>
              <a:rPr lang="tr-TR" sz="1000" dirty="0" smtClean="0"/>
              <a:t>);</a:t>
            </a:r>
          </a:p>
          <a:p>
            <a:pPr>
              <a:buNone/>
            </a:pPr>
            <a:r>
              <a:rPr lang="tr-TR" sz="1000" dirty="0" smtClean="0"/>
              <a:t>     }</a:t>
            </a:r>
          </a:p>
          <a:p>
            <a:pPr>
              <a:buNone/>
            </a:pPr>
            <a:r>
              <a:rPr lang="tr-TR" sz="1000" dirty="0" smtClean="0"/>
              <a:t>     </a:t>
            </a:r>
            <a:r>
              <a:rPr lang="tr-TR" sz="1000" dirty="0" err="1" smtClean="0"/>
              <a:t>return</a:t>
            </a:r>
            <a:r>
              <a:rPr lang="tr-TR" sz="1000" dirty="0" smtClean="0"/>
              <a:t>;</a:t>
            </a:r>
          </a:p>
          <a:p>
            <a:pPr>
              <a:buNone/>
            </a:pPr>
            <a:r>
              <a:rPr lang="tr-TR" sz="1000" dirty="0" smtClean="0"/>
              <a:t> }</a:t>
            </a:r>
          </a:p>
        </p:txBody>
      </p:sp>
      <p:sp>
        <p:nvSpPr>
          <p:cNvPr id="6" name="5 Dikdörtgen"/>
          <p:cNvSpPr/>
          <p:nvPr/>
        </p:nvSpPr>
        <p:spPr>
          <a:xfrm>
            <a:off x="7189560" y="3017639"/>
            <a:ext cx="1685925"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tr-TR" sz="1000" dirty="0" smtClean="0"/>
              <a:t>/*Name         | </a:t>
            </a:r>
            <a:r>
              <a:rPr lang="tr-TR" sz="1000" dirty="0" err="1" smtClean="0"/>
              <a:t>Value</a:t>
            </a:r>
            <a:endParaRPr lang="tr-TR" sz="1000" dirty="0" smtClean="0"/>
          </a:p>
          <a:p>
            <a:pPr>
              <a:buNone/>
            </a:pPr>
            <a:r>
              <a:rPr lang="tr-TR" sz="1000" dirty="0" smtClean="0"/>
              <a:t>             |</a:t>
            </a:r>
          </a:p>
          <a:p>
            <a:pPr>
              <a:buNone/>
            </a:pPr>
            <a:r>
              <a:rPr lang="tr-TR" sz="1000" dirty="0" err="1" smtClean="0"/>
              <a:t>Black</a:t>
            </a:r>
            <a:r>
              <a:rPr lang="tr-TR" sz="1000" dirty="0" smtClean="0"/>
              <a:t>        |   0</a:t>
            </a:r>
          </a:p>
          <a:p>
            <a:pPr>
              <a:buNone/>
            </a:pPr>
            <a:r>
              <a:rPr lang="tr-TR" sz="1000" dirty="0" err="1" smtClean="0"/>
              <a:t>Blue</a:t>
            </a:r>
            <a:r>
              <a:rPr lang="tr-TR" sz="1000" dirty="0" smtClean="0"/>
              <a:t>         |   1</a:t>
            </a:r>
          </a:p>
          <a:p>
            <a:pPr>
              <a:buNone/>
            </a:pPr>
            <a:r>
              <a:rPr lang="tr-TR" sz="1000" dirty="0" err="1" smtClean="0"/>
              <a:t>Green</a:t>
            </a:r>
            <a:r>
              <a:rPr lang="tr-TR" sz="1000" dirty="0" smtClean="0"/>
              <a:t>        |   2</a:t>
            </a:r>
          </a:p>
          <a:p>
            <a:pPr>
              <a:buNone/>
            </a:pPr>
            <a:r>
              <a:rPr lang="tr-TR" sz="1000" dirty="0" err="1" smtClean="0"/>
              <a:t>Cyan</a:t>
            </a:r>
            <a:r>
              <a:rPr lang="tr-TR" sz="1000" dirty="0" smtClean="0"/>
              <a:t>         |   3</a:t>
            </a:r>
          </a:p>
          <a:p>
            <a:pPr>
              <a:buNone/>
            </a:pPr>
            <a:r>
              <a:rPr lang="tr-TR" sz="1000" dirty="0" err="1" smtClean="0"/>
              <a:t>Red</a:t>
            </a:r>
            <a:r>
              <a:rPr lang="tr-TR" sz="1000" dirty="0" smtClean="0"/>
              <a:t>          |   4</a:t>
            </a:r>
          </a:p>
          <a:p>
            <a:pPr>
              <a:buNone/>
            </a:pPr>
            <a:r>
              <a:rPr lang="tr-TR" sz="1000" dirty="0" err="1" smtClean="0"/>
              <a:t>Magenta</a:t>
            </a:r>
            <a:r>
              <a:rPr lang="tr-TR" sz="1000" dirty="0" smtClean="0"/>
              <a:t>      |   5</a:t>
            </a:r>
          </a:p>
          <a:p>
            <a:pPr>
              <a:buNone/>
            </a:pPr>
            <a:r>
              <a:rPr lang="tr-TR" sz="1000" dirty="0" smtClean="0"/>
              <a:t>Brown        |   6</a:t>
            </a:r>
          </a:p>
          <a:p>
            <a:pPr>
              <a:buNone/>
            </a:pPr>
            <a:r>
              <a:rPr lang="tr-TR" sz="1000" dirty="0" err="1" smtClean="0"/>
              <a:t>Light</a:t>
            </a:r>
            <a:r>
              <a:rPr lang="tr-TR" sz="1000" dirty="0" smtClean="0"/>
              <a:t> </a:t>
            </a:r>
            <a:r>
              <a:rPr lang="tr-TR" sz="1000" dirty="0" err="1" smtClean="0"/>
              <a:t>Gray</a:t>
            </a:r>
            <a:r>
              <a:rPr lang="tr-TR" sz="1000" dirty="0" smtClean="0"/>
              <a:t>   |   7</a:t>
            </a:r>
          </a:p>
          <a:p>
            <a:pPr>
              <a:buNone/>
            </a:pPr>
            <a:r>
              <a:rPr lang="tr-TR" sz="1000" dirty="0" err="1" smtClean="0"/>
              <a:t>Dark</a:t>
            </a:r>
            <a:r>
              <a:rPr lang="tr-TR" sz="1000" dirty="0" smtClean="0"/>
              <a:t> </a:t>
            </a:r>
            <a:r>
              <a:rPr lang="tr-TR" sz="1000" dirty="0" err="1" smtClean="0"/>
              <a:t>Gray</a:t>
            </a:r>
            <a:r>
              <a:rPr lang="tr-TR" sz="1000" dirty="0" smtClean="0"/>
              <a:t>    |   8</a:t>
            </a:r>
          </a:p>
          <a:p>
            <a:pPr>
              <a:buNone/>
            </a:pPr>
            <a:r>
              <a:rPr lang="tr-TR" sz="1000" dirty="0" err="1" smtClean="0"/>
              <a:t>Light</a:t>
            </a:r>
            <a:r>
              <a:rPr lang="tr-TR" sz="1000" dirty="0" smtClean="0"/>
              <a:t> </a:t>
            </a:r>
            <a:r>
              <a:rPr lang="tr-TR" sz="1000" dirty="0" err="1" smtClean="0"/>
              <a:t>Blue</a:t>
            </a:r>
            <a:r>
              <a:rPr lang="tr-TR" sz="1000" dirty="0" smtClean="0"/>
              <a:t>   |   9</a:t>
            </a:r>
          </a:p>
          <a:p>
            <a:pPr>
              <a:buNone/>
            </a:pPr>
            <a:r>
              <a:rPr lang="tr-TR" sz="1000" dirty="0" err="1" smtClean="0"/>
              <a:t>Light</a:t>
            </a:r>
            <a:r>
              <a:rPr lang="tr-TR" sz="1000" dirty="0" smtClean="0"/>
              <a:t> </a:t>
            </a:r>
            <a:r>
              <a:rPr lang="tr-TR" sz="1000" dirty="0" err="1" smtClean="0"/>
              <a:t>Green</a:t>
            </a:r>
            <a:r>
              <a:rPr lang="tr-TR" sz="1000" dirty="0" smtClean="0"/>
              <a:t>  |   10</a:t>
            </a:r>
          </a:p>
          <a:p>
            <a:pPr>
              <a:buNone/>
            </a:pPr>
            <a:r>
              <a:rPr lang="tr-TR" sz="1000" dirty="0" err="1" smtClean="0"/>
              <a:t>Light</a:t>
            </a:r>
            <a:r>
              <a:rPr lang="tr-TR" sz="1000" dirty="0" smtClean="0"/>
              <a:t> </a:t>
            </a:r>
            <a:r>
              <a:rPr lang="tr-TR" sz="1000" dirty="0" err="1" smtClean="0"/>
              <a:t>Cyan</a:t>
            </a:r>
            <a:r>
              <a:rPr lang="tr-TR" sz="1000" dirty="0" smtClean="0"/>
              <a:t>   |   11</a:t>
            </a:r>
          </a:p>
          <a:p>
            <a:pPr>
              <a:buNone/>
            </a:pPr>
            <a:r>
              <a:rPr lang="tr-TR" sz="1000" dirty="0" err="1" smtClean="0"/>
              <a:t>Light</a:t>
            </a:r>
            <a:r>
              <a:rPr lang="tr-TR" sz="1000" dirty="0" smtClean="0"/>
              <a:t> </a:t>
            </a:r>
            <a:r>
              <a:rPr lang="tr-TR" sz="1000" dirty="0" err="1" smtClean="0"/>
              <a:t>Red</a:t>
            </a:r>
            <a:r>
              <a:rPr lang="tr-TR" sz="1000" dirty="0" smtClean="0"/>
              <a:t>    |   12</a:t>
            </a:r>
          </a:p>
          <a:p>
            <a:pPr>
              <a:buNone/>
            </a:pPr>
            <a:r>
              <a:rPr lang="tr-TR" sz="1000" dirty="0" err="1" smtClean="0"/>
              <a:t>Light</a:t>
            </a:r>
            <a:r>
              <a:rPr lang="tr-TR" sz="1000" dirty="0" smtClean="0"/>
              <a:t> </a:t>
            </a:r>
            <a:r>
              <a:rPr lang="tr-TR" sz="1000" dirty="0" err="1" smtClean="0"/>
              <a:t>Magenta</a:t>
            </a:r>
            <a:r>
              <a:rPr lang="tr-TR" sz="1000" dirty="0" smtClean="0"/>
              <a:t>|   13</a:t>
            </a:r>
          </a:p>
          <a:p>
            <a:pPr>
              <a:buNone/>
            </a:pPr>
            <a:r>
              <a:rPr lang="tr-TR" sz="1000" dirty="0" err="1" smtClean="0"/>
              <a:t>Yellow</a:t>
            </a:r>
            <a:r>
              <a:rPr lang="tr-TR" sz="1000" dirty="0" smtClean="0"/>
              <a:t>       |   14</a:t>
            </a:r>
          </a:p>
          <a:p>
            <a:pPr>
              <a:buNone/>
            </a:pPr>
            <a:r>
              <a:rPr lang="tr-TR" sz="1000" dirty="0" err="1" smtClean="0"/>
              <a:t>White</a:t>
            </a:r>
            <a:r>
              <a:rPr lang="tr-TR" sz="1000" dirty="0" smtClean="0"/>
              <a:t>        |   15</a:t>
            </a:r>
          </a:p>
          <a:p>
            <a:pPr>
              <a:buNone/>
            </a:pPr>
            <a:r>
              <a:rPr lang="tr-TR" sz="1000" dirty="0" smtClean="0"/>
              <a:t>*/</a:t>
            </a:r>
            <a:r>
              <a:rPr lang="tr-TR" sz="800" dirty="0" smtClean="0"/>
              <a:t/>
            </a:r>
            <a:br>
              <a:rPr lang="tr-TR" sz="800" dirty="0" smtClean="0"/>
            </a:br>
            <a:endParaRPr lang="tr-TR" sz="8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Bunu biliyor musunuz? Pencere boyutunu ayarlayan kod</a:t>
            </a:r>
            <a:endParaRPr lang="tr-TR" sz="2400" dirty="0"/>
          </a:p>
        </p:txBody>
      </p:sp>
      <p:sp>
        <p:nvSpPr>
          <p:cNvPr id="3" name="2 İçerik Yer Tutucusu"/>
          <p:cNvSpPr>
            <a:spLocks noGrp="1"/>
          </p:cNvSpPr>
          <p:nvPr>
            <p:ph sz="quarter" idx="1"/>
          </p:nvPr>
        </p:nvSpPr>
        <p:spPr>
          <a:solidFill>
            <a:srgbClr val="92D050"/>
          </a:solidFill>
        </p:spPr>
        <p:style>
          <a:lnRef idx="2">
            <a:schemeClr val="accent1"/>
          </a:lnRef>
          <a:fillRef idx="1">
            <a:schemeClr val="lt1"/>
          </a:fillRef>
          <a:effectRef idx="0">
            <a:schemeClr val="accent1"/>
          </a:effectRef>
          <a:fontRef idx="minor">
            <a:schemeClr val="dk1"/>
          </a:fontRef>
        </p:style>
        <p:txBody>
          <a:bodyPr>
            <a:normAutofit/>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a:t>
            </a:r>
            <a:r>
              <a:rPr lang="tr-TR" dirty="0" err="1" smtClean="0"/>
              <a:t>system</a:t>
            </a:r>
            <a:r>
              <a:rPr lang="tr-TR" dirty="0" smtClean="0"/>
              <a:t>("</a:t>
            </a:r>
            <a:r>
              <a:rPr lang="tr-TR" dirty="0" err="1" smtClean="0"/>
              <a:t>mode</a:t>
            </a:r>
            <a:r>
              <a:rPr lang="tr-TR" dirty="0" smtClean="0"/>
              <a:t> </a:t>
            </a:r>
            <a:r>
              <a:rPr lang="tr-TR" dirty="0" err="1" smtClean="0"/>
              <a:t>con</a:t>
            </a:r>
            <a:r>
              <a:rPr lang="tr-TR" dirty="0" smtClean="0"/>
              <a:t>: </a:t>
            </a:r>
            <a:r>
              <a:rPr lang="tr-TR" dirty="0" err="1" smtClean="0"/>
              <a:t>lines</a:t>
            </a:r>
            <a:r>
              <a:rPr lang="tr-TR" dirty="0" smtClean="0"/>
              <a:t>=5 </a:t>
            </a:r>
            <a:r>
              <a:rPr lang="tr-TR" dirty="0" err="1" smtClean="0"/>
              <a:t>cols</a:t>
            </a:r>
            <a:r>
              <a:rPr lang="tr-TR" dirty="0" smtClean="0"/>
              <a:t>=3");</a:t>
            </a:r>
            <a:br>
              <a:rPr lang="tr-TR" dirty="0" smtClean="0"/>
            </a:br>
            <a:r>
              <a:rPr lang="tr-TR" dirty="0" smtClean="0"/>
              <a:t>//bu exenin boyutunu belirler. 5 satır 3 sütun</a:t>
            </a:r>
          </a:p>
          <a:p>
            <a:pPr>
              <a:buNone/>
            </a:pPr>
            <a:r>
              <a:rPr lang="tr-TR" dirty="0" smtClean="0"/>
              <a:t>	</a:t>
            </a:r>
          </a:p>
          <a:p>
            <a:pPr>
              <a:buNone/>
            </a:pPr>
            <a:r>
              <a:rPr lang="tr-TR" dirty="0" smtClean="0"/>
              <a:t>	</a:t>
            </a:r>
            <a:r>
              <a:rPr lang="tr-TR" dirty="0" err="1" smtClean="0"/>
              <a:t>return</a:t>
            </a:r>
            <a:r>
              <a:rPr lang="tr-TR" dirty="0" smtClean="0"/>
              <a:t> 0;	</a:t>
            </a:r>
          </a:p>
          <a:p>
            <a:pPr>
              <a:buNone/>
            </a:pPr>
            <a:r>
              <a:rPr lang="tr-TR" dirty="0" smtClean="0"/>
              <a:t>}</a:t>
            </a:r>
            <a:endParaRPr lang="tr-TR" dirty="0"/>
          </a:p>
        </p:txBody>
      </p:sp>
      <p:pic>
        <p:nvPicPr>
          <p:cNvPr id="212994" name="Picture 2"/>
          <p:cNvPicPr>
            <a:picLocks noChangeAspect="1" noChangeArrowheads="1"/>
          </p:cNvPicPr>
          <p:nvPr/>
        </p:nvPicPr>
        <p:blipFill>
          <a:blip r:embed="rId3"/>
          <a:srcRect/>
          <a:stretch>
            <a:fillRect/>
          </a:stretch>
        </p:blipFill>
        <p:spPr bwMode="auto">
          <a:xfrm>
            <a:off x="7357694" y="3429167"/>
            <a:ext cx="966790" cy="2401869"/>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Bunu biliyor musunuz? Yazı tipi boyutunu ayarlayan kod</a:t>
            </a:r>
            <a:endParaRPr lang="tr-TR" sz="2400" dirty="0"/>
          </a:p>
        </p:txBody>
      </p:sp>
      <p:sp>
        <p:nvSpPr>
          <p:cNvPr id="3" name="2 İçerik Yer Tutucusu"/>
          <p:cNvSpPr>
            <a:spLocks noGrp="1"/>
          </p:cNvSpPr>
          <p:nvPr>
            <p:ph sz="quarter" idx="1"/>
          </p:nvPr>
        </p:nvSpPr>
        <p:spPr>
          <a:xfrm>
            <a:off x="457200" y="1219200"/>
            <a:ext cx="6257940" cy="3709998"/>
          </a:xfrm>
        </p:spPr>
        <p:style>
          <a:lnRef idx="1">
            <a:schemeClr val="accent3"/>
          </a:lnRef>
          <a:fillRef idx="2">
            <a:schemeClr val="accent3"/>
          </a:fillRef>
          <a:effectRef idx="1">
            <a:schemeClr val="accent3"/>
          </a:effectRef>
          <a:fontRef idx="minor">
            <a:schemeClr val="dk1"/>
          </a:fontRef>
        </p:style>
        <p:txBody>
          <a:bodyPr>
            <a:noAutofit/>
          </a:bodyPr>
          <a:lstStyle/>
          <a:p>
            <a:pPr>
              <a:buNone/>
            </a:pPr>
            <a:r>
              <a:rPr lang="tr-TR" sz="1400" dirty="0" smtClean="0"/>
              <a:t>#</a:t>
            </a:r>
            <a:r>
              <a:rPr lang="tr-TR" sz="1400" dirty="0" err="1" smtClean="0"/>
              <a:t>include</a:t>
            </a:r>
            <a:r>
              <a:rPr lang="tr-TR" sz="1400" dirty="0" smtClean="0"/>
              <a:t> &lt;</a:t>
            </a:r>
            <a:r>
              <a:rPr lang="tr-TR" sz="1400" dirty="0" err="1" smtClean="0"/>
              <a:t>stdio</a:t>
            </a:r>
            <a:r>
              <a:rPr lang="tr-TR" sz="1400" dirty="0" smtClean="0"/>
              <a:t>.h&gt;</a:t>
            </a:r>
          </a:p>
          <a:p>
            <a:pPr>
              <a:buNone/>
            </a:pPr>
            <a:r>
              <a:rPr lang="tr-TR" sz="1400" dirty="0" smtClean="0"/>
              <a:t>#</a:t>
            </a:r>
            <a:r>
              <a:rPr lang="tr-TR" sz="1400" dirty="0" err="1" smtClean="0"/>
              <a:t>include</a:t>
            </a:r>
            <a:r>
              <a:rPr lang="tr-TR" sz="1400" dirty="0" smtClean="0"/>
              <a:t> &lt;</a:t>
            </a:r>
            <a:r>
              <a:rPr lang="tr-TR" sz="1400" dirty="0" err="1" smtClean="0"/>
              <a:t>conio</a:t>
            </a:r>
            <a:r>
              <a:rPr lang="tr-TR" sz="1400" dirty="0" smtClean="0"/>
              <a:t>.h&gt;</a:t>
            </a:r>
          </a:p>
          <a:p>
            <a:pPr>
              <a:buNone/>
            </a:pPr>
            <a:r>
              <a:rPr lang="tr-TR" sz="1400" dirty="0" smtClean="0"/>
              <a:t>#</a:t>
            </a:r>
            <a:r>
              <a:rPr lang="tr-TR" sz="1400" dirty="0" err="1" smtClean="0"/>
              <a:t>include</a:t>
            </a:r>
            <a:r>
              <a:rPr lang="tr-TR" sz="1400" dirty="0" smtClean="0"/>
              <a:t> "</a:t>
            </a:r>
            <a:r>
              <a:rPr lang="tr-TR" sz="1400" dirty="0" err="1" smtClean="0"/>
              <a:t>windows</a:t>
            </a:r>
            <a:r>
              <a:rPr lang="tr-TR" sz="1400" dirty="0" smtClean="0"/>
              <a:t>.h" // </a:t>
            </a:r>
            <a:r>
              <a:rPr lang="tr-TR" sz="1400" dirty="0" err="1" smtClean="0"/>
              <a:t>windows</a:t>
            </a:r>
            <a:r>
              <a:rPr lang="tr-TR" sz="1400" dirty="0" smtClean="0"/>
              <a:t> </a:t>
            </a:r>
            <a:r>
              <a:rPr lang="tr-TR" sz="1400" dirty="0" err="1" smtClean="0"/>
              <a:t>kutuphanesi</a:t>
            </a:r>
            <a:r>
              <a:rPr lang="tr-TR" sz="1400" dirty="0" smtClean="0"/>
              <a:t> gerekiyor.</a:t>
            </a:r>
          </a:p>
          <a:p>
            <a:pPr>
              <a:buNone/>
            </a:pPr>
            <a:r>
              <a:rPr lang="tr-TR" sz="1400" dirty="0" err="1" smtClean="0"/>
              <a:t>void</a:t>
            </a:r>
            <a:r>
              <a:rPr lang="tr-TR" sz="1400" dirty="0" smtClean="0"/>
              <a:t> </a:t>
            </a:r>
            <a:r>
              <a:rPr lang="tr-TR" sz="1400" dirty="0" err="1" smtClean="0"/>
              <a:t>setFontSize</a:t>
            </a:r>
            <a:r>
              <a:rPr lang="tr-TR" sz="1400" dirty="0" smtClean="0"/>
              <a:t>(</a:t>
            </a:r>
            <a:r>
              <a:rPr lang="tr-TR" sz="1400" dirty="0" err="1" smtClean="0"/>
              <a:t>int</a:t>
            </a:r>
            <a:r>
              <a:rPr lang="tr-TR" sz="1400" dirty="0" smtClean="0"/>
              <a:t> </a:t>
            </a:r>
            <a:r>
              <a:rPr lang="tr-TR" sz="1400" dirty="0" err="1" smtClean="0"/>
              <a:t>FontSize</a:t>
            </a:r>
            <a:r>
              <a:rPr lang="tr-TR" sz="1400" dirty="0" smtClean="0"/>
              <a:t>);</a:t>
            </a:r>
          </a:p>
          <a:p>
            <a:pPr>
              <a:buNone/>
            </a:pPr>
            <a:r>
              <a:rPr lang="tr-TR" sz="1400" dirty="0" err="1" smtClean="0"/>
              <a:t>int</a:t>
            </a:r>
            <a:r>
              <a:rPr lang="tr-TR" sz="1400" dirty="0" smtClean="0"/>
              <a:t> </a:t>
            </a:r>
            <a:r>
              <a:rPr lang="tr-TR" sz="1400" dirty="0" err="1" smtClean="0"/>
              <a:t>main</a:t>
            </a:r>
            <a:r>
              <a:rPr lang="tr-TR" sz="1400" dirty="0" smtClean="0"/>
              <a:t>()</a:t>
            </a:r>
          </a:p>
          <a:p>
            <a:pPr>
              <a:buNone/>
            </a:pPr>
            <a:r>
              <a:rPr lang="tr-TR" sz="1400" dirty="0" smtClean="0"/>
              <a:t>{</a:t>
            </a:r>
          </a:p>
          <a:p>
            <a:pPr>
              <a:buNone/>
            </a:pPr>
            <a:r>
              <a:rPr lang="tr-TR" sz="1400" dirty="0" smtClean="0"/>
              <a:t>	</a:t>
            </a:r>
            <a:r>
              <a:rPr lang="tr-TR" sz="1400" dirty="0" err="1" smtClean="0"/>
              <a:t>setFontSize</a:t>
            </a:r>
            <a:r>
              <a:rPr lang="tr-TR" sz="1400" dirty="0" smtClean="0"/>
              <a:t>(52);</a:t>
            </a:r>
          </a:p>
          <a:p>
            <a:pPr>
              <a:buNone/>
            </a:pPr>
            <a:r>
              <a:rPr lang="tr-TR" sz="1400" dirty="0" smtClean="0"/>
              <a:t>	</a:t>
            </a:r>
            <a:r>
              <a:rPr lang="tr-TR" sz="1400" dirty="0" err="1" smtClean="0"/>
              <a:t>printf</a:t>
            </a:r>
            <a:r>
              <a:rPr lang="tr-TR" sz="1400" dirty="0" smtClean="0"/>
              <a:t>("deneme");</a:t>
            </a:r>
          </a:p>
          <a:p>
            <a:pPr>
              <a:buNone/>
            </a:pPr>
            <a:r>
              <a:rPr lang="tr-TR" sz="1400" dirty="0" smtClean="0"/>
              <a:t>	</a:t>
            </a:r>
            <a:r>
              <a:rPr lang="tr-TR" sz="1400" dirty="0" err="1" smtClean="0"/>
              <a:t>getch</a:t>
            </a:r>
            <a:r>
              <a:rPr lang="tr-TR" sz="1400" dirty="0" smtClean="0"/>
              <a:t>();</a:t>
            </a:r>
          </a:p>
          <a:p>
            <a:pPr>
              <a:buNone/>
            </a:pPr>
            <a:r>
              <a:rPr lang="tr-TR" sz="1400" dirty="0" smtClean="0"/>
              <a:t>	</a:t>
            </a:r>
            <a:r>
              <a:rPr lang="tr-TR" sz="1400" dirty="0" err="1" smtClean="0"/>
              <a:t>return</a:t>
            </a:r>
            <a:r>
              <a:rPr lang="tr-TR" sz="1400" dirty="0" smtClean="0"/>
              <a:t> 0;	</a:t>
            </a:r>
          </a:p>
          <a:p>
            <a:pPr>
              <a:buNone/>
            </a:pPr>
            <a:r>
              <a:rPr lang="tr-TR" sz="1400" dirty="0" smtClean="0"/>
              <a:t>}</a:t>
            </a:r>
          </a:p>
        </p:txBody>
      </p:sp>
      <p:sp>
        <p:nvSpPr>
          <p:cNvPr id="5" name="4 Dikdörtgen"/>
          <p:cNvSpPr/>
          <p:nvPr/>
        </p:nvSpPr>
        <p:spPr>
          <a:xfrm>
            <a:off x="2714580" y="2714620"/>
            <a:ext cx="6429420" cy="246221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buNone/>
            </a:pPr>
            <a:r>
              <a:rPr lang="tr-TR" sz="1400" dirty="0" smtClean="0"/>
              <a:t>//YAZI TİPİ BOYUTU AYARLAMAK İÇİN FONKSİYON</a:t>
            </a:r>
          </a:p>
          <a:p>
            <a:pPr>
              <a:buNone/>
            </a:pPr>
            <a:r>
              <a:rPr lang="tr-TR" sz="1400" dirty="0" err="1" smtClean="0"/>
              <a:t>void</a:t>
            </a:r>
            <a:r>
              <a:rPr lang="tr-TR" sz="1400" dirty="0" smtClean="0"/>
              <a:t> </a:t>
            </a:r>
            <a:r>
              <a:rPr lang="tr-TR" sz="1400" dirty="0" err="1" smtClean="0"/>
              <a:t>setFontSize</a:t>
            </a:r>
            <a:r>
              <a:rPr lang="tr-TR" sz="1400" dirty="0" smtClean="0"/>
              <a:t>(</a:t>
            </a:r>
            <a:r>
              <a:rPr lang="tr-TR" sz="1400" dirty="0" err="1" smtClean="0"/>
              <a:t>int</a:t>
            </a:r>
            <a:r>
              <a:rPr lang="tr-TR" sz="1400" dirty="0" smtClean="0"/>
              <a:t> </a:t>
            </a:r>
            <a:r>
              <a:rPr lang="tr-TR" sz="1400" dirty="0" err="1" smtClean="0"/>
              <a:t>FontSize</a:t>
            </a:r>
            <a:r>
              <a:rPr lang="tr-TR" sz="1400" dirty="0" smtClean="0"/>
              <a:t>)</a:t>
            </a:r>
          </a:p>
          <a:p>
            <a:pPr>
              <a:buNone/>
            </a:pPr>
            <a:r>
              <a:rPr lang="tr-TR" sz="1400" dirty="0" smtClean="0"/>
              <a:t>{</a:t>
            </a:r>
          </a:p>
          <a:p>
            <a:pPr>
              <a:buNone/>
            </a:pPr>
            <a:r>
              <a:rPr lang="tr-TR" sz="1400" dirty="0" smtClean="0"/>
              <a:t>    CONSOLE_FONT_INFOEX </a:t>
            </a:r>
            <a:r>
              <a:rPr lang="tr-TR" sz="1400" dirty="0" err="1" smtClean="0"/>
              <a:t>info</a:t>
            </a:r>
            <a:r>
              <a:rPr lang="tr-TR" sz="1400" dirty="0" smtClean="0"/>
              <a:t> = {0};</a:t>
            </a:r>
          </a:p>
          <a:p>
            <a:pPr>
              <a:buNone/>
            </a:pPr>
            <a:r>
              <a:rPr lang="tr-TR" sz="1400" dirty="0" smtClean="0"/>
              <a:t>    </a:t>
            </a:r>
            <a:r>
              <a:rPr lang="tr-TR" sz="1400" dirty="0" err="1" smtClean="0"/>
              <a:t>info</a:t>
            </a:r>
            <a:r>
              <a:rPr lang="tr-TR" sz="1400" dirty="0" smtClean="0"/>
              <a:t>.</a:t>
            </a:r>
            <a:r>
              <a:rPr lang="tr-TR" sz="1400" dirty="0" err="1" smtClean="0"/>
              <a:t>cbSize</a:t>
            </a:r>
            <a:r>
              <a:rPr lang="tr-TR" sz="1400" dirty="0" smtClean="0"/>
              <a:t>       = </a:t>
            </a:r>
            <a:r>
              <a:rPr lang="tr-TR" sz="1400" dirty="0" err="1" smtClean="0"/>
              <a:t>sizeof</a:t>
            </a:r>
            <a:r>
              <a:rPr lang="tr-TR" sz="1400" dirty="0" smtClean="0"/>
              <a:t>(</a:t>
            </a:r>
            <a:r>
              <a:rPr lang="tr-TR" sz="1400" dirty="0" err="1" smtClean="0"/>
              <a:t>info</a:t>
            </a:r>
            <a:r>
              <a:rPr lang="tr-TR" sz="1400" dirty="0" smtClean="0"/>
              <a:t>);</a:t>
            </a:r>
          </a:p>
          <a:p>
            <a:pPr>
              <a:buNone/>
            </a:pPr>
            <a:r>
              <a:rPr lang="tr-TR" sz="1400" dirty="0" smtClean="0"/>
              <a:t>    </a:t>
            </a:r>
            <a:r>
              <a:rPr lang="tr-TR" sz="1400" dirty="0" err="1" smtClean="0"/>
              <a:t>info</a:t>
            </a:r>
            <a:r>
              <a:rPr lang="tr-TR" sz="1400" dirty="0" smtClean="0"/>
              <a:t>.</a:t>
            </a:r>
            <a:r>
              <a:rPr lang="tr-TR" sz="1400" dirty="0" err="1" smtClean="0"/>
              <a:t>dwFontSize</a:t>
            </a:r>
            <a:r>
              <a:rPr lang="tr-TR" sz="1400" dirty="0" smtClean="0"/>
              <a:t>.Y = </a:t>
            </a:r>
            <a:r>
              <a:rPr lang="tr-TR" sz="1400" dirty="0" err="1" smtClean="0"/>
              <a:t>FontSize</a:t>
            </a:r>
            <a:r>
              <a:rPr lang="tr-TR" sz="1400" dirty="0" smtClean="0"/>
              <a:t>; // </a:t>
            </a:r>
            <a:r>
              <a:rPr lang="tr-TR" sz="1400" dirty="0" err="1" smtClean="0"/>
              <a:t>leave</a:t>
            </a:r>
            <a:r>
              <a:rPr lang="tr-TR" sz="1400" dirty="0" smtClean="0"/>
              <a:t> X as </a:t>
            </a:r>
            <a:r>
              <a:rPr lang="tr-TR" sz="1400" dirty="0" err="1" smtClean="0"/>
              <a:t>zero</a:t>
            </a:r>
            <a:endParaRPr lang="tr-TR" sz="1400" dirty="0" smtClean="0"/>
          </a:p>
          <a:p>
            <a:pPr>
              <a:buNone/>
            </a:pPr>
            <a:r>
              <a:rPr lang="tr-TR" sz="1400" dirty="0" smtClean="0"/>
              <a:t>    //</a:t>
            </a:r>
            <a:r>
              <a:rPr lang="tr-TR" sz="1400" dirty="0" err="1" smtClean="0"/>
              <a:t>info</a:t>
            </a:r>
            <a:r>
              <a:rPr lang="tr-TR" sz="1400" dirty="0" smtClean="0"/>
              <a:t>.</a:t>
            </a:r>
            <a:r>
              <a:rPr lang="tr-TR" sz="1400" dirty="0" err="1" smtClean="0"/>
              <a:t>dwFontSize</a:t>
            </a:r>
            <a:r>
              <a:rPr lang="tr-TR" sz="1400" dirty="0" smtClean="0"/>
              <a:t>.X = </a:t>
            </a:r>
            <a:r>
              <a:rPr lang="tr-TR" sz="1400" dirty="0" err="1" smtClean="0"/>
              <a:t>FontSize</a:t>
            </a:r>
            <a:r>
              <a:rPr lang="tr-TR" sz="1400" dirty="0" smtClean="0"/>
              <a:t>; </a:t>
            </a:r>
          </a:p>
          <a:p>
            <a:pPr>
              <a:buNone/>
            </a:pPr>
            <a:r>
              <a:rPr lang="tr-TR" sz="1400" dirty="0" smtClean="0"/>
              <a:t>    </a:t>
            </a:r>
            <a:r>
              <a:rPr lang="tr-TR" sz="1400" dirty="0" err="1" smtClean="0"/>
              <a:t>info</a:t>
            </a:r>
            <a:r>
              <a:rPr lang="tr-TR" sz="1400" dirty="0" smtClean="0"/>
              <a:t>.</a:t>
            </a:r>
            <a:r>
              <a:rPr lang="tr-TR" sz="1400" dirty="0" err="1" smtClean="0"/>
              <a:t>FontWeight</a:t>
            </a:r>
            <a:r>
              <a:rPr lang="tr-TR" sz="1400" dirty="0" smtClean="0"/>
              <a:t>   = FW_NORMAL;</a:t>
            </a:r>
          </a:p>
          <a:p>
            <a:pPr>
              <a:buNone/>
            </a:pPr>
            <a:r>
              <a:rPr lang="tr-TR" sz="1400" dirty="0" smtClean="0"/>
              <a:t>    </a:t>
            </a:r>
            <a:r>
              <a:rPr lang="tr-TR" sz="1400" dirty="0" err="1" smtClean="0"/>
              <a:t>wcscpy</a:t>
            </a:r>
            <a:r>
              <a:rPr lang="tr-TR" sz="1400" dirty="0" smtClean="0"/>
              <a:t>(</a:t>
            </a:r>
            <a:r>
              <a:rPr lang="tr-TR" sz="1400" dirty="0" err="1" smtClean="0"/>
              <a:t>info</a:t>
            </a:r>
            <a:r>
              <a:rPr lang="tr-TR" sz="1400" dirty="0" smtClean="0"/>
              <a:t>.</a:t>
            </a:r>
            <a:r>
              <a:rPr lang="tr-TR" sz="1400" dirty="0" err="1" smtClean="0"/>
              <a:t>FaceName</a:t>
            </a:r>
            <a:r>
              <a:rPr lang="tr-TR" sz="1400" dirty="0" smtClean="0"/>
              <a:t>, </a:t>
            </a:r>
            <a:r>
              <a:rPr lang="tr-TR" sz="1400" dirty="0" err="1" smtClean="0"/>
              <a:t>L"Consolas</a:t>
            </a:r>
            <a:r>
              <a:rPr lang="tr-TR" sz="1400" dirty="0" smtClean="0"/>
              <a:t>");</a:t>
            </a:r>
          </a:p>
          <a:p>
            <a:pPr>
              <a:buNone/>
            </a:pPr>
            <a:r>
              <a:rPr lang="tr-TR" sz="1400" dirty="0" smtClean="0"/>
              <a:t>    </a:t>
            </a:r>
            <a:r>
              <a:rPr lang="tr-TR" sz="1400" dirty="0" err="1" smtClean="0"/>
              <a:t>SetCurrentConsoleFontEx</a:t>
            </a:r>
            <a:r>
              <a:rPr lang="tr-TR" sz="1400" dirty="0" smtClean="0"/>
              <a:t>(</a:t>
            </a:r>
            <a:r>
              <a:rPr lang="tr-TR" sz="1400" dirty="0" err="1" smtClean="0"/>
              <a:t>GetStdHandle</a:t>
            </a:r>
            <a:r>
              <a:rPr lang="tr-TR" sz="1400" dirty="0" smtClean="0"/>
              <a:t>(STD_OUTPUT_HANDLE), 0, &amp;</a:t>
            </a:r>
            <a:r>
              <a:rPr lang="tr-TR" sz="1400" dirty="0" err="1" smtClean="0"/>
              <a:t>info</a:t>
            </a:r>
            <a:r>
              <a:rPr lang="tr-TR" sz="1400" dirty="0" smtClean="0"/>
              <a:t>);</a:t>
            </a:r>
          </a:p>
          <a:p>
            <a:pPr>
              <a:buNone/>
            </a:pPr>
            <a:r>
              <a:rPr lang="tr-TR" sz="1400" dirty="0" smtClean="0"/>
              <a:t>}</a:t>
            </a:r>
            <a:endParaRPr lang="tr-TR" sz="1400" dirty="0"/>
          </a:p>
        </p:txBody>
      </p:sp>
      <p:pic>
        <p:nvPicPr>
          <p:cNvPr id="214018" name="Picture 2"/>
          <p:cNvPicPr>
            <a:picLocks noChangeAspect="1" noChangeArrowheads="1"/>
          </p:cNvPicPr>
          <p:nvPr/>
        </p:nvPicPr>
        <p:blipFill>
          <a:blip r:embed="rId3"/>
          <a:srcRect/>
          <a:stretch>
            <a:fillRect/>
          </a:stretch>
        </p:blipFill>
        <p:spPr bwMode="auto">
          <a:xfrm>
            <a:off x="6715140" y="2857496"/>
            <a:ext cx="2139105" cy="1757357"/>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Piazza’daki </a:t>
            </a:r>
            <a:r>
              <a:rPr lang="tr-TR" sz="2400" dirty="0" err="1" smtClean="0"/>
              <a:t>zipli</a:t>
            </a:r>
            <a:r>
              <a:rPr lang="tr-TR" sz="2400" dirty="0" smtClean="0"/>
              <a:t> dosyalar olursa bunların açılması ve kullanımı</a:t>
            </a:r>
            <a:endParaRPr lang="tr-TR" sz="2400" dirty="0"/>
          </a:p>
        </p:txBody>
      </p:sp>
      <p:pic>
        <p:nvPicPr>
          <p:cNvPr id="1028" name="Picture 4"/>
          <p:cNvPicPr>
            <a:picLocks noChangeAspect="1" noChangeArrowheads="1"/>
          </p:cNvPicPr>
          <p:nvPr/>
        </p:nvPicPr>
        <p:blipFill>
          <a:blip r:embed="rId3"/>
          <a:srcRect/>
          <a:stretch>
            <a:fillRect/>
          </a:stretch>
        </p:blipFill>
        <p:spPr bwMode="auto">
          <a:xfrm>
            <a:off x="571472" y="2357430"/>
            <a:ext cx="4340998" cy="3045178"/>
          </a:xfrm>
          <a:prstGeom prst="rect">
            <a:avLst/>
          </a:prstGeom>
          <a:noFill/>
          <a:ln w="9525">
            <a:noFill/>
            <a:miter lim="800000"/>
            <a:headEnd/>
            <a:tailEnd/>
          </a:ln>
          <a:effectLst/>
        </p:spPr>
      </p:pic>
      <p:sp>
        <p:nvSpPr>
          <p:cNvPr id="11" name="10 Metin kutusu"/>
          <p:cNvSpPr txBox="1"/>
          <p:nvPr/>
        </p:nvSpPr>
        <p:spPr>
          <a:xfrm>
            <a:off x="5072066" y="4357694"/>
            <a:ext cx="335758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a:t>
            </a:r>
            <a:r>
              <a:rPr lang="tr-TR" dirty="0" err="1" smtClean="0"/>
              <a:t>zip</a:t>
            </a:r>
            <a:r>
              <a:rPr lang="tr-TR" dirty="0" smtClean="0"/>
              <a:t> dosyalarını işletim sisteminiz kendisi açamıyorsa açmak için ücretsiz </a:t>
            </a:r>
            <a:r>
              <a:rPr lang="tr-TR" dirty="0" err="1" smtClean="0"/>
              <a:t>WinZIP</a:t>
            </a:r>
            <a:r>
              <a:rPr lang="tr-TR" dirty="0" smtClean="0"/>
              <a:t> ya da </a:t>
            </a:r>
            <a:r>
              <a:rPr lang="tr-TR" dirty="0" err="1" smtClean="0"/>
              <a:t>WinRAR</a:t>
            </a:r>
            <a:r>
              <a:rPr lang="tr-TR" dirty="0" smtClean="0"/>
              <a:t> yazılımlarını yükleyebilirsiniz.</a:t>
            </a:r>
            <a:endParaRPr lang="tr-TR" dirty="0"/>
          </a:p>
        </p:txBody>
      </p:sp>
      <p:sp>
        <p:nvSpPr>
          <p:cNvPr id="15" name="14 Metin kutusu"/>
          <p:cNvSpPr txBox="1"/>
          <p:nvPr/>
        </p:nvSpPr>
        <p:spPr>
          <a:xfrm>
            <a:off x="428596" y="1357298"/>
            <a:ext cx="828680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400" dirty="0" smtClean="0"/>
              <a:t>Piazza’dan bazı dosyalar .</a:t>
            </a:r>
            <a:r>
              <a:rPr lang="tr-TR" sz="2400" dirty="0" err="1" smtClean="0"/>
              <a:t>zipli</a:t>
            </a:r>
            <a:r>
              <a:rPr lang="tr-TR" sz="2400" dirty="0" smtClean="0"/>
              <a:t> şekilde sıkıştırılmış olarak yüklenebilir.</a:t>
            </a:r>
            <a:endParaRPr lang="tr-TR" sz="2400" dirty="0"/>
          </a:p>
        </p:txBody>
      </p:sp>
      <p:sp>
        <p:nvSpPr>
          <p:cNvPr id="6" name="5 Metin kutusu"/>
          <p:cNvSpPr txBox="1"/>
          <p:nvPr/>
        </p:nvSpPr>
        <p:spPr>
          <a:xfrm>
            <a:off x="5072066" y="2428868"/>
            <a:ext cx="3357586"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ÖNEMLİ: </a:t>
            </a:r>
            <a:r>
              <a:rPr lang="tr-TR" b="1" dirty="0" smtClean="0"/>
              <a:t>Öncelikle</a:t>
            </a:r>
            <a:r>
              <a:rPr lang="tr-TR" dirty="0" smtClean="0"/>
              <a:t> bu dosyaları “</a:t>
            </a:r>
            <a:r>
              <a:rPr lang="tr-TR" dirty="0" err="1" smtClean="0"/>
              <a:t>unzip</a:t>
            </a:r>
            <a:r>
              <a:rPr lang="tr-TR" dirty="0" smtClean="0"/>
              <a:t>/</a:t>
            </a:r>
            <a:r>
              <a:rPr lang="tr-TR" dirty="0" err="1" smtClean="0"/>
              <a:t>extract</a:t>
            </a:r>
            <a:r>
              <a:rPr lang="tr-TR" dirty="0" smtClean="0"/>
              <a:t>/çıkar…” yapınız. Bu işlem yapılmaksızın .</a:t>
            </a:r>
            <a:r>
              <a:rPr lang="tr-TR" dirty="0" err="1" smtClean="0"/>
              <a:t>zip</a:t>
            </a:r>
            <a:r>
              <a:rPr lang="tr-TR" dirty="0" smtClean="0"/>
              <a:t> dosyası içinden çalıştırılan .</a:t>
            </a:r>
            <a:r>
              <a:rPr lang="tr-TR" dirty="0" err="1" smtClean="0"/>
              <a:t>exe’ler</a:t>
            </a:r>
            <a:r>
              <a:rPr lang="tr-TR" dirty="0" smtClean="0"/>
              <a:t> .</a:t>
            </a:r>
            <a:r>
              <a:rPr lang="tr-TR" dirty="0" err="1" smtClean="0"/>
              <a:t>txt</a:t>
            </a:r>
            <a:r>
              <a:rPr lang="tr-TR" dirty="0" smtClean="0"/>
              <a:t> okumada/yazmada sorun çıkarabilir. </a:t>
            </a:r>
            <a:endParaRPr lang="tr-TR" dirty="0"/>
          </a:p>
        </p:txBody>
      </p:sp>
      <p:sp>
        <p:nvSpPr>
          <p:cNvPr id="7" name="6 Metin kutusu"/>
          <p:cNvSpPr txBox="1"/>
          <p:nvPr/>
        </p:nvSpPr>
        <p:spPr>
          <a:xfrm>
            <a:off x="642910" y="5786454"/>
            <a:ext cx="7786742" cy="369332"/>
          </a:xfrm>
          <a:prstGeom prst="rect">
            <a:avLst/>
          </a:prstGeom>
          <a:noFill/>
        </p:spPr>
        <p:txBody>
          <a:bodyPr wrap="square" rtlCol="0">
            <a:spAutoFit/>
          </a:bodyPr>
          <a:lstStyle/>
          <a:p>
            <a:r>
              <a:rPr lang="tr-TR" dirty="0" smtClean="0"/>
              <a:t>Daha detaylı bilgiyi </a:t>
            </a:r>
            <a:r>
              <a:rPr lang="tr-TR" dirty="0" err="1" smtClean="0"/>
              <a:t>google</a:t>
            </a:r>
            <a:r>
              <a:rPr lang="tr-TR" dirty="0" smtClean="0"/>
              <a:t> ya da </a:t>
            </a:r>
            <a:r>
              <a:rPr lang="tr-TR" dirty="0" err="1" smtClean="0"/>
              <a:t>youtube’da</a:t>
            </a:r>
            <a:r>
              <a:rPr lang="tr-TR" dirty="0" smtClean="0"/>
              <a:t> arama yaparak elde edebilirsiniz.</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srcRect l="5111" t="5492" r="36310" b="32227"/>
          <a:stretch>
            <a:fillRect/>
          </a:stretch>
        </p:blipFill>
        <p:spPr bwMode="auto">
          <a:xfrm>
            <a:off x="4184073" y="3588327"/>
            <a:ext cx="4502727" cy="2691559"/>
          </a:xfrm>
          <a:prstGeom prst="rect">
            <a:avLst/>
          </a:prstGeom>
          <a:noFill/>
          <a:ln w="9525">
            <a:noFill/>
            <a:miter lim="800000"/>
            <a:headEnd/>
            <a:tailEnd/>
          </a:ln>
          <a:effectLst/>
        </p:spPr>
      </p:pic>
      <p:sp>
        <p:nvSpPr>
          <p:cNvPr id="2" name="1 Başlık"/>
          <p:cNvSpPr>
            <a:spLocks noGrp="1"/>
          </p:cNvSpPr>
          <p:nvPr>
            <p:ph type="title"/>
          </p:nvPr>
        </p:nvSpPr>
        <p:spPr/>
        <p:txBody>
          <a:bodyPr/>
          <a:lstStyle/>
          <a:p>
            <a:r>
              <a:rPr lang="tr-TR" dirty="0" err="1" smtClean="0"/>
              <a:t>DevCpp’ın</a:t>
            </a:r>
            <a:r>
              <a:rPr lang="tr-TR" dirty="0" smtClean="0"/>
              <a:t> </a:t>
            </a:r>
            <a:r>
              <a:rPr lang="tr-TR" i="1" dirty="0" smtClean="0"/>
              <a:t>“Hata Ayıkla” </a:t>
            </a:r>
            <a:r>
              <a:rPr lang="tr-TR" dirty="0" smtClean="0"/>
              <a:t>özelliği</a:t>
            </a:r>
            <a:endParaRPr lang="tr-TR" dirty="0"/>
          </a:p>
        </p:txBody>
      </p:sp>
      <p:sp>
        <p:nvSpPr>
          <p:cNvPr id="3" name="2 İçerik Yer Tutucusu"/>
          <p:cNvSpPr>
            <a:spLocks noGrp="1"/>
          </p:cNvSpPr>
          <p:nvPr>
            <p:ph sz="quarter" idx="1"/>
          </p:nvPr>
        </p:nvSpPr>
        <p:spPr>
          <a:xfrm>
            <a:off x="263237" y="1399309"/>
            <a:ext cx="7938653" cy="2424546"/>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r>
              <a:rPr lang="tr-TR" dirty="0" smtClean="0"/>
              <a:t>Dev-</a:t>
            </a:r>
            <a:r>
              <a:rPr lang="tr-TR" dirty="0" err="1" smtClean="0"/>
              <a:t>Cpp’te</a:t>
            </a:r>
            <a:r>
              <a:rPr lang="tr-TR" dirty="0" smtClean="0"/>
              <a:t> bir Hata Ayıklama kısmı vardır.</a:t>
            </a:r>
          </a:p>
          <a:p>
            <a:r>
              <a:rPr lang="tr-TR" dirty="0" smtClean="0"/>
              <a:t>Kullanımına dair notlar:</a:t>
            </a:r>
          </a:p>
          <a:p>
            <a:pPr lvl="1"/>
            <a:r>
              <a:rPr lang="tr-TR" dirty="0" smtClean="0"/>
              <a:t>Sağ üstteki derleyici seçimi kısmından “TDM-GCC 4.9.2 … </a:t>
            </a:r>
            <a:r>
              <a:rPr lang="tr-TR" dirty="0" err="1" smtClean="0"/>
              <a:t>Debug</a:t>
            </a:r>
            <a:r>
              <a:rPr lang="tr-TR" dirty="0" smtClean="0"/>
              <a:t>” olanını seçin.</a:t>
            </a:r>
          </a:p>
          <a:p>
            <a:pPr lvl="1"/>
            <a:r>
              <a:rPr lang="tr-TR" dirty="0" smtClean="0"/>
              <a:t>Çalıştırmadan önce satırlara “Break </a:t>
            </a:r>
            <a:r>
              <a:rPr lang="tr-TR" dirty="0" err="1" smtClean="0"/>
              <a:t>point</a:t>
            </a:r>
            <a:r>
              <a:rPr lang="tr-TR" dirty="0" smtClean="0"/>
              <a:t>” (Hata ayıklama durak noktaları) koyun.</a:t>
            </a:r>
          </a:p>
          <a:p>
            <a:pPr lvl="1"/>
            <a:r>
              <a:rPr lang="tr-TR" dirty="0" smtClean="0"/>
              <a:t>Ardından internette detaylı anlatımlarını bulabileceğiniz şekilde</a:t>
            </a:r>
          </a:p>
          <a:p>
            <a:pPr lvl="1">
              <a:buNone/>
            </a:pPr>
            <a:r>
              <a:rPr lang="tr-TR" dirty="0" smtClean="0"/>
              <a:t>(örn. </a:t>
            </a:r>
            <a:r>
              <a:rPr lang="tr-TR" dirty="0" smtClean="0">
                <a:hlinkClick r:id="rId4"/>
              </a:rPr>
              <a:t>https://youtu.be/kHFpzxMFB3E</a:t>
            </a:r>
            <a:r>
              <a:rPr lang="tr-TR" dirty="0" smtClean="0"/>
              <a:t>) kodunuzu belli kısımlara kadar çalıştırıp, o an ki değişkenlerin değerlerini (fareyi üzerlerine getirerek) irdeleyebilirsiniz.</a:t>
            </a:r>
          </a:p>
          <a:p>
            <a:pPr lvl="1">
              <a:buNone/>
            </a:pPr>
            <a:endParaRPr lang="tr-TR" dirty="0" smtClean="0"/>
          </a:p>
          <a:p>
            <a:pPr lvl="1" algn="ctr">
              <a:buNone/>
            </a:pPr>
            <a:r>
              <a:rPr lang="tr-TR" b="1" i="1" dirty="0" smtClean="0">
                <a:solidFill>
                  <a:srgbClr val="0070C0"/>
                </a:solidFill>
              </a:rPr>
              <a:t>Bu yöntemle kodunuzu aşama aşama çalıştırıp hatalarınızı tespit edebilirsiniz.</a:t>
            </a:r>
          </a:p>
        </p:txBody>
      </p:sp>
      <p:sp>
        <p:nvSpPr>
          <p:cNvPr id="5" name="4 Dikdörtgen"/>
          <p:cNvSpPr/>
          <p:nvPr/>
        </p:nvSpPr>
        <p:spPr>
          <a:xfrm>
            <a:off x="457200" y="4397829"/>
            <a:ext cx="3418114"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b="1" dirty="0" smtClean="0">
                <a:solidFill>
                  <a:schemeClr val="tx1"/>
                </a:solidFill>
              </a:rPr>
              <a:t>Hata ayıklama özelliğini şu site aracılığıyla da internet üzerinden kullanabilirsiniz.</a:t>
            </a:r>
            <a:endParaRPr lang="tr-TR" b="1" dirty="0" smtClean="0">
              <a:solidFill>
                <a:schemeClr val="tx1"/>
              </a:solidFill>
              <a:hlinkClick r:id="rId5"/>
            </a:endParaRPr>
          </a:p>
          <a:p>
            <a:r>
              <a:rPr lang="tr-TR" dirty="0" smtClean="0">
                <a:hlinkClick r:id="rId5"/>
              </a:rPr>
              <a:t>http://www.</a:t>
            </a:r>
            <a:r>
              <a:rPr lang="tr-TR" dirty="0" err="1" smtClean="0">
                <a:hlinkClick r:id="rId5"/>
              </a:rPr>
              <a:t>pythontutor</a:t>
            </a:r>
            <a:r>
              <a:rPr lang="tr-TR" dirty="0" smtClean="0">
                <a:hlinkClick r:id="rId5"/>
              </a:rPr>
              <a:t>.com/c.html#</a:t>
            </a:r>
            <a:r>
              <a:rPr lang="tr-TR" dirty="0" err="1" smtClean="0">
                <a:hlinkClick r:id="rId5"/>
              </a:rPr>
              <a:t>mode</a:t>
            </a:r>
            <a:r>
              <a:rPr lang="tr-TR" dirty="0" smtClean="0">
                <a:hlinkClick r:id="rId5"/>
              </a:rPr>
              <a:t>=</a:t>
            </a:r>
            <a:r>
              <a:rPr lang="tr-TR" dirty="0" err="1" smtClean="0">
                <a:hlinkClick r:id="rId5"/>
              </a:rPr>
              <a:t>display</a:t>
            </a:r>
            <a:endParaRPr lang="tr-TR" dirty="0"/>
          </a:p>
        </p:txBody>
      </p:sp>
    </p:spTree>
    <p:extLst>
      <p:ext uri="{BB962C8B-B14F-4D97-AF65-F5344CB8AC3E}">
        <p14:creationId xmlns:p14="http://schemas.microsoft.com/office/powerpoint/2010/main" xmlns="" val="547703384"/>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Fonksiyon Alıştırmaları</a:t>
            </a:r>
            <a:endParaRPr lang="tr-TR" dirty="0"/>
          </a:p>
        </p:txBody>
      </p:sp>
      <p:sp>
        <p:nvSpPr>
          <p:cNvPr id="3" name="2 İçerik Yer Tutucusu"/>
          <p:cNvSpPr>
            <a:spLocks noGrp="1"/>
          </p:cNvSpPr>
          <p:nvPr>
            <p:ph sz="quarter" idx="1"/>
          </p:nvPr>
        </p:nvSpPr>
        <p:spPr>
          <a:xfrm>
            <a:off x="457200" y="1219200"/>
            <a:ext cx="3642360" cy="5353072"/>
          </a:xfrm>
        </p:spPr>
        <p:style>
          <a:lnRef idx="2">
            <a:schemeClr val="dk1"/>
          </a:lnRef>
          <a:fillRef idx="1">
            <a:schemeClr val="lt1"/>
          </a:fillRef>
          <a:effectRef idx="0">
            <a:schemeClr val="dk1"/>
          </a:effectRef>
          <a:fontRef idx="minor">
            <a:schemeClr val="dk1"/>
          </a:fontRef>
        </p:style>
        <p:txBody>
          <a:bodyPr>
            <a:normAutofit fontScale="55000" lnSpcReduction="20000"/>
          </a:bodyPr>
          <a:lstStyle/>
          <a:p>
            <a:pPr marL="514350" indent="-514350">
              <a:buFont typeface="+mj-lt"/>
              <a:buAutoNum type="arabicPeriod"/>
            </a:pPr>
            <a:r>
              <a:rPr lang="tr-TR" dirty="0" smtClean="0"/>
              <a:t>#</a:t>
            </a:r>
            <a:r>
              <a:rPr lang="tr-TR" dirty="0" err="1" smtClean="0"/>
              <a:t>include</a:t>
            </a:r>
            <a:r>
              <a:rPr lang="tr-TR" dirty="0" smtClean="0"/>
              <a:t> &lt;</a:t>
            </a:r>
            <a:r>
              <a:rPr lang="tr-TR" dirty="0" err="1" smtClean="0"/>
              <a:t>stdio</a:t>
            </a:r>
            <a:r>
              <a:rPr lang="tr-TR" dirty="0" smtClean="0"/>
              <a:t>.h&gt;</a:t>
            </a:r>
          </a:p>
          <a:p>
            <a:pPr marL="514350" indent="-514350">
              <a:buFont typeface="+mj-lt"/>
              <a:buAutoNum type="arabicPeriod"/>
            </a:pPr>
            <a:r>
              <a:rPr lang="tr-TR" dirty="0" err="1" smtClean="0"/>
              <a:t>int</a:t>
            </a:r>
            <a:r>
              <a:rPr lang="tr-TR" dirty="0" smtClean="0"/>
              <a:t> fonksiyon(</a:t>
            </a:r>
            <a:r>
              <a:rPr lang="tr-TR" dirty="0" err="1" smtClean="0"/>
              <a:t>int</a:t>
            </a:r>
            <a:r>
              <a:rPr lang="tr-TR" dirty="0" smtClean="0"/>
              <a:t>);</a:t>
            </a:r>
          </a:p>
          <a:p>
            <a:pPr marL="514350" indent="-514350">
              <a:buFont typeface="+mj-lt"/>
              <a:buAutoNum type="arabicPeriod"/>
            </a:pPr>
            <a:r>
              <a:rPr lang="tr-TR" dirty="0" err="1" smtClean="0"/>
              <a:t>int</a:t>
            </a:r>
            <a:r>
              <a:rPr lang="tr-TR" dirty="0" smtClean="0"/>
              <a:t> </a:t>
            </a:r>
            <a:r>
              <a:rPr lang="tr-TR" dirty="0" err="1" smtClean="0"/>
              <a:t>main</a:t>
            </a:r>
            <a:r>
              <a:rPr lang="tr-TR" dirty="0" smtClean="0"/>
              <a:t>(){</a:t>
            </a:r>
          </a:p>
          <a:p>
            <a:pPr marL="514350" indent="-514350">
              <a:buFont typeface="+mj-lt"/>
              <a:buAutoNum type="arabicPeriod"/>
            </a:pPr>
            <a:r>
              <a:rPr lang="tr-TR" dirty="0" smtClean="0"/>
              <a:t>     </a:t>
            </a:r>
            <a:r>
              <a:rPr lang="tr-TR" dirty="0" err="1" smtClean="0"/>
              <a:t>printf</a:t>
            </a:r>
            <a:r>
              <a:rPr lang="tr-TR" dirty="0" smtClean="0"/>
              <a:t>("</a:t>
            </a:r>
            <a:r>
              <a:rPr lang="tr-TR" dirty="0" err="1" smtClean="0"/>
              <a:t>main</a:t>
            </a:r>
            <a:r>
              <a:rPr lang="tr-TR" dirty="0" smtClean="0"/>
              <a:t>_a\n");</a:t>
            </a:r>
          </a:p>
          <a:p>
            <a:pPr marL="514350" indent="-514350">
              <a:buFont typeface="+mj-lt"/>
              <a:buAutoNum type="arabicPeriod"/>
            </a:pPr>
            <a:r>
              <a:rPr lang="tr-TR" dirty="0" smtClean="0"/>
              <a:t>     </a:t>
            </a:r>
            <a:r>
              <a:rPr lang="tr-TR" dirty="0" err="1" smtClean="0"/>
              <a:t>int</a:t>
            </a:r>
            <a:r>
              <a:rPr lang="tr-TR" dirty="0" smtClean="0"/>
              <a:t> </a:t>
            </a:r>
            <a:r>
              <a:rPr lang="tr-TR" dirty="0" err="1" smtClean="0"/>
              <a:t>variable</a:t>
            </a:r>
            <a:r>
              <a:rPr lang="tr-TR" dirty="0" smtClean="0"/>
              <a:t>;</a:t>
            </a:r>
          </a:p>
          <a:p>
            <a:pPr marL="514350" indent="-514350">
              <a:buFont typeface="+mj-lt"/>
              <a:buAutoNum type="arabicPeriod"/>
            </a:pPr>
            <a:r>
              <a:rPr lang="tr-TR" dirty="0" smtClean="0"/>
              <a:t>     </a:t>
            </a:r>
            <a:r>
              <a:rPr lang="tr-TR" dirty="0" err="1" smtClean="0"/>
              <a:t>printf</a:t>
            </a:r>
            <a:r>
              <a:rPr lang="tr-TR" dirty="0" smtClean="0"/>
              <a:t>("</a:t>
            </a:r>
            <a:r>
              <a:rPr lang="tr-TR" dirty="0" err="1" smtClean="0"/>
              <a:t>main</a:t>
            </a:r>
            <a:r>
              <a:rPr lang="tr-TR" dirty="0" smtClean="0"/>
              <a:t>_b\n");</a:t>
            </a:r>
          </a:p>
          <a:p>
            <a:pPr marL="514350" indent="-514350">
              <a:buFont typeface="+mj-lt"/>
              <a:buAutoNum type="arabicPeriod"/>
            </a:pPr>
            <a:r>
              <a:rPr lang="tr-TR" dirty="0" smtClean="0"/>
              <a:t>     </a:t>
            </a:r>
            <a:r>
              <a:rPr lang="tr-TR" dirty="0" err="1" smtClean="0"/>
              <a:t>variable</a:t>
            </a:r>
            <a:r>
              <a:rPr lang="tr-TR" dirty="0" smtClean="0"/>
              <a:t> = fonksiyon(5);</a:t>
            </a:r>
          </a:p>
          <a:p>
            <a:pPr marL="514350" indent="-514350">
              <a:buFont typeface="+mj-lt"/>
              <a:buAutoNum type="arabicPeriod"/>
            </a:pPr>
            <a:r>
              <a:rPr lang="tr-TR" dirty="0" smtClean="0"/>
              <a:t>     </a:t>
            </a:r>
            <a:r>
              <a:rPr lang="tr-TR" dirty="0" err="1" smtClean="0"/>
              <a:t>printf</a:t>
            </a:r>
            <a:r>
              <a:rPr lang="tr-TR" dirty="0" smtClean="0"/>
              <a:t>("</a:t>
            </a:r>
            <a:r>
              <a:rPr lang="tr-TR" dirty="0" err="1" smtClean="0"/>
              <a:t>main</a:t>
            </a:r>
            <a:r>
              <a:rPr lang="tr-TR" dirty="0" smtClean="0"/>
              <a:t>_c\n");</a:t>
            </a:r>
          </a:p>
          <a:p>
            <a:pPr marL="514350" indent="-514350">
              <a:buFont typeface="+mj-lt"/>
              <a:buAutoNum type="arabicPeriod"/>
            </a:pPr>
            <a:r>
              <a:rPr lang="tr-TR" dirty="0" smtClean="0"/>
              <a:t>     </a:t>
            </a:r>
            <a:r>
              <a:rPr lang="tr-TR" dirty="0" err="1" smtClean="0"/>
              <a:t>printf</a:t>
            </a:r>
            <a:r>
              <a:rPr lang="tr-TR" dirty="0" smtClean="0"/>
              <a:t>("%d\n", </a:t>
            </a:r>
            <a:r>
              <a:rPr lang="tr-TR" dirty="0" err="1" smtClean="0"/>
              <a:t>variable</a:t>
            </a:r>
            <a:r>
              <a:rPr lang="tr-TR" dirty="0" smtClean="0"/>
              <a:t>);</a:t>
            </a:r>
          </a:p>
          <a:p>
            <a:pPr marL="514350" indent="-514350">
              <a:buFont typeface="+mj-lt"/>
              <a:buAutoNum type="arabicPeriod"/>
            </a:pPr>
            <a:r>
              <a:rPr lang="tr-TR" dirty="0" smtClean="0"/>
              <a:t>     </a:t>
            </a:r>
            <a:r>
              <a:rPr lang="tr-TR" dirty="0" err="1" smtClean="0"/>
              <a:t>variable</a:t>
            </a:r>
            <a:r>
              <a:rPr lang="tr-TR" dirty="0" smtClean="0"/>
              <a:t> = fonksiyon(9);</a:t>
            </a:r>
          </a:p>
          <a:p>
            <a:pPr marL="514350" indent="-514350">
              <a:buFont typeface="+mj-lt"/>
              <a:buAutoNum type="arabicPeriod"/>
            </a:pPr>
            <a:r>
              <a:rPr lang="tr-TR" dirty="0" smtClean="0"/>
              <a:t>     </a:t>
            </a:r>
            <a:r>
              <a:rPr lang="tr-TR" dirty="0" err="1" smtClean="0"/>
              <a:t>printf</a:t>
            </a:r>
            <a:r>
              <a:rPr lang="tr-TR" dirty="0" smtClean="0"/>
              <a:t>("</a:t>
            </a:r>
            <a:r>
              <a:rPr lang="tr-TR" dirty="0" err="1" smtClean="0"/>
              <a:t>main</a:t>
            </a:r>
            <a:r>
              <a:rPr lang="tr-TR" dirty="0" smtClean="0"/>
              <a:t>_d\n");</a:t>
            </a:r>
          </a:p>
          <a:p>
            <a:pPr marL="514350" indent="-514350">
              <a:buFont typeface="+mj-lt"/>
              <a:buAutoNum type="arabicPeriod"/>
            </a:pPr>
            <a:r>
              <a:rPr lang="tr-TR" dirty="0" smtClean="0"/>
              <a:t>     </a:t>
            </a:r>
            <a:r>
              <a:rPr lang="tr-TR" dirty="0" err="1" smtClean="0"/>
              <a:t>printf</a:t>
            </a:r>
            <a:r>
              <a:rPr lang="tr-TR" dirty="0" smtClean="0"/>
              <a:t>("%d\n", </a:t>
            </a:r>
            <a:r>
              <a:rPr lang="tr-TR" dirty="0" err="1" smtClean="0"/>
              <a:t>variable</a:t>
            </a:r>
            <a:r>
              <a:rPr lang="tr-TR" dirty="0" smtClean="0"/>
              <a:t>);</a:t>
            </a:r>
          </a:p>
          <a:p>
            <a:pPr marL="514350" indent="-514350">
              <a:buFont typeface="+mj-lt"/>
              <a:buAutoNum type="arabicPeriod"/>
            </a:pPr>
            <a:r>
              <a:rPr lang="tr-TR" dirty="0" smtClean="0"/>
              <a:t>     </a:t>
            </a:r>
            <a:r>
              <a:rPr lang="tr-TR" dirty="0" err="1" smtClean="0"/>
              <a:t>printf</a:t>
            </a:r>
            <a:r>
              <a:rPr lang="tr-TR" dirty="0" smtClean="0"/>
              <a:t>("</a:t>
            </a:r>
            <a:r>
              <a:rPr lang="tr-TR" dirty="0" err="1" smtClean="0"/>
              <a:t>main</a:t>
            </a:r>
            <a:r>
              <a:rPr lang="tr-TR" dirty="0" smtClean="0"/>
              <a:t>_e\n");</a:t>
            </a:r>
          </a:p>
          <a:p>
            <a:pPr marL="514350" indent="-514350">
              <a:buFont typeface="+mj-lt"/>
              <a:buAutoNum type="arabicPeriod"/>
            </a:pPr>
            <a:r>
              <a:rPr lang="tr-TR" dirty="0" err="1" smtClean="0"/>
              <a:t>return</a:t>
            </a:r>
            <a:r>
              <a:rPr lang="tr-TR" dirty="0" smtClean="0"/>
              <a:t> 0;</a:t>
            </a:r>
          </a:p>
          <a:p>
            <a:pPr marL="514350" indent="-514350">
              <a:buFont typeface="+mj-lt"/>
              <a:buAutoNum type="arabicPeriod"/>
            </a:pPr>
            <a:r>
              <a:rPr lang="tr-TR" dirty="0" smtClean="0"/>
              <a:t>}</a:t>
            </a:r>
          </a:p>
          <a:p>
            <a:pPr marL="514350" indent="-514350">
              <a:buFont typeface="+mj-lt"/>
              <a:buAutoNum type="arabicPeriod"/>
            </a:pPr>
            <a:r>
              <a:rPr lang="tr-TR" dirty="0" err="1" smtClean="0"/>
              <a:t>int</a:t>
            </a:r>
            <a:r>
              <a:rPr lang="tr-TR" dirty="0" smtClean="0"/>
              <a:t> fonksiyon(</a:t>
            </a:r>
            <a:r>
              <a:rPr lang="tr-TR" dirty="0" err="1" smtClean="0"/>
              <a:t>int</a:t>
            </a:r>
            <a:r>
              <a:rPr lang="tr-TR" dirty="0" smtClean="0"/>
              <a:t> </a:t>
            </a:r>
            <a:r>
              <a:rPr lang="tr-TR" dirty="0" err="1" smtClean="0"/>
              <a:t>pika</a:t>
            </a:r>
            <a:r>
              <a:rPr lang="tr-TR" dirty="0" smtClean="0"/>
              <a:t>)</a:t>
            </a:r>
          </a:p>
          <a:p>
            <a:pPr marL="514350" indent="-514350">
              <a:buFont typeface="+mj-lt"/>
              <a:buAutoNum type="arabicPeriod"/>
            </a:pPr>
            <a:r>
              <a:rPr lang="tr-TR" dirty="0" smtClean="0"/>
              <a:t>{</a:t>
            </a:r>
          </a:p>
          <a:p>
            <a:pPr marL="514350" indent="-514350">
              <a:buFont typeface="+mj-lt"/>
              <a:buAutoNum type="arabicPeriod"/>
            </a:pPr>
            <a:r>
              <a:rPr lang="tr-TR" dirty="0" smtClean="0"/>
              <a:t>	</a:t>
            </a:r>
            <a:r>
              <a:rPr lang="tr-TR" dirty="0" err="1" smtClean="0"/>
              <a:t>printf</a:t>
            </a:r>
            <a:r>
              <a:rPr lang="tr-TR" dirty="0" smtClean="0"/>
              <a:t>("FONK_ICI\n");</a:t>
            </a:r>
          </a:p>
          <a:p>
            <a:pPr marL="514350" indent="-514350">
              <a:buFont typeface="+mj-lt"/>
              <a:buAutoNum type="arabicPeriod"/>
            </a:pPr>
            <a:r>
              <a:rPr lang="tr-TR" dirty="0" smtClean="0"/>
              <a:t>    </a:t>
            </a:r>
            <a:r>
              <a:rPr lang="tr-TR" dirty="0" err="1" smtClean="0"/>
              <a:t>return</a:t>
            </a:r>
            <a:r>
              <a:rPr lang="tr-TR" dirty="0" smtClean="0"/>
              <a:t> </a:t>
            </a:r>
            <a:r>
              <a:rPr lang="tr-TR" dirty="0" err="1" smtClean="0"/>
              <a:t>pika</a:t>
            </a:r>
            <a:r>
              <a:rPr lang="tr-TR" dirty="0" smtClean="0"/>
              <a:t>*</a:t>
            </a:r>
            <a:r>
              <a:rPr lang="tr-TR" dirty="0" err="1" smtClean="0"/>
              <a:t>pika</a:t>
            </a:r>
            <a:r>
              <a:rPr lang="tr-TR" dirty="0" smtClean="0"/>
              <a:t>;</a:t>
            </a:r>
          </a:p>
          <a:p>
            <a:pPr marL="514350" indent="-514350">
              <a:buFont typeface="+mj-lt"/>
              <a:buAutoNum type="arabicPeriod"/>
            </a:pPr>
            <a:r>
              <a:rPr lang="tr-TR" dirty="0" smtClean="0"/>
              <a:t>}</a:t>
            </a:r>
          </a:p>
        </p:txBody>
      </p:sp>
      <p:sp>
        <p:nvSpPr>
          <p:cNvPr id="6" name="5 Metin kutusu"/>
          <p:cNvSpPr txBox="1"/>
          <p:nvPr/>
        </p:nvSpPr>
        <p:spPr>
          <a:xfrm>
            <a:off x="4286248" y="2285992"/>
            <a:ext cx="1643074"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err="1" smtClean="0"/>
              <a:t>main</a:t>
            </a:r>
            <a:r>
              <a:rPr lang="tr-TR" dirty="0" smtClean="0"/>
              <a:t> çalışması esnasında topu fonksiyona atar, fonksiyon işi bitince topu yeniden </a:t>
            </a:r>
            <a:r>
              <a:rPr lang="tr-TR" dirty="0" err="1" smtClean="0"/>
              <a:t>main’e</a:t>
            </a:r>
            <a:r>
              <a:rPr lang="tr-TR" dirty="0" smtClean="0"/>
              <a:t> atar.</a:t>
            </a:r>
            <a:endParaRPr lang="tr-TR" dirty="0"/>
          </a:p>
        </p:txBody>
      </p:sp>
      <p:pic>
        <p:nvPicPr>
          <p:cNvPr id="5122" name="Picture 2"/>
          <p:cNvPicPr>
            <a:picLocks noChangeAspect="1" noChangeArrowheads="1"/>
          </p:cNvPicPr>
          <p:nvPr/>
        </p:nvPicPr>
        <p:blipFill>
          <a:blip r:embed="rId3"/>
          <a:srcRect r="87372" b="62891"/>
          <a:stretch>
            <a:fillRect/>
          </a:stretch>
        </p:blipFill>
        <p:spPr bwMode="auto">
          <a:xfrm>
            <a:off x="6357950" y="1071546"/>
            <a:ext cx="2286016" cy="3776936"/>
          </a:xfrm>
          <a:prstGeom prst="rect">
            <a:avLst/>
          </a:prstGeom>
          <a:ln>
            <a:noFill/>
          </a:ln>
          <a:effectLst>
            <a:outerShdw blurRad="292100" dist="139700" dir="2700000" algn="tl" rotWithShape="0">
              <a:srgbClr val="333333">
                <a:alpha val="65000"/>
              </a:srgbClr>
            </a:outerShdw>
          </a:effectLst>
        </p:spPr>
      </p:pic>
      <p:sp>
        <p:nvSpPr>
          <p:cNvPr id="7" name="6 Yuvarlatılmış Dikdörtgen"/>
          <p:cNvSpPr/>
          <p:nvPr/>
        </p:nvSpPr>
        <p:spPr>
          <a:xfrm>
            <a:off x="5181600" y="5143512"/>
            <a:ext cx="3676680" cy="857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DevCpp’nin</a:t>
            </a:r>
            <a:r>
              <a:rPr lang="tr-TR" dirty="0" smtClean="0"/>
              <a:t> hata ayıklama modülüyle bunu gözlemleyebilirsiniz.</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324610" name="Picture 2" descr="Image result for self reflection"/>
          <p:cNvPicPr>
            <a:picLocks noChangeAspect="1" noChangeArrowheads="1"/>
          </p:cNvPicPr>
          <p:nvPr/>
        </p:nvPicPr>
        <p:blipFill>
          <a:blip r:embed="rId3"/>
          <a:srcRect/>
          <a:stretch>
            <a:fillRect/>
          </a:stretch>
        </p:blipFill>
        <p:spPr bwMode="auto">
          <a:xfrm>
            <a:off x="457200" y="2795628"/>
            <a:ext cx="4556391" cy="2962777"/>
          </a:xfrm>
          <a:prstGeom prst="rect">
            <a:avLst/>
          </a:prstGeom>
          <a:ln>
            <a:noFill/>
          </a:ln>
          <a:effectLst>
            <a:softEdge rad="112500"/>
          </a:effectLst>
        </p:spPr>
      </p:pic>
      <p:sp>
        <p:nvSpPr>
          <p:cNvPr id="2" name="1 Başlık"/>
          <p:cNvSpPr>
            <a:spLocks noGrp="1"/>
          </p:cNvSpPr>
          <p:nvPr>
            <p:ph type="title"/>
          </p:nvPr>
        </p:nvSpPr>
        <p:spPr/>
        <p:txBody>
          <a:bodyPr/>
          <a:lstStyle/>
          <a:p>
            <a:r>
              <a:rPr lang="tr-TR" dirty="0" smtClean="0"/>
              <a:t>Kendinize geri bildirimde bulunun.</a:t>
            </a:r>
            <a:endParaRPr lang="tr-TR" dirty="0"/>
          </a:p>
        </p:txBody>
      </p:sp>
      <p:sp>
        <p:nvSpPr>
          <p:cNvPr id="3" name="2 İçerik Yer Tutucusu"/>
          <p:cNvSpPr>
            <a:spLocks noGrp="1"/>
          </p:cNvSpPr>
          <p:nvPr>
            <p:ph sz="quarter" idx="1"/>
          </p:nvPr>
        </p:nvSpPr>
        <p:spPr/>
        <p:txBody>
          <a:bodyPr/>
          <a:lstStyle/>
          <a:p>
            <a:r>
              <a:rPr lang="tr-TR" dirty="0" smtClean="0"/>
              <a:t>Şu ana kadar yapmış olduğunuz Bil141 çalışmalarını özetleyiniz ve şu ana kadarki performansınızı 10 üzerinden değerlendiriniz.</a:t>
            </a:r>
          </a:p>
        </p:txBody>
      </p:sp>
      <p:pic>
        <p:nvPicPr>
          <p:cNvPr id="4" name="3 Resim" descr="geribidirim.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929058" y="3429000"/>
            <a:ext cx="4929190" cy="2937797"/>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Günlük çalışmanın önemi</a:t>
            </a:r>
            <a:endParaRPr lang="tr-TR" dirty="0"/>
          </a:p>
        </p:txBody>
      </p:sp>
      <p:graphicFrame>
        <p:nvGraphicFramePr>
          <p:cNvPr id="4" name="3 İçerik Yer Tutucusu"/>
          <p:cNvGraphicFramePr>
            <a:graphicFrameLocks noGrp="1"/>
          </p:cNvGraphicFramePr>
          <p:nvPr>
            <p:ph sz="quarter" idx="1"/>
          </p:nvPr>
        </p:nvGraphicFramePr>
        <p:xfrm>
          <a:off x="500034" y="1500174"/>
          <a:ext cx="8229600" cy="7416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tr-TR" dirty="0" smtClean="0"/>
                        <a:t>Pazartesi</a:t>
                      </a:r>
                      <a:endParaRPr lang="tr-TR" dirty="0"/>
                    </a:p>
                  </a:txBody>
                  <a:tcPr/>
                </a:tc>
                <a:tc>
                  <a:txBody>
                    <a:bodyPr/>
                    <a:lstStyle/>
                    <a:p>
                      <a:r>
                        <a:rPr lang="tr-TR" dirty="0" smtClean="0"/>
                        <a:t>Salı</a:t>
                      </a:r>
                      <a:endParaRPr lang="tr-TR" dirty="0"/>
                    </a:p>
                  </a:txBody>
                  <a:tcPr/>
                </a:tc>
                <a:tc>
                  <a:txBody>
                    <a:bodyPr/>
                    <a:lstStyle/>
                    <a:p>
                      <a:r>
                        <a:rPr lang="tr-TR" dirty="0" smtClean="0"/>
                        <a:t>Çarşamba</a:t>
                      </a:r>
                      <a:endParaRPr lang="tr-TR" dirty="0"/>
                    </a:p>
                  </a:txBody>
                  <a:tcPr/>
                </a:tc>
                <a:tc>
                  <a:txBody>
                    <a:bodyPr/>
                    <a:lstStyle/>
                    <a:p>
                      <a:r>
                        <a:rPr lang="tr-TR" dirty="0" smtClean="0"/>
                        <a:t>Perşembe </a:t>
                      </a:r>
                      <a:endParaRPr lang="tr-TR" dirty="0"/>
                    </a:p>
                  </a:txBody>
                  <a:tcPr/>
                </a:tc>
                <a:tc>
                  <a:txBody>
                    <a:bodyPr/>
                    <a:lstStyle/>
                    <a:p>
                      <a:r>
                        <a:rPr lang="tr-TR" dirty="0" smtClean="0"/>
                        <a:t>Cuma</a:t>
                      </a:r>
                      <a:endParaRPr lang="tr-TR" dirty="0"/>
                    </a:p>
                  </a:txBody>
                  <a:tcPr/>
                </a:tc>
              </a:tr>
              <a:tr h="370840">
                <a:tc>
                  <a:txBody>
                    <a:bodyPr/>
                    <a:lstStyle/>
                    <a:p>
                      <a:r>
                        <a:rPr lang="tr-TR" dirty="0" smtClean="0"/>
                        <a:t>15 dakika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15 dakika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15 dakika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15 dakika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15 dakika</a:t>
                      </a:r>
                      <a:endParaRPr lang="tr-TR" dirty="0"/>
                    </a:p>
                  </a:txBody>
                  <a:tcPr/>
                </a:tc>
              </a:tr>
            </a:tbl>
          </a:graphicData>
        </a:graphic>
      </p:graphicFrame>
      <p:graphicFrame>
        <p:nvGraphicFramePr>
          <p:cNvPr id="6" name="3 İçerik Yer Tutucusu"/>
          <p:cNvGraphicFramePr>
            <a:graphicFrameLocks noGrp="1"/>
          </p:cNvGraphicFramePr>
          <p:nvPr>
            <p:ph sz="quarter" idx="4294967295"/>
          </p:nvPr>
        </p:nvGraphicFramePr>
        <p:xfrm>
          <a:off x="3428992" y="4201168"/>
          <a:ext cx="1645920" cy="741680"/>
        </p:xfrm>
        <a:graphic>
          <a:graphicData uri="http://schemas.openxmlformats.org/drawingml/2006/table">
            <a:tbl>
              <a:tblPr firstRow="1" bandRow="1">
                <a:tableStyleId>{5C22544A-7EE6-4342-B048-85BDC9FD1C3A}</a:tableStyleId>
              </a:tblPr>
              <a:tblGrid>
                <a:gridCol w="1645920"/>
              </a:tblGrid>
              <a:tr h="370840">
                <a:tc>
                  <a:txBody>
                    <a:bodyPr/>
                    <a:lstStyle/>
                    <a:p>
                      <a:r>
                        <a:rPr lang="tr-TR" dirty="0" smtClean="0"/>
                        <a:t>Cumartesi</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375 dakika</a:t>
                      </a:r>
                      <a:endParaRPr lang="tr-TR" dirty="0"/>
                    </a:p>
                  </a:txBody>
                  <a:tcPr/>
                </a:tc>
              </a:tr>
            </a:tbl>
          </a:graphicData>
        </a:graphic>
      </p:graphicFrame>
      <p:sp>
        <p:nvSpPr>
          <p:cNvPr id="5" name="4 Metin kutusu"/>
          <p:cNvSpPr txBox="1"/>
          <p:nvPr/>
        </p:nvSpPr>
        <p:spPr>
          <a:xfrm>
            <a:off x="3428992" y="2285992"/>
            <a:ext cx="2071702" cy="2215991"/>
          </a:xfrm>
          <a:prstGeom prst="rect">
            <a:avLst/>
          </a:prstGeom>
          <a:noFill/>
        </p:spPr>
        <p:txBody>
          <a:bodyPr wrap="square" rtlCol="0">
            <a:spAutoFit/>
          </a:bodyPr>
          <a:lstStyle/>
          <a:p>
            <a:pPr algn="ctr"/>
            <a:r>
              <a:rPr lang="tr-TR" sz="13800" dirty="0" smtClean="0"/>
              <a:t>&gt;</a:t>
            </a:r>
            <a:endParaRPr lang="tr-TR" sz="13800" dirty="0"/>
          </a:p>
        </p:txBody>
      </p:sp>
      <p:sp>
        <p:nvSpPr>
          <p:cNvPr id="7" name="6 Köşeleri Yuvarlanmış Dikdörtgen Belirtme Çizgisi"/>
          <p:cNvSpPr/>
          <p:nvPr/>
        </p:nvSpPr>
        <p:spPr>
          <a:xfrm>
            <a:off x="357158" y="2857496"/>
            <a:ext cx="2500330" cy="1714512"/>
          </a:xfrm>
          <a:prstGeom prst="wedgeRoundRectCallout">
            <a:avLst>
              <a:gd name="adj1" fmla="val 80302"/>
              <a:gd name="adj2" fmla="val 3003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Hocam, bütün hafta sonu buna uğraştım. Diğer derslerime vakit ayıramadım. Vicdan azabı çekiyorum….</a:t>
            </a:r>
            <a:endParaRPr lang="tr-TR" dirty="0"/>
          </a:p>
        </p:txBody>
      </p:sp>
      <p:sp>
        <p:nvSpPr>
          <p:cNvPr id="8" name="7 Köşeleri Yuvarlanmış Dikdörtgen Belirtme Çizgisi"/>
          <p:cNvSpPr/>
          <p:nvPr/>
        </p:nvSpPr>
        <p:spPr>
          <a:xfrm>
            <a:off x="5429256" y="2357430"/>
            <a:ext cx="2500330" cy="1214446"/>
          </a:xfrm>
          <a:prstGeom prst="wedgeRoundRectCallout">
            <a:avLst>
              <a:gd name="adj1" fmla="val -68537"/>
              <a:gd name="adj2" fmla="val 9899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Hocam, o kadar da çalışıyorum. Tüm ödevleri yapıyorum.</a:t>
            </a:r>
            <a:endParaRPr lang="tr-TR" dirty="0"/>
          </a:p>
        </p:txBody>
      </p:sp>
      <p:sp>
        <p:nvSpPr>
          <p:cNvPr id="10" name="9 Metin kutusu"/>
          <p:cNvSpPr txBox="1"/>
          <p:nvPr/>
        </p:nvSpPr>
        <p:spPr>
          <a:xfrm>
            <a:off x="285720" y="4857760"/>
            <a:ext cx="3643338" cy="1815882"/>
          </a:xfrm>
          <a:prstGeom prst="rect">
            <a:avLst/>
          </a:prstGeom>
          <a:noFill/>
        </p:spPr>
        <p:txBody>
          <a:bodyPr wrap="square" rtlCol="0">
            <a:spAutoFit/>
          </a:bodyPr>
          <a:lstStyle/>
          <a:p>
            <a:r>
              <a:rPr lang="tr-TR" sz="1600" i="1" dirty="0" smtClean="0"/>
              <a:t>Düzenli yapılan çalışmanın yerini çok daha fazla miktarda biriktirilmiş çalışmayla doldurmanız çok zordur.</a:t>
            </a:r>
          </a:p>
          <a:p>
            <a:r>
              <a:rPr lang="tr-TR" sz="1600" b="1" i="1" dirty="0" smtClean="0"/>
              <a:t>İlginç bilgi: </a:t>
            </a:r>
            <a:r>
              <a:rPr lang="tr-TR" sz="1600" i="1" dirty="0" smtClean="0"/>
              <a:t>Dönem sonunda CC alan öğrenci derse AA alandan daha çok saat çalışmış olabilir.</a:t>
            </a:r>
          </a:p>
          <a:p>
            <a:r>
              <a:rPr lang="tr-TR" sz="1600" i="1" dirty="0" smtClean="0"/>
              <a:t> </a:t>
            </a:r>
            <a:endParaRPr lang="tr-TR" sz="1600" i="1" dirty="0"/>
          </a:p>
        </p:txBody>
      </p:sp>
      <p:sp>
        <p:nvSpPr>
          <p:cNvPr id="11" name="10 Köşeleri Yuvarlanmış Dikdörtgen Belirtme Çizgisi"/>
          <p:cNvSpPr/>
          <p:nvPr/>
        </p:nvSpPr>
        <p:spPr>
          <a:xfrm>
            <a:off x="6286512" y="3786190"/>
            <a:ext cx="2500330" cy="2000264"/>
          </a:xfrm>
          <a:prstGeom prst="wedgeRoundRectCallout">
            <a:avLst>
              <a:gd name="adj1" fmla="val -84791"/>
              <a:gd name="adj2" fmla="val -2118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Hocam, tüm dönemi toplasak AA puanı toplayan arkadaşımdan daha çok çalışmışımdır. Nasıl böyle oldu anlayamadım. </a:t>
            </a:r>
            <a:endParaRPr lang="tr-TR" dirty="0"/>
          </a:p>
        </p:txBody>
      </p:sp>
      <p:sp>
        <p:nvSpPr>
          <p:cNvPr id="14" name="13 Köşeleri Yuvarlanmış Dikdörtgen Belirtme Çizgisi"/>
          <p:cNvSpPr/>
          <p:nvPr/>
        </p:nvSpPr>
        <p:spPr>
          <a:xfrm>
            <a:off x="4071934" y="5357826"/>
            <a:ext cx="2000264" cy="509590"/>
          </a:xfrm>
          <a:prstGeom prst="wedgeRoundRectCallout">
            <a:avLst>
              <a:gd name="adj1" fmla="val -36755"/>
              <a:gd name="adj2" fmla="val -10093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dirty="0" smtClean="0"/>
              <a:t>Çan eğrisi yapacak mısınız? </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4"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marL="274320" lvl="0" indent="-274320">
              <a:spcBef>
                <a:spcPts val="600"/>
              </a:spcBef>
            </a:pPr>
            <a:r>
              <a:rPr lang="tr-TR" sz="4800" dirty="0" smtClean="0">
                <a:solidFill>
                  <a:prstClr val="black"/>
                </a:solidFill>
                <a:ea typeface="+mn-ea"/>
                <a:cs typeface="+mn-cs"/>
              </a:rPr>
              <a:t>ÖĞRENCİ GÖRÜŞLERİ</a:t>
            </a:r>
            <a:endParaRPr lang="tr-TR" sz="1100" dirty="0"/>
          </a:p>
        </p:txBody>
      </p:sp>
      <p:sp>
        <p:nvSpPr>
          <p:cNvPr id="3" name="2 İçerik Yer Tutucusu"/>
          <p:cNvSpPr>
            <a:spLocks noGrp="1"/>
          </p:cNvSpPr>
          <p:nvPr>
            <p:ph sz="quarter" idx="1"/>
          </p:nvPr>
        </p:nvSpPr>
        <p:spPr/>
        <p:txBody>
          <a:bodyPr>
            <a:normAutofit/>
          </a:bodyPr>
          <a:lstStyle/>
          <a:p>
            <a:r>
              <a:rPr lang="tr-TR" sz="2400" dirty="0" smtClean="0"/>
              <a:t>Dersi alan öğrencilerin paylaştığı deneyimler…</a:t>
            </a:r>
            <a:endParaRPr lang="tr-TR" sz="2400" dirty="0"/>
          </a:p>
        </p:txBody>
      </p:sp>
      <p:pic>
        <p:nvPicPr>
          <p:cNvPr id="4" name="3 Resim" descr="TN_young-singer-holding-microphone-performing-clipart.jpg"/>
          <p:cNvPicPr>
            <a:picLocks noChangeAspect="1"/>
          </p:cNvPicPr>
          <p:nvPr/>
        </p:nvPicPr>
        <p:blipFill>
          <a:blip r:embed="rId3">
            <a:clrChange>
              <a:clrFrom>
                <a:srgbClr val="FFFFFF"/>
              </a:clrFrom>
              <a:clrTo>
                <a:srgbClr val="FFFFFF">
                  <a:alpha val="0"/>
                </a:srgbClr>
              </a:clrTo>
            </a:clrChange>
          </a:blip>
          <a:stretch>
            <a:fillRect/>
          </a:stretch>
        </p:blipFill>
        <p:spPr>
          <a:xfrm>
            <a:off x="3143240" y="2071678"/>
            <a:ext cx="2926116" cy="4069434"/>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357158" y="1426246"/>
            <a:ext cx="4786346" cy="3074324"/>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5122" name="Rectangle 2"/>
          <p:cNvSpPr>
            <a:spLocks noGrp="1" noChangeArrowheads="1"/>
          </p:cNvSpPr>
          <p:nvPr>
            <p:ph type="title"/>
          </p:nvPr>
        </p:nvSpPr>
        <p:spPr>
          <a:xfrm>
            <a:off x="428596" y="500042"/>
            <a:ext cx="7520940" cy="548640"/>
          </a:xfrm>
          <a:noFill/>
          <a:ln/>
        </p:spPr>
        <p:txBody>
          <a:bodyPr>
            <a:normAutofit fontScale="90000"/>
          </a:bodyPr>
          <a:lstStyle/>
          <a:p>
            <a:r>
              <a:rPr lang="tr-TR" dirty="0" smtClean="0"/>
              <a:t>Mantık ifadelerinin oluşturulması</a:t>
            </a:r>
            <a:endParaRPr lang="en-US" dirty="0"/>
          </a:p>
        </p:txBody>
      </p:sp>
      <p:sp>
        <p:nvSpPr>
          <p:cNvPr id="5123" name="Rectangle 3"/>
          <p:cNvSpPr>
            <a:spLocks noGrp="1" noChangeArrowheads="1"/>
          </p:cNvSpPr>
          <p:nvPr>
            <p:ph idx="1"/>
          </p:nvPr>
        </p:nvSpPr>
        <p:spPr>
          <a:xfrm>
            <a:off x="-785850" y="1928802"/>
            <a:ext cx="10572824" cy="5105400"/>
          </a:xfrm>
          <a:noFill/>
          <a:ln/>
        </p:spPr>
        <p:txBody>
          <a:bodyPr>
            <a:normAutofit/>
          </a:bodyPr>
          <a:lstStyle/>
          <a:p>
            <a:pPr lvl="1">
              <a:buFont typeface="Monotype Sorts" charset="0"/>
              <a:buChar char=" "/>
            </a:pPr>
            <a:r>
              <a:rPr lang="en-US" sz="2400" dirty="0"/>
              <a:t> 	</a:t>
            </a:r>
            <a:r>
              <a:rPr lang="en-US" sz="2000" b="1" dirty="0"/>
              <a:t>	&lt;	less than</a:t>
            </a:r>
          </a:p>
          <a:p>
            <a:pPr lvl="1">
              <a:buFont typeface="Monotype Sorts" charset="0"/>
              <a:buChar char=" "/>
            </a:pPr>
            <a:r>
              <a:rPr lang="en-US" sz="2000" b="1" dirty="0"/>
              <a:t> 		&gt;	greater than</a:t>
            </a:r>
          </a:p>
          <a:p>
            <a:pPr lvl="1">
              <a:buFont typeface="Monotype Sorts" charset="0"/>
              <a:buChar char=" "/>
            </a:pPr>
            <a:r>
              <a:rPr lang="en-US" sz="2000" b="1" dirty="0"/>
              <a:t> 		&lt;=	less than or equal to</a:t>
            </a:r>
          </a:p>
          <a:p>
            <a:pPr lvl="1">
              <a:buFont typeface="Monotype Sorts" charset="0"/>
              <a:buChar char=" "/>
            </a:pPr>
            <a:r>
              <a:rPr lang="en-US" sz="2000" b="1" dirty="0"/>
              <a:t> 		&gt;=	greater than or equal to</a:t>
            </a:r>
          </a:p>
          <a:p>
            <a:pPr lvl="1">
              <a:buFont typeface="Monotype Sorts" charset="0"/>
              <a:buChar char=" "/>
            </a:pPr>
            <a:r>
              <a:rPr lang="en-US" sz="2000" b="1" dirty="0"/>
              <a:t> 		==	is equal to</a:t>
            </a:r>
          </a:p>
          <a:p>
            <a:pPr lvl="1">
              <a:buFont typeface="Monotype Sorts" charset="0"/>
              <a:buChar char=" "/>
            </a:pPr>
            <a:r>
              <a:rPr lang="en-US" sz="2000" b="1" dirty="0"/>
              <a:t> 		!=	is not equal to</a:t>
            </a:r>
          </a:p>
          <a:p>
            <a:pPr lvl="1">
              <a:buFont typeface="Monotype Sorts" charset="0"/>
              <a:buChar char=" "/>
            </a:pPr>
            <a:endParaRPr lang="tr-TR" sz="2400" b="1" dirty="0" smtClean="0"/>
          </a:p>
          <a:p>
            <a:pPr>
              <a:lnSpc>
                <a:spcPct val="75000"/>
              </a:lnSpc>
              <a:buFont typeface="Monotype Sorts" charset="0"/>
              <a:buChar char=" "/>
            </a:pPr>
            <a:r>
              <a:rPr lang="tr-TR" sz="2000" b="1" dirty="0" smtClean="0">
                <a:solidFill>
                  <a:srgbClr val="002060"/>
                </a:solidFill>
              </a:rPr>
              <a:t/>
            </a:r>
            <a:br>
              <a:rPr lang="tr-TR" sz="2000" b="1" dirty="0" smtClean="0">
                <a:solidFill>
                  <a:srgbClr val="002060"/>
                </a:solidFill>
              </a:rPr>
            </a:br>
            <a:endParaRPr lang="en-US" sz="2000" dirty="0">
              <a:solidFill>
                <a:srgbClr val="002060"/>
              </a:solidFill>
            </a:endParaRPr>
          </a:p>
        </p:txBody>
      </p:sp>
      <p:sp>
        <p:nvSpPr>
          <p:cNvPr id="5" name="Dikey Kaydırma 1"/>
          <p:cNvSpPr/>
          <p:nvPr/>
        </p:nvSpPr>
        <p:spPr>
          <a:xfrm>
            <a:off x="5072066" y="1571612"/>
            <a:ext cx="3286148" cy="2286016"/>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6" name="Rectangle 3"/>
          <p:cNvSpPr txBox="1">
            <a:spLocks noChangeArrowheads="1"/>
          </p:cNvSpPr>
          <p:nvPr/>
        </p:nvSpPr>
        <p:spPr>
          <a:xfrm>
            <a:off x="5786446" y="2143116"/>
            <a:ext cx="2286016" cy="1319210"/>
          </a:xfrm>
          <a:prstGeom prst="rect">
            <a:avLst/>
          </a:prstGeom>
          <a:noFill/>
          <a:ln/>
        </p:spPr>
        <p:txBody>
          <a:bodyPr vert="horz">
            <a:noAutofit/>
          </a:bodyPr>
          <a:lstStyle/>
          <a:p>
            <a:pPr marL="548640" marR="0" lvl="1" indent="-274320" algn="l" defTabSz="914400" rtl="0" eaLnBrk="1" fontAlgn="auto" latinLnBrk="0" hangingPunct="1">
              <a:lnSpc>
                <a:spcPct val="100000"/>
              </a:lnSpc>
              <a:spcBef>
                <a:spcPts val="500"/>
              </a:spcBef>
              <a:spcAft>
                <a:spcPts val="0"/>
              </a:spcAft>
              <a:buClr>
                <a:schemeClr val="accent2"/>
              </a:buClr>
              <a:buSzPct val="76000"/>
              <a:tabLst/>
              <a:defRPr/>
            </a:pPr>
            <a:r>
              <a:rPr kumimoji="0" lang="tr-TR" sz="2800" b="1" i="0" u="none" strike="noStrike" kern="1200" cap="none" spc="0" normalizeH="0" baseline="0" noProof="0" dirty="0" smtClean="0">
                <a:ln>
                  <a:noFill/>
                </a:ln>
                <a:solidFill>
                  <a:srgbClr val="FF0000"/>
                </a:solidFill>
                <a:effectLst/>
                <a:uLnTx/>
                <a:uFillTx/>
                <a:latin typeface="+mn-lt"/>
                <a:ea typeface="+mn-ea"/>
                <a:cs typeface="+mn-cs"/>
              </a:rPr>
              <a:t>&amp;&amp;</a:t>
            </a:r>
            <a:r>
              <a:rPr kumimoji="0" lang="tr-TR" sz="2800" b="1" i="0" u="none" strike="noStrike" kern="1200" cap="none" spc="0" normalizeH="0" baseline="0" noProof="0" dirty="0" smtClean="0">
                <a:ln>
                  <a:noFill/>
                </a:ln>
                <a:solidFill>
                  <a:schemeClr val="tx2"/>
                </a:solidFill>
                <a:effectLst/>
                <a:uLnTx/>
                <a:uFillTx/>
                <a:latin typeface="+mn-lt"/>
                <a:ea typeface="+mn-ea"/>
                <a:cs typeface="+mn-cs"/>
              </a:rPr>
              <a:t>	</a:t>
            </a:r>
            <a:r>
              <a:rPr kumimoji="0" lang="tr-TR" sz="2800" i="0" u="none" strike="noStrike" kern="1200" cap="none" spc="0" normalizeH="0" baseline="0" noProof="0" dirty="0" err="1" smtClean="0">
                <a:ln>
                  <a:noFill/>
                </a:ln>
                <a:solidFill>
                  <a:schemeClr val="tx2"/>
                </a:solidFill>
                <a:effectLst/>
                <a:uLnTx/>
                <a:uFillTx/>
                <a:latin typeface="+mn-lt"/>
                <a:ea typeface="+mn-ea"/>
                <a:cs typeface="+mn-cs"/>
              </a:rPr>
              <a:t>and</a:t>
            </a:r>
            <a:endParaRPr kumimoji="0" lang="tr-TR" sz="2800" i="0" u="none" strike="noStrike" kern="1200" cap="none" spc="0" normalizeH="0" baseline="0" noProof="0" dirty="0" smtClean="0">
              <a:ln>
                <a:noFill/>
              </a:ln>
              <a:solidFill>
                <a:schemeClr val="tx2"/>
              </a:solidFill>
              <a:effectLst/>
              <a:uLnTx/>
              <a:uFillTx/>
              <a:latin typeface="+mn-lt"/>
              <a:ea typeface="+mn-ea"/>
              <a:cs typeface="+mn-cs"/>
            </a:endParaRPr>
          </a:p>
          <a:p>
            <a:pPr marL="548640" marR="0" lvl="1" indent="-274320" algn="l" defTabSz="914400" rtl="0" eaLnBrk="1" fontAlgn="auto" latinLnBrk="0" hangingPunct="1">
              <a:lnSpc>
                <a:spcPct val="100000"/>
              </a:lnSpc>
              <a:spcBef>
                <a:spcPts val="500"/>
              </a:spcBef>
              <a:spcAft>
                <a:spcPts val="0"/>
              </a:spcAft>
              <a:buClr>
                <a:schemeClr val="accent2"/>
              </a:buClr>
              <a:buSzPct val="76000"/>
              <a:tabLst/>
              <a:defRPr/>
            </a:pPr>
            <a:r>
              <a:rPr lang="tr-TR" sz="2800" b="1" dirty="0" smtClean="0">
                <a:solidFill>
                  <a:srgbClr val="FF0000"/>
                </a:solidFill>
              </a:rPr>
              <a:t>||</a:t>
            </a:r>
            <a:r>
              <a:rPr lang="tr-TR" sz="2800" b="1" dirty="0" smtClean="0">
                <a:solidFill>
                  <a:schemeClr val="tx2"/>
                </a:solidFill>
              </a:rPr>
              <a:t>	</a:t>
            </a:r>
            <a:r>
              <a:rPr lang="tr-TR" sz="2800" dirty="0" err="1" smtClean="0">
                <a:solidFill>
                  <a:schemeClr val="tx2"/>
                </a:solidFill>
              </a:rPr>
              <a:t>or</a:t>
            </a:r>
            <a:endParaRPr kumimoji="0" lang="tr-TR" sz="2800" i="0" u="none" strike="noStrike" kern="1200" cap="none" spc="0" normalizeH="0" baseline="0" noProof="0" dirty="0" smtClean="0">
              <a:ln>
                <a:noFill/>
              </a:ln>
              <a:solidFill>
                <a:schemeClr val="tx2"/>
              </a:solidFill>
              <a:effectLst/>
              <a:uLnTx/>
              <a:uFillTx/>
              <a:latin typeface="+mn-lt"/>
              <a:ea typeface="+mn-ea"/>
              <a:cs typeface="+mn-cs"/>
            </a:endParaRP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Monotype Sorts" charset="0"/>
              <a:buChar char=" "/>
              <a:tabLst/>
              <a:defRPr/>
            </a:pPr>
            <a:endParaRPr kumimoji="0" lang="tr-TR" sz="2800" b="1"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7" name="6 Dikdörtgen"/>
          <p:cNvSpPr/>
          <p:nvPr/>
        </p:nvSpPr>
        <p:spPr>
          <a:xfrm>
            <a:off x="714348" y="4643446"/>
            <a:ext cx="7429552" cy="1384995"/>
          </a:xfrm>
          <a:prstGeom prst="rect">
            <a:avLst/>
          </a:prstGeom>
        </p:spPr>
        <p:txBody>
          <a:bodyPr wrap="square">
            <a:spAutoFit/>
          </a:bodyPr>
          <a:lstStyle/>
          <a:p>
            <a:pPr>
              <a:lnSpc>
                <a:spcPct val="75000"/>
              </a:lnSpc>
              <a:buFont typeface="Monotype Sorts" charset="0"/>
              <a:buChar char=" "/>
            </a:pPr>
            <a:r>
              <a:rPr lang="en-US" sz="2400" b="1" dirty="0" smtClean="0">
                <a:solidFill>
                  <a:srgbClr val="002060"/>
                </a:solidFill>
              </a:rPr>
              <a:t>Relational expressions</a:t>
            </a:r>
            <a:r>
              <a:rPr lang="en-US" sz="2400" dirty="0" smtClean="0">
                <a:solidFill>
                  <a:srgbClr val="002060"/>
                </a:solidFill>
              </a:rPr>
              <a:t> evaluate to the integer </a:t>
            </a:r>
            <a:r>
              <a:rPr lang="tr-TR" sz="2400" dirty="0" smtClean="0">
                <a:solidFill>
                  <a:srgbClr val="002060"/>
                </a:solidFill>
              </a:rPr>
              <a:t> </a:t>
            </a:r>
            <a:r>
              <a:rPr lang="en-US" sz="2400" dirty="0" smtClean="0">
                <a:solidFill>
                  <a:srgbClr val="002060"/>
                </a:solidFill>
              </a:rPr>
              <a:t>values </a:t>
            </a:r>
            <a:r>
              <a:rPr lang="tr-TR" sz="2400" dirty="0" smtClean="0">
                <a:solidFill>
                  <a:srgbClr val="002060"/>
                </a:solidFill>
              </a:rPr>
              <a:t/>
            </a:r>
            <a:br>
              <a:rPr lang="tr-TR" sz="2400" dirty="0" smtClean="0">
                <a:solidFill>
                  <a:srgbClr val="002060"/>
                </a:solidFill>
              </a:rPr>
            </a:br>
            <a:r>
              <a:rPr lang="tr-TR" sz="2400" dirty="0" smtClean="0">
                <a:solidFill>
                  <a:srgbClr val="002060"/>
                </a:solidFill>
              </a:rPr>
              <a:t>			</a:t>
            </a:r>
            <a:r>
              <a:rPr lang="tr-TR" sz="2400" u="sng" dirty="0" smtClean="0">
                <a:solidFill>
                  <a:srgbClr val="002060"/>
                </a:solidFill>
              </a:rPr>
              <a:t>1</a:t>
            </a:r>
            <a:r>
              <a:rPr lang="en-US" sz="2400" u="sng" dirty="0" smtClean="0">
                <a:solidFill>
                  <a:srgbClr val="002060"/>
                </a:solidFill>
              </a:rPr>
              <a:t> (true) or 0 (false).</a:t>
            </a:r>
            <a:endParaRPr lang="en-US" sz="900" u="sng" dirty="0" smtClean="0">
              <a:solidFill>
                <a:srgbClr val="002060"/>
              </a:solidFill>
            </a:endParaRPr>
          </a:p>
          <a:p>
            <a:pPr>
              <a:buFont typeface="Monotype Sorts" charset="0"/>
              <a:buChar char=" "/>
            </a:pPr>
            <a:r>
              <a:rPr lang="en-US" sz="2400" dirty="0" smtClean="0">
                <a:solidFill>
                  <a:srgbClr val="002060"/>
                </a:solidFill>
              </a:rPr>
              <a:t>All of these operators are called </a:t>
            </a:r>
            <a:r>
              <a:rPr lang="en-US" sz="2400" b="1" dirty="0" smtClean="0">
                <a:solidFill>
                  <a:srgbClr val="FF0000"/>
                </a:solidFill>
              </a:rPr>
              <a:t>binary operators</a:t>
            </a:r>
            <a:r>
              <a:rPr lang="en-US" sz="2400" dirty="0" smtClean="0">
                <a:solidFill>
                  <a:srgbClr val="FF0000"/>
                </a:solidFill>
              </a:rPr>
              <a:t> </a:t>
            </a:r>
            <a:r>
              <a:rPr lang="en-US" sz="2400" dirty="0" smtClean="0">
                <a:solidFill>
                  <a:srgbClr val="002060"/>
                </a:solidFill>
              </a:rPr>
              <a:t>because they take two expressions as </a:t>
            </a:r>
            <a:r>
              <a:rPr lang="en-US" sz="2400" b="1" dirty="0" smtClean="0">
                <a:solidFill>
                  <a:srgbClr val="002060"/>
                </a:solidFill>
              </a:rPr>
              <a:t>operands</a:t>
            </a:r>
            <a:r>
              <a:rPr lang="en-US" sz="2400" dirty="0" smtClean="0">
                <a:solidFill>
                  <a:srgbClr val="002060"/>
                </a:solidFill>
              </a:rPr>
              <a:t>.</a:t>
            </a:r>
            <a:endParaRPr lang="en-US" sz="2400" dirty="0">
              <a:solidFill>
                <a:srgbClr val="002060"/>
              </a:solidFill>
            </a:endParaRPr>
          </a:p>
        </p:txBody>
      </p:sp>
    </p:spTree>
    <p:extLst>
      <p:ext uri="{BB962C8B-B14F-4D97-AF65-F5344CB8AC3E}">
        <p14:creationId xmlns="" xmlns:p14="http://schemas.microsoft.com/office/powerpoint/2010/main" val="3375079125"/>
      </p:ext>
    </p:extLst>
  </p:cSld>
  <p:clrMapOvr>
    <a:masterClrMapping/>
  </p:clrMapOvr>
  <p:transition>
    <p:random/>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2018-2019 Güz Dönemi (Bir END öğrencisi)</a:t>
            </a:r>
            <a:endParaRPr lang="tr-TR" dirty="0"/>
          </a:p>
        </p:txBody>
      </p:sp>
      <p:sp>
        <p:nvSpPr>
          <p:cNvPr id="3" name="2 İçerik Yer Tutucusu"/>
          <p:cNvSpPr>
            <a:spLocks noGrp="1"/>
          </p:cNvSpPr>
          <p:nvPr>
            <p:ph sz="quarter" idx="1"/>
          </p:nvPr>
        </p:nvSpPr>
        <p:spPr/>
        <p:txBody>
          <a:bodyPr/>
          <a:lstStyle/>
          <a:p>
            <a:r>
              <a:rPr lang="tr-TR" dirty="0" smtClean="0"/>
              <a:t>Daha önce yine TOBB ETÜ sayesinde programlama deneyimim oldu.Bil141 dersini ilk aldığımda </a:t>
            </a:r>
            <a:r>
              <a:rPr lang="tr-TR" b="1" dirty="0" smtClean="0"/>
              <a:t>geçemememin en büyük nedeni </a:t>
            </a:r>
            <a:r>
              <a:rPr lang="tr-TR" dirty="0" smtClean="0"/>
              <a:t>dersi başlarda kolay gitmesinden yola çıkarak </a:t>
            </a:r>
            <a:r>
              <a:rPr lang="tr-TR" b="1" dirty="0" smtClean="0"/>
              <a:t>hafife alıp </a:t>
            </a:r>
            <a:r>
              <a:rPr lang="tr-TR" dirty="0" smtClean="0"/>
              <a:t>gerektiği kadar üstüne düşmemem oldu.</a:t>
            </a:r>
          </a:p>
          <a:p>
            <a:r>
              <a:rPr lang="tr-TR" dirty="0" smtClean="0"/>
              <a:t>Zaten öyle bir şey ki bu dönem ilerledikçe kopuklukların </a:t>
            </a:r>
            <a:r>
              <a:rPr lang="tr-TR" b="1" dirty="0" smtClean="0"/>
              <a:t>telafisi zorlaşıyor</a:t>
            </a:r>
            <a:r>
              <a:rPr lang="tr-TR" dirty="0" smtClean="0"/>
              <a:t>.</a:t>
            </a:r>
          </a:p>
          <a:p>
            <a:r>
              <a:rPr lang="tr-TR" dirty="0" smtClean="0"/>
              <a:t>Ödev yapmamakla başlayan </a:t>
            </a:r>
            <a:r>
              <a:rPr lang="tr-TR" b="1" dirty="0" smtClean="0"/>
              <a:t>kopukluklarım</a:t>
            </a:r>
            <a:r>
              <a:rPr lang="tr-TR" dirty="0" smtClean="0"/>
              <a:t> girdiğim dersleri anlamama noktasına kadar geldi.</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 öğrenci geri bildirimi</a:t>
            </a:r>
            <a:endParaRPr lang="tr-TR" dirty="0"/>
          </a:p>
        </p:txBody>
      </p:sp>
      <p:sp>
        <p:nvSpPr>
          <p:cNvPr id="3" name="2 İçerik Yer Tutucusu"/>
          <p:cNvSpPr>
            <a:spLocks noGrp="1"/>
          </p:cNvSpPr>
          <p:nvPr>
            <p:ph sz="quarter" idx="1"/>
          </p:nvPr>
        </p:nvSpPr>
        <p:spPr/>
        <p:txBody>
          <a:bodyPr>
            <a:normAutofit lnSpcReduction="10000"/>
          </a:bodyPr>
          <a:lstStyle/>
          <a:p>
            <a:pPr algn="ctr"/>
            <a:r>
              <a:rPr lang="tr-TR" i="1" dirty="0" smtClean="0"/>
              <a:t>Bu derse günde </a:t>
            </a:r>
            <a:r>
              <a:rPr lang="tr-TR" b="1" i="1" dirty="0" smtClean="0">
                <a:solidFill>
                  <a:srgbClr val="FF0000"/>
                </a:solidFill>
              </a:rPr>
              <a:t>10-15 </a:t>
            </a:r>
            <a:r>
              <a:rPr lang="tr-TR" b="1" i="1" dirty="0" err="1" smtClean="0">
                <a:solidFill>
                  <a:srgbClr val="FF0000"/>
                </a:solidFill>
              </a:rPr>
              <a:t>dk</a:t>
            </a:r>
            <a:r>
              <a:rPr lang="tr-TR" b="1" i="1" dirty="0" smtClean="0">
                <a:solidFill>
                  <a:srgbClr val="FF0000"/>
                </a:solidFill>
              </a:rPr>
              <a:t> ayırarak </a:t>
            </a:r>
            <a:r>
              <a:rPr lang="tr-TR" i="1" dirty="0" smtClean="0"/>
              <a:t>gerçekten de başarılı olunabileceğini düşünüyorum. Dersi ilk aldığımda derse sadece ödevden ödeve çalışıyordum ve son ana bırakınca ne dersi anlayabiliyordum ne de ödevi yapabiliyordum Bu dönem hatalarımdan ders çıkardım ve dönem boyu </a:t>
            </a:r>
            <a:r>
              <a:rPr lang="tr-TR" b="1" i="1" dirty="0" smtClean="0">
                <a:solidFill>
                  <a:srgbClr val="FF0000"/>
                </a:solidFill>
              </a:rPr>
              <a:t>düzenli çalışmaya </a:t>
            </a:r>
            <a:r>
              <a:rPr lang="tr-TR" i="1" dirty="0" smtClean="0"/>
              <a:t>özen gösterdim.</a:t>
            </a:r>
          </a:p>
          <a:p>
            <a:pPr algn="ctr"/>
            <a:endParaRPr lang="tr-TR" i="1" dirty="0" smtClean="0"/>
          </a:p>
          <a:p>
            <a:pPr algn="ctr"/>
            <a:r>
              <a:rPr lang="tr-TR" b="1" i="1" dirty="0" smtClean="0">
                <a:solidFill>
                  <a:srgbClr val="FF0000"/>
                </a:solidFill>
              </a:rPr>
              <a:t>Ödevler sayesinde </a:t>
            </a:r>
            <a:r>
              <a:rPr lang="tr-TR" i="1" dirty="0" smtClean="0"/>
              <a:t>birçok konuyu pekiştirdim ve ödevleri yapmanın gururuyla dersi öğrendiğimi hissettim ve kendime olan güvenimi tazeledim.</a:t>
            </a:r>
          </a:p>
          <a:p>
            <a:endParaRPr lang="tr-TR" dirty="0" smtClean="0"/>
          </a:p>
          <a:p>
            <a:pPr lvl="1" algn="r"/>
            <a:r>
              <a:rPr lang="tr-TR" dirty="0" smtClean="0"/>
              <a:t>2018 Yaz Dönemi – BB ile dersi geçti.</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kumimoji="0" lang="tr-TR" dirty="0" smtClean="0"/>
              <a:t>Mantık ifadeleri kurmak</a:t>
            </a:r>
            <a:endParaRPr kumimoji="0" lang="en-US" dirty="0"/>
          </a:p>
        </p:txBody>
      </p:sp>
      <p:sp>
        <p:nvSpPr>
          <p:cNvPr id="49157" name="Line 24"/>
          <p:cNvSpPr>
            <a:spLocks noChangeShapeType="1"/>
          </p:cNvSpPr>
          <p:nvPr/>
        </p:nvSpPr>
        <p:spPr bwMode="auto">
          <a:xfrm>
            <a:off x="349250" y="3019425"/>
            <a:ext cx="3617913" cy="0"/>
          </a:xfrm>
          <a:prstGeom prst="line">
            <a:avLst/>
          </a:prstGeom>
          <a:noFill/>
          <a:ln w="12700">
            <a:noFill/>
            <a:round/>
            <a:headEnd/>
            <a:tailEnd/>
          </a:ln>
        </p:spPr>
        <p:txBody>
          <a:bodyPr wrap="none" lIns="92075" tIns="46038" rIns="92075" bIns="46038">
            <a:prstTxWarp prst="textNoShape">
              <a:avLst/>
            </a:prstTxWarp>
          </a:bodyPr>
          <a:lstStyle/>
          <a:p>
            <a:endParaRPr lang="en-US"/>
          </a:p>
        </p:txBody>
      </p:sp>
      <p:sp>
        <p:nvSpPr>
          <p:cNvPr id="49158" name="Line 25"/>
          <p:cNvSpPr>
            <a:spLocks noChangeShapeType="1"/>
          </p:cNvSpPr>
          <p:nvPr/>
        </p:nvSpPr>
        <p:spPr bwMode="auto">
          <a:xfrm>
            <a:off x="349250" y="5087938"/>
            <a:ext cx="3617913" cy="0"/>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59" name="Line 26"/>
          <p:cNvSpPr>
            <a:spLocks noChangeShapeType="1"/>
          </p:cNvSpPr>
          <p:nvPr/>
        </p:nvSpPr>
        <p:spPr bwMode="auto">
          <a:xfrm>
            <a:off x="349250" y="3019425"/>
            <a:ext cx="0" cy="1223963"/>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0" name="Line 27"/>
          <p:cNvSpPr>
            <a:spLocks noChangeShapeType="1"/>
          </p:cNvSpPr>
          <p:nvPr/>
        </p:nvSpPr>
        <p:spPr bwMode="auto">
          <a:xfrm>
            <a:off x="3967163" y="3019425"/>
            <a:ext cx="0" cy="1223963"/>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1" name="Line 28"/>
          <p:cNvSpPr>
            <a:spLocks noChangeShapeType="1"/>
          </p:cNvSpPr>
          <p:nvPr/>
        </p:nvSpPr>
        <p:spPr bwMode="auto">
          <a:xfrm>
            <a:off x="349250" y="4243388"/>
            <a:ext cx="0" cy="844550"/>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2" name="Line 29"/>
          <p:cNvSpPr>
            <a:spLocks noChangeShapeType="1"/>
          </p:cNvSpPr>
          <p:nvPr/>
        </p:nvSpPr>
        <p:spPr bwMode="auto">
          <a:xfrm>
            <a:off x="3967163" y="4243388"/>
            <a:ext cx="0" cy="844550"/>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3" name="Line 44"/>
          <p:cNvSpPr>
            <a:spLocks noChangeShapeType="1"/>
          </p:cNvSpPr>
          <p:nvPr/>
        </p:nvSpPr>
        <p:spPr bwMode="auto">
          <a:xfrm>
            <a:off x="1252538" y="5294313"/>
            <a:ext cx="1689100" cy="0"/>
          </a:xfrm>
          <a:prstGeom prst="line">
            <a:avLst/>
          </a:prstGeom>
          <a:noFill/>
          <a:ln w="12700">
            <a:noFill/>
            <a:round/>
            <a:headEnd/>
            <a:tailEnd/>
          </a:ln>
        </p:spPr>
        <p:txBody>
          <a:bodyPr wrap="none" lIns="92075" tIns="46038" rIns="92075" bIns="46038">
            <a:prstTxWarp prst="textNoShape">
              <a:avLst/>
            </a:prstTxWarp>
          </a:bodyPr>
          <a:lstStyle/>
          <a:p>
            <a:endParaRPr lang="en-US"/>
          </a:p>
        </p:txBody>
      </p:sp>
      <p:sp>
        <p:nvSpPr>
          <p:cNvPr id="49164" name="Line 45"/>
          <p:cNvSpPr>
            <a:spLocks noChangeShapeType="1"/>
          </p:cNvSpPr>
          <p:nvPr/>
        </p:nvSpPr>
        <p:spPr bwMode="auto">
          <a:xfrm>
            <a:off x="1252538" y="6518275"/>
            <a:ext cx="1689100" cy="0"/>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5" name="Line 46"/>
          <p:cNvSpPr>
            <a:spLocks noChangeShapeType="1"/>
          </p:cNvSpPr>
          <p:nvPr/>
        </p:nvSpPr>
        <p:spPr bwMode="auto">
          <a:xfrm>
            <a:off x="1252538" y="5294313"/>
            <a:ext cx="0" cy="1223962"/>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6" name="Line 47"/>
          <p:cNvSpPr>
            <a:spLocks noChangeShapeType="1"/>
          </p:cNvSpPr>
          <p:nvPr/>
        </p:nvSpPr>
        <p:spPr bwMode="auto">
          <a:xfrm>
            <a:off x="2941638" y="5294313"/>
            <a:ext cx="0" cy="1223962"/>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7" name="Line 79"/>
          <p:cNvSpPr>
            <a:spLocks noChangeShapeType="1"/>
          </p:cNvSpPr>
          <p:nvPr/>
        </p:nvSpPr>
        <p:spPr bwMode="auto">
          <a:xfrm>
            <a:off x="4454525" y="3025775"/>
            <a:ext cx="4392613" cy="0"/>
          </a:xfrm>
          <a:prstGeom prst="line">
            <a:avLst/>
          </a:prstGeom>
          <a:noFill/>
          <a:ln w="12700">
            <a:noFill/>
            <a:round/>
            <a:headEnd/>
            <a:tailEnd/>
          </a:ln>
        </p:spPr>
        <p:txBody>
          <a:bodyPr wrap="none" lIns="92075" tIns="46038" rIns="92075" bIns="46038">
            <a:prstTxWarp prst="textNoShape">
              <a:avLst/>
            </a:prstTxWarp>
          </a:bodyPr>
          <a:lstStyle/>
          <a:p>
            <a:endParaRPr lang="en-US"/>
          </a:p>
        </p:txBody>
      </p:sp>
      <p:sp>
        <p:nvSpPr>
          <p:cNvPr id="49168" name="Line 80"/>
          <p:cNvSpPr>
            <a:spLocks noChangeShapeType="1"/>
          </p:cNvSpPr>
          <p:nvPr/>
        </p:nvSpPr>
        <p:spPr bwMode="auto">
          <a:xfrm>
            <a:off x="4454525" y="5938838"/>
            <a:ext cx="4392613" cy="0"/>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69" name="Line 81"/>
          <p:cNvSpPr>
            <a:spLocks noChangeShapeType="1"/>
          </p:cNvSpPr>
          <p:nvPr/>
        </p:nvSpPr>
        <p:spPr bwMode="auto">
          <a:xfrm>
            <a:off x="4454525" y="3025775"/>
            <a:ext cx="0" cy="1223963"/>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70" name="Line 82"/>
          <p:cNvSpPr>
            <a:spLocks noChangeShapeType="1"/>
          </p:cNvSpPr>
          <p:nvPr/>
        </p:nvSpPr>
        <p:spPr bwMode="auto">
          <a:xfrm>
            <a:off x="8847138" y="3025775"/>
            <a:ext cx="0" cy="1223963"/>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71" name="Line 83"/>
          <p:cNvSpPr>
            <a:spLocks noChangeShapeType="1"/>
          </p:cNvSpPr>
          <p:nvPr/>
        </p:nvSpPr>
        <p:spPr bwMode="auto">
          <a:xfrm>
            <a:off x="4454525" y="4249738"/>
            <a:ext cx="0" cy="1689100"/>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sp>
        <p:nvSpPr>
          <p:cNvPr id="49172" name="Line 84"/>
          <p:cNvSpPr>
            <a:spLocks noChangeShapeType="1"/>
          </p:cNvSpPr>
          <p:nvPr/>
        </p:nvSpPr>
        <p:spPr bwMode="auto">
          <a:xfrm>
            <a:off x="8847138" y="4249738"/>
            <a:ext cx="0" cy="1689100"/>
          </a:xfrm>
          <a:prstGeom prst="line">
            <a:avLst/>
          </a:prstGeom>
          <a:noFill/>
          <a:ln w="12700" cap="sq">
            <a:noFill/>
            <a:round/>
            <a:headEnd/>
            <a:tailEnd/>
          </a:ln>
        </p:spPr>
        <p:txBody>
          <a:bodyPr wrap="none" lIns="92075" tIns="46038" rIns="92075" bIns="46038">
            <a:prstTxWarp prst="textNoShape">
              <a:avLst/>
            </a:prstTxWarp>
          </a:bodyPr>
          <a:lstStyle/>
          <a:p>
            <a:endParaRPr lang="en-US"/>
          </a:p>
        </p:txBody>
      </p:sp>
      <p:pic>
        <p:nvPicPr>
          <p:cNvPr id="24" name="Picture 23" descr="Picture 15.png"/>
          <p:cNvPicPr>
            <a:picLocks noChangeAspect="1"/>
          </p:cNvPicPr>
          <p:nvPr/>
        </p:nvPicPr>
        <p:blipFill>
          <a:blip r:embed="rId3"/>
          <a:srcRect b="24763"/>
          <a:stretch>
            <a:fillRect/>
          </a:stretch>
        </p:blipFill>
        <p:spPr>
          <a:xfrm>
            <a:off x="285720" y="1428736"/>
            <a:ext cx="8286776" cy="1415804"/>
          </a:xfrm>
          <a:prstGeom prst="rect">
            <a:avLst/>
          </a:prstGeom>
        </p:spPr>
      </p:pic>
      <p:sp>
        <p:nvSpPr>
          <p:cNvPr id="20" name="19 Yuvarlatılmış Dikdörtgen"/>
          <p:cNvSpPr/>
          <p:nvPr/>
        </p:nvSpPr>
        <p:spPr>
          <a:xfrm>
            <a:off x="4214810" y="3000372"/>
            <a:ext cx="4000528"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smtClean="0"/>
              <a:t>1&lt;= </a:t>
            </a:r>
            <a:r>
              <a:rPr lang="tr-TR" b="1" dirty="0" err="1" smtClean="0"/>
              <a:t>month</a:t>
            </a:r>
            <a:r>
              <a:rPr lang="tr-TR" b="1" dirty="0" smtClean="0"/>
              <a:t>&lt;=12 </a:t>
            </a:r>
            <a:r>
              <a:rPr lang="tr-TR" dirty="0" smtClean="0"/>
              <a:t>kullanımı</a:t>
            </a:r>
          </a:p>
          <a:p>
            <a:pPr algn="ctr"/>
            <a:r>
              <a:rPr lang="tr-TR" dirty="0" smtClean="0"/>
              <a:t>matematikte varsa da C dilinde yoktur.</a:t>
            </a:r>
            <a:endParaRPr lang="tr-TR" dirty="0"/>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&amp;&amp; ile ||’</a:t>
            </a:r>
            <a:r>
              <a:rPr lang="tr-TR" sz="4000" b="1" dirty="0" err="1" smtClean="0">
                <a:solidFill>
                  <a:schemeClr val="tx2">
                    <a:lumMod val="60000"/>
                    <a:lumOff val="40000"/>
                  </a:schemeClr>
                </a:solidFill>
              </a:rPr>
              <a:t>nın</a:t>
            </a:r>
            <a:r>
              <a:rPr lang="tr-TR" sz="4000" b="1" dirty="0" smtClean="0">
                <a:solidFill>
                  <a:schemeClr val="tx2">
                    <a:lumMod val="60000"/>
                    <a:lumOff val="40000"/>
                  </a:schemeClr>
                </a:solidFill>
              </a:rPr>
              <a:t> öncelik sırası</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r>
              <a:rPr lang="tr-TR" sz="2400" dirty="0" smtClean="0">
                <a:solidFill>
                  <a:schemeClr val="tx1"/>
                </a:solidFill>
              </a:rPr>
              <a:t>C dilinde </a:t>
            </a:r>
            <a:r>
              <a:rPr lang="tr-TR" sz="2400" dirty="0" err="1" smtClean="0">
                <a:solidFill>
                  <a:schemeClr val="tx1"/>
                </a:solidFill>
              </a:rPr>
              <a:t>VE’nin</a:t>
            </a:r>
            <a:r>
              <a:rPr lang="tr-TR" sz="2400" dirty="0" smtClean="0">
                <a:solidFill>
                  <a:schemeClr val="tx1"/>
                </a:solidFill>
              </a:rPr>
              <a:t> önceliği </a:t>
            </a:r>
            <a:r>
              <a:rPr lang="tr-TR" sz="2400" dirty="0" err="1" smtClean="0">
                <a:solidFill>
                  <a:schemeClr val="tx1"/>
                </a:solidFill>
              </a:rPr>
              <a:t>VEYA’dan</a:t>
            </a:r>
            <a:r>
              <a:rPr lang="tr-TR" sz="2400" dirty="0" smtClean="0">
                <a:solidFill>
                  <a:schemeClr val="tx1"/>
                </a:solidFill>
              </a:rPr>
              <a:t> daha fazladır. Bu nedenle önce VE işlemleri yapılır ,sonra </a:t>
            </a:r>
            <a:r>
              <a:rPr lang="tr-TR" sz="2400" dirty="0" err="1" smtClean="0">
                <a:solidFill>
                  <a:schemeClr val="tx1"/>
                </a:solidFill>
              </a:rPr>
              <a:t>VEYA’lara</a:t>
            </a:r>
            <a:r>
              <a:rPr lang="tr-TR" sz="2400" dirty="0" smtClean="0">
                <a:solidFill>
                  <a:schemeClr val="tx1"/>
                </a:solidFill>
              </a:rPr>
              <a:t> geçilir.</a:t>
            </a:r>
          </a:p>
          <a:p>
            <a:pPr lvl="1" algn="just"/>
            <a:r>
              <a:rPr lang="tr-TR" sz="2100" dirty="0" smtClean="0">
                <a:solidFill>
                  <a:schemeClr val="tx1"/>
                </a:solidFill>
              </a:rPr>
              <a:t>Hatırlamak için </a:t>
            </a:r>
            <a:r>
              <a:rPr lang="tr-TR" sz="2100" dirty="0" err="1" smtClean="0">
                <a:solidFill>
                  <a:schemeClr val="tx1"/>
                </a:solidFill>
              </a:rPr>
              <a:t>VE’nin</a:t>
            </a:r>
            <a:r>
              <a:rPr lang="tr-TR" sz="2100" dirty="0" smtClean="0">
                <a:solidFill>
                  <a:schemeClr val="tx1"/>
                </a:solidFill>
              </a:rPr>
              <a:t> çarpmaya, </a:t>
            </a:r>
            <a:r>
              <a:rPr lang="tr-TR" sz="2100" dirty="0" err="1" smtClean="0">
                <a:solidFill>
                  <a:schemeClr val="tx1"/>
                </a:solidFill>
              </a:rPr>
              <a:t>VEYA’nın</a:t>
            </a:r>
            <a:r>
              <a:rPr lang="tr-TR" sz="2100" dirty="0" smtClean="0">
                <a:solidFill>
                  <a:schemeClr val="tx1"/>
                </a:solidFill>
              </a:rPr>
              <a:t> toplamaya benzediği gerçeğinden faydalanabilirsiniz.</a:t>
            </a:r>
          </a:p>
          <a:p>
            <a:pPr algn="just"/>
            <a:r>
              <a:rPr lang="tr-TR" sz="2400" dirty="0" smtClean="0"/>
              <a:t>Öncelik sırasını değiştirmek istediğinizde parantezlerden yararlanabilirsiniz.</a:t>
            </a:r>
          </a:p>
          <a:p>
            <a:pPr lvl="1" algn="just"/>
            <a:r>
              <a:rPr lang="tr-TR" sz="2100" dirty="0" smtClean="0">
                <a:solidFill>
                  <a:schemeClr val="tx1"/>
                </a:solidFill>
              </a:rPr>
              <a:t>1 || 1 &amp;&amp; 0 	-&gt; 1 yapar.</a:t>
            </a:r>
          </a:p>
          <a:p>
            <a:pPr lvl="1" algn="just"/>
            <a:r>
              <a:rPr lang="tr-TR" sz="2100" dirty="0" smtClean="0">
                <a:solidFill>
                  <a:schemeClr val="tx1"/>
                </a:solidFill>
              </a:rPr>
              <a:t>(1 || 1) &amp;&amp; 0	-&gt; 0 yapar.</a:t>
            </a:r>
          </a:p>
          <a:p>
            <a:pPr algn="just"/>
            <a:endParaRPr lang="tr-TR" sz="2400" b="1" dirty="0" smtClean="0">
              <a:solidFill>
                <a:schemeClr val="tx1"/>
              </a:solidFill>
            </a:endParaRPr>
          </a:p>
          <a:p>
            <a:pPr algn="just"/>
            <a:endParaRPr lang="tr-TR" sz="2400" b="1" dirty="0" smtClean="0">
              <a:solidFill>
                <a:schemeClr val="tx1"/>
              </a:solidFill>
            </a:endParaRP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descr="http://images.clipartpanda.com/computer-clipart-KineaoEpT.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21375" y="2712945"/>
            <a:ext cx="2105025" cy="214832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rapezoid 2"/>
          <p:cNvSpPr/>
          <p:nvPr/>
        </p:nvSpPr>
        <p:spPr>
          <a:xfrm rot="4654330">
            <a:off x="1073077" y="1211656"/>
            <a:ext cx="4533964" cy="6385046"/>
          </a:xfrm>
          <a:prstGeom prst="trapezoid">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674" name="Rectangle 2"/>
          <p:cNvSpPr>
            <a:spLocks noGrp="1" noChangeArrowheads="1"/>
          </p:cNvSpPr>
          <p:nvPr>
            <p:ph type="title"/>
          </p:nvPr>
        </p:nvSpPr>
        <p:spPr>
          <a:noFill/>
          <a:ln/>
        </p:spPr>
        <p:txBody>
          <a:bodyPr/>
          <a:lstStyle/>
          <a:p>
            <a:r>
              <a:rPr lang="tr-TR" dirty="0" smtClean="0"/>
              <a:t>Mantık ifadelerin değerlendirilmesi</a:t>
            </a:r>
            <a:endParaRPr lang="en-US" dirty="0"/>
          </a:p>
        </p:txBody>
      </p:sp>
      <p:sp>
        <p:nvSpPr>
          <p:cNvPr id="28675" name="Rectangle 3"/>
          <p:cNvSpPr>
            <a:spLocks noGrp="1" noChangeArrowheads="1"/>
          </p:cNvSpPr>
          <p:nvPr>
            <p:ph idx="1"/>
          </p:nvPr>
        </p:nvSpPr>
        <p:spPr>
          <a:noFill/>
          <a:ln/>
        </p:spPr>
        <p:txBody>
          <a:bodyPr>
            <a:normAutofit/>
          </a:bodyPr>
          <a:lstStyle/>
          <a:p>
            <a:pPr>
              <a:buFontTx/>
              <a:buNone/>
            </a:pPr>
            <a:r>
              <a:rPr lang="en-US" sz="2800" dirty="0"/>
              <a:t>Given</a:t>
            </a:r>
          </a:p>
          <a:p>
            <a:pPr>
              <a:buFontTx/>
              <a:buNone/>
            </a:pPr>
            <a:r>
              <a:rPr lang="en-US" sz="2800" dirty="0"/>
              <a:t>	</a:t>
            </a:r>
            <a:r>
              <a:rPr lang="en-US" sz="2800" dirty="0" err="1"/>
              <a:t>int</a:t>
            </a:r>
            <a:r>
              <a:rPr lang="en-US" sz="2800" dirty="0"/>
              <a:t> a = 5, b = 7, c = 17 ;</a:t>
            </a:r>
          </a:p>
          <a:p>
            <a:pPr>
              <a:buFontTx/>
              <a:buNone/>
            </a:pPr>
            <a:r>
              <a:rPr lang="en-US" sz="2800" dirty="0" smtClean="0"/>
              <a:t>evaluate </a:t>
            </a:r>
            <a:r>
              <a:rPr lang="en-US" sz="2800" dirty="0"/>
              <a:t>each expression as </a:t>
            </a:r>
            <a:r>
              <a:rPr lang="en-US" sz="2800" dirty="0" smtClean="0"/>
              <a:t>True </a:t>
            </a:r>
            <a:r>
              <a:rPr lang="en-US" sz="2800" dirty="0"/>
              <a:t>or </a:t>
            </a:r>
            <a:r>
              <a:rPr lang="en-US" sz="2800" dirty="0" smtClean="0"/>
              <a:t>False.</a:t>
            </a:r>
            <a:endParaRPr lang="en-US" sz="2800" dirty="0"/>
          </a:p>
          <a:p>
            <a:pPr>
              <a:buFontTx/>
              <a:buNone/>
            </a:pPr>
            <a:r>
              <a:rPr lang="en-US" sz="2800" dirty="0" smtClean="0"/>
              <a:t>1</a:t>
            </a:r>
            <a:r>
              <a:rPr lang="en-US" sz="2800" dirty="0"/>
              <a:t>. c / b == 2</a:t>
            </a:r>
          </a:p>
          <a:p>
            <a:pPr>
              <a:buFontTx/>
              <a:buNone/>
            </a:pPr>
            <a:r>
              <a:rPr lang="en-US" sz="2800" dirty="0"/>
              <a:t>2. c % b &lt;= a % b</a:t>
            </a:r>
          </a:p>
          <a:p>
            <a:pPr>
              <a:buFontTx/>
              <a:buNone/>
            </a:pPr>
            <a:r>
              <a:rPr lang="en-US" sz="2800" dirty="0"/>
              <a:t>3. b + c / a != c - a</a:t>
            </a:r>
          </a:p>
          <a:p>
            <a:pPr>
              <a:buFontTx/>
              <a:buNone/>
            </a:pPr>
            <a:r>
              <a:rPr lang="en-US" sz="2800" dirty="0"/>
              <a:t>4. (b &lt; c) &amp;&amp; (c == 7)</a:t>
            </a:r>
          </a:p>
          <a:p>
            <a:pPr>
              <a:buFontTx/>
              <a:buNone/>
            </a:pPr>
            <a:r>
              <a:rPr lang="en-US" sz="2800" dirty="0"/>
              <a:t>5. (c + 1 - b == 0) || (b </a:t>
            </a:r>
            <a:r>
              <a:rPr lang="en-US" sz="2800" dirty="0">
                <a:solidFill>
                  <a:srgbClr val="FF0000"/>
                </a:solidFill>
              </a:rPr>
              <a:t>=</a:t>
            </a:r>
            <a:r>
              <a:rPr lang="en-US" sz="2800" dirty="0"/>
              <a:t> 5)</a:t>
            </a:r>
          </a:p>
        </p:txBody>
      </p:sp>
      <p:sp>
        <p:nvSpPr>
          <p:cNvPr id="5" name="Oval 4"/>
          <p:cNvSpPr/>
          <p:nvPr/>
        </p:nvSpPr>
        <p:spPr>
          <a:xfrm>
            <a:off x="6505575" y="2981325"/>
            <a:ext cx="238125" cy="276225"/>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cxnSp>
        <p:nvCxnSpPr>
          <p:cNvPr id="6" name="Straight Connector 5"/>
          <p:cNvCxnSpPr>
            <a:endCxn id="7" idx="2"/>
          </p:cNvCxnSpPr>
          <p:nvPr/>
        </p:nvCxnSpPr>
        <p:spPr>
          <a:xfrm>
            <a:off x="6743700" y="3192304"/>
            <a:ext cx="111124" cy="219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854824" y="3048001"/>
            <a:ext cx="307976" cy="33242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sp>
        <p:nvSpPr>
          <p:cNvPr id="2" name="Cloud Callout 1"/>
          <p:cNvSpPr/>
          <p:nvPr/>
        </p:nvSpPr>
        <p:spPr>
          <a:xfrm>
            <a:off x="6799262" y="552450"/>
            <a:ext cx="2030413" cy="216049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err="1" smtClean="0"/>
              <a:t>True</a:t>
            </a:r>
            <a:endParaRPr lang="tr-TR" dirty="0" smtClean="0"/>
          </a:p>
          <a:p>
            <a:pPr algn="ctr"/>
            <a:r>
              <a:rPr lang="tr-TR" dirty="0" err="1" smtClean="0"/>
              <a:t>True</a:t>
            </a:r>
            <a:endParaRPr lang="tr-TR" dirty="0" smtClean="0"/>
          </a:p>
          <a:p>
            <a:pPr algn="ctr"/>
            <a:r>
              <a:rPr lang="tr-TR" dirty="0" err="1" smtClean="0"/>
              <a:t>True</a:t>
            </a:r>
            <a:endParaRPr lang="tr-TR" dirty="0" smtClean="0"/>
          </a:p>
          <a:p>
            <a:pPr algn="ctr"/>
            <a:r>
              <a:rPr lang="tr-TR" dirty="0" err="1" smtClean="0"/>
              <a:t>False</a:t>
            </a:r>
            <a:endParaRPr lang="tr-TR" dirty="0" smtClean="0"/>
          </a:p>
          <a:p>
            <a:pPr algn="ctr"/>
            <a:r>
              <a:rPr lang="tr-TR" dirty="0" err="1" smtClean="0"/>
              <a:t>True</a:t>
            </a:r>
            <a:endParaRPr lang="tr-TR" dirty="0"/>
          </a:p>
        </p:txBody>
      </p:sp>
    </p:spTree>
    <p:extLst>
      <p:ext uri="{BB962C8B-B14F-4D97-AF65-F5344CB8AC3E}">
        <p14:creationId xmlns="" xmlns:p14="http://schemas.microsoft.com/office/powerpoint/2010/main" val="25469860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66698"/>
            <a:ext cx="8229600" cy="990600"/>
          </a:xfrm>
        </p:spPr>
        <p:txBody>
          <a:bodyPr anchor="ctr">
            <a:normAutofit/>
          </a:bodyPr>
          <a:lstStyle/>
          <a:p>
            <a:r>
              <a:rPr lang="tr-TR" sz="4000" b="1" dirty="0" err="1" smtClean="0">
                <a:solidFill>
                  <a:schemeClr val="tx2">
                    <a:lumMod val="60000"/>
                    <a:lumOff val="40000"/>
                  </a:schemeClr>
                </a:solidFill>
              </a:rPr>
              <a:t>if</a:t>
            </a:r>
            <a:r>
              <a:rPr lang="tr-TR" sz="4000" b="1" dirty="0" smtClean="0">
                <a:solidFill>
                  <a:schemeClr val="tx2">
                    <a:lumMod val="60000"/>
                    <a:lumOff val="40000"/>
                  </a:schemeClr>
                </a:solidFill>
              </a:rPr>
              <a:t> Karar Verme Yapısı: </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5210196"/>
          </a:xfrm>
        </p:spPr>
        <p:txBody>
          <a:bodyPr>
            <a:normAutofit/>
          </a:bodyPr>
          <a:lstStyle/>
          <a:p>
            <a:pPr algn="just">
              <a:buFont typeface="Wingdings" pitchFamily="2" charset="2"/>
              <a:buChar char="§"/>
            </a:pPr>
            <a:r>
              <a:rPr lang="tr-TR" sz="2400" dirty="0" err="1" smtClean="0">
                <a:solidFill>
                  <a:schemeClr val="tx1"/>
                </a:solidFill>
              </a:rPr>
              <a:t>if</a:t>
            </a:r>
            <a:r>
              <a:rPr lang="tr-TR" sz="2400" dirty="0" smtClean="0">
                <a:solidFill>
                  <a:schemeClr val="tx1"/>
                </a:solidFill>
              </a:rPr>
              <a:t> yapısı peşinden koşulu da içeren bir satır ile başlar…</a:t>
            </a:r>
          </a:p>
          <a:p>
            <a:pPr lvl="1" algn="just">
              <a:buFont typeface="Wingdings" pitchFamily="2" charset="2"/>
              <a:buChar char="§"/>
            </a:pPr>
            <a:r>
              <a:rPr lang="tr-TR" sz="2500" dirty="0" smtClean="0">
                <a:solidFill>
                  <a:schemeClr val="tx1"/>
                </a:solidFill>
              </a:rPr>
              <a:t>Koşul: </a:t>
            </a:r>
            <a:r>
              <a:rPr lang="tr-TR" sz="2500" dirty="0" err="1" smtClean="0">
                <a:solidFill>
                  <a:schemeClr val="tx1"/>
                </a:solidFill>
              </a:rPr>
              <a:t>true</a:t>
            </a:r>
            <a:r>
              <a:rPr lang="tr-TR" sz="2500" dirty="0" smtClean="0">
                <a:solidFill>
                  <a:schemeClr val="tx1"/>
                </a:solidFill>
              </a:rPr>
              <a:t> ya da </a:t>
            </a:r>
            <a:r>
              <a:rPr lang="tr-TR" sz="2500" dirty="0" err="1" smtClean="0">
                <a:solidFill>
                  <a:schemeClr val="tx1"/>
                </a:solidFill>
              </a:rPr>
              <a:t>false</a:t>
            </a:r>
            <a:r>
              <a:rPr lang="tr-TR" sz="2500" dirty="0" smtClean="0">
                <a:solidFill>
                  <a:schemeClr val="tx1"/>
                </a:solidFill>
              </a:rPr>
              <a:t> değerine sahip olacak mantıksal bir ifadedir.</a:t>
            </a:r>
          </a:p>
          <a:p>
            <a:pPr algn="just">
              <a:buFont typeface="Wingdings" pitchFamily="2" charset="2"/>
              <a:buChar char="§"/>
            </a:pPr>
            <a:r>
              <a:rPr lang="tr-TR" sz="2800" dirty="0" smtClean="0">
                <a:solidFill>
                  <a:schemeClr val="tx1"/>
                </a:solidFill>
              </a:rPr>
              <a:t>Koşul doğru ise, yapılacakları içeren</a:t>
            </a:r>
          </a:p>
          <a:p>
            <a:pPr lvl="1" algn="just">
              <a:buFont typeface="Wingdings" pitchFamily="2" charset="2"/>
              <a:buChar char="§"/>
            </a:pPr>
            <a:r>
              <a:rPr lang="tr-TR" sz="2500" dirty="0" smtClean="0">
                <a:solidFill>
                  <a:schemeClr val="tx1"/>
                </a:solidFill>
              </a:rPr>
              <a:t>Süslü parantezsiz tek komut ya da</a:t>
            </a:r>
          </a:p>
          <a:p>
            <a:pPr lvl="1" algn="just">
              <a:buFont typeface="Wingdings" pitchFamily="2" charset="2"/>
              <a:buChar char="§"/>
            </a:pPr>
            <a:r>
              <a:rPr lang="tr-TR" sz="2500" dirty="0" smtClean="0">
                <a:solidFill>
                  <a:schemeClr val="tx1"/>
                </a:solidFill>
              </a:rPr>
              <a:t>Süslü parantezle </a:t>
            </a:r>
            <a:r>
              <a:rPr lang="tr-TR" sz="2500" dirty="0" err="1" smtClean="0">
                <a:solidFill>
                  <a:schemeClr val="tx1"/>
                </a:solidFill>
              </a:rPr>
              <a:t>bloklanmış</a:t>
            </a:r>
            <a:r>
              <a:rPr lang="tr-TR" sz="2500" dirty="0" smtClean="0">
                <a:solidFill>
                  <a:schemeClr val="tx1"/>
                </a:solidFill>
              </a:rPr>
              <a:t> komutlar gelir.</a:t>
            </a:r>
          </a:p>
          <a:p>
            <a:pPr algn="just">
              <a:buFont typeface="Wingdings" pitchFamily="2" charset="2"/>
              <a:buChar char="§"/>
            </a:pPr>
            <a:r>
              <a:rPr lang="tr-TR" sz="2800" dirty="0" smtClean="0"/>
              <a:t>Bunun peşinden, else gelebilir ama gelmek zorunda değildir.</a:t>
            </a:r>
            <a:endParaRPr lang="tr-TR" sz="2500" dirty="0" smtClean="0">
              <a:solidFill>
                <a:schemeClr val="tx1"/>
              </a:solidFill>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Özet</a:t>
            </a:r>
            <a:endParaRPr lang="tr-TR" dirty="0"/>
          </a:p>
        </p:txBody>
      </p:sp>
      <p:sp>
        <p:nvSpPr>
          <p:cNvPr id="3" name="2 İçerik Yer Tutucusu"/>
          <p:cNvSpPr>
            <a:spLocks noGrp="1"/>
          </p:cNvSpPr>
          <p:nvPr>
            <p:ph sz="quarter" idx="1"/>
          </p:nvPr>
        </p:nvSpPr>
        <p:spPr/>
        <p:txBody>
          <a:bodyPr>
            <a:normAutofit/>
          </a:bodyPr>
          <a:lstStyle/>
          <a:p>
            <a:r>
              <a:rPr lang="tr-TR" sz="1800" i="1" dirty="0" smtClean="0"/>
              <a:t>Geçtiğimiz hafta </a:t>
            </a:r>
            <a:r>
              <a:rPr lang="tr-TR" sz="1800" b="1" i="1" dirty="0" smtClean="0"/>
              <a:t>değişkenleri</a:t>
            </a:r>
            <a:r>
              <a:rPr lang="tr-TR" sz="1800" i="1" dirty="0" smtClean="0"/>
              <a:t> içeriklerine uygun şekilde bellek üzerinde (RAM) tanımlamayı ve onlara </a:t>
            </a:r>
            <a:r>
              <a:rPr lang="tr-TR" sz="1800" b="1" i="1" dirty="0" smtClean="0"/>
              <a:t>değer atamayı </a:t>
            </a:r>
            <a:r>
              <a:rPr lang="tr-TR" sz="1800" i="1" dirty="0" smtClean="0"/>
              <a:t>gördük. Ardından, </a:t>
            </a:r>
            <a:r>
              <a:rPr lang="tr-TR" sz="1800" b="1" i="1" dirty="0" err="1" smtClean="0"/>
              <a:t>printf</a:t>
            </a:r>
            <a:r>
              <a:rPr lang="tr-TR" sz="1800" i="1" dirty="0" smtClean="0"/>
              <a:t> ile ekrana yazılar yazdırdık ve </a:t>
            </a:r>
            <a:r>
              <a:rPr lang="tr-TR" sz="1800" b="1" i="1" dirty="0" smtClean="0"/>
              <a:t>scanf</a:t>
            </a:r>
            <a:r>
              <a:rPr lang="tr-TR" sz="1800" i="1" dirty="0" smtClean="0"/>
              <a:t> ile kullanıcıdan değerler aldık. </a:t>
            </a:r>
            <a:r>
              <a:rPr lang="tr-TR" sz="1800" b="1" i="1" dirty="0" smtClean="0"/>
              <a:t>Dosya</a:t>
            </a:r>
            <a:r>
              <a:rPr lang="tr-TR" sz="1800" i="1" dirty="0" smtClean="0"/>
              <a:t> işlemleri ile dosyaya değer yazdırma ve dosyadan değer okumayı gördük. Hata türleri, işleçler , </a:t>
            </a:r>
            <a:r>
              <a:rPr lang="tr-TR" sz="1800" b="1" i="1" dirty="0" smtClean="0"/>
              <a:t>blok kavramı </a:t>
            </a:r>
            <a:r>
              <a:rPr lang="tr-TR" sz="1800" i="1" dirty="0" smtClean="0"/>
              <a:t>gibi konulara da değindik.</a:t>
            </a:r>
            <a:endParaRPr lang="tr-TR" sz="1800" i="1" dirty="0"/>
          </a:p>
        </p:txBody>
      </p:sp>
      <p:pic>
        <p:nvPicPr>
          <p:cNvPr id="143362" name="Picture 2"/>
          <p:cNvPicPr>
            <a:picLocks noChangeAspect="1" noChangeArrowheads="1"/>
          </p:cNvPicPr>
          <p:nvPr/>
        </p:nvPicPr>
        <p:blipFill>
          <a:blip r:embed="rId2"/>
          <a:stretch>
            <a:fillRect/>
          </a:stretch>
        </p:blipFill>
        <p:spPr bwMode="auto">
          <a:xfrm>
            <a:off x="1266825" y="2443433"/>
            <a:ext cx="3876675" cy="2507158"/>
          </a:xfrm>
          <a:prstGeom prst="roundRect">
            <a:avLst>
              <a:gd name="adj" fmla="val 3281"/>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3363" name="Picture 3"/>
          <p:cNvPicPr>
            <a:picLocks noChangeAspect="1" noChangeArrowheads="1"/>
          </p:cNvPicPr>
          <p:nvPr/>
        </p:nvPicPr>
        <p:blipFill>
          <a:blip r:embed="rId3"/>
          <a:stretch>
            <a:fillRect/>
          </a:stretch>
        </p:blipFill>
        <p:spPr bwMode="auto">
          <a:xfrm>
            <a:off x="4447155" y="2984184"/>
            <a:ext cx="4239645" cy="3172776"/>
          </a:xfrm>
          <a:prstGeom prst="roundRect">
            <a:avLst>
              <a:gd name="adj" fmla="val 7856"/>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diamond(in)">
                                      <p:cBhvr>
                                        <p:cTn id="7" dur="2000"/>
                                        <p:tgtEl>
                                          <p:spTgt spid="143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tr-TR" dirty="0" smtClean="0"/>
              <a:t>Kullanım şekli</a:t>
            </a:r>
            <a:endParaRPr lang="en-US" dirty="0"/>
          </a:p>
        </p:txBody>
      </p:sp>
      <p:sp>
        <p:nvSpPr>
          <p:cNvPr id="25604" name="Text Box 4"/>
          <p:cNvSpPr txBox="1">
            <a:spLocks noChangeArrowheads="1"/>
          </p:cNvSpPr>
          <p:nvPr/>
        </p:nvSpPr>
        <p:spPr bwMode="auto">
          <a:xfrm>
            <a:off x="266218" y="1357298"/>
            <a:ext cx="3692324" cy="17912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nSpc>
                <a:spcPct val="115000"/>
              </a:lnSpc>
              <a:spcAft>
                <a:spcPts val="0"/>
              </a:spcAft>
            </a:pPr>
            <a:r>
              <a:rPr lang="en-US" sz="2400" b="1" dirty="0" smtClean="0">
                <a:solidFill>
                  <a:srgbClr val="000000"/>
                </a:solidFill>
                <a:latin typeface="Consolas"/>
                <a:ea typeface="Times New Roman"/>
                <a:cs typeface="Times New Roman"/>
              </a:rPr>
              <a:t>if</a:t>
            </a:r>
            <a:r>
              <a:rPr lang="en-US" sz="2400" dirty="0" smtClean="0">
                <a:solidFill>
                  <a:srgbClr val="000000"/>
                </a:solidFill>
                <a:latin typeface="Consolas"/>
                <a:ea typeface="Times New Roman"/>
                <a:cs typeface="Times New Roman"/>
              </a:rPr>
              <a:t> </a:t>
            </a:r>
            <a:r>
              <a:rPr lang="en-US" sz="2400" b="1" dirty="0" smtClean="0">
                <a:solidFill>
                  <a:srgbClr val="FF0000"/>
                </a:solidFill>
                <a:latin typeface="Consolas"/>
                <a:ea typeface="Times New Roman"/>
                <a:cs typeface="Times New Roman"/>
              </a:rPr>
              <a:t>(</a:t>
            </a:r>
            <a:r>
              <a:rPr lang="en-US" sz="2400" dirty="0" smtClean="0">
                <a:solidFill>
                  <a:srgbClr val="000000"/>
                </a:solidFill>
                <a:latin typeface="Consolas"/>
                <a:ea typeface="Times New Roman"/>
                <a:cs typeface="Times New Roman"/>
              </a:rPr>
              <a:t> age </a:t>
            </a:r>
            <a:r>
              <a:rPr lang="en-US" sz="2400" b="1" dirty="0" smtClean="0">
                <a:solidFill>
                  <a:srgbClr val="FF0000"/>
                </a:solidFill>
                <a:latin typeface="Consolas"/>
                <a:ea typeface="Times New Roman"/>
                <a:cs typeface="Times New Roman"/>
              </a:rPr>
              <a:t>&gt;=</a:t>
            </a:r>
            <a:r>
              <a:rPr lang="en-US" sz="2400" dirty="0" smtClean="0">
                <a:solidFill>
                  <a:srgbClr val="000000"/>
                </a:solidFill>
                <a:latin typeface="Consolas"/>
                <a:ea typeface="Times New Roman"/>
                <a:cs typeface="Times New Roman"/>
              </a:rPr>
              <a:t> </a:t>
            </a:r>
            <a:r>
              <a:rPr lang="en-US" sz="2400" dirty="0" smtClean="0">
                <a:solidFill>
                  <a:srgbClr val="800080"/>
                </a:solidFill>
                <a:latin typeface="Consolas"/>
                <a:ea typeface="Times New Roman"/>
                <a:cs typeface="Times New Roman"/>
              </a:rPr>
              <a:t>18</a:t>
            </a:r>
            <a:r>
              <a:rPr lang="en-US" sz="2400" dirty="0" smtClean="0">
                <a:solidFill>
                  <a:srgbClr val="000000"/>
                </a:solidFill>
                <a:latin typeface="Consolas"/>
                <a:ea typeface="Times New Roman"/>
                <a:cs typeface="Times New Roman"/>
              </a:rPr>
              <a:t> </a:t>
            </a:r>
            <a:r>
              <a:rPr lang="en-US" sz="24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pPr>
            <a:r>
              <a:rPr lang="en-US" sz="24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pPr>
            <a:r>
              <a:rPr lang="en-US" sz="2400" dirty="0" smtClean="0">
                <a:solidFill>
                  <a:srgbClr val="000000"/>
                </a:solidFill>
                <a:latin typeface="Consolas"/>
                <a:ea typeface="Times New Roman"/>
                <a:cs typeface="Times New Roman"/>
              </a:rPr>
              <a:t>	</a:t>
            </a:r>
            <a:r>
              <a:rPr lang="en-US" sz="2400" dirty="0" err="1" smtClean="0">
                <a:solidFill>
                  <a:srgbClr val="000000"/>
                </a:solidFill>
                <a:latin typeface="Consolas"/>
                <a:ea typeface="Times New Roman"/>
                <a:cs typeface="Times New Roman"/>
              </a:rPr>
              <a:t>printf</a:t>
            </a:r>
            <a:r>
              <a:rPr lang="en-US" sz="2400" b="1" dirty="0" smtClean="0">
                <a:solidFill>
                  <a:srgbClr val="FF0000"/>
                </a:solidFill>
                <a:latin typeface="Consolas"/>
                <a:ea typeface="Times New Roman"/>
                <a:cs typeface="Times New Roman"/>
              </a:rPr>
              <a:t>(</a:t>
            </a:r>
            <a:r>
              <a:rPr lang="en-US" sz="2400" b="1" dirty="0" smtClean="0">
                <a:solidFill>
                  <a:srgbClr val="0000FF"/>
                </a:solidFill>
                <a:latin typeface="Consolas"/>
                <a:ea typeface="Times New Roman"/>
                <a:cs typeface="Times New Roman"/>
              </a:rPr>
              <a:t>"Vote!\n"</a:t>
            </a:r>
            <a:r>
              <a:rPr lang="en-US" sz="24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pPr>
            <a:r>
              <a:rPr lang="en-US" sz="2400" b="1" dirty="0" smtClean="0">
                <a:solidFill>
                  <a:srgbClr val="FF0000"/>
                </a:solidFill>
                <a:latin typeface="Consolas"/>
                <a:ea typeface="Times New Roman"/>
                <a:cs typeface="Times New Roman"/>
              </a:rPr>
              <a:t>}</a:t>
            </a:r>
            <a:endParaRPr lang="tr-TR" sz="1200" dirty="0">
              <a:ea typeface="Times New Roman"/>
              <a:cs typeface="Times New Roman"/>
            </a:endParaRPr>
          </a:p>
        </p:txBody>
      </p:sp>
      <p:sp>
        <p:nvSpPr>
          <p:cNvPr id="25605" name="Text Box 5"/>
          <p:cNvSpPr txBox="1">
            <a:spLocks noChangeArrowheads="1"/>
          </p:cNvSpPr>
          <p:nvPr/>
        </p:nvSpPr>
        <p:spPr bwMode="auto">
          <a:xfrm>
            <a:off x="4132162" y="1295447"/>
            <a:ext cx="4872942" cy="3490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nSpc>
                <a:spcPct val="115000"/>
              </a:lnSpc>
              <a:spcAft>
                <a:spcPts val="0"/>
              </a:spcAft>
            </a:pPr>
            <a:r>
              <a:rPr lang="en-US" sz="2400" b="1" dirty="0" smtClean="0">
                <a:solidFill>
                  <a:srgbClr val="000000"/>
                </a:solidFill>
                <a:latin typeface="Consolas"/>
                <a:ea typeface="Times New Roman"/>
                <a:cs typeface="Times New Roman"/>
              </a:rPr>
              <a:t>if</a:t>
            </a:r>
            <a:r>
              <a:rPr lang="en-US" sz="2400" dirty="0" smtClean="0">
                <a:solidFill>
                  <a:srgbClr val="000000"/>
                </a:solidFill>
                <a:latin typeface="Consolas"/>
                <a:ea typeface="Times New Roman"/>
                <a:cs typeface="Times New Roman"/>
              </a:rPr>
              <a:t> </a:t>
            </a:r>
            <a:r>
              <a:rPr lang="en-US" sz="2400" b="1" dirty="0" smtClean="0">
                <a:solidFill>
                  <a:srgbClr val="FF0000"/>
                </a:solidFill>
                <a:latin typeface="Consolas"/>
                <a:ea typeface="Times New Roman"/>
                <a:cs typeface="Times New Roman"/>
              </a:rPr>
              <a:t>(</a:t>
            </a:r>
            <a:r>
              <a:rPr lang="en-US" sz="2400" dirty="0" smtClean="0">
                <a:solidFill>
                  <a:srgbClr val="000000"/>
                </a:solidFill>
                <a:latin typeface="Consolas"/>
                <a:ea typeface="Times New Roman"/>
                <a:cs typeface="Times New Roman"/>
              </a:rPr>
              <a:t> age </a:t>
            </a:r>
            <a:r>
              <a:rPr lang="en-US" sz="2400" b="1" dirty="0" smtClean="0">
                <a:solidFill>
                  <a:srgbClr val="FF0000"/>
                </a:solidFill>
                <a:latin typeface="Consolas"/>
                <a:ea typeface="Times New Roman"/>
                <a:cs typeface="Times New Roman"/>
              </a:rPr>
              <a:t>&gt;=</a:t>
            </a:r>
            <a:r>
              <a:rPr lang="en-US" sz="2400" dirty="0" smtClean="0">
                <a:solidFill>
                  <a:srgbClr val="000000"/>
                </a:solidFill>
                <a:latin typeface="Consolas"/>
                <a:ea typeface="Times New Roman"/>
                <a:cs typeface="Times New Roman"/>
              </a:rPr>
              <a:t> </a:t>
            </a:r>
            <a:r>
              <a:rPr lang="en-US" sz="2400" dirty="0" smtClean="0">
                <a:solidFill>
                  <a:srgbClr val="800080"/>
                </a:solidFill>
                <a:latin typeface="Consolas"/>
                <a:ea typeface="Times New Roman"/>
                <a:cs typeface="Times New Roman"/>
              </a:rPr>
              <a:t>18</a:t>
            </a:r>
            <a:r>
              <a:rPr lang="en-US" sz="2400" dirty="0" smtClean="0">
                <a:solidFill>
                  <a:srgbClr val="000000"/>
                </a:solidFill>
                <a:latin typeface="Consolas"/>
                <a:ea typeface="Times New Roman"/>
                <a:cs typeface="Times New Roman"/>
              </a:rPr>
              <a:t> </a:t>
            </a:r>
            <a:r>
              <a:rPr lang="en-US" sz="24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pPr>
            <a:r>
              <a:rPr lang="en-US" sz="24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pPr>
            <a:r>
              <a:rPr lang="en-US" sz="2400" dirty="0" smtClean="0">
                <a:solidFill>
                  <a:srgbClr val="000000"/>
                </a:solidFill>
                <a:latin typeface="Consolas"/>
                <a:ea typeface="Times New Roman"/>
                <a:cs typeface="Times New Roman"/>
              </a:rPr>
              <a:t>	</a:t>
            </a:r>
            <a:r>
              <a:rPr lang="en-US" sz="2400" dirty="0" err="1" smtClean="0">
                <a:solidFill>
                  <a:srgbClr val="000000"/>
                </a:solidFill>
                <a:latin typeface="Consolas"/>
                <a:ea typeface="Times New Roman"/>
                <a:cs typeface="Times New Roman"/>
              </a:rPr>
              <a:t>printf</a:t>
            </a:r>
            <a:r>
              <a:rPr lang="en-US" sz="2400" b="1" dirty="0" smtClean="0">
                <a:solidFill>
                  <a:srgbClr val="FF0000"/>
                </a:solidFill>
                <a:latin typeface="Consolas"/>
                <a:ea typeface="Times New Roman"/>
                <a:cs typeface="Times New Roman"/>
              </a:rPr>
              <a:t>(</a:t>
            </a:r>
            <a:r>
              <a:rPr lang="en-US" sz="2400" b="1" dirty="0" smtClean="0">
                <a:solidFill>
                  <a:srgbClr val="0000FF"/>
                </a:solidFill>
                <a:latin typeface="Consolas"/>
                <a:ea typeface="Times New Roman"/>
                <a:cs typeface="Times New Roman"/>
              </a:rPr>
              <a:t>"Vote!\n"</a:t>
            </a:r>
            <a:r>
              <a:rPr lang="en-US" sz="2400" b="1" dirty="0" smtClean="0">
                <a:solidFill>
                  <a:srgbClr val="FF0000"/>
                </a:solidFill>
                <a:latin typeface="Consolas"/>
                <a:ea typeface="Times New Roman"/>
                <a:cs typeface="Times New Roman"/>
              </a:rPr>
              <a:t>)</a:t>
            </a:r>
            <a:r>
              <a:rPr lang="en-US" sz="2400" dirty="0" smtClean="0">
                <a:solidFill>
                  <a:srgbClr val="000000"/>
                </a:solidFill>
                <a:latin typeface="Consolas"/>
                <a:ea typeface="Times New Roman"/>
                <a:cs typeface="Times New Roman"/>
              </a:rPr>
              <a:t> </a:t>
            </a:r>
            <a:r>
              <a:rPr lang="en-US" sz="24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pPr>
            <a:r>
              <a:rPr lang="en-US" sz="24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pPr>
            <a:r>
              <a:rPr lang="en-US" sz="2400" b="1" dirty="0" smtClean="0">
                <a:solidFill>
                  <a:srgbClr val="000000"/>
                </a:solidFill>
                <a:latin typeface="Consolas"/>
                <a:ea typeface="Times New Roman"/>
                <a:cs typeface="Times New Roman"/>
              </a:rPr>
              <a:t>else</a:t>
            </a:r>
            <a:endParaRPr lang="tr-TR" sz="1200" dirty="0" smtClean="0">
              <a:ea typeface="Times New Roman"/>
              <a:cs typeface="Times New Roman"/>
            </a:endParaRPr>
          </a:p>
          <a:p>
            <a:pPr>
              <a:lnSpc>
                <a:spcPct val="115000"/>
              </a:lnSpc>
              <a:spcAft>
                <a:spcPts val="0"/>
              </a:spcAft>
            </a:pPr>
            <a:r>
              <a:rPr lang="en-US" sz="24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pPr>
            <a:r>
              <a:rPr lang="en-US" dirty="0" smtClean="0">
                <a:solidFill>
                  <a:srgbClr val="000000"/>
                </a:solidFill>
                <a:latin typeface="Consolas"/>
                <a:ea typeface="Times New Roman"/>
                <a:cs typeface="Times New Roman"/>
              </a:rPr>
              <a:t>	</a:t>
            </a:r>
            <a:r>
              <a:rPr lang="en-US" sz="2400" dirty="0" err="1" smtClean="0">
                <a:solidFill>
                  <a:srgbClr val="000000"/>
                </a:solidFill>
                <a:latin typeface="Consolas"/>
                <a:ea typeface="Times New Roman"/>
                <a:cs typeface="Times New Roman"/>
              </a:rPr>
              <a:t>printf</a:t>
            </a:r>
            <a:r>
              <a:rPr lang="en-US" b="1" dirty="0" smtClean="0">
                <a:solidFill>
                  <a:srgbClr val="FF0000"/>
                </a:solidFill>
                <a:latin typeface="Consolas"/>
                <a:ea typeface="Times New Roman"/>
                <a:cs typeface="Times New Roman"/>
              </a:rPr>
              <a:t>(</a:t>
            </a:r>
            <a:r>
              <a:rPr lang="en-US" b="1" dirty="0" smtClean="0">
                <a:solidFill>
                  <a:srgbClr val="0000FF"/>
                </a:solidFill>
                <a:latin typeface="Consolas"/>
                <a:ea typeface="Times New Roman"/>
                <a:cs typeface="Times New Roman"/>
              </a:rPr>
              <a:t>"</a:t>
            </a:r>
            <a:r>
              <a:rPr lang="tr-TR" b="1" dirty="0" err="1" smtClean="0">
                <a:solidFill>
                  <a:srgbClr val="0000FF"/>
                </a:solidFill>
                <a:latin typeface="Consolas"/>
                <a:ea typeface="Times New Roman"/>
                <a:cs typeface="Times New Roman"/>
              </a:rPr>
              <a:t>Maybe</a:t>
            </a:r>
            <a:r>
              <a:rPr lang="tr-TR" b="1" dirty="0" smtClean="0">
                <a:solidFill>
                  <a:srgbClr val="0000FF"/>
                </a:solidFill>
                <a:latin typeface="Consolas"/>
                <a:ea typeface="Times New Roman"/>
                <a:cs typeface="Times New Roman"/>
              </a:rPr>
              <a:t> </a:t>
            </a:r>
            <a:r>
              <a:rPr lang="tr-TR" b="1" dirty="0" err="1" smtClean="0">
                <a:solidFill>
                  <a:srgbClr val="0000FF"/>
                </a:solidFill>
                <a:latin typeface="Consolas"/>
                <a:ea typeface="Times New Roman"/>
                <a:cs typeface="Times New Roman"/>
              </a:rPr>
              <a:t>next</a:t>
            </a:r>
            <a:r>
              <a:rPr lang="tr-TR" b="1" dirty="0" smtClean="0">
                <a:solidFill>
                  <a:srgbClr val="0000FF"/>
                </a:solidFill>
                <a:latin typeface="Consolas"/>
                <a:ea typeface="Times New Roman"/>
                <a:cs typeface="Times New Roman"/>
              </a:rPr>
              <a:t> time</a:t>
            </a:r>
            <a:r>
              <a:rPr lang="en-US" b="1" dirty="0" smtClean="0">
                <a:solidFill>
                  <a:srgbClr val="0000FF"/>
                </a:solidFill>
                <a:latin typeface="Consolas"/>
                <a:ea typeface="Times New Roman"/>
                <a:cs typeface="Times New Roman"/>
              </a:rPr>
              <a:t>!\n"</a:t>
            </a:r>
            <a:r>
              <a:rPr lang="en-US" b="1" dirty="0" smtClean="0">
                <a:solidFill>
                  <a:srgbClr val="FF0000"/>
                </a:solidFill>
                <a:latin typeface="Consolas"/>
                <a:ea typeface="Times New Roman"/>
                <a:cs typeface="Times New Roman"/>
              </a:rPr>
              <a:t>)</a:t>
            </a:r>
            <a:r>
              <a:rPr lang="en-US" sz="2400" b="1" dirty="0" smtClean="0">
                <a:solidFill>
                  <a:srgbClr val="FF0000"/>
                </a:solidFill>
                <a:latin typeface="Consolas"/>
                <a:ea typeface="Times New Roman"/>
                <a:cs typeface="Times New Roman"/>
              </a:rPr>
              <a:t>;</a:t>
            </a:r>
            <a:endParaRPr lang="tr-TR" sz="2400" dirty="0" smtClean="0">
              <a:ea typeface="Times New Roman"/>
              <a:cs typeface="Times New Roman"/>
            </a:endParaRPr>
          </a:p>
          <a:p>
            <a:pPr>
              <a:lnSpc>
                <a:spcPct val="115000"/>
              </a:lnSpc>
              <a:spcAft>
                <a:spcPts val="0"/>
              </a:spcAft>
            </a:pPr>
            <a:r>
              <a:rPr lang="en-US" sz="2400" b="1" dirty="0" smtClean="0">
                <a:solidFill>
                  <a:srgbClr val="FF0000"/>
                </a:solidFill>
                <a:latin typeface="Consolas"/>
                <a:ea typeface="Times New Roman"/>
                <a:cs typeface="Times New Roman"/>
              </a:rPr>
              <a:t>}</a:t>
            </a:r>
            <a:endParaRPr lang="tr-TR" sz="1200" dirty="0">
              <a:ea typeface="Times New Roman"/>
              <a:cs typeface="Times New Roman"/>
            </a:endParaRPr>
          </a:p>
        </p:txBody>
      </p:sp>
      <p:sp>
        <p:nvSpPr>
          <p:cNvPr id="5" name="4 Yuvarlatılmış Dikdörtgen"/>
          <p:cNvSpPr/>
          <p:nvPr/>
        </p:nvSpPr>
        <p:spPr>
          <a:xfrm>
            <a:off x="571472" y="4286256"/>
            <a:ext cx="3214710"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Derleyici çalışma zamanında </a:t>
            </a:r>
            <a:r>
              <a:rPr lang="tr-TR" b="1" i="1" dirty="0" err="1" smtClean="0"/>
              <a:t>age</a:t>
            </a:r>
            <a:r>
              <a:rPr lang="tr-TR" b="1" i="1" dirty="0" smtClean="0"/>
              <a:t>&gt;=18</a:t>
            </a:r>
            <a:r>
              <a:rPr lang="tr-TR" dirty="0" smtClean="0"/>
              <a:t> yerine 0 ya da 1 yazar ve sonra </a:t>
            </a:r>
            <a:r>
              <a:rPr lang="tr-TR" dirty="0" err="1" smtClean="0"/>
              <a:t>if’i</a:t>
            </a:r>
            <a:r>
              <a:rPr lang="tr-TR" dirty="0" smtClean="0"/>
              <a:t> çalıştırır.</a:t>
            </a:r>
            <a:endParaRPr lang="tr-TR" dirty="0"/>
          </a:p>
        </p:txBody>
      </p:sp>
      <p:grpSp>
        <p:nvGrpSpPr>
          <p:cNvPr id="2" name="12 Grup"/>
          <p:cNvGrpSpPr/>
          <p:nvPr/>
        </p:nvGrpSpPr>
        <p:grpSpPr>
          <a:xfrm>
            <a:off x="3090452" y="428604"/>
            <a:ext cx="3761761" cy="1143004"/>
            <a:chOff x="3090452" y="428604"/>
            <a:chExt cx="3761761" cy="1143004"/>
          </a:xfrm>
        </p:grpSpPr>
        <p:cxnSp>
          <p:nvCxnSpPr>
            <p:cNvPr id="7" name="6 Düz Ok Bağlayıcısı"/>
            <p:cNvCxnSpPr>
              <a:stCxn id="8" idx="1"/>
            </p:cNvCxnSpPr>
            <p:nvPr/>
          </p:nvCxnSpPr>
          <p:spPr>
            <a:xfrm rot="10800000" flipV="1">
              <a:off x="3090452" y="905658"/>
              <a:ext cx="481417" cy="665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3571868" y="428604"/>
              <a:ext cx="1357322"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Buraya </a:t>
              </a:r>
              <a:r>
                <a:rPr lang="tr-TR" b="1" dirty="0" smtClean="0"/>
                <a:t>;</a:t>
              </a:r>
              <a:r>
                <a:rPr lang="tr-TR" dirty="0" smtClean="0"/>
                <a:t> koyarsak ne olur?</a:t>
              </a:r>
              <a:endParaRPr lang="tr-TR" dirty="0"/>
            </a:p>
          </p:txBody>
        </p:sp>
        <p:cxnSp>
          <p:nvCxnSpPr>
            <p:cNvPr id="10" name="9 Düz Ok Bağlayıcısı"/>
            <p:cNvCxnSpPr>
              <a:stCxn id="8" idx="3"/>
            </p:cNvCxnSpPr>
            <p:nvPr/>
          </p:nvCxnSpPr>
          <p:spPr>
            <a:xfrm>
              <a:off x="4929190" y="905658"/>
              <a:ext cx="1923023" cy="523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77613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300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66698"/>
            <a:ext cx="8229600" cy="990600"/>
          </a:xfrm>
        </p:spPr>
        <p:txBody>
          <a:bodyPr anchor="ctr">
            <a:normAutofit/>
          </a:bodyPr>
          <a:lstStyle/>
          <a:p>
            <a:r>
              <a:rPr lang="tr-TR" sz="4000" b="1" dirty="0" err="1" smtClean="0">
                <a:solidFill>
                  <a:schemeClr val="tx2">
                    <a:lumMod val="60000"/>
                    <a:lumOff val="40000"/>
                  </a:schemeClr>
                </a:solidFill>
              </a:rPr>
              <a:t>if</a:t>
            </a:r>
            <a:r>
              <a:rPr lang="tr-TR" sz="4000" b="1" dirty="0" smtClean="0">
                <a:solidFill>
                  <a:schemeClr val="tx2">
                    <a:lumMod val="60000"/>
                    <a:lumOff val="40000"/>
                  </a:schemeClr>
                </a:solidFill>
              </a:rPr>
              <a:t> Karar Verme Yapısı: </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5210196"/>
          </a:xfrm>
        </p:spPr>
        <p:txBody>
          <a:bodyPr>
            <a:normAutofit/>
          </a:bodyPr>
          <a:lstStyle/>
          <a:p>
            <a:pPr algn="just">
              <a:buFont typeface="Wingdings" pitchFamily="2" charset="2"/>
              <a:buChar char="§"/>
            </a:pPr>
            <a:r>
              <a:rPr lang="tr-TR" sz="2400" dirty="0" smtClean="0">
                <a:solidFill>
                  <a:schemeClr val="tx1"/>
                </a:solidFill>
              </a:rPr>
              <a:t>Programın farklı noktalara dallanması için kullanılan temel karar verme yapısıdır. IF yapısında bir önerme bulunur ve bu önerme </a:t>
            </a:r>
            <a:r>
              <a:rPr lang="tr-TR" sz="2400" dirty="0" err="1" smtClean="0">
                <a:solidFill>
                  <a:schemeClr val="tx1"/>
                </a:solidFill>
              </a:rPr>
              <a:t>true</a:t>
            </a:r>
            <a:r>
              <a:rPr lang="tr-TR" sz="2400" dirty="0" smtClean="0">
                <a:solidFill>
                  <a:schemeClr val="tx1"/>
                </a:solidFill>
              </a:rPr>
              <a:t> ise IF bloğu çalıştırılır, </a:t>
            </a:r>
            <a:r>
              <a:rPr lang="tr-TR" sz="2400" dirty="0" err="1" smtClean="0">
                <a:solidFill>
                  <a:schemeClr val="tx1"/>
                </a:solidFill>
              </a:rPr>
              <a:t>false</a:t>
            </a:r>
            <a:r>
              <a:rPr lang="tr-TR" sz="2400" dirty="0" smtClean="0">
                <a:solidFill>
                  <a:schemeClr val="tx1"/>
                </a:solidFill>
              </a:rPr>
              <a:t> ise IF bloğu çalıştırılmaz.</a:t>
            </a:r>
          </a:p>
          <a:p>
            <a:pPr algn="just">
              <a:buFont typeface="Wingdings" pitchFamily="2" charset="2"/>
              <a:buChar char="§"/>
            </a:pPr>
            <a:r>
              <a:rPr lang="tr-TR" sz="2400" dirty="0" smtClean="0">
                <a:solidFill>
                  <a:schemeClr val="tx1"/>
                </a:solidFill>
              </a:rPr>
              <a:t> </a:t>
            </a:r>
            <a:r>
              <a:rPr lang="tr-TR" sz="2400" b="1" dirty="0" smtClean="0">
                <a:solidFill>
                  <a:schemeClr val="tx1"/>
                </a:solidFill>
              </a:rPr>
              <a:t>Örnekler:</a:t>
            </a:r>
          </a:p>
          <a:p>
            <a:pPr algn="just"/>
            <a:r>
              <a:rPr lang="tr-TR" sz="2400" b="1" dirty="0" smtClean="0">
                <a:solidFill>
                  <a:schemeClr val="tx1"/>
                </a:solidFill>
              </a:rPr>
              <a:t> </a:t>
            </a:r>
            <a:r>
              <a:rPr lang="tr-TR" sz="2400" dirty="0" err="1" smtClean="0">
                <a:solidFill>
                  <a:schemeClr val="tx1"/>
                </a:solidFill>
              </a:rPr>
              <a:t>if</a:t>
            </a:r>
            <a:r>
              <a:rPr lang="tr-TR" sz="2400" dirty="0" smtClean="0">
                <a:solidFill>
                  <a:schemeClr val="tx1"/>
                </a:solidFill>
              </a:rPr>
              <a:t>(3 &lt; 7) </a:t>
            </a:r>
            <a:r>
              <a:rPr lang="tr-TR" sz="1600" dirty="0" smtClean="0">
                <a:solidFill>
                  <a:schemeClr val="tx1"/>
                </a:solidFill>
              </a:rPr>
              <a:t>// kod çalışınca (biz görmesek de) bu satır </a:t>
            </a:r>
            <a:r>
              <a:rPr lang="tr-TR" sz="1600" dirty="0" err="1" smtClean="0">
                <a:solidFill>
                  <a:schemeClr val="tx1"/>
                </a:solidFill>
              </a:rPr>
              <a:t>if</a:t>
            </a:r>
            <a:r>
              <a:rPr lang="tr-TR" sz="1600" dirty="0" smtClean="0">
                <a:solidFill>
                  <a:schemeClr val="tx1"/>
                </a:solidFill>
              </a:rPr>
              <a:t>(1)’e dönüşür.</a:t>
            </a:r>
            <a:endParaRPr lang="tr-TR" sz="2400" dirty="0" smtClean="0">
              <a:solidFill>
                <a:schemeClr val="tx1"/>
              </a:solidFill>
            </a:endParaRP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(“3 </a:t>
            </a:r>
            <a:r>
              <a:rPr lang="tr-TR" sz="2400" dirty="0" err="1" smtClean="0">
                <a:solidFill>
                  <a:schemeClr val="tx1"/>
                </a:solidFill>
              </a:rPr>
              <a:t>sayisi</a:t>
            </a:r>
            <a:r>
              <a:rPr lang="tr-TR" sz="2400" dirty="0" smtClean="0">
                <a:solidFill>
                  <a:schemeClr val="tx1"/>
                </a:solidFill>
              </a:rPr>
              <a:t> 7 </a:t>
            </a:r>
            <a:r>
              <a:rPr lang="tr-TR" sz="2400" dirty="0" err="1" smtClean="0">
                <a:solidFill>
                  <a:schemeClr val="tx1"/>
                </a:solidFill>
              </a:rPr>
              <a:t>sayisindan</a:t>
            </a:r>
            <a:r>
              <a:rPr lang="tr-TR" sz="2400" dirty="0" smtClean="0">
                <a:solidFill>
                  <a:schemeClr val="tx1"/>
                </a:solidFill>
              </a:rPr>
              <a:t> </a:t>
            </a:r>
            <a:r>
              <a:rPr lang="tr-TR" sz="2400" dirty="0" err="1" smtClean="0">
                <a:solidFill>
                  <a:schemeClr val="tx1"/>
                </a:solidFill>
              </a:rPr>
              <a:t>kucuktur</a:t>
            </a:r>
            <a:r>
              <a:rPr lang="tr-TR" sz="2400" dirty="0" smtClean="0">
                <a:solidFill>
                  <a:schemeClr val="tx1"/>
                </a:solidFill>
              </a:rPr>
              <a:t>.”);</a:t>
            </a:r>
          </a:p>
          <a:p>
            <a:pPr algn="just"/>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x = 27, y = 63;</a:t>
            </a:r>
          </a:p>
          <a:p>
            <a:pPr algn="just">
              <a:buNone/>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((x % 3 == 0) &amp;&amp; (y % 3 == 0))</a:t>
            </a:r>
          </a:p>
          <a:p>
            <a:pPr algn="just">
              <a:buNone/>
            </a:pPr>
            <a:r>
              <a:rPr lang="tr-TR" sz="2400" dirty="0" smtClean="0"/>
              <a:t>	{</a:t>
            </a:r>
            <a:endParaRPr lang="tr-TR" sz="2400" dirty="0" smtClean="0">
              <a:solidFill>
                <a:schemeClr val="tx1"/>
              </a:solidFill>
            </a:endParaRP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(“%d ve %d </a:t>
            </a:r>
            <a:r>
              <a:rPr lang="tr-TR" sz="2400" dirty="0" err="1" smtClean="0">
                <a:solidFill>
                  <a:schemeClr val="tx1"/>
                </a:solidFill>
              </a:rPr>
              <a:t>sayilari</a:t>
            </a:r>
            <a:r>
              <a:rPr lang="tr-TR" sz="2400" dirty="0" smtClean="0">
                <a:solidFill>
                  <a:schemeClr val="tx1"/>
                </a:solidFill>
              </a:rPr>
              <a:t> 3'e tam </a:t>
            </a:r>
            <a:r>
              <a:rPr lang="tr-TR" sz="2400" dirty="0" err="1" smtClean="0">
                <a:solidFill>
                  <a:schemeClr val="tx1"/>
                </a:solidFill>
              </a:rPr>
              <a:t>bolunur</a:t>
            </a:r>
            <a:r>
              <a:rPr lang="tr-TR" sz="2400" dirty="0" smtClean="0">
                <a:solidFill>
                  <a:schemeClr val="tx1"/>
                </a:solidFill>
              </a:rPr>
              <a:t>”, x, y);</a:t>
            </a:r>
          </a:p>
          <a:p>
            <a:pPr algn="just">
              <a:buNone/>
            </a:pPr>
            <a:r>
              <a:rPr lang="tr-TR" sz="2400" dirty="0" smtClean="0"/>
              <a:t>	}</a:t>
            </a:r>
            <a:endParaRPr lang="tr-TR" sz="2800" dirty="0" smtClean="0">
              <a:solidFill>
                <a:schemeClr val="tx1"/>
              </a:solidFill>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Karar Verme Yapıları - IF</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smtClean="0">
                <a:solidFill>
                  <a:schemeClr val="tx1"/>
                </a:solidFill>
              </a:rPr>
              <a:t> </a:t>
            </a:r>
            <a:r>
              <a:rPr lang="tr-TR" sz="2400" dirty="0" err="1" smtClean="0">
                <a:solidFill>
                  <a:schemeClr val="tx1"/>
                </a:solidFill>
              </a:rPr>
              <a:t>C'de</a:t>
            </a:r>
            <a:r>
              <a:rPr lang="tr-TR" sz="2400" dirty="0" smtClean="0">
                <a:solidFill>
                  <a:schemeClr val="tx1"/>
                </a:solidFill>
              </a:rPr>
              <a:t> </a:t>
            </a:r>
            <a:r>
              <a:rPr lang="tr-TR" sz="2400" dirty="0" err="1" smtClean="0">
                <a:solidFill>
                  <a:schemeClr val="tx1"/>
                </a:solidFill>
              </a:rPr>
              <a:t>boolean</a:t>
            </a:r>
            <a:r>
              <a:rPr lang="tr-TR" sz="2400" dirty="0" smtClean="0">
                <a:solidFill>
                  <a:schemeClr val="tx1"/>
                </a:solidFill>
              </a:rPr>
              <a:t> tipinde bir değişken bulunmamaktadır. Bunun yerine sayılarla işlem yapılır. </a:t>
            </a:r>
            <a:r>
              <a:rPr lang="tr-TR" sz="2400" dirty="0" err="1" smtClean="0">
                <a:solidFill>
                  <a:schemeClr val="tx1"/>
                </a:solidFill>
              </a:rPr>
              <a:t>C'de</a:t>
            </a:r>
            <a:r>
              <a:rPr lang="tr-TR" sz="2400" dirty="0" smtClean="0">
                <a:solidFill>
                  <a:schemeClr val="tx1"/>
                </a:solidFill>
              </a:rPr>
              <a:t> 0 sayısı </a:t>
            </a:r>
            <a:r>
              <a:rPr lang="tr-TR" sz="2400" dirty="0" err="1" smtClean="0">
                <a:solidFill>
                  <a:schemeClr val="tx1"/>
                </a:solidFill>
              </a:rPr>
              <a:t>false</a:t>
            </a:r>
            <a:r>
              <a:rPr lang="tr-TR" sz="2400" dirty="0" smtClean="0">
                <a:solidFill>
                  <a:schemeClr val="tx1"/>
                </a:solidFill>
              </a:rPr>
              <a:t>, geri kalan tüm sayılar </a:t>
            </a:r>
            <a:r>
              <a:rPr lang="tr-TR" sz="2400" dirty="0" err="1" smtClean="0">
                <a:solidFill>
                  <a:schemeClr val="tx1"/>
                </a:solidFill>
              </a:rPr>
              <a:t>true</a:t>
            </a:r>
            <a:r>
              <a:rPr lang="tr-TR" sz="2400" dirty="0" smtClean="0">
                <a:solidFill>
                  <a:schemeClr val="tx1"/>
                </a:solidFill>
              </a:rPr>
              <a:t> kabul edilir. </a:t>
            </a:r>
          </a:p>
          <a:p>
            <a:pPr algn="just">
              <a:buFontTx/>
              <a:buChar char="-"/>
            </a:pPr>
            <a:r>
              <a:rPr lang="tr-TR" sz="2400" dirty="0" smtClean="0">
                <a:solidFill>
                  <a:schemeClr val="tx1"/>
                </a:solidFill>
              </a:rPr>
              <a:t>Birkaç örneğe bakalım.</a:t>
            </a:r>
          </a:p>
          <a:p>
            <a:pPr algn="just">
              <a:buFont typeface="Wingdings" pitchFamily="2" charset="2"/>
              <a:buChar char="§"/>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(3){ … }  </a:t>
            </a:r>
          </a:p>
          <a:p>
            <a:pPr algn="just">
              <a:buFont typeface="Wingdings" pitchFamily="2" charset="2"/>
              <a:buChar char="Ø"/>
            </a:pPr>
            <a:r>
              <a:rPr lang="tr-TR" sz="2400" dirty="0" smtClean="0">
                <a:solidFill>
                  <a:schemeClr val="tx1"/>
                </a:solidFill>
              </a:rPr>
              <a:t> Doğru bir kullanımdır. </a:t>
            </a:r>
            <a:r>
              <a:rPr lang="tr-TR" sz="2400" dirty="0" err="1" smtClean="0">
                <a:solidFill>
                  <a:schemeClr val="tx1"/>
                </a:solidFill>
              </a:rPr>
              <a:t>If</a:t>
            </a:r>
            <a:r>
              <a:rPr lang="tr-TR" sz="2400" dirty="0" smtClean="0">
                <a:solidFill>
                  <a:schemeClr val="tx1"/>
                </a:solidFill>
              </a:rPr>
              <a:t> içerisindeki önerme her zaman </a:t>
            </a:r>
            <a:r>
              <a:rPr lang="tr-TR" sz="2400" dirty="0" err="1" smtClean="0">
                <a:solidFill>
                  <a:schemeClr val="tx1"/>
                </a:solidFill>
              </a:rPr>
              <a:t>true</a:t>
            </a:r>
            <a:r>
              <a:rPr lang="tr-TR" sz="2400" dirty="0" smtClean="0">
                <a:solidFill>
                  <a:schemeClr val="tx1"/>
                </a:solidFill>
              </a:rPr>
              <a:t> olduğundan bu </a:t>
            </a:r>
            <a:r>
              <a:rPr lang="tr-TR" sz="2400" dirty="0" err="1" smtClean="0">
                <a:solidFill>
                  <a:schemeClr val="tx1"/>
                </a:solidFill>
              </a:rPr>
              <a:t>if</a:t>
            </a:r>
            <a:r>
              <a:rPr lang="tr-TR" sz="2400" dirty="0" smtClean="0">
                <a:solidFill>
                  <a:schemeClr val="tx1"/>
                </a:solidFill>
              </a:rPr>
              <a:t> bloğu her zaman çalıştırılır.</a:t>
            </a:r>
          </a:p>
          <a:p>
            <a:pPr algn="just">
              <a:buFont typeface="Wingdings" pitchFamily="2" charset="2"/>
              <a:buChar char="§"/>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(0 &amp;&amp; 1){ … }   </a:t>
            </a:r>
          </a:p>
          <a:p>
            <a:pPr algn="just">
              <a:buFont typeface="Wingdings" pitchFamily="2" charset="2"/>
              <a:buChar char="Ø"/>
            </a:pPr>
            <a:r>
              <a:rPr lang="tr-TR" sz="2400" dirty="0" smtClean="0">
                <a:solidFill>
                  <a:schemeClr val="tx1"/>
                </a:solidFill>
              </a:rPr>
              <a:t> Bu kullanım bir derleme hatası vermez, doğru bir kullanımdır. Ancak </a:t>
            </a:r>
            <a:r>
              <a:rPr lang="tr-TR" sz="2400" dirty="0" err="1" smtClean="0">
                <a:solidFill>
                  <a:schemeClr val="tx1"/>
                </a:solidFill>
              </a:rPr>
              <a:t>if</a:t>
            </a:r>
            <a:r>
              <a:rPr lang="tr-TR" sz="2400" dirty="0" smtClean="0">
                <a:solidFill>
                  <a:schemeClr val="tx1"/>
                </a:solidFill>
              </a:rPr>
              <a:t> içerisindeki mantıksal işlem her zaman “</a:t>
            </a:r>
            <a:r>
              <a:rPr lang="tr-TR" sz="2400" b="1" i="1" dirty="0" err="1" smtClean="0">
                <a:solidFill>
                  <a:schemeClr val="tx1"/>
                </a:solidFill>
              </a:rPr>
              <a:t>false</a:t>
            </a:r>
            <a:r>
              <a:rPr lang="tr-TR" sz="2400" dirty="0" smtClean="0">
                <a:solidFill>
                  <a:schemeClr val="tx1"/>
                </a:solidFill>
              </a:rPr>
              <a:t>”(0) değeri vereceğinden </a:t>
            </a:r>
            <a:r>
              <a:rPr lang="tr-TR" sz="2400" dirty="0" err="1" smtClean="0">
                <a:solidFill>
                  <a:schemeClr val="tx1"/>
                </a:solidFill>
              </a:rPr>
              <a:t>if</a:t>
            </a:r>
            <a:r>
              <a:rPr lang="tr-TR" sz="2400" dirty="0" smtClean="0">
                <a:solidFill>
                  <a:schemeClr val="tx1"/>
                </a:solidFill>
              </a:rPr>
              <a:t> bloğuna hiçbir zaman girilmez.</a:t>
            </a:r>
          </a:p>
          <a:p>
            <a:pPr algn="just">
              <a:buFont typeface="Wingdings" pitchFamily="2" charset="2"/>
              <a:buChar char="§"/>
            </a:pPr>
            <a:endParaRPr lang="tr-TR" sz="2400" dirty="0" smtClean="0">
              <a:solidFill>
                <a:schemeClr val="tx1"/>
              </a:solidFill>
            </a:endParaRPr>
          </a:p>
          <a:p>
            <a:pPr algn="just">
              <a:buFont typeface="Wingdings" pitchFamily="2" charset="2"/>
              <a:buChar char="§"/>
            </a:pPr>
            <a:endParaRPr lang="tr-TR" sz="2400" dirty="0" smtClean="0">
              <a:solidFill>
                <a:schemeClr val="tx1"/>
              </a:solidFill>
            </a:endParaRPr>
          </a:p>
          <a:p>
            <a:pPr algn="just"/>
            <a:endParaRPr lang="tr-TR" sz="2400" b="1" dirty="0" smtClean="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tr-TR" dirty="0" smtClean="0"/>
              <a:t>Kullanım şekli</a:t>
            </a:r>
            <a:endParaRPr lang="en-US" dirty="0"/>
          </a:p>
        </p:txBody>
      </p:sp>
      <p:sp>
        <p:nvSpPr>
          <p:cNvPr id="25604" name="Text Box 4"/>
          <p:cNvSpPr txBox="1">
            <a:spLocks noChangeArrowheads="1"/>
          </p:cNvSpPr>
          <p:nvPr/>
        </p:nvSpPr>
        <p:spPr bwMode="auto">
          <a:xfrm>
            <a:off x="285719" y="1643050"/>
            <a:ext cx="3857653" cy="9417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nSpc>
                <a:spcPct val="115000"/>
              </a:lnSpc>
              <a:spcAft>
                <a:spcPts val="0"/>
              </a:spcAft>
            </a:pPr>
            <a:r>
              <a:rPr lang="en-US" sz="2400" b="1" dirty="0" smtClean="0">
                <a:solidFill>
                  <a:srgbClr val="000000"/>
                </a:solidFill>
                <a:latin typeface="Consolas"/>
                <a:ea typeface="Times New Roman"/>
                <a:cs typeface="Times New Roman"/>
              </a:rPr>
              <a:t>if</a:t>
            </a:r>
            <a:r>
              <a:rPr lang="en-US" sz="2400" dirty="0" smtClean="0">
                <a:solidFill>
                  <a:srgbClr val="000000"/>
                </a:solidFill>
                <a:latin typeface="Consolas"/>
                <a:ea typeface="Times New Roman"/>
                <a:cs typeface="Times New Roman"/>
              </a:rPr>
              <a:t> </a:t>
            </a:r>
            <a:r>
              <a:rPr lang="en-US" sz="2400" b="1" dirty="0" smtClean="0">
                <a:solidFill>
                  <a:srgbClr val="FF0000"/>
                </a:solidFill>
                <a:latin typeface="Consolas"/>
                <a:ea typeface="Times New Roman"/>
                <a:cs typeface="Times New Roman"/>
              </a:rPr>
              <a:t>(</a:t>
            </a:r>
            <a:r>
              <a:rPr lang="en-US" sz="2400" dirty="0" smtClean="0">
                <a:solidFill>
                  <a:srgbClr val="000000"/>
                </a:solidFill>
                <a:latin typeface="Consolas"/>
                <a:ea typeface="Times New Roman"/>
                <a:cs typeface="Times New Roman"/>
              </a:rPr>
              <a:t> age </a:t>
            </a:r>
            <a:r>
              <a:rPr lang="en-US" sz="2400" b="1" dirty="0" smtClean="0">
                <a:solidFill>
                  <a:srgbClr val="FF0000"/>
                </a:solidFill>
                <a:latin typeface="Consolas"/>
                <a:ea typeface="Times New Roman"/>
                <a:cs typeface="Times New Roman"/>
              </a:rPr>
              <a:t>&gt;=</a:t>
            </a:r>
            <a:r>
              <a:rPr lang="en-US" sz="2400" dirty="0" smtClean="0">
                <a:solidFill>
                  <a:srgbClr val="000000"/>
                </a:solidFill>
                <a:latin typeface="Consolas"/>
                <a:ea typeface="Times New Roman"/>
                <a:cs typeface="Times New Roman"/>
              </a:rPr>
              <a:t> </a:t>
            </a:r>
            <a:r>
              <a:rPr lang="en-US" sz="2400" dirty="0" smtClean="0">
                <a:solidFill>
                  <a:srgbClr val="800080"/>
                </a:solidFill>
                <a:latin typeface="Consolas"/>
                <a:ea typeface="Times New Roman"/>
                <a:cs typeface="Times New Roman"/>
              </a:rPr>
              <a:t>18</a:t>
            </a:r>
            <a:r>
              <a:rPr lang="en-US" sz="2400" dirty="0" smtClean="0">
                <a:solidFill>
                  <a:srgbClr val="000000"/>
                </a:solidFill>
                <a:latin typeface="Consolas"/>
                <a:ea typeface="Times New Roman"/>
                <a:cs typeface="Times New Roman"/>
              </a:rPr>
              <a:t> </a:t>
            </a:r>
            <a:r>
              <a:rPr lang="en-US" sz="24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pPr>
            <a:r>
              <a:rPr lang="en-US" sz="2400" dirty="0" smtClean="0">
                <a:solidFill>
                  <a:srgbClr val="000000"/>
                </a:solidFill>
                <a:latin typeface="Consolas"/>
                <a:ea typeface="Times New Roman"/>
                <a:cs typeface="Times New Roman"/>
              </a:rPr>
              <a:t>	</a:t>
            </a:r>
            <a:r>
              <a:rPr lang="en-US" sz="2400" dirty="0" err="1" smtClean="0">
                <a:solidFill>
                  <a:srgbClr val="000000"/>
                </a:solidFill>
                <a:latin typeface="Consolas"/>
                <a:ea typeface="Times New Roman"/>
                <a:cs typeface="Times New Roman"/>
              </a:rPr>
              <a:t>printf</a:t>
            </a:r>
            <a:r>
              <a:rPr lang="en-US" sz="2400" b="1" dirty="0" smtClean="0">
                <a:solidFill>
                  <a:srgbClr val="FF0000"/>
                </a:solidFill>
                <a:latin typeface="Consolas"/>
                <a:ea typeface="Times New Roman"/>
                <a:cs typeface="Times New Roman"/>
              </a:rPr>
              <a:t>(</a:t>
            </a:r>
            <a:r>
              <a:rPr lang="en-US" sz="2400" b="1" dirty="0" smtClean="0">
                <a:solidFill>
                  <a:srgbClr val="0000FF"/>
                </a:solidFill>
                <a:latin typeface="Consolas"/>
                <a:ea typeface="Times New Roman"/>
                <a:cs typeface="Times New Roman"/>
              </a:rPr>
              <a:t>"Vote!\n"</a:t>
            </a:r>
            <a:r>
              <a:rPr lang="en-US" sz="2400" b="1" dirty="0" smtClean="0">
                <a:solidFill>
                  <a:srgbClr val="FF0000"/>
                </a:solidFill>
                <a:latin typeface="Consolas"/>
                <a:ea typeface="Times New Roman"/>
                <a:cs typeface="Times New Roman"/>
              </a:rPr>
              <a:t>);</a:t>
            </a:r>
            <a:endParaRPr lang="tr-TR" sz="1200" dirty="0" smtClean="0">
              <a:ea typeface="Times New Roman"/>
              <a:cs typeface="Times New Roman"/>
            </a:endParaRPr>
          </a:p>
        </p:txBody>
      </p:sp>
      <p:sp>
        <p:nvSpPr>
          <p:cNvPr id="5" name="4 Yuvarlatılmış Dikdörtgen"/>
          <p:cNvSpPr/>
          <p:nvPr/>
        </p:nvSpPr>
        <p:spPr>
          <a:xfrm>
            <a:off x="928662" y="3857628"/>
            <a:ext cx="3214710"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Tek komut olduğu zamanlarda süslü kullanmamıza gerek yoktur.</a:t>
            </a:r>
            <a:endParaRPr lang="tr-TR" dirty="0"/>
          </a:p>
        </p:txBody>
      </p:sp>
      <p:sp>
        <p:nvSpPr>
          <p:cNvPr id="6" name="Text Box 5"/>
          <p:cNvSpPr txBox="1">
            <a:spLocks noChangeArrowheads="1"/>
          </p:cNvSpPr>
          <p:nvPr/>
        </p:nvSpPr>
        <p:spPr bwMode="auto">
          <a:xfrm>
            <a:off x="4143372" y="1643050"/>
            <a:ext cx="4872942" cy="2003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nSpc>
                <a:spcPct val="115000"/>
              </a:lnSpc>
              <a:spcAft>
                <a:spcPts val="0"/>
              </a:spcAft>
            </a:pPr>
            <a:r>
              <a:rPr lang="en-US" sz="2400" b="1" dirty="0" smtClean="0">
                <a:solidFill>
                  <a:srgbClr val="000000"/>
                </a:solidFill>
                <a:latin typeface="Consolas"/>
                <a:ea typeface="Times New Roman"/>
                <a:cs typeface="Times New Roman"/>
              </a:rPr>
              <a:t>if</a:t>
            </a:r>
            <a:r>
              <a:rPr lang="en-US" sz="2400" dirty="0" smtClean="0">
                <a:solidFill>
                  <a:srgbClr val="000000"/>
                </a:solidFill>
                <a:latin typeface="Consolas"/>
                <a:ea typeface="Times New Roman"/>
                <a:cs typeface="Times New Roman"/>
              </a:rPr>
              <a:t> </a:t>
            </a:r>
            <a:r>
              <a:rPr lang="en-US" sz="2400" b="1" dirty="0" smtClean="0">
                <a:solidFill>
                  <a:srgbClr val="FF0000"/>
                </a:solidFill>
                <a:latin typeface="Consolas"/>
                <a:ea typeface="Times New Roman"/>
                <a:cs typeface="Times New Roman"/>
              </a:rPr>
              <a:t>(</a:t>
            </a:r>
            <a:r>
              <a:rPr lang="en-US" sz="2400" dirty="0" smtClean="0">
                <a:solidFill>
                  <a:srgbClr val="000000"/>
                </a:solidFill>
                <a:latin typeface="Consolas"/>
                <a:ea typeface="Times New Roman"/>
                <a:cs typeface="Times New Roman"/>
              </a:rPr>
              <a:t> age </a:t>
            </a:r>
            <a:r>
              <a:rPr lang="en-US" sz="2400" b="1" dirty="0" smtClean="0">
                <a:solidFill>
                  <a:srgbClr val="FF0000"/>
                </a:solidFill>
                <a:latin typeface="Consolas"/>
                <a:ea typeface="Times New Roman"/>
                <a:cs typeface="Times New Roman"/>
              </a:rPr>
              <a:t>&gt;=</a:t>
            </a:r>
            <a:r>
              <a:rPr lang="en-US" sz="2400" dirty="0" smtClean="0">
                <a:solidFill>
                  <a:srgbClr val="000000"/>
                </a:solidFill>
                <a:latin typeface="Consolas"/>
                <a:ea typeface="Times New Roman"/>
                <a:cs typeface="Times New Roman"/>
              </a:rPr>
              <a:t> </a:t>
            </a:r>
            <a:r>
              <a:rPr lang="en-US" sz="2400" dirty="0" smtClean="0">
                <a:solidFill>
                  <a:srgbClr val="800080"/>
                </a:solidFill>
                <a:latin typeface="Consolas"/>
                <a:ea typeface="Times New Roman"/>
                <a:cs typeface="Times New Roman"/>
              </a:rPr>
              <a:t>18</a:t>
            </a:r>
            <a:r>
              <a:rPr lang="en-US" sz="2400" dirty="0" smtClean="0">
                <a:solidFill>
                  <a:srgbClr val="000000"/>
                </a:solidFill>
                <a:latin typeface="Consolas"/>
                <a:ea typeface="Times New Roman"/>
                <a:cs typeface="Times New Roman"/>
              </a:rPr>
              <a:t> </a:t>
            </a:r>
            <a:r>
              <a:rPr lang="en-US" sz="24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pPr>
            <a:r>
              <a:rPr lang="en-US" sz="2400" dirty="0" smtClean="0">
                <a:solidFill>
                  <a:srgbClr val="000000"/>
                </a:solidFill>
                <a:latin typeface="Consolas"/>
                <a:ea typeface="Times New Roman"/>
                <a:cs typeface="Times New Roman"/>
              </a:rPr>
              <a:t>	</a:t>
            </a:r>
            <a:r>
              <a:rPr lang="en-US" sz="2400" dirty="0" err="1" smtClean="0">
                <a:solidFill>
                  <a:srgbClr val="000000"/>
                </a:solidFill>
                <a:latin typeface="Consolas"/>
                <a:ea typeface="Times New Roman"/>
                <a:cs typeface="Times New Roman"/>
              </a:rPr>
              <a:t>printf</a:t>
            </a:r>
            <a:r>
              <a:rPr lang="en-US" sz="2400" b="1" dirty="0" smtClean="0">
                <a:solidFill>
                  <a:srgbClr val="FF0000"/>
                </a:solidFill>
                <a:latin typeface="Consolas"/>
                <a:ea typeface="Times New Roman"/>
                <a:cs typeface="Times New Roman"/>
              </a:rPr>
              <a:t>(</a:t>
            </a:r>
            <a:r>
              <a:rPr lang="en-US" sz="2400" b="1" dirty="0" smtClean="0">
                <a:solidFill>
                  <a:srgbClr val="0000FF"/>
                </a:solidFill>
                <a:latin typeface="Consolas"/>
                <a:ea typeface="Times New Roman"/>
                <a:cs typeface="Times New Roman"/>
              </a:rPr>
              <a:t>"Vote!\n"</a:t>
            </a:r>
            <a:r>
              <a:rPr lang="en-US" sz="2400" b="1" dirty="0" smtClean="0">
                <a:solidFill>
                  <a:srgbClr val="FF0000"/>
                </a:solidFill>
                <a:latin typeface="Consolas"/>
                <a:ea typeface="Times New Roman"/>
                <a:cs typeface="Times New Roman"/>
              </a:rPr>
              <a:t>)</a:t>
            </a:r>
            <a:r>
              <a:rPr lang="en-US" sz="2400" dirty="0" smtClean="0">
                <a:solidFill>
                  <a:srgbClr val="000000"/>
                </a:solidFill>
                <a:latin typeface="Consolas"/>
                <a:ea typeface="Times New Roman"/>
                <a:cs typeface="Times New Roman"/>
              </a:rPr>
              <a:t> </a:t>
            </a:r>
            <a:r>
              <a:rPr lang="en-US" sz="24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pPr>
            <a:r>
              <a:rPr lang="en-US" sz="2400" b="1" dirty="0" smtClean="0">
                <a:solidFill>
                  <a:srgbClr val="000000"/>
                </a:solidFill>
                <a:latin typeface="Consolas"/>
                <a:ea typeface="Times New Roman"/>
                <a:cs typeface="Times New Roman"/>
              </a:rPr>
              <a:t>else</a:t>
            </a:r>
            <a:endParaRPr lang="tr-TR" sz="1200" dirty="0" smtClean="0">
              <a:ea typeface="Times New Roman"/>
              <a:cs typeface="Times New Roman"/>
            </a:endParaRPr>
          </a:p>
          <a:p>
            <a:pPr>
              <a:lnSpc>
                <a:spcPct val="115000"/>
              </a:lnSpc>
              <a:spcAft>
                <a:spcPts val="0"/>
              </a:spcAft>
            </a:pPr>
            <a:r>
              <a:rPr lang="en-US" dirty="0" smtClean="0">
                <a:solidFill>
                  <a:srgbClr val="000000"/>
                </a:solidFill>
                <a:latin typeface="Consolas"/>
                <a:ea typeface="Times New Roman"/>
                <a:cs typeface="Times New Roman"/>
              </a:rPr>
              <a:t>	</a:t>
            </a:r>
            <a:r>
              <a:rPr lang="en-US" sz="2400" dirty="0" err="1" smtClean="0">
                <a:solidFill>
                  <a:srgbClr val="000000"/>
                </a:solidFill>
                <a:latin typeface="Consolas"/>
                <a:ea typeface="Times New Roman"/>
                <a:cs typeface="Times New Roman"/>
              </a:rPr>
              <a:t>printf</a:t>
            </a:r>
            <a:r>
              <a:rPr lang="en-US" b="1" dirty="0" smtClean="0">
                <a:solidFill>
                  <a:srgbClr val="FF0000"/>
                </a:solidFill>
                <a:latin typeface="Consolas"/>
                <a:ea typeface="Times New Roman"/>
                <a:cs typeface="Times New Roman"/>
              </a:rPr>
              <a:t>(</a:t>
            </a:r>
            <a:r>
              <a:rPr lang="en-US" b="1" dirty="0" smtClean="0">
                <a:solidFill>
                  <a:srgbClr val="0000FF"/>
                </a:solidFill>
                <a:latin typeface="Consolas"/>
                <a:ea typeface="Times New Roman"/>
                <a:cs typeface="Times New Roman"/>
              </a:rPr>
              <a:t>"</a:t>
            </a:r>
            <a:r>
              <a:rPr lang="tr-TR" b="1" dirty="0" err="1" smtClean="0">
                <a:solidFill>
                  <a:srgbClr val="0000FF"/>
                </a:solidFill>
                <a:latin typeface="Consolas"/>
                <a:ea typeface="Times New Roman"/>
                <a:cs typeface="Times New Roman"/>
              </a:rPr>
              <a:t>Maybe</a:t>
            </a:r>
            <a:r>
              <a:rPr lang="tr-TR" b="1" dirty="0" smtClean="0">
                <a:solidFill>
                  <a:srgbClr val="0000FF"/>
                </a:solidFill>
                <a:latin typeface="Consolas"/>
                <a:ea typeface="Times New Roman"/>
                <a:cs typeface="Times New Roman"/>
              </a:rPr>
              <a:t> </a:t>
            </a:r>
            <a:r>
              <a:rPr lang="tr-TR" b="1" dirty="0" err="1" smtClean="0">
                <a:solidFill>
                  <a:srgbClr val="0000FF"/>
                </a:solidFill>
                <a:latin typeface="Consolas"/>
                <a:ea typeface="Times New Roman"/>
                <a:cs typeface="Times New Roman"/>
              </a:rPr>
              <a:t>next</a:t>
            </a:r>
            <a:r>
              <a:rPr lang="tr-TR" b="1" dirty="0" smtClean="0">
                <a:solidFill>
                  <a:srgbClr val="0000FF"/>
                </a:solidFill>
                <a:latin typeface="Consolas"/>
                <a:ea typeface="Times New Roman"/>
                <a:cs typeface="Times New Roman"/>
              </a:rPr>
              <a:t> time</a:t>
            </a:r>
            <a:r>
              <a:rPr lang="en-US" b="1" dirty="0" smtClean="0">
                <a:solidFill>
                  <a:srgbClr val="0000FF"/>
                </a:solidFill>
                <a:latin typeface="Consolas"/>
                <a:ea typeface="Times New Roman"/>
                <a:cs typeface="Times New Roman"/>
              </a:rPr>
              <a:t>!\n"</a:t>
            </a:r>
            <a:r>
              <a:rPr lang="en-US" b="1" dirty="0" smtClean="0">
                <a:solidFill>
                  <a:srgbClr val="FF0000"/>
                </a:solidFill>
                <a:latin typeface="Consolas"/>
                <a:ea typeface="Times New Roman"/>
                <a:cs typeface="Times New Roman"/>
              </a:rPr>
              <a:t>)</a:t>
            </a:r>
            <a:r>
              <a:rPr lang="en-US" sz="2400" b="1" dirty="0" smtClean="0">
                <a:solidFill>
                  <a:srgbClr val="FF0000"/>
                </a:solidFill>
                <a:latin typeface="Consolas"/>
                <a:ea typeface="Times New Roman"/>
                <a:cs typeface="Times New Roman"/>
              </a:rPr>
              <a:t>;</a:t>
            </a:r>
            <a:endParaRPr lang="tr-TR" sz="2400" dirty="0" smtClean="0">
              <a:ea typeface="Times New Roman"/>
              <a:cs typeface="Times New Roman"/>
            </a:endParaRPr>
          </a:p>
          <a:p>
            <a:pPr>
              <a:lnSpc>
                <a:spcPct val="115000"/>
              </a:lnSpc>
              <a:spcAft>
                <a:spcPts val="0"/>
              </a:spcAft>
            </a:pPr>
            <a:endParaRPr lang="tr-TR" sz="1200" dirty="0">
              <a:ea typeface="Times New Roman"/>
              <a:cs typeface="Times New Roman"/>
            </a:endParaRPr>
          </a:p>
        </p:txBody>
      </p:sp>
    </p:spTree>
    <p:extLst>
      <p:ext uri="{BB962C8B-B14F-4D97-AF65-F5344CB8AC3E}">
        <p14:creationId xmlns:p14="http://schemas.microsoft.com/office/powerpoint/2010/main" xmlns="" val="17761332"/>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1600" dirty="0" smtClean="0"/>
              <a:t>Amacımız: sadece a 1’e eşitken “</a:t>
            </a:r>
            <a:r>
              <a:rPr lang="tr-TR" sz="1600" dirty="0" err="1" smtClean="0"/>
              <a:t>Hello</a:t>
            </a:r>
            <a:r>
              <a:rPr lang="tr-TR" sz="1600" dirty="0" smtClean="0"/>
              <a:t> </a:t>
            </a:r>
            <a:r>
              <a:rPr lang="tr-TR" sz="1600" dirty="0" err="1" smtClean="0"/>
              <a:t>World</a:t>
            </a:r>
            <a:r>
              <a:rPr lang="tr-TR" sz="1600" dirty="0" smtClean="0"/>
              <a:t>!” yazmak, değilse hiçbir şey yazmamak olsun.</a:t>
            </a:r>
            <a:endParaRPr lang="tr-TR" sz="16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556605079"/>
              </p:ext>
            </p:extLst>
          </p:nvPr>
        </p:nvGraphicFramePr>
        <p:xfrm>
          <a:off x="822325" y="1100138"/>
          <a:ext cx="7521576" cy="4211320"/>
        </p:xfrm>
        <a:graphic>
          <a:graphicData uri="http://schemas.openxmlformats.org/drawingml/2006/table">
            <a:tbl>
              <a:tblPr firstRow="1" bandRow="1">
                <a:tableStyleId>{5C22544A-7EE6-4342-B048-85BDC9FD1C3A}</a:tableStyleId>
              </a:tblPr>
              <a:tblGrid>
                <a:gridCol w="3760788"/>
                <a:gridCol w="3760788"/>
              </a:tblGrid>
              <a:tr h="370840">
                <a:tc>
                  <a:txBody>
                    <a:bodyPr/>
                    <a:lstStyle/>
                    <a:p>
                      <a:r>
                        <a:rPr lang="tr-TR" dirty="0" smtClean="0"/>
                        <a:t>CODE</a:t>
                      </a:r>
                      <a:endParaRPr lang="tr-TR" dirty="0"/>
                    </a:p>
                  </a:txBody>
                  <a:tcPr/>
                </a:tc>
                <a:tc>
                  <a:txBody>
                    <a:bodyPr/>
                    <a:lstStyle/>
                    <a:p>
                      <a:r>
                        <a:rPr lang="tr-TR" dirty="0" smtClean="0"/>
                        <a:t>CORRECT</a:t>
                      </a:r>
                      <a:r>
                        <a:rPr lang="tr-TR" baseline="0" dirty="0" smtClean="0"/>
                        <a:t> OR WRONG</a:t>
                      </a:r>
                      <a:endParaRPr lang="tr-TR" dirty="0"/>
                    </a:p>
                  </a:txBody>
                  <a:tcPr/>
                </a:tc>
              </a:tr>
              <a:tr h="370840">
                <a:tc>
                  <a:txBody>
                    <a:bodyPr/>
                    <a:lstStyle/>
                    <a:p>
                      <a:pPr>
                        <a:buFont typeface="Monotype Sorts" charset="0"/>
                        <a:buChar char=" "/>
                      </a:pPr>
                      <a:r>
                        <a:rPr lang="tr-TR" sz="1400" dirty="0" smtClean="0"/>
                        <a:t>if(a==1)</a:t>
                      </a:r>
                      <a:endParaRPr lang="en-US" sz="1400" dirty="0" smtClean="0"/>
                    </a:p>
                    <a:p>
                      <a:pPr>
                        <a:buFont typeface="Monotype Sorts" charset="0"/>
                        <a:buChar char=" "/>
                      </a:pPr>
                      <a:r>
                        <a:rPr lang="en-US" sz="1400" dirty="0" smtClean="0"/>
                        <a:t>{</a:t>
                      </a:r>
                    </a:p>
                    <a:p>
                      <a:pPr>
                        <a:buFont typeface="Monotype Sorts" charset="0"/>
                        <a:buChar char=" "/>
                      </a:pPr>
                      <a:r>
                        <a:rPr lang="en-US" sz="1400" dirty="0" smtClean="0">
                          <a:latin typeface="Arial" panose="020B0604020202020204" pitchFamily="34" charset="0"/>
                          <a:cs typeface="Arial" panose="020B0604020202020204" pitchFamily="34" charset="0"/>
                        </a:rPr>
                        <a:t>    </a:t>
                      </a:r>
                      <a:r>
                        <a:rPr lang="tr-TR" sz="1400" dirty="0" smtClean="0">
                          <a:latin typeface="Arial" panose="020B0604020202020204" pitchFamily="34" charset="0"/>
                          <a:cs typeface="Arial" panose="020B0604020202020204" pitchFamily="34" charset="0"/>
                        </a:rPr>
                        <a:t>printf("Hello World! ");</a:t>
                      </a:r>
                      <a:endParaRPr lang="en-US" sz="1400" dirty="0" smtClean="0">
                        <a:latin typeface="Arial" panose="020B0604020202020204" pitchFamily="34" charset="0"/>
                        <a:cs typeface="Arial" panose="020B0604020202020204" pitchFamily="34" charset="0"/>
                      </a:endParaRPr>
                    </a:p>
                    <a:p>
                      <a:pPr>
                        <a:buFont typeface="Monotype Sorts" charset="0"/>
                        <a:buChar char=" "/>
                      </a:pPr>
                      <a:r>
                        <a:rPr lang="en-US" sz="1400" dirty="0" smtClean="0"/>
                        <a:t>}</a:t>
                      </a:r>
                    </a:p>
                  </a:txBody>
                  <a:tcPr/>
                </a:tc>
                <a:tc>
                  <a:txBody>
                    <a:bodyPr/>
                    <a:lstStyle/>
                    <a:p>
                      <a:endParaRPr lang="tr-TR" dirty="0"/>
                    </a:p>
                  </a:txBody>
                  <a:tcPr/>
                </a:tc>
              </a:tr>
              <a:tr h="370840">
                <a:tc>
                  <a:txBody>
                    <a:bodyPr/>
                    <a:lstStyle/>
                    <a:p>
                      <a:pPr>
                        <a:buFont typeface="Monotype Sorts" charset="0"/>
                        <a:buChar char=" "/>
                      </a:pPr>
                      <a:r>
                        <a:rPr lang="tr-TR" sz="1400" kern="1200" dirty="0" smtClean="0">
                          <a:solidFill>
                            <a:schemeClr val="dk1"/>
                          </a:solidFill>
                          <a:latin typeface="+mn-lt"/>
                          <a:ea typeface="+mn-ea"/>
                          <a:cs typeface="+mn-cs"/>
                        </a:rPr>
                        <a:t>if(a==1)</a:t>
                      </a:r>
                      <a:endParaRPr lang="en-US" sz="1400" kern="1200" dirty="0" smtClean="0">
                        <a:solidFill>
                          <a:schemeClr val="dk1"/>
                        </a:solidFill>
                        <a:latin typeface="+mn-lt"/>
                        <a:ea typeface="+mn-ea"/>
                        <a:cs typeface="+mn-cs"/>
                      </a:endParaRPr>
                    </a:p>
                    <a:p>
                      <a:pPr>
                        <a:buFont typeface="Monotype Sorts" charset="0"/>
                        <a:buChar char=" "/>
                      </a:pPr>
                      <a:r>
                        <a:rPr lang="en-US" sz="1400" kern="1200" dirty="0" smtClean="0">
                          <a:solidFill>
                            <a:schemeClr val="dk1"/>
                          </a:solidFill>
                          <a:latin typeface="+mn-lt"/>
                          <a:ea typeface="+mn-ea"/>
                          <a:cs typeface="+mn-cs"/>
                        </a:rPr>
                        <a:t>    </a:t>
                      </a:r>
                      <a:r>
                        <a:rPr lang="tr-TR" sz="1400" kern="1200" dirty="0" smtClean="0">
                          <a:solidFill>
                            <a:schemeClr val="dk1"/>
                          </a:solidFill>
                          <a:latin typeface="+mn-lt"/>
                          <a:ea typeface="+mn-ea"/>
                          <a:cs typeface="+mn-cs"/>
                        </a:rPr>
                        <a:t>printf("Hello World! ");</a:t>
                      </a:r>
                      <a:endParaRPr lang="en-US" sz="1400" kern="1200" dirty="0" smtClean="0">
                        <a:solidFill>
                          <a:schemeClr val="dk1"/>
                        </a:solidFill>
                        <a:latin typeface="+mn-lt"/>
                        <a:ea typeface="+mn-ea"/>
                        <a:cs typeface="+mn-cs"/>
                      </a:endParaRPr>
                    </a:p>
                  </a:txBody>
                  <a:tcPr/>
                </a:tc>
                <a:tc>
                  <a:txBody>
                    <a:bodyPr/>
                    <a:lstStyle/>
                    <a:p>
                      <a:endParaRPr lang="tr-TR" dirty="0"/>
                    </a:p>
                  </a:txBody>
                  <a:tcPr/>
                </a:tc>
              </a:tr>
              <a:tr h="370840">
                <a:tc>
                  <a:txBody>
                    <a:bodyPr/>
                    <a:lstStyle/>
                    <a:p>
                      <a:pPr>
                        <a:buFont typeface="Monotype Sorts" charset="0"/>
                        <a:buChar char=" "/>
                      </a:pPr>
                      <a:r>
                        <a:rPr lang="tr-TR" sz="1400" kern="1200" dirty="0" smtClean="0">
                          <a:solidFill>
                            <a:schemeClr val="dk1"/>
                          </a:solidFill>
                          <a:latin typeface="+mn-lt"/>
                          <a:ea typeface="+mn-ea"/>
                          <a:cs typeface="+mn-cs"/>
                        </a:rPr>
                        <a:t>if(a==1)</a:t>
                      </a:r>
                      <a:endParaRPr lang="en-US" sz="1400" kern="1200" dirty="0" smtClean="0">
                        <a:solidFill>
                          <a:schemeClr val="dk1"/>
                        </a:solidFill>
                        <a:latin typeface="+mn-lt"/>
                        <a:ea typeface="+mn-ea"/>
                        <a:cs typeface="+mn-cs"/>
                      </a:endParaRPr>
                    </a:p>
                    <a:p>
                      <a:pPr>
                        <a:buFont typeface="Monotype Sorts" charset="0"/>
                        <a:buChar char=" "/>
                      </a:pPr>
                      <a:r>
                        <a:rPr lang="en-US" sz="1400" kern="1200" dirty="0" smtClean="0">
                          <a:solidFill>
                            <a:schemeClr val="dk1"/>
                          </a:solidFill>
                          <a:latin typeface="+mn-lt"/>
                          <a:ea typeface="+mn-ea"/>
                          <a:cs typeface="+mn-cs"/>
                        </a:rPr>
                        <a:t>{</a:t>
                      </a:r>
                      <a:endParaRPr lang="tr-TR" sz="1400" kern="1200" dirty="0" smtClean="0">
                        <a:solidFill>
                          <a:schemeClr val="dk1"/>
                        </a:solidFill>
                        <a:latin typeface="+mn-lt"/>
                        <a:ea typeface="+mn-ea"/>
                        <a:cs typeface="+mn-cs"/>
                      </a:endParaRPr>
                    </a:p>
                    <a:p>
                      <a:pPr>
                        <a:buFont typeface="Monotype Sorts" charset="0"/>
                        <a:buChar char=" "/>
                      </a:pPr>
                      <a:r>
                        <a:rPr lang="tr-TR" sz="1400" kern="1200" dirty="0" smtClean="0">
                          <a:solidFill>
                            <a:schemeClr val="dk1"/>
                          </a:solidFill>
                          <a:latin typeface="+mn-lt"/>
                          <a:ea typeface="+mn-ea"/>
                          <a:cs typeface="+mn-cs"/>
                        </a:rPr>
                        <a:t>     </a:t>
                      </a:r>
                      <a:r>
                        <a:rPr lang="tr-TR" sz="1400" kern="1200" dirty="0" err="1" smtClean="0">
                          <a:solidFill>
                            <a:schemeClr val="dk1"/>
                          </a:solidFill>
                          <a:latin typeface="+mn-lt"/>
                          <a:ea typeface="+mn-ea"/>
                          <a:cs typeface="+mn-cs"/>
                        </a:rPr>
                        <a:t>printf</a:t>
                      </a:r>
                      <a:r>
                        <a:rPr lang="tr-TR" sz="1400" kern="1200" dirty="0" smtClean="0">
                          <a:solidFill>
                            <a:schemeClr val="dk1"/>
                          </a:solidFill>
                          <a:latin typeface="+mn-lt"/>
                          <a:ea typeface="+mn-ea"/>
                          <a:cs typeface="+mn-cs"/>
                        </a:rPr>
                        <a:t>("Hello");</a:t>
                      </a:r>
                    </a:p>
                    <a:p>
                      <a:pPr>
                        <a:buFont typeface="Monotype Sorts" charset="0"/>
                        <a:buChar char=" "/>
                      </a:pPr>
                      <a:r>
                        <a:rPr lang="tr-TR" sz="1400" kern="1200" dirty="0" smtClean="0">
                          <a:solidFill>
                            <a:schemeClr val="dk1"/>
                          </a:solidFill>
                          <a:latin typeface="+mn-lt"/>
                          <a:ea typeface="+mn-ea"/>
                          <a:cs typeface="+mn-cs"/>
                        </a:rPr>
                        <a:t>     </a:t>
                      </a:r>
                      <a:r>
                        <a:rPr lang="tr-TR" sz="1400" kern="1200" dirty="0" err="1" smtClean="0">
                          <a:solidFill>
                            <a:schemeClr val="dk1"/>
                          </a:solidFill>
                          <a:latin typeface="+mn-lt"/>
                          <a:ea typeface="+mn-ea"/>
                          <a:cs typeface="+mn-cs"/>
                        </a:rPr>
                        <a:t>printf</a:t>
                      </a:r>
                      <a:r>
                        <a:rPr lang="tr-TR" sz="1400" kern="1200" dirty="0" smtClean="0">
                          <a:solidFill>
                            <a:schemeClr val="dk1"/>
                          </a:solidFill>
                          <a:latin typeface="+mn-lt"/>
                          <a:ea typeface="+mn-ea"/>
                          <a:cs typeface="+mn-cs"/>
                        </a:rPr>
                        <a:t>("  </a:t>
                      </a:r>
                      <a:r>
                        <a:rPr lang="tr-TR" sz="1400" kern="1200" dirty="0" err="1" smtClean="0">
                          <a:solidFill>
                            <a:schemeClr val="dk1"/>
                          </a:solidFill>
                          <a:latin typeface="+mn-lt"/>
                          <a:ea typeface="+mn-ea"/>
                          <a:cs typeface="+mn-cs"/>
                        </a:rPr>
                        <a:t>World</a:t>
                      </a:r>
                      <a:r>
                        <a:rPr lang="tr-TR" sz="1400" kern="1200" dirty="0" smtClean="0">
                          <a:solidFill>
                            <a:schemeClr val="dk1"/>
                          </a:solidFill>
                          <a:latin typeface="+mn-lt"/>
                          <a:ea typeface="+mn-ea"/>
                          <a:cs typeface="+mn-cs"/>
                        </a:rPr>
                        <a:t>! ");</a:t>
                      </a:r>
                      <a:endParaRPr lang="en-US" sz="1400" kern="1200" dirty="0" smtClean="0">
                        <a:solidFill>
                          <a:schemeClr val="dk1"/>
                        </a:solidFill>
                        <a:latin typeface="+mn-lt"/>
                        <a:ea typeface="+mn-ea"/>
                        <a:cs typeface="+mn-cs"/>
                      </a:endParaRPr>
                    </a:p>
                    <a:p>
                      <a:pPr>
                        <a:buFont typeface="Monotype Sorts" charset="0"/>
                        <a:buChar char=" "/>
                      </a:pPr>
                      <a:r>
                        <a:rPr lang="en-US" sz="1400" kern="1200" dirty="0" smtClean="0">
                          <a:solidFill>
                            <a:schemeClr val="dk1"/>
                          </a:solidFill>
                          <a:latin typeface="+mn-lt"/>
                          <a:ea typeface="+mn-ea"/>
                          <a:cs typeface="+mn-cs"/>
                        </a:rPr>
                        <a:t>}</a:t>
                      </a:r>
                    </a:p>
                  </a:txBody>
                  <a:tcPr/>
                </a:tc>
                <a:tc>
                  <a:txBody>
                    <a:bodyPr/>
                    <a:lstStyle/>
                    <a:p>
                      <a:endParaRPr lang="tr-TR" dirty="0"/>
                    </a:p>
                  </a:txBody>
                  <a:tcPr/>
                </a:tc>
              </a:tr>
              <a:tr h="370840">
                <a:tc>
                  <a:txBody>
                    <a:bodyPr/>
                    <a:lstStyle/>
                    <a:p>
                      <a:pPr>
                        <a:buFont typeface="Monotype Sorts" charset="0"/>
                        <a:buChar char=" "/>
                      </a:pPr>
                      <a:r>
                        <a:rPr lang="tr-TR" sz="1400" kern="1200" dirty="0" smtClean="0">
                          <a:solidFill>
                            <a:schemeClr val="dk1"/>
                          </a:solidFill>
                          <a:latin typeface="+mn-lt"/>
                          <a:ea typeface="+mn-ea"/>
                          <a:cs typeface="+mn-cs"/>
                        </a:rPr>
                        <a:t>if(a==1)</a:t>
                      </a:r>
                      <a:endParaRPr lang="en-US" sz="1400" kern="1200" dirty="0" smtClean="0">
                        <a:solidFill>
                          <a:schemeClr val="dk1"/>
                        </a:solidFill>
                        <a:latin typeface="+mn-lt"/>
                        <a:ea typeface="+mn-ea"/>
                        <a:cs typeface="+mn-cs"/>
                      </a:endParaRPr>
                    </a:p>
                    <a:p>
                      <a:pPr>
                        <a:buFont typeface="Monotype Sorts" charset="0"/>
                        <a:buChar char=" "/>
                      </a:pPr>
                      <a:r>
                        <a:rPr lang="tr-TR" sz="1400" kern="1200" dirty="0" smtClean="0">
                          <a:solidFill>
                            <a:schemeClr val="dk1"/>
                          </a:solidFill>
                          <a:latin typeface="+mn-lt"/>
                          <a:ea typeface="+mn-ea"/>
                          <a:cs typeface="+mn-cs"/>
                        </a:rPr>
                        <a:t>      </a:t>
                      </a:r>
                      <a:r>
                        <a:rPr lang="tr-TR" sz="1400" kern="1200" dirty="0" err="1" smtClean="0">
                          <a:solidFill>
                            <a:schemeClr val="dk1"/>
                          </a:solidFill>
                          <a:latin typeface="+mn-lt"/>
                          <a:ea typeface="+mn-ea"/>
                          <a:cs typeface="+mn-cs"/>
                        </a:rPr>
                        <a:t>printf</a:t>
                      </a:r>
                      <a:r>
                        <a:rPr lang="tr-TR" sz="1400" kern="1200" dirty="0" smtClean="0">
                          <a:solidFill>
                            <a:schemeClr val="dk1"/>
                          </a:solidFill>
                          <a:latin typeface="+mn-lt"/>
                          <a:ea typeface="+mn-ea"/>
                          <a:cs typeface="+mn-cs"/>
                        </a:rPr>
                        <a:t>("Hello");</a:t>
                      </a:r>
                    </a:p>
                    <a:p>
                      <a:pPr>
                        <a:buFont typeface="Monotype Sorts" charset="0"/>
                        <a:buChar char=" "/>
                      </a:pPr>
                      <a:r>
                        <a:rPr lang="tr-TR" sz="1400" kern="1200" dirty="0" smtClean="0">
                          <a:solidFill>
                            <a:schemeClr val="dk1"/>
                          </a:solidFill>
                          <a:latin typeface="+mn-lt"/>
                          <a:ea typeface="+mn-ea"/>
                          <a:cs typeface="+mn-cs"/>
                        </a:rPr>
                        <a:t>      </a:t>
                      </a:r>
                      <a:r>
                        <a:rPr lang="tr-TR" sz="1400" kern="1200" dirty="0" err="1" smtClean="0">
                          <a:solidFill>
                            <a:schemeClr val="dk1"/>
                          </a:solidFill>
                          <a:latin typeface="+mn-lt"/>
                          <a:ea typeface="+mn-ea"/>
                          <a:cs typeface="+mn-cs"/>
                        </a:rPr>
                        <a:t>printf</a:t>
                      </a:r>
                      <a:r>
                        <a:rPr lang="tr-TR" sz="1400" kern="1200" dirty="0" smtClean="0">
                          <a:solidFill>
                            <a:schemeClr val="dk1"/>
                          </a:solidFill>
                          <a:latin typeface="+mn-lt"/>
                          <a:ea typeface="+mn-ea"/>
                          <a:cs typeface="+mn-cs"/>
                        </a:rPr>
                        <a:t>(“  World! ");</a:t>
                      </a:r>
                      <a:endParaRPr lang="en-US" sz="1400" kern="1200" dirty="0" smtClean="0">
                        <a:solidFill>
                          <a:schemeClr val="dk1"/>
                        </a:solidFill>
                        <a:latin typeface="+mn-lt"/>
                        <a:ea typeface="+mn-ea"/>
                        <a:cs typeface="+mn-cs"/>
                      </a:endParaRPr>
                    </a:p>
                    <a:p>
                      <a:pPr>
                        <a:buFont typeface="Monotype Sorts" charset="0"/>
                        <a:buChar char=" "/>
                      </a:pPr>
                      <a:endParaRPr lang="en-US" sz="1400" kern="1200" dirty="0" smtClean="0">
                        <a:solidFill>
                          <a:schemeClr val="dk1"/>
                        </a:solidFill>
                        <a:latin typeface="+mn-lt"/>
                        <a:ea typeface="+mn-ea"/>
                        <a:cs typeface="+mn-cs"/>
                      </a:endParaRPr>
                    </a:p>
                    <a:p>
                      <a:endParaRPr lang="tr-TR" dirty="0"/>
                    </a:p>
                  </a:txBody>
                  <a:tcPr/>
                </a:tc>
                <a:tc>
                  <a:txBody>
                    <a:bodyPr/>
                    <a:lstStyle/>
                    <a:p>
                      <a:endParaRPr lang="tr-TR" dirty="0"/>
                    </a:p>
                  </a:txBody>
                  <a:tcPr/>
                </a:tc>
              </a:tr>
            </a:tbl>
          </a:graphicData>
        </a:graphic>
      </p:graphicFrame>
      <p:pic>
        <p:nvPicPr>
          <p:cNvPr id="4098" name="Picture 2" descr="http://www.coachingconfidence.co.uk/wp-content/uploads/2011/01/Fotolia_35627821_XS.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0000" r="7461"/>
          <a:stretch/>
        </p:blipFill>
        <p:spPr bwMode="auto">
          <a:xfrm>
            <a:off x="5584428" y="2091260"/>
            <a:ext cx="721122" cy="120439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http://www.coachingconfidence.co.uk/wp-content/uploads/2011/01/Fotolia_35627821_XS.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0000" r="7461"/>
          <a:stretch/>
        </p:blipFill>
        <p:spPr bwMode="auto">
          <a:xfrm>
            <a:off x="4833342" y="1457324"/>
            <a:ext cx="631428" cy="1054587"/>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http://www.coachingconfidence.co.uk/wp-content/uploads/2011/01/Fotolia_35627821_XS.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0000" r="7461"/>
          <a:stretch/>
        </p:blipFill>
        <p:spPr bwMode="auto">
          <a:xfrm>
            <a:off x="4743648" y="2910410"/>
            <a:ext cx="721122" cy="120439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http://www.coachingconfidence.co.uk/wp-content/uploads/2011/01/Fotolia_35627821_XS.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692" r="50001"/>
          <a:stretch/>
        </p:blipFill>
        <p:spPr bwMode="auto">
          <a:xfrm>
            <a:off x="5569446" y="4170148"/>
            <a:ext cx="751086" cy="120439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Group 13"/>
          <p:cNvGrpSpPr/>
          <p:nvPr/>
        </p:nvGrpSpPr>
        <p:grpSpPr>
          <a:xfrm>
            <a:off x="2181225" y="1984617"/>
            <a:ext cx="6162676" cy="4644390"/>
            <a:chOff x="2181225" y="1984617"/>
            <a:chExt cx="5111750" cy="4644390"/>
          </a:xfrm>
        </p:grpSpPr>
        <p:pic>
          <p:nvPicPr>
            <p:cNvPr id="9" name="Picture 2" descr="http://imageenvision.com/sm/0025-0803-0519-0114_clip_art_graphic_of_a_grumpy_desktop_computer_cartoon_character_with_his_hands_on_his_hips.jpg"/>
            <p:cNvPicPr>
              <a:picLocks noChangeAspect="1" noChangeArrowheads="1"/>
            </p:cNvPicPr>
            <p:nvPr/>
          </p:nvPicPr>
          <p:blipFill rotWithShape="1">
            <a:blip r:embed="rId4">
              <a:extLst>
                <a:ext uri="{28A0092B-C50C-407E-A947-70E740481C1C}">
                  <a14:useLocalDpi xmlns="" xmlns:a14="http://schemas.microsoft.com/office/drawing/2010/main" val="0"/>
                </a:ext>
              </a:extLst>
            </a:blip>
            <a:srcRect t="-8900" b="-12490"/>
            <a:stretch/>
          </p:blipFill>
          <p:spPr bwMode="auto">
            <a:xfrm>
              <a:off x="4236244" y="4071960"/>
              <a:ext cx="1825624" cy="255704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10" name="Cloud Callout 9"/>
            <p:cNvSpPr/>
            <p:nvPr/>
          </p:nvSpPr>
          <p:spPr>
            <a:xfrm>
              <a:off x="4852987" y="1984617"/>
              <a:ext cx="2439988" cy="2274795"/>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buFont typeface="Monotype Sorts" charset="0"/>
                <a:buChar char=" "/>
              </a:pPr>
              <a:endParaRPr lang="tr-TR" sz="1400" dirty="0" smtClean="0"/>
            </a:p>
            <a:p>
              <a:pPr>
                <a:buFont typeface="Monotype Sorts" charset="0"/>
                <a:buChar char=" "/>
              </a:pPr>
              <a:endParaRPr lang="tr-TR" sz="1400" dirty="0"/>
            </a:p>
            <a:p>
              <a:pPr>
                <a:buFont typeface="Monotype Sorts" charset="0"/>
                <a:buChar char=" "/>
              </a:pPr>
              <a:r>
                <a:rPr lang="tr-TR" sz="1400" dirty="0" smtClean="0"/>
                <a:t>if(a</a:t>
              </a:r>
              <a:r>
                <a:rPr lang="tr-TR" sz="1400" dirty="0"/>
                <a:t>==1)</a:t>
              </a:r>
              <a:endParaRPr lang="en-US" sz="1400" dirty="0"/>
            </a:p>
            <a:p>
              <a:pPr>
                <a:buFont typeface="Monotype Sorts" charset="0"/>
                <a:buChar char=" "/>
              </a:pPr>
              <a:r>
                <a:rPr lang="tr-TR" sz="1400" dirty="0" smtClean="0"/>
                <a:t>{</a:t>
              </a:r>
            </a:p>
            <a:p>
              <a:pPr lvl="1">
                <a:buFont typeface="Monotype Sorts" charset="0"/>
                <a:buChar char=" "/>
              </a:pPr>
              <a:r>
                <a:rPr lang="tr-TR" sz="1400" dirty="0" smtClean="0"/>
                <a:t>printf</a:t>
              </a:r>
              <a:r>
                <a:rPr lang="tr-TR" sz="1400" dirty="0"/>
                <a:t>("</a:t>
              </a:r>
              <a:r>
                <a:rPr lang="tr-TR" sz="1400" dirty="0" err="1"/>
                <a:t>Hello</a:t>
              </a:r>
              <a:r>
                <a:rPr lang="tr-TR" sz="1400" dirty="0" smtClean="0"/>
                <a:t>");</a:t>
              </a:r>
            </a:p>
            <a:p>
              <a:pPr>
                <a:buFont typeface="Monotype Sorts" charset="0"/>
                <a:buChar char=" "/>
              </a:pPr>
              <a:r>
                <a:rPr lang="tr-TR" sz="1400" dirty="0" smtClean="0"/>
                <a:t>}</a:t>
              </a:r>
            </a:p>
            <a:p>
              <a:pPr>
                <a:buFont typeface="Monotype Sorts" charset="0"/>
                <a:buChar char=" "/>
              </a:pPr>
              <a:endParaRPr lang="tr-TR" sz="1400" dirty="0"/>
            </a:p>
            <a:p>
              <a:pPr>
                <a:buFont typeface="Monotype Sorts" charset="0"/>
                <a:buChar char=" "/>
              </a:pPr>
              <a:endParaRPr lang="tr-TR" sz="1400" dirty="0"/>
            </a:p>
            <a:p>
              <a:pPr>
                <a:buFont typeface="Monotype Sorts" charset="0"/>
                <a:buChar char=" "/>
              </a:pPr>
              <a:r>
                <a:rPr lang="tr-TR" sz="1400" dirty="0"/>
                <a:t>printf(" World! ");</a:t>
              </a:r>
              <a:endParaRPr lang="en-US" sz="1400" dirty="0"/>
            </a:p>
            <a:p>
              <a:pPr algn="ctr"/>
              <a:endParaRPr lang="tr-TR" dirty="0"/>
            </a:p>
          </p:txBody>
        </p:sp>
        <p:cxnSp>
          <p:nvCxnSpPr>
            <p:cNvPr id="11" name="Straight Arrow Connector 10"/>
            <p:cNvCxnSpPr/>
            <p:nvPr/>
          </p:nvCxnSpPr>
          <p:spPr>
            <a:xfrm flipH="1" flipV="1">
              <a:off x="2181225" y="4476750"/>
              <a:ext cx="2800350" cy="2955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305050" y="4705350"/>
              <a:ext cx="296227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5811248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1+#ppt_w/2"/>
                                          </p:val>
                                        </p:tav>
                                        <p:tav tm="100000">
                                          <p:val>
                                            <p:strVal val="#ppt_x"/>
                                          </p:val>
                                        </p:tav>
                                      </p:tavLst>
                                    </p:anim>
                                    <p:anim calcmode="lin" valueType="num">
                                      <p:cBhvr additive="base">
                                        <p:cTn id="25"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p:txBody>
          <a:bodyPr/>
          <a:lstStyle/>
          <a:p>
            <a:r>
              <a:rPr lang="tr-TR" i="1" dirty="0" err="1" smtClean="0"/>
              <a:t>system</a:t>
            </a:r>
            <a:r>
              <a:rPr lang="tr-TR" i="1" dirty="0" smtClean="0"/>
              <a:t>("</a:t>
            </a:r>
            <a:r>
              <a:rPr lang="tr-TR" i="1" dirty="0" err="1" smtClean="0"/>
              <a:t>cls</a:t>
            </a:r>
            <a:r>
              <a:rPr lang="tr-TR" i="1" dirty="0" smtClean="0"/>
              <a:t>");</a:t>
            </a:r>
          </a:p>
          <a:p>
            <a:pPr>
              <a:buNone/>
            </a:pPr>
            <a:r>
              <a:rPr lang="tr-TR" dirty="0" smtClean="0"/>
              <a:t>komutuyla, ekranı temizleyerek kodlarınızın görselliğini artırabilirsiniz.</a:t>
            </a:r>
            <a:endParaRPr lang="tr-TR" dirty="0"/>
          </a:p>
        </p:txBody>
      </p:sp>
      <p:pic>
        <p:nvPicPr>
          <p:cNvPr id="1026" name="Picture 2"/>
          <p:cNvPicPr>
            <a:picLocks noChangeAspect="1" noChangeArrowheads="1"/>
          </p:cNvPicPr>
          <p:nvPr/>
        </p:nvPicPr>
        <p:blipFill>
          <a:blip r:embed="rId2"/>
          <a:srcRect t="14148"/>
          <a:stretch>
            <a:fillRect/>
          </a:stretch>
        </p:blipFill>
        <p:spPr bwMode="auto">
          <a:xfrm>
            <a:off x="1690688" y="2916411"/>
            <a:ext cx="5762625" cy="1529176"/>
          </a:xfrm>
          <a:prstGeom prst="rect">
            <a:avLst/>
          </a:prstGeom>
          <a:noFill/>
          <a:ln w="9525">
            <a:noFill/>
            <a:miter lim="800000"/>
            <a:headEnd/>
            <a:tailEnd/>
          </a:ln>
          <a:effectLst/>
        </p:spPr>
      </p:pic>
      <p:sp>
        <p:nvSpPr>
          <p:cNvPr id="6" name="5 Metin kutusu"/>
          <p:cNvSpPr txBox="1"/>
          <p:nvPr/>
        </p:nvSpPr>
        <p:spPr>
          <a:xfrm>
            <a:off x="457200" y="4977378"/>
            <a:ext cx="365758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err="1" smtClean="0"/>
              <a:t>system</a:t>
            </a:r>
            <a:r>
              <a:rPr lang="tr-TR" sz="1400" dirty="0" smtClean="0"/>
              <a:t> komutu bir kütüphane eklenmesini istememektedir. Sizin bilgisayarınızda istiyorsa .</a:t>
            </a:r>
            <a:r>
              <a:rPr lang="tr-TR" sz="1400" dirty="0" err="1" smtClean="0"/>
              <a:t>cpp</a:t>
            </a:r>
            <a:r>
              <a:rPr lang="tr-TR" sz="1400" dirty="0" smtClean="0"/>
              <a:t> olarak kaydetmiş olabilir misiniz? Hayır ise, </a:t>
            </a:r>
            <a:r>
              <a:rPr lang="tr-TR" sz="1400" dirty="0" err="1" smtClean="0"/>
              <a:t>stdlib</a:t>
            </a:r>
            <a:r>
              <a:rPr lang="tr-TR" sz="1400" dirty="0" smtClean="0"/>
              <a:t>.h kütüphanesini ekleyiniz.</a:t>
            </a:r>
            <a:endParaRPr lang="tr-TR" sz="1400" dirty="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64596" y="152400"/>
            <a:ext cx="4022203" cy="990600"/>
          </a:xfrm>
        </p:spPr>
        <p:txBody>
          <a:bodyPr>
            <a:normAutofit/>
          </a:bodyPr>
          <a:lstStyle/>
          <a:p>
            <a:r>
              <a:rPr lang="tr-TR" sz="2400" dirty="0" smtClean="0"/>
              <a:t>Alıştırma – </a:t>
            </a:r>
            <a:r>
              <a:rPr lang="tr-TR" sz="1600" dirty="0" smtClean="0"/>
              <a:t>(Kodun çalışması bittiğinde)</a:t>
            </a:r>
            <a:r>
              <a:rPr lang="tr-TR" sz="2400" dirty="0" smtClean="0"/>
              <a:t> Ekran çıktısı nedir?</a:t>
            </a:r>
            <a:endParaRPr lang="tr-TR" sz="2400" dirty="0"/>
          </a:p>
        </p:txBody>
      </p:sp>
      <p:sp>
        <p:nvSpPr>
          <p:cNvPr id="3" name="2 İçerik Yer Tutucusu"/>
          <p:cNvSpPr>
            <a:spLocks noGrp="1"/>
          </p:cNvSpPr>
          <p:nvPr>
            <p:ph sz="quarter" idx="1"/>
          </p:nvPr>
        </p:nvSpPr>
        <p:spPr>
          <a:xfrm>
            <a:off x="555585" y="-88737"/>
            <a:ext cx="7186634" cy="4937760"/>
          </a:xfrm>
        </p:spPr>
        <p:txBody>
          <a:bodyPr>
            <a:normAutofit fontScale="92500" lnSpcReduction="10000"/>
          </a:bodyPr>
          <a:lstStyle/>
          <a:p>
            <a:pPr>
              <a:buNone/>
            </a:pPr>
            <a:r>
              <a:rPr lang="en-US" dirty="0" smtClean="0"/>
              <a:t>#include &lt;</a:t>
            </a:r>
            <a:r>
              <a:rPr lang="en-US" dirty="0" err="1" smtClean="0"/>
              <a:t>stdio.h</a:t>
            </a:r>
            <a:r>
              <a:rPr lang="en-US" dirty="0" smtClean="0"/>
              <a:t>&gt;</a:t>
            </a:r>
          </a:p>
          <a:p>
            <a:pPr>
              <a:buNone/>
            </a:pPr>
            <a:r>
              <a:rPr lang="en-US" dirty="0" err="1" smtClean="0"/>
              <a:t>int</a:t>
            </a:r>
            <a:r>
              <a:rPr lang="en-US" dirty="0" smtClean="0"/>
              <a:t> main()</a:t>
            </a:r>
          </a:p>
          <a:p>
            <a:pPr>
              <a:buNone/>
            </a:pPr>
            <a:r>
              <a:rPr lang="en-US" dirty="0" smtClean="0"/>
              <a:t>{</a:t>
            </a:r>
          </a:p>
          <a:p>
            <a:pPr>
              <a:buNone/>
            </a:pPr>
            <a:r>
              <a:rPr lang="en-US" dirty="0" smtClean="0"/>
              <a:t>	</a:t>
            </a:r>
            <a:r>
              <a:rPr lang="en-US" dirty="0" err="1" smtClean="0"/>
              <a:t>int</a:t>
            </a:r>
            <a:r>
              <a:rPr lang="en-US" dirty="0" smtClean="0"/>
              <a:t> y = 12;</a:t>
            </a:r>
          </a:p>
          <a:p>
            <a:pPr>
              <a:buNone/>
            </a:pPr>
            <a:r>
              <a:rPr lang="en-US" dirty="0" smtClean="0"/>
              <a:t>	</a:t>
            </a:r>
            <a:r>
              <a:rPr lang="en-US" dirty="0" err="1" smtClean="0"/>
              <a:t>printf</a:t>
            </a:r>
            <a:r>
              <a:rPr lang="en-US" dirty="0" smtClean="0"/>
              <a:t>("</a:t>
            </a:r>
            <a:r>
              <a:rPr lang="tr-TR" dirty="0" smtClean="0"/>
              <a:t>~$%’+&amp;/)=^’%’^+&amp;/</a:t>
            </a:r>
            <a:r>
              <a:rPr lang="en-US" dirty="0" smtClean="0"/>
              <a:t>");</a:t>
            </a:r>
            <a:r>
              <a:rPr lang="tr-TR" dirty="0" smtClean="0"/>
              <a:t> </a:t>
            </a:r>
          </a:p>
          <a:p>
            <a:pPr>
              <a:buNone/>
            </a:pPr>
            <a:r>
              <a:rPr lang="tr-TR" dirty="0" smtClean="0"/>
              <a:t>	</a:t>
            </a:r>
            <a:r>
              <a:rPr lang="tr-TR" dirty="0" err="1" smtClean="0"/>
              <a:t>system</a:t>
            </a:r>
            <a:r>
              <a:rPr lang="tr-TR" dirty="0" smtClean="0"/>
              <a:t>(</a:t>
            </a:r>
            <a:r>
              <a:rPr lang="en-US" dirty="0" smtClean="0"/>
              <a:t>"</a:t>
            </a:r>
            <a:r>
              <a:rPr lang="tr-TR" dirty="0" err="1" smtClean="0"/>
              <a:t>cls</a:t>
            </a:r>
            <a:r>
              <a:rPr lang="en-US" dirty="0" smtClean="0"/>
              <a:t>"</a:t>
            </a:r>
            <a:r>
              <a:rPr lang="tr-TR" dirty="0" smtClean="0"/>
              <a:t>);</a:t>
            </a:r>
            <a:endParaRPr lang="en-US" dirty="0" smtClean="0"/>
          </a:p>
          <a:p>
            <a:pPr>
              <a:buNone/>
            </a:pPr>
            <a:r>
              <a:rPr lang="en-US" dirty="0" smtClean="0"/>
              <a:t>	if(y==13)</a:t>
            </a:r>
          </a:p>
          <a:p>
            <a:pPr>
              <a:buNone/>
            </a:pPr>
            <a:r>
              <a:rPr lang="en-US" dirty="0" smtClean="0"/>
              <a:t>		</a:t>
            </a:r>
            <a:r>
              <a:rPr lang="en-US" dirty="0" err="1" smtClean="0"/>
              <a:t>printf</a:t>
            </a:r>
            <a:r>
              <a:rPr lang="en-US" dirty="0" smtClean="0"/>
              <a:t>("2");</a:t>
            </a:r>
          </a:p>
          <a:p>
            <a:pPr>
              <a:buNone/>
            </a:pPr>
            <a:r>
              <a:rPr lang="en-US" dirty="0" smtClean="0"/>
              <a:t>		</a:t>
            </a:r>
            <a:r>
              <a:rPr lang="en-US" dirty="0" err="1" smtClean="0"/>
              <a:t>printf</a:t>
            </a:r>
            <a:r>
              <a:rPr lang="en-US" dirty="0" smtClean="0"/>
              <a:t>("3");</a:t>
            </a:r>
          </a:p>
          <a:p>
            <a:pPr>
              <a:buNone/>
            </a:pPr>
            <a:r>
              <a:rPr lang="en-US" dirty="0" smtClean="0"/>
              <a:t>	</a:t>
            </a:r>
            <a:r>
              <a:rPr lang="en-US" dirty="0" err="1" smtClean="0"/>
              <a:t>printf</a:t>
            </a:r>
            <a:r>
              <a:rPr lang="en-US" dirty="0" smtClean="0"/>
              <a:t>("4");</a:t>
            </a:r>
          </a:p>
          <a:p>
            <a:pPr>
              <a:buNone/>
            </a:pPr>
            <a:r>
              <a:rPr lang="en-US" dirty="0" smtClean="0"/>
              <a:t>	return 0;</a:t>
            </a:r>
          </a:p>
          <a:p>
            <a:pPr>
              <a:buNone/>
            </a:pPr>
            <a:r>
              <a:rPr lang="en-US" dirty="0" smtClean="0"/>
              <a:t>}</a:t>
            </a:r>
            <a:endParaRPr lang="tr-TR" dirty="0"/>
          </a:p>
        </p:txBody>
      </p:sp>
      <p:pic>
        <p:nvPicPr>
          <p:cNvPr id="4" name="3 Resim" descr="soru.jpg"/>
          <p:cNvPicPr>
            <a:picLocks noChangeAspect="1"/>
          </p:cNvPicPr>
          <p:nvPr/>
        </p:nvPicPr>
        <p:blipFill>
          <a:blip r:embed="rId2"/>
          <a:stretch>
            <a:fillRect/>
          </a:stretch>
        </p:blipFill>
        <p:spPr>
          <a:xfrm>
            <a:off x="5715008" y="1357298"/>
            <a:ext cx="2371344" cy="1780032"/>
          </a:xfrm>
          <a:prstGeom prst="rect">
            <a:avLst/>
          </a:prstGeom>
        </p:spPr>
      </p:pic>
      <p:pic>
        <p:nvPicPr>
          <p:cNvPr id="5" name="Picture 2" descr="http://imageenvision.com/sm/0025-0803-0519-0114_clip_art_graphic_of_a_grumpy_desktop_computer_cartoon_character_with_his_hands_on_his_hips.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8900" b="-12490"/>
          <a:stretch/>
        </p:blipFill>
        <p:spPr bwMode="auto">
          <a:xfrm>
            <a:off x="7286644" y="4071942"/>
            <a:ext cx="1621609" cy="227129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6" name="5 Yuvarlatılmış Dikdörtgen"/>
          <p:cNvSpPr/>
          <p:nvPr/>
        </p:nvSpPr>
        <p:spPr>
          <a:xfrm>
            <a:off x="4517579" y="3137330"/>
            <a:ext cx="2394857" cy="15094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system</a:t>
            </a:r>
            <a:r>
              <a:rPr lang="tr-TR" dirty="0" smtClean="0"/>
              <a:t>(“</a:t>
            </a:r>
            <a:r>
              <a:rPr lang="tr-TR" dirty="0" err="1" smtClean="0"/>
              <a:t>cls</a:t>
            </a:r>
            <a:r>
              <a:rPr lang="tr-TR" dirty="0" smtClean="0"/>
              <a:t>”) o an ekranda ne varsa onu siler.</a:t>
            </a:r>
            <a:endParaRPr lang="tr-TR" dirty="0"/>
          </a:p>
        </p:txBody>
      </p:sp>
      <p:sp>
        <p:nvSpPr>
          <p:cNvPr id="7" name="6 Yuvarlatılmış Dikdörtgen"/>
          <p:cNvSpPr/>
          <p:nvPr/>
        </p:nvSpPr>
        <p:spPr>
          <a:xfrm>
            <a:off x="4517579" y="5097417"/>
            <a:ext cx="1785257" cy="1059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smtClean="0"/>
              <a:t>34</a:t>
            </a:r>
            <a:endParaRPr lang="tr-TR" sz="5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40080"/>
            <a:ext cx="8286808" cy="548640"/>
          </a:xfrm>
        </p:spPr>
        <p:txBody>
          <a:bodyPr>
            <a:noAutofit/>
          </a:bodyPr>
          <a:lstStyle/>
          <a:p>
            <a:r>
              <a:rPr lang="tr-TR" sz="2400" dirty="0" smtClean="0"/>
              <a:t>SÜSLÜLER OLMADAN IF SADECE BİR KOMUTU KENDİNE BAĞLAR.</a:t>
            </a:r>
            <a:endParaRPr lang="tr-TR" sz="2400" dirty="0"/>
          </a:p>
        </p:txBody>
      </p:sp>
      <p:pic>
        <p:nvPicPr>
          <p:cNvPr id="5124" name="Picture 4" descr="http://www.7figurehomebusiness.com/wp-content/uploads/2011/06/attraction-marketing.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70585" y="1710690"/>
            <a:ext cx="2733675" cy="28575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1"/>
          <p:cNvSpPr txBox="1">
            <a:spLocks/>
          </p:cNvSpPr>
          <p:nvPr/>
        </p:nvSpPr>
        <p:spPr>
          <a:xfrm rot="18640582">
            <a:off x="4497684" y="2741295"/>
            <a:ext cx="2425065"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tr-TR" dirty="0" smtClean="0"/>
              <a:t>bir komut</a:t>
            </a:r>
            <a:endParaRPr lang="tr-TR" dirty="0"/>
          </a:p>
        </p:txBody>
      </p:sp>
      <p:sp>
        <p:nvSpPr>
          <p:cNvPr id="6" name="Title 1"/>
          <p:cNvSpPr txBox="1">
            <a:spLocks/>
          </p:cNvSpPr>
          <p:nvPr/>
        </p:nvSpPr>
        <p:spPr>
          <a:xfrm rot="18640582">
            <a:off x="5448822" y="2844134"/>
            <a:ext cx="269626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tr-TR" dirty="0" smtClean="0"/>
              <a:t>diğer komutlar</a:t>
            </a:r>
            <a:endParaRPr lang="tr-TR" dirty="0"/>
          </a:p>
        </p:txBody>
      </p:sp>
    </p:spTree>
    <p:extLst>
      <p:ext uri="{BB962C8B-B14F-4D97-AF65-F5344CB8AC3E}">
        <p14:creationId xmlns="" xmlns:p14="http://schemas.microsoft.com/office/powerpoint/2010/main" val="22608222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Karar Verme Yapıları - IF</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85000" lnSpcReduction="10000"/>
          </a:bodyPr>
          <a:lstStyle/>
          <a:p>
            <a:pPr algn="just">
              <a:buFont typeface="Wingdings" pitchFamily="2" charset="2"/>
              <a:buChar char="§"/>
            </a:pPr>
            <a:r>
              <a:rPr lang="tr-TR" sz="2400" dirty="0" smtClean="0">
                <a:solidFill>
                  <a:schemeClr val="tx1"/>
                </a:solidFill>
              </a:rPr>
              <a:t> Eğer IF bloğunda birden fazla satır çalıştırılacaksa </a:t>
            </a:r>
            <a:r>
              <a:rPr lang="tr-TR" sz="2400" b="1" dirty="0" smtClean="0">
                <a:solidFill>
                  <a:schemeClr val="tx1"/>
                </a:solidFill>
              </a:rPr>
              <a:t>bloğun </a:t>
            </a:r>
            <a:r>
              <a:rPr lang="tr-TR" sz="2400" dirty="0" smtClean="0">
                <a:solidFill>
                  <a:schemeClr val="tx1"/>
                </a:solidFill>
              </a:rPr>
              <a:t>süslü parantez </a:t>
            </a:r>
            <a:br>
              <a:rPr lang="tr-TR" sz="2400" dirty="0" smtClean="0">
                <a:solidFill>
                  <a:schemeClr val="tx1"/>
                </a:solidFill>
              </a:rPr>
            </a:br>
            <a:r>
              <a:rPr lang="tr-TR" sz="2400" dirty="0" smtClean="0">
                <a:solidFill>
                  <a:schemeClr val="tx1"/>
                </a:solidFill>
              </a:rPr>
              <a:t>( { } ) içerisine alınması gerekir. Eğer sadece tek satır çalıştırılacaksa da süslü parantez kullanılabilir, ama kullanılmasa da olur.</a:t>
            </a:r>
          </a:p>
          <a:p>
            <a:pPr algn="just">
              <a:buFont typeface="Wingdings" pitchFamily="2" charset="2"/>
              <a:buChar char="§"/>
            </a:pPr>
            <a:r>
              <a:rPr lang="tr-TR" sz="2400" dirty="0" smtClean="0">
                <a:solidFill>
                  <a:schemeClr val="tx1"/>
                </a:solidFill>
              </a:rPr>
              <a:t> </a:t>
            </a:r>
            <a:r>
              <a:rPr lang="tr-TR" sz="2400" b="1" dirty="0" smtClean="0">
                <a:solidFill>
                  <a:schemeClr val="tx1"/>
                </a:solidFill>
              </a:rPr>
              <a:t>Örnek:</a:t>
            </a:r>
          </a:p>
          <a:p>
            <a:pPr algn="just"/>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x = 7, y = 4;</a:t>
            </a:r>
          </a:p>
          <a:p>
            <a:pPr algn="just">
              <a:buNone/>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(x &gt; y)</a:t>
            </a:r>
          </a:p>
          <a:p>
            <a:pPr algn="just">
              <a:buNone/>
            </a:pPr>
            <a:r>
              <a:rPr lang="tr-TR" sz="2400" dirty="0" smtClean="0"/>
              <a:t>	</a:t>
            </a:r>
            <a:r>
              <a:rPr lang="tr-TR" sz="2400" dirty="0" smtClean="0">
                <a:solidFill>
                  <a:schemeClr val="tx1"/>
                </a:solidFill>
              </a:rPr>
              <a:t>{</a:t>
            </a:r>
          </a:p>
          <a:p>
            <a:pPr algn="just">
              <a:buNone/>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z = x;</a:t>
            </a:r>
          </a:p>
          <a:p>
            <a:pPr algn="just">
              <a:buNone/>
            </a:pPr>
            <a:r>
              <a:rPr lang="tr-TR" sz="2400" dirty="0" smtClean="0"/>
              <a:t>		</a:t>
            </a:r>
            <a:r>
              <a:rPr lang="tr-TR" sz="2400" dirty="0" smtClean="0">
                <a:solidFill>
                  <a:schemeClr val="tx1"/>
                </a:solidFill>
              </a:rPr>
              <a:t>x = y;</a:t>
            </a:r>
          </a:p>
          <a:p>
            <a:pPr algn="just">
              <a:buNone/>
            </a:pPr>
            <a:r>
              <a:rPr lang="tr-TR" sz="2400" dirty="0" smtClean="0"/>
              <a:t>		</a:t>
            </a:r>
            <a:r>
              <a:rPr lang="tr-TR" sz="2400" dirty="0" smtClean="0">
                <a:solidFill>
                  <a:schemeClr val="tx1"/>
                </a:solidFill>
              </a:rPr>
              <a:t>y = z;</a:t>
            </a:r>
          </a:p>
          <a:p>
            <a:pPr algn="just">
              <a:buNone/>
            </a:pPr>
            <a:r>
              <a:rPr lang="tr-TR" sz="2400" dirty="0" smtClean="0">
                <a:solidFill>
                  <a:schemeClr val="tx1"/>
                </a:solidFill>
              </a:rPr>
              <a:t>   	} </a:t>
            </a:r>
            <a:r>
              <a:rPr lang="tr-TR" sz="1900" dirty="0" smtClean="0">
                <a:solidFill>
                  <a:schemeClr val="tx1"/>
                </a:solidFill>
              </a:rPr>
              <a:t>// z burada tanınır mı?</a:t>
            </a:r>
            <a:endParaRPr lang="tr-TR" sz="2400" dirty="0" smtClean="0">
              <a:solidFill>
                <a:schemeClr val="tx1"/>
              </a:solidFill>
            </a:endParaRPr>
          </a:p>
          <a:p>
            <a:pPr algn="just">
              <a:buFont typeface="Wingdings" pitchFamily="2" charset="2"/>
              <a:buChar char="Ø"/>
            </a:pPr>
            <a:r>
              <a:rPr lang="tr-TR" sz="2400" dirty="0" smtClean="0">
                <a:solidFill>
                  <a:schemeClr val="tx1"/>
                </a:solidFill>
              </a:rPr>
              <a:t> Yukarıdaki kod x değeri y değerinden büyükse </a:t>
            </a:r>
            <a:r>
              <a:rPr lang="tr-TR" sz="2400" dirty="0" err="1" smtClean="0">
                <a:solidFill>
                  <a:schemeClr val="tx1"/>
                </a:solidFill>
              </a:rPr>
              <a:t>if</a:t>
            </a:r>
            <a:r>
              <a:rPr lang="tr-TR" sz="2400" dirty="0" smtClean="0">
                <a:solidFill>
                  <a:schemeClr val="tx1"/>
                </a:solidFill>
              </a:rPr>
              <a:t> bloğuna girer. </a:t>
            </a:r>
            <a:r>
              <a:rPr lang="tr-TR" sz="2400" dirty="0" err="1" smtClean="0">
                <a:solidFill>
                  <a:schemeClr val="tx1"/>
                </a:solidFill>
              </a:rPr>
              <a:t>if</a:t>
            </a:r>
            <a:r>
              <a:rPr lang="tr-TR" sz="2400" dirty="0" smtClean="0">
                <a:solidFill>
                  <a:schemeClr val="tx1"/>
                </a:solidFill>
              </a:rPr>
              <a:t> bloğu süslü parantez ile belirtildiğinden bloktaki 3 satır da çalıştırılır. </a:t>
            </a:r>
            <a:r>
              <a:rPr lang="tr-TR" sz="2400" dirty="0" err="1" smtClean="0">
                <a:solidFill>
                  <a:schemeClr val="tx1"/>
                </a:solidFill>
              </a:rPr>
              <a:t>if</a:t>
            </a:r>
            <a:r>
              <a:rPr lang="tr-TR" sz="2400" dirty="0" smtClean="0">
                <a:solidFill>
                  <a:schemeClr val="tx1"/>
                </a:solidFill>
              </a:rPr>
              <a:t> bloğunun içerisinde ise x değişkeni ile y değişkeninin değerleri yer değiştirilir.</a:t>
            </a:r>
          </a:p>
          <a:p>
            <a:pPr algn="just"/>
            <a:endParaRPr lang="tr-TR" sz="2400" b="1" dirty="0" smtClean="0">
              <a:solidFill>
                <a:schemeClr val="tx1"/>
              </a:solidFill>
            </a:endParaRPr>
          </a:p>
        </p:txBody>
      </p:sp>
      <p:sp>
        <p:nvSpPr>
          <p:cNvPr id="4" name="3 Yuvarlatılmış Dikdörtgen"/>
          <p:cNvSpPr/>
          <p:nvPr/>
        </p:nvSpPr>
        <p:spPr>
          <a:xfrm>
            <a:off x="5000628" y="2357430"/>
            <a:ext cx="3500462" cy="207170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Çok tipik bir kullanımdır. </a:t>
            </a:r>
            <a:br>
              <a:rPr lang="tr-TR" dirty="0" smtClean="0"/>
            </a:br>
            <a:r>
              <a:rPr lang="tr-TR" dirty="0" smtClean="0"/>
              <a:t>“x ve </a:t>
            </a:r>
            <a:r>
              <a:rPr lang="tr-TR" dirty="0" err="1" smtClean="0"/>
              <a:t>y’nin</a:t>
            </a:r>
            <a:r>
              <a:rPr lang="tr-TR" dirty="0" smtClean="0"/>
              <a:t> yerini değiştir.” anlamındadır.</a:t>
            </a:r>
          </a:p>
          <a:p>
            <a:pPr algn="ctr"/>
            <a:r>
              <a:rPr lang="tr-TR" dirty="0" smtClean="0"/>
              <a:t>Neden, </a:t>
            </a:r>
          </a:p>
          <a:p>
            <a:pPr algn="ctr"/>
            <a:r>
              <a:rPr lang="tr-TR" i="1" dirty="0" smtClean="0"/>
              <a:t>x=y;</a:t>
            </a:r>
          </a:p>
          <a:p>
            <a:pPr algn="ctr"/>
            <a:r>
              <a:rPr lang="tr-TR" i="1" dirty="0" smtClean="0"/>
              <a:t>y=x;</a:t>
            </a:r>
          </a:p>
          <a:p>
            <a:pPr algn="ctr"/>
            <a:r>
              <a:rPr lang="tr-TR" dirty="0" smtClean="0"/>
              <a:t>kullanımı bu işi görmez?</a:t>
            </a:r>
            <a:endParaRPr lang="tr-TR" dirty="0"/>
          </a:p>
        </p:txBody>
      </p:sp>
      <p:sp>
        <p:nvSpPr>
          <p:cNvPr id="5" name="4 Sağ Ayraç"/>
          <p:cNvSpPr/>
          <p:nvPr/>
        </p:nvSpPr>
        <p:spPr>
          <a:xfrm>
            <a:off x="2571736" y="3357562"/>
            <a:ext cx="357190" cy="10715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7" name="6 Düz Ok Bağlayıcısı"/>
          <p:cNvCxnSpPr/>
          <p:nvPr/>
        </p:nvCxnSpPr>
        <p:spPr>
          <a:xfrm flipV="1">
            <a:off x="3000364" y="3357562"/>
            <a:ext cx="1785950"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dirty="0" smtClean="0"/>
              <a:t>Hatırlatma: Süslü blokları içerisindeki değişkenler</a:t>
            </a:r>
            <a:endParaRPr lang="tr-TR" sz="2800" dirty="0"/>
          </a:p>
        </p:txBody>
      </p:sp>
      <p:sp>
        <p:nvSpPr>
          <p:cNvPr id="5" name="4 Katlanmış Nesne"/>
          <p:cNvSpPr/>
          <p:nvPr/>
        </p:nvSpPr>
        <p:spPr>
          <a:xfrm>
            <a:off x="4929190" y="1428736"/>
            <a:ext cx="3929090" cy="4357718"/>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tr-TR" dirty="0" smtClean="0">
              <a:solidFill>
                <a:schemeClr val="tx1"/>
              </a:solidFill>
            </a:endParaRPr>
          </a:p>
          <a:p>
            <a:endParaRPr lang="tr-TR" dirty="0" smtClean="0">
              <a:solidFill>
                <a:schemeClr val="tx1"/>
              </a:solidFill>
            </a:endParaRPr>
          </a:p>
          <a:p>
            <a:pPr>
              <a:buFont typeface="Arial" pitchFamily="34" charset="0"/>
              <a:buChar char="•"/>
            </a:pPr>
            <a:r>
              <a:rPr lang="tr-TR" dirty="0" smtClean="0">
                <a:solidFill>
                  <a:schemeClr val="tx1"/>
                </a:solidFill>
              </a:rPr>
              <a:t>C dilinde, tanımlanan değişkenler yalnızca </a:t>
            </a:r>
            <a:r>
              <a:rPr lang="tr-TR" b="1" i="1" dirty="0" smtClean="0">
                <a:solidFill>
                  <a:schemeClr val="tx1"/>
                </a:solidFill>
              </a:rPr>
              <a:t>tanımlandıkları blok</a:t>
            </a:r>
            <a:r>
              <a:rPr lang="tr-TR" dirty="0" smtClean="0">
                <a:solidFill>
                  <a:schemeClr val="tx1"/>
                </a:solidFill>
              </a:rPr>
              <a:t> içerisinde geçerlidir. </a:t>
            </a:r>
          </a:p>
          <a:p>
            <a:pPr>
              <a:buFont typeface="Arial" pitchFamily="34" charset="0"/>
              <a:buChar char="•"/>
            </a:pPr>
            <a:r>
              <a:rPr lang="tr-TR" dirty="0" smtClean="0">
                <a:solidFill>
                  <a:schemeClr val="tx1"/>
                </a:solidFill>
              </a:rPr>
              <a:t>Süslü parantezler </a:t>
            </a:r>
            <a:br>
              <a:rPr lang="tr-TR" dirty="0" smtClean="0">
                <a:solidFill>
                  <a:schemeClr val="tx1"/>
                </a:solidFill>
              </a:rPr>
            </a:br>
            <a:r>
              <a:rPr lang="tr-TR" dirty="0" smtClean="0">
                <a:solidFill>
                  <a:schemeClr val="tx1"/>
                </a:solidFill>
              </a:rPr>
              <a:t>( “ { } “ ) farklı blokları temsil eder.</a:t>
            </a:r>
          </a:p>
          <a:p>
            <a:pPr>
              <a:buFont typeface="Arial" pitchFamily="34" charset="0"/>
              <a:buChar char="•"/>
            </a:pPr>
            <a:r>
              <a:rPr lang="tr-TR" dirty="0" smtClean="0">
                <a:solidFill>
                  <a:schemeClr val="tx1"/>
                </a:solidFill>
              </a:rPr>
              <a:t>Fonksiyonlar, döngüler, </a:t>
            </a:r>
            <a:r>
              <a:rPr lang="tr-TR" dirty="0" err="1" smtClean="0">
                <a:solidFill>
                  <a:schemeClr val="tx1"/>
                </a:solidFill>
              </a:rPr>
              <a:t>if</a:t>
            </a:r>
            <a:r>
              <a:rPr lang="tr-TR" dirty="0" smtClean="0">
                <a:solidFill>
                  <a:schemeClr val="tx1"/>
                </a:solidFill>
              </a:rPr>
              <a:t> bloğu veya bağımsız süslü parantezler içerisinde tanımlanan değişkenler yalnızca o blok içerisinde geçerlidir. </a:t>
            </a:r>
          </a:p>
          <a:p>
            <a:pPr>
              <a:buFont typeface="Arial" pitchFamily="34" charset="0"/>
              <a:buChar char="•"/>
            </a:pPr>
            <a:r>
              <a:rPr lang="tr-TR" dirty="0" smtClean="0">
                <a:solidFill>
                  <a:schemeClr val="tx1"/>
                </a:solidFill>
              </a:rPr>
              <a:t>Eğer blok içerisinde kullandığınız bir değişkeni blok dışarısında da kullanmanız gerekiyorsa bu değişkeni bloğun dışında bir yerde tanımlamalısınız.</a:t>
            </a:r>
          </a:p>
        </p:txBody>
      </p:sp>
      <p:sp>
        <p:nvSpPr>
          <p:cNvPr id="7" name="6 Metin kutusu"/>
          <p:cNvSpPr txBox="1"/>
          <p:nvPr/>
        </p:nvSpPr>
        <p:spPr>
          <a:xfrm>
            <a:off x="285720" y="1285860"/>
            <a:ext cx="4286280"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2000" dirty="0" err="1" smtClean="0"/>
              <a:t>if</a:t>
            </a:r>
            <a:r>
              <a:rPr lang="tr-TR" sz="2000" dirty="0" smtClean="0"/>
              <a:t>(koşul)</a:t>
            </a:r>
          </a:p>
          <a:p>
            <a:r>
              <a:rPr lang="tr-TR" sz="2000" dirty="0" smtClean="0"/>
              <a:t>{</a:t>
            </a:r>
          </a:p>
          <a:p>
            <a:r>
              <a:rPr lang="tr-TR" sz="2000" dirty="0" smtClean="0"/>
              <a:t>	</a:t>
            </a:r>
            <a:r>
              <a:rPr lang="tr-TR" sz="2000" dirty="0" err="1" smtClean="0"/>
              <a:t>int</a:t>
            </a:r>
            <a:r>
              <a:rPr lang="tr-TR" sz="2000" dirty="0" smtClean="0"/>
              <a:t> </a:t>
            </a:r>
            <a:r>
              <a:rPr lang="tr-TR" sz="2000" dirty="0" err="1" smtClean="0"/>
              <a:t>temp</a:t>
            </a:r>
            <a:r>
              <a:rPr lang="tr-TR" sz="2000" dirty="0" smtClean="0"/>
              <a:t>=3; //hata vermez.</a:t>
            </a:r>
          </a:p>
          <a:p>
            <a:r>
              <a:rPr lang="tr-TR" sz="2000" dirty="0" smtClean="0"/>
              <a:t>	</a:t>
            </a:r>
            <a:r>
              <a:rPr lang="tr-TR" sz="2000" dirty="0" err="1" smtClean="0"/>
              <a:t>temp</a:t>
            </a:r>
            <a:r>
              <a:rPr lang="tr-TR" sz="2000" dirty="0" smtClean="0"/>
              <a:t>++; //hata vermez.</a:t>
            </a:r>
          </a:p>
          <a:p>
            <a:r>
              <a:rPr lang="tr-TR" sz="2000" dirty="0" smtClean="0"/>
              <a:t>}</a:t>
            </a:r>
          </a:p>
          <a:p>
            <a:r>
              <a:rPr lang="tr-TR" sz="2000" dirty="0" err="1" smtClean="0"/>
              <a:t>temp</a:t>
            </a:r>
            <a:r>
              <a:rPr lang="tr-TR" sz="2000" dirty="0" smtClean="0"/>
              <a:t>++; // hata verir</a:t>
            </a:r>
            <a:endParaRPr lang="tr-TR" sz="2000" dirty="0"/>
          </a:p>
        </p:txBody>
      </p:sp>
      <p:sp>
        <p:nvSpPr>
          <p:cNvPr id="8" name="7 Metin kutusu"/>
          <p:cNvSpPr txBox="1"/>
          <p:nvPr/>
        </p:nvSpPr>
        <p:spPr>
          <a:xfrm>
            <a:off x="285720" y="3357562"/>
            <a:ext cx="4286280" cy="304698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2000" dirty="0" err="1" smtClean="0"/>
              <a:t>int</a:t>
            </a:r>
            <a:r>
              <a:rPr lang="tr-TR" sz="2000" dirty="0" smtClean="0"/>
              <a:t> </a:t>
            </a:r>
            <a:r>
              <a:rPr lang="tr-TR" sz="2000" dirty="0" err="1" smtClean="0"/>
              <a:t>temp</a:t>
            </a:r>
            <a:r>
              <a:rPr lang="tr-TR" sz="2000" dirty="0" smtClean="0"/>
              <a:t>=9;</a:t>
            </a:r>
          </a:p>
          <a:p>
            <a:r>
              <a:rPr lang="tr-TR" sz="2000" dirty="0" err="1" smtClean="0"/>
              <a:t>if</a:t>
            </a:r>
            <a:r>
              <a:rPr lang="tr-TR" sz="2000" dirty="0" smtClean="0"/>
              <a:t>(koşul)</a:t>
            </a:r>
          </a:p>
          <a:p>
            <a:r>
              <a:rPr lang="tr-TR" sz="2000" dirty="0" smtClean="0"/>
              <a:t>{</a:t>
            </a:r>
          </a:p>
          <a:p>
            <a:r>
              <a:rPr lang="tr-TR" sz="2000" dirty="0" smtClean="0"/>
              <a:t>	</a:t>
            </a:r>
            <a:r>
              <a:rPr lang="tr-TR" sz="2000" dirty="0" err="1" smtClean="0"/>
              <a:t>temp</a:t>
            </a:r>
            <a:r>
              <a:rPr lang="tr-TR" sz="2000" dirty="0" smtClean="0"/>
              <a:t>=3; //hata vermez.</a:t>
            </a:r>
          </a:p>
          <a:p>
            <a:r>
              <a:rPr lang="tr-TR" sz="2000" dirty="0" smtClean="0"/>
              <a:t>	</a:t>
            </a:r>
            <a:r>
              <a:rPr lang="tr-TR" sz="2000" dirty="0" err="1" smtClean="0"/>
              <a:t>temp</a:t>
            </a:r>
            <a:r>
              <a:rPr lang="tr-TR" sz="2000" dirty="0" smtClean="0"/>
              <a:t>++; //hata vermez.</a:t>
            </a:r>
          </a:p>
          <a:p>
            <a:r>
              <a:rPr lang="tr-TR" sz="2000" dirty="0" smtClean="0"/>
              <a:t>}</a:t>
            </a:r>
          </a:p>
          <a:p>
            <a:r>
              <a:rPr lang="tr-TR" sz="2000" dirty="0" err="1" smtClean="0"/>
              <a:t>temp</a:t>
            </a:r>
            <a:r>
              <a:rPr lang="tr-TR" sz="2000" dirty="0" smtClean="0"/>
              <a:t>++; // hata vermez.</a:t>
            </a:r>
          </a:p>
          <a:p>
            <a:r>
              <a:rPr lang="tr-TR" sz="1600" dirty="0" smtClean="0"/>
              <a:t>//</a:t>
            </a:r>
            <a:r>
              <a:rPr lang="tr-TR" sz="1600" dirty="0" err="1" smtClean="0"/>
              <a:t>ifin</a:t>
            </a:r>
            <a:r>
              <a:rPr lang="tr-TR" sz="1600" dirty="0" smtClean="0"/>
              <a:t> içine girildiyse </a:t>
            </a:r>
            <a:r>
              <a:rPr lang="tr-TR" sz="1600" dirty="0" err="1" smtClean="0"/>
              <a:t>temp</a:t>
            </a:r>
            <a:r>
              <a:rPr lang="tr-TR" sz="1600" dirty="0" smtClean="0"/>
              <a:t> bu noktada 5 olur.</a:t>
            </a:r>
          </a:p>
          <a:p>
            <a:r>
              <a:rPr lang="tr-TR" sz="1600" dirty="0" smtClean="0"/>
              <a:t>//</a:t>
            </a:r>
            <a:r>
              <a:rPr lang="tr-TR" sz="1600" dirty="0" err="1" smtClean="0"/>
              <a:t>ifin</a:t>
            </a:r>
            <a:r>
              <a:rPr lang="tr-TR" sz="1600" dirty="0" smtClean="0"/>
              <a:t> içine girilmediyse </a:t>
            </a:r>
            <a:r>
              <a:rPr lang="tr-TR" sz="1600" dirty="0" err="1" smtClean="0"/>
              <a:t>temp</a:t>
            </a:r>
            <a:r>
              <a:rPr lang="tr-TR" sz="1600" dirty="0" smtClean="0"/>
              <a:t> bu noktada 10 olur.</a:t>
            </a:r>
          </a:p>
          <a:p>
            <a:endParaRPr lang="tr-TR" sz="2000" dirty="0"/>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ŞİMDİYE KADAR ÖĞRENDİKLERİMİZİN BAZILARI</a:t>
            </a:r>
            <a:endParaRPr lang="en-US" dirty="0"/>
          </a:p>
        </p:txBody>
      </p:sp>
      <p:sp>
        <p:nvSpPr>
          <p:cNvPr id="3" name="2 İçerik Yer Tutucusu"/>
          <p:cNvSpPr>
            <a:spLocks noGrp="1"/>
          </p:cNvSpPr>
          <p:nvPr>
            <p:ph sz="quarter" idx="1"/>
          </p:nvPr>
        </p:nvSpPr>
        <p:spPr/>
        <p:txBody>
          <a:bodyPr/>
          <a:lstStyle/>
          <a:p>
            <a:r>
              <a:rPr lang="tr-TR" dirty="0" smtClean="0"/>
              <a:t>Algoritmalar</a:t>
            </a:r>
          </a:p>
          <a:p>
            <a:r>
              <a:rPr lang="tr-TR" dirty="0" smtClean="0"/>
              <a:t>C dilinin genel yapısı</a:t>
            </a:r>
          </a:p>
          <a:p>
            <a:r>
              <a:rPr lang="tr-TR" dirty="0" smtClean="0"/>
              <a:t>Değişken kavramı ve kullanımı</a:t>
            </a:r>
          </a:p>
          <a:p>
            <a:r>
              <a:rPr lang="tr-TR" dirty="0" err="1" smtClean="0"/>
              <a:t>print</a:t>
            </a:r>
            <a:r>
              <a:rPr lang="tr-TR" b="1" dirty="0" err="1" smtClean="0"/>
              <a:t>f</a:t>
            </a:r>
            <a:r>
              <a:rPr lang="tr-TR" dirty="0" smtClean="0"/>
              <a:t> ile ekrana </a:t>
            </a:r>
            <a:r>
              <a:rPr lang="tr-TR" b="1" dirty="0" smtClean="0"/>
              <a:t>biçimli</a:t>
            </a:r>
            <a:r>
              <a:rPr lang="tr-TR" dirty="0" smtClean="0"/>
              <a:t> şekilde yazı yazdırmak</a:t>
            </a:r>
          </a:p>
          <a:p>
            <a:r>
              <a:rPr lang="tr-TR" dirty="0" err="1" smtClean="0"/>
              <a:t>scan</a:t>
            </a:r>
            <a:r>
              <a:rPr lang="tr-TR" b="1" dirty="0" err="1" smtClean="0"/>
              <a:t>f</a:t>
            </a:r>
            <a:r>
              <a:rPr lang="tr-TR" dirty="0" smtClean="0"/>
              <a:t> ile ekrandan </a:t>
            </a:r>
            <a:r>
              <a:rPr lang="tr-TR" b="1" dirty="0" smtClean="0"/>
              <a:t>biçimli</a:t>
            </a:r>
            <a:r>
              <a:rPr lang="tr-TR" dirty="0" smtClean="0"/>
              <a:t> şekilde giriş alabilmek</a:t>
            </a:r>
          </a:p>
          <a:p>
            <a:r>
              <a:rPr lang="tr-TR" dirty="0" smtClean="0"/>
              <a:t>Dosya işlemleri ile dosyalarda değer okuma/yazma/ekleme</a:t>
            </a:r>
          </a:p>
          <a:p>
            <a:r>
              <a:rPr lang="tr-TR" dirty="0" smtClean="0"/>
              <a:t>İşlemler, tür dönüşümü ve işleçler</a:t>
            </a:r>
          </a:p>
          <a:p>
            <a:pPr lvl="1"/>
            <a:r>
              <a:rPr lang="tr-TR" dirty="0" smtClean="0"/>
              <a:t>++ işleci, atama işleci</a:t>
            </a:r>
          </a:p>
          <a:p>
            <a:pPr lvl="1"/>
            <a:endParaRPr lang="tr-TR" dirty="0" smtClean="0"/>
          </a:p>
          <a:p>
            <a:endParaRPr lang="tr-TR" dirty="0" smtClean="0"/>
          </a:p>
        </p:txBody>
      </p:sp>
    </p:spTree>
    <p:extLst>
      <p:ext uri="{BB962C8B-B14F-4D97-AF65-F5344CB8AC3E}">
        <p14:creationId xmlns="" xmlns:p14="http://schemas.microsoft.com/office/powerpoint/2010/main" val="183246594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heckerboard(across)">
                                      <p:cBhvr>
                                        <p:cTn id="25" dur="500"/>
                                        <p:tgtEl>
                                          <p:spTgt spid="3">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heckerboard(across)">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Hatırlatma: Değişkenler tanımlandıkları blok dışında tanınmazlar.</a:t>
            </a:r>
            <a:endParaRPr lang="tr-TR" sz="2400" dirty="0"/>
          </a:p>
        </p:txBody>
      </p:sp>
      <p:sp>
        <p:nvSpPr>
          <p:cNvPr id="3" name="2 İçerik Yer Tutucusu"/>
          <p:cNvSpPr>
            <a:spLocks noGrp="1"/>
          </p:cNvSpPr>
          <p:nvPr>
            <p:ph sz="quarter" idx="1"/>
          </p:nvPr>
        </p:nvSpPr>
        <p:spPr>
          <a:xfrm>
            <a:off x="857224" y="1357298"/>
            <a:ext cx="2900354" cy="2781304"/>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buNone/>
            </a:pPr>
            <a:r>
              <a:rPr lang="tr-TR" dirty="0" err="1" smtClean="0"/>
              <a:t>int</a:t>
            </a:r>
            <a:r>
              <a:rPr lang="tr-TR" dirty="0" smtClean="0"/>
              <a:t> x;</a:t>
            </a:r>
          </a:p>
          <a:p>
            <a:pPr>
              <a:buNone/>
            </a:pPr>
            <a:r>
              <a:rPr lang="tr-TR" dirty="0" err="1" smtClean="0"/>
              <a:t>if</a:t>
            </a:r>
            <a:r>
              <a:rPr lang="tr-TR" dirty="0" smtClean="0"/>
              <a:t> (1) </a:t>
            </a:r>
          </a:p>
          <a:p>
            <a:pPr>
              <a:buNone/>
            </a:pPr>
            <a:r>
              <a:rPr lang="tr-TR" dirty="0" smtClean="0"/>
              <a:t>{</a:t>
            </a:r>
          </a:p>
          <a:p>
            <a:pPr>
              <a:buNone/>
            </a:pPr>
            <a:r>
              <a:rPr lang="tr-TR" dirty="0" smtClean="0"/>
              <a:t>	x++;</a:t>
            </a:r>
          </a:p>
          <a:p>
            <a:pPr>
              <a:buNone/>
            </a:pPr>
            <a:r>
              <a:rPr lang="tr-TR" dirty="0" smtClean="0"/>
              <a:t>}</a:t>
            </a:r>
          </a:p>
          <a:p>
            <a:pPr>
              <a:buNone/>
            </a:pPr>
            <a:r>
              <a:rPr lang="tr-TR" dirty="0" smtClean="0"/>
              <a:t>x++;</a:t>
            </a:r>
          </a:p>
        </p:txBody>
      </p:sp>
      <p:sp>
        <p:nvSpPr>
          <p:cNvPr id="4" name="2 İçerik Yer Tutucusu"/>
          <p:cNvSpPr txBox="1">
            <a:spLocks/>
          </p:cNvSpPr>
          <p:nvPr/>
        </p:nvSpPr>
        <p:spPr>
          <a:xfrm>
            <a:off x="5072066" y="1357298"/>
            <a:ext cx="2900354" cy="2781304"/>
          </a:xfrm>
          <a:prstGeom prst="rect">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vert="horz">
            <a:normAutofit/>
          </a:bodyPr>
          <a:lstStyle/>
          <a:p>
            <a:pPr>
              <a:buNone/>
            </a:pPr>
            <a:r>
              <a:rPr lang="tr-TR" sz="2800" dirty="0" err="1" smtClean="0"/>
              <a:t>if</a:t>
            </a:r>
            <a:r>
              <a:rPr lang="tr-TR" sz="2800" dirty="0" smtClean="0"/>
              <a:t> (1) </a:t>
            </a:r>
          </a:p>
          <a:p>
            <a:pPr>
              <a:buNone/>
            </a:pPr>
            <a:r>
              <a:rPr lang="tr-TR" sz="2800" dirty="0" smtClean="0">
                <a:solidFill>
                  <a:srgbClr val="002060"/>
                </a:solidFill>
              </a:rPr>
              <a:t>{</a:t>
            </a:r>
          </a:p>
          <a:p>
            <a:pPr>
              <a:buNone/>
            </a:pPr>
            <a:r>
              <a:rPr lang="tr-TR" sz="2800" dirty="0" smtClean="0">
                <a:solidFill>
                  <a:srgbClr val="002060"/>
                </a:solidFill>
              </a:rPr>
              <a:t>	</a:t>
            </a:r>
            <a:r>
              <a:rPr lang="tr-TR" sz="2800" dirty="0" err="1" smtClean="0">
                <a:solidFill>
                  <a:srgbClr val="002060"/>
                </a:solidFill>
              </a:rPr>
              <a:t>int</a:t>
            </a:r>
            <a:r>
              <a:rPr lang="tr-TR" sz="2800" dirty="0" smtClean="0">
                <a:solidFill>
                  <a:srgbClr val="002060"/>
                </a:solidFill>
              </a:rPr>
              <a:t> x;</a:t>
            </a:r>
          </a:p>
          <a:p>
            <a:pPr>
              <a:buNone/>
            </a:pPr>
            <a:r>
              <a:rPr lang="tr-TR" sz="2800" dirty="0" smtClean="0">
                <a:solidFill>
                  <a:srgbClr val="002060"/>
                </a:solidFill>
              </a:rPr>
              <a:t>	x++;</a:t>
            </a:r>
          </a:p>
          <a:p>
            <a:pPr>
              <a:buNone/>
            </a:pPr>
            <a:r>
              <a:rPr lang="tr-TR" sz="2800" dirty="0" smtClean="0">
                <a:solidFill>
                  <a:srgbClr val="002060"/>
                </a:solidFill>
              </a:rPr>
              <a:t>}</a:t>
            </a:r>
          </a:p>
          <a:p>
            <a:r>
              <a:rPr lang="tr-TR" sz="2800" dirty="0" smtClean="0"/>
              <a:t>x++;</a:t>
            </a:r>
          </a:p>
          <a:p>
            <a:pPr>
              <a:buNone/>
            </a:pPr>
            <a:endParaRPr lang="tr-TR" sz="2800" dirty="0" smtClean="0"/>
          </a:p>
        </p:txBody>
      </p:sp>
      <p:sp>
        <p:nvSpPr>
          <p:cNvPr id="5" name="4 Yuvarlatılmış Dikdörtgen"/>
          <p:cNvSpPr/>
          <p:nvPr/>
        </p:nvSpPr>
        <p:spPr>
          <a:xfrm>
            <a:off x="1000100" y="4500570"/>
            <a:ext cx="235745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DOĞRU</a:t>
            </a:r>
            <a:endParaRPr lang="tr-TR" dirty="0"/>
          </a:p>
        </p:txBody>
      </p:sp>
      <p:sp>
        <p:nvSpPr>
          <p:cNvPr id="6" name="5 Yuvarlatılmış Dikdörtgen"/>
          <p:cNvSpPr/>
          <p:nvPr/>
        </p:nvSpPr>
        <p:spPr>
          <a:xfrm>
            <a:off x="5429256" y="4429132"/>
            <a:ext cx="235745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YANLIŞ</a:t>
            </a:r>
            <a:endParaRPr lang="tr-TR" dirty="0"/>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t>Bunu biliyor musunuz? İyi bir programlamacı alışkanlığı</a:t>
            </a:r>
            <a:endParaRPr lang="tr-TR" sz="2800" dirty="0"/>
          </a:p>
        </p:txBody>
      </p:sp>
      <p:sp>
        <p:nvSpPr>
          <p:cNvPr id="7" name="6 Sağ Ok"/>
          <p:cNvSpPr/>
          <p:nvPr/>
        </p:nvSpPr>
        <p:spPr>
          <a:xfrm>
            <a:off x="2966599" y="2403468"/>
            <a:ext cx="857256"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6433" name="Picture 1"/>
          <p:cNvPicPr>
            <a:picLocks noChangeAspect="1" noChangeArrowheads="1"/>
          </p:cNvPicPr>
          <p:nvPr/>
        </p:nvPicPr>
        <p:blipFill>
          <a:blip r:embed="rId2"/>
          <a:srcRect/>
          <a:stretch>
            <a:fillRect/>
          </a:stretch>
        </p:blipFill>
        <p:spPr bwMode="auto">
          <a:xfrm>
            <a:off x="457200" y="1389738"/>
            <a:ext cx="2509399" cy="2741839"/>
          </a:xfrm>
          <a:prstGeom prst="rect">
            <a:avLst/>
          </a:prstGeom>
          <a:noFill/>
          <a:ln w="9525">
            <a:noFill/>
            <a:miter lim="800000"/>
            <a:headEnd/>
            <a:tailEnd/>
          </a:ln>
          <a:effectLst/>
        </p:spPr>
      </p:pic>
      <p:pic>
        <p:nvPicPr>
          <p:cNvPr id="146434" name="Picture 2"/>
          <p:cNvPicPr>
            <a:picLocks noChangeAspect="1" noChangeArrowheads="1"/>
          </p:cNvPicPr>
          <p:nvPr/>
        </p:nvPicPr>
        <p:blipFill>
          <a:blip r:embed="rId3"/>
          <a:srcRect/>
          <a:stretch>
            <a:fillRect/>
          </a:stretch>
        </p:blipFill>
        <p:spPr bwMode="auto">
          <a:xfrm>
            <a:off x="4723511" y="1389738"/>
            <a:ext cx="4420489" cy="3605213"/>
          </a:xfrm>
          <a:prstGeom prst="rect">
            <a:avLst/>
          </a:prstGeom>
          <a:noFill/>
          <a:ln w="9525">
            <a:noFill/>
            <a:miter lim="800000"/>
            <a:headEnd/>
            <a:tailEnd/>
          </a:ln>
          <a:effectLst/>
        </p:spPr>
      </p:pic>
      <p:pic>
        <p:nvPicPr>
          <p:cNvPr id="146436" name="Picture 4" descr="Image result for statue of liberty"/>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131577"/>
            <a:ext cx="1909745" cy="2039186"/>
          </a:xfrm>
          <a:prstGeom prst="rect">
            <a:avLst/>
          </a:prstGeom>
          <a:noFill/>
        </p:spPr>
      </p:pic>
      <p:sp>
        <p:nvSpPr>
          <p:cNvPr id="11" name="10 Köşeleri Yuvarlanmış Dikdörtgen Belirtme Çizgisi"/>
          <p:cNvSpPr/>
          <p:nvPr/>
        </p:nvSpPr>
        <p:spPr>
          <a:xfrm>
            <a:off x="1909745" y="3628571"/>
            <a:ext cx="1886857" cy="1366380"/>
          </a:xfrm>
          <a:prstGeom prst="wedgeRoundRectCallout">
            <a:avLst>
              <a:gd name="adj1" fmla="val -87756"/>
              <a:gd name="adj2" fmla="val 4550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Her süslü parantez kendine ait bir satırda yalnızca yaşama özgürlüğüne sahip olmalıdır.</a:t>
            </a:r>
            <a:endParaRPr lang="tr-TR" sz="1400" dirty="0"/>
          </a:p>
        </p:txBody>
      </p:sp>
      <p:sp>
        <p:nvSpPr>
          <p:cNvPr id="12" name="11 Köşeleri Yuvarlanmış Dikdörtgen Belirtme Çizgisi"/>
          <p:cNvSpPr/>
          <p:nvPr/>
        </p:nvSpPr>
        <p:spPr>
          <a:xfrm>
            <a:off x="6791498" y="4994951"/>
            <a:ext cx="1895302" cy="1175812"/>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/*Söz uçar yazı kalır. Bol bol yorum iyidir. */</a:t>
            </a:r>
            <a:endParaRPr lang="tr-TR" sz="1600" dirty="0"/>
          </a:p>
        </p:txBody>
      </p:sp>
      <p:sp>
        <p:nvSpPr>
          <p:cNvPr id="13" name="12 Köşeleri Yuvarlanmış Dikdörtgen Belirtme Çizgisi"/>
          <p:cNvSpPr/>
          <p:nvPr/>
        </p:nvSpPr>
        <p:spPr>
          <a:xfrm>
            <a:off x="4513811" y="4994951"/>
            <a:ext cx="1895302" cy="1175812"/>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Girintili kod, hızlı okunur, hızlı anlaşılır.</a:t>
            </a:r>
            <a:endParaRPr lang="tr-TR" sz="1600" dirty="0"/>
          </a:p>
        </p:txBody>
      </p:sp>
      <p:sp>
        <p:nvSpPr>
          <p:cNvPr id="14" name="13 Yuvarlatılmış Dikdörtgen"/>
          <p:cNvSpPr/>
          <p:nvPr/>
        </p:nvSpPr>
        <p:spPr>
          <a:xfrm>
            <a:off x="1985697" y="5220393"/>
            <a:ext cx="1961803" cy="11637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hlinkClick r:id="rId5"/>
              </a:rPr>
              <a:t>Detaylı anlatım </a:t>
            </a:r>
            <a:r>
              <a:rPr lang="tr-TR" sz="1200" dirty="0" smtClean="0">
                <a:hlinkClick r:id="rId5"/>
              </a:rPr>
              <a:t>https://cs50.readthedocs.io/style/c</a:t>
            </a:r>
            <a:r>
              <a:rPr lang="tr-TR" sz="1200" dirty="0" smtClean="0"/>
              <a:t>/</a:t>
            </a:r>
            <a:endParaRPr lang="tr-TR" sz="1200" dirty="0"/>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04800"/>
            <a:ext cx="7772400" cy="685800"/>
          </a:xfrm>
          <a:noFill/>
          <a:ln/>
        </p:spPr>
        <p:txBody>
          <a:bodyPr>
            <a:normAutofit/>
          </a:bodyPr>
          <a:lstStyle/>
          <a:p>
            <a:r>
              <a:rPr lang="tr-TR" b="1" dirty="0" err="1" smtClean="0">
                <a:solidFill>
                  <a:schemeClr val="tx2">
                    <a:lumMod val="60000"/>
                    <a:lumOff val="40000"/>
                  </a:schemeClr>
                </a:solidFill>
              </a:rPr>
              <a:t>if</a:t>
            </a:r>
            <a:r>
              <a:rPr lang="tr-TR" b="1" dirty="0" smtClean="0">
                <a:solidFill>
                  <a:schemeClr val="tx2">
                    <a:lumMod val="60000"/>
                    <a:lumOff val="40000"/>
                  </a:schemeClr>
                </a:solidFill>
              </a:rPr>
              <a:t> kullanımına örnek…</a:t>
            </a:r>
            <a:endParaRPr lang="en-US" dirty="0"/>
          </a:p>
        </p:txBody>
      </p:sp>
      <p:pic>
        <p:nvPicPr>
          <p:cNvPr id="3" name="Picture 2"/>
          <p:cNvPicPr>
            <a:picLocks noChangeAspect="1"/>
          </p:cNvPicPr>
          <p:nvPr/>
        </p:nvPicPr>
        <p:blipFill>
          <a:blip r:embed="rId2"/>
          <a:stretch>
            <a:fillRect/>
          </a:stretch>
        </p:blipFill>
        <p:spPr>
          <a:xfrm>
            <a:off x="516423" y="1714488"/>
            <a:ext cx="3555511" cy="2626062"/>
          </a:xfrm>
          <a:prstGeom prst="rect">
            <a:avLst/>
          </a:prstGeom>
        </p:spPr>
      </p:pic>
      <p:cxnSp>
        <p:nvCxnSpPr>
          <p:cNvPr id="5" name="Straight Arrow Connector 4"/>
          <p:cNvCxnSpPr/>
          <p:nvPr/>
        </p:nvCxnSpPr>
        <p:spPr>
          <a:xfrm>
            <a:off x="4286248" y="2786058"/>
            <a:ext cx="843438" cy="258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214810" y="2428868"/>
            <a:ext cx="1456382" cy="382328"/>
          </a:xfrm>
          <a:prstGeom prst="rect">
            <a:avLst/>
          </a:prstGeom>
          <a:noFill/>
        </p:spPr>
        <p:txBody>
          <a:bodyPr wrap="square" rtlCol="0">
            <a:spAutoFit/>
          </a:bodyPr>
          <a:lstStyle/>
          <a:p>
            <a:r>
              <a:rPr lang="en-US" dirty="0" smtClean="0"/>
              <a:t>output</a:t>
            </a:r>
            <a:endParaRPr lang="en-US" dirty="0"/>
          </a:p>
        </p:txBody>
      </p:sp>
      <p:sp>
        <p:nvSpPr>
          <p:cNvPr id="7" name="Frame 6"/>
          <p:cNvSpPr/>
          <p:nvPr/>
        </p:nvSpPr>
        <p:spPr>
          <a:xfrm>
            <a:off x="436973" y="1651300"/>
            <a:ext cx="3634961" cy="2706394"/>
          </a:xfrm>
          <a:prstGeom prst="frame">
            <a:avLst>
              <a:gd name="adj1" fmla="val 1591"/>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2" name="Group 1"/>
          <p:cNvGrpSpPr/>
          <p:nvPr/>
        </p:nvGrpSpPr>
        <p:grpSpPr>
          <a:xfrm>
            <a:off x="5429256" y="1714488"/>
            <a:ext cx="2928958" cy="2150650"/>
            <a:chOff x="5621733" y="4147961"/>
            <a:chExt cx="1925590" cy="1579146"/>
          </a:xfrm>
        </p:grpSpPr>
        <p:pic>
          <p:nvPicPr>
            <p:cNvPr id="6146" name="Picture 2" descr="https://encrypted-tbn2.gstatic.com/images?q=tbn:ANd9GcS51PGLkp34nPs-LewfkgAfjdZsyder21fNGFoRiZ_A6x7txo3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621733" y="4147961"/>
              <a:ext cx="1925590" cy="1579146"/>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p:cNvPicPr>
              <a:picLocks noChangeAspect="1"/>
            </p:cNvPicPr>
            <p:nvPr/>
          </p:nvPicPr>
          <p:blipFill>
            <a:blip r:embed="rId4"/>
            <a:srcRect t="18898"/>
            <a:stretch>
              <a:fillRect/>
            </a:stretch>
          </p:blipFill>
          <p:spPr>
            <a:xfrm>
              <a:off x="6011665" y="4656282"/>
              <a:ext cx="1244600" cy="206000"/>
            </a:xfrm>
            <a:prstGeom prst="rect">
              <a:avLst/>
            </a:prstGeom>
          </p:spPr>
        </p:pic>
      </p:grpSp>
      <p:sp>
        <p:nvSpPr>
          <p:cNvPr id="12" name="TextBox 11"/>
          <p:cNvSpPr txBox="1"/>
          <p:nvPr/>
        </p:nvSpPr>
        <p:spPr>
          <a:xfrm>
            <a:off x="2571736" y="4429132"/>
            <a:ext cx="4228055" cy="923330"/>
          </a:xfrm>
          <a:prstGeom prst="rect">
            <a:avLst/>
          </a:prstGeom>
          <a:noFill/>
        </p:spPr>
        <p:txBody>
          <a:bodyPr wrap="square" rtlCol="0">
            <a:spAutoFit/>
          </a:bodyPr>
          <a:lstStyle/>
          <a:p>
            <a:r>
              <a:rPr lang="en-US" dirty="0" smtClean="0"/>
              <a:t>Note that here Hello, World! is printed out because 3-4=-1, which is non-zero and hence TRUE</a:t>
            </a:r>
            <a:r>
              <a:rPr lang="tr-TR" dirty="0" smtClean="0"/>
              <a:t>…</a:t>
            </a:r>
            <a:endParaRPr lang="en-US" dirty="0"/>
          </a:p>
        </p:txBody>
      </p:sp>
    </p:spTree>
    <p:extLst>
      <p:ext uri="{BB962C8B-B14F-4D97-AF65-F5344CB8AC3E}">
        <p14:creationId xmlns="" xmlns:p14="http://schemas.microsoft.com/office/powerpoint/2010/main" val="3787843748"/>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04800"/>
            <a:ext cx="7772400" cy="685800"/>
          </a:xfrm>
          <a:noFill/>
          <a:ln/>
        </p:spPr>
        <p:txBody>
          <a:bodyPr>
            <a:normAutofit/>
          </a:bodyPr>
          <a:lstStyle/>
          <a:p>
            <a:r>
              <a:rPr lang="tr-TR" b="1" dirty="0" err="1" smtClean="0">
                <a:solidFill>
                  <a:schemeClr val="tx2">
                    <a:lumMod val="60000"/>
                    <a:lumOff val="40000"/>
                  </a:schemeClr>
                </a:solidFill>
              </a:rPr>
              <a:t>if</a:t>
            </a:r>
            <a:r>
              <a:rPr lang="tr-TR" b="1" dirty="0" smtClean="0">
                <a:solidFill>
                  <a:schemeClr val="tx2">
                    <a:lumMod val="60000"/>
                    <a:lumOff val="40000"/>
                  </a:schemeClr>
                </a:solidFill>
              </a:rPr>
              <a:t> kullanımına örnek…</a:t>
            </a:r>
            <a:endParaRPr lang="en-US" dirty="0"/>
          </a:p>
        </p:txBody>
      </p:sp>
      <p:pic>
        <p:nvPicPr>
          <p:cNvPr id="11" name="Picture 10"/>
          <p:cNvPicPr>
            <a:picLocks noChangeAspect="1"/>
          </p:cNvPicPr>
          <p:nvPr/>
        </p:nvPicPr>
        <p:blipFill>
          <a:blip r:embed="rId2"/>
          <a:srcRect t="2172"/>
          <a:stretch>
            <a:fillRect/>
          </a:stretch>
        </p:blipFill>
        <p:spPr>
          <a:xfrm>
            <a:off x="571472" y="1643050"/>
            <a:ext cx="3874896" cy="2725565"/>
          </a:xfrm>
          <a:prstGeom prst="rect">
            <a:avLst/>
          </a:prstGeom>
        </p:spPr>
      </p:pic>
      <p:sp>
        <p:nvSpPr>
          <p:cNvPr id="14" name="Frame 13"/>
          <p:cNvSpPr/>
          <p:nvPr/>
        </p:nvSpPr>
        <p:spPr>
          <a:xfrm>
            <a:off x="470036" y="1390313"/>
            <a:ext cx="4022149" cy="3181695"/>
          </a:xfrm>
          <a:prstGeom prst="frame">
            <a:avLst>
              <a:gd name="adj1" fmla="val 1591"/>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5" name="Straight Arrow Connector 14"/>
          <p:cNvCxnSpPr/>
          <p:nvPr/>
        </p:nvCxnSpPr>
        <p:spPr>
          <a:xfrm>
            <a:off x="4563623" y="2714620"/>
            <a:ext cx="977937" cy="109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492185" y="2214554"/>
            <a:ext cx="1456382" cy="382328"/>
          </a:xfrm>
          <a:prstGeom prst="rect">
            <a:avLst/>
          </a:prstGeom>
          <a:noFill/>
        </p:spPr>
        <p:txBody>
          <a:bodyPr wrap="square" rtlCol="0">
            <a:spAutoFit/>
          </a:bodyPr>
          <a:lstStyle/>
          <a:p>
            <a:r>
              <a:rPr lang="en-US" dirty="0" smtClean="0"/>
              <a:t>output</a:t>
            </a:r>
            <a:endParaRPr lang="en-US" dirty="0"/>
          </a:p>
        </p:txBody>
      </p:sp>
      <p:pic>
        <p:nvPicPr>
          <p:cNvPr id="18" name="Picture 2" descr="https://encrypted-tbn2.gstatic.com/images?q=tbn:ANd9GcS51PGLkp34nPs-LewfkgAfjdZsyder21fNGFoRiZ_A6x7txo3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849507" y="2000240"/>
            <a:ext cx="2865897" cy="235027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7 Dikdörtgen"/>
          <p:cNvSpPr/>
          <p:nvPr/>
        </p:nvSpPr>
        <p:spPr>
          <a:xfrm>
            <a:off x="2357422" y="4714884"/>
            <a:ext cx="4572000" cy="646331"/>
          </a:xfrm>
          <a:prstGeom prst="rect">
            <a:avLst/>
          </a:prstGeom>
        </p:spPr>
        <p:txBody>
          <a:bodyPr>
            <a:spAutoFit/>
          </a:bodyPr>
          <a:lstStyle/>
          <a:p>
            <a:r>
              <a:rPr lang="tr-TR" dirty="0" err="1" smtClean="0"/>
              <a:t>In</a:t>
            </a:r>
            <a:r>
              <a:rPr lang="tr-TR" dirty="0" smtClean="0"/>
              <a:t> </a:t>
            </a:r>
            <a:r>
              <a:rPr lang="tr-TR" dirty="0" err="1" smtClean="0"/>
              <a:t>this</a:t>
            </a:r>
            <a:r>
              <a:rPr lang="tr-TR" dirty="0" smtClean="0"/>
              <a:t> </a:t>
            </a:r>
            <a:r>
              <a:rPr lang="tr-TR" dirty="0" err="1" smtClean="0"/>
              <a:t>slide</a:t>
            </a:r>
            <a:r>
              <a:rPr lang="tr-TR" dirty="0" smtClean="0"/>
              <a:t>, n</a:t>
            </a:r>
            <a:r>
              <a:rPr lang="en-US" dirty="0" err="1" smtClean="0"/>
              <a:t>othing</a:t>
            </a:r>
            <a:r>
              <a:rPr lang="en-US" dirty="0" smtClean="0"/>
              <a:t> is printed out since 3-3=0, which is FALSE</a:t>
            </a:r>
            <a:endParaRPr lang="tr-TR" dirty="0"/>
          </a:p>
        </p:txBody>
      </p:sp>
    </p:spTree>
    <p:extLst>
      <p:ext uri="{BB962C8B-B14F-4D97-AF65-F5344CB8AC3E}">
        <p14:creationId xmlns="" xmlns:p14="http://schemas.microsoft.com/office/powerpoint/2010/main" val="3787843748"/>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err="1" smtClean="0">
                <a:solidFill>
                  <a:schemeClr val="tx2">
                    <a:lumMod val="60000"/>
                    <a:lumOff val="40000"/>
                  </a:schemeClr>
                </a:solidFill>
              </a:rPr>
              <a:t>if</a:t>
            </a:r>
            <a:r>
              <a:rPr lang="tr-TR" sz="4000" b="1" dirty="0" smtClean="0">
                <a:solidFill>
                  <a:schemeClr val="tx2">
                    <a:lumMod val="60000"/>
                    <a:lumOff val="40000"/>
                  </a:schemeClr>
                </a:solidFill>
              </a:rPr>
              <a:t> kullanımına örnek…</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 typeface="Wingdings" pitchFamily="2" charset="2"/>
              <a:buChar char="§"/>
            </a:pPr>
            <a:r>
              <a:rPr lang="tr-TR" sz="4600" dirty="0" smtClean="0">
                <a:solidFill>
                  <a:schemeClr val="tx1"/>
                </a:solidFill>
              </a:rPr>
              <a:t> </a:t>
            </a:r>
            <a:r>
              <a:rPr lang="tr-TR" sz="4600" dirty="0" err="1" smtClean="0">
                <a:solidFill>
                  <a:schemeClr val="tx1"/>
                </a:solidFill>
              </a:rPr>
              <a:t>if</a:t>
            </a:r>
            <a:r>
              <a:rPr lang="tr-TR" sz="4600" dirty="0" smtClean="0">
                <a:solidFill>
                  <a:schemeClr val="tx1"/>
                </a:solidFill>
              </a:rPr>
              <a:t>(7 != 4 || </a:t>
            </a:r>
            <a:r>
              <a:rPr lang="tr-TR" sz="4600" dirty="0" smtClean="0">
                <a:solidFill>
                  <a:srgbClr val="0070C0"/>
                </a:solidFill>
              </a:rPr>
              <a:t>0 &amp;&amp; !(4 &lt;= 4)</a:t>
            </a:r>
            <a:r>
              <a:rPr lang="tr-TR" sz="4600" dirty="0" smtClean="0">
                <a:solidFill>
                  <a:schemeClr val="tx1"/>
                </a:solidFill>
              </a:rPr>
              <a:t>){ … }   </a:t>
            </a:r>
          </a:p>
          <a:p>
            <a:pPr algn="just">
              <a:buFont typeface="Wingdings" pitchFamily="2" charset="2"/>
              <a:buChar char="Ø"/>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 içerisindeki “!=“, “||”, “&amp;&amp;” ve “!” mantıksal operatörlerdir. “7 != 4”, “0” ve “4 &lt;= 4” ifadeleri ise </a:t>
            </a:r>
            <a:r>
              <a:rPr lang="tr-TR" sz="2400" dirty="0" err="1" smtClean="0">
                <a:solidFill>
                  <a:schemeClr val="tx1"/>
                </a:solidFill>
              </a:rPr>
              <a:t>C'de</a:t>
            </a:r>
            <a:r>
              <a:rPr lang="tr-TR" sz="2400" dirty="0" smtClean="0">
                <a:solidFill>
                  <a:schemeClr val="tx1"/>
                </a:solidFill>
              </a:rPr>
              <a:t> birer önermedir. Dolayısıyla </a:t>
            </a:r>
            <a:r>
              <a:rPr lang="tr-TR" sz="2400" dirty="0" err="1" smtClean="0">
                <a:solidFill>
                  <a:schemeClr val="tx1"/>
                </a:solidFill>
              </a:rPr>
              <a:t>if</a:t>
            </a:r>
            <a:r>
              <a:rPr lang="tr-TR" sz="2400" dirty="0" smtClean="0">
                <a:solidFill>
                  <a:schemeClr val="tx1"/>
                </a:solidFill>
              </a:rPr>
              <a:t> içerisindeki ifade, değeri “</a:t>
            </a:r>
            <a:r>
              <a:rPr lang="tr-TR" sz="2400" dirty="0" err="1" smtClean="0">
                <a:solidFill>
                  <a:schemeClr val="tx1"/>
                </a:solidFill>
              </a:rPr>
              <a:t>true</a:t>
            </a:r>
            <a:r>
              <a:rPr lang="tr-TR" sz="2400" dirty="0" smtClean="0">
                <a:solidFill>
                  <a:schemeClr val="tx1"/>
                </a:solidFill>
              </a:rPr>
              <a:t>” veya “</a:t>
            </a:r>
            <a:r>
              <a:rPr lang="tr-TR" sz="2400" dirty="0" err="1" smtClean="0">
                <a:solidFill>
                  <a:schemeClr val="tx1"/>
                </a:solidFill>
              </a:rPr>
              <a:t>false</a:t>
            </a:r>
            <a:r>
              <a:rPr lang="tr-TR" sz="2400" dirty="0" smtClean="0">
                <a:solidFill>
                  <a:schemeClr val="tx1"/>
                </a:solidFill>
              </a:rPr>
              <a:t>” olan bir mantıksal sonuç üretecektir. Dolayısıyla bu kod doğru bir kullanımdır. </a:t>
            </a:r>
            <a:r>
              <a:rPr lang="tr-TR" sz="2400" dirty="0" err="1" smtClean="0">
                <a:solidFill>
                  <a:schemeClr val="tx1"/>
                </a:solidFill>
              </a:rPr>
              <a:t>if</a:t>
            </a:r>
            <a:r>
              <a:rPr lang="tr-TR" sz="2400" dirty="0" smtClean="0">
                <a:solidFill>
                  <a:schemeClr val="tx1"/>
                </a:solidFill>
              </a:rPr>
              <a:t> içerisindeki ifadenin sonucu ise “</a:t>
            </a:r>
            <a:r>
              <a:rPr lang="tr-TR" sz="2400" b="1" i="1" dirty="0" err="1" smtClean="0">
                <a:solidFill>
                  <a:schemeClr val="tx1"/>
                </a:solidFill>
              </a:rPr>
              <a:t>true</a:t>
            </a:r>
            <a:r>
              <a:rPr lang="tr-TR" sz="2400" dirty="0" smtClean="0">
                <a:solidFill>
                  <a:schemeClr val="tx1"/>
                </a:solidFill>
              </a:rPr>
              <a:t>” olur (neden </a:t>
            </a:r>
            <a:r>
              <a:rPr lang="tr-TR" sz="2400" dirty="0" err="1" smtClean="0">
                <a:solidFill>
                  <a:schemeClr val="tx1"/>
                </a:solidFill>
              </a:rPr>
              <a:t>true</a:t>
            </a:r>
            <a:r>
              <a:rPr lang="tr-TR" sz="2400" dirty="0" smtClean="0">
                <a:solidFill>
                  <a:schemeClr val="tx1"/>
                </a:solidFill>
              </a:rPr>
              <a:t> oldu?).</a:t>
            </a:r>
          </a:p>
          <a:p>
            <a:pPr algn="just">
              <a:buFont typeface="Wingdings" pitchFamily="2" charset="2"/>
              <a:buChar char="§"/>
            </a:pPr>
            <a:endParaRPr lang="tr-TR" sz="2400" dirty="0" smtClean="0">
              <a:solidFill>
                <a:schemeClr val="tx1"/>
              </a:solidFill>
            </a:endParaRPr>
          </a:p>
          <a:p>
            <a:pPr algn="just">
              <a:buFont typeface="Wingdings" pitchFamily="2" charset="2"/>
              <a:buChar char="§"/>
            </a:pPr>
            <a:endParaRPr lang="tr-TR" sz="2400" dirty="0" smtClean="0">
              <a:solidFill>
                <a:schemeClr val="tx1"/>
              </a:solidFill>
            </a:endParaRPr>
          </a:p>
          <a:p>
            <a:pPr algn="just"/>
            <a:endParaRPr lang="tr-TR" sz="2400" b="1" dirty="0" smtClean="0">
              <a:solidFill>
                <a:schemeClr val="tx1"/>
              </a:solidFill>
            </a:endParaRP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On altının yarısı kaçtır?</a:t>
            </a:r>
            <a:endParaRPr lang="tr-TR" dirty="0"/>
          </a:p>
        </p:txBody>
      </p:sp>
      <p:pic>
        <p:nvPicPr>
          <p:cNvPr id="4" name="3 Resim" descr="4c6df7_1fb71c9205964506b51158d3ec8a3488.jpg"/>
          <p:cNvPicPr>
            <a:picLocks noChangeAspect="1"/>
          </p:cNvPicPr>
          <p:nvPr/>
        </p:nvPicPr>
        <p:blipFill>
          <a:blip r:embed="rId2"/>
          <a:stretch>
            <a:fillRect/>
          </a:stretch>
        </p:blipFill>
        <p:spPr>
          <a:xfrm>
            <a:off x="4929190" y="1350981"/>
            <a:ext cx="2552851" cy="1655026"/>
          </a:xfrm>
          <a:prstGeom prst="rect">
            <a:avLst/>
          </a:prstGeom>
        </p:spPr>
      </p:pic>
      <p:pic>
        <p:nvPicPr>
          <p:cNvPr id="5" name="4 Resim" descr="5liata.jpg"/>
          <p:cNvPicPr>
            <a:picLocks noChangeAspect="1"/>
          </p:cNvPicPr>
          <p:nvPr/>
        </p:nvPicPr>
        <p:blipFill>
          <a:blip r:embed="rId3" cstate="print"/>
          <a:stretch>
            <a:fillRect/>
          </a:stretch>
        </p:blipFill>
        <p:spPr>
          <a:xfrm>
            <a:off x="899078" y="1484968"/>
            <a:ext cx="1477163" cy="1521039"/>
          </a:xfrm>
          <a:prstGeom prst="rect">
            <a:avLst/>
          </a:prstGeom>
        </p:spPr>
      </p:pic>
      <p:sp>
        <p:nvSpPr>
          <p:cNvPr id="6" name="5 Yuvarlatılmış Dikdörtgen"/>
          <p:cNvSpPr/>
          <p:nvPr/>
        </p:nvSpPr>
        <p:spPr>
          <a:xfrm>
            <a:off x="3069648" y="3680749"/>
            <a:ext cx="2603500" cy="15763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3200" dirty="0" smtClean="0"/>
              <a:t>ÖNCE SÖZDE KOD</a:t>
            </a:r>
            <a:endParaRPr lang="tr-TR" sz="3200" dirty="0"/>
          </a:p>
        </p:txBody>
      </p:sp>
      <p:pic>
        <p:nvPicPr>
          <p:cNvPr id="7" name="6 Resim" descr="5liata.jpg"/>
          <p:cNvPicPr>
            <a:picLocks noChangeAspect="1"/>
          </p:cNvPicPr>
          <p:nvPr/>
        </p:nvPicPr>
        <p:blipFill>
          <a:blip r:embed="rId3" cstate="print"/>
          <a:stretch>
            <a:fillRect/>
          </a:stretch>
        </p:blipFill>
        <p:spPr>
          <a:xfrm flipH="1">
            <a:off x="2376241" y="1484968"/>
            <a:ext cx="1477163" cy="1521039"/>
          </a:xfrm>
          <a:prstGeom prst="rect">
            <a:avLst/>
          </a:prstGeom>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On altının yarısı kaçtır?</a:t>
            </a:r>
            <a:endParaRPr lang="tr-TR" dirty="0"/>
          </a:p>
        </p:txBody>
      </p:sp>
      <p:sp>
        <p:nvSpPr>
          <p:cNvPr id="3" name="2 İçerik Yer Tutucusu"/>
          <p:cNvSpPr>
            <a:spLocks noGrp="1"/>
          </p:cNvSpPr>
          <p:nvPr>
            <p:ph sz="quarter" idx="1"/>
          </p:nvPr>
        </p:nvSpPr>
        <p:spPr/>
        <p:txBody>
          <a:bodyPr/>
          <a:lstStyle/>
          <a:p>
            <a:r>
              <a:rPr lang="tr-TR" dirty="0" smtClean="0"/>
              <a:t>Kullanıcıya on altının yarısının kaç olduğunu sorup, kullanıcının cevabına göre sürekli kullanıcının hatalı yanıt verdiğini belirten bir program yazınız.</a:t>
            </a:r>
          </a:p>
        </p:txBody>
      </p:sp>
      <p:pic>
        <p:nvPicPr>
          <p:cNvPr id="86023" name="Picture 7"/>
          <p:cNvPicPr>
            <a:picLocks noChangeAspect="1" noChangeArrowheads="1"/>
          </p:cNvPicPr>
          <p:nvPr/>
        </p:nvPicPr>
        <p:blipFill>
          <a:blip r:embed="rId2"/>
          <a:srcRect t="11873"/>
          <a:stretch>
            <a:fillRect/>
          </a:stretch>
        </p:blipFill>
        <p:spPr bwMode="auto">
          <a:xfrm>
            <a:off x="642910" y="2928934"/>
            <a:ext cx="5600700" cy="1603264"/>
          </a:xfrm>
          <a:prstGeom prst="rect">
            <a:avLst/>
          </a:prstGeom>
          <a:noFill/>
          <a:ln w="9525">
            <a:noFill/>
            <a:miter lim="800000"/>
            <a:headEnd/>
            <a:tailEnd/>
          </a:ln>
          <a:effectLst/>
        </p:spPr>
      </p:pic>
      <p:pic>
        <p:nvPicPr>
          <p:cNvPr id="86025" name="Picture 9" descr="çıldırmak">
            <a:hlinkClick r:id="rId3" tooltip="Çıldırmak"/>
          </p:cNvPr>
          <p:cNvPicPr>
            <a:picLocks noChangeAspect="1" noChangeArrowheads="1"/>
          </p:cNvPicPr>
          <p:nvPr/>
        </p:nvPicPr>
        <p:blipFill>
          <a:blip r:embed="rId4">
            <a:lum bright="20000"/>
          </a:blip>
          <a:srcRect/>
          <a:stretch>
            <a:fillRect/>
          </a:stretch>
        </p:blipFill>
        <p:spPr bwMode="auto">
          <a:xfrm>
            <a:off x="5214942" y="2143116"/>
            <a:ext cx="3500462" cy="2625349"/>
          </a:xfrm>
          <a:prstGeom prst="ellipse">
            <a:avLst/>
          </a:prstGeom>
          <a:ln>
            <a:noFill/>
          </a:ln>
          <a:effectLst>
            <a:softEdge rad="112500"/>
          </a:effectLst>
        </p:spPr>
      </p:pic>
      <p:pic>
        <p:nvPicPr>
          <p:cNvPr id="9" name="Picture 2" descr="C:\Program Files\Microsoft Office\MEDIA\CAGCAT10\j0195384.wmf"/>
          <p:cNvPicPr>
            <a:picLocks noChangeAspect="1" noChangeArrowheads="1"/>
          </p:cNvPicPr>
          <p:nvPr/>
        </p:nvPicPr>
        <p:blipFill>
          <a:blip r:embed="rId5"/>
          <a:srcRect/>
          <a:stretch>
            <a:fillRect/>
          </a:stretch>
        </p:blipFill>
        <p:spPr bwMode="auto">
          <a:xfrm>
            <a:off x="6858016" y="4071942"/>
            <a:ext cx="1010064" cy="1031150"/>
          </a:xfrm>
          <a:prstGeom prst="rect">
            <a:avLst/>
          </a:prstGeom>
          <a:noFill/>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 .exe dosyası</a:t>
            </a:r>
            <a:endParaRPr lang="tr-TR" dirty="0"/>
          </a:p>
        </p:txBody>
      </p:sp>
      <p:sp>
        <p:nvSpPr>
          <p:cNvPr id="3" name="2 İçerik Yer Tutucusu"/>
          <p:cNvSpPr>
            <a:spLocks noGrp="1"/>
          </p:cNvSpPr>
          <p:nvPr>
            <p:ph sz="quarter" idx="1"/>
          </p:nvPr>
        </p:nvSpPr>
        <p:spPr/>
        <p:txBody>
          <a:bodyPr>
            <a:normAutofit/>
          </a:bodyPr>
          <a:lstStyle/>
          <a:p>
            <a:r>
              <a:rPr lang="tr-TR" sz="2000" dirty="0" smtClean="0"/>
              <a:t>Kodunuzu çalıştırdığınızda derleyici bir .</a:t>
            </a:r>
            <a:r>
              <a:rPr lang="tr-TR" sz="2000" dirty="0" err="1" smtClean="0"/>
              <a:t>exe</a:t>
            </a:r>
            <a:r>
              <a:rPr lang="tr-TR" sz="2000" dirty="0" smtClean="0"/>
              <a:t> dosyası üretir ve bunu dosyanızın olduğu klasöre koyar.</a:t>
            </a:r>
          </a:p>
          <a:p>
            <a:r>
              <a:rPr lang="tr-TR" sz="2000" dirty="0" smtClean="0"/>
              <a:t>.</a:t>
            </a:r>
            <a:r>
              <a:rPr lang="tr-TR" sz="2000" dirty="0" err="1" smtClean="0"/>
              <a:t>exe</a:t>
            </a:r>
            <a:r>
              <a:rPr lang="tr-TR" sz="2000" dirty="0" smtClean="0"/>
              <a:t> (</a:t>
            </a:r>
            <a:r>
              <a:rPr lang="tr-TR" sz="2000" dirty="0" err="1" smtClean="0"/>
              <a:t>executible</a:t>
            </a:r>
            <a:r>
              <a:rPr lang="tr-TR" sz="2000" dirty="0" smtClean="0"/>
              <a:t> file) kodunuzun içeriğini vermez, sadece çıktısını görüntüler.</a:t>
            </a:r>
          </a:p>
          <a:p>
            <a:endParaRPr lang="tr-TR" sz="2000" dirty="0" smtClean="0"/>
          </a:p>
          <a:p>
            <a:endParaRPr lang="tr-TR" sz="2000" dirty="0" smtClean="0"/>
          </a:p>
          <a:p>
            <a:endParaRPr lang="tr-TR" sz="2000" dirty="0" smtClean="0"/>
          </a:p>
          <a:p>
            <a:endParaRPr lang="tr-TR" sz="2000" dirty="0" smtClean="0"/>
          </a:p>
          <a:p>
            <a:endParaRPr lang="tr-TR" sz="2000" dirty="0" smtClean="0"/>
          </a:p>
          <a:p>
            <a:r>
              <a:rPr lang="tr-TR" sz="2000" dirty="0" smtClean="0"/>
              <a:t>.exe’den yola çıkarak .c dosyasına tam olarak erişilemez. </a:t>
            </a:r>
          </a:p>
          <a:p>
            <a:pPr lvl="1"/>
            <a:r>
              <a:rPr lang="tr-TR" sz="1700" dirty="0" smtClean="0"/>
              <a:t>İleride kodu yazdığınızda müşterinize .exe’yi gönderin. </a:t>
            </a:r>
          </a:p>
          <a:p>
            <a:pPr lvl="1"/>
            <a:r>
              <a:rPr lang="tr-TR" sz="1700" dirty="0" smtClean="0"/>
              <a:t>.</a:t>
            </a:r>
            <a:r>
              <a:rPr lang="tr-TR" sz="1700" dirty="0" err="1" smtClean="0"/>
              <a:t>c’i</a:t>
            </a:r>
            <a:r>
              <a:rPr lang="tr-TR" sz="1700" dirty="0" smtClean="0"/>
              <a:t> gönderirseniz müşteri sizi tekrar aramayabilir </a:t>
            </a:r>
            <a:r>
              <a:rPr lang="tr-TR" sz="1700" dirty="0" smtClean="0">
                <a:sym typeface="Wingdings" pitchFamily="2" charset="2"/>
              </a:rPr>
              <a:t></a:t>
            </a:r>
            <a:endParaRPr lang="tr-TR" sz="1700" dirty="0" smtClean="0"/>
          </a:p>
        </p:txBody>
      </p:sp>
      <p:pic>
        <p:nvPicPr>
          <p:cNvPr id="31746" name="Picture 2"/>
          <p:cNvPicPr>
            <a:picLocks noChangeAspect="1" noChangeArrowheads="1"/>
          </p:cNvPicPr>
          <p:nvPr/>
        </p:nvPicPr>
        <p:blipFill>
          <a:blip r:embed="rId2"/>
          <a:srcRect b="72594"/>
          <a:stretch>
            <a:fillRect/>
          </a:stretch>
        </p:blipFill>
        <p:spPr bwMode="auto">
          <a:xfrm>
            <a:off x="1025125" y="2826816"/>
            <a:ext cx="6553311" cy="907398"/>
          </a:xfrm>
          <a:prstGeom prst="rect">
            <a:avLst/>
          </a:prstGeom>
          <a:noFill/>
          <a:ln w="9525">
            <a:noFill/>
            <a:miter lim="800000"/>
            <a:headEnd/>
            <a:tailEnd/>
          </a:ln>
          <a:effectLst/>
        </p:spPr>
      </p:pic>
      <p:pic>
        <p:nvPicPr>
          <p:cNvPr id="31748" name="Picture 4" descr="http://4.bp.blogspot.com/-sdEgnhmIXZk/VB7SxdeMFYI/AAAAAAAAALk/lWicMkU4s2U/s1600/ac829ddeecc44c12987cab354ba6ae7e.png"/>
          <p:cNvPicPr>
            <a:picLocks noChangeAspect="1" noChangeArrowheads="1"/>
          </p:cNvPicPr>
          <p:nvPr/>
        </p:nvPicPr>
        <p:blipFill>
          <a:blip r:embed="rId3" cstate="print"/>
          <a:srcRect/>
          <a:stretch>
            <a:fillRect/>
          </a:stretch>
        </p:blipFill>
        <p:spPr bwMode="auto">
          <a:xfrm>
            <a:off x="7129484" y="3205189"/>
            <a:ext cx="1557316" cy="1572078"/>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diamond(in)">
                                      <p:cBhvr>
                                        <p:cTn id="17" dur="2000"/>
                                        <p:tgtEl>
                                          <p:spTgt spid="3">
                                            <p:txEl>
                                              <p:pRg st="7" end="7"/>
                                            </p:tx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diamond(in)">
                                      <p:cBhvr>
                                        <p:cTn id="20" dur="2000"/>
                                        <p:tgtEl>
                                          <p:spTgt spid="3">
                                            <p:txEl>
                                              <p:pRg st="8" end="8"/>
                                            </p:tx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diamond(in)">
                                      <p:cBhvr>
                                        <p:cTn id="2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 .exe dosyası</a:t>
            </a:r>
            <a:endParaRPr lang="tr-TR" dirty="0"/>
          </a:p>
        </p:txBody>
      </p:sp>
      <p:pic>
        <p:nvPicPr>
          <p:cNvPr id="31748" name="Picture 4" descr="http://4.bp.blogspot.com/-sdEgnhmIXZk/VB7SxdeMFYI/AAAAAAAAALk/lWicMkU4s2U/s1600/ac829ddeecc44c12987cab354ba6ae7e.png"/>
          <p:cNvPicPr>
            <a:picLocks noChangeAspect="1" noChangeArrowheads="1"/>
          </p:cNvPicPr>
          <p:nvPr/>
        </p:nvPicPr>
        <p:blipFill>
          <a:blip r:embed="rId2" cstate="print"/>
          <a:srcRect/>
          <a:stretch>
            <a:fillRect/>
          </a:stretch>
        </p:blipFill>
        <p:spPr bwMode="auto">
          <a:xfrm>
            <a:off x="7218101" y="2914776"/>
            <a:ext cx="1217975" cy="1229520"/>
          </a:xfrm>
          <a:prstGeom prst="rect">
            <a:avLst/>
          </a:prstGeom>
          <a:noFill/>
        </p:spPr>
      </p:pic>
      <p:sp>
        <p:nvSpPr>
          <p:cNvPr id="8" name="7 İçerik Yer Tutucusu"/>
          <p:cNvSpPr>
            <a:spLocks noGrp="1"/>
          </p:cNvSpPr>
          <p:nvPr>
            <p:ph sz="quarter" idx="1"/>
          </p:nvPr>
        </p:nvSpPr>
        <p:spPr/>
        <p:txBody>
          <a:bodyPr/>
          <a:lstStyle/>
          <a:p>
            <a:r>
              <a:rPr lang="tr-TR" dirty="0" smtClean="0"/>
              <a:t>.exe dosyasını masaüstünde çalıştırmak</a:t>
            </a:r>
          </a:p>
          <a:p>
            <a:r>
              <a:rPr lang="tr-TR" dirty="0" err="1" smtClean="0"/>
              <a:t>Antivirüs</a:t>
            </a:r>
            <a:r>
              <a:rPr lang="tr-TR" dirty="0" smtClean="0"/>
              <a:t> programlarının «</a:t>
            </a:r>
            <a:r>
              <a:rPr lang="tr-TR" dirty="0" err="1" smtClean="0"/>
              <a:t>real</a:t>
            </a:r>
            <a:r>
              <a:rPr lang="tr-TR" dirty="0" smtClean="0"/>
              <a:t> time </a:t>
            </a:r>
            <a:r>
              <a:rPr lang="tr-TR" dirty="0" err="1" smtClean="0"/>
              <a:t>protection</a:t>
            </a:r>
            <a:r>
              <a:rPr lang="tr-TR" dirty="0" smtClean="0"/>
              <a:t>» özelliklerini kapatma</a:t>
            </a:r>
          </a:p>
          <a:p>
            <a:endParaRPr lang="tr-TR" dirty="0"/>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  </a:t>
            </a:r>
            <a:r>
              <a:rPr lang="tr-TR" dirty="0" err="1" smtClean="0"/>
              <a:t>getch</a:t>
            </a:r>
            <a:r>
              <a:rPr lang="tr-TR" dirty="0" smtClean="0"/>
              <a:t>(); tipik kullanımı</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Oluşturduğunuz .c uzantılı dosyaları derlediğinizde aynı klasörde .</a:t>
            </a:r>
            <a:r>
              <a:rPr lang="tr-TR" dirty="0" err="1" smtClean="0"/>
              <a:t>exe</a:t>
            </a:r>
            <a:r>
              <a:rPr lang="tr-TR" dirty="0" smtClean="0"/>
              <a:t> uzantılı çalıştırılabilir dosyalar oluşur.</a:t>
            </a:r>
          </a:p>
          <a:p>
            <a:r>
              <a:rPr lang="tr-TR" dirty="0" smtClean="0"/>
              <a:t>Bu dosyalar, </a:t>
            </a:r>
            <a:r>
              <a:rPr lang="tr-TR" dirty="0" err="1" smtClean="0"/>
              <a:t>DevC</a:t>
            </a:r>
            <a:r>
              <a:rPr lang="tr-TR" dirty="0" smtClean="0"/>
              <a:t>++ üzerinden çalıştırılan .</a:t>
            </a:r>
            <a:r>
              <a:rPr lang="tr-TR" dirty="0" err="1" smtClean="0"/>
              <a:t>exe’lerden</a:t>
            </a:r>
            <a:r>
              <a:rPr lang="tr-TR" dirty="0" smtClean="0"/>
              <a:t> farklı olarak işleri bitince hemen kapanırlar.</a:t>
            </a:r>
          </a:p>
          <a:p>
            <a:r>
              <a:rPr lang="tr-TR" dirty="0" smtClean="0"/>
              <a:t>Bunu önlemek için genelde kodun en sonuna (</a:t>
            </a:r>
            <a:r>
              <a:rPr lang="tr-TR" dirty="0" err="1" smtClean="0"/>
              <a:t>return’den</a:t>
            </a:r>
            <a:r>
              <a:rPr lang="tr-TR" dirty="0" smtClean="0"/>
              <a:t> önce)  </a:t>
            </a:r>
            <a:r>
              <a:rPr lang="tr-TR" dirty="0" err="1" smtClean="0"/>
              <a:t>getch</a:t>
            </a:r>
            <a:r>
              <a:rPr lang="tr-TR" dirty="0" smtClean="0"/>
              <a:t>(); gibi bir satır koymak tercih edilir.  </a:t>
            </a:r>
            <a:r>
              <a:rPr lang="tr-TR" dirty="0" err="1" smtClean="0"/>
              <a:t>getch</a:t>
            </a:r>
            <a:r>
              <a:rPr lang="tr-TR" dirty="0" smtClean="0"/>
              <a:t> tampondan değer okumadığı için tamponda </a:t>
            </a:r>
            <a:r>
              <a:rPr lang="tr-TR" dirty="0" err="1" smtClean="0"/>
              <a:t>enter</a:t>
            </a:r>
            <a:r>
              <a:rPr lang="tr-TR" dirty="0" smtClean="0"/>
              <a:t> kalması gibi sorunlar yaşamaz.</a:t>
            </a:r>
          </a:p>
          <a:p>
            <a:r>
              <a:rPr lang="tr-TR" dirty="0" smtClean="0"/>
              <a:t>Şart değilse de </a:t>
            </a:r>
            <a:r>
              <a:rPr lang="tr-TR" dirty="0" err="1" smtClean="0"/>
              <a:t>conio</a:t>
            </a:r>
            <a:r>
              <a:rPr lang="tr-TR" dirty="0" smtClean="0"/>
              <a:t>.h kütüphanesini eklemeniz önerilir (derleyici ayarlarından bağımsız şekilde düzgün çalışan kod yazmış olursunuz). </a:t>
            </a:r>
            <a:r>
              <a:rPr lang="tr-TR" sz="2000" i="1" dirty="0" smtClean="0"/>
              <a:t>Bazı tipik kütüphaneleri eklemediğinizde de derleyici uyarı vermiyor. Derleme ayarlarını değiştirerek bu durumlarda da uyarı vermesini sağlayabilirsiniz.</a:t>
            </a:r>
            <a:endParaRPr lang="tr-TR" i="1" dirty="0" smtClean="0"/>
          </a:p>
          <a:p>
            <a:pPr lvl="1"/>
            <a:endParaRPr lang="tr-TR" dirty="0" smtClean="0"/>
          </a:p>
          <a:p>
            <a:pPr>
              <a:buNone/>
            </a:pPr>
            <a:endParaRPr lang="tr-TR" dirty="0" smtClean="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r>
              <a:rPr lang="tr-TR" sz="16000" dirty="0" smtClean="0"/>
              <a:t>ÖZET</a:t>
            </a:r>
          </a:p>
          <a:p>
            <a:r>
              <a:rPr lang="tr-TR" sz="3200" b="1" dirty="0" smtClean="0"/>
              <a:t>Blok kavramı </a:t>
            </a:r>
            <a:r>
              <a:rPr lang="tr-TR" sz="3200" dirty="0" smtClean="0"/>
              <a:t>tekrar (Bugünkü dersin ilk alıştırması geçmiş dönemlerden birinde 149 öğrenciden hiçbirinin çözemediği ara sınav I sorusu)</a:t>
            </a:r>
            <a:endParaRPr lang="tr-TR" sz="3200" dirty="0"/>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Bunu biliyor musunuz? .exe’nin kapanmasını önlemek: </a:t>
            </a:r>
            <a:r>
              <a:rPr lang="tr-TR" sz="2400" dirty="0" err="1" smtClean="0"/>
              <a:t>getch</a:t>
            </a:r>
            <a:r>
              <a:rPr lang="tr-TR" sz="2400" dirty="0" smtClean="0"/>
              <a:t>()</a:t>
            </a:r>
            <a:endParaRPr lang="tr-TR" sz="2400" dirty="0"/>
          </a:p>
        </p:txBody>
      </p:sp>
      <p:sp>
        <p:nvSpPr>
          <p:cNvPr id="3" name="2 İçerik Yer Tutucusu"/>
          <p:cNvSpPr>
            <a:spLocks noGrp="1"/>
          </p:cNvSpPr>
          <p:nvPr>
            <p:ph sz="quarter" idx="1"/>
          </p:nvPr>
        </p:nvSpPr>
        <p:spPr/>
        <p:txBody>
          <a:bodyPr>
            <a:normAutofit/>
          </a:bodyPr>
          <a:lstStyle/>
          <a:p>
            <a:r>
              <a:rPr lang="tr-TR" sz="2000" dirty="0" smtClean="0"/>
              <a:t>.</a:t>
            </a:r>
            <a:r>
              <a:rPr lang="tr-TR" sz="2000" dirty="0" err="1" smtClean="0"/>
              <a:t>exe</a:t>
            </a:r>
            <a:r>
              <a:rPr lang="tr-TR" sz="2000" dirty="0" smtClean="0"/>
              <a:t> dosyası işini bitirir bitirmez </a:t>
            </a:r>
            <a:r>
              <a:rPr lang="tr-TR" sz="2000" b="1" dirty="0" smtClean="0"/>
              <a:t>kapanmayı sever. </a:t>
            </a:r>
            <a:r>
              <a:rPr lang="tr-TR" sz="2000" dirty="0" smtClean="0"/>
              <a:t>Bunun için kodun başına</a:t>
            </a:r>
          </a:p>
          <a:p>
            <a:pPr lvl="1"/>
            <a:r>
              <a:rPr lang="tr-TR" sz="2000" b="1" dirty="0" smtClean="0">
                <a:solidFill>
                  <a:srgbClr val="FF0000"/>
                </a:solidFill>
              </a:rPr>
              <a:t>#</a:t>
            </a:r>
            <a:r>
              <a:rPr lang="tr-TR" sz="2000" b="1" dirty="0" err="1" smtClean="0">
                <a:solidFill>
                  <a:srgbClr val="FF0000"/>
                </a:solidFill>
              </a:rPr>
              <a:t>include</a:t>
            </a:r>
            <a:r>
              <a:rPr lang="tr-TR" sz="2000" b="1" dirty="0" smtClean="0">
                <a:solidFill>
                  <a:srgbClr val="FF0000"/>
                </a:solidFill>
              </a:rPr>
              <a:t> &lt;</a:t>
            </a:r>
            <a:r>
              <a:rPr lang="tr-TR" sz="2000" b="1" dirty="0" err="1" smtClean="0">
                <a:solidFill>
                  <a:srgbClr val="FF0000"/>
                </a:solidFill>
              </a:rPr>
              <a:t>conio</a:t>
            </a:r>
            <a:r>
              <a:rPr lang="tr-TR" sz="2000" b="1" dirty="0" smtClean="0">
                <a:solidFill>
                  <a:srgbClr val="FF0000"/>
                </a:solidFill>
              </a:rPr>
              <a:t>.h&gt; </a:t>
            </a:r>
            <a:r>
              <a:rPr lang="tr-TR" sz="1700" b="1" dirty="0" smtClean="0">
                <a:solidFill>
                  <a:srgbClr val="FF0000"/>
                </a:solidFill>
              </a:rPr>
              <a:t/>
            </a:r>
            <a:br>
              <a:rPr lang="tr-TR" sz="1700" b="1" dirty="0" smtClean="0">
                <a:solidFill>
                  <a:srgbClr val="FF0000"/>
                </a:solidFill>
              </a:rPr>
            </a:br>
            <a:r>
              <a:rPr lang="tr-TR" sz="1800" dirty="0" smtClean="0">
                <a:solidFill>
                  <a:schemeClr val="tx1"/>
                </a:solidFill>
              </a:rPr>
              <a:t>/*</a:t>
            </a:r>
            <a:r>
              <a:rPr lang="tr-TR" sz="1800" dirty="0" err="1" smtClean="0">
                <a:solidFill>
                  <a:schemeClr val="tx1"/>
                </a:solidFill>
              </a:rPr>
              <a:t>getch</a:t>
            </a:r>
            <a:r>
              <a:rPr lang="tr-TR" sz="1800" dirty="0" smtClean="0">
                <a:solidFill>
                  <a:schemeClr val="tx1"/>
                </a:solidFill>
              </a:rPr>
              <a:t> </a:t>
            </a:r>
            <a:r>
              <a:rPr lang="tr-TR" sz="1800" dirty="0" err="1" smtClean="0">
                <a:solidFill>
                  <a:schemeClr val="tx1"/>
                </a:solidFill>
              </a:rPr>
              <a:t>conio</a:t>
            </a:r>
            <a:r>
              <a:rPr lang="tr-TR" sz="1800" dirty="0" smtClean="0">
                <a:solidFill>
                  <a:schemeClr val="tx1"/>
                </a:solidFill>
              </a:rPr>
              <a:t> kütüphanesi içindedir. </a:t>
            </a:r>
            <a:r>
              <a:rPr lang="tr-TR" sz="1800" b="1" i="1" dirty="0" smtClean="0"/>
              <a:t>”Eklenmesi unutulsa da çalışır. Ama eklenmesi doğru olandır.” </a:t>
            </a:r>
            <a:r>
              <a:rPr lang="tr-TR" sz="1800" dirty="0" smtClean="0">
                <a:solidFill>
                  <a:schemeClr val="tx1"/>
                </a:solidFill>
              </a:rPr>
              <a:t>C dili gibi yoğun hoşgörülü bir dilde bu iki cümleye alışınız. Amaç sizi diğer dillerde de sorunsuz program yazmaya hazırlamak…*/</a:t>
            </a:r>
            <a:endParaRPr lang="tr-TR" sz="2000" dirty="0" smtClean="0">
              <a:solidFill>
                <a:schemeClr val="tx1"/>
              </a:solidFill>
            </a:endParaRPr>
          </a:p>
          <a:p>
            <a:r>
              <a:rPr lang="tr-TR" sz="2000" dirty="0" smtClean="0"/>
              <a:t>sonuna</a:t>
            </a:r>
          </a:p>
          <a:p>
            <a:pPr lvl="1"/>
            <a:r>
              <a:rPr lang="tr-TR" sz="2000" b="1" dirty="0" err="1" smtClean="0">
                <a:solidFill>
                  <a:srgbClr val="FF0000"/>
                </a:solidFill>
              </a:rPr>
              <a:t>getch</a:t>
            </a:r>
            <a:r>
              <a:rPr lang="tr-TR" sz="2000" b="1" dirty="0" smtClean="0">
                <a:solidFill>
                  <a:srgbClr val="FF0000"/>
                </a:solidFill>
              </a:rPr>
              <a:t>(); </a:t>
            </a:r>
            <a:r>
              <a:rPr lang="tr-TR" sz="1600" dirty="0" smtClean="0"/>
              <a:t>//</a:t>
            </a:r>
            <a:r>
              <a:rPr lang="tr-TR" sz="1600" dirty="0" err="1" smtClean="0"/>
              <a:t>Gerekce</a:t>
            </a:r>
            <a:r>
              <a:rPr lang="tr-TR" sz="1600" dirty="0" smtClean="0"/>
              <a:t>: .</a:t>
            </a:r>
            <a:r>
              <a:rPr lang="tr-TR" sz="1600" dirty="0" err="1" smtClean="0"/>
              <a:t>exe</a:t>
            </a:r>
            <a:r>
              <a:rPr lang="tr-TR" sz="1600" dirty="0" smtClean="0"/>
              <a:t> dosyası kapanmasın diye koydum. </a:t>
            </a:r>
            <a:endParaRPr lang="tr-TR" sz="1400" dirty="0" smtClean="0"/>
          </a:p>
          <a:p>
            <a:pPr lvl="1">
              <a:buNone/>
            </a:pPr>
            <a:r>
              <a:rPr lang="tr-TR" sz="1400" dirty="0" smtClean="0">
                <a:solidFill>
                  <a:schemeClr val="tx1"/>
                </a:solidFill>
              </a:rPr>
              <a:t>//tampondan okumadığı için tamponda </a:t>
            </a:r>
            <a:r>
              <a:rPr lang="tr-TR" sz="1400" dirty="0" err="1" smtClean="0">
                <a:solidFill>
                  <a:schemeClr val="tx1"/>
                </a:solidFill>
              </a:rPr>
              <a:t>enter</a:t>
            </a:r>
            <a:r>
              <a:rPr lang="tr-TR" sz="1400" dirty="0" smtClean="0">
                <a:solidFill>
                  <a:schemeClr val="tx1"/>
                </a:solidFill>
              </a:rPr>
              <a:t> kaldıysa gibi dertleri yoktur.</a:t>
            </a:r>
            <a:endParaRPr lang="tr-TR" sz="2000" dirty="0" smtClean="0">
              <a:solidFill>
                <a:schemeClr val="tx1"/>
              </a:solidFill>
            </a:endParaRPr>
          </a:p>
          <a:p>
            <a:pPr lvl="1">
              <a:buNone/>
            </a:pPr>
            <a:r>
              <a:rPr lang="tr-TR" sz="2000" dirty="0" smtClean="0">
                <a:solidFill>
                  <a:schemeClr val="tx1"/>
                </a:solidFill>
              </a:rPr>
              <a:t>gibi bir satır eklenebilir.</a:t>
            </a:r>
          </a:p>
          <a:p>
            <a:pPr lvl="1">
              <a:buNone/>
            </a:pPr>
            <a:r>
              <a:rPr lang="tr-TR" sz="2000" dirty="0" err="1" smtClean="0">
                <a:solidFill>
                  <a:schemeClr val="tx1"/>
                </a:solidFill>
              </a:rPr>
              <a:t>getch</a:t>
            </a:r>
            <a:r>
              <a:rPr lang="tr-TR" sz="2000" dirty="0" smtClean="0">
                <a:solidFill>
                  <a:schemeClr val="tx1"/>
                </a:solidFill>
              </a:rPr>
              <a:t>() kodun sonunda kullanıcıdan bir giriş almayı bekler ve bu sayede kod birden sonlanmaz.</a:t>
            </a:r>
          </a:p>
        </p:txBody>
      </p:sp>
      <p:pic>
        <p:nvPicPr>
          <p:cNvPr id="31748" name="Picture 4" descr="http://4.bp.blogspot.com/-sdEgnhmIXZk/VB7SxdeMFYI/AAAAAAAAALk/lWicMkU4s2U/s1600/ac829ddeecc44c12987cab354ba6ae7e.png"/>
          <p:cNvPicPr>
            <a:picLocks noChangeAspect="1" noChangeArrowheads="1"/>
          </p:cNvPicPr>
          <p:nvPr/>
        </p:nvPicPr>
        <p:blipFill>
          <a:blip r:embed="rId2" cstate="print"/>
          <a:srcRect/>
          <a:stretch>
            <a:fillRect/>
          </a:stretch>
        </p:blipFill>
        <p:spPr bwMode="auto">
          <a:xfrm>
            <a:off x="7218101" y="2914776"/>
            <a:ext cx="1217975" cy="1229520"/>
          </a:xfrm>
          <a:prstGeom prst="rect">
            <a:avLst/>
          </a:prstGeom>
          <a:noFill/>
        </p:spPr>
      </p:pic>
      <p:pic>
        <p:nvPicPr>
          <p:cNvPr id="8" name="7 Resim" descr="soru.jpg"/>
          <p:cNvPicPr>
            <a:picLocks noChangeAspect="1"/>
          </p:cNvPicPr>
          <p:nvPr/>
        </p:nvPicPr>
        <p:blipFill>
          <a:blip r:embed="rId3"/>
          <a:stretch>
            <a:fillRect/>
          </a:stretch>
        </p:blipFill>
        <p:spPr>
          <a:xfrm>
            <a:off x="7218101" y="4972242"/>
            <a:ext cx="1301527" cy="132892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amond(in)">
                                      <p:cBhvr>
                                        <p:cTn id="21" dur="2000"/>
                                        <p:tgtEl>
                                          <p:spTgt spid="3">
                                            <p:txEl>
                                              <p:pRg st="4" end="4"/>
                                            </p:txEl>
                                          </p:spTgt>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amond(in)">
                                      <p:cBhvr>
                                        <p:cTn id="24" dur="2000"/>
                                        <p:tgtEl>
                                          <p:spTgt spid="3">
                                            <p:txEl>
                                              <p:pRg st="5" end="5"/>
                                            </p:txEl>
                                          </p:spTgt>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amond(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Karar Verme Yapıları : IF-ELSE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1800" dirty="0" smtClean="0">
                <a:solidFill>
                  <a:schemeClr val="tx1"/>
                </a:solidFill>
              </a:rPr>
              <a:t> </a:t>
            </a:r>
            <a:r>
              <a:rPr lang="tr-TR" sz="1800" dirty="0" err="1" smtClean="0">
                <a:solidFill>
                  <a:schemeClr val="tx1"/>
                </a:solidFill>
              </a:rPr>
              <a:t>if</a:t>
            </a:r>
            <a:r>
              <a:rPr lang="tr-TR" sz="1800" dirty="0" smtClean="0">
                <a:solidFill>
                  <a:schemeClr val="tx1"/>
                </a:solidFill>
              </a:rPr>
              <a:t> yapısı bazen iki yöne dallanabilir. </a:t>
            </a:r>
          </a:p>
          <a:p>
            <a:pPr algn="just">
              <a:buFontTx/>
              <a:buChar char="-"/>
            </a:pPr>
            <a:r>
              <a:rPr lang="tr-TR" sz="1800" dirty="0" smtClean="0">
                <a:solidFill>
                  <a:schemeClr val="tx1"/>
                </a:solidFill>
              </a:rPr>
              <a:t>Böyle bir yapı kullanılmak istendiğinde </a:t>
            </a:r>
            <a:r>
              <a:rPr lang="tr-TR" sz="1800" dirty="0" err="1" smtClean="0">
                <a:solidFill>
                  <a:schemeClr val="tx1"/>
                </a:solidFill>
              </a:rPr>
              <a:t>if</a:t>
            </a:r>
            <a:r>
              <a:rPr lang="tr-TR" sz="1800" dirty="0" smtClean="0">
                <a:solidFill>
                  <a:schemeClr val="tx1"/>
                </a:solidFill>
              </a:rPr>
              <a:t>-else yapısı kullanılmalıdır. </a:t>
            </a:r>
          </a:p>
          <a:p>
            <a:pPr algn="just">
              <a:buFontTx/>
              <a:buChar char="-"/>
            </a:pPr>
            <a:r>
              <a:rPr lang="tr-TR" sz="1800" dirty="0" err="1" smtClean="0">
                <a:solidFill>
                  <a:schemeClr val="tx1"/>
                </a:solidFill>
              </a:rPr>
              <a:t>if</a:t>
            </a:r>
            <a:r>
              <a:rPr lang="tr-TR" sz="1800" dirty="0" smtClean="0">
                <a:solidFill>
                  <a:schemeClr val="tx1"/>
                </a:solidFill>
              </a:rPr>
              <a:t>-else yapısında </a:t>
            </a:r>
            <a:r>
              <a:rPr lang="tr-TR" sz="1800" dirty="0" err="1" smtClean="0">
                <a:solidFill>
                  <a:schemeClr val="tx1"/>
                </a:solidFill>
              </a:rPr>
              <a:t>if’in</a:t>
            </a:r>
            <a:r>
              <a:rPr lang="tr-TR" sz="1800" dirty="0" smtClean="0">
                <a:solidFill>
                  <a:schemeClr val="tx1"/>
                </a:solidFill>
              </a:rPr>
              <a:t> içeriği doğru ise </a:t>
            </a:r>
            <a:r>
              <a:rPr lang="tr-TR" sz="1800" b="1" dirty="0" err="1" smtClean="0">
                <a:solidFill>
                  <a:schemeClr val="tx1"/>
                </a:solidFill>
              </a:rPr>
              <a:t>if</a:t>
            </a:r>
            <a:r>
              <a:rPr lang="tr-TR" sz="1800" b="1" dirty="0" smtClean="0">
                <a:solidFill>
                  <a:schemeClr val="tx1"/>
                </a:solidFill>
              </a:rPr>
              <a:t> bloğu</a:t>
            </a:r>
            <a:r>
              <a:rPr lang="tr-TR" sz="1800" dirty="0" smtClean="0">
                <a:solidFill>
                  <a:schemeClr val="tx1"/>
                </a:solidFill>
              </a:rPr>
              <a:t>, yanlış ise </a:t>
            </a:r>
            <a:r>
              <a:rPr lang="tr-TR" sz="1800" b="1" dirty="0" smtClean="0">
                <a:solidFill>
                  <a:schemeClr val="tx1"/>
                </a:solidFill>
              </a:rPr>
              <a:t>else bloğu </a:t>
            </a:r>
            <a:r>
              <a:rPr lang="tr-TR" sz="1800" dirty="0" smtClean="0">
                <a:solidFill>
                  <a:schemeClr val="tx1"/>
                </a:solidFill>
              </a:rPr>
              <a:t>çalıştırılır. </a:t>
            </a:r>
          </a:p>
          <a:p>
            <a:pPr algn="just"/>
            <a:endParaRPr lang="tr-TR" sz="1800" b="1" dirty="0" smtClean="0">
              <a:solidFill>
                <a:schemeClr val="tx1"/>
              </a:solidFill>
            </a:endParaRPr>
          </a:p>
        </p:txBody>
      </p:sp>
      <p:pic>
        <p:nvPicPr>
          <p:cNvPr id="4" name="3 Resim" descr="stick_figure_direction_1600_clr.png"/>
          <p:cNvPicPr>
            <a:picLocks noChangeAspect="1"/>
          </p:cNvPicPr>
          <p:nvPr/>
        </p:nvPicPr>
        <p:blipFill>
          <a:blip r:embed="rId2" cstate="print"/>
          <a:stretch>
            <a:fillRect/>
          </a:stretch>
        </p:blipFill>
        <p:spPr>
          <a:xfrm>
            <a:off x="2357422" y="1982798"/>
            <a:ext cx="4384284" cy="4375160"/>
          </a:xfrm>
          <a:prstGeom prst="rect">
            <a:avLst/>
          </a:prstGeom>
        </p:spPr>
      </p:pic>
      <p:sp>
        <p:nvSpPr>
          <p:cNvPr id="5" name="4 Oval"/>
          <p:cNvSpPr/>
          <p:nvPr/>
        </p:nvSpPr>
        <p:spPr>
          <a:xfrm>
            <a:off x="2428860" y="2554302"/>
            <a:ext cx="1357322" cy="57150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800" dirty="0" err="1" smtClean="0"/>
              <a:t>if</a:t>
            </a:r>
            <a:endParaRPr lang="tr-TR" sz="4800" dirty="0"/>
          </a:p>
        </p:txBody>
      </p:sp>
      <p:sp>
        <p:nvSpPr>
          <p:cNvPr id="6" name="5 Oval"/>
          <p:cNvSpPr/>
          <p:nvPr/>
        </p:nvSpPr>
        <p:spPr>
          <a:xfrm>
            <a:off x="5143504" y="2428868"/>
            <a:ext cx="1755570" cy="64294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400" dirty="0" smtClean="0"/>
              <a:t>else</a:t>
            </a:r>
            <a:endParaRPr lang="tr-TR" sz="4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1500" autoRev="1" fill="hold">
                                          <p:stCondLst>
                                            <p:cond delay="0"/>
                                          </p:stCondLst>
                                        </p:cTn>
                                        <p:tgtEl>
                                          <p:spTgt spid="5"/>
                                        </p:tgtEl>
                                      </p:cBhvr>
                                      <p:to x="80000" y="100000"/>
                                    </p:animScale>
                                    <p:anim by="(#ppt_w*0.10)" calcmode="lin" valueType="num">
                                      <p:cBhvr>
                                        <p:cTn id="7" dur="1500" autoRev="1" fill="hold">
                                          <p:stCondLst>
                                            <p:cond delay="0"/>
                                          </p:stCondLst>
                                        </p:cTn>
                                        <p:tgtEl>
                                          <p:spTgt spid="5"/>
                                        </p:tgtEl>
                                        <p:attrNameLst>
                                          <p:attrName>ppt_x</p:attrName>
                                        </p:attrNameLst>
                                      </p:cBhvr>
                                    </p:anim>
                                    <p:anim by="(-#ppt_w*0.10)" calcmode="lin" valueType="num">
                                      <p:cBhvr>
                                        <p:cTn id="8" dur="1500" autoRev="1" fill="hold">
                                          <p:stCondLst>
                                            <p:cond delay="0"/>
                                          </p:stCondLst>
                                        </p:cTn>
                                        <p:tgtEl>
                                          <p:spTgt spid="5"/>
                                        </p:tgtEl>
                                        <p:attrNameLst>
                                          <p:attrName>ppt_y</p:attrName>
                                        </p:attrNameLst>
                                      </p:cBhvr>
                                    </p:anim>
                                    <p:animRot by="-480000">
                                      <p:cBhvr>
                                        <p:cTn id="9" dur="1500" autoRev="1" fill="hold">
                                          <p:stCondLst>
                                            <p:cond delay="0"/>
                                          </p:stCondLst>
                                        </p:cTn>
                                        <p:tgtEl>
                                          <p:spTgt spid="5"/>
                                        </p:tgtEl>
                                        <p:attrNameLst>
                                          <p:attrName>r</p:attrName>
                                        </p:attrNameLst>
                                      </p:cBhvr>
                                    </p:animRot>
                                  </p:childTnLst>
                                </p:cTn>
                              </p:par>
                              <p:par>
                                <p:cTn id="10" presetID="36" presetClass="emph" presetSubtype="0" repeatCount="indefinite" fill="hold" grpId="0" nodeType="withEffect">
                                  <p:stCondLst>
                                    <p:cond delay="0"/>
                                  </p:stCondLst>
                                  <p:iterate type="lt">
                                    <p:tmPct val="10000"/>
                                  </p:iterate>
                                  <p:childTnLst>
                                    <p:animScale>
                                      <p:cBhvr>
                                        <p:cTn id="11" dur="1500" autoRev="1" fill="hold">
                                          <p:stCondLst>
                                            <p:cond delay="0"/>
                                          </p:stCondLst>
                                        </p:cTn>
                                        <p:tgtEl>
                                          <p:spTgt spid="6"/>
                                        </p:tgtEl>
                                      </p:cBhvr>
                                      <p:to x="80000" y="100000"/>
                                    </p:animScale>
                                    <p:anim by="(#ppt_w*0.10)" calcmode="lin" valueType="num">
                                      <p:cBhvr>
                                        <p:cTn id="12" dur="1500" autoRev="1" fill="hold">
                                          <p:stCondLst>
                                            <p:cond delay="0"/>
                                          </p:stCondLst>
                                        </p:cTn>
                                        <p:tgtEl>
                                          <p:spTgt spid="6"/>
                                        </p:tgtEl>
                                        <p:attrNameLst>
                                          <p:attrName>ppt_x</p:attrName>
                                        </p:attrNameLst>
                                      </p:cBhvr>
                                    </p:anim>
                                    <p:anim by="(-#ppt_w*0.10)" calcmode="lin" valueType="num">
                                      <p:cBhvr>
                                        <p:cTn id="13" dur="1500" autoRev="1" fill="hold">
                                          <p:stCondLst>
                                            <p:cond delay="0"/>
                                          </p:stCondLst>
                                        </p:cTn>
                                        <p:tgtEl>
                                          <p:spTgt spid="6"/>
                                        </p:tgtEl>
                                        <p:attrNameLst>
                                          <p:attrName>ppt_y</p:attrName>
                                        </p:attrNameLst>
                                      </p:cBhvr>
                                    </p:anim>
                                    <p:animRot by="-480000">
                                      <p:cBhvr>
                                        <p:cTn id="14" dur="1500"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Karar Verme Yapıları : IF-ELSE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77500" lnSpcReduction="20000"/>
          </a:bodyPr>
          <a:lstStyle/>
          <a:p>
            <a:pPr algn="just">
              <a:buFont typeface="Wingdings" pitchFamily="2" charset="2"/>
              <a:buChar char="§"/>
            </a:pPr>
            <a:r>
              <a:rPr lang="tr-TR" sz="2400" dirty="0" smtClean="0">
                <a:solidFill>
                  <a:schemeClr val="tx1"/>
                </a:solidFill>
              </a:rPr>
              <a:t> </a:t>
            </a:r>
            <a:r>
              <a:rPr lang="tr-TR" sz="2400" b="1" dirty="0" smtClean="0">
                <a:solidFill>
                  <a:schemeClr val="tx1"/>
                </a:solidFill>
              </a:rPr>
              <a:t>Örnek:</a:t>
            </a:r>
          </a:p>
          <a:p>
            <a:pPr marL="457200" indent="-457200">
              <a:lnSpc>
                <a:spcPct val="115000"/>
              </a:lnSpc>
              <a:spcAft>
                <a:spcPts val="0"/>
              </a:spcAft>
              <a:buFont typeface="+mj-lt"/>
              <a:buAutoNum type="arabicPeriod"/>
            </a:pPr>
            <a:r>
              <a:rPr lang="en-US" sz="2400" b="1" dirty="0" smtClean="0">
                <a:solidFill>
                  <a:srgbClr val="000000"/>
                </a:solidFill>
                <a:latin typeface="Consolas"/>
                <a:ea typeface="Times New Roman"/>
                <a:cs typeface="Times New Roman"/>
              </a:rPr>
              <a:t>double</a:t>
            </a:r>
            <a:r>
              <a:rPr lang="en-US" sz="2400" dirty="0" smtClean="0">
                <a:solidFill>
                  <a:srgbClr val="000000"/>
                </a:solidFill>
                <a:latin typeface="Consolas"/>
                <a:ea typeface="Times New Roman"/>
                <a:cs typeface="Times New Roman"/>
              </a:rPr>
              <a:t> </a:t>
            </a:r>
            <a:r>
              <a:rPr lang="en-US" sz="2400" dirty="0" err="1" smtClean="0">
                <a:solidFill>
                  <a:srgbClr val="000000"/>
                </a:solidFill>
                <a:latin typeface="Consolas"/>
                <a:ea typeface="Times New Roman"/>
                <a:cs typeface="Times New Roman"/>
              </a:rPr>
              <a:t>ogr_not</a:t>
            </a:r>
            <a:r>
              <a:rPr lang="en-US" sz="24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marL="457200" indent="-457200">
              <a:lnSpc>
                <a:spcPct val="115000"/>
              </a:lnSpc>
              <a:spcAft>
                <a:spcPts val="0"/>
              </a:spcAft>
              <a:buFont typeface="+mj-lt"/>
              <a:buAutoNum type="arabicPeriod"/>
            </a:pPr>
            <a:r>
              <a:rPr lang="en-US" sz="2400" dirty="0" err="1" smtClean="0">
                <a:solidFill>
                  <a:srgbClr val="000000"/>
                </a:solidFill>
                <a:latin typeface="Consolas"/>
                <a:ea typeface="Times New Roman"/>
                <a:cs typeface="Times New Roman"/>
              </a:rPr>
              <a:t>printf</a:t>
            </a:r>
            <a:r>
              <a:rPr lang="en-US" sz="2400" b="1" dirty="0" smtClean="0">
                <a:solidFill>
                  <a:srgbClr val="FF0000"/>
                </a:solidFill>
                <a:latin typeface="Consolas"/>
                <a:ea typeface="Times New Roman"/>
                <a:cs typeface="Times New Roman"/>
              </a:rPr>
              <a:t>(</a:t>
            </a:r>
            <a:r>
              <a:rPr lang="en-US" sz="2400" b="1" dirty="0" smtClean="0">
                <a:solidFill>
                  <a:srgbClr val="0000FF"/>
                </a:solidFill>
                <a:latin typeface="Consolas"/>
                <a:ea typeface="Times New Roman"/>
                <a:cs typeface="Times New Roman"/>
              </a:rPr>
              <a:t>"</a:t>
            </a:r>
            <a:r>
              <a:rPr lang="en-US" sz="2400" b="1" dirty="0" err="1" smtClean="0">
                <a:solidFill>
                  <a:srgbClr val="0000FF"/>
                </a:solidFill>
                <a:latin typeface="Consolas"/>
                <a:ea typeface="Times New Roman"/>
                <a:cs typeface="Times New Roman"/>
              </a:rPr>
              <a:t>Lutfen</a:t>
            </a:r>
            <a:r>
              <a:rPr lang="en-US" sz="2400" b="1" dirty="0" smtClean="0">
                <a:solidFill>
                  <a:srgbClr val="0000FF"/>
                </a:solidFill>
                <a:latin typeface="Consolas"/>
                <a:ea typeface="Times New Roman"/>
                <a:cs typeface="Times New Roman"/>
              </a:rPr>
              <a:t> </a:t>
            </a:r>
            <a:r>
              <a:rPr lang="en-US" sz="2400" b="1" dirty="0" err="1" smtClean="0">
                <a:solidFill>
                  <a:srgbClr val="0000FF"/>
                </a:solidFill>
                <a:latin typeface="Consolas"/>
                <a:ea typeface="Times New Roman"/>
                <a:cs typeface="Times New Roman"/>
              </a:rPr>
              <a:t>donem</a:t>
            </a:r>
            <a:r>
              <a:rPr lang="en-US" sz="2400" b="1" dirty="0" smtClean="0">
                <a:solidFill>
                  <a:srgbClr val="0000FF"/>
                </a:solidFill>
                <a:latin typeface="Consolas"/>
                <a:ea typeface="Times New Roman"/>
                <a:cs typeface="Times New Roman"/>
              </a:rPr>
              <a:t> </a:t>
            </a:r>
            <a:r>
              <a:rPr lang="en-US" sz="2400" b="1" dirty="0" err="1" smtClean="0">
                <a:solidFill>
                  <a:srgbClr val="0000FF"/>
                </a:solidFill>
                <a:latin typeface="Consolas"/>
                <a:ea typeface="Times New Roman"/>
                <a:cs typeface="Times New Roman"/>
              </a:rPr>
              <a:t>sonu</a:t>
            </a:r>
            <a:r>
              <a:rPr lang="en-US" sz="2400" b="1" dirty="0" smtClean="0">
                <a:solidFill>
                  <a:srgbClr val="0000FF"/>
                </a:solidFill>
                <a:latin typeface="Consolas"/>
                <a:ea typeface="Times New Roman"/>
                <a:cs typeface="Times New Roman"/>
              </a:rPr>
              <a:t> </a:t>
            </a:r>
            <a:r>
              <a:rPr lang="en-US" sz="2400" b="1" dirty="0" err="1" smtClean="0">
                <a:solidFill>
                  <a:srgbClr val="0000FF"/>
                </a:solidFill>
                <a:latin typeface="Consolas"/>
                <a:ea typeface="Times New Roman"/>
                <a:cs typeface="Times New Roman"/>
              </a:rPr>
              <a:t>notunuzu</a:t>
            </a:r>
            <a:r>
              <a:rPr lang="en-US" sz="2400" b="1" dirty="0" smtClean="0">
                <a:solidFill>
                  <a:srgbClr val="0000FF"/>
                </a:solidFill>
                <a:latin typeface="Consolas"/>
                <a:ea typeface="Times New Roman"/>
                <a:cs typeface="Times New Roman"/>
              </a:rPr>
              <a:t> </a:t>
            </a:r>
            <a:r>
              <a:rPr lang="en-US" sz="2400" b="1" dirty="0" err="1" smtClean="0">
                <a:solidFill>
                  <a:srgbClr val="0000FF"/>
                </a:solidFill>
                <a:latin typeface="Consolas"/>
                <a:ea typeface="Times New Roman"/>
                <a:cs typeface="Times New Roman"/>
              </a:rPr>
              <a:t>giriniz</a:t>
            </a:r>
            <a:r>
              <a:rPr lang="en-US" sz="2400" b="1" dirty="0" smtClean="0">
                <a:solidFill>
                  <a:srgbClr val="0000FF"/>
                </a:solidFill>
                <a:latin typeface="Consolas"/>
                <a:ea typeface="Times New Roman"/>
                <a:cs typeface="Times New Roman"/>
              </a:rPr>
              <a:t>:"</a:t>
            </a:r>
            <a:r>
              <a:rPr lang="en-US" sz="24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marL="457200" indent="-457200">
              <a:lnSpc>
                <a:spcPct val="115000"/>
              </a:lnSpc>
              <a:spcAft>
                <a:spcPts val="0"/>
              </a:spcAft>
              <a:buFont typeface="+mj-lt"/>
              <a:buAutoNum type="arabicPeriod"/>
            </a:pPr>
            <a:r>
              <a:rPr lang="en-US" sz="2400" dirty="0" smtClean="0">
                <a:solidFill>
                  <a:srgbClr val="000000"/>
                </a:solidFill>
                <a:latin typeface="Consolas"/>
                <a:ea typeface="Times New Roman"/>
                <a:cs typeface="Times New Roman"/>
              </a:rPr>
              <a:t>scanf</a:t>
            </a:r>
            <a:r>
              <a:rPr lang="en-US" sz="2400" b="1" dirty="0" smtClean="0">
                <a:solidFill>
                  <a:srgbClr val="FF0000"/>
                </a:solidFill>
                <a:latin typeface="Consolas"/>
                <a:ea typeface="Times New Roman"/>
                <a:cs typeface="Times New Roman"/>
              </a:rPr>
              <a:t>(</a:t>
            </a:r>
            <a:r>
              <a:rPr lang="en-US" sz="2400" b="1" dirty="0" smtClean="0">
                <a:solidFill>
                  <a:srgbClr val="0000FF"/>
                </a:solidFill>
                <a:latin typeface="Consolas"/>
                <a:ea typeface="Times New Roman"/>
                <a:cs typeface="Times New Roman"/>
              </a:rPr>
              <a:t>"%lf"</a:t>
            </a:r>
            <a:r>
              <a:rPr lang="en-US" sz="2400" b="1" dirty="0" smtClean="0">
                <a:solidFill>
                  <a:srgbClr val="FF0000"/>
                </a:solidFill>
                <a:latin typeface="Consolas"/>
                <a:ea typeface="Times New Roman"/>
                <a:cs typeface="Times New Roman"/>
              </a:rPr>
              <a:t>,</a:t>
            </a:r>
            <a:r>
              <a:rPr lang="en-US" sz="2400" dirty="0" smtClean="0">
                <a:solidFill>
                  <a:srgbClr val="000000"/>
                </a:solidFill>
                <a:latin typeface="Consolas"/>
                <a:ea typeface="Times New Roman"/>
                <a:cs typeface="Times New Roman"/>
              </a:rPr>
              <a:t> </a:t>
            </a:r>
            <a:r>
              <a:rPr lang="en-US" sz="2400" b="1" dirty="0" smtClean="0">
                <a:solidFill>
                  <a:srgbClr val="FF0000"/>
                </a:solidFill>
                <a:latin typeface="Consolas"/>
                <a:ea typeface="Times New Roman"/>
                <a:cs typeface="Times New Roman"/>
              </a:rPr>
              <a:t>&amp;</a:t>
            </a:r>
            <a:r>
              <a:rPr lang="en-US" sz="2400" dirty="0" err="1" smtClean="0">
                <a:solidFill>
                  <a:srgbClr val="000000"/>
                </a:solidFill>
                <a:latin typeface="Consolas"/>
                <a:ea typeface="Times New Roman"/>
                <a:cs typeface="Times New Roman"/>
              </a:rPr>
              <a:t>ogr_not</a:t>
            </a:r>
            <a:r>
              <a:rPr lang="en-US" sz="24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marL="457200" indent="-457200">
              <a:lnSpc>
                <a:spcPct val="115000"/>
              </a:lnSpc>
              <a:spcAft>
                <a:spcPts val="0"/>
              </a:spcAft>
              <a:buFont typeface="+mj-lt"/>
              <a:buAutoNum type="arabicPeriod"/>
            </a:pPr>
            <a:r>
              <a:rPr lang="en-US" sz="2400" b="1" dirty="0" smtClean="0">
                <a:solidFill>
                  <a:srgbClr val="000000"/>
                </a:solidFill>
                <a:latin typeface="Consolas"/>
                <a:ea typeface="Times New Roman"/>
                <a:cs typeface="Times New Roman"/>
              </a:rPr>
              <a:t>if</a:t>
            </a:r>
            <a:r>
              <a:rPr lang="en-US" sz="2400" b="1" dirty="0" smtClean="0">
                <a:solidFill>
                  <a:srgbClr val="FF0000"/>
                </a:solidFill>
                <a:latin typeface="Consolas"/>
                <a:ea typeface="Times New Roman"/>
                <a:cs typeface="Times New Roman"/>
              </a:rPr>
              <a:t>(</a:t>
            </a:r>
            <a:r>
              <a:rPr lang="en-US" sz="2400" dirty="0" err="1" smtClean="0">
                <a:solidFill>
                  <a:srgbClr val="000000"/>
                </a:solidFill>
                <a:latin typeface="Consolas"/>
                <a:ea typeface="Times New Roman"/>
                <a:cs typeface="Times New Roman"/>
              </a:rPr>
              <a:t>ogr_not</a:t>
            </a:r>
            <a:r>
              <a:rPr lang="en-US" sz="2400" dirty="0" smtClean="0">
                <a:solidFill>
                  <a:srgbClr val="000000"/>
                </a:solidFill>
                <a:latin typeface="Consolas"/>
                <a:ea typeface="Times New Roman"/>
                <a:cs typeface="Times New Roman"/>
              </a:rPr>
              <a:t> </a:t>
            </a:r>
            <a:r>
              <a:rPr lang="en-US" sz="2400" b="1" dirty="0" smtClean="0">
                <a:solidFill>
                  <a:srgbClr val="FF0000"/>
                </a:solidFill>
                <a:latin typeface="Consolas"/>
                <a:ea typeface="Times New Roman"/>
                <a:cs typeface="Times New Roman"/>
              </a:rPr>
              <a:t>&gt;=</a:t>
            </a:r>
            <a:r>
              <a:rPr lang="en-US" sz="2400" dirty="0" smtClean="0">
                <a:solidFill>
                  <a:srgbClr val="000000"/>
                </a:solidFill>
                <a:latin typeface="Consolas"/>
                <a:ea typeface="Times New Roman"/>
                <a:cs typeface="Times New Roman"/>
              </a:rPr>
              <a:t> </a:t>
            </a:r>
            <a:r>
              <a:rPr lang="tr-TR" sz="2400" dirty="0" smtClean="0">
                <a:solidFill>
                  <a:srgbClr val="800080"/>
                </a:solidFill>
                <a:latin typeface="Consolas"/>
                <a:ea typeface="Times New Roman"/>
                <a:cs typeface="Times New Roman"/>
              </a:rPr>
              <a:t>54</a:t>
            </a:r>
            <a:r>
              <a:rPr lang="en-US" sz="2400" dirty="0" smtClean="0">
                <a:solidFill>
                  <a:srgbClr val="800080"/>
                </a:solidFill>
                <a:latin typeface="Consolas"/>
                <a:ea typeface="Times New Roman"/>
                <a:cs typeface="Times New Roman"/>
              </a:rPr>
              <a:t>.</a:t>
            </a:r>
            <a:r>
              <a:rPr lang="tr-TR" sz="2400" dirty="0" smtClean="0">
                <a:solidFill>
                  <a:srgbClr val="800080"/>
                </a:solidFill>
                <a:latin typeface="Consolas"/>
                <a:ea typeface="Times New Roman"/>
                <a:cs typeface="Times New Roman"/>
              </a:rPr>
              <a:t>5</a:t>
            </a:r>
            <a:r>
              <a:rPr lang="en-US" sz="24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marL="457200" indent="-457200">
              <a:lnSpc>
                <a:spcPct val="115000"/>
              </a:lnSpc>
              <a:spcAft>
                <a:spcPts val="0"/>
              </a:spcAft>
              <a:buFont typeface="+mj-lt"/>
              <a:buAutoNum type="arabicPeriod"/>
            </a:pPr>
            <a:r>
              <a:rPr lang="en-US" sz="2400" dirty="0" smtClean="0">
                <a:solidFill>
                  <a:srgbClr val="000000"/>
                </a:solidFill>
                <a:latin typeface="Consolas"/>
                <a:ea typeface="Times New Roman"/>
                <a:cs typeface="Times New Roman"/>
              </a:rPr>
              <a:t>   </a:t>
            </a:r>
            <a:r>
              <a:rPr lang="en-US" sz="2400" dirty="0" err="1" smtClean="0">
                <a:solidFill>
                  <a:srgbClr val="000000"/>
                </a:solidFill>
                <a:latin typeface="Consolas"/>
                <a:ea typeface="Times New Roman"/>
                <a:cs typeface="Times New Roman"/>
              </a:rPr>
              <a:t>printf</a:t>
            </a:r>
            <a:r>
              <a:rPr lang="en-US" sz="2400" b="1" dirty="0" smtClean="0">
                <a:solidFill>
                  <a:srgbClr val="FF0000"/>
                </a:solidFill>
                <a:latin typeface="Consolas"/>
                <a:ea typeface="Times New Roman"/>
                <a:cs typeface="Times New Roman"/>
              </a:rPr>
              <a:t>(</a:t>
            </a:r>
            <a:r>
              <a:rPr lang="en-US" sz="2400" b="1" dirty="0" smtClean="0">
                <a:solidFill>
                  <a:srgbClr val="0000FF"/>
                </a:solidFill>
                <a:latin typeface="Consolas"/>
                <a:ea typeface="Times New Roman"/>
                <a:cs typeface="Times New Roman"/>
              </a:rPr>
              <a:t>"</a:t>
            </a:r>
            <a:r>
              <a:rPr lang="en-US" sz="2400" b="1" dirty="0" err="1" smtClean="0">
                <a:solidFill>
                  <a:srgbClr val="0000FF"/>
                </a:solidFill>
                <a:latin typeface="Consolas"/>
                <a:ea typeface="Times New Roman"/>
                <a:cs typeface="Times New Roman"/>
              </a:rPr>
              <a:t>Tebrikler</a:t>
            </a:r>
            <a:r>
              <a:rPr lang="en-US" sz="2400" b="1" dirty="0" smtClean="0">
                <a:solidFill>
                  <a:srgbClr val="0000FF"/>
                </a:solidFill>
                <a:latin typeface="Consolas"/>
                <a:ea typeface="Times New Roman"/>
                <a:cs typeface="Times New Roman"/>
              </a:rPr>
              <a:t>, </a:t>
            </a:r>
            <a:r>
              <a:rPr lang="en-US" sz="2400" b="1" dirty="0" err="1" smtClean="0">
                <a:solidFill>
                  <a:srgbClr val="0000FF"/>
                </a:solidFill>
                <a:latin typeface="Consolas"/>
                <a:ea typeface="Times New Roman"/>
                <a:cs typeface="Times New Roman"/>
              </a:rPr>
              <a:t>dersi</a:t>
            </a:r>
            <a:r>
              <a:rPr lang="en-US" sz="2400" b="1" dirty="0" smtClean="0">
                <a:solidFill>
                  <a:srgbClr val="0000FF"/>
                </a:solidFill>
                <a:latin typeface="Consolas"/>
                <a:ea typeface="Times New Roman"/>
                <a:cs typeface="Times New Roman"/>
              </a:rPr>
              <a:t> </a:t>
            </a:r>
            <a:r>
              <a:rPr lang="en-US" sz="2400" b="1" dirty="0" err="1" smtClean="0">
                <a:solidFill>
                  <a:srgbClr val="0000FF"/>
                </a:solidFill>
                <a:latin typeface="Consolas"/>
                <a:ea typeface="Times New Roman"/>
                <a:cs typeface="Times New Roman"/>
              </a:rPr>
              <a:t>gectiniz</a:t>
            </a:r>
            <a:r>
              <a:rPr lang="en-US" sz="2400" b="1" dirty="0" smtClean="0">
                <a:solidFill>
                  <a:srgbClr val="0000FF"/>
                </a:solidFill>
                <a:latin typeface="Consolas"/>
                <a:ea typeface="Times New Roman"/>
                <a:cs typeface="Times New Roman"/>
              </a:rPr>
              <a:t>!"</a:t>
            </a:r>
            <a:r>
              <a:rPr lang="en-US" sz="24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marL="457200" indent="-457200">
              <a:lnSpc>
                <a:spcPct val="115000"/>
              </a:lnSpc>
              <a:spcAft>
                <a:spcPts val="0"/>
              </a:spcAft>
              <a:buFont typeface="+mj-lt"/>
              <a:buAutoNum type="arabicPeriod"/>
            </a:pPr>
            <a:r>
              <a:rPr lang="en-US" sz="2400" b="1" dirty="0" smtClean="0">
                <a:solidFill>
                  <a:srgbClr val="000000"/>
                </a:solidFill>
                <a:latin typeface="Consolas"/>
                <a:ea typeface="Times New Roman"/>
                <a:cs typeface="Times New Roman"/>
              </a:rPr>
              <a:t>else</a:t>
            </a:r>
            <a:endParaRPr lang="tr-TR" sz="1200" dirty="0" smtClean="0">
              <a:ea typeface="Times New Roman"/>
              <a:cs typeface="Times New Roman"/>
            </a:endParaRPr>
          </a:p>
          <a:p>
            <a:pPr marL="457200" indent="-457200">
              <a:lnSpc>
                <a:spcPct val="115000"/>
              </a:lnSpc>
              <a:spcAft>
                <a:spcPts val="0"/>
              </a:spcAft>
              <a:buFont typeface="+mj-lt"/>
              <a:buAutoNum type="arabicPeriod"/>
            </a:pPr>
            <a:r>
              <a:rPr lang="en-US" sz="2400" dirty="0" smtClean="0">
                <a:solidFill>
                  <a:srgbClr val="000000"/>
                </a:solidFill>
                <a:latin typeface="Consolas"/>
                <a:ea typeface="Times New Roman"/>
                <a:cs typeface="Times New Roman"/>
              </a:rPr>
              <a:t>   </a:t>
            </a:r>
            <a:r>
              <a:rPr lang="en-US" sz="2400" dirty="0" err="1" smtClean="0">
                <a:solidFill>
                  <a:srgbClr val="000000"/>
                </a:solidFill>
                <a:latin typeface="Consolas"/>
                <a:ea typeface="Times New Roman"/>
                <a:cs typeface="Times New Roman"/>
              </a:rPr>
              <a:t>printf</a:t>
            </a:r>
            <a:r>
              <a:rPr lang="en-US" sz="2400" b="1" dirty="0" smtClean="0">
                <a:solidFill>
                  <a:srgbClr val="FF0000"/>
                </a:solidFill>
                <a:latin typeface="Consolas"/>
                <a:ea typeface="Times New Roman"/>
                <a:cs typeface="Times New Roman"/>
              </a:rPr>
              <a:t>(</a:t>
            </a:r>
            <a:r>
              <a:rPr lang="en-US" sz="2400" b="1" dirty="0" smtClean="0">
                <a:solidFill>
                  <a:srgbClr val="0000FF"/>
                </a:solidFill>
                <a:latin typeface="Consolas"/>
                <a:ea typeface="Times New Roman"/>
                <a:cs typeface="Times New Roman"/>
              </a:rPr>
              <a:t>"</a:t>
            </a:r>
            <a:r>
              <a:rPr lang="en-US" sz="2400" b="1" dirty="0" err="1" smtClean="0">
                <a:solidFill>
                  <a:srgbClr val="0000FF"/>
                </a:solidFill>
                <a:latin typeface="Consolas"/>
                <a:ea typeface="Times New Roman"/>
                <a:cs typeface="Times New Roman"/>
              </a:rPr>
              <a:t>Uzgunuz</a:t>
            </a:r>
            <a:r>
              <a:rPr lang="en-US" sz="2400" b="1" dirty="0" smtClean="0">
                <a:solidFill>
                  <a:srgbClr val="0000FF"/>
                </a:solidFill>
                <a:latin typeface="Consolas"/>
                <a:ea typeface="Times New Roman"/>
                <a:cs typeface="Times New Roman"/>
              </a:rPr>
              <a:t>, </a:t>
            </a:r>
            <a:r>
              <a:rPr lang="en-US" sz="2400" b="1" dirty="0" err="1" smtClean="0">
                <a:solidFill>
                  <a:srgbClr val="0000FF"/>
                </a:solidFill>
                <a:latin typeface="Consolas"/>
                <a:ea typeface="Times New Roman"/>
                <a:cs typeface="Times New Roman"/>
              </a:rPr>
              <a:t>dersten</a:t>
            </a:r>
            <a:r>
              <a:rPr lang="en-US" sz="2400" b="1" dirty="0" smtClean="0">
                <a:solidFill>
                  <a:srgbClr val="0000FF"/>
                </a:solidFill>
                <a:latin typeface="Consolas"/>
                <a:ea typeface="Times New Roman"/>
                <a:cs typeface="Times New Roman"/>
              </a:rPr>
              <a:t> </a:t>
            </a:r>
            <a:r>
              <a:rPr lang="en-US" sz="2400" b="1" dirty="0" err="1" smtClean="0">
                <a:solidFill>
                  <a:srgbClr val="0000FF"/>
                </a:solidFill>
                <a:latin typeface="Consolas"/>
                <a:ea typeface="Times New Roman"/>
                <a:cs typeface="Times New Roman"/>
              </a:rPr>
              <a:t>kaldiniz</a:t>
            </a:r>
            <a:r>
              <a:rPr lang="en-US" sz="2400" b="1" dirty="0" smtClean="0">
                <a:solidFill>
                  <a:srgbClr val="0000FF"/>
                </a:solidFill>
                <a:latin typeface="Consolas"/>
                <a:ea typeface="Times New Roman"/>
                <a:cs typeface="Times New Roman"/>
              </a:rPr>
              <a:t>!"</a:t>
            </a:r>
            <a:r>
              <a:rPr lang="en-US" sz="24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gn="just">
              <a:buNone/>
            </a:pPr>
            <a:endParaRPr lang="tr-TR" sz="2400" dirty="0" smtClean="0">
              <a:solidFill>
                <a:schemeClr val="tx1"/>
              </a:solidFill>
            </a:endParaRPr>
          </a:p>
          <a:p>
            <a:pPr algn="just">
              <a:buFont typeface="Wingdings" pitchFamily="2" charset="2"/>
              <a:buChar char="Ø"/>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-else yapılarında else için bir kontrol yapılmaz. else bloğu bağlı olduğu </a:t>
            </a:r>
            <a:r>
              <a:rPr lang="tr-TR" sz="2400" dirty="0" err="1" smtClean="0">
                <a:solidFill>
                  <a:schemeClr val="tx1"/>
                </a:solidFill>
              </a:rPr>
              <a:t>if</a:t>
            </a:r>
            <a:r>
              <a:rPr lang="tr-TR" sz="2400" dirty="0" smtClean="0">
                <a:solidFill>
                  <a:schemeClr val="tx1"/>
                </a:solidFill>
              </a:rPr>
              <a:t> bloğu/blokları dışarısında kalan tüm durumlar için çalıştırılır. </a:t>
            </a:r>
          </a:p>
          <a:p>
            <a:pPr algn="just">
              <a:buFont typeface="Wingdings" pitchFamily="2" charset="2"/>
              <a:buChar char="Ø"/>
            </a:pPr>
            <a:r>
              <a:rPr lang="tr-TR" sz="2400" dirty="0" smtClean="0">
                <a:solidFill>
                  <a:schemeClr val="tx1"/>
                </a:solidFill>
              </a:rPr>
              <a:t>Yukarıdaki örnekte </a:t>
            </a:r>
            <a:r>
              <a:rPr lang="tr-TR" sz="2400" dirty="0" err="1" smtClean="0">
                <a:solidFill>
                  <a:schemeClr val="tx1"/>
                </a:solidFill>
              </a:rPr>
              <a:t>if</a:t>
            </a:r>
            <a:r>
              <a:rPr lang="tr-TR" sz="2400" dirty="0" smtClean="0">
                <a:solidFill>
                  <a:schemeClr val="tx1"/>
                </a:solidFill>
              </a:rPr>
              <a:t> içerisinde </a:t>
            </a:r>
            <a:r>
              <a:rPr lang="tr-TR" sz="2400" dirty="0" err="1" smtClean="0">
                <a:solidFill>
                  <a:schemeClr val="tx1"/>
                </a:solidFill>
              </a:rPr>
              <a:t>ogr</a:t>
            </a:r>
            <a:r>
              <a:rPr lang="tr-TR" sz="2400" dirty="0" smtClean="0">
                <a:solidFill>
                  <a:schemeClr val="tx1"/>
                </a:solidFill>
              </a:rPr>
              <a:t>_not değerinin 54.5’den büyük eşit olup olmadığı kontrol edilmektedir. Bu durumda, </a:t>
            </a:r>
            <a:r>
              <a:rPr lang="tr-TR" sz="2400" dirty="0" err="1" smtClean="0">
                <a:solidFill>
                  <a:schemeClr val="tx1"/>
                </a:solidFill>
              </a:rPr>
              <a:t>ogr</a:t>
            </a:r>
            <a:r>
              <a:rPr lang="tr-TR" sz="2400" dirty="0" smtClean="0">
                <a:solidFill>
                  <a:schemeClr val="tx1"/>
                </a:solidFill>
              </a:rPr>
              <a:t>_not değerinin </a:t>
            </a:r>
            <a:r>
              <a:rPr lang="tr-TR" sz="2400" dirty="0" smtClean="0"/>
              <a:t>54.5</a:t>
            </a:r>
            <a:r>
              <a:rPr lang="tr-TR" sz="2400" dirty="0" smtClean="0">
                <a:solidFill>
                  <a:schemeClr val="tx1"/>
                </a:solidFill>
              </a:rPr>
              <a:t>’den büyük eşit olduğu durumlarda </a:t>
            </a:r>
            <a:r>
              <a:rPr lang="tr-TR" sz="2400" dirty="0" err="1" smtClean="0">
                <a:solidFill>
                  <a:schemeClr val="tx1"/>
                </a:solidFill>
              </a:rPr>
              <a:t>if</a:t>
            </a:r>
            <a:r>
              <a:rPr lang="tr-TR" sz="2400" dirty="0" smtClean="0">
                <a:solidFill>
                  <a:schemeClr val="tx1"/>
                </a:solidFill>
              </a:rPr>
              <a:t> bloğu çalıştırılırken, </a:t>
            </a:r>
            <a:r>
              <a:rPr lang="tr-TR" sz="2400" dirty="0" err="1" smtClean="0">
                <a:solidFill>
                  <a:schemeClr val="tx1"/>
                </a:solidFill>
              </a:rPr>
              <a:t>ogr</a:t>
            </a:r>
            <a:r>
              <a:rPr lang="tr-TR" sz="2400" dirty="0" smtClean="0">
                <a:solidFill>
                  <a:schemeClr val="tx1"/>
                </a:solidFill>
              </a:rPr>
              <a:t>_not değerinin </a:t>
            </a:r>
            <a:r>
              <a:rPr lang="tr-TR" sz="2400" dirty="0" smtClean="0"/>
              <a:t>54.5</a:t>
            </a:r>
            <a:r>
              <a:rPr lang="tr-TR" sz="2400" dirty="0" smtClean="0">
                <a:solidFill>
                  <a:schemeClr val="tx1"/>
                </a:solidFill>
              </a:rPr>
              <a:t>’den küçük olduğu durumlarda else bloğu çalıştırılır. </a:t>
            </a:r>
            <a:r>
              <a:rPr lang="tr-TR" sz="2400" dirty="0" err="1" smtClean="0">
                <a:solidFill>
                  <a:schemeClr val="tx1"/>
                </a:solidFill>
              </a:rPr>
              <a:t>if</a:t>
            </a:r>
            <a:r>
              <a:rPr lang="tr-TR" sz="2400" dirty="0" smtClean="0">
                <a:solidFill>
                  <a:schemeClr val="tx1"/>
                </a:solidFill>
              </a:rPr>
              <a:t>-else yapısında bloklardan yalnızca bir tanesi çalıştırılır, </a:t>
            </a:r>
            <a:r>
              <a:rPr lang="tr-TR" sz="2400" b="1" dirty="0" smtClean="0">
                <a:solidFill>
                  <a:schemeClr val="tx1"/>
                </a:solidFill>
              </a:rPr>
              <a:t>iki blok birden çalışamaz.</a:t>
            </a:r>
          </a:p>
          <a:p>
            <a:pPr algn="just">
              <a:buFont typeface="Wingdings" pitchFamily="2" charset="2"/>
              <a:buChar char="§"/>
            </a:pPr>
            <a:endParaRPr lang="tr-TR" sz="2400" dirty="0" smtClean="0">
              <a:solidFill>
                <a:schemeClr val="tx1"/>
              </a:solidFill>
            </a:endParaRPr>
          </a:p>
          <a:p>
            <a:pPr algn="just">
              <a:buFont typeface="Wingdings" pitchFamily="2" charset="2"/>
              <a:buChar char="§"/>
            </a:pPr>
            <a:endParaRPr lang="tr-TR" sz="2400" dirty="0" smtClean="0">
              <a:solidFill>
                <a:schemeClr val="tx1"/>
              </a:solidFill>
            </a:endParaRPr>
          </a:p>
          <a:p>
            <a:pPr algn="just"/>
            <a:endParaRPr lang="tr-TR" sz="2400" b="1" dirty="0" smtClean="0">
              <a:solidFill>
                <a:schemeClr val="tx1"/>
              </a:solidFill>
            </a:endParaRPr>
          </a:p>
        </p:txBody>
      </p:sp>
      <p:pic>
        <p:nvPicPr>
          <p:cNvPr id="4" name="3 Resim" descr="stick_figure_direction_1600_clr.png"/>
          <p:cNvPicPr>
            <a:picLocks noChangeAspect="1"/>
          </p:cNvPicPr>
          <p:nvPr/>
        </p:nvPicPr>
        <p:blipFill>
          <a:blip r:embed="rId2" cstate="print"/>
          <a:stretch>
            <a:fillRect/>
          </a:stretch>
        </p:blipFill>
        <p:spPr>
          <a:xfrm rot="198923">
            <a:off x="7095076" y="55590"/>
            <a:ext cx="1979649" cy="1975529"/>
          </a:xfrm>
          <a:prstGeom prst="rect">
            <a:avLst/>
          </a:prstGeom>
        </p:spPr>
      </p:pic>
      <p:sp>
        <p:nvSpPr>
          <p:cNvPr id="5" name="4 Oval"/>
          <p:cNvSpPr/>
          <p:nvPr/>
        </p:nvSpPr>
        <p:spPr>
          <a:xfrm>
            <a:off x="6355607" y="2855210"/>
            <a:ext cx="432000"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err="1" smtClean="0"/>
              <a:t>if</a:t>
            </a:r>
            <a:endParaRPr lang="tr-TR" sz="1400" dirty="0"/>
          </a:p>
        </p:txBody>
      </p:sp>
      <p:sp>
        <p:nvSpPr>
          <p:cNvPr id="6" name="5 Oval"/>
          <p:cNvSpPr/>
          <p:nvPr/>
        </p:nvSpPr>
        <p:spPr>
          <a:xfrm>
            <a:off x="6355607" y="3545863"/>
            <a:ext cx="684000" cy="54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else</a:t>
            </a:r>
            <a:endParaRPr lang="tr-TR" sz="1400" dirty="0"/>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lnSpcReduction="1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smtClean="0"/>
              <a:t>#</a:t>
            </a:r>
            <a:r>
              <a:rPr lang="tr-TR" dirty="0" err="1" smtClean="0"/>
              <a:t>include</a:t>
            </a:r>
            <a:r>
              <a:rPr lang="tr-TR" dirty="0" smtClean="0"/>
              <a:t> &lt;</a:t>
            </a:r>
            <a:r>
              <a:rPr lang="tr-TR" dirty="0" err="1" smtClean="0"/>
              <a:t>math</a:t>
            </a:r>
            <a:r>
              <a:rPr lang="tr-TR" dirty="0" smtClean="0"/>
              <a:t>.h&gt;</a:t>
            </a:r>
          </a:p>
          <a:p>
            <a:pPr>
              <a:buNone/>
            </a:pPr>
            <a:r>
              <a:rPr lang="tr-TR" dirty="0" err="1" smtClean="0"/>
              <a:t>int</a:t>
            </a:r>
            <a:r>
              <a:rPr lang="tr-TR" dirty="0" smtClean="0"/>
              <a:t> </a:t>
            </a:r>
            <a:r>
              <a:rPr lang="tr-TR" dirty="0" err="1" smtClean="0"/>
              <a:t>main</a:t>
            </a:r>
            <a:r>
              <a:rPr lang="tr-TR" dirty="0" smtClean="0"/>
              <a:t>() {</a:t>
            </a:r>
          </a:p>
          <a:p>
            <a:pPr>
              <a:buNone/>
            </a:pPr>
            <a:r>
              <a:rPr lang="tr-TR" dirty="0" smtClean="0"/>
              <a:t>	</a:t>
            </a:r>
            <a:r>
              <a:rPr lang="tr-TR" dirty="0" err="1" smtClean="0"/>
              <a:t>double</a:t>
            </a:r>
            <a:r>
              <a:rPr lang="tr-TR" dirty="0" smtClean="0"/>
              <a:t> a=5.0, b=10.0, c=3.0;</a:t>
            </a:r>
          </a:p>
          <a:p>
            <a:pPr>
              <a:buNone/>
            </a:pPr>
            <a:r>
              <a:rPr lang="tr-TR" dirty="0" smtClean="0"/>
              <a:t>	</a:t>
            </a:r>
            <a:r>
              <a:rPr lang="tr-TR" dirty="0" err="1" smtClean="0"/>
              <a:t>double</a:t>
            </a:r>
            <a:r>
              <a:rPr lang="tr-TR" dirty="0" smtClean="0"/>
              <a:t> </a:t>
            </a:r>
            <a:r>
              <a:rPr lang="tr-TR" dirty="0" err="1" smtClean="0"/>
              <a:t>disc</a:t>
            </a:r>
            <a:r>
              <a:rPr lang="tr-TR" dirty="0" smtClean="0"/>
              <a:t> = </a:t>
            </a:r>
            <a:r>
              <a:rPr lang="tr-TR" dirty="0" err="1" smtClean="0"/>
              <a:t>pow</a:t>
            </a:r>
            <a:r>
              <a:rPr lang="tr-TR" dirty="0" smtClean="0"/>
              <a:t>(b,2.0) - 4*a*c;</a:t>
            </a:r>
          </a:p>
          <a:p>
            <a:pPr>
              <a:buNone/>
            </a:pPr>
            <a:r>
              <a:rPr lang="tr-TR" dirty="0" smtClean="0"/>
              <a:t>	</a:t>
            </a:r>
            <a:r>
              <a:rPr lang="tr-TR" dirty="0" err="1" smtClean="0"/>
              <a:t>if</a:t>
            </a:r>
            <a:r>
              <a:rPr lang="tr-TR" dirty="0" smtClean="0"/>
              <a:t>(</a:t>
            </a:r>
            <a:r>
              <a:rPr lang="tr-TR" dirty="0" err="1" smtClean="0"/>
              <a:t>disc</a:t>
            </a:r>
            <a:r>
              <a:rPr lang="tr-TR" dirty="0" smtClean="0"/>
              <a:t>&gt;0.0);</a:t>
            </a:r>
          </a:p>
          <a:p>
            <a:pPr>
              <a:buNone/>
            </a:pPr>
            <a:r>
              <a:rPr lang="tr-TR" dirty="0" smtClean="0"/>
              <a:t>		</a:t>
            </a:r>
            <a:r>
              <a:rPr lang="tr-TR" dirty="0" err="1" smtClean="0"/>
              <a:t>printf</a:t>
            </a:r>
            <a:r>
              <a:rPr lang="tr-TR" dirty="0" smtClean="0"/>
              <a:t>("Kok var!");</a:t>
            </a:r>
          </a:p>
          <a:p>
            <a:pPr>
              <a:buNone/>
            </a:pPr>
            <a:r>
              <a:rPr lang="tr-TR" dirty="0" smtClean="0"/>
              <a:t>		else</a:t>
            </a:r>
          </a:p>
          <a:p>
            <a:pPr>
              <a:buNone/>
            </a:pPr>
            <a:r>
              <a:rPr lang="tr-TR" dirty="0" smtClean="0"/>
              <a:t>		</a:t>
            </a:r>
            <a:r>
              <a:rPr lang="tr-TR" dirty="0" err="1" smtClean="0"/>
              <a:t>printf</a:t>
            </a:r>
            <a:r>
              <a:rPr lang="tr-TR" dirty="0" smtClean="0"/>
              <a:t>("Kok yok!");</a:t>
            </a:r>
          </a:p>
          <a:p>
            <a:pPr>
              <a:buNone/>
            </a:pPr>
            <a:r>
              <a:rPr lang="tr-TR" dirty="0" smtClean="0"/>
              <a:t>	</a:t>
            </a:r>
            <a:r>
              <a:rPr lang="tr-TR" dirty="0" err="1" smtClean="0"/>
              <a:t>return</a:t>
            </a:r>
            <a:r>
              <a:rPr lang="tr-TR" dirty="0" smtClean="0"/>
              <a:t> 0; </a:t>
            </a:r>
          </a:p>
          <a:p>
            <a:pPr>
              <a:buNone/>
            </a:pPr>
            <a:r>
              <a:rPr lang="tr-TR" dirty="0" smtClean="0"/>
              <a:t>}</a:t>
            </a:r>
            <a:endParaRPr lang="tr-TR" dirty="0"/>
          </a:p>
        </p:txBody>
      </p:sp>
      <p:sp>
        <p:nvSpPr>
          <p:cNvPr id="2" name="1 Başlık"/>
          <p:cNvSpPr>
            <a:spLocks noGrp="1"/>
          </p:cNvSpPr>
          <p:nvPr>
            <p:ph type="title"/>
          </p:nvPr>
        </p:nvSpPr>
        <p:spPr/>
        <p:txBody>
          <a:bodyPr/>
          <a:lstStyle/>
          <a:p>
            <a:r>
              <a:rPr lang="tr-TR" dirty="0" smtClean="0"/>
              <a:t>       Alıştırma</a:t>
            </a:r>
            <a:endParaRPr lang="tr-TR" dirty="0"/>
          </a:p>
        </p:txBody>
      </p:sp>
      <p:grpSp>
        <p:nvGrpSpPr>
          <p:cNvPr id="4" name="12 Grup"/>
          <p:cNvGrpSpPr/>
          <p:nvPr/>
        </p:nvGrpSpPr>
        <p:grpSpPr>
          <a:xfrm>
            <a:off x="785786" y="3357562"/>
            <a:ext cx="3571900" cy="1785950"/>
            <a:chOff x="785786" y="3357562"/>
            <a:chExt cx="3571900" cy="1785950"/>
          </a:xfrm>
        </p:grpSpPr>
        <p:sp>
          <p:nvSpPr>
            <p:cNvPr id="10" name="9 Dikdörtgen"/>
            <p:cNvSpPr/>
            <p:nvPr/>
          </p:nvSpPr>
          <p:spPr>
            <a:xfrm>
              <a:off x="785786" y="3357562"/>
              <a:ext cx="3571900" cy="178595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1" name="10 Dikdörtgen"/>
            <p:cNvSpPr/>
            <p:nvPr/>
          </p:nvSpPr>
          <p:spPr>
            <a:xfrm>
              <a:off x="1428728" y="4286256"/>
              <a:ext cx="2714644" cy="857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Metin kutusu"/>
            <p:cNvSpPr txBox="1"/>
            <p:nvPr/>
          </p:nvSpPr>
          <p:spPr>
            <a:xfrm>
              <a:off x="2616872" y="3429000"/>
              <a:ext cx="1597938" cy="369332"/>
            </a:xfrm>
            <a:prstGeom prst="rect">
              <a:avLst/>
            </a:prstGeom>
            <a:noFill/>
          </p:spPr>
          <p:txBody>
            <a:bodyPr wrap="none" rtlCol="0">
              <a:spAutoFit/>
            </a:bodyPr>
            <a:lstStyle/>
            <a:p>
              <a:r>
                <a:rPr lang="tr-TR" b="1" i="1" dirty="0" smtClean="0"/>
                <a:t>Olması istenen</a:t>
              </a:r>
              <a:endParaRPr lang="tr-TR" b="1" i="1" dirty="0"/>
            </a:p>
          </p:txBody>
        </p:sp>
      </p:grpSp>
      <p:pic>
        <p:nvPicPr>
          <p:cNvPr id="15" name="14 Resim" descr="soru.jpg"/>
          <p:cNvPicPr>
            <a:picLocks noChangeAspect="1"/>
          </p:cNvPicPr>
          <p:nvPr/>
        </p:nvPicPr>
        <p:blipFill>
          <a:blip r:embed="rId2"/>
          <a:stretch>
            <a:fillRect/>
          </a:stretch>
        </p:blipFill>
        <p:spPr>
          <a:xfrm>
            <a:off x="6714894" y="4786322"/>
            <a:ext cx="2085837" cy="1565718"/>
          </a:xfrm>
          <a:prstGeom prst="rect">
            <a:avLst/>
          </a:prstGeom>
        </p:spPr>
      </p:pic>
      <p:sp>
        <p:nvSpPr>
          <p:cNvPr id="16" name="15 Dikdörtgen"/>
          <p:cNvSpPr/>
          <p:nvPr/>
        </p:nvSpPr>
        <p:spPr>
          <a:xfrm>
            <a:off x="5286380" y="714918"/>
            <a:ext cx="3571900"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buNone/>
            </a:pPr>
            <a:r>
              <a:rPr lang="tr-TR" sz="1600" b="1" i="1" dirty="0" smtClean="0">
                <a:ea typeface="Verdana" pitchFamily="34" charset="0"/>
                <a:cs typeface="Verdana" pitchFamily="34" charset="0"/>
              </a:rPr>
              <a:t>“</a:t>
            </a:r>
            <a:r>
              <a:rPr lang="tr-TR" sz="1600" b="1" dirty="0" smtClean="0">
                <a:ea typeface="Verdana" pitchFamily="34" charset="0"/>
                <a:cs typeface="Verdana" pitchFamily="34" charset="0"/>
              </a:rPr>
              <a:t>Bu</a:t>
            </a:r>
            <a:r>
              <a:rPr lang="tr-TR" sz="1600" b="1" i="1" dirty="0" smtClean="0">
                <a:ea typeface="Verdana" pitchFamily="34" charset="0"/>
                <a:cs typeface="Verdana" pitchFamily="34" charset="0"/>
              </a:rPr>
              <a:t> kod hatalıdır.”</a:t>
            </a:r>
            <a:r>
              <a:rPr lang="tr-TR" sz="1600" b="1" dirty="0" smtClean="0">
                <a:ea typeface="Verdana" pitchFamily="34" charset="0"/>
                <a:cs typeface="Verdana" pitchFamily="34" charset="0"/>
              </a:rPr>
              <a:t> </a:t>
            </a:r>
            <a:r>
              <a:rPr lang="tr-TR" sz="1600" dirty="0" smtClean="0">
                <a:ea typeface="Verdana" pitchFamily="34" charset="0"/>
                <a:cs typeface="Verdana" pitchFamily="34" charset="0"/>
              </a:rPr>
              <a:t>şeklinde bir cevap da geçerlidir. Bu durumda ne tür bir hata olduğunu aşağıdaki seçeneklerden seçerek cevap kutusunun içine (örn. “HATA1” şeklinde) </a:t>
            </a:r>
            <a:r>
              <a:rPr lang="tr-TR" sz="1600" b="1" u="sng" dirty="0" smtClean="0">
                <a:ea typeface="Verdana" pitchFamily="34" charset="0"/>
                <a:cs typeface="Verdana" pitchFamily="34" charset="0"/>
              </a:rPr>
              <a:t>yazınız</a:t>
            </a:r>
            <a:r>
              <a:rPr lang="tr-TR" sz="1600" dirty="0" smtClean="0">
                <a:ea typeface="Verdana" pitchFamily="34" charset="0"/>
                <a:cs typeface="Verdana" pitchFamily="34" charset="0"/>
              </a:rPr>
              <a:t> </a:t>
            </a:r>
            <a:r>
              <a:rPr lang="tr-TR" sz="1600" b="1" u="sng" dirty="0" smtClean="0">
                <a:ea typeface="Verdana" pitchFamily="34" charset="0"/>
                <a:cs typeface="Verdana" pitchFamily="34" charset="0"/>
              </a:rPr>
              <a:t>VE</a:t>
            </a:r>
            <a:r>
              <a:rPr lang="tr-TR" sz="1600" dirty="0" smtClean="0">
                <a:ea typeface="Verdana" pitchFamily="34" charset="0"/>
                <a:cs typeface="Verdana" pitchFamily="34" charset="0"/>
              </a:rPr>
              <a:t> </a:t>
            </a:r>
            <a:r>
              <a:rPr lang="tr-TR" sz="1600" b="1" u="sng" dirty="0" smtClean="0">
                <a:ea typeface="Verdana" pitchFamily="34" charset="0"/>
                <a:cs typeface="Verdana" pitchFamily="34" charset="0"/>
              </a:rPr>
              <a:t>açıklamasını</a:t>
            </a:r>
            <a:r>
              <a:rPr lang="tr-TR" sz="1600" dirty="0" smtClean="0">
                <a:ea typeface="Verdana" pitchFamily="34" charset="0"/>
                <a:cs typeface="Verdana" pitchFamily="34" charset="0"/>
              </a:rPr>
              <a:t> cevap kutusunun altına ya da soruya yakın başka boş bir alana (örn. “Çünkü koddaki … eksik.” şeklinde)</a:t>
            </a:r>
            <a:r>
              <a:rPr lang="tr-TR" sz="1600" b="1" u="sng" dirty="0" smtClean="0">
                <a:ea typeface="Verdana" pitchFamily="34" charset="0"/>
                <a:cs typeface="Verdana" pitchFamily="34" charset="0"/>
              </a:rPr>
              <a:t>belirtiniz</a:t>
            </a:r>
            <a:r>
              <a:rPr lang="tr-TR" sz="1600" dirty="0" smtClean="0">
                <a:ea typeface="Verdana" pitchFamily="34" charset="0"/>
                <a:cs typeface="Verdana" pitchFamily="34" charset="0"/>
              </a:rPr>
              <a:t>.</a:t>
            </a:r>
          </a:p>
          <a:p>
            <a:r>
              <a:rPr lang="tr-TR" sz="1600" b="1" u="sng" dirty="0" smtClean="0">
                <a:ea typeface="Verdana" pitchFamily="34" charset="0"/>
                <a:cs typeface="Verdana" pitchFamily="34" charset="0"/>
              </a:rPr>
              <a:t>HATA1:</a:t>
            </a:r>
            <a:r>
              <a:rPr lang="tr-TR" sz="1600" dirty="0" smtClean="0">
                <a:ea typeface="Verdana" pitchFamily="34" charset="0"/>
                <a:cs typeface="Verdana" pitchFamily="34" charset="0"/>
              </a:rPr>
              <a:t>Kod hiç derlenemeyecektir.</a:t>
            </a:r>
          </a:p>
          <a:p>
            <a:r>
              <a:rPr lang="tr-TR" sz="1600" b="1" u="sng" dirty="0" smtClean="0">
                <a:ea typeface="Verdana" pitchFamily="34" charset="0"/>
                <a:cs typeface="Verdana" pitchFamily="34" charset="0"/>
              </a:rPr>
              <a:t>HATA2:</a:t>
            </a:r>
            <a:r>
              <a:rPr lang="tr-TR" sz="1600" dirty="0" smtClean="0">
                <a:ea typeface="Verdana" pitchFamily="34" charset="0"/>
                <a:cs typeface="Verdana" pitchFamily="34" charset="0"/>
              </a:rPr>
              <a:t>Kod derlenecek ama çalışması esnasında hata verecektir.</a:t>
            </a:r>
          </a:p>
          <a:p>
            <a:r>
              <a:rPr lang="tr-TR" sz="1600" b="1" u="sng" dirty="0" smtClean="0">
                <a:ea typeface="Verdana" pitchFamily="34" charset="0"/>
                <a:cs typeface="Verdana" pitchFamily="34" charset="0"/>
              </a:rPr>
              <a:t>HATA3:</a:t>
            </a:r>
            <a:r>
              <a:rPr lang="tr-TR" sz="1600" dirty="0" smtClean="0">
                <a:ea typeface="Verdana" pitchFamily="34" charset="0"/>
                <a:cs typeface="Verdana" pitchFamily="34" charset="0"/>
              </a:rPr>
              <a:t>Kod derlenecek ama çalışması esnasında sonsuz döngüye girecektir.</a:t>
            </a:r>
          </a:p>
        </p:txBody>
      </p:sp>
      <p:sp>
        <p:nvSpPr>
          <p:cNvPr id="17" name="16 Dikdörtgen"/>
          <p:cNvSpPr/>
          <p:nvPr/>
        </p:nvSpPr>
        <p:spPr>
          <a:xfrm>
            <a:off x="3214678" y="5214950"/>
            <a:ext cx="3286148" cy="10715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400" b="1" dirty="0" smtClean="0"/>
              <a:t>Kok var!</a:t>
            </a:r>
            <a:endParaRPr lang="tr-TR" sz="4400" b="1" dirty="0"/>
          </a:p>
        </p:txBody>
      </p:sp>
      <p:sp>
        <p:nvSpPr>
          <p:cNvPr id="18" name="17 4-Nokta Yıldız"/>
          <p:cNvSpPr/>
          <p:nvPr/>
        </p:nvSpPr>
        <p:spPr>
          <a:xfrm rot="2651808">
            <a:off x="3175965" y="4141105"/>
            <a:ext cx="3143272" cy="3214686"/>
          </a:xfrm>
          <a:prstGeom prst="star4">
            <a:avLst>
              <a:gd name="adj" fmla="val 611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9" name="18 Resim" descr="big_f2105649-d279-4ebb-901e-0b33c09d816b.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85720" y="428604"/>
            <a:ext cx="714380" cy="71438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lnSpcReduction="1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smtClean="0"/>
              <a:t>#</a:t>
            </a:r>
            <a:r>
              <a:rPr lang="tr-TR" dirty="0" err="1" smtClean="0"/>
              <a:t>include</a:t>
            </a:r>
            <a:r>
              <a:rPr lang="tr-TR" dirty="0" smtClean="0"/>
              <a:t> &lt;</a:t>
            </a:r>
            <a:r>
              <a:rPr lang="tr-TR" dirty="0" err="1" smtClean="0"/>
              <a:t>math</a:t>
            </a:r>
            <a:r>
              <a:rPr lang="tr-TR" dirty="0" smtClean="0"/>
              <a:t>.h&gt;</a:t>
            </a:r>
          </a:p>
          <a:p>
            <a:pPr>
              <a:buNone/>
            </a:pPr>
            <a:r>
              <a:rPr lang="tr-TR" dirty="0" err="1" smtClean="0"/>
              <a:t>int</a:t>
            </a:r>
            <a:r>
              <a:rPr lang="tr-TR" dirty="0" smtClean="0"/>
              <a:t> </a:t>
            </a:r>
            <a:r>
              <a:rPr lang="tr-TR" dirty="0" err="1" smtClean="0"/>
              <a:t>main</a:t>
            </a:r>
            <a:r>
              <a:rPr lang="tr-TR" dirty="0" smtClean="0"/>
              <a:t>() {</a:t>
            </a:r>
          </a:p>
          <a:p>
            <a:pPr>
              <a:buNone/>
            </a:pPr>
            <a:r>
              <a:rPr lang="tr-TR" dirty="0" smtClean="0"/>
              <a:t>	</a:t>
            </a:r>
            <a:r>
              <a:rPr lang="tr-TR" dirty="0" err="1" smtClean="0"/>
              <a:t>double</a:t>
            </a:r>
            <a:r>
              <a:rPr lang="tr-TR" dirty="0" smtClean="0"/>
              <a:t> a=5, b=10, c=3;</a:t>
            </a:r>
          </a:p>
          <a:p>
            <a:pPr>
              <a:buNone/>
            </a:pPr>
            <a:r>
              <a:rPr lang="tr-TR" dirty="0" smtClean="0"/>
              <a:t>	</a:t>
            </a:r>
            <a:r>
              <a:rPr lang="tr-TR" dirty="0" err="1" smtClean="0"/>
              <a:t>double</a:t>
            </a:r>
            <a:r>
              <a:rPr lang="tr-TR" dirty="0" smtClean="0"/>
              <a:t> </a:t>
            </a:r>
            <a:r>
              <a:rPr lang="tr-TR" dirty="0" err="1" smtClean="0"/>
              <a:t>disc</a:t>
            </a:r>
            <a:r>
              <a:rPr lang="tr-TR" dirty="0" smtClean="0"/>
              <a:t> = </a:t>
            </a:r>
            <a:r>
              <a:rPr lang="tr-TR" dirty="0" err="1" smtClean="0"/>
              <a:t>pow</a:t>
            </a:r>
            <a:r>
              <a:rPr lang="tr-TR" dirty="0" smtClean="0"/>
              <a:t>(b,2) - 4*a*c;</a:t>
            </a:r>
          </a:p>
          <a:p>
            <a:pPr>
              <a:buNone/>
            </a:pPr>
            <a:r>
              <a:rPr lang="tr-TR" dirty="0" smtClean="0"/>
              <a:t>	</a:t>
            </a:r>
            <a:r>
              <a:rPr lang="tr-TR" dirty="0" err="1" smtClean="0"/>
              <a:t>if</a:t>
            </a:r>
            <a:r>
              <a:rPr lang="tr-TR" dirty="0" smtClean="0"/>
              <a:t>(</a:t>
            </a:r>
            <a:r>
              <a:rPr lang="tr-TR" dirty="0" err="1" smtClean="0"/>
              <a:t>disc</a:t>
            </a:r>
            <a:r>
              <a:rPr lang="tr-TR" dirty="0" smtClean="0"/>
              <a:t>&gt;0.0);</a:t>
            </a:r>
          </a:p>
          <a:p>
            <a:pPr>
              <a:buNone/>
            </a:pPr>
            <a:r>
              <a:rPr lang="tr-TR" dirty="0" smtClean="0"/>
              <a:t>		</a:t>
            </a:r>
            <a:r>
              <a:rPr lang="tr-TR" dirty="0" err="1" smtClean="0"/>
              <a:t>printf</a:t>
            </a:r>
            <a:r>
              <a:rPr lang="tr-TR" dirty="0" smtClean="0"/>
              <a:t>("Kok var!");</a:t>
            </a:r>
          </a:p>
          <a:p>
            <a:pPr>
              <a:buNone/>
            </a:pPr>
            <a:r>
              <a:rPr lang="tr-TR" dirty="0" smtClean="0"/>
              <a:t>		else</a:t>
            </a:r>
          </a:p>
          <a:p>
            <a:pPr>
              <a:buNone/>
            </a:pPr>
            <a:r>
              <a:rPr lang="tr-TR" dirty="0" smtClean="0"/>
              <a:t>		</a:t>
            </a:r>
            <a:r>
              <a:rPr lang="tr-TR" dirty="0" err="1" smtClean="0"/>
              <a:t>printf</a:t>
            </a:r>
            <a:r>
              <a:rPr lang="tr-TR" dirty="0" smtClean="0"/>
              <a:t>("Kok yok!");</a:t>
            </a:r>
          </a:p>
          <a:p>
            <a:pPr>
              <a:buNone/>
            </a:pPr>
            <a:r>
              <a:rPr lang="tr-TR" dirty="0" smtClean="0"/>
              <a:t>	</a:t>
            </a:r>
            <a:r>
              <a:rPr lang="tr-TR" dirty="0" err="1" smtClean="0"/>
              <a:t>return</a:t>
            </a:r>
            <a:r>
              <a:rPr lang="tr-TR" dirty="0" smtClean="0"/>
              <a:t> 0; </a:t>
            </a:r>
          </a:p>
          <a:p>
            <a:pPr>
              <a:buNone/>
            </a:pPr>
            <a:r>
              <a:rPr lang="tr-TR" dirty="0" smtClean="0"/>
              <a:t>}</a:t>
            </a:r>
            <a:endParaRPr lang="tr-TR" dirty="0"/>
          </a:p>
        </p:txBody>
      </p:sp>
      <p:sp>
        <p:nvSpPr>
          <p:cNvPr id="2" name="1 Başlık"/>
          <p:cNvSpPr>
            <a:spLocks noGrp="1"/>
          </p:cNvSpPr>
          <p:nvPr>
            <p:ph type="title"/>
          </p:nvPr>
        </p:nvSpPr>
        <p:spPr/>
        <p:txBody>
          <a:bodyPr/>
          <a:lstStyle/>
          <a:p>
            <a:r>
              <a:rPr lang="tr-TR" dirty="0" smtClean="0"/>
              <a:t>Alıştırma</a:t>
            </a:r>
            <a:endParaRPr lang="tr-TR" dirty="0"/>
          </a:p>
        </p:txBody>
      </p:sp>
      <p:grpSp>
        <p:nvGrpSpPr>
          <p:cNvPr id="7" name="8 Grup"/>
          <p:cNvGrpSpPr/>
          <p:nvPr/>
        </p:nvGrpSpPr>
        <p:grpSpPr>
          <a:xfrm>
            <a:off x="714348" y="3429000"/>
            <a:ext cx="3357586" cy="1714512"/>
            <a:chOff x="4643438" y="3500438"/>
            <a:chExt cx="3357586" cy="1714512"/>
          </a:xfrm>
        </p:grpSpPr>
        <p:sp>
          <p:nvSpPr>
            <p:cNvPr id="4" name="3 Dikdörtgen"/>
            <p:cNvSpPr/>
            <p:nvPr/>
          </p:nvSpPr>
          <p:spPr>
            <a:xfrm>
              <a:off x="4643438" y="3500438"/>
              <a:ext cx="1928826" cy="3571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Dikdörtgen"/>
            <p:cNvSpPr/>
            <p:nvPr/>
          </p:nvSpPr>
          <p:spPr>
            <a:xfrm>
              <a:off x="5286380" y="3929066"/>
              <a:ext cx="2643206" cy="3571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5357818" y="4357694"/>
              <a:ext cx="2643206" cy="8572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Metin kutusu"/>
            <p:cNvSpPr txBox="1"/>
            <p:nvPr/>
          </p:nvSpPr>
          <p:spPr>
            <a:xfrm>
              <a:off x="4643438" y="4643446"/>
              <a:ext cx="633507" cy="369332"/>
            </a:xfrm>
            <a:prstGeom prst="rect">
              <a:avLst/>
            </a:prstGeom>
            <a:noFill/>
          </p:spPr>
          <p:txBody>
            <a:bodyPr wrap="none" rtlCol="0">
              <a:spAutoFit/>
            </a:bodyPr>
            <a:lstStyle/>
            <a:p>
              <a:r>
                <a:rPr lang="tr-TR" b="1" i="1" dirty="0" smtClean="0">
                  <a:solidFill>
                    <a:srgbClr val="FF0000"/>
                  </a:solidFill>
                </a:rPr>
                <a:t>Olan</a:t>
              </a:r>
              <a:endParaRPr lang="tr-TR" b="1" i="1" dirty="0">
                <a:solidFill>
                  <a:srgbClr val="FF0000"/>
                </a:solidFill>
              </a:endParaRPr>
            </a:p>
          </p:txBody>
        </p:sp>
      </p:grpSp>
      <p:pic>
        <p:nvPicPr>
          <p:cNvPr id="14" name="13 Resim" descr="simpsons_nelson_haha2.jpg"/>
          <p:cNvPicPr>
            <a:picLocks noChangeAspect="1"/>
          </p:cNvPicPr>
          <p:nvPr/>
        </p:nvPicPr>
        <p:blipFill>
          <a:blip r:embed="rId2"/>
          <a:stretch>
            <a:fillRect/>
          </a:stretch>
        </p:blipFill>
        <p:spPr>
          <a:xfrm>
            <a:off x="6786578" y="4071942"/>
            <a:ext cx="2146032"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15 Oval"/>
          <p:cNvSpPr/>
          <p:nvPr/>
        </p:nvSpPr>
        <p:spPr>
          <a:xfrm>
            <a:off x="2143108" y="3357562"/>
            <a:ext cx="500066" cy="500066"/>
          </a:xfrm>
          <a:prstGeom prst="ellipse">
            <a:avLst/>
          </a:prstGeom>
          <a:noFill/>
          <a:ln w="7620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7" name="16 Köşeleri Yuvarlanmış Dikdörtgen Belirtme Çizgisi"/>
          <p:cNvSpPr/>
          <p:nvPr/>
        </p:nvSpPr>
        <p:spPr>
          <a:xfrm>
            <a:off x="4214810" y="4000504"/>
            <a:ext cx="2357454" cy="1928826"/>
          </a:xfrm>
          <a:prstGeom prst="wedgeRoundRectCallout">
            <a:avLst>
              <a:gd name="adj1" fmla="val -116039"/>
              <a:gd name="adj2" fmla="val -6003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400" dirty="0" smtClean="0"/>
              <a:t>(Türkçede benzeri cümle)</a:t>
            </a:r>
          </a:p>
          <a:p>
            <a:pPr algn="ctr"/>
            <a:r>
              <a:rPr lang="tr-TR" dirty="0" smtClean="0"/>
              <a:t>Diyeceğim o ki, </a:t>
            </a:r>
            <a:r>
              <a:rPr lang="tr-TR" dirty="0" err="1" smtClean="0"/>
              <a:t>disc</a:t>
            </a:r>
            <a:r>
              <a:rPr lang="tr-TR" dirty="0" smtClean="0"/>
              <a:t> sıfırdan büyükse.</a:t>
            </a:r>
          </a:p>
          <a:p>
            <a:pPr algn="ctr"/>
            <a:r>
              <a:rPr lang="tr-TR" sz="1600" i="1" dirty="0" smtClean="0"/>
              <a:t>(nokta, bitti, hadi dağılın.)</a:t>
            </a:r>
          </a:p>
          <a:p>
            <a:pPr algn="ctr"/>
            <a:r>
              <a:rPr lang="tr-TR" dirty="0" smtClean="0"/>
              <a:t>Sonra ekrana yaz ki…</a:t>
            </a:r>
            <a:endParaRPr lang="tr-TR" dirty="0"/>
          </a:p>
        </p:txBody>
      </p:sp>
      <p:pic>
        <p:nvPicPr>
          <p:cNvPr id="18" name="17 Resim" descr="Happy-Baby-10-Ways-Make-Babies-Laugh.jpg"/>
          <p:cNvPicPr>
            <a:picLocks noChangeAspect="1"/>
          </p:cNvPicPr>
          <p:nvPr/>
        </p:nvPicPr>
        <p:blipFill>
          <a:blip r:embed="rId3">
            <a:clrChange>
              <a:clrFrom>
                <a:srgbClr val="FEFEFE"/>
              </a:clrFrom>
              <a:clrTo>
                <a:srgbClr val="FEFEFE">
                  <a:alpha val="0"/>
                </a:srgbClr>
              </a:clrTo>
            </a:clrChange>
          </a:blip>
          <a:srcRect r="19984" b="17100"/>
          <a:stretch>
            <a:fillRect/>
          </a:stretch>
        </p:blipFill>
        <p:spPr>
          <a:xfrm>
            <a:off x="1475028" y="1575955"/>
            <a:ext cx="2681753" cy="14586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p:cNvPicPr>
            <a:picLocks noChangeAspect="1" noChangeArrowheads="1"/>
          </p:cNvPicPr>
          <p:nvPr/>
        </p:nvPicPr>
        <p:blipFill>
          <a:blip r:embed="rId4"/>
          <a:srcRect l="24158" t="28455" r="52233" b="38008"/>
          <a:stretch>
            <a:fillRect/>
          </a:stretch>
        </p:blipFill>
        <p:spPr bwMode="auto">
          <a:xfrm>
            <a:off x="4643438" y="785794"/>
            <a:ext cx="3669316" cy="2815987"/>
          </a:xfrm>
          <a:prstGeom prst="rect">
            <a:avLst/>
          </a:prstGeom>
          <a:ln w="228600" cap="sq" cmpd="thickThin">
            <a:solidFill>
              <a:srgbClr val="000000"/>
            </a:solidFill>
            <a:prstDash val="solid"/>
            <a:miter lim="800000"/>
          </a:ln>
          <a:effectLst>
            <a:innerShdw blurRad="76200">
              <a:srgbClr val="000000"/>
            </a:innerShdw>
          </a:effectLst>
        </p:spPr>
      </p:pic>
      <p:sp>
        <p:nvSpPr>
          <p:cNvPr id="19" name="18 Yuvarlatılmış Dikdörtgen"/>
          <p:cNvSpPr/>
          <p:nvPr/>
        </p:nvSpPr>
        <p:spPr>
          <a:xfrm>
            <a:off x="714348" y="6156960"/>
            <a:ext cx="7972452" cy="4781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Alıştırmalarda hata </a:t>
            </a:r>
            <a:r>
              <a:rPr lang="tr-TR" sz="1600" dirty="0" err="1" smtClean="0"/>
              <a:t>nosunu</a:t>
            </a:r>
            <a:r>
              <a:rPr lang="tr-TR" sz="1600" dirty="0" smtClean="0"/>
              <a:t> doğru yazmanız yeterli sayılır ama sınavlarda öyle değildir.</a:t>
            </a:r>
            <a:endParaRPr lang="tr-TR" sz="1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3" name="Picture 3" descr="C:\Users\User\Desktop\computer-hard-disk-500x500.jpg"/>
          <p:cNvPicPr>
            <a:picLocks noChangeAspect="1" noChangeArrowheads="1"/>
          </p:cNvPicPr>
          <p:nvPr/>
        </p:nvPicPr>
        <p:blipFill>
          <a:blip r:embed="rId2">
            <a:lum bright="70000" contrast="-70000"/>
          </a:blip>
          <a:srcRect/>
          <a:stretch>
            <a:fillRect/>
          </a:stretch>
        </p:blipFill>
        <p:spPr bwMode="auto">
          <a:xfrm>
            <a:off x="2693567" y="2056383"/>
            <a:ext cx="4100512" cy="4100512"/>
          </a:xfrm>
          <a:prstGeom prst="rect">
            <a:avLst/>
          </a:prstGeom>
          <a:noFill/>
        </p:spPr>
      </p:pic>
      <p:sp>
        <p:nvSpPr>
          <p:cNvPr id="2" name="1 Başlık"/>
          <p:cNvSpPr>
            <a:spLocks noGrp="1"/>
          </p:cNvSpPr>
          <p:nvPr>
            <p:ph type="title"/>
          </p:nvPr>
        </p:nvSpPr>
        <p:spPr/>
        <p:txBody>
          <a:bodyPr/>
          <a:lstStyle/>
          <a:p>
            <a:r>
              <a:rPr lang="tr-TR" dirty="0" smtClean="0"/>
              <a:t>Bunu biliyor musunuz?</a:t>
            </a:r>
            <a:endParaRPr lang="tr-TR" dirty="0"/>
          </a:p>
        </p:txBody>
      </p:sp>
      <p:pic>
        <p:nvPicPr>
          <p:cNvPr id="7" name="6 İçerik Yer Tutucusu" descr="Screen-Shot-2011-12-26-at-18.38.18.png"/>
          <p:cNvPicPr>
            <a:picLocks noGrp="1" noChangeAspect="1"/>
          </p:cNvPicPr>
          <p:nvPr>
            <p:ph sz="quarter" idx="1"/>
          </p:nvPr>
        </p:nvPicPr>
        <p:blipFill>
          <a:blip r:embed="rId3"/>
          <a:stretch>
            <a:fillRect/>
          </a:stretch>
        </p:blipFill>
        <p:spPr>
          <a:xfrm>
            <a:off x="4878389" y="431800"/>
            <a:ext cx="2114550" cy="28084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66242" name="Picture 2" descr="C:\Users\User\Desktop\49758998_359467284785338_2428184946481823744_n.pn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57200" y="1519464"/>
            <a:ext cx="3301030" cy="3773261"/>
          </a:xfrm>
          <a:prstGeom prst="rect">
            <a:avLst/>
          </a:prstGeom>
          <a:noFill/>
        </p:spPr>
      </p:pic>
      <p:sp>
        <p:nvSpPr>
          <p:cNvPr id="5" name="4 Oval"/>
          <p:cNvSpPr/>
          <p:nvPr/>
        </p:nvSpPr>
        <p:spPr>
          <a:xfrm>
            <a:off x="2244725" y="5007882"/>
            <a:ext cx="1289050" cy="391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t>Sene?</a:t>
            </a:r>
            <a:endParaRPr lang="tr-TR" sz="1100" dirty="0"/>
          </a:p>
        </p:txBody>
      </p:sp>
      <p:sp>
        <p:nvSpPr>
          <p:cNvPr id="6" name="5 Oval"/>
          <p:cNvSpPr/>
          <p:nvPr/>
        </p:nvSpPr>
        <p:spPr>
          <a:xfrm>
            <a:off x="219075" y="4740275"/>
            <a:ext cx="825500" cy="422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t>Boyut?</a:t>
            </a:r>
            <a:endParaRPr lang="tr-TR" sz="1100" dirty="0"/>
          </a:p>
        </p:txBody>
      </p:sp>
      <p:pic>
        <p:nvPicPr>
          <p:cNvPr id="8" name="7 Resim" descr="BRL61-IBM_305_RAMAC.jpeg"/>
          <p:cNvPicPr>
            <a:picLocks noChangeAspect="1"/>
          </p:cNvPicPr>
          <p:nvPr/>
        </p:nvPicPr>
        <p:blipFill>
          <a:blip r:embed="rId5"/>
          <a:stretch>
            <a:fillRect/>
          </a:stretch>
        </p:blipFill>
        <p:spPr>
          <a:xfrm>
            <a:off x="5694362" y="2508676"/>
            <a:ext cx="2992438" cy="20304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8 Dikdörtgen"/>
          <p:cNvSpPr/>
          <p:nvPr/>
        </p:nvSpPr>
        <p:spPr>
          <a:xfrm>
            <a:off x="684633" y="6342102"/>
            <a:ext cx="1856534" cy="369332"/>
          </a:xfrm>
          <a:prstGeom prst="rect">
            <a:avLst/>
          </a:prstGeom>
        </p:spPr>
        <p:txBody>
          <a:bodyPr wrap="none">
            <a:spAutoFit/>
          </a:bodyPr>
          <a:lstStyle/>
          <a:p>
            <a:r>
              <a:rPr lang="tr-TR" dirty="0" smtClean="0">
                <a:hlinkClick r:id="rId6"/>
              </a:rPr>
              <a:t>IBM_305_RAMAC</a:t>
            </a:r>
            <a:endParaRPr lang="tr-TR" dirty="0"/>
          </a:p>
        </p:txBody>
      </p:sp>
      <p:sp>
        <p:nvSpPr>
          <p:cNvPr id="11" name="10 Metin kutusu"/>
          <p:cNvSpPr txBox="1"/>
          <p:nvPr/>
        </p:nvSpPr>
        <p:spPr>
          <a:xfrm>
            <a:off x="4076699" y="3240251"/>
            <a:ext cx="1398589" cy="923330"/>
          </a:xfrm>
          <a:prstGeom prst="rect">
            <a:avLst/>
          </a:prstGeom>
          <a:noFill/>
        </p:spPr>
        <p:txBody>
          <a:bodyPr wrap="square" rtlCol="0">
            <a:spAutoFit/>
          </a:bodyPr>
          <a:lstStyle/>
          <a:p>
            <a:pPr algn="ctr"/>
            <a:r>
              <a:rPr lang="tr-TR" b="1" dirty="0" smtClean="0"/>
              <a:t>SABİT DİSK</a:t>
            </a:r>
          </a:p>
          <a:p>
            <a:pPr algn="ctr"/>
            <a:r>
              <a:rPr lang="tr-TR" b="1" dirty="0" smtClean="0"/>
              <a:t>(HDD)</a:t>
            </a:r>
          </a:p>
          <a:p>
            <a:pPr algn="ctr"/>
            <a:r>
              <a:rPr lang="tr-TR" b="1" dirty="0" smtClean="0"/>
              <a:t>TEKNOLOJİSİ</a:t>
            </a:r>
            <a:endParaRPr lang="tr-TR" b="1" dirty="0"/>
          </a:p>
        </p:txBody>
      </p:sp>
      <p:pic>
        <p:nvPicPr>
          <p:cNvPr id="266244" name="Picture 4"/>
          <p:cNvPicPr>
            <a:picLocks noChangeAspect="1" noChangeArrowheads="1"/>
          </p:cNvPicPr>
          <p:nvPr/>
        </p:nvPicPr>
        <p:blipFill>
          <a:blip r:embed="rId7"/>
          <a:srcRect/>
          <a:stretch>
            <a:fillRect/>
          </a:stretch>
        </p:blipFill>
        <p:spPr bwMode="auto">
          <a:xfrm>
            <a:off x="4408486" y="4539094"/>
            <a:ext cx="3076575" cy="1486062"/>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5"/>
                                        </p:tgtEl>
                                        <p:attrNameLst>
                                          <p:attrName>ppt_x</p:attrName>
                                        </p:attrNameLst>
                                      </p:cBhvr>
                                      <p:tavLst>
                                        <p:tav tm="0">
                                          <p:val>
                                            <p:strVal val="ppt_x"/>
                                          </p:val>
                                        </p:tav>
                                        <p:tav tm="100000">
                                          <p:val>
                                            <p:strVal val="ppt_x"/>
                                          </p:val>
                                        </p:tav>
                                      </p:tavLst>
                                    </p:anim>
                                    <p:anim calcmode="lin" valueType="num">
                                      <p:cBhvr additive="base">
                                        <p:cTn id="12" dur="500"/>
                                        <p:tgtEl>
                                          <p:spTgt spid="5"/>
                                        </p:tgtEl>
                                        <p:attrNameLst>
                                          <p:attrName>ppt_y</p:attrName>
                                        </p:attrNameLst>
                                      </p:cBhvr>
                                      <p:tavLst>
                                        <p:tav tm="0">
                                          <p:val>
                                            <p:strVal val="ppt_y"/>
                                          </p:val>
                                        </p:tav>
                                        <p:tav tm="100000">
                                          <p:val>
                                            <p:strVal val="1+ppt_h/2"/>
                                          </p:val>
                                        </p:tav>
                                      </p:tavLst>
                                    </p:anim>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if</a:t>
            </a:r>
            <a:r>
              <a:rPr lang="tr-TR" dirty="0" smtClean="0"/>
              <a:t> ve </a:t>
            </a:r>
            <a:r>
              <a:rPr lang="tr-TR" dirty="0" err="1" smtClean="0"/>
              <a:t>if</a:t>
            </a:r>
            <a:r>
              <a:rPr lang="tr-TR" dirty="0" smtClean="0"/>
              <a:t> else örnekleri</a:t>
            </a:r>
            <a:endParaRPr lang="tr-TR" dirty="0"/>
          </a:p>
        </p:txBody>
      </p:sp>
      <p:grpSp>
        <p:nvGrpSpPr>
          <p:cNvPr id="3" name="5 Grup"/>
          <p:cNvGrpSpPr/>
          <p:nvPr/>
        </p:nvGrpSpPr>
        <p:grpSpPr>
          <a:xfrm>
            <a:off x="1142976" y="1500174"/>
            <a:ext cx="6373136" cy="3286148"/>
            <a:chOff x="1142976" y="1500174"/>
            <a:chExt cx="6373136" cy="3286148"/>
          </a:xfrm>
        </p:grpSpPr>
        <p:pic>
          <p:nvPicPr>
            <p:cNvPr id="4" name="Picture 5" descr="Picture 17.png"/>
            <p:cNvPicPr>
              <a:picLocks noChangeAspect="1"/>
            </p:cNvPicPr>
            <p:nvPr/>
          </p:nvPicPr>
          <p:blipFill>
            <a:blip r:embed="rId2"/>
            <a:srcRect r="40618" b="55509"/>
            <a:stretch>
              <a:fillRect/>
            </a:stretch>
          </p:blipFill>
          <p:spPr>
            <a:xfrm>
              <a:off x="1142976" y="1500174"/>
              <a:ext cx="6373136" cy="3286148"/>
            </a:xfrm>
            <a:prstGeom prst="rect">
              <a:avLst/>
            </a:prstGeom>
            <a:ln>
              <a:solidFill>
                <a:srgbClr val="002060"/>
              </a:solidFill>
            </a:ln>
          </p:spPr>
        </p:pic>
        <p:sp>
          <p:nvSpPr>
            <p:cNvPr id="5" name="4 Dikdörtgen"/>
            <p:cNvSpPr/>
            <p:nvPr/>
          </p:nvSpPr>
          <p:spPr>
            <a:xfrm>
              <a:off x="4857752" y="2714620"/>
              <a:ext cx="428628"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rPr>
                <a:t>y;</a:t>
              </a:r>
              <a:endParaRPr lang="tr-TR" dirty="0">
                <a:solidFill>
                  <a:schemeClr val="tx1"/>
                </a:solidFill>
              </a:endParaRPr>
            </a:p>
          </p:txBody>
        </p:sp>
      </p:gr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2.ders sonu</a:t>
            </a:r>
            <a:endParaRPr lang="tr-TR" sz="8000" dirty="0"/>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r>
              <a:rPr lang="tr-TR" sz="16000" dirty="0" smtClean="0"/>
              <a:t>ÖZET</a:t>
            </a:r>
          </a:p>
          <a:p>
            <a:r>
              <a:rPr lang="tr-TR" sz="3200" dirty="0" err="1" smtClean="0"/>
              <a:t>if</a:t>
            </a:r>
            <a:r>
              <a:rPr lang="tr-TR" sz="3200" dirty="0" smtClean="0"/>
              <a:t> else</a:t>
            </a:r>
            <a:endParaRPr lang="tr-TR" sz="3200" dirty="0"/>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tr-TR" dirty="0" smtClean="0"/>
              <a:t>Bunu biliyor musunuz?</a:t>
            </a:r>
            <a:endParaRPr lang="en-US" dirty="0"/>
          </a:p>
        </p:txBody>
      </p:sp>
      <p:sp>
        <p:nvSpPr>
          <p:cNvPr id="4" name="Slide Number Placeholder 3"/>
          <p:cNvSpPr>
            <a:spLocks noGrp="1"/>
          </p:cNvSpPr>
          <p:nvPr>
            <p:ph type="sldNum" sz="quarter" idx="12"/>
          </p:nvPr>
        </p:nvSpPr>
        <p:spPr/>
        <p:txBody>
          <a:bodyPr/>
          <a:lstStyle/>
          <a:p>
            <a:fld id="{4A9A329E-B40F-D24C-BA5F-C7B705152D8D}" type="slidenum">
              <a:rPr lang="en-US"/>
              <a:pPr/>
              <a:t>49</a:t>
            </a:fld>
            <a:endParaRPr lang="en-US"/>
          </a:p>
        </p:txBody>
      </p:sp>
      <p:pic>
        <p:nvPicPr>
          <p:cNvPr id="3" name="Picture 2"/>
          <p:cNvPicPr>
            <a:picLocks noChangeAspect="1"/>
          </p:cNvPicPr>
          <p:nvPr/>
        </p:nvPicPr>
        <p:blipFill>
          <a:blip r:embed="rId2"/>
          <a:stretch>
            <a:fillRect/>
          </a:stretch>
        </p:blipFill>
        <p:spPr>
          <a:xfrm>
            <a:off x="564444" y="1888109"/>
            <a:ext cx="7270088" cy="4833366"/>
          </a:xfrm>
          <a:prstGeom prst="rect">
            <a:avLst/>
          </a:prstGeom>
        </p:spPr>
      </p:pic>
      <p:sp>
        <p:nvSpPr>
          <p:cNvPr id="5" name="TextBox 4"/>
          <p:cNvSpPr txBox="1"/>
          <p:nvPr/>
        </p:nvSpPr>
        <p:spPr>
          <a:xfrm>
            <a:off x="457200" y="1241778"/>
            <a:ext cx="8212666" cy="646331"/>
          </a:xfrm>
          <a:prstGeom prst="rect">
            <a:avLst/>
          </a:prstGeom>
          <a:noFill/>
        </p:spPr>
        <p:txBody>
          <a:bodyPr wrap="square" rtlCol="0">
            <a:spAutoFit/>
          </a:bodyPr>
          <a:lstStyle/>
          <a:p>
            <a:r>
              <a:rPr lang="en-US" dirty="0" smtClean="0"/>
              <a:t>Approximate (normalized) popularity distribution of various programming languages (</a:t>
            </a:r>
            <a:r>
              <a:rPr lang="en-US" u="sng" dirty="0" smtClean="0">
                <a:hlinkClick r:id="rId3"/>
              </a:rPr>
              <a:t>http://65.39.133.14/</a:t>
            </a:r>
            <a:r>
              <a:rPr lang="tr-TR" u="sng" dirty="0" smtClean="0"/>
              <a:t> - 2013 Data – Link </a:t>
            </a:r>
            <a:r>
              <a:rPr lang="tr-TR" u="sng" dirty="0" err="1" smtClean="0"/>
              <a:t>was</a:t>
            </a:r>
            <a:r>
              <a:rPr lang="tr-TR" u="sng" dirty="0" smtClean="0"/>
              <a:t> </a:t>
            </a:r>
            <a:r>
              <a:rPr lang="tr-TR" u="sng" dirty="0" err="1" smtClean="0"/>
              <a:t>active</a:t>
            </a:r>
            <a:r>
              <a:rPr lang="tr-TR" u="sng" dirty="0" smtClean="0"/>
              <a:t> in </a:t>
            </a:r>
            <a:r>
              <a:rPr lang="tr-TR" u="sng" dirty="0" err="1" smtClean="0"/>
              <a:t>Sep</a:t>
            </a:r>
            <a:r>
              <a:rPr lang="tr-TR" u="sng" dirty="0" smtClean="0"/>
              <a:t> 11th of 2017</a:t>
            </a:r>
            <a:r>
              <a:rPr lang="en-US" dirty="0" smtClean="0"/>
              <a:t>)</a:t>
            </a:r>
            <a:endParaRPr lang="en-US" dirty="0"/>
          </a:p>
        </p:txBody>
      </p:sp>
      <p:pic>
        <p:nvPicPr>
          <p:cNvPr id="7" name="6 Resim" descr="içerik.jpeg"/>
          <p:cNvPicPr>
            <a:picLocks noChangeAspect="1"/>
          </p:cNvPicPr>
          <p:nvPr/>
        </p:nvPicPr>
        <p:blipFill>
          <a:blip r:embed="rId4"/>
          <a:stretch>
            <a:fillRect/>
          </a:stretch>
        </p:blipFill>
        <p:spPr>
          <a:xfrm>
            <a:off x="4071934" y="2786058"/>
            <a:ext cx="2786082" cy="2952225"/>
          </a:xfrm>
          <a:prstGeom prst="rect">
            <a:avLst/>
          </a:prstGeom>
        </p:spPr>
      </p:pic>
      <p:sp>
        <p:nvSpPr>
          <p:cNvPr id="8" name="7 Metin kutusu"/>
          <p:cNvSpPr txBox="1"/>
          <p:nvPr/>
        </p:nvSpPr>
        <p:spPr>
          <a:xfrm>
            <a:off x="1755228" y="4067503"/>
            <a:ext cx="2511972" cy="1754326"/>
          </a:xfrm>
          <a:prstGeom prst="rect">
            <a:avLst/>
          </a:prstGeom>
          <a:noFill/>
        </p:spPr>
        <p:txBody>
          <a:bodyPr wrap="square" rtlCol="0">
            <a:spAutoFit/>
          </a:bodyPr>
          <a:lstStyle/>
          <a:p>
            <a:r>
              <a:rPr lang="tr-TR" i="1" dirty="0" smtClean="0"/>
              <a:t>Ancak unutmayalım ki bu dersteki </a:t>
            </a:r>
            <a:r>
              <a:rPr lang="tr-TR" b="1" i="1" dirty="0" smtClean="0"/>
              <a:t>amaç</a:t>
            </a:r>
            <a:r>
              <a:rPr lang="tr-TR" i="1" dirty="0" smtClean="0"/>
              <a:t> programlamanın temellerini öğrenmek, bunun için </a:t>
            </a:r>
            <a:r>
              <a:rPr lang="tr-TR" i="1" dirty="0" err="1" smtClean="0"/>
              <a:t>C’i</a:t>
            </a:r>
            <a:r>
              <a:rPr lang="tr-TR" i="1" dirty="0" smtClean="0"/>
              <a:t> </a:t>
            </a:r>
            <a:r>
              <a:rPr lang="tr-TR" b="1" i="1" dirty="0" smtClean="0"/>
              <a:t>araç</a:t>
            </a:r>
            <a:r>
              <a:rPr lang="tr-TR" i="1" dirty="0" smtClean="0"/>
              <a:t> olarak kullanıyoruz.</a:t>
            </a:r>
            <a:endParaRPr lang="tr-TR" i="1" dirty="0"/>
          </a:p>
        </p:txBody>
      </p:sp>
    </p:spTree>
    <p:extLst>
      <p:ext uri="{BB962C8B-B14F-4D97-AF65-F5344CB8AC3E}">
        <p14:creationId xmlns="" xmlns:p14="http://schemas.microsoft.com/office/powerpoint/2010/main" val="1567505325"/>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Dosya İşlemleri Tekrarı: Kullanıcıyla iletişim</a:t>
            </a:r>
            <a:endParaRPr lang="tr-TR" dirty="0"/>
          </a:p>
        </p:txBody>
      </p:sp>
      <p:sp>
        <p:nvSpPr>
          <p:cNvPr id="3" name="2 İçerik Yer Tutucusu"/>
          <p:cNvSpPr>
            <a:spLocks noGrp="1"/>
          </p:cNvSpPr>
          <p:nvPr>
            <p:ph sz="quarter" idx="1"/>
          </p:nvPr>
        </p:nvSpPr>
        <p:spPr/>
        <p:txBody>
          <a:bodyPr/>
          <a:lstStyle/>
          <a:p>
            <a:r>
              <a:rPr lang="tr-TR" dirty="0" smtClean="0"/>
              <a:t>Dosyadan kullanıcının doğum yılını ve isminin baş harfini alıp, kaç yaşında olduğunu (kabaca) hesaplayan ve sonucu ekranda </a:t>
            </a:r>
            <a:r>
              <a:rPr lang="tr-TR" i="1" dirty="0" smtClean="0">
                <a:solidFill>
                  <a:srgbClr val="0000FF"/>
                </a:solidFill>
              </a:rPr>
              <a:t>“</a:t>
            </a:r>
            <a:r>
              <a:rPr lang="tr-TR" i="1" dirty="0" err="1" smtClean="0">
                <a:solidFill>
                  <a:srgbClr val="0000FF"/>
                </a:solidFill>
              </a:rPr>
              <a:t>Ismi</a:t>
            </a:r>
            <a:r>
              <a:rPr lang="tr-TR" i="1" dirty="0" smtClean="0">
                <a:solidFill>
                  <a:srgbClr val="0000FF"/>
                </a:solidFill>
              </a:rPr>
              <a:t> B ile </a:t>
            </a:r>
            <a:r>
              <a:rPr lang="tr-TR" i="1" dirty="0" err="1" smtClean="0">
                <a:solidFill>
                  <a:srgbClr val="0000FF"/>
                </a:solidFill>
              </a:rPr>
              <a:t>baslayan</a:t>
            </a:r>
            <a:r>
              <a:rPr lang="tr-TR" i="1" dirty="0" smtClean="0">
                <a:solidFill>
                  <a:srgbClr val="0000FF"/>
                </a:solidFill>
              </a:rPr>
              <a:t> </a:t>
            </a:r>
            <a:r>
              <a:rPr lang="tr-TR" i="1" dirty="0" err="1" smtClean="0">
                <a:solidFill>
                  <a:srgbClr val="0000FF"/>
                </a:solidFill>
              </a:rPr>
              <a:t>kullanicinin</a:t>
            </a:r>
            <a:r>
              <a:rPr lang="tr-TR" i="1" dirty="0" smtClean="0">
                <a:solidFill>
                  <a:srgbClr val="0000FF"/>
                </a:solidFill>
              </a:rPr>
              <a:t> </a:t>
            </a:r>
            <a:r>
              <a:rPr lang="tr-TR" i="1" dirty="0" err="1" smtClean="0">
                <a:solidFill>
                  <a:srgbClr val="0000FF"/>
                </a:solidFill>
              </a:rPr>
              <a:t>yasi</a:t>
            </a:r>
            <a:r>
              <a:rPr lang="tr-TR" i="1" dirty="0" smtClean="0">
                <a:solidFill>
                  <a:srgbClr val="0000FF"/>
                </a:solidFill>
              </a:rPr>
              <a:t> 18’dir.”</a:t>
            </a:r>
            <a:r>
              <a:rPr lang="tr-TR" dirty="0" smtClean="0"/>
              <a:t> gibi bir şekilde gösteren bir program yazalım.</a:t>
            </a:r>
          </a:p>
          <a:p>
            <a:endParaRPr lang="tr-TR" dirty="0" smtClean="0"/>
          </a:p>
        </p:txBody>
      </p:sp>
      <p:pic>
        <p:nvPicPr>
          <p:cNvPr id="68610" name="Picture 2" descr="Pratik Yaş Pasta">
            <a:hlinkClick r:id="rId2"/>
          </p:cNvPr>
          <p:cNvPicPr>
            <a:picLocks noChangeAspect="1" noChangeArrowheads="1"/>
          </p:cNvPicPr>
          <p:nvPr/>
        </p:nvPicPr>
        <p:blipFill>
          <a:blip r:embed="rId3"/>
          <a:srcRect/>
          <a:stretch>
            <a:fillRect/>
          </a:stretch>
        </p:blipFill>
        <p:spPr bwMode="auto">
          <a:xfrm>
            <a:off x="3143240" y="3071810"/>
            <a:ext cx="2857500" cy="1905001"/>
          </a:xfrm>
          <a:prstGeom prst="rect">
            <a:avLst/>
          </a:prstGeom>
          <a:noFill/>
        </p:spPr>
      </p:pic>
      <p:pic>
        <p:nvPicPr>
          <p:cNvPr id="6" name="Picture 2" descr="C:\Program Files\Microsoft Office\MEDIA\CAGCAT10\j0195384.wmf"/>
          <p:cNvPicPr>
            <a:picLocks noChangeAspect="1" noChangeArrowheads="1"/>
          </p:cNvPicPr>
          <p:nvPr/>
        </p:nvPicPr>
        <p:blipFill>
          <a:blip r:embed="rId4"/>
          <a:srcRect/>
          <a:stretch>
            <a:fillRect/>
          </a:stretch>
        </p:blipFill>
        <p:spPr bwMode="auto">
          <a:xfrm>
            <a:off x="6500826" y="4214818"/>
            <a:ext cx="1795882" cy="1833372"/>
          </a:xfrm>
          <a:prstGeom prst="rect">
            <a:avLst/>
          </a:prstGeom>
          <a:noFill/>
        </p:spPr>
      </p:pic>
      <p:sp>
        <p:nvSpPr>
          <p:cNvPr id="7" name="6 Yuvarlatılmış Dikdörtgen"/>
          <p:cNvSpPr/>
          <p:nvPr/>
        </p:nvSpPr>
        <p:spPr>
          <a:xfrm>
            <a:off x="457200" y="3071810"/>
            <a:ext cx="2603500" cy="15763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3200" dirty="0" smtClean="0"/>
              <a:t>ÖNCE SÖZDE KOD</a:t>
            </a:r>
            <a:endParaRPr lang="tr-TR" sz="3200" dirty="0"/>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pic>
        <p:nvPicPr>
          <p:cNvPr id="5" name="4 İçerik Yer Tutucusu" descr="face.png"/>
          <p:cNvPicPr>
            <a:picLocks noGrp="1" noChangeAspect="1"/>
          </p:cNvPicPr>
          <p:nvPr>
            <p:ph idx="1"/>
          </p:nvPr>
        </p:nvPicPr>
        <p:blipFill>
          <a:blip r:embed="rId3"/>
          <a:stretch>
            <a:fillRect/>
          </a:stretch>
        </p:blipFill>
        <p:spPr>
          <a:xfrm>
            <a:off x="1194490" y="1285860"/>
            <a:ext cx="1123950" cy="1123950"/>
          </a:xfrm>
        </p:spPr>
      </p:pic>
      <p:pic>
        <p:nvPicPr>
          <p:cNvPr id="1026" name="Picture 2"/>
          <p:cNvPicPr>
            <a:picLocks noChangeAspect="1" noChangeArrowheads="1"/>
          </p:cNvPicPr>
          <p:nvPr/>
        </p:nvPicPr>
        <p:blipFill>
          <a:blip r:embed="rId4"/>
          <a:srcRect l="14824" t="9765" r="23600" b="25890"/>
          <a:stretch>
            <a:fillRect/>
          </a:stretch>
        </p:blipFill>
        <p:spPr bwMode="auto">
          <a:xfrm>
            <a:off x="1464447" y="2643182"/>
            <a:ext cx="6215106" cy="3651375"/>
          </a:xfrm>
          <a:prstGeom prst="rect">
            <a:avLst/>
          </a:prstGeom>
          <a:noFill/>
          <a:ln w="9525">
            <a:solidFill>
              <a:schemeClr val="bg2">
                <a:lumMod val="50000"/>
              </a:schemeClr>
            </a:solidFill>
            <a:miter lim="800000"/>
            <a:headEnd/>
            <a:tailEnd/>
          </a:ln>
          <a:effectLst/>
        </p:spPr>
      </p:pic>
      <p:pic>
        <p:nvPicPr>
          <p:cNvPr id="6" name="5 Resim" descr="google.png"/>
          <p:cNvPicPr>
            <a:picLocks noChangeAspect="1"/>
          </p:cNvPicPr>
          <p:nvPr/>
        </p:nvPicPr>
        <p:blipFill>
          <a:blip r:embed="rId5"/>
          <a:stretch>
            <a:fillRect/>
          </a:stretch>
        </p:blipFill>
        <p:spPr>
          <a:xfrm>
            <a:off x="6136170" y="1357298"/>
            <a:ext cx="1813341" cy="1019177"/>
          </a:xfrm>
          <a:prstGeom prst="rect">
            <a:avLst/>
          </a:prstGeom>
        </p:spPr>
      </p:pic>
      <p:pic>
        <p:nvPicPr>
          <p:cNvPr id="7" name="6 Resim" descr="youtube.png"/>
          <p:cNvPicPr>
            <a:picLocks noChangeAspect="1"/>
          </p:cNvPicPr>
          <p:nvPr/>
        </p:nvPicPr>
        <p:blipFill>
          <a:blip r:embed="rId6"/>
          <a:stretch>
            <a:fillRect/>
          </a:stretch>
        </p:blipFill>
        <p:spPr>
          <a:xfrm>
            <a:off x="3512930" y="1500174"/>
            <a:ext cx="1428750" cy="800100"/>
          </a:xfrm>
          <a:prstGeom prst="rect">
            <a:avLst/>
          </a:prstGeom>
        </p:spPr>
      </p:pic>
      <p:sp>
        <p:nvSpPr>
          <p:cNvPr id="8" name="7 Metin kutusu"/>
          <p:cNvSpPr txBox="1"/>
          <p:nvPr/>
        </p:nvSpPr>
        <p:spPr>
          <a:xfrm>
            <a:off x="642910" y="6376594"/>
            <a:ext cx="5286412" cy="338554"/>
          </a:xfrm>
          <a:prstGeom prst="rect">
            <a:avLst/>
          </a:prstGeom>
          <a:noFill/>
        </p:spPr>
        <p:txBody>
          <a:bodyPr wrap="square" rtlCol="0">
            <a:spAutoFit/>
          </a:bodyPr>
          <a:lstStyle/>
          <a:p>
            <a:r>
              <a:rPr lang="tr-TR" sz="1600" dirty="0" err="1" smtClean="0"/>
              <a:t>Wikipedia’dan</a:t>
            </a:r>
            <a:r>
              <a:rPr lang="tr-TR" sz="1600" dirty="0" smtClean="0"/>
              <a:t> (kapatılmadan önce) alınmıştır.</a:t>
            </a:r>
            <a:endParaRPr lang="tr-TR" sz="1600" dirty="0"/>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Alt Başlık 2"/>
          <p:cNvSpPr>
            <a:spLocks noGrp="1"/>
          </p:cNvSpPr>
          <p:nvPr>
            <p:ph sz="quarter" idx="1"/>
          </p:nvPr>
        </p:nvSpPr>
        <p:spPr/>
        <p:txBody>
          <a:bodyPr>
            <a:normAutofit/>
          </a:bodyPr>
          <a:lstStyle/>
          <a:p>
            <a:pPr algn="just">
              <a:buFontTx/>
              <a:buChar char="-"/>
            </a:pPr>
            <a:r>
              <a:rPr lang="tr-TR" sz="2400" dirty="0" smtClean="0">
                <a:solidFill>
                  <a:schemeClr val="tx1"/>
                </a:solidFill>
              </a:rPr>
              <a:t> Bazı durumlarda programın çok fazla dallanması gerekebilir ve bazı çoklu durumlarda else yapısına ihtiyaç duyulabilir. Böyle durumlarsa </a:t>
            </a:r>
            <a:r>
              <a:rPr lang="tr-TR" sz="2400" dirty="0" err="1" smtClean="0">
                <a:solidFill>
                  <a:schemeClr val="tx1"/>
                </a:solidFill>
              </a:rPr>
              <a:t>if</a:t>
            </a:r>
            <a:r>
              <a:rPr lang="tr-TR" sz="2400" dirty="0" smtClean="0">
                <a:solidFill>
                  <a:schemeClr val="tx1"/>
                </a:solidFill>
              </a:rPr>
              <a:t>-else yapısı yerine </a:t>
            </a:r>
            <a:r>
              <a:rPr lang="tr-TR" sz="2400" dirty="0" err="1" smtClean="0">
                <a:solidFill>
                  <a:schemeClr val="tx1"/>
                </a:solidFill>
              </a:rPr>
              <a:t>if</a:t>
            </a:r>
            <a:r>
              <a:rPr lang="tr-TR" sz="2400" dirty="0" smtClean="0">
                <a:solidFill>
                  <a:schemeClr val="tx1"/>
                </a:solidFill>
              </a:rPr>
              <a:t>-else </a:t>
            </a:r>
            <a:r>
              <a:rPr lang="tr-TR" sz="2400" dirty="0" err="1" smtClean="0">
                <a:solidFill>
                  <a:schemeClr val="tx1"/>
                </a:solidFill>
              </a:rPr>
              <a:t>if</a:t>
            </a:r>
            <a:r>
              <a:rPr lang="tr-TR" sz="2400" dirty="0" smtClean="0">
                <a:solidFill>
                  <a:schemeClr val="tx1"/>
                </a:solidFill>
              </a:rPr>
              <a:t>-else yapıları kullanılır. Bu yapılarda yalnızca bir tane </a:t>
            </a:r>
            <a:r>
              <a:rPr lang="tr-TR" sz="2400" dirty="0" err="1" smtClean="0">
                <a:solidFill>
                  <a:schemeClr val="tx1"/>
                </a:solidFill>
              </a:rPr>
              <a:t>if</a:t>
            </a:r>
            <a:r>
              <a:rPr lang="tr-TR" sz="2400" dirty="0" smtClean="0">
                <a:solidFill>
                  <a:schemeClr val="tx1"/>
                </a:solidFill>
              </a:rPr>
              <a:t> ve bir tane else bulunur. Ancak dallanma sayısına bağlı olarak birden fazla else </a:t>
            </a:r>
            <a:r>
              <a:rPr lang="tr-TR" sz="2400" dirty="0" err="1" smtClean="0">
                <a:solidFill>
                  <a:schemeClr val="tx1"/>
                </a:solidFill>
              </a:rPr>
              <a:t>if</a:t>
            </a:r>
            <a:r>
              <a:rPr lang="tr-TR" sz="2400" dirty="0" smtClean="0">
                <a:solidFill>
                  <a:schemeClr val="tx1"/>
                </a:solidFill>
              </a:rPr>
              <a:t> bulunabilir.</a:t>
            </a:r>
          </a:p>
          <a:p>
            <a:pPr algn="just">
              <a:buFontTx/>
              <a:buChar char="-"/>
            </a:pPr>
            <a:endParaRPr lang="tr-TR" sz="2400" dirty="0" smtClean="0">
              <a:solidFill>
                <a:schemeClr val="tx1"/>
              </a:solidFill>
            </a:endParaRPr>
          </a:p>
        </p:txBody>
      </p:sp>
      <p:sp>
        <p:nvSpPr>
          <p:cNvPr id="7" name="Başlık 1"/>
          <p:cNvSpPr>
            <a:spLocks noGrp="1"/>
          </p:cNvSpPr>
          <p:nvPr>
            <p:ph type="title"/>
          </p:nvPr>
        </p:nvSpPr>
        <p:spPr>
          <a:xfrm>
            <a:off x="457200" y="366698"/>
            <a:ext cx="8229600" cy="990600"/>
          </a:xfrm>
        </p:spPr>
        <p:txBody>
          <a:bodyPr anchor="ctr">
            <a:normAutofit fontScale="90000"/>
          </a:bodyPr>
          <a:lstStyle/>
          <a:p>
            <a:r>
              <a:rPr lang="tr-TR" sz="4000" b="1" dirty="0" smtClean="0">
                <a:solidFill>
                  <a:schemeClr val="tx2">
                    <a:lumMod val="60000"/>
                    <a:lumOff val="40000"/>
                  </a:schemeClr>
                </a:solidFill>
              </a:rPr>
              <a:t>Karar Verme Yapıları “</a:t>
            </a:r>
            <a:r>
              <a:rPr lang="tr-TR" sz="4000" b="1" dirty="0" err="1" smtClean="0">
                <a:solidFill>
                  <a:schemeClr val="tx2">
                    <a:lumMod val="60000"/>
                    <a:lumOff val="40000"/>
                  </a:schemeClr>
                </a:solidFill>
              </a:rPr>
              <a:t>if</a:t>
            </a:r>
            <a:r>
              <a:rPr lang="tr-TR" sz="4000" b="1" dirty="0" smtClean="0">
                <a:solidFill>
                  <a:schemeClr val="tx2">
                    <a:lumMod val="60000"/>
                    <a:lumOff val="40000"/>
                  </a:schemeClr>
                </a:solidFill>
              </a:rPr>
              <a:t>… else </a:t>
            </a:r>
            <a:r>
              <a:rPr lang="tr-TR" sz="4000" b="1" dirty="0" err="1" smtClean="0">
                <a:solidFill>
                  <a:schemeClr val="tx2">
                    <a:lumMod val="60000"/>
                    <a:lumOff val="40000"/>
                  </a:schemeClr>
                </a:solidFill>
              </a:rPr>
              <a:t>if</a:t>
            </a:r>
            <a:r>
              <a:rPr lang="tr-TR" sz="4000" b="1" dirty="0" smtClean="0">
                <a:solidFill>
                  <a:schemeClr val="tx2">
                    <a:lumMod val="60000"/>
                    <a:lumOff val="40000"/>
                  </a:schemeClr>
                </a:solidFill>
              </a:rPr>
              <a:t>… else…"</a:t>
            </a:r>
            <a:endParaRPr lang="tr-TR" sz="4000" b="1" dirty="0">
              <a:solidFill>
                <a:schemeClr val="tx2">
                  <a:lumMod val="60000"/>
                  <a:lumOff val="40000"/>
                </a:schemeClr>
              </a:solidFill>
            </a:endParaRPr>
          </a:p>
        </p:txBody>
      </p:sp>
      <p:pic>
        <p:nvPicPr>
          <p:cNvPr id="8" name="7 Resim" descr="matryoshka-doll_thl.gif"/>
          <p:cNvPicPr>
            <a:picLocks noChangeAspect="1"/>
          </p:cNvPicPr>
          <p:nvPr/>
        </p:nvPicPr>
        <p:blipFill>
          <a:blip r:embed="rId2"/>
          <a:stretch>
            <a:fillRect/>
          </a:stretch>
        </p:blipFill>
        <p:spPr>
          <a:xfrm>
            <a:off x="3059906" y="3143248"/>
            <a:ext cx="3024189" cy="3024189"/>
          </a:xfrm>
          <a:prstGeom prst="rect">
            <a:avLst/>
          </a:prstGeom>
        </p:spPr>
      </p:pic>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66698"/>
            <a:ext cx="8229600" cy="990600"/>
          </a:xfrm>
        </p:spPr>
        <p:txBody>
          <a:bodyPr anchor="ctr">
            <a:normAutofit fontScale="90000"/>
          </a:bodyPr>
          <a:lstStyle/>
          <a:p>
            <a:r>
              <a:rPr lang="tr-TR" sz="4000" b="1" dirty="0" smtClean="0">
                <a:solidFill>
                  <a:schemeClr val="tx2">
                    <a:lumMod val="60000"/>
                    <a:lumOff val="40000"/>
                  </a:schemeClr>
                </a:solidFill>
              </a:rPr>
              <a:t>Karar Verme Yapıları “</a:t>
            </a:r>
            <a:r>
              <a:rPr lang="tr-TR" sz="4000" b="1" dirty="0" err="1" smtClean="0">
                <a:solidFill>
                  <a:schemeClr val="tx2">
                    <a:lumMod val="60000"/>
                    <a:lumOff val="40000"/>
                  </a:schemeClr>
                </a:solidFill>
              </a:rPr>
              <a:t>if</a:t>
            </a:r>
            <a:r>
              <a:rPr lang="tr-TR" sz="4000" b="1" dirty="0" smtClean="0">
                <a:solidFill>
                  <a:schemeClr val="tx2">
                    <a:lumMod val="60000"/>
                    <a:lumOff val="40000"/>
                  </a:schemeClr>
                </a:solidFill>
              </a:rPr>
              <a:t>… else </a:t>
            </a:r>
            <a:r>
              <a:rPr lang="tr-TR" sz="4000" b="1" dirty="0" err="1" smtClean="0">
                <a:solidFill>
                  <a:schemeClr val="tx2">
                    <a:lumMod val="60000"/>
                    <a:lumOff val="40000"/>
                  </a:schemeClr>
                </a:solidFill>
              </a:rPr>
              <a:t>if</a:t>
            </a:r>
            <a:r>
              <a:rPr lang="tr-TR" sz="4000" b="1" dirty="0" smtClean="0">
                <a:solidFill>
                  <a:schemeClr val="tx2">
                    <a:lumMod val="60000"/>
                    <a:lumOff val="40000"/>
                  </a:schemeClr>
                </a:solidFill>
              </a:rPr>
              <a:t>… 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5043494" cy="4937760"/>
          </a:xfrm>
        </p:spPr>
        <p:txBody>
          <a:bodyPr>
            <a:normAutofit/>
          </a:bodyPr>
          <a:lstStyle/>
          <a:p>
            <a:pPr algn="just">
              <a:buFontTx/>
              <a:buChar char="-"/>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 yapısı yalnız başına kullanıldığında kod </a:t>
            </a:r>
            <a:r>
              <a:rPr lang="tr-TR" sz="2400" dirty="0" err="1" smtClean="0">
                <a:solidFill>
                  <a:schemeClr val="tx1"/>
                </a:solidFill>
              </a:rPr>
              <a:t>if</a:t>
            </a:r>
            <a:r>
              <a:rPr lang="tr-TR" sz="2400" dirty="0" smtClean="0">
                <a:solidFill>
                  <a:schemeClr val="tx1"/>
                </a:solidFill>
              </a:rPr>
              <a:t> bloğundan sonra devam eder. </a:t>
            </a:r>
          </a:p>
          <a:p>
            <a:pPr algn="just">
              <a:buFontTx/>
              <a:buChar char="-"/>
            </a:pPr>
            <a:r>
              <a:rPr lang="tr-TR" sz="2400" dirty="0" smtClean="0">
                <a:solidFill>
                  <a:schemeClr val="tx1"/>
                </a:solidFill>
              </a:rPr>
              <a:t>Ancak birbirine bağlı birden fazla </a:t>
            </a:r>
            <a:r>
              <a:rPr lang="tr-TR" sz="2400" dirty="0" err="1" smtClean="0">
                <a:solidFill>
                  <a:schemeClr val="tx1"/>
                </a:solidFill>
              </a:rPr>
              <a:t>if</a:t>
            </a:r>
            <a:r>
              <a:rPr lang="tr-TR" sz="2400" dirty="0" smtClean="0">
                <a:solidFill>
                  <a:schemeClr val="tx1"/>
                </a:solidFill>
              </a:rPr>
              <a:t> kontrolü yapılacaksa bunun için “</a:t>
            </a:r>
            <a:r>
              <a:rPr lang="tr-TR" sz="2400" dirty="0" err="1" smtClean="0">
                <a:solidFill>
                  <a:schemeClr val="tx1"/>
                </a:solidFill>
              </a:rPr>
              <a:t>if</a:t>
            </a:r>
            <a:r>
              <a:rPr lang="tr-TR" sz="2400" dirty="0" smtClean="0">
                <a:solidFill>
                  <a:schemeClr val="tx1"/>
                </a:solidFill>
              </a:rPr>
              <a:t>-else </a:t>
            </a:r>
            <a:r>
              <a:rPr lang="tr-TR" sz="2400" dirty="0" err="1" smtClean="0">
                <a:solidFill>
                  <a:schemeClr val="tx1"/>
                </a:solidFill>
              </a:rPr>
              <a:t>if</a:t>
            </a:r>
            <a:r>
              <a:rPr lang="tr-TR" sz="2400" dirty="0" smtClean="0">
                <a:solidFill>
                  <a:schemeClr val="tx1"/>
                </a:solidFill>
              </a:rPr>
              <a:t>” yapısının kullanılması gerekir. </a:t>
            </a:r>
          </a:p>
          <a:p>
            <a:pPr algn="just">
              <a:buFontTx/>
              <a:buChar char="-"/>
            </a:pPr>
            <a:r>
              <a:rPr lang="tr-TR" sz="2400" dirty="0" smtClean="0">
                <a:solidFill>
                  <a:schemeClr val="tx1"/>
                </a:solidFill>
              </a:rPr>
              <a:t>Birbirine “else </a:t>
            </a:r>
            <a:r>
              <a:rPr lang="tr-TR" sz="2400" dirty="0" err="1" smtClean="0">
                <a:solidFill>
                  <a:schemeClr val="tx1"/>
                </a:solidFill>
              </a:rPr>
              <a:t>if</a:t>
            </a:r>
            <a:r>
              <a:rPr lang="tr-TR" sz="2400" dirty="0" smtClean="0">
                <a:solidFill>
                  <a:schemeClr val="tx1"/>
                </a:solidFill>
              </a:rPr>
              <a:t>” ile bağlanan bu bloklar kod sırasına göre kontrol edilir ve “ilk” </a:t>
            </a:r>
            <a:r>
              <a:rPr lang="tr-TR" sz="2400" dirty="0" err="1" smtClean="0">
                <a:solidFill>
                  <a:schemeClr val="tx1"/>
                </a:solidFill>
              </a:rPr>
              <a:t>true</a:t>
            </a:r>
            <a:r>
              <a:rPr lang="tr-TR" sz="2400" dirty="0" smtClean="0">
                <a:solidFill>
                  <a:schemeClr val="tx1"/>
                </a:solidFill>
              </a:rPr>
              <a:t> değerini veren blok çalıştırılır, </a:t>
            </a:r>
            <a:r>
              <a:rPr lang="tr-TR" sz="2400" b="1" dirty="0" smtClean="0">
                <a:solidFill>
                  <a:schemeClr val="tx1"/>
                </a:solidFill>
              </a:rPr>
              <a:t>sonraki bloklar çalıştırılmaz.</a:t>
            </a:r>
          </a:p>
        </p:txBody>
      </p:sp>
      <p:graphicFrame>
        <p:nvGraphicFramePr>
          <p:cNvPr id="8" name="7 Diyagram"/>
          <p:cNvGraphicFramePr/>
          <p:nvPr/>
        </p:nvGraphicFramePr>
        <p:xfrm>
          <a:off x="5214942" y="1428736"/>
          <a:ext cx="4167174" cy="342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66698"/>
            <a:ext cx="8229600" cy="990600"/>
          </a:xfrm>
        </p:spPr>
        <p:txBody>
          <a:bodyPr anchor="ctr">
            <a:normAutofit fontScale="90000"/>
          </a:bodyPr>
          <a:lstStyle/>
          <a:p>
            <a:r>
              <a:rPr lang="tr-TR" sz="4000" b="1" dirty="0" smtClean="0">
                <a:solidFill>
                  <a:schemeClr val="tx2">
                    <a:lumMod val="60000"/>
                    <a:lumOff val="40000"/>
                  </a:schemeClr>
                </a:solidFill>
              </a:rPr>
              <a:t>Karar Verme Yapıları “</a:t>
            </a:r>
            <a:r>
              <a:rPr lang="tr-TR" sz="4000" b="1" dirty="0" err="1" smtClean="0">
                <a:solidFill>
                  <a:schemeClr val="tx2">
                    <a:lumMod val="60000"/>
                    <a:lumOff val="40000"/>
                  </a:schemeClr>
                </a:solidFill>
              </a:rPr>
              <a:t>if</a:t>
            </a:r>
            <a:r>
              <a:rPr lang="tr-TR" sz="4000" b="1" dirty="0" smtClean="0">
                <a:solidFill>
                  <a:schemeClr val="tx2">
                    <a:lumMod val="60000"/>
                    <a:lumOff val="40000"/>
                  </a:schemeClr>
                </a:solidFill>
              </a:rPr>
              <a:t>… else </a:t>
            </a:r>
            <a:r>
              <a:rPr lang="tr-TR" sz="4000" b="1" dirty="0" err="1" smtClean="0">
                <a:solidFill>
                  <a:schemeClr val="tx2">
                    <a:lumMod val="60000"/>
                    <a:lumOff val="40000"/>
                  </a:schemeClr>
                </a:solidFill>
              </a:rPr>
              <a:t>if</a:t>
            </a:r>
            <a:r>
              <a:rPr lang="tr-TR" sz="4000" b="1" dirty="0" smtClean="0">
                <a:solidFill>
                  <a:schemeClr val="tx2">
                    <a:lumMod val="60000"/>
                    <a:lumOff val="40000"/>
                  </a:schemeClr>
                </a:solidFill>
              </a:rPr>
              <a:t>… 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285720" y="1214422"/>
            <a:ext cx="5500726" cy="4429156"/>
          </a:xfrm>
        </p:spPr>
        <p:txBody>
          <a:bodyPr>
            <a:normAutofit/>
          </a:bodyPr>
          <a:lstStyle/>
          <a:p>
            <a:pPr algn="just">
              <a:buNone/>
            </a:pPr>
            <a:r>
              <a:rPr lang="tr-TR" sz="2400" dirty="0" smtClean="0">
                <a:solidFill>
                  <a:schemeClr val="tx1"/>
                </a:solidFill>
              </a:rPr>
              <a:t> </a:t>
            </a:r>
            <a:r>
              <a:rPr lang="tr-TR" sz="2400" b="1" dirty="0" smtClean="0">
                <a:solidFill>
                  <a:schemeClr val="tx1"/>
                </a:solidFill>
              </a:rPr>
              <a:t>Örnek:</a:t>
            </a:r>
          </a:p>
          <a:p>
            <a:pPr algn="just">
              <a:buNone/>
            </a:pPr>
            <a:r>
              <a:rPr lang="tr-TR" sz="2400" dirty="0" err="1" smtClean="0">
                <a:solidFill>
                  <a:schemeClr val="tx1"/>
                </a:solidFill>
              </a:rPr>
              <a:t>if</a:t>
            </a:r>
            <a:r>
              <a:rPr lang="tr-TR" sz="2400" dirty="0" smtClean="0">
                <a:solidFill>
                  <a:schemeClr val="tx1"/>
                </a:solidFill>
              </a:rPr>
              <a:t>(oyuncu1 &gt; oyuncu2)</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(“Oyuncu 1 kazandı!..”);</a:t>
            </a:r>
          </a:p>
          <a:p>
            <a:pPr algn="just">
              <a:buNone/>
            </a:pPr>
            <a:r>
              <a:rPr lang="tr-TR" sz="2400" dirty="0" smtClean="0">
                <a:solidFill>
                  <a:schemeClr val="tx1"/>
                </a:solidFill>
              </a:rPr>
              <a:t>   else </a:t>
            </a:r>
            <a:r>
              <a:rPr lang="tr-TR" sz="2400" dirty="0" err="1" smtClean="0">
                <a:solidFill>
                  <a:schemeClr val="tx1"/>
                </a:solidFill>
              </a:rPr>
              <a:t>if</a:t>
            </a:r>
            <a:r>
              <a:rPr lang="tr-TR" sz="2400" dirty="0" smtClean="0">
                <a:solidFill>
                  <a:schemeClr val="tx1"/>
                </a:solidFill>
              </a:rPr>
              <a:t>(</a:t>
            </a:r>
            <a:r>
              <a:rPr lang="tr-TR" dirty="0">
                <a:solidFill>
                  <a:prstClr val="black"/>
                </a:solidFill>
              </a:rPr>
              <a:t>oyuncu2</a:t>
            </a:r>
            <a:r>
              <a:rPr lang="tr-TR" sz="2400" dirty="0" smtClean="0">
                <a:solidFill>
                  <a:schemeClr val="tx1"/>
                </a:solidFill>
              </a:rPr>
              <a:t> &gt; oyuncu1)</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(“Oyuncu 2 kazandı!..”);</a:t>
            </a:r>
          </a:p>
          <a:p>
            <a:pPr algn="just">
              <a:buNone/>
            </a:pPr>
            <a:r>
              <a:rPr lang="tr-TR" sz="2400" dirty="0" smtClean="0">
                <a:solidFill>
                  <a:schemeClr val="tx1"/>
                </a:solidFill>
              </a:rPr>
              <a:t>   else</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(“Berabere!..”);</a:t>
            </a:r>
          </a:p>
          <a:p>
            <a:pPr algn="just"/>
            <a:endParaRPr lang="tr-TR" sz="2400" dirty="0" smtClean="0">
              <a:solidFill>
                <a:schemeClr val="tx1"/>
              </a:solidFill>
            </a:endParaRPr>
          </a:p>
          <a:p>
            <a:pPr algn="just">
              <a:buFont typeface="Wingdings" pitchFamily="2" charset="2"/>
              <a:buChar char="§"/>
            </a:pPr>
            <a:endParaRPr lang="tr-TR" sz="2400" dirty="0" smtClean="0">
              <a:solidFill>
                <a:schemeClr val="tx1"/>
              </a:solidFill>
            </a:endParaRPr>
          </a:p>
          <a:p>
            <a:pPr algn="just"/>
            <a:endParaRPr lang="tr-TR" sz="2400" b="1" dirty="0" smtClean="0">
              <a:solidFill>
                <a:schemeClr val="tx1"/>
              </a:solidFill>
            </a:endParaRPr>
          </a:p>
        </p:txBody>
      </p:sp>
      <p:cxnSp>
        <p:nvCxnSpPr>
          <p:cNvPr id="5" name="4 Düz Ok Bağlayıcısı"/>
          <p:cNvCxnSpPr/>
          <p:nvPr/>
        </p:nvCxnSpPr>
        <p:spPr>
          <a:xfrm rot="10800000">
            <a:off x="2571736" y="4429132"/>
            <a:ext cx="1857388" cy="100013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5 Metin kutusu"/>
          <p:cNvSpPr txBox="1"/>
          <p:nvPr/>
        </p:nvSpPr>
        <p:spPr>
          <a:xfrm>
            <a:off x="2500298" y="5429264"/>
            <a:ext cx="3357586"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i="1" dirty="0" smtClean="0">
                <a:solidFill>
                  <a:srgbClr val="0070C0"/>
                </a:solidFill>
              </a:rPr>
              <a:t>Kod bu noktaya gelebilmişse, bu, bundan önceki tüm koşulların </a:t>
            </a:r>
            <a:r>
              <a:rPr lang="tr-TR" i="1" dirty="0" err="1" smtClean="0">
                <a:solidFill>
                  <a:srgbClr val="0070C0"/>
                </a:solidFill>
              </a:rPr>
              <a:t>false</a:t>
            </a:r>
            <a:r>
              <a:rPr lang="tr-TR" i="1" dirty="0" smtClean="0">
                <a:solidFill>
                  <a:srgbClr val="0070C0"/>
                </a:solidFill>
              </a:rPr>
              <a:t>(0) olduğunu gösterir</a:t>
            </a:r>
            <a:endParaRPr lang="tr-TR" i="1" dirty="0">
              <a:solidFill>
                <a:srgbClr val="0070C0"/>
              </a:solidFill>
            </a:endParaRPr>
          </a:p>
        </p:txBody>
      </p:sp>
      <p:sp>
        <p:nvSpPr>
          <p:cNvPr id="8" name="7 Dikdörtgen"/>
          <p:cNvSpPr/>
          <p:nvPr/>
        </p:nvSpPr>
        <p:spPr>
          <a:xfrm>
            <a:off x="5929322" y="1285860"/>
            <a:ext cx="2928958" cy="3970318"/>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buFont typeface="Wingdings" pitchFamily="2" charset="2"/>
              <a:buChar char="Ø"/>
            </a:pPr>
            <a:r>
              <a:rPr lang="tr-TR" dirty="0" smtClean="0"/>
              <a:t> Buradaki kod parçasında iki tane “else </a:t>
            </a:r>
            <a:r>
              <a:rPr lang="tr-TR" dirty="0" err="1" smtClean="0"/>
              <a:t>if</a:t>
            </a:r>
            <a:r>
              <a:rPr lang="tr-TR" dirty="0" smtClean="0"/>
              <a:t>” bloğu </a:t>
            </a:r>
            <a:r>
              <a:rPr lang="tr-TR" dirty="0" err="1" smtClean="0"/>
              <a:t>if</a:t>
            </a:r>
            <a:r>
              <a:rPr lang="tr-TR" dirty="0" smtClean="0"/>
              <a:t> bloğuna bağlanmıştır. </a:t>
            </a:r>
          </a:p>
          <a:p>
            <a:pPr algn="just">
              <a:buFont typeface="Wingdings" pitchFamily="2" charset="2"/>
              <a:buChar char="Ø"/>
            </a:pPr>
            <a:r>
              <a:rPr lang="tr-TR" dirty="0" smtClean="0"/>
              <a:t>Böyle bir durumda kodda yukarıdan başlanarak sırayla </a:t>
            </a:r>
            <a:r>
              <a:rPr lang="tr-TR" dirty="0" err="1" smtClean="0"/>
              <a:t>if</a:t>
            </a:r>
            <a:r>
              <a:rPr lang="tr-TR" dirty="0" smtClean="0"/>
              <a:t> ve else </a:t>
            </a:r>
            <a:r>
              <a:rPr lang="tr-TR" dirty="0" err="1" smtClean="0"/>
              <a:t>if</a:t>
            </a:r>
            <a:r>
              <a:rPr lang="tr-TR" dirty="0" smtClean="0"/>
              <a:t> yapılarının içeriği kontrol edilir. </a:t>
            </a:r>
          </a:p>
          <a:p>
            <a:pPr algn="just">
              <a:buFont typeface="Wingdings" pitchFamily="2" charset="2"/>
              <a:buChar char="Ø"/>
            </a:pPr>
            <a:r>
              <a:rPr lang="tr-TR" dirty="0" smtClean="0"/>
              <a:t>Doğru sonuç veren </a:t>
            </a:r>
            <a:r>
              <a:rPr lang="tr-TR" b="1" i="1" dirty="0" smtClean="0"/>
              <a:t>ilk</a:t>
            </a:r>
            <a:r>
              <a:rPr lang="tr-TR" dirty="0" smtClean="0"/>
              <a:t> </a:t>
            </a:r>
            <a:r>
              <a:rPr lang="tr-TR" dirty="0" err="1" smtClean="0"/>
              <a:t>if</a:t>
            </a:r>
            <a:r>
              <a:rPr lang="tr-TR" dirty="0" smtClean="0"/>
              <a:t> veya else </a:t>
            </a:r>
            <a:r>
              <a:rPr lang="tr-TR" dirty="0" err="1" smtClean="0"/>
              <a:t>if</a:t>
            </a:r>
            <a:r>
              <a:rPr lang="tr-TR" dirty="0" smtClean="0"/>
              <a:t> bloğu çalıştırılır ve geri kalan bloklar çalıştırılmadan atlanır. </a:t>
            </a:r>
          </a:p>
          <a:p>
            <a:pPr algn="just">
              <a:buFont typeface="Wingdings" pitchFamily="2" charset="2"/>
              <a:buChar char="Ø"/>
            </a:pPr>
            <a:r>
              <a:rPr lang="tr-TR" dirty="0" smtClean="0"/>
              <a:t>Eğer doğru bir önerme bulunmazsa hiçbir </a:t>
            </a:r>
            <a:r>
              <a:rPr lang="tr-TR" dirty="0" err="1" smtClean="0"/>
              <a:t>if</a:t>
            </a:r>
            <a:r>
              <a:rPr lang="tr-TR" dirty="0" smtClean="0"/>
              <a:t> - else </a:t>
            </a:r>
            <a:r>
              <a:rPr lang="tr-TR" dirty="0" err="1" smtClean="0"/>
              <a:t>if</a:t>
            </a:r>
            <a:r>
              <a:rPr lang="tr-TR" dirty="0" smtClean="0"/>
              <a:t> bloğu çalıştırılmaz.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inkTgt spid="_x0000_s124930"/>
                                        </p:tgtEl>
                                        <p:attrNameLst>
                                          <p:attrName>style.visibility</p:attrName>
                                        </p:attrNameLst>
                                      </p:cBhvr>
                                      <p:to>
                                        <p:strVal val="visible"/>
                                      </p:to>
                                    </p:set>
                                    <p:animEffect transition="in" filter="checkerboard(across)">
                                      <p:cBhvr>
                                        <p:cTn id="7" dur="500"/>
                                        <p:tgtEl>
                                          <p:inkTgt spid="_x0000_s124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r"/>
            <a:r>
              <a:rPr lang="tr-TR" dirty="0" smtClean="0"/>
              <a:t>Alıştırma</a:t>
            </a:r>
            <a:endParaRPr lang="tr-TR" dirty="0"/>
          </a:p>
        </p:txBody>
      </p:sp>
      <p:sp>
        <p:nvSpPr>
          <p:cNvPr id="3" name="2 İçerik Yer Tutucusu"/>
          <p:cNvSpPr>
            <a:spLocks noGrp="1"/>
          </p:cNvSpPr>
          <p:nvPr>
            <p:ph sz="quarter" idx="1"/>
          </p:nvPr>
        </p:nvSpPr>
        <p:spPr>
          <a:xfrm>
            <a:off x="457200" y="647696"/>
            <a:ext cx="8229600" cy="4995882"/>
          </a:xfrm>
        </p:spPr>
        <p:txBody>
          <a:bodyPr>
            <a:normAutofit fontScale="70000" lnSpcReduction="2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err="1" smtClean="0"/>
              <a:t>int</a:t>
            </a:r>
            <a:r>
              <a:rPr lang="tr-TR" dirty="0" smtClean="0"/>
              <a:t> </a:t>
            </a:r>
            <a:r>
              <a:rPr lang="tr-TR" dirty="0" err="1" smtClean="0"/>
              <a:t>main</a:t>
            </a:r>
            <a:r>
              <a:rPr lang="tr-TR" dirty="0" smtClean="0"/>
              <a:t>() {</a:t>
            </a:r>
          </a:p>
          <a:p>
            <a:pPr>
              <a:buNone/>
            </a:pPr>
            <a:r>
              <a:rPr lang="tr-TR" dirty="0" smtClean="0"/>
              <a:t>	</a:t>
            </a:r>
            <a:r>
              <a:rPr lang="tr-TR" dirty="0" err="1" smtClean="0"/>
              <a:t>char</a:t>
            </a:r>
            <a:r>
              <a:rPr lang="tr-TR" dirty="0" smtClean="0"/>
              <a:t> x=97; //</a:t>
            </a:r>
            <a:r>
              <a:rPr lang="tr-TR" dirty="0" err="1" smtClean="0"/>
              <a:t>a'nin</a:t>
            </a:r>
            <a:r>
              <a:rPr lang="tr-TR" dirty="0" smtClean="0"/>
              <a:t> </a:t>
            </a:r>
            <a:r>
              <a:rPr lang="tr-TR" dirty="0" err="1" smtClean="0"/>
              <a:t>ASCIIsi</a:t>
            </a:r>
            <a:endParaRPr lang="tr-TR" dirty="0" smtClean="0"/>
          </a:p>
          <a:p>
            <a:pPr>
              <a:buNone/>
            </a:pPr>
            <a:r>
              <a:rPr lang="tr-TR" dirty="0" smtClean="0"/>
              <a:t>	</a:t>
            </a:r>
            <a:r>
              <a:rPr lang="tr-TR" dirty="0" err="1" smtClean="0"/>
              <a:t>if</a:t>
            </a:r>
            <a:r>
              <a:rPr lang="tr-TR" dirty="0" smtClean="0"/>
              <a:t>(x=='a')</a:t>
            </a:r>
          </a:p>
          <a:p>
            <a:pPr>
              <a:buNone/>
            </a:pPr>
            <a:r>
              <a:rPr lang="tr-TR" dirty="0" smtClean="0"/>
              <a:t>		</a:t>
            </a:r>
            <a:r>
              <a:rPr lang="tr-TR" dirty="0" err="1" smtClean="0"/>
              <a:t>printf</a:t>
            </a:r>
            <a:r>
              <a:rPr lang="tr-TR" dirty="0" smtClean="0"/>
              <a:t>("</a:t>
            </a:r>
            <a:r>
              <a:rPr lang="tr-TR" dirty="0" err="1" smtClean="0"/>
              <a:t>Hayir</a:t>
            </a:r>
            <a:r>
              <a:rPr lang="tr-TR" dirty="0" smtClean="0"/>
              <a:t>");</a:t>
            </a:r>
          </a:p>
          <a:p>
            <a:pPr>
              <a:buNone/>
            </a:pPr>
            <a:r>
              <a:rPr lang="tr-TR" dirty="0" smtClean="0"/>
              <a:t>	else </a:t>
            </a:r>
          </a:p>
          <a:p>
            <a:pPr>
              <a:buNone/>
            </a:pPr>
            <a:r>
              <a:rPr lang="tr-TR" dirty="0" smtClean="0"/>
              <a:t>		</a:t>
            </a:r>
            <a:r>
              <a:rPr lang="tr-TR" dirty="0" err="1" smtClean="0"/>
              <a:t>if</a:t>
            </a:r>
            <a:r>
              <a:rPr lang="tr-TR" dirty="0" smtClean="0"/>
              <a:t>(x=='b')</a:t>
            </a:r>
          </a:p>
          <a:p>
            <a:pPr>
              <a:buNone/>
            </a:pPr>
            <a:r>
              <a:rPr lang="tr-TR" dirty="0" smtClean="0"/>
              <a:t>			</a:t>
            </a:r>
            <a:r>
              <a:rPr lang="tr-TR" dirty="0" err="1" smtClean="0"/>
              <a:t>printf</a:t>
            </a:r>
            <a:r>
              <a:rPr lang="tr-TR" dirty="0" smtClean="0"/>
              <a:t>("Evet");</a:t>
            </a:r>
          </a:p>
          <a:p>
            <a:pPr>
              <a:buNone/>
            </a:pPr>
            <a:r>
              <a:rPr lang="tr-TR" dirty="0" smtClean="0"/>
              <a:t>		else </a:t>
            </a:r>
          </a:p>
          <a:p>
            <a:pPr>
              <a:buNone/>
            </a:pPr>
            <a:r>
              <a:rPr lang="tr-TR" dirty="0" smtClean="0"/>
              <a:t>			</a:t>
            </a:r>
            <a:r>
              <a:rPr lang="tr-TR" dirty="0" err="1" smtClean="0"/>
              <a:t>if</a:t>
            </a:r>
            <a:r>
              <a:rPr lang="tr-TR" dirty="0" smtClean="0"/>
              <a:t>(x=='c')</a:t>
            </a:r>
          </a:p>
          <a:p>
            <a:pPr>
              <a:buNone/>
            </a:pPr>
            <a:r>
              <a:rPr lang="tr-TR" dirty="0" smtClean="0"/>
              <a:t>			</a:t>
            </a:r>
            <a:r>
              <a:rPr lang="tr-TR" dirty="0" err="1" smtClean="0"/>
              <a:t>printf</a:t>
            </a:r>
            <a:r>
              <a:rPr lang="tr-TR" dirty="0" smtClean="0"/>
              <a:t>("Olur mu ki?\n");</a:t>
            </a:r>
          </a:p>
          <a:p>
            <a:pPr>
              <a:buNone/>
            </a:pPr>
            <a:r>
              <a:rPr lang="tr-TR" dirty="0" smtClean="0"/>
              <a:t>			else</a:t>
            </a:r>
          </a:p>
          <a:p>
            <a:pPr>
              <a:buNone/>
            </a:pPr>
            <a:r>
              <a:rPr lang="tr-TR" dirty="0" smtClean="0"/>
              <a:t>				</a:t>
            </a:r>
            <a:r>
              <a:rPr lang="tr-TR" dirty="0" err="1" smtClean="0"/>
              <a:t>printf</a:t>
            </a:r>
            <a:r>
              <a:rPr lang="tr-TR" dirty="0" smtClean="0"/>
              <a:t>("Olacak is </a:t>
            </a:r>
            <a:r>
              <a:rPr lang="tr-TR" dirty="0" err="1" smtClean="0"/>
              <a:t>degil</a:t>
            </a:r>
            <a:r>
              <a:rPr lang="tr-TR" dirty="0" smtClean="0"/>
              <a:t>.\n");</a:t>
            </a:r>
          </a:p>
          <a:p>
            <a:pPr>
              <a:buNone/>
            </a:pPr>
            <a:r>
              <a:rPr lang="tr-TR" dirty="0" smtClean="0"/>
              <a:t>				</a:t>
            </a:r>
            <a:r>
              <a:rPr lang="tr-TR" dirty="0" err="1" smtClean="0"/>
              <a:t>if</a:t>
            </a:r>
            <a:r>
              <a:rPr lang="tr-TR" dirty="0" smtClean="0"/>
              <a:t>(-1)</a:t>
            </a:r>
          </a:p>
          <a:p>
            <a:pPr>
              <a:buNone/>
            </a:pPr>
            <a:r>
              <a:rPr lang="tr-TR" dirty="0" smtClean="0"/>
              <a:t>					</a:t>
            </a:r>
            <a:r>
              <a:rPr lang="tr-TR" dirty="0" err="1" smtClean="0"/>
              <a:t>printf</a:t>
            </a:r>
            <a:r>
              <a:rPr lang="tr-TR" dirty="0" smtClean="0"/>
              <a:t>("Asla");</a:t>
            </a:r>
          </a:p>
          <a:p>
            <a:pPr>
              <a:buNone/>
            </a:pPr>
            <a:r>
              <a:rPr lang="tr-TR" dirty="0" smtClean="0"/>
              <a:t>	</a:t>
            </a:r>
            <a:r>
              <a:rPr lang="tr-TR" dirty="0" err="1" smtClean="0"/>
              <a:t>return</a:t>
            </a:r>
            <a:r>
              <a:rPr lang="tr-TR" dirty="0" smtClean="0"/>
              <a:t> 0; }</a:t>
            </a:r>
          </a:p>
          <a:p>
            <a:pPr>
              <a:buNone/>
            </a:pPr>
            <a:endParaRPr lang="tr-TR" dirty="0"/>
          </a:p>
        </p:txBody>
      </p:sp>
      <p:pic>
        <p:nvPicPr>
          <p:cNvPr id="4" name="3 Resim" descr="soru.jpg"/>
          <p:cNvPicPr>
            <a:picLocks noChangeAspect="1"/>
          </p:cNvPicPr>
          <p:nvPr/>
        </p:nvPicPr>
        <p:blipFill>
          <a:blip r:embed="rId2"/>
          <a:stretch>
            <a:fillRect/>
          </a:stretch>
        </p:blipFill>
        <p:spPr>
          <a:xfrm>
            <a:off x="5857884" y="1857364"/>
            <a:ext cx="2371344" cy="1780032"/>
          </a:xfrm>
          <a:prstGeom prst="rect">
            <a:avLst/>
          </a:prstGeom>
        </p:spPr>
      </p:pic>
      <p:grpSp>
        <p:nvGrpSpPr>
          <p:cNvPr id="10" name="9 Grup"/>
          <p:cNvGrpSpPr/>
          <p:nvPr/>
        </p:nvGrpSpPr>
        <p:grpSpPr>
          <a:xfrm>
            <a:off x="1357290" y="1785926"/>
            <a:ext cx="4643470" cy="2714644"/>
            <a:chOff x="1357290" y="1785926"/>
            <a:chExt cx="4643470" cy="2714644"/>
          </a:xfrm>
        </p:grpSpPr>
        <p:sp>
          <p:nvSpPr>
            <p:cNvPr id="5" name="4 Dikdörtgen"/>
            <p:cNvSpPr/>
            <p:nvPr/>
          </p:nvSpPr>
          <p:spPr>
            <a:xfrm>
              <a:off x="1357290" y="1785926"/>
              <a:ext cx="1785950"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1357290" y="2357430"/>
              <a:ext cx="4643470" cy="21431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Dikdörtgen"/>
            <p:cNvSpPr/>
            <p:nvPr/>
          </p:nvSpPr>
          <p:spPr>
            <a:xfrm>
              <a:off x="2285984" y="2714620"/>
              <a:ext cx="1643074" cy="428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Dikdörtgen"/>
            <p:cNvSpPr/>
            <p:nvPr/>
          </p:nvSpPr>
          <p:spPr>
            <a:xfrm>
              <a:off x="2285984" y="3286124"/>
              <a:ext cx="3643338" cy="12144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9" name="8 Yuvarlatılmış Dikdörtgen"/>
          <p:cNvSpPr/>
          <p:nvPr/>
        </p:nvSpPr>
        <p:spPr>
          <a:xfrm>
            <a:off x="6357950" y="4071942"/>
            <a:ext cx="2500330"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C dili girintilere bakar mı? </a:t>
            </a:r>
            <a:r>
              <a:rPr lang="tr-TR" b="1" dirty="0" err="1" smtClean="0"/>
              <a:t>HayirAsla</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sz="quarter" idx="1"/>
          </p:nvPr>
        </p:nvSpPr>
        <p:spPr>
          <a:xfrm>
            <a:off x="254000" y="0"/>
            <a:ext cx="8229600" cy="4937760"/>
          </a:xfrm>
        </p:spPr>
        <p:txBody>
          <a:bodyPr>
            <a:normAutofit fontScale="85000" lnSpcReduction="20000"/>
          </a:bodyPr>
          <a:lstStyle/>
          <a:p>
            <a:pPr algn="just">
              <a:buNone/>
            </a:pPr>
            <a:r>
              <a:rPr lang="tr-TR" sz="2400" dirty="0" smtClean="0">
                <a:solidFill>
                  <a:schemeClr val="tx1"/>
                </a:solidFill>
              </a:rPr>
              <a:t> </a:t>
            </a:r>
            <a:r>
              <a:rPr lang="tr-TR" sz="2400" b="1" dirty="0" smtClean="0">
                <a:solidFill>
                  <a:schemeClr val="tx1"/>
                </a:solidFill>
              </a:rPr>
              <a:t>Örnek:</a:t>
            </a:r>
          </a:p>
          <a:p>
            <a:pPr algn="just">
              <a:buNone/>
            </a:pPr>
            <a:r>
              <a:rPr lang="tr-TR" b="1" dirty="0">
                <a:solidFill>
                  <a:schemeClr val="tx1"/>
                </a:solidFill>
              </a:rPr>
              <a:t> </a:t>
            </a:r>
            <a:r>
              <a:rPr lang="tr-TR" b="1" dirty="0" smtClean="0">
                <a:solidFill>
                  <a:schemeClr val="tx1"/>
                </a:solidFill>
              </a:rPr>
              <a:t>  </a:t>
            </a:r>
            <a:r>
              <a:rPr lang="tr-TR" dirty="0" err="1" smtClean="0">
                <a:solidFill>
                  <a:schemeClr val="tx1"/>
                </a:solidFill>
              </a:rPr>
              <a:t>int</a:t>
            </a:r>
            <a:r>
              <a:rPr lang="tr-TR" dirty="0" smtClean="0">
                <a:solidFill>
                  <a:schemeClr val="tx1"/>
                </a:solidFill>
              </a:rPr>
              <a:t> </a:t>
            </a:r>
            <a:r>
              <a:rPr lang="tr-TR" dirty="0" err="1" smtClean="0">
                <a:solidFill>
                  <a:schemeClr val="tx1"/>
                </a:solidFill>
              </a:rPr>
              <a:t>ogr</a:t>
            </a:r>
            <a:r>
              <a:rPr lang="tr-TR" dirty="0" smtClean="0">
                <a:solidFill>
                  <a:schemeClr val="tx1"/>
                </a:solidFill>
              </a:rPr>
              <a:t>_not;</a:t>
            </a:r>
            <a:endParaRPr lang="tr-TR" sz="2400" dirty="0" smtClean="0">
              <a:solidFill>
                <a:schemeClr val="tx1"/>
              </a:solidFill>
            </a:endParaRP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a:t>
            </a:r>
            <a:r>
              <a:rPr lang="tr-TR" sz="2400" dirty="0" err="1" smtClean="0">
                <a:solidFill>
                  <a:schemeClr val="tx1"/>
                </a:solidFill>
              </a:rPr>
              <a:t>Lutfen</a:t>
            </a:r>
            <a:r>
              <a:rPr lang="tr-TR" sz="2400" dirty="0" smtClean="0">
                <a:solidFill>
                  <a:schemeClr val="tx1"/>
                </a:solidFill>
              </a:rPr>
              <a:t> notunuzu giriniz: “);</a:t>
            </a:r>
          </a:p>
          <a:p>
            <a:pPr algn="just">
              <a:buNone/>
            </a:pPr>
            <a:r>
              <a:rPr lang="tr-TR" sz="2400" dirty="0" smtClean="0">
                <a:solidFill>
                  <a:schemeClr val="tx1"/>
                </a:solidFill>
              </a:rPr>
              <a:t>   </a:t>
            </a:r>
            <a:r>
              <a:rPr lang="tr-TR" sz="2400" dirty="0" err="1" smtClean="0">
                <a:solidFill>
                  <a:schemeClr val="tx1"/>
                </a:solidFill>
              </a:rPr>
              <a:t>scanf</a:t>
            </a:r>
            <a:r>
              <a:rPr lang="tr-TR" sz="2400" dirty="0" smtClean="0">
                <a:solidFill>
                  <a:schemeClr val="tx1"/>
                </a:solidFill>
              </a:rPr>
              <a:t>("%d", &amp;</a:t>
            </a:r>
            <a:r>
              <a:rPr lang="tr-TR" sz="2400" dirty="0" err="1" smtClean="0">
                <a:solidFill>
                  <a:schemeClr val="tx1"/>
                </a:solidFill>
              </a:rPr>
              <a:t>ogr</a:t>
            </a:r>
            <a:r>
              <a:rPr lang="tr-TR" sz="2400" dirty="0" smtClean="0">
                <a:solidFill>
                  <a:schemeClr val="tx1"/>
                </a:solidFill>
              </a:rPr>
              <a:t>_not);</a:t>
            </a:r>
          </a:p>
          <a:p>
            <a:pPr algn="just">
              <a:buNone/>
            </a:pPr>
            <a:r>
              <a:rPr lang="tr-TR" sz="2400" dirty="0" smtClean="0">
                <a:solidFill>
                  <a:schemeClr val="tx1"/>
                </a:solidFill>
              </a:rPr>
              <a:t>  </a:t>
            </a:r>
          </a:p>
          <a:p>
            <a:pPr algn="just">
              <a:buNone/>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90)</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AA”);</a:t>
            </a:r>
          </a:p>
          <a:p>
            <a:pPr algn="just">
              <a:buNone/>
            </a:pPr>
            <a:r>
              <a:rPr lang="tr-TR" sz="2400" dirty="0" smtClean="0">
                <a:solidFill>
                  <a:schemeClr val="tx1"/>
                </a:solidFill>
              </a:rPr>
              <a:t>   else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80)</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BB”);</a:t>
            </a:r>
          </a:p>
          <a:p>
            <a:pPr algn="just">
              <a:buNone/>
            </a:pPr>
            <a:r>
              <a:rPr lang="tr-TR" sz="2400" dirty="0" smtClean="0">
                <a:solidFill>
                  <a:schemeClr val="tx1"/>
                </a:solidFill>
              </a:rPr>
              <a:t>   else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70)</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CC”);</a:t>
            </a:r>
          </a:p>
          <a:p>
            <a:pPr algn="just">
              <a:buNone/>
            </a:pPr>
            <a:r>
              <a:rPr lang="tr-TR" sz="2400" dirty="0" smtClean="0">
                <a:solidFill>
                  <a:schemeClr val="tx1"/>
                </a:solidFill>
              </a:rPr>
              <a:t>   else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60)</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DD”);</a:t>
            </a:r>
          </a:p>
          <a:p>
            <a:pPr algn="just">
              <a:buNone/>
            </a:pPr>
            <a:r>
              <a:rPr lang="tr-TR" sz="2400" dirty="0" smtClean="0">
                <a:solidFill>
                  <a:schemeClr val="tx1"/>
                </a:solidFill>
              </a:rPr>
              <a:t>   else</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FF”);</a:t>
            </a:r>
          </a:p>
          <a:p>
            <a:pPr algn="just">
              <a:buNone/>
            </a:pPr>
            <a:endParaRPr lang="tr-TR" sz="2400" dirty="0" smtClean="0">
              <a:solidFill>
                <a:schemeClr val="tx1"/>
              </a:solidFill>
            </a:endParaRPr>
          </a:p>
          <a:p>
            <a:pPr algn="just">
              <a:buNone/>
            </a:pPr>
            <a:endParaRPr lang="tr-TR" sz="2400" b="1" dirty="0" smtClean="0">
              <a:solidFill>
                <a:schemeClr val="tx1"/>
              </a:solidFill>
            </a:endParaRPr>
          </a:p>
        </p:txBody>
      </p:sp>
      <p:sp>
        <p:nvSpPr>
          <p:cNvPr id="4" name="3 Dikdörtgen"/>
          <p:cNvSpPr/>
          <p:nvPr/>
        </p:nvSpPr>
        <p:spPr>
          <a:xfrm>
            <a:off x="5286380" y="1928802"/>
            <a:ext cx="2928958" cy="2031325"/>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buFont typeface="Wingdings" pitchFamily="2" charset="2"/>
              <a:buChar char="Ø"/>
            </a:pPr>
            <a:r>
              <a:rPr lang="tr-TR" dirty="0" smtClean="0"/>
              <a:t>Bu örnekte önce harf notunun 90’dan büyük eşit olup olmadığı kontrol edilir. Eğer </a:t>
            </a:r>
            <a:r>
              <a:rPr lang="tr-TR" dirty="0" err="1" smtClean="0"/>
              <a:t>ogr</a:t>
            </a:r>
            <a:r>
              <a:rPr lang="tr-TR" dirty="0" smtClean="0"/>
              <a:t>_not 90’dan büyük eşitse ekrana “Harf notunuz = AA” yazdırılır ve </a:t>
            </a:r>
            <a:r>
              <a:rPr lang="tr-TR" b="1" dirty="0" smtClean="0"/>
              <a:t>diğer bloklar çalıştırılmaz.</a:t>
            </a:r>
          </a:p>
        </p:txBody>
      </p:sp>
      <p:sp>
        <p:nvSpPr>
          <p:cNvPr id="7" name="Başlık 1"/>
          <p:cNvSpPr>
            <a:spLocks noGrp="1"/>
          </p:cNvSpPr>
          <p:nvPr>
            <p:ph type="title"/>
          </p:nvPr>
        </p:nvSpPr>
        <p:spPr>
          <a:xfrm>
            <a:off x="5029200" y="4178300"/>
            <a:ext cx="4114800" cy="990600"/>
          </a:xfrm>
        </p:spPr>
        <p:txBody>
          <a:bodyPr anchor="ctr">
            <a:normAutofit fontScale="90000"/>
          </a:bodyPr>
          <a:lstStyle/>
          <a:p>
            <a:r>
              <a:rPr lang="tr-TR" sz="4000" b="1" dirty="0" smtClean="0">
                <a:solidFill>
                  <a:schemeClr val="tx2">
                    <a:lumMod val="60000"/>
                    <a:lumOff val="40000"/>
                  </a:schemeClr>
                </a:solidFill>
              </a:rPr>
              <a:t>Karar Verme Yapıları “</a:t>
            </a:r>
            <a:r>
              <a:rPr lang="tr-TR" sz="4000" b="1" dirty="0" err="1" smtClean="0">
                <a:solidFill>
                  <a:schemeClr val="tx2">
                    <a:lumMod val="60000"/>
                    <a:lumOff val="40000"/>
                  </a:schemeClr>
                </a:solidFill>
              </a:rPr>
              <a:t>if</a:t>
            </a:r>
            <a:r>
              <a:rPr lang="tr-TR" sz="4000" b="1" dirty="0" smtClean="0">
                <a:solidFill>
                  <a:schemeClr val="tx2">
                    <a:lumMod val="60000"/>
                    <a:lumOff val="40000"/>
                  </a:schemeClr>
                </a:solidFill>
              </a:rPr>
              <a:t>… else </a:t>
            </a:r>
            <a:r>
              <a:rPr lang="tr-TR" sz="4000" b="1" dirty="0" err="1" smtClean="0">
                <a:solidFill>
                  <a:schemeClr val="tx2">
                    <a:lumMod val="60000"/>
                    <a:lumOff val="40000"/>
                  </a:schemeClr>
                </a:solidFill>
              </a:rPr>
              <a:t>if</a:t>
            </a:r>
            <a:r>
              <a:rPr lang="tr-TR" sz="4000" b="1" dirty="0" smtClean="0">
                <a:solidFill>
                  <a:schemeClr val="tx2">
                    <a:lumMod val="60000"/>
                    <a:lumOff val="40000"/>
                  </a:schemeClr>
                </a:solidFill>
              </a:rPr>
              <a:t>… else…"</a:t>
            </a:r>
            <a:endParaRPr lang="tr-TR" sz="4000" b="1" dirty="0">
              <a:solidFill>
                <a:schemeClr val="tx2">
                  <a:lumMod val="60000"/>
                  <a:lumOff val="40000"/>
                </a:schemeClr>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inkTgt spid="_x0000_s1031"/>
                                        </p:tgtEl>
                                        <p:attrNameLst>
                                          <p:attrName>style.visibility</p:attrName>
                                        </p:attrNameLst>
                                      </p:cBhvr>
                                      <p:to>
                                        <p:strVal val="visible"/>
                                      </p:to>
                                    </p:set>
                                    <p:animEffect transition="in" filter="checkerboard(across)">
                                      <p:cBhvr>
                                        <p:cTn id="7" dur="500"/>
                                        <p:tgtEl>
                                          <p:inkTgt spid="_x0000_s103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inkTgt spid="_x0000_s1032"/>
                                        </p:tgtEl>
                                        <p:attrNameLst>
                                          <p:attrName>style.visibility</p:attrName>
                                        </p:attrNameLst>
                                      </p:cBhvr>
                                      <p:to>
                                        <p:strVal val="visible"/>
                                      </p:to>
                                    </p:set>
                                    <p:animEffect transition="in" filter="checkerboard(across)">
                                      <p:cBhvr>
                                        <p:cTn id="12" dur="500"/>
                                        <p:tgtEl>
                                          <p:inkTgt spid="_x0000_s103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inkTgt spid="_x0000_s1033"/>
                                        </p:tgtEl>
                                        <p:attrNameLst>
                                          <p:attrName>style.visibility</p:attrName>
                                        </p:attrNameLst>
                                      </p:cBhvr>
                                      <p:to>
                                        <p:strVal val="visible"/>
                                      </p:to>
                                    </p:set>
                                    <p:animEffect transition="in" filter="checkerboard(across)">
                                      <p:cBhvr>
                                        <p:cTn id="17" dur="500"/>
                                        <p:tgtEl>
                                          <p:inkTgt spid="_x0000_s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solidFill>
                  <a:srgbClr val="464653">
                    <a:lumMod val="60000"/>
                    <a:lumOff val="40000"/>
                  </a:srgbClr>
                </a:solidFill>
              </a:rPr>
              <a:t>Karar Verme Yapıları  “IF” – “ELSE IF” – “ELSE”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 karar verme yapısı kullanılırken doğru sonuç alabilmek için hangi </a:t>
            </a:r>
            <a:r>
              <a:rPr lang="tr-TR" sz="2400" dirty="0" err="1" smtClean="0">
                <a:solidFill>
                  <a:schemeClr val="tx1"/>
                </a:solidFill>
              </a:rPr>
              <a:t>if</a:t>
            </a:r>
            <a:r>
              <a:rPr lang="tr-TR" sz="2400" dirty="0" smtClean="0">
                <a:solidFill>
                  <a:schemeClr val="tx1"/>
                </a:solidFill>
              </a:rPr>
              <a:t> yapısının kullanılacağı, hangi mantıksal operatörlerin kullanılacağı, hangi kontrolün hangi sırada yapılacağı oldukça önemlidir. </a:t>
            </a:r>
          </a:p>
          <a:p>
            <a:pPr algn="just">
              <a:buFontTx/>
              <a:buChar char="-"/>
            </a:pPr>
            <a:endParaRPr lang="tr-TR" sz="2400" dirty="0" smtClean="0"/>
          </a:p>
          <a:p>
            <a:pPr algn="just">
              <a:buFontTx/>
              <a:buChar char="-"/>
            </a:pPr>
            <a:r>
              <a:rPr lang="tr-TR" sz="2400" dirty="0" smtClean="0">
                <a:solidFill>
                  <a:schemeClr val="tx1"/>
                </a:solidFill>
              </a:rPr>
              <a:t>Bir önceki harf notu örneğini farklı şekillerde yazarak çıktılarına bakalım.</a:t>
            </a:r>
            <a:endParaRPr lang="tr-TR" sz="2400" b="1" dirty="0" smtClean="0">
              <a:solidFill>
                <a:schemeClr val="tx1"/>
              </a:solidFill>
            </a:endParaRPr>
          </a:p>
          <a:p>
            <a:pPr algn="just"/>
            <a:endParaRPr lang="tr-TR" sz="2400" b="1" dirty="0" smtClean="0">
              <a:solidFill>
                <a:schemeClr val="tx1"/>
              </a:solidFill>
            </a:endParaRPr>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solidFill>
                  <a:srgbClr val="464653">
                    <a:lumMod val="60000"/>
                    <a:lumOff val="40000"/>
                  </a:srgbClr>
                </a:solidFill>
              </a:rPr>
              <a:t>Karar Verme Yapıları  “IF” – “ELSE IF” – “ELSE”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85000" lnSpcReduction="20000"/>
          </a:bodyPr>
          <a:lstStyle/>
          <a:p>
            <a:pPr algn="just">
              <a:buNone/>
            </a:pPr>
            <a:r>
              <a:rPr lang="tr-TR" sz="2400" dirty="0" smtClean="0">
                <a:solidFill>
                  <a:schemeClr val="tx1"/>
                </a:solidFill>
              </a:rPr>
              <a:t> </a:t>
            </a:r>
            <a:r>
              <a:rPr lang="tr-TR" sz="2400" b="1" dirty="0" smtClean="0">
                <a:solidFill>
                  <a:schemeClr val="tx1"/>
                </a:solidFill>
              </a:rPr>
              <a:t>Kod 1:</a:t>
            </a:r>
          </a:p>
          <a:p>
            <a:pPr algn="just">
              <a:buNone/>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a:t>
            </a:r>
            <a:r>
              <a:rPr lang="tr-TR" sz="2400" dirty="0" err="1" smtClean="0">
                <a:solidFill>
                  <a:schemeClr val="tx1"/>
                </a:solidFill>
              </a:rPr>
              <a:t>ogr</a:t>
            </a:r>
            <a:r>
              <a:rPr lang="tr-TR" sz="2400" dirty="0" smtClean="0">
                <a:solidFill>
                  <a:schemeClr val="tx1"/>
                </a:solidFill>
              </a:rPr>
              <a:t>_not = 75;</a:t>
            </a:r>
          </a:p>
          <a:p>
            <a:pPr algn="just">
              <a:buNone/>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90)</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AA”);</a:t>
            </a:r>
          </a:p>
          <a:p>
            <a:pPr algn="just">
              <a:buNone/>
            </a:pPr>
            <a:r>
              <a:rPr lang="tr-TR" sz="2400" dirty="0" smtClean="0">
                <a:solidFill>
                  <a:schemeClr val="tx1"/>
                </a:solidFill>
              </a:rPr>
              <a:t>   else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80)</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BB”);</a:t>
            </a:r>
          </a:p>
          <a:p>
            <a:pPr algn="just">
              <a:buNone/>
            </a:pPr>
            <a:r>
              <a:rPr lang="tr-TR" sz="2400" dirty="0" smtClean="0">
                <a:solidFill>
                  <a:schemeClr val="tx1"/>
                </a:solidFill>
              </a:rPr>
              <a:t>   else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70)</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CC”);</a:t>
            </a:r>
          </a:p>
          <a:p>
            <a:pPr algn="just">
              <a:buNone/>
            </a:pPr>
            <a:r>
              <a:rPr lang="tr-TR" sz="2400" dirty="0" smtClean="0">
                <a:solidFill>
                  <a:schemeClr val="tx1"/>
                </a:solidFill>
              </a:rPr>
              <a:t>   else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60)</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DD”);</a:t>
            </a:r>
          </a:p>
          <a:p>
            <a:pPr algn="just">
              <a:buNone/>
            </a:pPr>
            <a:r>
              <a:rPr lang="tr-TR" sz="2400" dirty="0" smtClean="0">
                <a:solidFill>
                  <a:schemeClr val="tx1"/>
                </a:solidFill>
              </a:rPr>
              <a:t>   else</a:t>
            </a:r>
          </a:p>
          <a:p>
            <a:pPr algn="just">
              <a:buNone/>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FF”);</a:t>
            </a:r>
          </a:p>
          <a:p>
            <a:pPr algn="just">
              <a:buNone/>
            </a:pPr>
            <a:endParaRPr lang="tr-TR" sz="2400" dirty="0" smtClean="0">
              <a:solidFill>
                <a:schemeClr val="tx1"/>
              </a:solidFill>
            </a:endParaRPr>
          </a:p>
          <a:p>
            <a:pPr algn="just">
              <a:buNone/>
            </a:pPr>
            <a:r>
              <a:rPr lang="tr-TR" sz="2400" dirty="0" smtClean="0">
                <a:solidFill>
                  <a:schemeClr val="tx1"/>
                </a:solidFill>
              </a:rPr>
              <a:t> </a:t>
            </a:r>
            <a:r>
              <a:rPr lang="tr-TR" sz="2400" b="1" dirty="0" smtClean="0">
                <a:solidFill>
                  <a:schemeClr val="tx1"/>
                </a:solidFill>
              </a:rPr>
              <a:t>Çıktı:</a:t>
            </a:r>
          </a:p>
          <a:p>
            <a:pPr algn="just">
              <a:buNone/>
            </a:pPr>
            <a:r>
              <a:rPr lang="tr-TR" sz="2400" dirty="0" smtClean="0">
                <a:solidFill>
                  <a:schemeClr val="tx1"/>
                </a:solidFill>
              </a:rPr>
              <a:t>   Harf notunuz = CC</a:t>
            </a:r>
          </a:p>
          <a:p>
            <a:pPr algn="just"/>
            <a:endParaRPr lang="tr-TR" sz="2400" b="1" dirty="0" smtClean="0">
              <a:solidFill>
                <a:schemeClr val="tx1"/>
              </a:solidFill>
            </a:endParaRPr>
          </a:p>
          <a:p>
            <a:pPr algn="just"/>
            <a:endParaRPr lang="tr-TR" sz="2400" b="1" dirty="0" smtClean="0">
              <a:solidFill>
                <a:schemeClr val="tx1"/>
              </a:solidFill>
            </a:endParaRPr>
          </a:p>
        </p:txBody>
      </p:sp>
      <p:pic>
        <p:nvPicPr>
          <p:cNvPr id="4" name="Picture 2" descr="http://www.coachingconfidence.co.uk/wp-content/uploads/2011/01/Fotolia_35627821_XS.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0000" r="7461"/>
          <a:stretch/>
        </p:blipFill>
        <p:spPr bwMode="auto">
          <a:xfrm>
            <a:off x="5500694" y="1643050"/>
            <a:ext cx="2309747" cy="385765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1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Hatırlatmalar</a:t>
            </a:r>
            <a:endParaRPr lang="tr-TR" dirty="0"/>
          </a:p>
        </p:txBody>
      </p:sp>
      <p:sp>
        <p:nvSpPr>
          <p:cNvPr id="3" name="2 İçerik Yer Tutucusu"/>
          <p:cNvSpPr>
            <a:spLocks noGrp="1"/>
          </p:cNvSpPr>
          <p:nvPr>
            <p:ph sz="quarter" idx="1"/>
          </p:nvPr>
        </p:nvSpPr>
        <p:spPr/>
        <p:txBody>
          <a:bodyPr>
            <a:normAutofit/>
          </a:bodyPr>
          <a:lstStyle/>
          <a:p>
            <a:r>
              <a:rPr lang="tr-TR" i="1" dirty="0" err="1" smtClean="0">
                <a:solidFill>
                  <a:srgbClr val="FF0000"/>
                </a:solidFill>
              </a:rPr>
              <a:t>if</a:t>
            </a:r>
            <a:r>
              <a:rPr lang="tr-TR" dirty="0" smtClean="0"/>
              <a:t> koşulundan sonra </a:t>
            </a:r>
            <a:r>
              <a:rPr lang="tr-TR" i="1" dirty="0" smtClean="0">
                <a:solidFill>
                  <a:srgbClr val="FF0000"/>
                </a:solidFill>
              </a:rPr>
              <a:t>else</a:t>
            </a:r>
            <a:r>
              <a:rPr lang="tr-TR" dirty="0" smtClean="0"/>
              <a:t> gelmek zorunda değildir.</a:t>
            </a:r>
          </a:p>
          <a:p>
            <a:pPr lvl="1">
              <a:buNone/>
            </a:pPr>
            <a:r>
              <a:rPr lang="tr-TR" sz="2000" dirty="0" smtClean="0">
                <a:solidFill>
                  <a:schemeClr val="tx1"/>
                </a:solidFill>
              </a:rPr>
              <a:t>     </a:t>
            </a:r>
            <a:r>
              <a:rPr lang="tr-TR" sz="2000" dirty="0" err="1" smtClean="0">
                <a:solidFill>
                  <a:schemeClr val="tx1"/>
                </a:solidFill>
              </a:rPr>
              <a:t>if</a:t>
            </a:r>
            <a:r>
              <a:rPr lang="tr-TR" sz="2000" dirty="0" smtClean="0">
                <a:solidFill>
                  <a:schemeClr val="tx1"/>
                </a:solidFill>
              </a:rPr>
              <a:t>(a==2) </a:t>
            </a:r>
            <a:r>
              <a:rPr lang="tr-TR" sz="2000" dirty="0" err="1" smtClean="0">
                <a:solidFill>
                  <a:schemeClr val="tx1"/>
                </a:solidFill>
              </a:rPr>
              <a:t>printf</a:t>
            </a:r>
            <a:r>
              <a:rPr lang="tr-TR" sz="2000" dirty="0" smtClean="0">
                <a:solidFill>
                  <a:schemeClr val="tx1"/>
                </a:solidFill>
              </a:rPr>
              <a:t>(“a 2 </a:t>
            </a:r>
            <a:r>
              <a:rPr lang="tr-TR" sz="2000" dirty="0" err="1" smtClean="0">
                <a:solidFill>
                  <a:schemeClr val="tx1"/>
                </a:solidFill>
              </a:rPr>
              <a:t>imis</a:t>
            </a:r>
            <a:r>
              <a:rPr lang="tr-TR" sz="2000" dirty="0" smtClean="0">
                <a:solidFill>
                  <a:schemeClr val="tx1"/>
                </a:solidFill>
              </a:rPr>
              <a:t>”);</a:t>
            </a:r>
          </a:p>
          <a:p>
            <a:pPr lvl="1">
              <a:buNone/>
            </a:pPr>
            <a:endParaRPr lang="tr-TR" sz="2000" dirty="0" smtClean="0">
              <a:solidFill>
                <a:schemeClr val="tx1"/>
              </a:solidFill>
            </a:endParaRPr>
          </a:p>
          <a:p>
            <a:r>
              <a:rPr lang="tr-TR" dirty="0" err="1" smtClean="0"/>
              <a:t>if</a:t>
            </a:r>
            <a:r>
              <a:rPr lang="tr-TR" dirty="0" smtClean="0"/>
              <a:t>(cevap == ‘a’) ile </a:t>
            </a:r>
            <a:r>
              <a:rPr lang="tr-TR" dirty="0" err="1" smtClean="0"/>
              <a:t>if</a:t>
            </a:r>
            <a:r>
              <a:rPr lang="tr-TR" dirty="0" smtClean="0"/>
              <a:t>(cevap == a)</a:t>
            </a:r>
          </a:p>
          <a:p>
            <a:pPr>
              <a:buNone/>
            </a:pPr>
            <a:r>
              <a:rPr lang="tr-TR" dirty="0" smtClean="0"/>
              <a:t>farklı şeylerdir. </a:t>
            </a:r>
            <a:br>
              <a:rPr lang="tr-TR" dirty="0" smtClean="0"/>
            </a:br>
            <a:r>
              <a:rPr lang="tr-TR" dirty="0" smtClean="0"/>
              <a:t>İkincisi değişkene atıf yapar.</a:t>
            </a:r>
          </a:p>
          <a:p>
            <a:endParaRPr lang="tr-TR" dirty="0" smtClean="0"/>
          </a:p>
          <a:p>
            <a:pPr lvl="1">
              <a:buNone/>
            </a:pPr>
            <a:endParaRPr lang="tr-TR" sz="2600" dirty="0" smtClean="0">
              <a:solidFill>
                <a:schemeClr val="tx1"/>
              </a:solidFill>
            </a:endParaRPr>
          </a:p>
          <a:p>
            <a:endParaRPr lang="tr-TR" dirty="0" smtClean="0"/>
          </a:p>
          <a:p>
            <a:endParaRPr lang="tr-TR" dirty="0" smtClean="0"/>
          </a:p>
        </p:txBody>
      </p:sp>
      <p:sp>
        <p:nvSpPr>
          <p:cNvPr id="1026" name="AutoShape 2" descr="http://www.yasamsifreleri.com/wp-content/themes/yaren_tema/timthumb.php?zc=1&amp;src=http://www.yasamsifreleri.com/wp-content/uploads/2014/10/en-ilgin%C3%A7-bebek-foto%C4%9Fraflar%C4%B1.jpg&amp;w=390&amp;h=245"/>
          <p:cNvSpPr>
            <a:spLocks noChangeAspect="1" noChangeArrowheads="1"/>
          </p:cNvSpPr>
          <p:nvPr/>
        </p:nvSpPr>
        <p:spPr bwMode="auto">
          <a:xfrm>
            <a:off x="155575" y="-1119188"/>
            <a:ext cx="3714750" cy="2333626"/>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28" name="AutoShape 4" descr="http://www.yasamsifreleri.com/wp-content/themes/yaren_tema/timthumb.php?zc=1&amp;src=http://www.yasamsifreleri.com/wp-content/uploads/2014/10/en-ilgin%C3%A7-bebek-foto%C4%9Fraflar%C4%B1.jpg&amp;w=390&amp;h=245"/>
          <p:cNvSpPr>
            <a:spLocks noChangeAspect="1" noChangeArrowheads="1"/>
          </p:cNvSpPr>
          <p:nvPr/>
        </p:nvSpPr>
        <p:spPr bwMode="auto">
          <a:xfrm>
            <a:off x="155575" y="-1119188"/>
            <a:ext cx="3714750" cy="2333626"/>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http://www.yasamsifreleri.com/wp-content/themes/yaren_tema/timthumb.php?zc=1&amp;src=http://www.yasamsifreleri.com/wp-content/uploads/2014/10/en-ilgin%C3%A7-bebek-foto%C4%9Fraflar%C4%B1.jpg&amp;w=390&amp;h=245"/>
          <p:cNvSpPr>
            <a:spLocks noChangeAspect="1" noChangeArrowheads="1"/>
          </p:cNvSpPr>
          <p:nvPr/>
        </p:nvSpPr>
        <p:spPr bwMode="auto">
          <a:xfrm>
            <a:off x="155575" y="-1119188"/>
            <a:ext cx="3714750" cy="2333626"/>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 name="6 Resim" descr="timthumb.jpeg"/>
          <p:cNvPicPr>
            <a:picLocks noChangeAspect="1"/>
          </p:cNvPicPr>
          <p:nvPr/>
        </p:nvPicPr>
        <p:blipFill>
          <a:blip r:embed="rId3"/>
          <a:stretch>
            <a:fillRect/>
          </a:stretch>
        </p:blipFill>
        <p:spPr>
          <a:xfrm>
            <a:off x="5365885" y="2338267"/>
            <a:ext cx="2701925" cy="1697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heckerboard(across)">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solidFill>
                  <a:srgbClr val="464653">
                    <a:lumMod val="60000"/>
                    <a:lumOff val="40000"/>
                  </a:srgbClr>
                </a:solidFill>
              </a:rPr>
              <a:t>Karar Verme Yapıları  “IF” – “ELSE IF” – “ELSE”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20000"/>
          </a:bodyPr>
          <a:lstStyle/>
          <a:p>
            <a:pPr algn="just">
              <a:buFont typeface="Wingdings" pitchFamily="2" charset="2"/>
              <a:buChar char="§"/>
            </a:pPr>
            <a:r>
              <a:rPr lang="tr-TR" sz="2400" b="1" dirty="0" smtClean="0">
                <a:solidFill>
                  <a:schemeClr val="tx1"/>
                </a:solidFill>
              </a:rPr>
              <a:t> Kod 2:</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a:t>
            </a:r>
            <a:r>
              <a:rPr lang="tr-TR" sz="2400" dirty="0" err="1" smtClean="0">
                <a:solidFill>
                  <a:schemeClr val="tx1"/>
                </a:solidFill>
              </a:rPr>
              <a:t>ogr</a:t>
            </a:r>
            <a:r>
              <a:rPr lang="tr-TR" sz="2400" dirty="0" smtClean="0">
                <a:solidFill>
                  <a:schemeClr val="tx1"/>
                </a:solidFill>
              </a:rPr>
              <a:t>_not = 75;</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90)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AA”);</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80)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BB”);</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70)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CC”);</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60)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DD”);</a:t>
            </a:r>
          </a:p>
          <a:p>
            <a:pPr marL="457200" indent="-457200" algn="just">
              <a:buFont typeface="+mj-lt"/>
              <a:buAutoNum type="arabicPeriod"/>
            </a:pPr>
            <a:r>
              <a:rPr lang="tr-TR" sz="2400" dirty="0" smtClean="0">
                <a:solidFill>
                  <a:schemeClr val="tx1"/>
                </a:solidFill>
              </a:rPr>
              <a:t>   else</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FF”);</a:t>
            </a:r>
          </a:p>
          <a:p>
            <a:pPr algn="just"/>
            <a:endParaRPr lang="tr-TR" sz="2400" dirty="0" smtClean="0">
              <a:solidFill>
                <a:schemeClr val="tx1"/>
              </a:solidFill>
            </a:endParaRPr>
          </a:p>
          <a:p>
            <a:pPr algn="just">
              <a:buFont typeface="Wingdings" pitchFamily="2" charset="2"/>
              <a:buChar char="§"/>
            </a:pPr>
            <a:r>
              <a:rPr lang="tr-TR" sz="2400" dirty="0" smtClean="0">
                <a:solidFill>
                  <a:schemeClr val="tx1"/>
                </a:solidFill>
              </a:rPr>
              <a:t> </a:t>
            </a:r>
            <a:r>
              <a:rPr lang="tr-TR" sz="2400" b="1" dirty="0" smtClean="0">
                <a:solidFill>
                  <a:schemeClr val="tx1"/>
                </a:solidFill>
              </a:rPr>
              <a:t>Çıktı ?</a:t>
            </a:r>
          </a:p>
          <a:p>
            <a:pPr algn="just"/>
            <a:endParaRPr lang="tr-TR" sz="2400" dirty="0" smtClean="0">
              <a:solidFill>
                <a:schemeClr val="tx1"/>
              </a:solidFill>
            </a:endParaRPr>
          </a:p>
          <a:p>
            <a:pPr algn="just"/>
            <a:endParaRPr lang="tr-TR" sz="2400" b="1" dirty="0" smtClean="0">
              <a:solidFill>
                <a:schemeClr val="tx1"/>
              </a:solidFill>
            </a:endParaRPr>
          </a:p>
          <a:p>
            <a:pPr algn="just"/>
            <a:endParaRPr lang="tr-TR" sz="2400" b="1" dirty="0" smtClean="0">
              <a:solidFill>
                <a:schemeClr val="tx1"/>
              </a:solidFill>
            </a:endParaRP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000" dirty="0" err="1" smtClean="0"/>
              <a:t>Alıştrma</a:t>
            </a:r>
            <a:r>
              <a:rPr lang="tr-TR" sz="2000" dirty="0" smtClean="0"/>
              <a:t>: Mili kilometreye çeviren bir kod yazınız.</a:t>
            </a:r>
            <a:endParaRPr lang="en-US" sz="2000" dirty="0"/>
          </a:p>
        </p:txBody>
      </p:sp>
      <p:sp>
        <p:nvSpPr>
          <p:cNvPr id="4" name="TextBox 12"/>
          <p:cNvSpPr txBox="1"/>
          <p:nvPr/>
        </p:nvSpPr>
        <p:spPr>
          <a:xfrm>
            <a:off x="457200" y="1298793"/>
            <a:ext cx="7968673" cy="3785652"/>
          </a:xfrm>
          <a:prstGeom prst="rect">
            <a:avLst/>
          </a:prstGeom>
          <a:noFill/>
        </p:spPr>
        <p:txBody>
          <a:bodyPr wrap="square" rtlCol="0">
            <a:spAutoFit/>
          </a:bodyPr>
          <a:lstStyle/>
          <a:p>
            <a:r>
              <a:rPr lang="tr-TR" sz="2400" i="1" dirty="0" smtClean="0"/>
              <a:t>Öyle bir kod yazalım ki, önce kullanıcıdan mil değerini alsın. Sonra da bunun kaç km ettiğini  hesaplayıp, ekranda göstersin.</a:t>
            </a:r>
          </a:p>
          <a:p>
            <a:r>
              <a:rPr lang="tr-TR" sz="2400" i="1" dirty="0" smtClean="0"/>
              <a:t>(</a:t>
            </a:r>
            <a:r>
              <a:rPr lang="tr-TR" sz="2400" dirty="0" smtClean="0"/>
              <a:t>Bir mil yaklaşık 1.609 kilometre eder.</a:t>
            </a:r>
            <a:r>
              <a:rPr lang="tr-TR" sz="2400" i="1" dirty="0" smtClean="0"/>
              <a:t>)</a:t>
            </a:r>
          </a:p>
          <a:p>
            <a:endParaRPr lang="tr-TR" sz="2400" i="1" dirty="0" smtClean="0"/>
          </a:p>
          <a:p>
            <a:endParaRPr lang="en-US" sz="2400" i="1" dirty="0" smtClean="0"/>
          </a:p>
          <a:p>
            <a:endParaRPr lang="en-US" sz="3000" dirty="0"/>
          </a:p>
          <a:p>
            <a:endParaRPr lang="en-US" sz="3000" dirty="0"/>
          </a:p>
          <a:p>
            <a:endParaRPr lang="en-US" sz="3000" dirty="0"/>
          </a:p>
          <a:p>
            <a:endParaRPr lang="en-US" sz="3000" i="1" dirty="0"/>
          </a:p>
        </p:txBody>
      </p:sp>
      <p:sp>
        <p:nvSpPr>
          <p:cNvPr id="8" name="7 Yuvarlatılmış Dikdörtgen"/>
          <p:cNvSpPr/>
          <p:nvPr/>
        </p:nvSpPr>
        <p:spPr>
          <a:xfrm>
            <a:off x="3759200" y="2627086"/>
            <a:ext cx="4666673" cy="269405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tr-TR" b="1" dirty="0" smtClean="0"/>
              <a:t>ÖRNEK ÇIKTI </a:t>
            </a:r>
            <a:r>
              <a:rPr lang="tr-TR" sz="1600" b="1" i="1" dirty="0" smtClean="0"/>
              <a:t>(Kullanıcı kod çalıştıktan sonra 72.5 –nokta ile - değerini girip </a:t>
            </a:r>
            <a:r>
              <a:rPr lang="tr-TR" sz="1600" b="1" i="1" dirty="0" err="1" smtClean="0"/>
              <a:t>enter’a</a:t>
            </a:r>
            <a:r>
              <a:rPr lang="tr-TR" sz="1600" b="1" i="1" dirty="0" smtClean="0"/>
              <a:t> basmıştır.)</a:t>
            </a:r>
            <a:endParaRPr lang="tr-TR" b="1" i="1" dirty="0" smtClean="0"/>
          </a:p>
          <a:p>
            <a:endParaRPr lang="tr-TR" dirty="0" smtClean="0"/>
          </a:p>
          <a:p>
            <a:r>
              <a:rPr lang="tr-TR" dirty="0" smtClean="0"/>
              <a:t>Mil </a:t>
            </a:r>
            <a:r>
              <a:rPr lang="tr-TR" dirty="0" err="1" smtClean="0"/>
              <a:t>degerini</a:t>
            </a:r>
            <a:r>
              <a:rPr lang="tr-TR" dirty="0" smtClean="0"/>
              <a:t> giriniz:</a:t>
            </a:r>
            <a:r>
              <a:rPr lang="tr-TR" b="1" dirty="0" smtClean="0"/>
              <a:t>72.5</a:t>
            </a:r>
          </a:p>
          <a:p>
            <a:r>
              <a:rPr lang="tr-TR" dirty="0" err="1" smtClean="0"/>
              <a:t>Girdiginiz</a:t>
            </a:r>
            <a:r>
              <a:rPr lang="tr-TR" dirty="0" smtClean="0"/>
              <a:t> </a:t>
            </a:r>
            <a:r>
              <a:rPr lang="tr-TR" dirty="0" err="1" smtClean="0"/>
              <a:t>degerin</a:t>
            </a:r>
            <a:r>
              <a:rPr lang="tr-TR" dirty="0" smtClean="0"/>
              <a:t> km </a:t>
            </a:r>
            <a:r>
              <a:rPr lang="tr-TR" dirty="0" err="1" smtClean="0"/>
              <a:t>karsiligi</a:t>
            </a:r>
            <a:r>
              <a:rPr lang="tr-TR" dirty="0" smtClean="0"/>
              <a:t>:116.652500</a:t>
            </a:r>
          </a:p>
          <a:p>
            <a:r>
              <a:rPr lang="tr-TR" dirty="0" smtClean="0"/>
              <a:t>--------------------------------</a:t>
            </a:r>
          </a:p>
          <a:p>
            <a:r>
              <a:rPr lang="tr-TR" dirty="0" err="1" smtClean="0"/>
              <a:t>Process</a:t>
            </a:r>
            <a:r>
              <a:rPr lang="tr-TR" dirty="0" smtClean="0"/>
              <a:t> </a:t>
            </a:r>
            <a:r>
              <a:rPr lang="tr-TR" dirty="0" err="1" smtClean="0"/>
              <a:t>exited</a:t>
            </a:r>
            <a:r>
              <a:rPr lang="tr-TR" dirty="0" smtClean="0"/>
              <a:t> </a:t>
            </a:r>
            <a:r>
              <a:rPr lang="tr-TR" dirty="0" err="1" smtClean="0"/>
              <a:t>after</a:t>
            </a:r>
            <a:r>
              <a:rPr lang="tr-TR" dirty="0" smtClean="0"/>
              <a:t> 3.266 </a:t>
            </a:r>
            <a:r>
              <a:rPr lang="tr-TR" dirty="0" err="1" smtClean="0"/>
              <a:t>seconds</a:t>
            </a:r>
            <a:r>
              <a:rPr lang="tr-TR" dirty="0" smtClean="0"/>
              <a:t> </a:t>
            </a:r>
            <a:r>
              <a:rPr lang="tr-TR" dirty="0" err="1" smtClean="0"/>
              <a:t>with</a:t>
            </a:r>
            <a:r>
              <a:rPr lang="tr-TR" dirty="0" smtClean="0"/>
              <a:t> </a:t>
            </a:r>
            <a:r>
              <a:rPr lang="tr-TR" dirty="0" err="1" smtClean="0"/>
              <a:t>return</a:t>
            </a:r>
            <a:r>
              <a:rPr lang="tr-TR" dirty="0" smtClean="0"/>
              <a:t> </a:t>
            </a:r>
            <a:r>
              <a:rPr lang="tr-TR" dirty="0" err="1" smtClean="0"/>
              <a:t>value</a:t>
            </a:r>
            <a:r>
              <a:rPr lang="tr-TR" dirty="0" smtClean="0"/>
              <a:t> 0</a:t>
            </a:r>
          </a:p>
          <a:p>
            <a:r>
              <a:rPr lang="tr-TR" dirty="0" err="1" smtClean="0"/>
              <a:t>Press</a:t>
            </a:r>
            <a:r>
              <a:rPr lang="tr-TR" dirty="0" smtClean="0"/>
              <a:t> </a:t>
            </a:r>
            <a:r>
              <a:rPr lang="tr-TR" dirty="0" err="1" smtClean="0"/>
              <a:t>any</a:t>
            </a:r>
            <a:r>
              <a:rPr lang="tr-TR" dirty="0" smtClean="0"/>
              <a:t> </a:t>
            </a:r>
            <a:r>
              <a:rPr lang="tr-TR" dirty="0" err="1" smtClean="0"/>
              <a:t>key</a:t>
            </a:r>
            <a:r>
              <a:rPr lang="tr-TR" dirty="0" smtClean="0"/>
              <a:t> </a:t>
            </a:r>
            <a:r>
              <a:rPr lang="tr-TR" dirty="0" err="1" smtClean="0"/>
              <a:t>to</a:t>
            </a:r>
            <a:r>
              <a:rPr lang="tr-TR" dirty="0" smtClean="0"/>
              <a:t> </a:t>
            </a:r>
            <a:r>
              <a:rPr lang="tr-TR" dirty="0" err="1" smtClean="0"/>
              <a:t>continue</a:t>
            </a:r>
            <a:r>
              <a:rPr lang="tr-TR" dirty="0" smtClean="0"/>
              <a:t> . . .</a:t>
            </a:r>
            <a:endParaRPr lang="tr-TR" dirty="0"/>
          </a:p>
        </p:txBody>
      </p:sp>
      <p:sp>
        <p:nvSpPr>
          <p:cNvPr id="9" name="8 Yuvarlatılmış Dikdörtgen"/>
          <p:cNvSpPr/>
          <p:nvPr/>
        </p:nvSpPr>
        <p:spPr>
          <a:xfrm>
            <a:off x="638629" y="2882096"/>
            <a:ext cx="2910114" cy="11075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tr-TR" sz="1600" dirty="0" smtClean="0"/>
              <a:t>Ekstra: Kodun başında şöyle  sorsun: mil-&gt;km için 1’e, km-&gt;mil için 2’e basar mısınız: …</a:t>
            </a:r>
            <a:endParaRPr lang="tr-TR" sz="1600" dirty="0"/>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solidFill>
                  <a:srgbClr val="464653">
                    <a:lumMod val="60000"/>
                    <a:lumOff val="40000"/>
                  </a:srgbClr>
                </a:solidFill>
              </a:rPr>
              <a:t>Karar Verme Yapıları  “IF” – “ELSE IF” – “ELSE”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85000" lnSpcReduction="20000"/>
          </a:bodyPr>
          <a:lstStyle/>
          <a:p>
            <a:pPr algn="just">
              <a:buFont typeface="Wingdings" pitchFamily="2" charset="2"/>
              <a:buChar char="§"/>
            </a:pPr>
            <a:r>
              <a:rPr lang="tr-TR" sz="2400" b="1" dirty="0" smtClean="0">
                <a:solidFill>
                  <a:schemeClr val="tx1"/>
                </a:solidFill>
              </a:rPr>
              <a:t> Kod 2:</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a:t>
            </a:r>
            <a:r>
              <a:rPr lang="tr-TR" sz="2400" dirty="0" err="1" smtClean="0">
                <a:solidFill>
                  <a:schemeClr val="tx1"/>
                </a:solidFill>
              </a:rPr>
              <a:t>ogr</a:t>
            </a:r>
            <a:r>
              <a:rPr lang="tr-TR" sz="2400" dirty="0" smtClean="0">
                <a:solidFill>
                  <a:schemeClr val="tx1"/>
                </a:solidFill>
              </a:rPr>
              <a:t>_not = 75;</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90)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AA”);</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80)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BB”);</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70)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CC”);</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60)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DD”);</a:t>
            </a:r>
          </a:p>
          <a:p>
            <a:pPr marL="457200" indent="-457200" algn="just">
              <a:buFont typeface="+mj-lt"/>
              <a:buAutoNum type="arabicPeriod"/>
            </a:pPr>
            <a:r>
              <a:rPr lang="tr-TR" sz="2400" dirty="0" smtClean="0">
                <a:solidFill>
                  <a:schemeClr val="tx1"/>
                </a:solidFill>
              </a:rPr>
              <a:t>   else</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FF”);</a:t>
            </a:r>
          </a:p>
          <a:p>
            <a:pPr algn="just"/>
            <a:endParaRPr lang="tr-TR" sz="2400" dirty="0" smtClean="0">
              <a:solidFill>
                <a:schemeClr val="tx1"/>
              </a:solidFill>
            </a:endParaRPr>
          </a:p>
          <a:p>
            <a:pPr algn="just">
              <a:buFont typeface="Wingdings" pitchFamily="2" charset="2"/>
              <a:buChar char="§"/>
            </a:pPr>
            <a:r>
              <a:rPr lang="tr-TR" sz="2400" dirty="0" smtClean="0">
                <a:solidFill>
                  <a:schemeClr val="tx1"/>
                </a:solidFill>
              </a:rPr>
              <a:t> </a:t>
            </a:r>
            <a:r>
              <a:rPr lang="tr-TR" sz="2400" b="1" dirty="0" smtClean="0">
                <a:solidFill>
                  <a:schemeClr val="tx1"/>
                </a:solidFill>
              </a:rPr>
              <a:t>Çıktı:</a:t>
            </a:r>
          </a:p>
          <a:p>
            <a:pPr algn="just">
              <a:buNone/>
            </a:pPr>
            <a:r>
              <a:rPr lang="tr-TR" sz="2400" dirty="0" smtClean="0">
                <a:solidFill>
                  <a:schemeClr val="tx1"/>
                </a:solidFill>
              </a:rPr>
              <a:t>Harf notunuz = </a:t>
            </a:r>
            <a:r>
              <a:rPr lang="tr-TR" sz="2400" dirty="0" err="1" smtClean="0">
                <a:solidFill>
                  <a:schemeClr val="tx1"/>
                </a:solidFill>
              </a:rPr>
              <a:t>CCHarf</a:t>
            </a:r>
            <a:r>
              <a:rPr lang="tr-TR" sz="2400" dirty="0" smtClean="0">
                <a:solidFill>
                  <a:schemeClr val="tx1"/>
                </a:solidFill>
              </a:rPr>
              <a:t> notunuz = DD</a:t>
            </a:r>
          </a:p>
          <a:p>
            <a:pPr algn="just"/>
            <a:endParaRPr lang="tr-TR" sz="2400" dirty="0" smtClean="0">
              <a:solidFill>
                <a:schemeClr val="tx1"/>
              </a:solidFill>
            </a:endParaRPr>
          </a:p>
          <a:p>
            <a:pPr algn="just"/>
            <a:endParaRPr lang="tr-TR" sz="2400" b="1" dirty="0" smtClean="0">
              <a:solidFill>
                <a:schemeClr val="tx1"/>
              </a:solidFill>
            </a:endParaRPr>
          </a:p>
          <a:p>
            <a:pPr algn="just"/>
            <a:endParaRPr lang="tr-TR" sz="2400" b="1" dirty="0" smtClean="0">
              <a:solidFill>
                <a:schemeClr val="tx1"/>
              </a:solidFill>
            </a:endParaRPr>
          </a:p>
        </p:txBody>
      </p:sp>
      <p:pic>
        <p:nvPicPr>
          <p:cNvPr id="4" name="Picture 2" descr="http://www.coachingconfidence.co.uk/wp-content/uploads/2011/01/Fotolia_35627821_XS.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692" r="50001"/>
          <a:stretch/>
        </p:blipFill>
        <p:spPr bwMode="auto">
          <a:xfrm>
            <a:off x="4714876" y="4000504"/>
            <a:ext cx="1402659" cy="224920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Dikdörtgen"/>
          <p:cNvSpPr/>
          <p:nvPr/>
        </p:nvSpPr>
        <p:spPr>
          <a:xfrm>
            <a:off x="6215074" y="1285861"/>
            <a:ext cx="2786050" cy="5016758"/>
          </a:xfrm>
          <a:prstGeom prst="rect">
            <a:avLst/>
          </a:prstGeom>
        </p:spPr>
        <p:txBody>
          <a:bodyPr wrap="square">
            <a:spAutoFit/>
          </a:bodyPr>
          <a:lstStyle/>
          <a:p>
            <a:pPr algn="just">
              <a:buFont typeface="Wingdings" pitchFamily="2" charset="2"/>
              <a:buChar char="Ø"/>
            </a:pPr>
            <a:r>
              <a:rPr lang="tr-TR" sz="1600" dirty="0" smtClean="0"/>
              <a:t> Her “</a:t>
            </a:r>
            <a:r>
              <a:rPr lang="tr-TR" sz="1600" b="1" i="1" dirty="0" err="1" smtClean="0"/>
              <a:t>if</a:t>
            </a:r>
            <a:r>
              <a:rPr lang="tr-TR" sz="1600" dirty="0" smtClean="0"/>
              <a:t>” bloğu birbirinden bağımsızdır. İlk üç </a:t>
            </a:r>
            <a:r>
              <a:rPr lang="tr-TR" sz="1600" dirty="0" err="1" smtClean="0"/>
              <a:t>if</a:t>
            </a:r>
            <a:r>
              <a:rPr lang="tr-TR" sz="1600" dirty="0" smtClean="0"/>
              <a:t> bloğu birbirinden bağımsız bir şekilde çalışır. Dördüncü </a:t>
            </a:r>
            <a:r>
              <a:rPr lang="tr-TR" sz="1600" dirty="0" err="1" smtClean="0"/>
              <a:t>if</a:t>
            </a:r>
            <a:r>
              <a:rPr lang="tr-TR" sz="1600" dirty="0" smtClean="0"/>
              <a:t> bloğu ise bir else ile bağlıdır. Yani toplamda 4 tane karar verme yapısı bulunmaktadır. Bu örnekte üçüncü </a:t>
            </a:r>
            <a:r>
              <a:rPr lang="tr-TR" sz="1600" dirty="0" err="1" smtClean="0"/>
              <a:t>if</a:t>
            </a:r>
            <a:r>
              <a:rPr lang="tr-TR" sz="1600" dirty="0" smtClean="0"/>
              <a:t> içeriği doğru olduğundan ona ait olan blok çalıştırılır. Arkasından ise dördüncü </a:t>
            </a:r>
            <a:r>
              <a:rPr lang="tr-TR" sz="1600" dirty="0" err="1" smtClean="0"/>
              <a:t>if</a:t>
            </a:r>
            <a:r>
              <a:rPr lang="tr-TR" sz="1600" dirty="0" smtClean="0"/>
              <a:t> içeriğine bakılır, o da doğru olduğundan ona ait olan blok da çalıştırılır. Dördüncü </a:t>
            </a:r>
            <a:r>
              <a:rPr lang="tr-TR" sz="1600" dirty="0" err="1" smtClean="0"/>
              <a:t>if’in</a:t>
            </a:r>
            <a:r>
              <a:rPr lang="tr-TR" sz="1600" dirty="0" smtClean="0"/>
              <a:t> içeriği doğru olduğundan ona bağlı olan else bloğu çalıştırılmaz.</a:t>
            </a:r>
          </a:p>
          <a:p>
            <a:pPr algn="just">
              <a:buFont typeface="Wingdings" pitchFamily="2" charset="2"/>
              <a:buChar char="Ø"/>
            </a:pPr>
            <a:r>
              <a:rPr lang="tr-TR" sz="1600" dirty="0" smtClean="0"/>
              <a:t>Söz dizimi hatası değil, mantık hatası içeren, isteneni yapmayan yanlış bir kullanımdır.</a:t>
            </a:r>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oachingconfidence.co.uk/wp-content/uploads/2011/01/Fotolia_35627821_XS.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692" r="50001"/>
          <a:stretch/>
        </p:blipFill>
        <p:spPr bwMode="auto">
          <a:xfrm>
            <a:off x="4572000" y="2214554"/>
            <a:ext cx="1421108" cy="227879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title"/>
          </p:nvPr>
        </p:nvSpPr>
        <p:spPr/>
        <p:txBody>
          <a:bodyPr>
            <a:normAutofit/>
          </a:bodyPr>
          <a:lstStyle/>
          <a:p>
            <a:r>
              <a:rPr lang="tr-TR" sz="2800" b="1" dirty="0" smtClean="0">
                <a:solidFill>
                  <a:srgbClr val="464653">
                    <a:lumMod val="60000"/>
                    <a:lumOff val="40000"/>
                  </a:srgbClr>
                </a:solidFill>
              </a:rPr>
              <a:t>Karar Verme Yapıları  “IF” – “ELSE IF” – “ELSE”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85000" lnSpcReduction="20000"/>
          </a:bodyPr>
          <a:lstStyle/>
          <a:p>
            <a:pPr algn="just">
              <a:buFont typeface="Wingdings" pitchFamily="2" charset="2"/>
              <a:buChar char="§"/>
            </a:pPr>
            <a:r>
              <a:rPr lang="tr-TR" sz="2400" b="1" dirty="0" smtClean="0">
                <a:solidFill>
                  <a:schemeClr val="tx1"/>
                </a:solidFill>
              </a:rPr>
              <a:t> Kod 3:</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a:t>
            </a:r>
            <a:r>
              <a:rPr lang="tr-TR" sz="2400" dirty="0" err="1" smtClean="0">
                <a:solidFill>
                  <a:schemeClr val="tx1"/>
                </a:solidFill>
              </a:rPr>
              <a:t>ogr</a:t>
            </a:r>
            <a:r>
              <a:rPr lang="tr-TR" sz="2400" dirty="0" smtClean="0">
                <a:solidFill>
                  <a:schemeClr val="tx1"/>
                </a:solidFill>
              </a:rPr>
              <a:t>_not = 75;</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60)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DD”);</a:t>
            </a:r>
          </a:p>
          <a:p>
            <a:pPr marL="457200" indent="-457200" algn="just">
              <a:buFont typeface="+mj-lt"/>
              <a:buAutoNum type="arabicPeriod"/>
            </a:pPr>
            <a:r>
              <a:rPr lang="tr-TR" sz="2400" dirty="0" smtClean="0">
                <a:solidFill>
                  <a:schemeClr val="tx1"/>
                </a:solidFill>
              </a:rPr>
              <a:t>   else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70)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CC”);</a:t>
            </a:r>
          </a:p>
          <a:p>
            <a:pPr marL="457200" indent="-457200" algn="just">
              <a:buFont typeface="+mj-lt"/>
              <a:buAutoNum type="arabicPeriod"/>
            </a:pPr>
            <a:r>
              <a:rPr lang="tr-TR" sz="2400" dirty="0" smtClean="0">
                <a:solidFill>
                  <a:schemeClr val="tx1"/>
                </a:solidFill>
              </a:rPr>
              <a:t>   else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80)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BB”);</a:t>
            </a:r>
          </a:p>
          <a:p>
            <a:pPr marL="457200" indent="-457200" algn="just">
              <a:buFont typeface="+mj-lt"/>
              <a:buAutoNum type="arabicPeriod"/>
            </a:pPr>
            <a:r>
              <a:rPr lang="tr-TR" sz="2400" dirty="0" smtClean="0">
                <a:solidFill>
                  <a:schemeClr val="tx1"/>
                </a:solidFill>
              </a:rPr>
              <a:t>   else </a:t>
            </a:r>
            <a:r>
              <a:rPr lang="tr-TR" sz="2400" dirty="0" err="1" smtClean="0">
                <a:solidFill>
                  <a:schemeClr val="tx1"/>
                </a:solidFill>
              </a:rPr>
              <a:t>if</a:t>
            </a:r>
            <a:r>
              <a:rPr lang="tr-TR" sz="2400" dirty="0" smtClean="0">
                <a:solidFill>
                  <a:schemeClr val="tx1"/>
                </a:solidFill>
              </a:rPr>
              <a:t>(</a:t>
            </a:r>
            <a:r>
              <a:rPr lang="tr-TR" sz="2400" dirty="0" err="1" smtClean="0">
                <a:solidFill>
                  <a:schemeClr val="tx1"/>
                </a:solidFill>
              </a:rPr>
              <a:t>ogr</a:t>
            </a:r>
            <a:r>
              <a:rPr lang="tr-TR" sz="2400" dirty="0" smtClean="0">
                <a:solidFill>
                  <a:schemeClr val="tx1"/>
                </a:solidFill>
              </a:rPr>
              <a:t>_not &gt;= 90)</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AA”);</a:t>
            </a:r>
          </a:p>
          <a:p>
            <a:pPr marL="457200" indent="-457200" algn="just">
              <a:buFont typeface="+mj-lt"/>
              <a:buAutoNum type="arabicPeriod"/>
            </a:pPr>
            <a:r>
              <a:rPr lang="tr-TR" sz="2400" dirty="0" smtClean="0">
                <a:solidFill>
                  <a:schemeClr val="tx1"/>
                </a:solidFill>
              </a:rPr>
              <a:t>   else</a:t>
            </a:r>
          </a:p>
          <a:p>
            <a:pPr marL="457200" indent="-457200" algn="just">
              <a:buFont typeface="+mj-lt"/>
              <a:buAutoNum type="arabicPeriod"/>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(“Harf notunuz = FF”);</a:t>
            </a:r>
          </a:p>
          <a:p>
            <a:pPr algn="just"/>
            <a:endParaRPr lang="tr-TR" sz="2400" dirty="0" smtClean="0">
              <a:solidFill>
                <a:schemeClr val="tx1"/>
              </a:solidFill>
            </a:endParaRPr>
          </a:p>
          <a:p>
            <a:pPr algn="just">
              <a:buFont typeface="Wingdings" pitchFamily="2" charset="2"/>
              <a:buChar char="§"/>
            </a:pPr>
            <a:r>
              <a:rPr lang="tr-TR" sz="2400" dirty="0" smtClean="0">
                <a:solidFill>
                  <a:schemeClr val="tx1"/>
                </a:solidFill>
              </a:rPr>
              <a:t> </a:t>
            </a:r>
            <a:r>
              <a:rPr lang="tr-TR" sz="2400" b="1" dirty="0" smtClean="0">
                <a:solidFill>
                  <a:schemeClr val="tx1"/>
                </a:solidFill>
              </a:rPr>
              <a:t>Çıktı:</a:t>
            </a:r>
          </a:p>
          <a:p>
            <a:pPr algn="just"/>
            <a:r>
              <a:rPr lang="tr-TR" sz="2400" dirty="0" smtClean="0">
                <a:solidFill>
                  <a:schemeClr val="tx1"/>
                </a:solidFill>
              </a:rPr>
              <a:t>   Harf notunuz = DD</a:t>
            </a:r>
          </a:p>
          <a:p>
            <a:pPr algn="just"/>
            <a:endParaRPr lang="tr-TR" sz="2400" dirty="0" smtClean="0">
              <a:solidFill>
                <a:schemeClr val="tx1"/>
              </a:solidFill>
            </a:endParaRPr>
          </a:p>
          <a:p>
            <a:pPr algn="just"/>
            <a:endParaRPr lang="tr-TR" sz="2400" b="1" dirty="0" smtClean="0">
              <a:solidFill>
                <a:schemeClr val="tx1"/>
              </a:solidFill>
            </a:endParaRPr>
          </a:p>
          <a:p>
            <a:pPr algn="just"/>
            <a:endParaRPr lang="tr-TR" sz="2400" b="1" dirty="0" smtClean="0">
              <a:solidFill>
                <a:schemeClr val="tx1"/>
              </a:solidFill>
            </a:endParaRPr>
          </a:p>
        </p:txBody>
      </p:sp>
      <p:sp>
        <p:nvSpPr>
          <p:cNvPr id="5" name="4 Dikdörtgen"/>
          <p:cNvSpPr/>
          <p:nvPr/>
        </p:nvSpPr>
        <p:spPr>
          <a:xfrm>
            <a:off x="6215074" y="1500174"/>
            <a:ext cx="2643206" cy="4401205"/>
          </a:xfrm>
          <a:prstGeom prst="rect">
            <a:avLst/>
          </a:prstGeom>
        </p:spPr>
        <p:txBody>
          <a:bodyPr wrap="square">
            <a:spAutoFit/>
          </a:bodyPr>
          <a:lstStyle/>
          <a:p>
            <a:pPr algn="just">
              <a:buFont typeface="Wingdings" pitchFamily="2" charset="2"/>
              <a:buChar char="Ø"/>
            </a:pPr>
            <a:r>
              <a:rPr lang="tr-TR" sz="1400" dirty="0" smtClean="0"/>
              <a:t> Bu örnekte ise bir mantık hatası bulunmaktadır. Kodu yazan kişi 75 notunun karşılığının C olduğunu bilmektedir. Ancak koddaki </a:t>
            </a:r>
            <a:r>
              <a:rPr lang="tr-TR" sz="1400" dirty="0" err="1" smtClean="0"/>
              <a:t>if</a:t>
            </a:r>
            <a:r>
              <a:rPr lang="tr-TR" sz="1400" dirty="0" smtClean="0"/>
              <a:t> bloklarını yanlış sırada kodladığından program bize harf notu olarak </a:t>
            </a:r>
            <a:r>
              <a:rPr lang="tr-TR" sz="1400" dirty="0" err="1" smtClean="0"/>
              <a:t>D’yi</a:t>
            </a:r>
            <a:r>
              <a:rPr lang="tr-TR" sz="1400" dirty="0" smtClean="0"/>
              <a:t> vermektedir. Bazı durumlarda birden fazla </a:t>
            </a:r>
            <a:r>
              <a:rPr lang="tr-TR" sz="1400" dirty="0" err="1" smtClean="0"/>
              <a:t>if</a:t>
            </a:r>
            <a:r>
              <a:rPr lang="tr-TR" sz="1400" dirty="0" smtClean="0"/>
              <a:t> kontrolü aynı önermeyi sağlıyor olabilir. Örneğin 75 değeri hem 60’tan, hem 70’ten büyüktür. Böyle durumlarda hangi kontrolün önce yapılması gerektiğine dikkat edilmeli, ya da </a:t>
            </a:r>
            <a:r>
              <a:rPr lang="tr-TR" sz="1400" dirty="0" err="1" smtClean="0"/>
              <a:t>if</a:t>
            </a:r>
            <a:r>
              <a:rPr lang="tr-TR" sz="1400" dirty="0" smtClean="0"/>
              <a:t> kontrolleri daha sıkı yapılmalıdır.</a:t>
            </a:r>
          </a:p>
          <a:p>
            <a:pPr algn="just">
              <a:buFont typeface="Wingdings" pitchFamily="2" charset="2"/>
              <a:buChar char="Ø"/>
            </a:pPr>
            <a:r>
              <a:rPr lang="tr-TR" sz="1400" dirty="0" smtClean="0"/>
              <a:t>Söz dizimi hatası değil, mantık hatası içeren, isteneni yapmayan yanlış bir kullanımdır.</a:t>
            </a:r>
          </a:p>
          <a:p>
            <a:pPr algn="just">
              <a:buFont typeface="Wingdings" pitchFamily="2" charset="2"/>
              <a:buChar char="Ø"/>
            </a:pPr>
            <a:endParaRPr lang="tr-TR" sz="1400"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inkTgt spid="_x0000_s5124"/>
                                        </p:tgtEl>
                                        <p:attrNameLst>
                                          <p:attrName>style.visibility</p:attrName>
                                        </p:attrNameLst>
                                      </p:cBhvr>
                                      <p:to>
                                        <p:strVal val="visible"/>
                                      </p:to>
                                    </p:set>
                                    <p:animEffect transition="in" filter="checkerboard(across)">
                                      <p:cBhvr>
                                        <p:cTn id="7" dur="500"/>
                                        <p:tgtEl>
                                          <p:inkTgt spid="_x0000_s512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inkTgt spid="_x0000_s5123"/>
                                        </p:tgtEl>
                                        <p:attrNameLst>
                                          <p:attrName>style.visibility</p:attrName>
                                        </p:attrNameLst>
                                      </p:cBhvr>
                                      <p:to>
                                        <p:strVal val="visible"/>
                                      </p:to>
                                    </p:set>
                                    <p:animEffect transition="in" filter="checkerboard(across)">
                                      <p:cBhvr>
                                        <p:cTn id="12" dur="500"/>
                                        <p:tgtEl>
                                          <p:inkTgt spid="_x0000_s512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inkTgt spid="_x0000_s5122"/>
                                        </p:tgtEl>
                                        <p:attrNameLst>
                                          <p:attrName>style.visibility</p:attrName>
                                        </p:attrNameLst>
                                      </p:cBhvr>
                                      <p:to>
                                        <p:strVal val="visible"/>
                                      </p:to>
                                    </p:set>
                                    <p:animEffect transition="in" filter="checkerboard(across)">
                                      <p:cBhvr>
                                        <p:cTn id="17" dur="500"/>
                                        <p:tgtEl>
                                          <p:inkTgt spid="_x0000_s51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25" dur="500"/>
                                        <p:tgtEl>
                                          <p:spTgt spid="3">
                                            <p:txEl>
                                              <p:pRg st="14" end="14"/>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solidFill>
                  <a:srgbClr val="464653">
                    <a:lumMod val="60000"/>
                    <a:lumOff val="40000"/>
                  </a:srgbClr>
                </a:solidFill>
              </a:rPr>
              <a:t>Karar Verme Yapıları  “IF” – “ELSE IF” – “ELSE”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Autofit/>
          </a:bodyPr>
          <a:lstStyle/>
          <a:p>
            <a:pPr algn="just">
              <a:buFont typeface="Wingdings" pitchFamily="2" charset="2"/>
              <a:buChar char="§"/>
            </a:pPr>
            <a:r>
              <a:rPr lang="tr-TR" sz="1800" b="1" dirty="0" smtClean="0">
                <a:solidFill>
                  <a:schemeClr val="tx1"/>
                </a:solidFill>
              </a:rPr>
              <a:t> Kod 4:</a:t>
            </a:r>
          </a:p>
          <a:p>
            <a:pPr marL="457200" indent="-457200" algn="just">
              <a:buFont typeface="+mj-lt"/>
              <a:buAutoNum type="arabicPeriod"/>
            </a:pPr>
            <a:r>
              <a:rPr lang="tr-TR" sz="1800" dirty="0" smtClean="0">
                <a:solidFill>
                  <a:schemeClr val="tx1"/>
                </a:solidFill>
              </a:rPr>
              <a:t>   </a:t>
            </a:r>
            <a:r>
              <a:rPr lang="tr-TR" sz="1800" dirty="0" err="1" smtClean="0">
                <a:solidFill>
                  <a:schemeClr val="tx1"/>
                </a:solidFill>
              </a:rPr>
              <a:t>int</a:t>
            </a:r>
            <a:r>
              <a:rPr lang="tr-TR" sz="1800" dirty="0" smtClean="0">
                <a:solidFill>
                  <a:schemeClr val="tx1"/>
                </a:solidFill>
              </a:rPr>
              <a:t> </a:t>
            </a:r>
            <a:r>
              <a:rPr lang="tr-TR" sz="1800" dirty="0" err="1" smtClean="0">
                <a:solidFill>
                  <a:schemeClr val="tx1"/>
                </a:solidFill>
              </a:rPr>
              <a:t>ogr</a:t>
            </a:r>
            <a:r>
              <a:rPr lang="tr-TR" sz="1800" dirty="0" smtClean="0">
                <a:solidFill>
                  <a:schemeClr val="tx1"/>
                </a:solidFill>
              </a:rPr>
              <a:t>_not = 75;</a:t>
            </a:r>
          </a:p>
          <a:p>
            <a:pPr marL="457200" indent="-457200" algn="just">
              <a:buFont typeface="+mj-lt"/>
              <a:buAutoNum type="arabicPeriod"/>
            </a:pPr>
            <a:r>
              <a:rPr lang="tr-TR" sz="1800" dirty="0" smtClean="0">
                <a:solidFill>
                  <a:schemeClr val="tx1"/>
                </a:solidFill>
              </a:rPr>
              <a:t>   </a:t>
            </a:r>
            <a:r>
              <a:rPr lang="tr-TR" sz="1800" dirty="0" err="1" smtClean="0">
                <a:solidFill>
                  <a:schemeClr val="tx1"/>
                </a:solidFill>
              </a:rPr>
              <a:t>if</a:t>
            </a:r>
            <a:r>
              <a:rPr lang="tr-TR" sz="1800" dirty="0" smtClean="0">
                <a:solidFill>
                  <a:schemeClr val="tx1"/>
                </a:solidFill>
              </a:rPr>
              <a:t>(</a:t>
            </a:r>
            <a:r>
              <a:rPr lang="tr-TR" sz="1800" dirty="0" err="1" smtClean="0">
                <a:solidFill>
                  <a:schemeClr val="tx1"/>
                </a:solidFill>
              </a:rPr>
              <a:t>ogr</a:t>
            </a:r>
            <a:r>
              <a:rPr lang="tr-TR" sz="1800" dirty="0" smtClean="0">
                <a:solidFill>
                  <a:schemeClr val="tx1"/>
                </a:solidFill>
              </a:rPr>
              <a:t>_not &gt;= 60 &amp;&amp; </a:t>
            </a:r>
            <a:r>
              <a:rPr lang="tr-TR" sz="1800" dirty="0" err="1" smtClean="0">
                <a:solidFill>
                  <a:schemeClr val="tx1"/>
                </a:solidFill>
              </a:rPr>
              <a:t>ogr</a:t>
            </a:r>
            <a:r>
              <a:rPr lang="tr-TR" sz="1800" dirty="0" smtClean="0">
                <a:solidFill>
                  <a:schemeClr val="tx1"/>
                </a:solidFill>
              </a:rPr>
              <a:t>_not &lt; 70)</a:t>
            </a:r>
          </a:p>
          <a:p>
            <a:pPr marL="457200" indent="-457200" algn="just">
              <a:buFont typeface="+mj-lt"/>
              <a:buAutoNum type="arabicPeriod"/>
            </a:pPr>
            <a:r>
              <a:rPr lang="tr-TR" sz="1800" dirty="0" smtClean="0">
                <a:solidFill>
                  <a:schemeClr val="tx1"/>
                </a:solidFill>
              </a:rPr>
              <a:t>       </a:t>
            </a:r>
            <a:r>
              <a:rPr lang="tr-TR" sz="1800" dirty="0" err="1" smtClean="0">
                <a:solidFill>
                  <a:schemeClr val="tx1"/>
                </a:solidFill>
              </a:rPr>
              <a:t>printf</a:t>
            </a:r>
            <a:r>
              <a:rPr lang="tr-TR" sz="1800" dirty="0" smtClean="0">
                <a:solidFill>
                  <a:schemeClr val="tx1"/>
                </a:solidFill>
              </a:rPr>
              <a:t>(“Harf notunuz = DD”);</a:t>
            </a:r>
          </a:p>
          <a:p>
            <a:pPr marL="457200" indent="-457200" algn="just">
              <a:buFont typeface="+mj-lt"/>
              <a:buAutoNum type="arabicPeriod"/>
            </a:pPr>
            <a:r>
              <a:rPr lang="tr-TR" sz="1800" dirty="0" smtClean="0">
                <a:solidFill>
                  <a:schemeClr val="tx1"/>
                </a:solidFill>
              </a:rPr>
              <a:t>   else </a:t>
            </a:r>
            <a:r>
              <a:rPr lang="tr-TR" sz="1800" dirty="0" err="1" smtClean="0">
                <a:solidFill>
                  <a:schemeClr val="tx1"/>
                </a:solidFill>
              </a:rPr>
              <a:t>if</a:t>
            </a:r>
            <a:r>
              <a:rPr lang="tr-TR" sz="1800" dirty="0" smtClean="0">
                <a:solidFill>
                  <a:schemeClr val="tx1"/>
                </a:solidFill>
              </a:rPr>
              <a:t>(</a:t>
            </a:r>
            <a:r>
              <a:rPr lang="tr-TR" sz="1800" dirty="0" err="1" smtClean="0">
                <a:solidFill>
                  <a:schemeClr val="tx1"/>
                </a:solidFill>
              </a:rPr>
              <a:t>ogr</a:t>
            </a:r>
            <a:r>
              <a:rPr lang="tr-TR" sz="1800" dirty="0" smtClean="0">
                <a:solidFill>
                  <a:schemeClr val="tx1"/>
                </a:solidFill>
              </a:rPr>
              <a:t>_not &gt;= 80 &amp;&amp; </a:t>
            </a:r>
            <a:r>
              <a:rPr lang="tr-TR" sz="1800" dirty="0" err="1" smtClean="0">
                <a:solidFill>
                  <a:schemeClr val="tx1"/>
                </a:solidFill>
              </a:rPr>
              <a:t>ogr</a:t>
            </a:r>
            <a:r>
              <a:rPr lang="tr-TR" sz="1800" dirty="0" smtClean="0">
                <a:solidFill>
                  <a:schemeClr val="tx1"/>
                </a:solidFill>
              </a:rPr>
              <a:t>_not &lt; 90)</a:t>
            </a:r>
          </a:p>
          <a:p>
            <a:pPr marL="457200" indent="-457200" algn="just">
              <a:buFont typeface="+mj-lt"/>
              <a:buAutoNum type="arabicPeriod"/>
            </a:pPr>
            <a:r>
              <a:rPr lang="tr-TR" sz="1800" dirty="0" smtClean="0">
                <a:solidFill>
                  <a:schemeClr val="tx1"/>
                </a:solidFill>
              </a:rPr>
              <a:t>       </a:t>
            </a:r>
            <a:r>
              <a:rPr lang="tr-TR" sz="1800" dirty="0" err="1" smtClean="0">
                <a:solidFill>
                  <a:schemeClr val="tx1"/>
                </a:solidFill>
              </a:rPr>
              <a:t>printf</a:t>
            </a:r>
            <a:r>
              <a:rPr lang="tr-TR" sz="1800" dirty="0" smtClean="0">
                <a:solidFill>
                  <a:schemeClr val="tx1"/>
                </a:solidFill>
              </a:rPr>
              <a:t>(“Harf notunuz = BB”);</a:t>
            </a:r>
          </a:p>
          <a:p>
            <a:pPr marL="457200" indent="-457200" algn="just">
              <a:buFont typeface="+mj-lt"/>
              <a:buAutoNum type="arabicPeriod"/>
            </a:pPr>
            <a:r>
              <a:rPr lang="tr-TR" sz="1800" dirty="0" smtClean="0">
                <a:solidFill>
                  <a:schemeClr val="tx1"/>
                </a:solidFill>
              </a:rPr>
              <a:t>   else </a:t>
            </a:r>
            <a:r>
              <a:rPr lang="tr-TR" sz="1800" dirty="0" err="1" smtClean="0">
                <a:solidFill>
                  <a:schemeClr val="tx1"/>
                </a:solidFill>
              </a:rPr>
              <a:t>if</a:t>
            </a:r>
            <a:r>
              <a:rPr lang="tr-TR" sz="1800" dirty="0" smtClean="0">
                <a:solidFill>
                  <a:schemeClr val="tx1"/>
                </a:solidFill>
              </a:rPr>
              <a:t>(</a:t>
            </a:r>
            <a:r>
              <a:rPr lang="tr-TR" sz="1800" dirty="0" err="1" smtClean="0">
                <a:solidFill>
                  <a:schemeClr val="tx1"/>
                </a:solidFill>
              </a:rPr>
              <a:t>ogr</a:t>
            </a:r>
            <a:r>
              <a:rPr lang="tr-TR" sz="1800" dirty="0" smtClean="0">
                <a:solidFill>
                  <a:schemeClr val="tx1"/>
                </a:solidFill>
              </a:rPr>
              <a:t>_not &gt;= 90)</a:t>
            </a:r>
          </a:p>
          <a:p>
            <a:pPr marL="457200" indent="-457200" algn="just">
              <a:buFont typeface="+mj-lt"/>
              <a:buAutoNum type="arabicPeriod"/>
            </a:pPr>
            <a:r>
              <a:rPr lang="tr-TR" sz="1800" dirty="0" smtClean="0">
                <a:solidFill>
                  <a:schemeClr val="tx1"/>
                </a:solidFill>
              </a:rPr>
              <a:t>       </a:t>
            </a:r>
            <a:r>
              <a:rPr lang="tr-TR" sz="1800" dirty="0" err="1" smtClean="0">
                <a:solidFill>
                  <a:schemeClr val="tx1"/>
                </a:solidFill>
              </a:rPr>
              <a:t>printf</a:t>
            </a:r>
            <a:r>
              <a:rPr lang="tr-TR" sz="1800" dirty="0" smtClean="0">
                <a:solidFill>
                  <a:schemeClr val="tx1"/>
                </a:solidFill>
              </a:rPr>
              <a:t>(“Harf notunuz = AA”);</a:t>
            </a:r>
          </a:p>
          <a:p>
            <a:pPr marL="457200" indent="-457200" algn="just">
              <a:buFont typeface="+mj-lt"/>
              <a:buAutoNum type="arabicPeriod"/>
            </a:pPr>
            <a:r>
              <a:rPr lang="tr-TR" sz="1800" dirty="0" smtClean="0">
                <a:solidFill>
                  <a:schemeClr val="tx1"/>
                </a:solidFill>
              </a:rPr>
              <a:t>   else </a:t>
            </a:r>
            <a:r>
              <a:rPr lang="tr-TR" sz="1800" dirty="0" err="1" smtClean="0">
                <a:solidFill>
                  <a:schemeClr val="tx1"/>
                </a:solidFill>
              </a:rPr>
              <a:t>if</a:t>
            </a:r>
            <a:r>
              <a:rPr lang="tr-TR" sz="1800" dirty="0" smtClean="0">
                <a:solidFill>
                  <a:schemeClr val="tx1"/>
                </a:solidFill>
              </a:rPr>
              <a:t>(</a:t>
            </a:r>
            <a:r>
              <a:rPr lang="tr-TR" sz="1800" dirty="0" err="1" smtClean="0">
                <a:solidFill>
                  <a:schemeClr val="tx1"/>
                </a:solidFill>
              </a:rPr>
              <a:t>ogr</a:t>
            </a:r>
            <a:r>
              <a:rPr lang="tr-TR" sz="1800" dirty="0" smtClean="0">
                <a:solidFill>
                  <a:schemeClr val="tx1"/>
                </a:solidFill>
              </a:rPr>
              <a:t>_not &gt;= 70 &amp;&amp; </a:t>
            </a:r>
            <a:r>
              <a:rPr lang="tr-TR" sz="1800" dirty="0" err="1" smtClean="0">
                <a:solidFill>
                  <a:schemeClr val="tx1"/>
                </a:solidFill>
              </a:rPr>
              <a:t>ogr</a:t>
            </a:r>
            <a:r>
              <a:rPr lang="tr-TR" sz="1800" dirty="0" smtClean="0">
                <a:solidFill>
                  <a:schemeClr val="tx1"/>
                </a:solidFill>
              </a:rPr>
              <a:t>_not &lt; 80)</a:t>
            </a:r>
          </a:p>
          <a:p>
            <a:pPr marL="457200" indent="-457200" algn="just">
              <a:buFont typeface="+mj-lt"/>
              <a:buAutoNum type="arabicPeriod"/>
            </a:pPr>
            <a:r>
              <a:rPr lang="tr-TR" sz="1800" dirty="0" smtClean="0">
                <a:solidFill>
                  <a:schemeClr val="tx1"/>
                </a:solidFill>
              </a:rPr>
              <a:t>       </a:t>
            </a:r>
            <a:r>
              <a:rPr lang="tr-TR" sz="1800" dirty="0" err="1" smtClean="0">
                <a:solidFill>
                  <a:schemeClr val="tx1"/>
                </a:solidFill>
              </a:rPr>
              <a:t>printf</a:t>
            </a:r>
            <a:r>
              <a:rPr lang="tr-TR" sz="1800" dirty="0" smtClean="0">
                <a:solidFill>
                  <a:schemeClr val="tx1"/>
                </a:solidFill>
              </a:rPr>
              <a:t>(“Harf notunuz = CC”);</a:t>
            </a:r>
          </a:p>
          <a:p>
            <a:pPr marL="457200" indent="-457200" algn="just">
              <a:buFont typeface="+mj-lt"/>
              <a:buAutoNum type="arabicPeriod"/>
            </a:pPr>
            <a:r>
              <a:rPr lang="tr-TR" sz="1800" dirty="0" smtClean="0">
                <a:solidFill>
                  <a:schemeClr val="tx1"/>
                </a:solidFill>
              </a:rPr>
              <a:t>   else</a:t>
            </a:r>
          </a:p>
          <a:p>
            <a:pPr marL="457200" indent="-457200" algn="just">
              <a:buFont typeface="+mj-lt"/>
              <a:buAutoNum type="arabicPeriod"/>
            </a:pPr>
            <a:r>
              <a:rPr lang="tr-TR" sz="1800" dirty="0" smtClean="0">
                <a:solidFill>
                  <a:schemeClr val="tx1"/>
                </a:solidFill>
              </a:rPr>
              <a:t>       </a:t>
            </a:r>
            <a:r>
              <a:rPr lang="tr-TR" sz="1800" dirty="0" err="1" smtClean="0">
                <a:solidFill>
                  <a:schemeClr val="tx1"/>
                </a:solidFill>
              </a:rPr>
              <a:t>printf</a:t>
            </a:r>
            <a:r>
              <a:rPr lang="tr-TR" sz="1800" dirty="0" smtClean="0">
                <a:solidFill>
                  <a:schemeClr val="tx1"/>
                </a:solidFill>
              </a:rPr>
              <a:t>(“Harf notunuz = FF”);</a:t>
            </a:r>
          </a:p>
          <a:p>
            <a:pPr algn="just">
              <a:buFont typeface="Wingdings" pitchFamily="2" charset="2"/>
              <a:buChar char="§"/>
            </a:pPr>
            <a:r>
              <a:rPr lang="tr-TR" sz="1800" dirty="0" smtClean="0">
                <a:solidFill>
                  <a:schemeClr val="tx1"/>
                </a:solidFill>
              </a:rPr>
              <a:t> </a:t>
            </a:r>
            <a:r>
              <a:rPr lang="tr-TR" sz="1800" b="1" dirty="0" smtClean="0">
                <a:solidFill>
                  <a:schemeClr val="tx1"/>
                </a:solidFill>
              </a:rPr>
              <a:t>Çıktı:</a:t>
            </a:r>
          </a:p>
          <a:p>
            <a:pPr algn="just"/>
            <a:r>
              <a:rPr lang="tr-TR" sz="1800" dirty="0" smtClean="0">
                <a:solidFill>
                  <a:schemeClr val="tx1"/>
                </a:solidFill>
              </a:rPr>
              <a:t>   Harf notunuz = CC</a:t>
            </a:r>
          </a:p>
          <a:p>
            <a:pPr algn="just"/>
            <a:endParaRPr lang="tr-TR" sz="1800" dirty="0" smtClean="0">
              <a:solidFill>
                <a:schemeClr val="tx1"/>
              </a:solidFill>
            </a:endParaRPr>
          </a:p>
          <a:p>
            <a:pPr algn="just"/>
            <a:endParaRPr lang="tr-TR" sz="1800" b="1" dirty="0" smtClean="0">
              <a:solidFill>
                <a:schemeClr val="tx1"/>
              </a:solidFill>
            </a:endParaRPr>
          </a:p>
          <a:p>
            <a:pPr algn="just"/>
            <a:endParaRPr lang="tr-TR" sz="1800" b="1" dirty="0" smtClean="0">
              <a:solidFill>
                <a:schemeClr val="tx1"/>
              </a:solidFill>
            </a:endParaRPr>
          </a:p>
        </p:txBody>
      </p:sp>
      <p:sp>
        <p:nvSpPr>
          <p:cNvPr id="4" name="3 Dikdörtgen"/>
          <p:cNvSpPr/>
          <p:nvPr/>
        </p:nvSpPr>
        <p:spPr>
          <a:xfrm>
            <a:off x="4929190" y="3500438"/>
            <a:ext cx="3714776" cy="2893100"/>
          </a:xfrm>
          <a:prstGeom prst="rect">
            <a:avLst/>
          </a:prstGeom>
        </p:spPr>
        <p:txBody>
          <a:bodyPr wrap="square">
            <a:spAutoFit/>
          </a:bodyPr>
          <a:lstStyle/>
          <a:p>
            <a:pPr algn="just">
              <a:buFont typeface="Wingdings" pitchFamily="2" charset="2"/>
              <a:buChar char="Ø"/>
            </a:pPr>
            <a:r>
              <a:rPr lang="tr-TR" sz="1400" dirty="0" smtClean="0"/>
              <a:t> Bu örnekte </a:t>
            </a:r>
            <a:r>
              <a:rPr lang="tr-TR" sz="1400" dirty="0" err="1" smtClean="0"/>
              <a:t>if</a:t>
            </a:r>
            <a:r>
              <a:rPr lang="tr-TR" sz="1400" dirty="0" smtClean="0"/>
              <a:t> kontrolleri çok daha sıkı bir şekilde yapılmakta ve hiçbir kontrol diğer kontrollerle kesişmemektedir. Bir önceki örnekte bazı kontroller birbirleri ile kesişmekteydi (75’in hem 60’tan, hem 70’ten büyük olması gibi). Eğer </a:t>
            </a:r>
            <a:r>
              <a:rPr lang="tr-TR" sz="1400" dirty="0" err="1" smtClean="0"/>
              <a:t>if</a:t>
            </a:r>
            <a:r>
              <a:rPr lang="tr-TR" sz="1400" dirty="0" smtClean="0"/>
              <a:t> kontrolleri sıkı bir şekilde yapılırsa yukarıdaki örnekteki gibi </a:t>
            </a:r>
            <a:r>
              <a:rPr lang="tr-TR" sz="1400" b="1" dirty="0" smtClean="0"/>
              <a:t>karışık sırada da yazılsa </a:t>
            </a:r>
            <a:r>
              <a:rPr lang="tr-TR" sz="1400" dirty="0" smtClean="0"/>
              <a:t>her zaman doğru olan değer elde edilir. Ancak </a:t>
            </a:r>
            <a:r>
              <a:rPr lang="tr-TR" sz="1400" dirty="0" err="1" smtClean="0"/>
              <a:t>if</a:t>
            </a:r>
            <a:r>
              <a:rPr lang="tr-TR" sz="1400" dirty="0" smtClean="0"/>
              <a:t> bloklarındaki kontrolün sıkı şekilde yapılması daha fazla mantıksal operatör kullanımı veya iç içe bloklar kullanılmasını gerektirebilir.</a:t>
            </a:r>
          </a:p>
          <a:p>
            <a:pPr algn="just">
              <a:buFont typeface="Wingdings" pitchFamily="2" charset="2"/>
              <a:buChar char="Ø"/>
            </a:pPr>
            <a:r>
              <a:rPr lang="tr-TR" sz="1400" dirty="0" smtClean="0"/>
              <a:t>Programcı rahat okunur kod yazmaya çalışmalıdır. (bkz. Kod1)</a:t>
            </a:r>
          </a:p>
        </p:txBody>
      </p:sp>
      <p:grpSp>
        <p:nvGrpSpPr>
          <p:cNvPr id="9" name="8 Grup"/>
          <p:cNvGrpSpPr/>
          <p:nvPr/>
        </p:nvGrpSpPr>
        <p:grpSpPr>
          <a:xfrm>
            <a:off x="5286380" y="1214422"/>
            <a:ext cx="3143272" cy="2094856"/>
            <a:chOff x="5286380" y="1214422"/>
            <a:chExt cx="3143272" cy="2094856"/>
          </a:xfrm>
        </p:grpSpPr>
        <p:pic>
          <p:nvPicPr>
            <p:cNvPr id="5" name="Picture 2" descr="http://www.coachingconfidence.co.uk/wp-content/uploads/2011/01/Fotolia_35627821_XS.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0000" r="7461"/>
            <a:stretch/>
          </p:blipFill>
          <p:spPr bwMode="auto">
            <a:xfrm>
              <a:off x="5500694" y="1428736"/>
              <a:ext cx="944596" cy="157762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www.coachingconfidence.co.uk/wp-content/uploads/2011/01/Fotolia_35627821_XS.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692" r="50001"/>
            <a:stretch/>
          </p:blipFill>
          <p:spPr bwMode="auto">
            <a:xfrm>
              <a:off x="7143768" y="1214422"/>
              <a:ext cx="1000132" cy="160374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Metin kutusu"/>
            <p:cNvSpPr txBox="1"/>
            <p:nvPr/>
          </p:nvSpPr>
          <p:spPr>
            <a:xfrm>
              <a:off x="5286380" y="2928934"/>
              <a:ext cx="1357322" cy="307777"/>
            </a:xfrm>
            <a:prstGeom prst="rect">
              <a:avLst/>
            </a:prstGeom>
            <a:noFill/>
          </p:spPr>
          <p:txBody>
            <a:bodyPr wrap="square" rtlCol="0">
              <a:spAutoFit/>
            </a:bodyPr>
            <a:lstStyle/>
            <a:p>
              <a:r>
                <a:rPr lang="tr-TR" sz="1400" i="1" dirty="0" smtClean="0"/>
                <a:t>Çıktısı doğru</a:t>
              </a:r>
              <a:endParaRPr lang="tr-TR" sz="1400" i="1" dirty="0"/>
            </a:p>
          </p:txBody>
        </p:sp>
        <p:sp>
          <p:nvSpPr>
            <p:cNvPr id="8" name="7 Metin kutusu"/>
            <p:cNvSpPr txBox="1"/>
            <p:nvPr/>
          </p:nvSpPr>
          <p:spPr>
            <a:xfrm>
              <a:off x="6858016" y="2786058"/>
              <a:ext cx="1571636" cy="523220"/>
            </a:xfrm>
            <a:prstGeom prst="rect">
              <a:avLst/>
            </a:prstGeom>
            <a:noFill/>
          </p:spPr>
          <p:txBody>
            <a:bodyPr wrap="square" rtlCol="0">
              <a:spAutoFit/>
            </a:bodyPr>
            <a:lstStyle/>
            <a:p>
              <a:pPr algn="ctr"/>
              <a:r>
                <a:rPr lang="tr-TR" sz="1400" i="1" dirty="0" smtClean="0"/>
                <a:t>Yazımı “ben acemiyim” diyor.</a:t>
              </a:r>
              <a:endParaRPr lang="tr-TR" sz="1400" i="1"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7" dur="500"/>
                                        <p:tgtEl>
                                          <p:spTgt spid="3">
                                            <p:txEl>
                                              <p:pRg st="13" end="13"/>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28596" y="757222"/>
            <a:ext cx="7772400" cy="457200"/>
          </a:xfrm>
          <a:noFill/>
          <a:ln/>
        </p:spPr>
        <p:txBody>
          <a:bodyPr>
            <a:noAutofit/>
          </a:bodyPr>
          <a:lstStyle/>
          <a:p>
            <a:r>
              <a:rPr lang="tr-TR" sz="2400" b="1" dirty="0" smtClean="0"/>
              <a:t>ÇOK SIK YAPILAN HATA: </a:t>
            </a:r>
            <a:r>
              <a:rPr lang="en-US" sz="2400" b="1" dirty="0" smtClean="0"/>
              <a:t>=  </a:t>
            </a:r>
            <a:r>
              <a:rPr lang="tr-TR" sz="2400" b="1" dirty="0" smtClean="0"/>
              <a:t>ile </a:t>
            </a:r>
            <a:r>
              <a:rPr lang="en-US" sz="2400" b="1" dirty="0" smtClean="0"/>
              <a:t>== </a:t>
            </a:r>
            <a:r>
              <a:rPr lang="tr-TR" sz="2400" b="1" dirty="0" smtClean="0"/>
              <a:t>işaretlerini </a:t>
            </a:r>
            <a:r>
              <a:rPr lang="tr-TR" sz="2400" b="1" dirty="0" err="1" smtClean="0"/>
              <a:t>if’te</a:t>
            </a:r>
            <a:r>
              <a:rPr lang="tr-TR" sz="2400" b="1" dirty="0" smtClean="0"/>
              <a:t> karıştırmak</a:t>
            </a:r>
            <a:endParaRPr lang="en-US" sz="2400" b="1" dirty="0"/>
          </a:p>
        </p:txBody>
      </p:sp>
      <p:sp>
        <p:nvSpPr>
          <p:cNvPr id="17411" name="Rectangle 3"/>
          <p:cNvSpPr>
            <a:spLocks noGrp="1" noChangeArrowheads="1"/>
          </p:cNvSpPr>
          <p:nvPr>
            <p:ph idx="1"/>
          </p:nvPr>
        </p:nvSpPr>
        <p:spPr>
          <a:xfrm>
            <a:off x="228600" y="1219200"/>
            <a:ext cx="8382000" cy="5029200"/>
          </a:xfrm>
          <a:noFill/>
          <a:ln/>
        </p:spPr>
        <p:txBody>
          <a:bodyPr>
            <a:normAutofit/>
          </a:bodyPr>
          <a:lstStyle/>
          <a:p>
            <a:r>
              <a:rPr lang="en-US" sz="2400" dirty="0"/>
              <a:t>The statement   if (a = 1)   is syntactically correct, so </a:t>
            </a:r>
            <a:r>
              <a:rPr lang="en-US" sz="2400" dirty="0">
                <a:solidFill>
                  <a:srgbClr val="0070C0"/>
                </a:solidFill>
              </a:rPr>
              <a:t>no error message will be produced.  </a:t>
            </a:r>
            <a:r>
              <a:rPr lang="en-US" sz="2400" dirty="0"/>
              <a:t>(Some compilers will produce a warning.)  However, a semantic (logic) error will occur.</a:t>
            </a:r>
          </a:p>
          <a:p>
            <a:r>
              <a:rPr lang="en-US" sz="2400" dirty="0"/>
              <a:t>An assignment expression has a value -- the value being assigned.  In this case the value being assigned is 1, which is true.</a:t>
            </a:r>
          </a:p>
          <a:p>
            <a:r>
              <a:rPr lang="en-US" sz="2400" dirty="0"/>
              <a:t>If the value being assigned was 0, then the expression would evaluate to 0, which is false.</a:t>
            </a:r>
          </a:p>
          <a:p>
            <a:r>
              <a:rPr lang="en-US" sz="2400" dirty="0"/>
              <a:t>This is </a:t>
            </a:r>
            <a:r>
              <a:rPr lang="en-US" sz="2400" b="1" u="sng" dirty="0">
                <a:solidFill>
                  <a:srgbClr val="0070C0"/>
                </a:solidFill>
              </a:rPr>
              <a:t>a VERY common error</a:t>
            </a:r>
            <a:r>
              <a:rPr lang="en-US" sz="2400" dirty="0"/>
              <a:t>.  So, if your if-else structure always </a:t>
            </a:r>
            <a:r>
              <a:rPr lang="en-US" sz="2400" dirty="0">
                <a:solidFill>
                  <a:srgbClr val="0070C0"/>
                </a:solidFill>
              </a:rPr>
              <a:t>executes the same, </a:t>
            </a:r>
            <a:r>
              <a:rPr lang="en-US" sz="2400" dirty="0"/>
              <a:t>look for this typographical error.</a:t>
            </a:r>
          </a:p>
        </p:txBody>
      </p:sp>
    </p:spTree>
    <p:extLst>
      <p:ext uri="{BB962C8B-B14F-4D97-AF65-F5344CB8AC3E}">
        <p14:creationId xmlns:p14="http://schemas.microsoft.com/office/powerpoint/2010/main" xmlns="" val="1604517156"/>
      </p:ext>
    </p:extLst>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blog.andrewjoiner.net/wp-content/uploads/2010/11/virus-clipar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20943249">
            <a:off x="6492307" y="3696674"/>
            <a:ext cx="2233324" cy="267998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tr-TR" dirty="0" smtClean="0"/>
              <a:t>SIK YAPILAN HATALAR</a:t>
            </a:r>
            <a:endParaRPr lang="en-US" dirty="0"/>
          </a:p>
        </p:txBody>
      </p:sp>
      <p:pic>
        <p:nvPicPr>
          <p:cNvPr id="4" name="Picture 3"/>
          <p:cNvPicPr>
            <a:picLocks noChangeAspect="1"/>
          </p:cNvPicPr>
          <p:nvPr/>
        </p:nvPicPr>
        <p:blipFill>
          <a:blip r:embed="rId3"/>
          <a:stretch>
            <a:fillRect/>
          </a:stretch>
        </p:blipFill>
        <p:spPr>
          <a:xfrm>
            <a:off x="1371600" y="1216928"/>
            <a:ext cx="5715000" cy="844261"/>
          </a:xfrm>
          <a:prstGeom prst="rect">
            <a:avLst/>
          </a:prstGeom>
        </p:spPr>
      </p:pic>
      <p:pic>
        <p:nvPicPr>
          <p:cNvPr id="5" name="Picture 4"/>
          <p:cNvPicPr>
            <a:picLocks noChangeAspect="1"/>
          </p:cNvPicPr>
          <p:nvPr/>
        </p:nvPicPr>
        <p:blipFill>
          <a:blip r:embed="rId4"/>
          <a:stretch>
            <a:fillRect/>
          </a:stretch>
        </p:blipFill>
        <p:spPr>
          <a:xfrm>
            <a:off x="1676400" y="2131328"/>
            <a:ext cx="2514600" cy="494675"/>
          </a:xfrm>
          <a:prstGeom prst="rect">
            <a:avLst/>
          </a:prstGeom>
        </p:spPr>
      </p:pic>
      <p:pic>
        <p:nvPicPr>
          <p:cNvPr id="7" name="Picture 6"/>
          <p:cNvPicPr>
            <a:picLocks noChangeAspect="1"/>
          </p:cNvPicPr>
          <p:nvPr/>
        </p:nvPicPr>
        <p:blipFill>
          <a:blip r:embed="rId5"/>
          <a:stretch>
            <a:fillRect/>
          </a:stretch>
        </p:blipFill>
        <p:spPr>
          <a:xfrm>
            <a:off x="1524000" y="3121928"/>
            <a:ext cx="3733800" cy="876631"/>
          </a:xfrm>
          <a:prstGeom prst="rect">
            <a:avLst/>
          </a:prstGeom>
        </p:spPr>
      </p:pic>
      <p:sp>
        <p:nvSpPr>
          <p:cNvPr id="9" name="Rectangle 8"/>
          <p:cNvSpPr/>
          <p:nvPr/>
        </p:nvSpPr>
        <p:spPr>
          <a:xfrm>
            <a:off x="4267200" y="2126863"/>
            <a:ext cx="513181" cy="461665"/>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1" name="Rectangle 10"/>
          <p:cNvSpPr/>
          <p:nvPr/>
        </p:nvSpPr>
        <p:spPr>
          <a:xfrm>
            <a:off x="710794" y="1586171"/>
            <a:ext cx="435786" cy="461665"/>
          </a:xfrm>
          <a:prstGeom prst="rect">
            <a:avLst/>
          </a:prstGeom>
        </p:spPr>
        <p:txBody>
          <a:bodyPr wrap="none">
            <a:spAutoFit/>
          </a:bodyPr>
          <a:lstStyle/>
          <a:p>
            <a:r>
              <a:rPr lang="en-US" b="0" i="0" dirty="0" smtClean="0">
                <a:latin typeface="Zapf Dingbats"/>
                <a:ea typeface="Zapf Dingbats"/>
                <a:cs typeface="Zapf Dingbats"/>
              </a:rPr>
              <a:t>★</a:t>
            </a:r>
            <a:endParaRPr lang="en-US" dirty="0"/>
          </a:p>
        </p:txBody>
      </p:sp>
      <p:sp>
        <p:nvSpPr>
          <p:cNvPr id="12" name="Rectangle 11"/>
          <p:cNvSpPr/>
          <p:nvPr/>
        </p:nvSpPr>
        <p:spPr>
          <a:xfrm>
            <a:off x="685800" y="3197483"/>
            <a:ext cx="435786" cy="461665"/>
          </a:xfrm>
          <a:prstGeom prst="rect">
            <a:avLst/>
          </a:prstGeom>
        </p:spPr>
        <p:txBody>
          <a:bodyPr wrap="none">
            <a:spAutoFit/>
          </a:bodyPr>
          <a:lstStyle/>
          <a:p>
            <a:r>
              <a:rPr lang="en-US" b="0" i="0" dirty="0" smtClean="0">
                <a:latin typeface="Zapf Dingbats"/>
                <a:ea typeface="Zapf Dingbats"/>
                <a:cs typeface="Zapf Dingbats"/>
              </a:rPr>
              <a:t>★</a:t>
            </a:r>
            <a:endParaRPr lang="en-US" dirty="0"/>
          </a:p>
        </p:txBody>
      </p:sp>
      <p:sp>
        <p:nvSpPr>
          <p:cNvPr id="16" name="15 Yuvarlatılmış Dikdörtgen"/>
          <p:cNvSpPr/>
          <p:nvPr/>
        </p:nvSpPr>
        <p:spPr>
          <a:xfrm>
            <a:off x="357158" y="1216928"/>
            <a:ext cx="6729442" cy="1409075"/>
          </a:xfrm>
          <a:prstGeom prst="round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Yuvarlatılmış Dikdörtgen"/>
          <p:cNvSpPr/>
          <p:nvPr/>
        </p:nvSpPr>
        <p:spPr>
          <a:xfrm>
            <a:off x="214282" y="2864748"/>
            <a:ext cx="6800880" cy="1409075"/>
          </a:xfrm>
          <a:prstGeom prst="round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8674487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1" nodeType="clickEffect">
                                  <p:stCondLst>
                                    <p:cond delay="0"/>
                                  </p:stCondLst>
                                  <p:childTnLst>
                                    <p:set>
                                      <p:cBhvr>
                                        <p:cTn id="6" dur="500"/>
                                        <p:tgtEl>
                                          <p:spTgt spid="16"/>
                                        </p:tgtEl>
                                        <p:attrNameLst>
                                          <p:attrName>fillcolor</p:attrName>
                                        </p:attrNameLst>
                                      </p:cBhvr>
                                      <p:to>
                                        <p:clrVal>
                                          <a:schemeClr val="tx1"/>
                                        </p:clrVal>
                                      </p:to>
                                    </p:set>
                                    <p:set>
                                      <p:cBhvr>
                                        <p:cTn id="7" dur="500"/>
                                        <p:tgtEl>
                                          <p:spTgt spid="16"/>
                                        </p:tgtEl>
                                        <p:attrNameLst>
                                          <p:attrName>fill.type</p:attrName>
                                        </p:attrNameLst>
                                      </p:cBhvr>
                                      <p:to>
                                        <p:strVal val="solid"/>
                                      </p:to>
                                    </p:set>
                                    <p:set>
                                      <p:cBhvr>
                                        <p:cTn id="8" dur="500"/>
                                        <p:tgtEl>
                                          <p:spTgt spid="1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nodeType="clickEffect">
                                  <p:stCondLst>
                                    <p:cond delay="0"/>
                                  </p:stCondLst>
                                  <p:childTnLst>
                                    <p:animEffect transition="out" filter="checkerboard(across)">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5" presetClass="exit" presetSubtype="10" fill="hold" nodeType="withEffect">
                                  <p:stCondLst>
                                    <p:cond delay="0"/>
                                  </p:stCondLst>
                                  <p:childTnLst>
                                    <p:animEffect transition="out" filter="checkerboard(across)">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5" presetClass="exit" presetSubtype="10" fill="hold" grpId="0" nodeType="withEffect">
                                  <p:stCondLst>
                                    <p:cond delay="0"/>
                                  </p:stCondLst>
                                  <p:childTnLst>
                                    <p:animEffect transition="out" filter="checkerboard(across)">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5" presetClass="exit" presetSubtype="10" fill="hold" grpId="0" nodeType="withEffect">
                                  <p:stCondLst>
                                    <p:cond delay="0"/>
                                  </p:stCondLst>
                                  <p:childTnLst>
                                    <p:animEffect transition="out" filter="checkerboard(across)">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5" presetClass="exit" presetSubtype="10" fill="hold" grpId="0" nodeType="withEffect">
                                  <p:stCondLst>
                                    <p:cond delay="0"/>
                                  </p:stCondLst>
                                  <p:childTnLst>
                                    <p:animEffect transition="out" filter="checkerboard(across)">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mph" presetSubtype="1" nodeType="clickEffect">
                                  <p:stCondLst>
                                    <p:cond delay="0"/>
                                  </p:stCondLst>
                                  <p:childTnLst>
                                    <p:set>
                                      <p:cBhvr>
                                        <p:cTn id="29" dur="500"/>
                                        <p:tgtEl>
                                          <p:spTgt spid="17"/>
                                        </p:tgtEl>
                                        <p:attrNameLst>
                                          <p:attrName>fillcolor</p:attrName>
                                        </p:attrNameLst>
                                      </p:cBhvr>
                                      <p:to>
                                        <p:clrVal>
                                          <a:schemeClr val="tx1"/>
                                        </p:clrVal>
                                      </p:to>
                                    </p:set>
                                    <p:set>
                                      <p:cBhvr>
                                        <p:cTn id="30" dur="500"/>
                                        <p:tgtEl>
                                          <p:spTgt spid="17"/>
                                        </p:tgtEl>
                                        <p:attrNameLst>
                                          <p:attrName>fill.type</p:attrName>
                                        </p:attrNameLst>
                                      </p:cBhvr>
                                      <p:to>
                                        <p:strVal val="solid"/>
                                      </p:to>
                                    </p:set>
                                    <p:set>
                                      <p:cBhvr>
                                        <p:cTn id="31" dur="500"/>
                                        <p:tgtEl>
                                          <p:spTgt spid="17"/>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5" presetClass="exit" presetSubtype="10" fill="hold" nodeType="clickEffect">
                                  <p:stCondLst>
                                    <p:cond delay="0"/>
                                  </p:stCondLst>
                                  <p:childTnLst>
                                    <p:animEffect transition="out" filter="checkerboard(across)">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5" presetClass="exit" presetSubtype="10" fill="hold" grpId="0" nodeType="withEffect">
                                  <p:stCondLst>
                                    <p:cond delay="0"/>
                                  </p:stCondLst>
                                  <p:childTnLst>
                                    <p:animEffect transition="out" filter="checkerboard(across)">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5" presetClass="exit" presetSubtype="10" fill="hold" grpId="0" nodeType="withEffect">
                                  <p:stCondLst>
                                    <p:cond delay="0"/>
                                  </p:stCondLst>
                                  <p:childTnLst>
                                    <p:animEffect transition="out" filter="checkerboard(across)">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6" grpId="0" animBg="1"/>
      <p:bldP spid="1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SIK YAPILAN HATALAR</a:t>
            </a:r>
            <a:endParaRPr lang="en-US" dirty="0"/>
          </a:p>
        </p:txBody>
      </p:sp>
      <p:pic>
        <p:nvPicPr>
          <p:cNvPr id="8" name="Picture 7"/>
          <p:cNvPicPr>
            <a:picLocks noChangeAspect="1"/>
          </p:cNvPicPr>
          <p:nvPr/>
        </p:nvPicPr>
        <p:blipFill>
          <a:blip r:embed="rId2"/>
          <a:stretch>
            <a:fillRect/>
          </a:stretch>
        </p:blipFill>
        <p:spPr>
          <a:xfrm>
            <a:off x="1447800" y="1487606"/>
            <a:ext cx="5105400" cy="1470355"/>
          </a:xfrm>
          <a:prstGeom prst="rect">
            <a:avLst/>
          </a:prstGeom>
        </p:spPr>
      </p:pic>
      <p:sp>
        <p:nvSpPr>
          <p:cNvPr id="13" name="Rectangle 12"/>
          <p:cNvSpPr/>
          <p:nvPr/>
        </p:nvSpPr>
        <p:spPr>
          <a:xfrm>
            <a:off x="672694" y="1864141"/>
            <a:ext cx="435786" cy="461665"/>
          </a:xfrm>
          <a:prstGeom prst="rect">
            <a:avLst/>
          </a:prstGeom>
        </p:spPr>
        <p:txBody>
          <a:bodyPr wrap="none">
            <a:spAutoFit/>
          </a:bodyPr>
          <a:lstStyle/>
          <a:p>
            <a:r>
              <a:rPr lang="en-US" b="0" i="0" dirty="0" smtClean="0">
                <a:latin typeface="Zapf Dingbats"/>
                <a:ea typeface="Zapf Dingbats"/>
                <a:cs typeface="Zapf Dingbats"/>
              </a:rPr>
              <a:t>★</a:t>
            </a:r>
            <a:endParaRPr lang="en-US" dirty="0"/>
          </a:p>
        </p:txBody>
      </p:sp>
      <p:pic>
        <p:nvPicPr>
          <p:cNvPr id="7170" name="Picture 2" descr="http://blog.andrewjoiner.net/wp-content/uploads/2010/11/virus-clipar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20943249">
            <a:off x="6219352" y="3437810"/>
            <a:ext cx="2233324" cy="267998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3"/>
          <p:cNvSpPr/>
          <p:nvPr/>
        </p:nvSpPr>
        <p:spPr>
          <a:xfrm>
            <a:off x="710794" y="3178494"/>
            <a:ext cx="435786" cy="461665"/>
          </a:xfrm>
          <a:prstGeom prst="rect">
            <a:avLst/>
          </a:prstGeom>
        </p:spPr>
        <p:txBody>
          <a:bodyPr wrap="none">
            <a:spAutoFit/>
          </a:bodyPr>
          <a:lstStyle/>
          <a:p>
            <a:r>
              <a:rPr lang="en-US" b="0" i="0" dirty="0" smtClean="0">
                <a:latin typeface="Zapf Dingbats"/>
                <a:ea typeface="Zapf Dingbats"/>
                <a:cs typeface="Zapf Dingbats"/>
              </a:rPr>
              <a:t>★</a:t>
            </a:r>
            <a:endParaRPr lang="en-US" dirty="0"/>
          </a:p>
        </p:txBody>
      </p:sp>
      <p:sp>
        <p:nvSpPr>
          <p:cNvPr id="6" name="TextBox 5"/>
          <p:cNvSpPr txBox="1"/>
          <p:nvPr/>
        </p:nvSpPr>
        <p:spPr>
          <a:xfrm>
            <a:off x="1146580" y="3224660"/>
            <a:ext cx="1101584" cy="646331"/>
          </a:xfrm>
          <a:prstGeom prst="rect">
            <a:avLst/>
          </a:prstGeom>
          <a:noFill/>
        </p:spPr>
        <p:txBody>
          <a:bodyPr wrap="none" rtlCol="0">
            <a:spAutoFit/>
          </a:bodyPr>
          <a:lstStyle/>
          <a:p>
            <a:r>
              <a:rPr lang="tr-TR" dirty="0" smtClean="0">
                <a:latin typeface="Arial" panose="020B0604020202020204" pitchFamily="34" charset="0"/>
                <a:cs typeface="Arial" panose="020B0604020202020204" pitchFamily="34" charset="0"/>
              </a:rPr>
              <a:t>if (x==0);</a:t>
            </a:r>
          </a:p>
          <a:p>
            <a:r>
              <a:rPr lang="tr-TR" dirty="0" smtClean="0">
                <a:latin typeface="Arial" panose="020B0604020202020204" pitchFamily="34" charset="0"/>
                <a:cs typeface="Arial" panose="020B0604020202020204" pitchFamily="34" charset="0"/>
              </a:rPr>
              <a:t>	a=3;</a:t>
            </a:r>
            <a:endParaRPr lang="tr-TR" dirty="0">
              <a:latin typeface="Arial" panose="020B0604020202020204" pitchFamily="34" charset="0"/>
              <a:cs typeface="Arial" panose="020B0604020202020204" pitchFamily="34" charset="0"/>
            </a:endParaRPr>
          </a:p>
        </p:txBody>
      </p:sp>
      <p:sp>
        <p:nvSpPr>
          <p:cNvPr id="15" name="Rectangle 14"/>
          <p:cNvSpPr/>
          <p:nvPr/>
        </p:nvSpPr>
        <p:spPr>
          <a:xfrm rot="19041855">
            <a:off x="2050941" y="3042910"/>
            <a:ext cx="513181" cy="461665"/>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8" name="17 Yuvarlatılmış Dikdörtgen"/>
          <p:cNvSpPr/>
          <p:nvPr/>
        </p:nvSpPr>
        <p:spPr>
          <a:xfrm>
            <a:off x="214282" y="1548886"/>
            <a:ext cx="6872318" cy="1409075"/>
          </a:xfrm>
          <a:prstGeom prst="round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18 Yuvarlatılmış Dikdörtgen"/>
          <p:cNvSpPr/>
          <p:nvPr/>
        </p:nvSpPr>
        <p:spPr>
          <a:xfrm>
            <a:off x="672694" y="3049722"/>
            <a:ext cx="2113356" cy="857256"/>
          </a:xfrm>
          <a:prstGeom prst="round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8674487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1" nodeType="clickEffect">
                                  <p:stCondLst>
                                    <p:cond delay="0"/>
                                  </p:stCondLst>
                                  <p:childTnLst>
                                    <p:set>
                                      <p:cBhvr>
                                        <p:cTn id="6" dur="500"/>
                                        <p:tgtEl>
                                          <p:spTgt spid="18"/>
                                        </p:tgtEl>
                                        <p:attrNameLst>
                                          <p:attrName>fillcolor</p:attrName>
                                        </p:attrNameLst>
                                      </p:cBhvr>
                                      <p:to>
                                        <p:clrVal>
                                          <a:schemeClr val="tx1"/>
                                        </p:clrVal>
                                      </p:to>
                                    </p:set>
                                    <p:set>
                                      <p:cBhvr>
                                        <p:cTn id="7" dur="500"/>
                                        <p:tgtEl>
                                          <p:spTgt spid="18"/>
                                        </p:tgtEl>
                                        <p:attrNameLst>
                                          <p:attrName>fill.type</p:attrName>
                                        </p:attrNameLst>
                                      </p:cBhvr>
                                      <p:to>
                                        <p:strVal val="solid"/>
                                      </p:to>
                                    </p:set>
                                    <p:set>
                                      <p:cBhvr>
                                        <p:cTn id="8" dur="500"/>
                                        <p:tgtEl>
                                          <p:spTgt spid="1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par>
                                <p:cTn id="15" presetID="2" presetClass="exit" presetSubtype="4" fill="hold" grpId="0" nodeType="withEffect">
                                  <p:stCondLst>
                                    <p:cond delay="0"/>
                                  </p:stCondLst>
                                  <p:childTnLst>
                                    <p:anim calcmode="lin" valueType="num">
                                      <p:cBhvr additive="base">
                                        <p:cTn id="16" dur="500"/>
                                        <p:tgtEl>
                                          <p:spTgt spid="13"/>
                                        </p:tgtEl>
                                        <p:attrNameLst>
                                          <p:attrName>ppt_x</p:attrName>
                                        </p:attrNameLst>
                                      </p:cBhvr>
                                      <p:tavLst>
                                        <p:tav tm="0">
                                          <p:val>
                                            <p:strVal val="ppt_x"/>
                                          </p:val>
                                        </p:tav>
                                        <p:tav tm="100000">
                                          <p:val>
                                            <p:strVal val="ppt_x"/>
                                          </p:val>
                                        </p:tav>
                                      </p:tavLst>
                                    </p:anim>
                                    <p:anim calcmode="lin" valueType="num">
                                      <p:cBhvr additive="base">
                                        <p:cTn id="17" dur="500"/>
                                        <p:tgtEl>
                                          <p:spTgt spid="13"/>
                                        </p:tgtEl>
                                        <p:attrNameLst>
                                          <p:attrName>ppt_y</p:attrName>
                                        </p:attrNameLst>
                                      </p:cBhvr>
                                      <p:tavLst>
                                        <p:tav tm="0">
                                          <p:val>
                                            <p:strVal val="ppt_y"/>
                                          </p:val>
                                        </p:tav>
                                        <p:tav tm="100000">
                                          <p:val>
                                            <p:strVal val="1+ppt_h/2"/>
                                          </p:val>
                                        </p:tav>
                                      </p:tavLst>
                                    </p:anim>
                                    <p:set>
                                      <p:cBhvr>
                                        <p:cTn id="18" dur="1" fill="hold">
                                          <p:stCondLst>
                                            <p:cond delay="499"/>
                                          </p:stCondLst>
                                        </p:cTn>
                                        <p:tgtEl>
                                          <p:spTgt spid="13"/>
                                        </p:tgtEl>
                                        <p:attrNameLst>
                                          <p:attrName>style.visibility</p:attrName>
                                        </p:attrNameLst>
                                      </p:cBhvr>
                                      <p:to>
                                        <p:strVal val="hidden"/>
                                      </p:to>
                                    </p:set>
                                  </p:childTnLst>
                                </p:cTn>
                              </p:par>
                              <p:par>
                                <p:cTn id="19" presetID="2" presetClass="exit" presetSubtype="4" fill="hold" grpId="0" nodeType="withEffect">
                                  <p:stCondLst>
                                    <p:cond delay="0"/>
                                  </p:stCondLst>
                                  <p:childTnLst>
                                    <p:anim calcmode="lin" valueType="num">
                                      <p:cBhvr additive="base">
                                        <p:cTn id="20" dur="500"/>
                                        <p:tgtEl>
                                          <p:spTgt spid="18"/>
                                        </p:tgtEl>
                                        <p:attrNameLst>
                                          <p:attrName>ppt_x</p:attrName>
                                        </p:attrNameLst>
                                      </p:cBhvr>
                                      <p:tavLst>
                                        <p:tav tm="0">
                                          <p:val>
                                            <p:strVal val="ppt_x"/>
                                          </p:val>
                                        </p:tav>
                                        <p:tav tm="100000">
                                          <p:val>
                                            <p:strVal val="ppt_x"/>
                                          </p:val>
                                        </p:tav>
                                      </p:tavLst>
                                    </p:anim>
                                    <p:anim calcmode="lin" valueType="num">
                                      <p:cBhvr additive="base">
                                        <p:cTn id="21" dur="500"/>
                                        <p:tgtEl>
                                          <p:spTgt spid="18"/>
                                        </p:tgtEl>
                                        <p:attrNameLst>
                                          <p:attrName>ppt_y</p:attrName>
                                        </p:attrNameLst>
                                      </p:cBhvr>
                                      <p:tavLst>
                                        <p:tav tm="0">
                                          <p:val>
                                            <p:strVal val="ppt_y"/>
                                          </p:val>
                                        </p:tav>
                                        <p:tav tm="100000">
                                          <p:val>
                                            <p:strVal val="1+ppt_h/2"/>
                                          </p:val>
                                        </p:tav>
                                      </p:tavLst>
                                    </p:anim>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1" nodeType="clickEffect">
                                  <p:stCondLst>
                                    <p:cond delay="0"/>
                                  </p:stCondLst>
                                  <p:childTnLst>
                                    <p:set>
                                      <p:cBhvr>
                                        <p:cTn id="26" dur="500"/>
                                        <p:tgtEl>
                                          <p:spTgt spid="19"/>
                                        </p:tgtEl>
                                        <p:attrNameLst>
                                          <p:attrName>fillcolor</p:attrName>
                                        </p:attrNameLst>
                                      </p:cBhvr>
                                      <p:to>
                                        <p:clrVal>
                                          <a:schemeClr val="tx1"/>
                                        </p:clrVal>
                                      </p:to>
                                    </p:set>
                                    <p:set>
                                      <p:cBhvr>
                                        <p:cTn id="27" dur="500"/>
                                        <p:tgtEl>
                                          <p:spTgt spid="19"/>
                                        </p:tgtEl>
                                        <p:attrNameLst>
                                          <p:attrName>fill.type</p:attrName>
                                        </p:attrNameLst>
                                      </p:cBhvr>
                                      <p:to>
                                        <p:strVal val="solid"/>
                                      </p:to>
                                    </p:set>
                                    <p:set>
                                      <p:cBhvr>
                                        <p:cTn id="28" dur="500"/>
                                        <p:tgtEl>
                                          <p:spTgt spid="19"/>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0" nodeType="clickEffect">
                                  <p:stCondLst>
                                    <p:cond delay="0"/>
                                  </p:stCondLst>
                                  <p:childTnLst>
                                    <p:animEffect transition="out" filter="blinds(horizontal)">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par>
                                <p:cTn id="34" presetID="3" presetClass="exit" presetSubtype="10" fill="hold" grpId="0" nodeType="withEffect">
                                  <p:stCondLst>
                                    <p:cond delay="0"/>
                                  </p:stCondLst>
                                  <p:childTnLst>
                                    <p:animEffect transition="out" filter="blinds(horizontal)">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3" presetClass="exit" presetSubtype="10" fill="hold" grpId="0" nodeType="withEffect">
                                  <p:stCondLst>
                                    <p:cond delay="0"/>
                                  </p:stCondLst>
                                  <p:childTnLst>
                                    <p:animEffect transition="out" filter="blinds(horizontal)">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par>
                                <p:cTn id="40" presetID="5" presetClass="exit" presetSubtype="10" fill="hold" grpId="0" nodeType="withEffect">
                                  <p:stCondLst>
                                    <p:cond delay="0"/>
                                  </p:stCondLst>
                                  <p:childTnLst>
                                    <p:animEffect transition="out" filter="checkerboard(across)">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xit" presetSubtype="9" fill="hold" nodeType="clickEffect">
                                  <p:stCondLst>
                                    <p:cond delay="0"/>
                                  </p:stCondLst>
                                  <p:childTnLst>
                                    <p:anim calcmode="lin" valueType="num">
                                      <p:cBhvr additive="base">
                                        <p:cTn id="46" dur="500"/>
                                        <p:tgtEl>
                                          <p:spTgt spid="7170"/>
                                        </p:tgtEl>
                                        <p:attrNameLst>
                                          <p:attrName>ppt_x</p:attrName>
                                        </p:attrNameLst>
                                      </p:cBhvr>
                                      <p:tavLst>
                                        <p:tav tm="0">
                                          <p:val>
                                            <p:strVal val="ppt_x"/>
                                          </p:val>
                                        </p:tav>
                                        <p:tav tm="100000">
                                          <p:val>
                                            <p:strVal val="0-ppt_w/2"/>
                                          </p:val>
                                        </p:tav>
                                      </p:tavLst>
                                    </p:anim>
                                    <p:anim calcmode="lin" valueType="num">
                                      <p:cBhvr additive="base">
                                        <p:cTn id="47" dur="500"/>
                                        <p:tgtEl>
                                          <p:spTgt spid="7170"/>
                                        </p:tgtEl>
                                        <p:attrNameLst>
                                          <p:attrName>ppt_y</p:attrName>
                                        </p:attrNameLst>
                                      </p:cBhvr>
                                      <p:tavLst>
                                        <p:tav tm="0">
                                          <p:val>
                                            <p:strVal val="ppt_y"/>
                                          </p:val>
                                        </p:tav>
                                        <p:tav tm="100000">
                                          <p:val>
                                            <p:strVal val="0-ppt_h/2"/>
                                          </p:val>
                                        </p:tav>
                                      </p:tavLst>
                                    </p:anim>
                                    <p:set>
                                      <p:cBhvr>
                                        <p:cTn id="48" dur="1" fill="hold">
                                          <p:stCondLst>
                                            <p:cond delay="499"/>
                                          </p:stCondLst>
                                        </p:cTn>
                                        <p:tgtEl>
                                          <p:spTgt spid="7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6" grpId="0"/>
      <p:bldP spid="15" grpId="0"/>
      <p:bldP spid="18" grpId="0" animBg="1"/>
      <p:bldP spid="1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51532" y="4533900"/>
            <a:ext cx="2911468" cy="990600"/>
          </a:xfrm>
        </p:spPr>
        <p:txBody>
          <a:bodyPr>
            <a:normAutofit/>
          </a:bodyPr>
          <a:lstStyle/>
          <a:p>
            <a:r>
              <a:rPr lang="tr-TR" sz="2800" b="1" dirty="0" smtClean="0">
                <a:solidFill>
                  <a:srgbClr val="464653">
                    <a:lumMod val="60000"/>
                    <a:lumOff val="40000"/>
                  </a:srgbClr>
                </a:solidFill>
              </a:rPr>
              <a:t>Alıştırma: Kod çıktısı nedir?</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38084"/>
            <a:ext cx="7686700" cy="4495816"/>
          </a:xfrm>
        </p:spPr>
        <p:txBody>
          <a:bodyPr>
            <a:normAutofit fontScale="92500" lnSpcReduction="10000"/>
          </a:bodyPr>
          <a:lstStyle/>
          <a:p>
            <a:pPr algn="just">
              <a:buNone/>
            </a:pPr>
            <a:r>
              <a:rPr lang="tr-TR" sz="2400" b="1" dirty="0" smtClean="0">
                <a:solidFill>
                  <a:schemeClr val="tx1"/>
                </a:solidFill>
              </a:rPr>
              <a:t> </a:t>
            </a:r>
            <a:r>
              <a:rPr lang="tr-TR" sz="2400" dirty="0" smtClean="0">
                <a:solidFill>
                  <a:schemeClr val="tx1"/>
                </a:solidFill>
              </a:rPr>
              <a:t>   </a:t>
            </a:r>
            <a:r>
              <a:rPr lang="tr-TR" sz="2400" dirty="0" smtClean="0"/>
              <a:t> </a:t>
            </a:r>
            <a:r>
              <a:rPr lang="tr-TR" sz="2400" dirty="0" err="1" smtClean="0"/>
              <a:t>int</a:t>
            </a:r>
            <a:r>
              <a:rPr lang="tr-TR" sz="2400" dirty="0" smtClean="0"/>
              <a:t> </a:t>
            </a:r>
            <a:r>
              <a:rPr lang="tr-TR" sz="2400" dirty="0" err="1" smtClean="0"/>
              <a:t>ogr</a:t>
            </a:r>
            <a:r>
              <a:rPr lang="tr-TR" sz="2400" dirty="0" smtClean="0"/>
              <a:t>_not = 75;</a:t>
            </a:r>
          </a:p>
          <a:p>
            <a:pPr algn="just">
              <a:buNone/>
            </a:pPr>
            <a:r>
              <a:rPr lang="tr-TR" sz="2400" dirty="0" smtClean="0"/>
              <a:t>   </a:t>
            </a:r>
            <a:r>
              <a:rPr lang="tr-TR" sz="2400" dirty="0" err="1" smtClean="0"/>
              <a:t>if</a:t>
            </a:r>
            <a:r>
              <a:rPr lang="tr-TR" sz="2400" dirty="0" smtClean="0"/>
              <a:t>(</a:t>
            </a:r>
            <a:r>
              <a:rPr lang="tr-TR" sz="2400" dirty="0" err="1" smtClean="0"/>
              <a:t>ogr</a:t>
            </a:r>
            <a:r>
              <a:rPr lang="tr-TR" sz="2400" dirty="0" smtClean="0"/>
              <a:t>_not &gt;= 90)</a:t>
            </a:r>
          </a:p>
          <a:p>
            <a:pPr algn="just">
              <a:buNone/>
            </a:pPr>
            <a:r>
              <a:rPr lang="tr-TR" sz="2400" dirty="0" smtClean="0"/>
              <a:t>       </a:t>
            </a:r>
            <a:r>
              <a:rPr lang="tr-TR" sz="2400" dirty="0" err="1" smtClean="0"/>
              <a:t>printf</a:t>
            </a:r>
            <a:r>
              <a:rPr lang="tr-TR" sz="2400" dirty="0" smtClean="0"/>
              <a:t>("GRADE$$AA++");</a:t>
            </a:r>
          </a:p>
          <a:p>
            <a:pPr algn="just">
              <a:buNone/>
            </a:pPr>
            <a:r>
              <a:rPr lang="tr-TR" sz="2400" dirty="0" smtClean="0"/>
              <a:t>   </a:t>
            </a:r>
            <a:r>
              <a:rPr lang="tr-TR" sz="2400" dirty="0" err="1" smtClean="0"/>
              <a:t>if</a:t>
            </a:r>
            <a:r>
              <a:rPr lang="tr-TR" sz="2400" dirty="0" smtClean="0"/>
              <a:t>(</a:t>
            </a:r>
            <a:r>
              <a:rPr lang="tr-TR" sz="2400" dirty="0" err="1" smtClean="0"/>
              <a:t>ogr</a:t>
            </a:r>
            <a:r>
              <a:rPr lang="tr-TR" sz="2400" dirty="0" smtClean="0"/>
              <a:t>_not &gt;= 80)</a:t>
            </a:r>
          </a:p>
          <a:p>
            <a:pPr algn="just">
              <a:buNone/>
            </a:pPr>
            <a:r>
              <a:rPr lang="tr-TR" sz="2400" dirty="0" smtClean="0"/>
              <a:t>	 </a:t>
            </a:r>
            <a:r>
              <a:rPr lang="tr-TR" sz="2400" dirty="0" err="1" smtClean="0"/>
              <a:t>printf</a:t>
            </a:r>
            <a:r>
              <a:rPr lang="tr-TR" sz="2400" dirty="0" smtClean="0"/>
              <a:t>("NOTUNUZ:BB ya da BA");</a:t>
            </a:r>
          </a:p>
          <a:p>
            <a:pPr algn="just">
              <a:buNone/>
            </a:pPr>
            <a:r>
              <a:rPr lang="tr-TR" sz="2400" dirty="0" smtClean="0"/>
              <a:t>   </a:t>
            </a:r>
            <a:r>
              <a:rPr lang="tr-TR" sz="2400" dirty="0" err="1" smtClean="0"/>
              <a:t>if</a:t>
            </a:r>
            <a:r>
              <a:rPr lang="tr-TR" sz="2400" dirty="0" smtClean="0"/>
              <a:t>(</a:t>
            </a:r>
            <a:r>
              <a:rPr lang="tr-TR" sz="2400" dirty="0" err="1" smtClean="0"/>
              <a:t>ogr</a:t>
            </a:r>
            <a:r>
              <a:rPr lang="tr-TR" sz="2400" dirty="0" smtClean="0"/>
              <a:t>_not &gt;= 70)</a:t>
            </a:r>
          </a:p>
          <a:p>
            <a:pPr algn="just">
              <a:buNone/>
            </a:pPr>
            <a:r>
              <a:rPr lang="tr-TR" sz="2400" dirty="0" smtClean="0"/>
              <a:t>       </a:t>
            </a:r>
            <a:r>
              <a:rPr lang="tr-TR" sz="2400" dirty="0" err="1" smtClean="0"/>
              <a:t>printf</a:t>
            </a:r>
            <a:r>
              <a:rPr lang="tr-TR" sz="2400" dirty="0" smtClean="0"/>
              <a:t>("%d/</a:t>
            </a:r>
            <a:r>
              <a:rPr lang="tr-TR" sz="2400" dirty="0" err="1" smtClean="0"/>
              <a:t>nYETMIS</a:t>
            </a:r>
            <a:r>
              <a:rPr lang="tr-TR" sz="2400" dirty="0" smtClean="0"/>
              <a:t>", </a:t>
            </a:r>
            <a:r>
              <a:rPr lang="tr-TR" sz="2400" dirty="0" err="1" smtClean="0"/>
              <a:t>ogr</a:t>
            </a:r>
            <a:r>
              <a:rPr lang="tr-TR" sz="2400" dirty="0" smtClean="0"/>
              <a:t>_not);</a:t>
            </a:r>
          </a:p>
          <a:p>
            <a:pPr algn="just">
              <a:buNone/>
            </a:pPr>
            <a:r>
              <a:rPr lang="tr-TR" sz="2400" dirty="0" smtClean="0"/>
              <a:t>   </a:t>
            </a:r>
            <a:r>
              <a:rPr lang="tr-TR" sz="2400" dirty="0" err="1" smtClean="0"/>
              <a:t>if</a:t>
            </a:r>
            <a:r>
              <a:rPr lang="tr-TR" sz="2400" dirty="0" smtClean="0"/>
              <a:t>(</a:t>
            </a:r>
            <a:r>
              <a:rPr lang="tr-TR" sz="2400" dirty="0" err="1" smtClean="0"/>
              <a:t>ogr</a:t>
            </a:r>
            <a:r>
              <a:rPr lang="tr-TR" sz="2400" dirty="0" smtClean="0"/>
              <a:t>_not &gt;= 60)</a:t>
            </a:r>
          </a:p>
          <a:p>
            <a:pPr algn="just">
              <a:buNone/>
            </a:pPr>
            <a:r>
              <a:rPr lang="tr-TR" sz="2400" dirty="0" smtClean="0"/>
              <a:t>       </a:t>
            </a:r>
            <a:r>
              <a:rPr lang="tr-TR" sz="2400" dirty="0" err="1" smtClean="0"/>
              <a:t>printf</a:t>
            </a:r>
            <a:r>
              <a:rPr lang="tr-TR" sz="2400" dirty="0" smtClean="0"/>
              <a:t>("\n1+0DAHA!!!");</a:t>
            </a:r>
          </a:p>
          <a:p>
            <a:pPr algn="just">
              <a:buNone/>
            </a:pPr>
            <a:r>
              <a:rPr lang="tr-TR" sz="2400" dirty="0" smtClean="0"/>
              <a:t>   else</a:t>
            </a:r>
          </a:p>
          <a:p>
            <a:pPr algn="just">
              <a:buNone/>
            </a:pPr>
            <a:r>
              <a:rPr lang="tr-TR" sz="2400" dirty="0" smtClean="0"/>
              <a:t>       </a:t>
            </a:r>
            <a:r>
              <a:rPr lang="tr-TR" sz="2400" dirty="0" err="1" smtClean="0"/>
              <a:t>printf</a:t>
            </a:r>
            <a:r>
              <a:rPr lang="tr-TR" sz="2400" dirty="0" smtClean="0"/>
              <a:t>("Biz de seni \</a:t>
            </a:r>
            <a:r>
              <a:rPr lang="tr-TR" sz="2400" dirty="0" err="1" smtClean="0"/>
              <a:t>ncok</a:t>
            </a:r>
            <a:r>
              <a:rPr lang="tr-TR" sz="2400" dirty="0" smtClean="0"/>
              <a:t> sevdik. Bir\n daha gel, olur mu?");</a:t>
            </a:r>
            <a:endParaRPr lang="tr-TR" sz="2400" dirty="0" smtClean="0">
              <a:solidFill>
                <a:schemeClr val="tx1"/>
              </a:solidFill>
            </a:endParaRPr>
          </a:p>
          <a:p>
            <a:pPr algn="just">
              <a:buFont typeface="Wingdings" pitchFamily="2" charset="2"/>
              <a:buChar char="§"/>
            </a:pPr>
            <a:endParaRPr lang="tr-TR" sz="2400" dirty="0" smtClean="0">
              <a:solidFill>
                <a:schemeClr val="tx1"/>
              </a:solidFill>
            </a:endParaRPr>
          </a:p>
          <a:p>
            <a:pPr algn="just"/>
            <a:endParaRPr lang="tr-TR" sz="2400" dirty="0" smtClean="0"/>
          </a:p>
          <a:p>
            <a:pPr algn="just"/>
            <a:endParaRPr lang="tr-TR" sz="2400" dirty="0" smtClean="0">
              <a:solidFill>
                <a:schemeClr val="tx1"/>
              </a:solidFill>
            </a:endParaRPr>
          </a:p>
          <a:p>
            <a:pPr algn="just"/>
            <a:endParaRPr lang="tr-TR" sz="2400" dirty="0" smtClean="0">
              <a:solidFill>
                <a:schemeClr val="tx1"/>
              </a:solidFill>
            </a:endParaRPr>
          </a:p>
          <a:p>
            <a:pPr algn="just"/>
            <a:endParaRPr lang="tr-TR" sz="2400" b="1" dirty="0" smtClean="0">
              <a:solidFill>
                <a:schemeClr val="tx1"/>
              </a:solidFill>
            </a:endParaRPr>
          </a:p>
          <a:p>
            <a:pPr algn="just"/>
            <a:endParaRPr lang="tr-TR" sz="2400" b="1" dirty="0" smtClean="0">
              <a:solidFill>
                <a:schemeClr val="tx1"/>
              </a:solidFill>
            </a:endParaRPr>
          </a:p>
        </p:txBody>
      </p:sp>
      <p:pic>
        <p:nvPicPr>
          <p:cNvPr id="9" name="8 Resim" descr="soru.jpg"/>
          <p:cNvPicPr>
            <a:picLocks noChangeAspect="1"/>
          </p:cNvPicPr>
          <p:nvPr/>
        </p:nvPicPr>
        <p:blipFill>
          <a:blip r:embed="rId2"/>
          <a:stretch>
            <a:fillRect/>
          </a:stretch>
        </p:blipFill>
        <p:spPr>
          <a:xfrm>
            <a:off x="5572132" y="1500174"/>
            <a:ext cx="2371344" cy="1780032"/>
          </a:xfrm>
          <a:prstGeom prst="rect">
            <a:avLst/>
          </a:prstGeom>
        </p:spPr>
      </p:pic>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solidFill>
                  <a:srgbClr val="464653">
                    <a:lumMod val="60000"/>
                    <a:lumOff val="40000"/>
                  </a:srgbClr>
                </a:solidFill>
              </a:rPr>
              <a:t>Alıştırma: Kod çıktısı nedir?</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7686700" cy="4495816"/>
          </a:xfrm>
        </p:spPr>
        <p:txBody>
          <a:bodyPr>
            <a:normAutofit fontScale="92500" lnSpcReduction="20000"/>
          </a:bodyPr>
          <a:lstStyle/>
          <a:p>
            <a:pPr algn="just">
              <a:buNone/>
            </a:pPr>
            <a:r>
              <a:rPr lang="tr-TR" sz="2400" b="1" dirty="0" smtClean="0">
                <a:solidFill>
                  <a:schemeClr val="tx1"/>
                </a:solidFill>
              </a:rPr>
              <a:t> Kod 2:</a:t>
            </a:r>
          </a:p>
          <a:p>
            <a:pPr algn="just">
              <a:buNone/>
            </a:pPr>
            <a:r>
              <a:rPr lang="tr-TR" sz="2400" dirty="0" smtClean="0"/>
              <a:t> </a:t>
            </a:r>
            <a:r>
              <a:rPr lang="tr-TR" sz="2400" dirty="0" err="1" smtClean="0"/>
              <a:t>int</a:t>
            </a:r>
            <a:r>
              <a:rPr lang="tr-TR" sz="2400" dirty="0" smtClean="0"/>
              <a:t> </a:t>
            </a:r>
            <a:r>
              <a:rPr lang="tr-TR" sz="2400" dirty="0" err="1" smtClean="0"/>
              <a:t>ogr</a:t>
            </a:r>
            <a:r>
              <a:rPr lang="tr-TR" sz="2400" dirty="0" smtClean="0"/>
              <a:t>_not = 75;</a:t>
            </a:r>
          </a:p>
          <a:p>
            <a:pPr algn="just">
              <a:buNone/>
            </a:pPr>
            <a:r>
              <a:rPr lang="tr-TR" sz="2400" dirty="0" smtClean="0"/>
              <a:t>   </a:t>
            </a:r>
            <a:r>
              <a:rPr lang="tr-TR" sz="2400" dirty="0" err="1" smtClean="0"/>
              <a:t>if</a:t>
            </a:r>
            <a:r>
              <a:rPr lang="tr-TR" sz="2400" dirty="0" smtClean="0"/>
              <a:t>(</a:t>
            </a:r>
            <a:r>
              <a:rPr lang="tr-TR" sz="2400" dirty="0" err="1" smtClean="0"/>
              <a:t>ogr</a:t>
            </a:r>
            <a:r>
              <a:rPr lang="tr-TR" sz="2400" dirty="0" smtClean="0"/>
              <a:t>_not &gt;= 90)</a:t>
            </a:r>
          </a:p>
          <a:p>
            <a:pPr algn="just">
              <a:buNone/>
            </a:pPr>
            <a:r>
              <a:rPr lang="tr-TR" sz="2400" dirty="0" smtClean="0"/>
              <a:t>       </a:t>
            </a:r>
            <a:r>
              <a:rPr lang="tr-TR" sz="2400" dirty="0" err="1" smtClean="0"/>
              <a:t>printf</a:t>
            </a:r>
            <a:r>
              <a:rPr lang="tr-TR" sz="2400" dirty="0" smtClean="0"/>
              <a:t>("GRADE$$AA++");</a:t>
            </a:r>
          </a:p>
          <a:p>
            <a:pPr algn="just">
              <a:buNone/>
            </a:pPr>
            <a:r>
              <a:rPr lang="tr-TR" sz="2400" dirty="0" smtClean="0"/>
              <a:t>   </a:t>
            </a:r>
            <a:r>
              <a:rPr lang="tr-TR" sz="2400" dirty="0" err="1" smtClean="0"/>
              <a:t>if</a:t>
            </a:r>
            <a:r>
              <a:rPr lang="tr-TR" sz="2400" dirty="0" smtClean="0"/>
              <a:t>(</a:t>
            </a:r>
            <a:r>
              <a:rPr lang="tr-TR" sz="2400" dirty="0" err="1" smtClean="0"/>
              <a:t>ogr</a:t>
            </a:r>
            <a:r>
              <a:rPr lang="tr-TR" sz="2400" dirty="0" smtClean="0"/>
              <a:t>_not &gt;= 80)</a:t>
            </a:r>
          </a:p>
          <a:p>
            <a:pPr algn="just">
              <a:buNone/>
            </a:pPr>
            <a:r>
              <a:rPr lang="tr-TR" sz="2400" dirty="0" smtClean="0"/>
              <a:t>       </a:t>
            </a:r>
            <a:r>
              <a:rPr lang="tr-TR" sz="2400" dirty="0" err="1" smtClean="0"/>
              <a:t>printf</a:t>
            </a:r>
            <a:r>
              <a:rPr lang="tr-TR" sz="2400" dirty="0" smtClean="0"/>
              <a:t>("NOTUNUZ:BB ya da BA");</a:t>
            </a:r>
          </a:p>
          <a:p>
            <a:pPr algn="just">
              <a:buNone/>
            </a:pPr>
            <a:r>
              <a:rPr lang="tr-TR" sz="2400" dirty="0" smtClean="0"/>
              <a:t>   </a:t>
            </a:r>
            <a:r>
              <a:rPr lang="tr-TR" sz="2400" dirty="0" err="1" smtClean="0"/>
              <a:t>if</a:t>
            </a:r>
            <a:r>
              <a:rPr lang="tr-TR" sz="2400" dirty="0" smtClean="0"/>
              <a:t>(</a:t>
            </a:r>
            <a:r>
              <a:rPr lang="tr-TR" sz="2400" dirty="0" err="1" smtClean="0"/>
              <a:t>ogr</a:t>
            </a:r>
            <a:r>
              <a:rPr lang="tr-TR" sz="2400" dirty="0" smtClean="0"/>
              <a:t>_not &gt;= 70)</a:t>
            </a:r>
          </a:p>
          <a:p>
            <a:pPr algn="just">
              <a:buNone/>
            </a:pPr>
            <a:r>
              <a:rPr lang="tr-TR" sz="2400" dirty="0" smtClean="0"/>
              <a:t>       </a:t>
            </a:r>
            <a:r>
              <a:rPr lang="tr-TR" sz="2400" dirty="0" err="1" smtClean="0"/>
              <a:t>printf</a:t>
            </a:r>
            <a:r>
              <a:rPr lang="tr-TR" sz="2400" dirty="0" smtClean="0"/>
              <a:t>("%d/</a:t>
            </a:r>
            <a:r>
              <a:rPr lang="tr-TR" sz="2400" dirty="0" err="1" smtClean="0"/>
              <a:t>nYETMIS</a:t>
            </a:r>
            <a:r>
              <a:rPr lang="tr-TR" sz="2400" dirty="0" smtClean="0"/>
              <a:t>", </a:t>
            </a:r>
            <a:r>
              <a:rPr lang="tr-TR" sz="2400" dirty="0" err="1" smtClean="0"/>
              <a:t>ogr</a:t>
            </a:r>
            <a:r>
              <a:rPr lang="tr-TR" sz="2400" dirty="0" smtClean="0"/>
              <a:t>_not);</a:t>
            </a:r>
          </a:p>
          <a:p>
            <a:pPr algn="just">
              <a:buNone/>
            </a:pPr>
            <a:r>
              <a:rPr lang="tr-TR" sz="2400" dirty="0" smtClean="0"/>
              <a:t>   </a:t>
            </a:r>
            <a:r>
              <a:rPr lang="tr-TR" sz="2400" dirty="0" err="1" smtClean="0"/>
              <a:t>if</a:t>
            </a:r>
            <a:r>
              <a:rPr lang="tr-TR" sz="2400" dirty="0" smtClean="0"/>
              <a:t>(</a:t>
            </a:r>
            <a:r>
              <a:rPr lang="tr-TR" sz="2400" dirty="0" err="1" smtClean="0"/>
              <a:t>ogr</a:t>
            </a:r>
            <a:r>
              <a:rPr lang="tr-TR" sz="2400" dirty="0" smtClean="0"/>
              <a:t>_not &gt;= 60)</a:t>
            </a:r>
          </a:p>
          <a:p>
            <a:pPr algn="just">
              <a:buNone/>
            </a:pPr>
            <a:r>
              <a:rPr lang="tr-TR" sz="2400" dirty="0" smtClean="0"/>
              <a:t>       </a:t>
            </a:r>
            <a:r>
              <a:rPr lang="tr-TR" sz="2400" dirty="0" err="1" smtClean="0"/>
              <a:t>printf</a:t>
            </a:r>
            <a:r>
              <a:rPr lang="tr-TR" sz="2400" dirty="0" smtClean="0"/>
              <a:t>("\n1+0DAHA!!!");</a:t>
            </a:r>
          </a:p>
          <a:p>
            <a:pPr algn="just">
              <a:buNone/>
            </a:pPr>
            <a:r>
              <a:rPr lang="tr-TR" sz="2400" dirty="0" smtClean="0"/>
              <a:t>   else</a:t>
            </a:r>
          </a:p>
          <a:p>
            <a:pPr algn="just">
              <a:buNone/>
            </a:pPr>
            <a:r>
              <a:rPr lang="tr-TR" sz="2400" dirty="0" smtClean="0"/>
              <a:t>       </a:t>
            </a:r>
            <a:r>
              <a:rPr lang="tr-TR" sz="2400" dirty="0" err="1" smtClean="0"/>
              <a:t>printf</a:t>
            </a:r>
            <a:r>
              <a:rPr lang="tr-TR" sz="2400" dirty="0" smtClean="0"/>
              <a:t>("Biz de seni \</a:t>
            </a:r>
            <a:r>
              <a:rPr lang="tr-TR" sz="2400" dirty="0" err="1" smtClean="0"/>
              <a:t>ncok</a:t>
            </a:r>
            <a:r>
              <a:rPr lang="tr-TR" sz="2400" dirty="0" smtClean="0"/>
              <a:t> sevdik. Bir\n daha gel, olur mu?");</a:t>
            </a:r>
            <a:endParaRPr lang="tr-TR" sz="2400" dirty="0" smtClean="0">
              <a:solidFill>
                <a:schemeClr val="tx1"/>
              </a:solidFill>
            </a:endParaRPr>
          </a:p>
          <a:p>
            <a:pPr algn="just">
              <a:buFont typeface="Wingdings" pitchFamily="2" charset="2"/>
              <a:buChar char="§"/>
            </a:pPr>
            <a:endParaRPr lang="tr-TR" sz="2400" dirty="0" smtClean="0">
              <a:solidFill>
                <a:schemeClr val="tx1"/>
              </a:solidFill>
            </a:endParaRPr>
          </a:p>
          <a:p>
            <a:pPr algn="just"/>
            <a:endParaRPr lang="tr-TR" sz="2400" dirty="0" smtClean="0"/>
          </a:p>
          <a:p>
            <a:pPr algn="just"/>
            <a:endParaRPr lang="tr-TR" sz="2400" dirty="0" smtClean="0">
              <a:solidFill>
                <a:schemeClr val="tx1"/>
              </a:solidFill>
            </a:endParaRPr>
          </a:p>
          <a:p>
            <a:pPr algn="just"/>
            <a:endParaRPr lang="tr-TR" sz="2400" dirty="0" smtClean="0">
              <a:solidFill>
                <a:schemeClr val="tx1"/>
              </a:solidFill>
            </a:endParaRPr>
          </a:p>
          <a:p>
            <a:pPr algn="just"/>
            <a:endParaRPr lang="tr-TR" sz="2400" b="1" dirty="0" smtClean="0">
              <a:solidFill>
                <a:schemeClr val="tx1"/>
              </a:solidFill>
            </a:endParaRPr>
          </a:p>
          <a:p>
            <a:pPr algn="just"/>
            <a:endParaRPr lang="tr-TR" sz="2400" b="1" dirty="0" smtClean="0">
              <a:solidFill>
                <a:schemeClr val="tx1"/>
              </a:solidFill>
            </a:endParaRPr>
          </a:p>
        </p:txBody>
      </p:sp>
      <p:pic>
        <p:nvPicPr>
          <p:cNvPr id="4098" name="Picture 2"/>
          <p:cNvPicPr>
            <a:picLocks noChangeAspect="1" noChangeArrowheads="1"/>
          </p:cNvPicPr>
          <p:nvPr/>
        </p:nvPicPr>
        <p:blipFill>
          <a:blip r:embed="rId4"/>
          <a:srcRect r="89019" b="91211"/>
          <a:stretch>
            <a:fillRect/>
          </a:stretch>
        </p:blipFill>
        <p:spPr bwMode="auto">
          <a:xfrm>
            <a:off x="4214810" y="1285860"/>
            <a:ext cx="2857563"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Resim" descr="simpsons_nelson_haha2.jpg"/>
          <p:cNvPicPr>
            <a:picLocks noChangeAspect="1"/>
          </p:cNvPicPr>
          <p:nvPr/>
        </p:nvPicPr>
        <p:blipFill>
          <a:blip r:embed="rId5"/>
          <a:stretch>
            <a:fillRect/>
          </a:stretch>
        </p:blipFill>
        <p:spPr>
          <a:xfrm>
            <a:off x="6786578" y="1714488"/>
            <a:ext cx="2146032"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inkTgt spid="_x0000_s2053"/>
                                        </p:tgtEl>
                                        <p:attrNameLst>
                                          <p:attrName>style.visibility</p:attrName>
                                        </p:attrNameLst>
                                      </p:cBhvr>
                                      <p:to>
                                        <p:strVal val="visible"/>
                                      </p:to>
                                    </p:set>
                                    <p:animEffect transition="in" filter="checkerboard(across)">
                                      <p:cBhvr>
                                        <p:cTn id="7" dur="500"/>
                                        <p:tgtEl>
                                          <p:inkTgt spid="_x0000_s205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inkTgt spid="_x0000_s2052"/>
                                        </p:tgtEl>
                                        <p:attrNameLst>
                                          <p:attrName>style.visibility</p:attrName>
                                        </p:attrNameLst>
                                      </p:cBhvr>
                                      <p:to>
                                        <p:strVal val="visible"/>
                                      </p:to>
                                    </p:set>
                                    <p:animEffect transition="in" filter="checkerboard(across)">
                                      <p:cBhvr>
                                        <p:cTn id="12" dur="500"/>
                                        <p:tgtEl>
                                          <p:inkTgt spid="_x0000_s205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inkTgt spid="_x0000_s2051"/>
                                        </p:tgtEl>
                                        <p:attrNameLst>
                                          <p:attrName>style.visibility</p:attrName>
                                        </p:attrNameLst>
                                      </p:cBhvr>
                                      <p:to>
                                        <p:strVal val="visible"/>
                                      </p:to>
                                    </p:set>
                                    <p:animEffect transition="in" filter="checkerboard(across)">
                                      <p:cBhvr>
                                        <p:cTn id="17" dur="500"/>
                                        <p:tgtEl>
                                          <p:inkTgt spid="_x0000_s205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inkTgt spid="_x0000_s2050"/>
                                        </p:tgtEl>
                                        <p:attrNameLst>
                                          <p:attrName>style.visibility</p:attrName>
                                        </p:attrNameLst>
                                      </p:cBhvr>
                                      <p:to>
                                        <p:strVal val="visible"/>
                                      </p:to>
                                    </p:set>
                                    <p:animEffect transition="in" filter="checkerboard(across)">
                                      <p:cBhvr>
                                        <p:cTn id="22" dur="500"/>
                                        <p:tgtEl>
                                          <p:inkTgt spid="_x0000_s205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checkerboard(across)">
                                      <p:cBhvr>
                                        <p:cTn id="27" dur="500"/>
                                        <p:tgtEl>
                                          <p:spTgt spid="409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heckerboard(across)">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2">
                    <a:lumMod val="60000"/>
                    <a:lumOff val="40000"/>
                  </a:schemeClr>
                </a:solidFill>
              </a:rPr>
              <a:t>Karar Verme Yapıları : Koşullu işleç</a:t>
            </a:r>
            <a:endParaRPr lang="tr-TR" dirty="0"/>
          </a:p>
        </p:txBody>
      </p:sp>
      <p:sp>
        <p:nvSpPr>
          <p:cNvPr id="3" name="2 İçerik Yer Tutucusu"/>
          <p:cNvSpPr>
            <a:spLocks noGrp="1"/>
          </p:cNvSpPr>
          <p:nvPr>
            <p:ph sz="quarter" idx="1"/>
          </p:nvPr>
        </p:nvSpPr>
        <p:spPr/>
        <p:txBody>
          <a:bodyPr/>
          <a:lstStyle/>
          <a:p>
            <a:pPr algn="just"/>
            <a:r>
              <a:rPr lang="tr-TR" sz="2800" dirty="0" smtClean="0">
                <a:latin typeface="Calibri" pitchFamily="34" charset="0"/>
              </a:rPr>
              <a:t>Koşullu işleç bir atama operatörüdür. Belirtilen bir koşul sağlanıyorsa birinci atama, sağlanmıyorsa ikinci atama yapılır. </a:t>
            </a:r>
            <a:r>
              <a:rPr lang="tr-TR" sz="2800" dirty="0" err="1" smtClean="0">
                <a:latin typeface="Calibri" pitchFamily="34" charset="0"/>
              </a:rPr>
              <a:t>if</a:t>
            </a:r>
            <a:r>
              <a:rPr lang="tr-TR" sz="2800" dirty="0" smtClean="0">
                <a:latin typeface="Calibri" pitchFamily="34" charset="0"/>
              </a:rPr>
              <a:t>-else yapısındaki bir atama cümlesi koşullu işleç kullanılarak da yapılabilir. Yapısı şöyledir:</a:t>
            </a:r>
          </a:p>
          <a:p>
            <a:pPr algn="just">
              <a:buNone/>
            </a:pPr>
            <a:r>
              <a:rPr lang="tr-TR" sz="2800" dirty="0" smtClean="0">
                <a:latin typeface="Calibri" pitchFamily="34" charset="0"/>
              </a:rPr>
              <a:t> </a:t>
            </a:r>
          </a:p>
          <a:p>
            <a:pPr algn="ctr"/>
            <a:r>
              <a:rPr lang="tr-TR" sz="4000" b="1" dirty="0" smtClean="0">
                <a:latin typeface="Calibri" pitchFamily="34" charset="0"/>
              </a:rPr>
              <a:t>değişken = koşul ? değer1 : değer2;</a:t>
            </a:r>
          </a:p>
          <a:p>
            <a:endParaRPr lang="tr-TR" dirty="0"/>
          </a:p>
        </p:txBody>
      </p:sp>
      <p:sp>
        <p:nvSpPr>
          <p:cNvPr id="4" name="3 Sol Ayraç"/>
          <p:cNvSpPr/>
          <p:nvPr/>
        </p:nvSpPr>
        <p:spPr>
          <a:xfrm rot="16200000">
            <a:off x="5572132" y="1857364"/>
            <a:ext cx="571504" cy="500066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5" name="4 Metin kutusu"/>
          <p:cNvSpPr txBox="1"/>
          <p:nvPr/>
        </p:nvSpPr>
        <p:spPr>
          <a:xfrm>
            <a:off x="4214810" y="4643446"/>
            <a:ext cx="3357586" cy="1631216"/>
          </a:xfrm>
          <a:prstGeom prst="rect">
            <a:avLst/>
          </a:prstGeom>
          <a:noFill/>
        </p:spPr>
        <p:txBody>
          <a:bodyPr wrap="square" rtlCol="0">
            <a:spAutoFit/>
          </a:bodyPr>
          <a:lstStyle/>
          <a:p>
            <a:pPr algn="ctr"/>
            <a:r>
              <a:rPr lang="tr-TR" sz="2000" dirty="0" smtClean="0"/>
              <a:t>Buranın yerinde duruma göre </a:t>
            </a:r>
            <a:r>
              <a:rPr lang="tr-TR" sz="2000" b="1" i="1" dirty="0" smtClean="0"/>
              <a:t>değer1</a:t>
            </a:r>
            <a:r>
              <a:rPr lang="tr-TR" sz="2000" dirty="0" smtClean="0"/>
              <a:t> ya da </a:t>
            </a:r>
            <a:r>
              <a:rPr lang="tr-TR" sz="2000" b="1" i="1" dirty="0" smtClean="0"/>
              <a:t>değer2</a:t>
            </a:r>
            <a:r>
              <a:rPr lang="tr-TR" sz="2000" dirty="0" smtClean="0"/>
              <a:t> belirir.</a:t>
            </a:r>
            <a:br>
              <a:rPr lang="tr-TR" sz="2000" dirty="0" smtClean="0"/>
            </a:br>
            <a:r>
              <a:rPr lang="tr-TR" sz="2000" dirty="0" smtClean="0"/>
              <a:t>Sonrasında derleyici</a:t>
            </a:r>
            <a:br>
              <a:rPr lang="tr-TR" sz="2000" dirty="0" smtClean="0"/>
            </a:br>
            <a:r>
              <a:rPr lang="tr-TR" sz="2000" dirty="0" smtClean="0"/>
              <a:t>değişken = değer1/2 ; şeklinde koda devam eder.</a:t>
            </a:r>
            <a:endParaRPr lang="tr-TR" sz="2000" dirty="0"/>
          </a:p>
        </p:txBody>
      </p:sp>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sz="quarter" idx="1"/>
          </p:nvPr>
        </p:nvSpPr>
        <p:spPr>
          <a:xfrm>
            <a:off x="428596" y="1285860"/>
            <a:ext cx="8229600" cy="4286280"/>
          </a:xfrm>
        </p:spPr>
        <p:txBody>
          <a:bodyPr/>
          <a:lstStyle/>
          <a:p>
            <a:r>
              <a:rPr lang="tr-TR" dirty="0" smtClean="0"/>
              <a:t>Örnek kod:</a:t>
            </a:r>
          </a:p>
          <a:p>
            <a:r>
              <a:rPr lang="tr-TR" dirty="0" smtClean="0"/>
              <a:t>x ‘a’ karakterine eşitse y 10 değerini alsın, </a:t>
            </a:r>
            <a:r>
              <a:rPr lang="tr-TR" smtClean="0"/>
              <a:t>değilse y 12 </a:t>
            </a:r>
            <a:r>
              <a:rPr lang="tr-TR" dirty="0" smtClean="0"/>
              <a:t>değerini alsın.</a:t>
            </a:r>
          </a:p>
          <a:p>
            <a:pPr lvl="1"/>
            <a:r>
              <a:rPr lang="tr-TR" sz="2800" dirty="0" smtClean="0"/>
              <a:t>y= (    (x==‘a’) ? 10 : 12      );</a:t>
            </a:r>
          </a:p>
          <a:p>
            <a:pPr lvl="1">
              <a:buNone/>
            </a:pPr>
            <a:r>
              <a:rPr lang="tr-TR" sz="2800" dirty="0" smtClean="0"/>
              <a:t>YA DA</a:t>
            </a:r>
          </a:p>
          <a:p>
            <a:pPr lvl="1">
              <a:buNone/>
            </a:pPr>
            <a:r>
              <a:rPr lang="tr-TR" sz="2800" dirty="0" smtClean="0"/>
              <a:t>y= x==‘a’ ? 10 : 12;</a:t>
            </a:r>
          </a:p>
          <a:p>
            <a:pPr lvl="1">
              <a:buNone/>
            </a:pPr>
            <a:endParaRPr lang="tr-TR" sz="4800" dirty="0" smtClean="0"/>
          </a:p>
          <a:p>
            <a:pPr lvl="1"/>
            <a:endParaRPr lang="tr-TR" sz="4800" dirty="0" smtClean="0"/>
          </a:p>
        </p:txBody>
      </p:sp>
      <p:sp>
        <p:nvSpPr>
          <p:cNvPr id="7" name="1 Başlık"/>
          <p:cNvSpPr txBox="1">
            <a:spLocks/>
          </p:cNvSpPr>
          <p:nvPr/>
        </p:nvSpPr>
        <p:spPr>
          <a:xfrm>
            <a:off x="457200" y="152400"/>
            <a:ext cx="8229600" cy="9906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smtClean="0">
                <a:ln>
                  <a:noFill/>
                </a:ln>
                <a:solidFill>
                  <a:schemeClr val="tx2">
                    <a:lumMod val="60000"/>
                    <a:lumOff val="40000"/>
                  </a:schemeClr>
                </a:solidFill>
                <a:effectLst/>
                <a:uLnTx/>
                <a:uFillTx/>
                <a:latin typeface="+mj-lt"/>
                <a:ea typeface="+mj-ea"/>
                <a:cs typeface="+mj-cs"/>
              </a:rPr>
              <a:t>Karar Verme Yapıları : Koşullu işleç</a:t>
            </a:r>
            <a:endParaRPr kumimoji="0" lang="tr-TR" sz="3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heckerboard(across)">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checkerboard(across)">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checkerboard(across)">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inkTgt spid="_x0000_s6146"/>
                                        </p:tgtEl>
                                        <p:attrNameLst>
                                          <p:attrName>style.visibility</p:attrName>
                                        </p:attrNameLst>
                                      </p:cBhvr>
                                      <p:to>
                                        <p:strVal val="visible"/>
                                      </p:to>
                                    </p:set>
                                    <p:animEffect transition="in" filter="checkerboard(across)">
                                      <p:cBhvr>
                                        <p:cTn id="22" dur="500"/>
                                        <p:tgtEl>
                                          <p:inkTgt spid="_x0000_s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 Şifre alan kod</a:t>
            </a:r>
            <a:endParaRPr lang="tr-TR" dirty="0"/>
          </a:p>
        </p:txBody>
      </p:sp>
      <p:sp>
        <p:nvSpPr>
          <p:cNvPr id="3" name="2 İçerik Yer Tutucusu"/>
          <p:cNvSpPr>
            <a:spLocks noGrp="1"/>
          </p:cNvSpPr>
          <p:nvPr>
            <p:ph sz="quarter" idx="1"/>
          </p:nvPr>
        </p:nvSpPr>
        <p:spPr/>
        <p:txBody>
          <a:bodyPr/>
          <a:lstStyle/>
          <a:p>
            <a:r>
              <a:rPr lang="tr-TR" dirty="0" smtClean="0"/>
              <a:t>Kullanıcıdan </a:t>
            </a:r>
            <a:r>
              <a:rPr lang="tr-TR" b="1" dirty="0" smtClean="0"/>
              <a:t>8 basamaklı şifre </a:t>
            </a:r>
            <a:r>
              <a:rPr lang="tr-TR" dirty="0" smtClean="0"/>
              <a:t>girişi istenecektir.</a:t>
            </a:r>
          </a:p>
          <a:p>
            <a:r>
              <a:rPr lang="tr-TR" dirty="0" smtClean="0"/>
              <a:t>Kullanıcı şifreyi girdikçe şifre ekranda *’</a:t>
            </a:r>
            <a:r>
              <a:rPr lang="tr-TR" dirty="0" err="1" smtClean="0"/>
              <a:t>lı</a:t>
            </a:r>
            <a:r>
              <a:rPr lang="tr-TR" dirty="0" smtClean="0"/>
              <a:t> olarak çıkacaktır.</a:t>
            </a:r>
          </a:p>
          <a:p>
            <a:r>
              <a:rPr lang="tr-TR" dirty="0" smtClean="0"/>
              <a:t>Ardından kullanıcı </a:t>
            </a:r>
            <a:r>
              <a:rPr lang="tr-TR" b="1" dirty="0" err="1" smtClean="0"/>
              <a:t>enter’a</a:t>
            </a:r>
            <a:r>
              <a:rPr lang="tr-TR" b="1" dirty="0" smtClean="0"/>
              <a:t> bastığında</a:t>
            </a:r>
            <a:r>
              <a:rPr lang="tr-TR" dirty="0" smtClean="0"/>
              <a:t>, kullanıcının girdiği şifre ekranda gözükecektir.</a:t>
            </a:r>
            <a:endParaRPr lang="tr-TR" dirty="0"/>
          </a:p>
        </p:txBody>
      </p:sp>
      <p:sp>
        <p:nvSpPr>
          <p:cNvPr id="4" name="3 Yuvarlatılmış Dikdörtgen"/>
          <p:cNvSpPr/>
          <p:nvPr/>
        </p:nvSpPr>
        <p:spPr>
          <a:xfrm>
            <a:off x="2249714" y="3120571"/>
            <a:ext cx="5007429" cy="177074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sz="3600" dirty="0" err="1" smtClean="0"/>
              <a:t>Sifre</a:t>
            </a:r>
            <a:r>
              <a:rPr lang="tr-TR" sz="3600" dirty="0" smtClean="0"/>
              <a:t>:********</a:t>
            </a:r>
          </a:p>
          <a:p>
            <a:r>
              <a:rPr lang="tr-TR" sz="3600" dirty="0" err="1" smtClean="0"/>
              <a:t>Girdiginiz</a:t>
            </a:r>
            <a:r>
              <a:rPr lang="tr-TR" sz="3600" dirty="0" smtClean="0"/>
              <a:t> </a:t>
            </a:r>
            <a:r>
              <a:rPr lang="tr-TR" sz="3600" dirty="0" err="1" smtClean="0"/>
              <a:t>sifre</a:t>
            </a:r>
            <a:r>
              <a:rPr lang="tr-TR" sz="3600" dirty="0" smtClean="0"/>
              <a:t> </a:t>
            </a:r>
            <a:r>
              <a:rPr lang="tr-TR" sz="3600" b="1" dirty="0" smtClean="0">
                <a:solidFill>
                  <a:srgbClr val="FF0000"/>
                </a:solidFill>
              </a:rPr>
              <a:t>Bil141%2</a:t>
            </a:r>
            <a:endParaRPr lang="tr-TR" sz="3600" b="1" dirty="0">
              <a:solidFill>
                <a:srgbClr val="FF0000"/>
              </a:solidFill>
            </a:endParaRPr>
          </a:p>
        </p:txBody>
      </p:sp>
      <p:pic>
        <p:nvPicPr>
          <p:cNvPr id="5" name="Picture 2" descr="C:\Program Files\Microsoft Office\MEDIA\CAGCAT10\j0195384.wmf"/>
          <p:cNvPicPr>
            <a:picLocks noChangeAspect="1" noChangeArrowheads="1"/>
          </p:cNvPicPr>
          <p:nvPr/>
        </p:nvPicPr>
        <p:blipFill>
          <a:blip r:embed="rId2"/>
          <a:srcRect/>
          <a:stretch>
            <a:fillRect/>
          </a:stretch>
        </p:blipFill>
        <p:spPr bwMode="auto">
          <a:xfrm>
            <a:off x="7538487" y="5163968"/>
            <a:ext cx="1295139" cy="1322176"/>
          </a:xfrm>
          <a:prstGeom prst="rect">
            <a:avLst/>
          </a:prstGeom>
          <a:noFill/>
        </p:spPr>
      </p:pic>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Karar Verme Yapıları : Koşullu işleç</a:t>
            </a:r>
            <a:endParaRPr lang="tr-TR" sz="4000" b="1" dirty="0">
              <a:solidFill>
                <a:srgbClr val="002060"/>
              </a:solidFill>
              <a:latin typeface="Calibri" pitchFamily="34" charset="0"/>
            </a:endParaRPr>
          </a:p>
        </p:txBody>
      </p:sp>
      <p:sp>
        <p:nvSpPr>
          <p:cNvPr id="3" name="Alt Başlık 2"/>
          <p:cNvSpPr>
            <a:spLocks noGrp="1"/>
          </p:cNvSpPr>
          <p:nvPr>
            <p:ph idx="1"/>
          </p:nvPr>
        </p:nvSpPr>
        <p:spPr/>
        <p:txBody>
          <a:bodyPr>
            <a:normAutofit/>
          </a:bodyPr>
          <a:lstStyle/>
          <a:p>
            <a:pPr algn="just"/>
            <a:r>
              <a:rPr lang="tr-TR" sz="2400" b="1" dirty="0" smtClean="0">
                <a:solidFill>
                  <a:schemeClr val="tx1"/>
                </a:solidFill>
                <a:latin typeface="Calibri" pitchFamily="34" charset="0"/>
              </a:rPr>
              <a:t>Örnek:</a:t>
            </a:r>
          </a:p>
          <a:p>
            <a:pPr algn="just"/>
            <a:endParaRPr lang="tr-TR" sz="2400" dirty="0" smtClean="0">
              <a:solidFill>
                <a:schemeClr val="tx1"/>
              </a:solidFill>
              <a:latin typeface="Calibri" pitchFamily="34" charset="0"/>
            </a:endParaRPr>
          </a:p>
          <a:p>
            <a:pPr marL="457200" indent="-457200" algn="just">
              <a:buFont typeface="+mj-lt"/>
              <a:buAutoNum type="arabicPeriod"/>
            </a:pPr>
            <a:r>
              <a:rPr lang="tr-TR" sz="2400" dirty="0" err="1" smtClean="0">
                <a:solidFill>
                  <a:schemeClr val="tx1"/>
                </a:solidFill>
                <a:latin typeface="Calibri" pitchFamily="34" charset="0"/>
              </a:rPr>
              <a:t>if</a:t>
            </a:r>
            <a:r>
              <a:rPr lang="tr-TR" sz="2400" dirty="0" smtClean="0">
                <a:solidFill>
                  <a:schemeClr val="tx1"/>
                </a:solidFill>
                <a:latin typeface="Calibri" pitchFamily="34" charset="0"/>
              </a:rPr>
              <a:t>(a &lt; b)</a:t>
            </a:r>
          </a:p>
          <a:p>
            <a:pPr marL="457200" indent="-457200" algn="just">
              <a:buFont typeface="+mj-lt"/>
              <a:buAutoNum type="arabicPeriod"/>
            </a:pPr>
            <a:r>
              <a:rPr lang="tr-TR" sz="2400" dirty="0" smtClean="0">
                <a:solidFill>
                  <a:schemeClr val="tx1"/>
                </a:solidFill>
                <a:latin typeface="Calibri" pitchFamily="34" charset="0"/>
              </a:rPr>
              <a:t>       min1 = a;</a:t>
            </a:r>
          </a:p>
          <a:p>
            <a:pPr marL="457200" indent="-457200" algn="just">
              <a:buFont typeface="+mj-lt"/>
              <a:buAutoNum type="arabicPeriod"/>
            </a:pPr>
            <a:r>
              <a:rPr lang="tr-TR" sz="2400" dirty="0" smtClean="0">
                <a:solidFill>
                  <a:schemeClr val="tx1"/>
                </a:solidFill>
                <a:latin typeface="Calibri" pitchFamily="34" charset="0"/>
              </a:rPr>
              <a:t>   else</a:t>
            </a:r>
          </a:p>
          <a:p>
            <a:pPr marL="457200" indent="-457200" algn="just">
              <a:buFont typeface="+mj-lt"/>
              <a:buAutoNum type="arabicPeriod"/>
            </a:pPr>
            <a:r>
              <a:rPr lang="tr-TR" sz="2400" dirty="0" smtClean="0">
                <a:solidFill>
                  <a:schemeClr val="tx1"/>
                </a:solidFill>
                <a:latin typeface="Calibri" pitchFamily="34" charset="0"/>
              </a:rPr>
              <a:t>       min1 = b;</a:t>
            </a:r>
          </a:p>
          <a:p>
            <a:pPr algn="just">
              <a:buNone/>
            </a:pPr>
            <a:r>
              <a:rPr lang="tr-TR" sz="2400" dirty="0" smtClean="0">
                <a:solidFill>
                  <a:schemeClr val="tx1"/>
                </a:solidFill>
                <a:latin typeface="Calibri" pitchFamily="34" charset="0"/>
              </a:rPr>
              <a:t> </a:t>
            </a:r>
          </a:p>
          <a:p>
            <a:pPr algn="just"/>
            <a:r>
              <a:rPr lang="tr-TR" sz="2400" dirty="0" smtClean="0">
                <a:solidFill>
                  <a:schemeClr val="tx1"/>
                </a:solidFill>
                <a:latin typeface="Calibri" pitchFamily="34" charset="0"/>
              </a:rPr>
              <a:t>Yukarıdaki örnekte iki kod da iki sayıyı karşılaştırıp küçük olanını değişkene atamaktadır. </a:t>
            </a:r>
          </a:p>
          <a:p>
            <a:pPr algn="just"/>
            <a:endParaRPr lang="tr-TR" sz="2400" b="1" dirty="0" smtClean="0">
              <a:solidFill>
                <a:schemeClr val="tx1"/>
              </a:solidFill>
              <a:latin typeface="Calibri" pitchFamily="34" charset="0"/>
            </a:endParaRPr>
          </a:p>
        </p:txBody>
      </p:sp>
      <p:sp>
        <p:nvSpPr>
          <p:cNvPr id="5" name="4 Sol Sağ Ok"/>
          <p:cNvSpPr/>
          <p:nvPr/>
        </p:nvSpPr>
        <p:spPr bwMode="auto">
          <a:xfrm>
            <a:off x="3000364" y="2357430"/>
            <a:ext cx="2357454" cy="1214446"/>
          </a:xfrm>
          <a:prstGeom prst="leftRightArrow">
            <a:avLst/>
          </a:prstGeom>
          <a:solidFill>
            <a:schemeClr val="accent1"/>
          </a:solidFill>
          <a:ln w="9525" cap="flat" cmpd="sng" algn="ctr">
            <a:solidFill>
              <a:schemeClr val="tx1"/>
            </a:solidFill>
            <a:prstDash val="solid"/>
            <a:round/>
            <a:headEnd type="none" w="med" len="med"/>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200" b="0" i="0" u="none" strike="noStrike" cap="none" normalizeH="0" baseline="0">
              <a:ln>
                <a:noFill/>
              </a:ln>
              <a:solidFill>
                <a:schemeClr val="tx1"/>
              </a:solidFill>
              <a:effectLst/>
              <a:latin typeface="Calibri" pitchFamily="34" charset="0"/>
              <a:ea typeface="ＭＳ Ｐゴシック" charset="-128"/>
              <a:cs typeface="ＭＳ Ｐゴシック" charset="-128"/>
            </a:endParaRPr>
          </a:p>
        </p:txBody>
      </p:sp>
      <p:grpSp>
        <p:nvGrpSpPr>
          <p:cNvPr id="7" name="9 Grup"/>
          <p:cNvGrpSpPr/>
          <p:nvPr/>
        </p:nvGrpSpPr>
        <p:grpSpPr>
          <a:xfrm>
            <a:off x="5429256" y="1428736"/>
            <a:ext cx="3071834" cy="2214578"/>
            <a:chOff x="5500694" y="2357430"/>
            <a:chExt cx="3071834" cy="2214578"/>
          </a:xfrm>
        </p:grpSpPr>
        <p:sp>
          <p:nvSpPr>
            <p:cNvPr id="6" name="5 Yuvarlatılmış Dikdörtgen"/>
            <p:cNvSpPr/>
            <p:nvPr/>
          </p:nvSpPr>
          <p:spPr bwMode="auto">
            <a:xfrm>
              <a:off x="5500694" y="3643314"/>
              <a:ext cx="3071834" cy="928694"/>
            </a:xfrm>
            <a:prstGeom prst="roundRect">
              <a:avLst/>
            </a:prstGeom>
            <a:solidFill>
              <a:srgbClr val="FFFF00">
                <a:alpha val="75000"/>
              </a:srgbClr>
            </a:solidFill>
            <a:ln w="9525" cap="flat" cmpd="sng" algn="ctr">
              <a:solidFill>
                <a:schemeClr val="tx1"/>
              </a:solidFill>
              <a:prstDash val="solid"/>
              <a:round/>
              <a:headEnd type="none" w="med" len="med"/>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200" b="0" i="0" u="none" strike="noStrike" cap="none" normalizeH="0" baseline="0">
                <a:ln>
                  <a:noFill/>
                </a:ln>
                <a:solidFill>
                  <a:schemeClr val="tx1"/>
                </a:solidFill>
                <a:effectLst/>
                <a:latin typeface="Calibri" pitchFamily="34" charset="0"/>
                <a:ea typeface="ＭＳ Ｐゴシック" charset="-128"/>
                <a:cs typeface="ＭＳ Ｐゴシック" charset="-128"/>
              </a:endParaRPr>
            </a:p>
          </p:txBody>
        </p:sp>
        <p:sp>
          <p:nvSpPr>
            <p:cNvPr id="4" name="3 Dikdörtgen"/>
            <p:cNvSpPr/>
            <p:nvPr/>
          </p:nvSpPr>
          <p:spPr>
            <a:xfrm>
              <a:off x="5572132" y="3857628"/>
              <a:ext cx="2857520" cy="461665"/>
            </a:xfrm>
            <a:prstGeom prst="rect">
              <a:avLst/>
            </a:prstGeom>
          </p:spPr>
          <p:txBody>
            <a:bodyPr wrap="square">
              <a:spAutoFit/>
            </a:bodyPr>
            <a:lstStyle/>
            <a:p>
              <a:r>
                <a:rPr lang="tr-TR" sz="2400" dirty="0" smtClean="0">
                  <a:latin typeface="Calibri" pitchFamily="34" charset="0"/>
                </a:rPr>
                <a:t>min1 = a &lt; b ? a : b;</a:t>
              </a:r>
              <a:endParaRPr lang="tr-TR" sz="2400" dirty="0">
                <a:latin typeface="Calibri" pitchFamily="34" charset="0"/>
              </a:endParaRPr>
            </a:p>
          </p:txBody>
        </p:sp>
        <p:cxnSp>
          <p:nvCxnSpPr>
            <p:cNvPr id="8" name="7 Düz Ok Bağlayıcısı"/>
            <p:cNvCxnSpPr/>
            <p:nvPr/>
          </p:nvCxnSpPr>
          <p:spPr bwMode="auto">
            <a:xfrm rot="5400000">
              <a:off x="6822297" y="3321843"/>
              <a:ext cx="428628" cy="214314"/>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9" name="8 Metin kutusu"/>
            <p:cNvSpPr txBox="1"/>
            <p:nvPr/>
          </p:nvSpPr>
          <p:spPr>
            <a:xfrm>
              <a:off x="6143636" y="2357430"/>
              <a:ext cx="1928826" cy="788670"/>
            </a:xfrm>
            <a:prstGeom prst="trapezoid">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400" i="1" dirty="0" smtClean="0">
                  <a:latin typeface="Calibri" pitchFamily="34" charset="0"/>
                </a:rPr>
                <a:t>Kodu sadeleştiren güzel bir kullanımdır.</a:t>
              </a:r>
              <a:endParaRPr lang="tr-TR" sz="1400" i="1" dirty="0">
                <a:latin typeface="Calibri" pitchFamily="34"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0" y="5410200"/>
            <a:ext cx="4114800" cy="990600"/>
          </a:xfrm>
        </p:spPr>
        <p:txBody>
          <a:bodyPr/>
          <a:lstStyle/>
          <a:p>
            <a:r>
              <a:rPr lang="tr-TR" dirty="0" smtClean="0"/>
              <a:t>Örnek – Ekran çıktısı</a:t>
            </a:r>
            <a:endParaRPr lang="tr-TR" dirty="0"/>
          </a:p>
        </p:txBody>
      </p:sp>
      <p:sp>
        <p:nvSpPr>
          <p:cNvPr id="3" name="2 İçerik Yer Tutucusu"/>
          <p:cNvSpPr>
            <a:spLocks noGrp="1"/>
          </p:cNvSpPr>
          <p:nvPr>
            <p:ph sz="quarter" idx="1"/>
          </p:nvPr>
        </p:nvSpPr>
        <p:spPr>
          <a:xfrm>
            <a:off x="457200" y="0"/>
            <a:ext cx="8229600" cy="4937760"/>
          </a:xfrm>
        </p:spPr>
        <p:txBody>
          <a:bodyPr>
            <a:normAutofit lnSpcReduction="1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a:t>
            </a:r>
            <a:r>
              <a:rPr lang="tr-TR" dirty="0" err="1" smtClean="0"/>
              <a:t>char</a:t>
            </a:r>
            <a:r>
              <a:rPr lang="tr-TR" dirty="0" smtClean="0"/>
              <a:t> x='a', y='g';</a:t>
            </a:r>
          </a:p>
          <a:p>
            <a:pPr>
              <a:buNone/>
            </a:pPr>
            <a:r>
              <a:rPr lang="tr-TR" dirty="0" smtClean="0"/>
              <a:t>	</a:t>
            </a:r>
            <a:r>
              <a:rPr lang="tr-TR" dirty="0" err="1" smtClean="0"/>
              <a:t>if</a:t>
            </a:r>
            <a:r>
              <a:rPr lang="tr-TR" dirty="0" smtClean="0"/>
              <a:t>(x=='d') </a:t>
            </a:r>
          </a:p>
          <a:p>
            <a:pPr>
              <a:buNone/>
            </a:pPr>
            <a:r>
              <a:rPr lang="tr-TR" sz="2400" dirty="0" smtClean="0"/>
              <a:t>//   == değil de = olsaydı?</a:t>
            </a:r>
            <a:endParaRPr lang="tr-TR" dirty="0" smtClean="0"/>
          </a:p>
          <a:p>
            <a:pPr>
              <a:buNone/>
            </a:pPr>
            <a:r>
              <a:rPr lang="tr-TR" dirty="0" smtClean="0"/>
              <a:t>	</a:t>
            </a:r>
            <a:r>
              <a:rPr lang="tr-TR" dirty="0" err="1" smtClean="0"/>
              <a:t>printf</a:t>
            </a:r>
            <a:r>
              <a:rPr lang="tr-TR" dirty="0" smtClean="0"/>
              <a:t>("//%c\\", (x&lt;y)?++x:y++);</a:t>
            </a:r>
          </a:p>
          <a:p>
            <a:pPr>
              <a:buNone/>
            </a:pPr>
            <a:r>
              <a:rPr lang="tr-TR" dirty="0" smtClean="0"/>
              <a:t>	else</a:t>
            </a:r>
          </a:p>
          <a:p>
            <a:pPr>
              <a:buNone/>
            </a:pPr>
            <a:r>
              <a:rPr lang="tr-TR" dirty="0" smtClean="0"/>
              <a:t>	</a:t>
            </a:r>
            <a:r>
              <a:rPr lang="tr-TR" dirty="0" err="1" smtClean="0"/>
              <a:t>printf</a:t>
            </a:r>
            <a:r>
              <a:rPr lang="tr-TR" dirty="0" smtClean="0"/>
              <a:t>("//%c\\", (x&gt;y)?++x:y++);</a:t>
            </a:r>
          </a:p>
          <a:p>
            <a:pPr>
              <a:buNone/>
            </a:pPr>
            <a:r>
              <a:rPr lang="tr-TR" dirty="0" smtClean="0"/>
              <a:t>	</a:t>
            </a:r>
            <a:r>
              <a:rPr lang="tr-TR" dirty="0" err="1" smtClean="0"/>
              <a:t>return</a:t>
            </a:r>
            <a:r>
              <a:rPr lang="tr-TR" dirty="0" smtClean="0"/>
              <a:t> 0;</a:t>
            </a:r>
          </a:p>
          <a:p>
            <a:pPr>
              <a:buNone/>
            </a:pPr>
            <a:r>
              <a:rPr lang="tr-TR" dirty="0" smtClean="0"/>
              <a:t>}</a:t>
            </a:r>
            <a:endParaRPr lang="tr-TR" dirty="0"/>
          </a:p>
        </p:txBody>
      </p:sp>
      <p:sp>
        <p:nvSpPr>
          <p:cNvPr id="5" name="4 Yuvarlatılmış Dikdörtgen"/>
          <p:cNvSpPr/>
          <p:nvPr/>
        </p:nvSpPr>
        <p:spPr>
          <a:xfrm>
            <a:off x="6143636" y="3895564"/>
            <a:ext cx="2071702"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400" dirty="0" smtClean="0"/>
              <a:t>//g\</a:t>
            </a:r>
            <a:endParaRPr lang="tr-TR" sz="4400" dirty="0"/>
          </a:p>
        </p:txBody>
      </p:sp>
      <p:sp>
        <p:nvSpPr>
          <p:cNvPr id="8" name="7 Yuvarlatılmış Dikdörtgen"/>
          <p:cNvSpPr/>
          <p:nvPr/>
        </p:nvSpPr>
        <p:spPr>
          <a:xfrm>
            <a:off x="3971892" y="257180"/>
            <a:ext cx="4714908" cy="17849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İpucu: (</a:t>
            </a:r>
            <a:r>
              <a:rPr lang="tr-TR" dirty="0" err="1" smtClean="0"/>
              <a:t>int</a:t>
            </a:r>
            <a:r>
              <a:rPr lang="tr-TR" dirty="0" smtClean="0"/>
              <a:t>)x&lt;(</a:t>
            </a:r>
            <a:r>
              <a:rPr lang="tr-TR" dirty="0" err="1" smtClean="0"/>
              <a:t>int</a:t>
            </a:r>
            <a:r>
              <a:rPr lang="tr-TR" dirty="0" smtClean="0"/>
              <a:t>)y gibi bir kullanım daha uygundur. Ancak karakterlerde bu sorudaki şekilde kısaltma yapmak da mümkündür. Bu durumlarda karakterlere sayısal değerleri (ASCII) üzerinden işlem yapılır.</a:t>
            </a:r>
            <a:br>
              <a:rPr lang="tr-TR" dirty="0" smtClean="0"/>
            </a:br>
            <a:r>
              <a:rPr lang="tr-TR" dirty="0" smtClean="0"/>
              <a:t>ASCII değerleri: a 97, b 98 …</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3.ders sonu</a:t>
            </a:r>
            <a:endParaRPr lang="tr-TR" sz="8000" dirty="0"/>
          </a:p>
        </p:txBody>
      </p:sp>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https://encrypted-tbn2.gstatic.com/images?q=tbn:ANd9GcRm1Pszf-0Wi14DCLheiWj06YGVnHNlWlj90K0DD-R3yGhsK60F"/>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13593"/>
          <a:stretch/>
        </p:blipFill>
        <p:spPr bwMode="auto">
          <a:xfrm>
            <a:off x="457200" y="1619251"/>
            <a:ext cx="3357826" cy="25336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Alt Başlık 2"/>
          <p:cNvSpPr txBox="1">
            <a:spLocks/>
          </p:cNvSpPr>
          <p:nvPr/>
        </p:nvSpPr>
        <p:spPr>
          <a:xfrm>
            <a:off x="4114850" y="1412776"/>
            <a:ext cx="4571950" cy="5184576"/>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6000"/>
              <a:buFontTx/>
              <a:buChar char="-"/>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switch</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yapısı da tıpkı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if</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karar verme yapısı gibi programı farklı noktalara dallandırmaktadır.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if</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yapısından farklı olarak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switch</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yapısı bir parametre alır ve parametrenin karşılıklarına göre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switch</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içerisindeki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case’ler</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içerisinde dolaşır. </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Tx/>
              <a:buChar char="-"/>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switch</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yapısı parametre olarak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tam sayı</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ve </a:t>
            </a:r>
            <a:r>
              <a:rPr kumimoji="0" lang="tr-TR" sz="2400" b="1" i="0" u="none" strike="noStrike" kern="1200" cap="none" spc="0" normalizeH="0" baseline="0" noProof="0" dirty="0" err="1" smtClean="0">
                <a:ln>
                  <a:noFill/>
                </a:ln>
                <a:solidFill>
                  <a:schemeClr val="tx1"/>
                </a:solidFill>
                <a:effectLst/>
                <a:uLnTx/>
                <a:uFillTx/>
                <a:latin typeface="+mn-lt"/>
                <a:ea typeface="+mn-ea"/>
                <a:cs typeface="+mn-cs"/>
              </a:rPr>
              <a:t>char</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türünde değişkenler alabilir, ondalıklı sayı türünde</a:t>
            </a:r>
            <a:r>
              <a:rPr kumimoji="0" lang="tr-TR" sz="2400" b="0" i="0" u="none" strike="noStrike" kern="1200" cap="none" spc="0" normalizeH="0" noProof="0" dirty="0" smtClean="0">
                <a:ln>
                  <a:noFill/>
                </a:ln>
                <a:solidFill>
                  <a:schemeClr val="tx1"/>
                </a:solidFill>
                <a:effectLst/>
                <a:uLnTx/>
                <a:uFillTx/>
                <a:latin typeface="+mn-lt"/>
                <a:ea typeface="+mn-ea"/>
                <a:cs typeface="+mn-cs"/>
              </a:rPr>
              <a:t> vb. değişkenler</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1" i="0" u="sng" strike="noStrike" kern="1200" cap="none" spc="0" normalizeH="0" baseline="0" noProof="0" dirty="0" smtClean="0">
                <a:ln>
                  <a:noFill/>
                </a:ln>
                <a:solidFill>
                  <a:schemeClr val="tx1"/>
                </a:solidFill>
                <a:effectLst/>
                <a:uLnTx/>
                <a:uFillTx/>
                <a:latin typeface="+mn-lt"/>
                <a:ea typeface="+mn-ea"/>
                <a:cs typeface="+mn-cs"/>
              </a:rPr>
              <a:t>alamaz</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a:t>
            </a:r>
          </a:p>
        </p:txBody>
      </p:sp>
      <p:sp>
        <p:nvSpPr>
          <p:cNvPr id="7" name="Başlık 1"/>
          <p:cNvSpPr>
            <a:spLocks noGrp="1"/>
          </p:cNvSpPr>
          <p:nvPr>
            <p:ph type="title"/>
          </p:nvPr>
        </p:nvSpPr>
        <p:spPr>
          <a:xfrm>
            <a:off x="457200" y="152400"/>
            <a:ext cx="8229600" cy="990600"/>
          </a:xfrm>
        </p:spPr>
        <p:txBody>
          <a:bodyPr anchor="ctr">
            <a:normAutofit/>
          </a:bodyPr>
          <a:lstStyle/>
          <a:p>
            <a:r>
              <a:rPr lang="tr-TR" sz="4000" b="1" dirty="0" smtClean="0">
                <a:solidFill>
                  <a:schemeClr val="tx2">
                    <a:lumMod val="60000"/>
                    <a:lumOff val="40000"/>
                  </a:schemeClr>
                </a:solidFill>
              </a:rPr>
              <a:t>Karar Verme Yapıları : </a:t>
            </a:r>
            <a:r>
              <a:rPr lang="tr-TR" sz="4000" b="1" dirty="0" err="1" smtClean="0">
                <a:solidFill>
                  <a:schemeClr val="tx2">
                    <a:lumMod val="60000"/>
                    <a:lumOff val="40000"/>
                  </a:schemeClr>
                </a:solidFill>
              </a:rPr>
              <a:t>switch</a:t>
            </a:r>
            <a:endParaRPr lang="tr-TR" sz="4000" b="1" dirty="0">
              <a:solidFill>
                <a:schemeClr val="tx2">
                  <a:lumMod val="60000"/>
                  <a:lumOff val="40000"/>
                </a:schemeClr>
              </a:solidFill>
            </a:endParaRPr>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smtClean="0">
                <a:solidFill>
                  <a:schemeClr val="tx2">
                    <a:lumMod val="60000"/>
                    <a:lumOff val="40000"/>
                  </a:schemeClr>
                </a:solidFill>
              </a:rPr>
              <a:t>Karar Verme Yapıları : switch</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70000" lnSpcReduction="20000"/>
          </a:bodyPr>
          <a:lstStyle/>
          <a:p>
            <a:pPr algn="just">
              <a:buFontTx/>
              <a:buChar char="-"/>
            </a:pPr>
            <a:r>
              <a:rPr lang="tr-TR" sz="2500" dirty="0" smtClean="0">
                <a:solidFill>
                  <a:schemeClr val="tx1"/>
                </a:solidFill>
              </a:rPr>
              <a:t> </a:t>
            </a:r>
            <a:r>
              <a:rPr lang="tr-TR" sz="2500" dirty="0" err="1" smtClean="0">
                <a:solidFill>
                  <a:schemeClr val="tx1"/>
                </a:solidFill>
              </a:rPr>
              <a:t>switch</a:t>
            </a:r>
            <a:r>
              <a:rPr lang="tr-TR" sz="2500" dirty="0" smtClean="0">
                <a:solidFill>
                  <a:schemeClr val="tx1"/>
                </a:solidFill>
              </a:rPr>
              <a:t> yapısı temel olarak şu şekilde kullanılmaktadır.</a:t>
            </a:r>
          </a:p>
          <a:p>
            <a:pPr algn="just">
              <a:buFontTx/>
              <a:buChar char="-"/>
            </a:pPr>
            <a:endParaRPr lang="tr-TR" sz="2500" dirty="0" smtClean="0">
              <a:solidFill>
                <a:schemeClr val="tx1"/>
              </a:solidFill>
            </a:endParaRPr>
          </a:p>
          <a:p>
            <a:pPr algn="just">
              <a:buFont typeface="Wingdings" pitchFamily="2" charset="2"/>
              <a:buChar char="§"/>
            </a:pPr>
            <a:r>
              <a:rPr lang="tr-TR" sz="2500" dirty="0" smtClean="0">
                <a:solidFill>
                  <a:schemeClr val="tx1"/>
                </a:solidFill>
              </a:rPr>
              <a:t> </a:t>
            </a:r>
            <a:r>
              <a:rPr lang="tr-TR" sz="2500" b="1" dirty="0" err="1" smtClean="0">
                <a:solidFill>
                  <a:schemeClr val="tx1"/>
                </a:solidFill>
              </a:rPr>
              <a:t>switch</a:t>
            </a:r>
            <a:r>
              <a:rPr lang="tr-TR" sz="2500" dirty="0" smtClean="0">
                <a:solidFill>
                  <a:schemeClr val="tx1"/>
                </a:solidFill>
              </a:rPr>
              <a:t>(</a:t>
            </a:r>
            <a:r>
              <a:rPr lang="tr-TR" sz="2500" dirty="0" err="1" smtClean="0">
                <a:solidFill>
                  <a:schemeClr val="tx1"/>
                </a:solidFill>
              </a:rPr>
              <a:t>degisken</a:t>
            </a:r>
            <a:r>
              <a:rPr lang="tr-TR" sz="2500" dirty="0" smtClean="0">
                <a:solidFill>
                  <a:schemeClr val="tx1"/>
                </a:solidFill>
              </a:rPr>
              <a:t>){</a:t>
            </a:r>
          </a:p>
          <a:p>
            <a:pPr algn="just"/>
            <a:r>
              <a:rPr lang="tr-TR" sz="2500" dirty="0" smtClean="0">
                <a:solidFill>
                  <a:schemeClr val="tx1"/>
                </a:solidFill>
              </a:rPr>
              <a:t>       </a:t>
            </a:r>
            <a:r>
              <a:rPr lang="tr-TR" sz="2500" b="1" dirty="0" err="1" smtClean="0">
                <a:solidFill>
                  <a:schemeClr val="tx1"/>
                </a:solidFill>
              </a:rPr>
              <a:t>case</a:t>
            </a:r>
            <a:r>
              <a:rPr lang="tr-TR" sz="2500" dirty="0" smtClean="0">
                <a:solidFill>
                  <a:schemeClr val="tx1"/>
                </a:solidFill>
              </a:rPr>
              <a:t> </a:t>
            </a:r>
            <a:r>
              <a:rPr lang="tr-TR" sz="2500" dirty="0" err="1" smtClean="0">
                <a:solidFill>
                  <a:schemeClr val="tx1"/>
                </a:solidFill>
              </a:rPr>
              <a:t>deger</a:t>
            </a:r>
            <a:r>
              <a:rPr lang="tr-TR" sz="2500" dirty="0" smtClean="0">
                <a:solidFill>
                  <a:schemeClr val="tx1"/>
                </a:solidFill>
              </a:rPr>
              <a:t>_1:</a:t>
            </a:r>
          </a:p>
          <a:p>
            <a:pPr algn="just"/>
            <a:r>
              <a:rPr lang="tr-TR" sz="2500" dirty="0" smtClean="0">
                <a:solidFill>
                  <a:schemeClr val="tx1"/>
                </a:solidFill>
              </a:rPr>
              <a:t>                   </a:t>
            </a:r>
            <a:r>
              <a:rPr lang="tr-TR" sz="2500" dirty="0" err="1" smtClean="0">
                <a:solidFill>
                  <a:schemeClr val="tx1"/>
                </a:solidFill>
              </a:rPr>
              <a:t>islem</a:t>
            </a:r>
            <a:r>
              <a:rPr lang="tr-TR" sz="2500" dirty="0" smtClean="0">
                <a:solidFill>
                  <a:schemeClr val="tx1"/>
                </a:solidFill>
              </a:rPr>
              <a:t>_1;</a:t>
            </a:r>
          </a:p>
          <a:p>
            <a:pPr algn="just"/>
            <a:r>
              <a:rPr lang="tr-TR" sz="2500" dirty="0" smtClean="0">
                <a:solidFill>
                  <a:schemeClr val="tx1"/>
                </a:solidFill>
              </a:rPr>
              <a:t>                   break;</a:t>
            </a:r>
          </a:p>
          <a:p>
            <a:pPr algn="just"/>
            <a:r>
              <a:rPr lang="tr-TR" sz="2500" dirty="0" smtClean="0">
                <a:solidFill>
                  <a:schemeClr val="tx1"/>
                </a:solidFill>
              </a:rPr>
              <a:t>       </a:t>
            </a:r>
            <a:r>
              <a:rPr lang="tr-TR" sz="2500" b="1" dirty="0" err="1" smtClean="0">
                <a:solidFill>
                  <a:schemeClr val="tx1"/>
                </a:solidFill>
              </a:rPr>
              <a:t>case</a:t>
            </a:r>
            <a:r>
              <a:rPr lang="tr-TR" sz="2500" dirty="0" smtClean="0">
                <a:solidFill>
                  <a:schemeClr val="tx1"/>
                </a:solidFill>
              </a:rPr>
              <a:t> </a:t>
            </a:r>
            <a:r>
              <a:rPr lang="tr-TR" sz="2500" dirty="0" err="1" smtClean="0">
                <a:solidFill>
                  <a:schemeClr val="tx1"/>
                </a:solidFill>
              </a:rPr>
              <a:t>deger</a:t>
            </a:r>
            <a:r>
              <a:rPr lang="tr-TR" sz="2500" dirty="0" smtClean="0">
                <a:solidFill>
                  <a:schemeClr val="tx1"/>
                </a:solidFill>
              </a:rPr>
              <a:t>_2:</a:t>
            </a:r>
          </a:p>
          <a:p>
            <a:pPr algn="just"/>
            <a:r>
              <a:rPr lang="tr-TR" sz="2500" dirty="0" smtClean="0">
                <a:solidFill>
                  <a:schemeClr val="tx1"/>
                </a:solidFill>
              </a:rPr>
              <a:t>                   </a:t>
            </a:r>
            <a:r>
              <a:rPr lang="tr-TR" sz="2500" dirty="0" err="1" smtClean="0">
                <a:solidFill>
                  <a:schemeClr val="tx1"/>
                </a:solidFill>
              </a:rPr>
              <a:t>islem</a:t>
            </a:r>
            <a:r>
              <a:rPr lang="tr-TR" sz="2500" dirty="0" smtClean="0">
                <a:solidFill>
                  <a:schemeClr val="tx1"/>
                </a:solidFill>
              </a:rPr>
              <a:t>_2;</a:t>
            </a:r>
          </a:p>
          <a:p>
            <a:pPr algn="just"/>
            <a:r>
              <a:rPr lang="tr-TR" sz="2500" dirty="0" smtClean="0">
                <a:solidFill>
                  <a:schemeClr val="tx1"/>
                </a:solidFill>
              </a:rPr>
              <a:t>                   break;</a:t>
            </a:r>
          </a:p>
          <a:p>
            <a:pPr algn="just"/>
            <a:r>
              <a:rPr lang="tr-TR" sz="2500" dirty="0" smtClean="0">
                <a:solidFill>
                  <a:schemeClr val="tx1"/>
                </a:solidFill>
              </a:rPr>
              <a:t>       …</a:t>
            </a:r>
          </a:p>
          <a:p>
            <a:pPr algn="just"/>
            <a:r>
              <a:rPr lang="tr-TR" sz="2500" dirty="0" smtClean="0">
                <a:solidFill>
                  <a:schemeClr val="tx1"/>
                </a:solidFill>
              </a:rPr>
              <a:t>       </a:t>
            </a:r>
            <a:r>
              <a:rPr lang="tr-TR" sz="2500" b="1" dirty="0" err="1" smtClean="0">
                <a:solidFill>
                  <a:schemeClr val="tx1"/>
                </a:solidFill>
              </a:rPr>
              <a:t>case</a:t>
            </a:r>
            <a:r>
              <a:rPr lang="tr-TR" sz="2500" dirty="0" smtClean="0">
                <a:solidFill>
                  <a:schemeClr val="tx1"/>
                </a:solidFill>
              </a:rPr>
              <a:t> </a:t>
            </a:r>
            <a:r>
              <a:rPr lang="tr-TR" sz="2500" dirty="0" err="1" smtClean="0">
                <a:solidFill>
                  <a:schemeClr val="tx1"/>
                </a:solidFill>
              </a:rPr>
              <a:t>deger</a:t>
            </a:r>
            <a:r>
              <a:rPr lang="tr-TR" sz="2500" dirty="0" smtClean="0">
                <a:solidFill>
                  <a:schemeClr val="tx1"/>
                </a:solidFill>
              </a:rPr>
              <a:t>_n:</a:t>
            </a:r>
          </a:p>
          <a:p>
            <a:pPr algn="just"/>
            <a:r>
              <a:rPr lang="tr-TR" sz="2500" dirty="0" smtClean="0">
                <a:solidFill>
                  <a:schemeClr val="tx1"/>
                </a:solidFill>
              </a:rPr>
              <a:t>                   </a:t>
            </a:r>
            <a:r>
              <a:rPr lang="tr-TR" sz="2500" dirty="0" err="1" smtClean="0">
                <a:solidFill>
                  <a:schemeClr val="tx1"/>
                </a:solidFill>
              </a:rPr>
              <a:t>islem</a:t>
            </a:r>
            <a:r>
              <a:rPr lang="tr-TR" sz="2500" dirty="0" smtClean="0">
                <a:solidFill>
                  <a:schemeClr val="tx1"/>
                </a:solidFill>
              </a:rPr>
              <a:t>_n;</a:t>
            </a:r>
          </a:p>
          <a:p>
            <a:pPr algn="just"/>
            <a:r>
              <a:rPr lang="tr-TR" sz="2500" dirty="0" smtClean="0">
                <a:solidFill>
                  <a:schemeClr val="tx1"/>
                </a:solidFill>
              </a:rPr>
              <a:t>                   break;</a:t>
            </a:r>
          </a:p>
          <a:p>
            <a:pPr algn="just"/>
            <a:r>
              <a:rPr lang="tr-TR" sz="2500" dirty="0" smtClean="0">
                <a:solidFill>
                  <a:schemeClr val="tx1"/>
                </a:solidFill>
              </a:rPr>
              <a:t>       </a:t>
            </a:r>
            <a:r>
              <a:rPr lang="tr-TR" sz="2500" b="1" dirty="0" err="1" smtClean="0">
                <a:solidFill>
                  <a:schemeClr val="tx1"/>
                </a:solidFill>
              </a:rPr>
              <a:t>default</a:t>
            </a:r>
            <a:r>
              <a:rPr lang="tr-TR" sz="2500" dirty="0" smtClean="0">
                <a:solidFill>
                  <a:schemeClr val="tx1"/>
                </a:solidFill>
              </a:rPr>
              <a:t>:</a:t>
            </a:r>
          </a:p>
          <a:p>
            <a:pPr algn="just"/>
            <a:r>
              <a:rPr lang="tr-TR" sz="2500" dirty="0" smtClean="0">
                <a:solidFill>
                  <a:schemeClr val="tx1"/>
                </a:solidFill>
              </a:rPr>
              <a:t>                   </a:t>
            </a:r>
            <a:r>
              <a:rPr lang="tr-TR" sz="2500" dirty="0" err="1" smtClean="0">
                <a:solidFill>
                  <a:schemeClr val="tx1"/>
                </a:solidFill>
              </a:rPr>
              <a:t>islem</a:t>
            </a:r>
            <a:r>
              <a:rPr lang="tr-TR" sz="2500" dirty="0" smtClean="0">
                <a:solidFill>
                  <a:schemeClr val="tx1"/>
                </a:solidFill>
              </a:rPr>
              <a:t>_x;</a:t>
            </a:r>
          </a:p>
          <a:p>
            <a:pPr algn="just"/>
            <a:r>
              <a:rPr lang="tr-TR" sz="2500" dirty="0" smtClean="0">
                <a:solidFill>
                  <a:schemeClr val="tx1"/>
                </a:solidFill>
              </a:rPr>
              <a:t>}</a:t>
            </a:r>
          </a:p>
          <a:p>
            <a:pPr algn="just"/>
            <a:endParaRPr lang="tr-TR" sz="2500" dirty="0" smtClean="0">
              <a:solidFill>
                <a:schemeClr val="tx1"/>
              </a:solidFill>
            </a:endParaRPr>
          </a:p>
          <a:p>
            <a:pPr algn="just"/>
            <a:endParaRPr lang="tr-TR" sz="2400" dirty="0" smtClean="0">
              <a:solidFill>
                <a:schemeClr val="tx1"/>
              </a:solidFill>
            </a:endParaRPr>
          </a:p>
          <a:p>
            <a:pPr algn="just"/>
            <a:endParaRPr lang="tr-TR" sz="2400" dirty="0" smtClean="0">
              <a:solidFill>
                <a:schemeClr val="tx1"/>
              </a:solidFill>
            </a:endParaRPr>
          </a:p>
          <a:p>
            <a:pPr algn="just"/>
            <a:endParaRPr lang="tr-TR" sz="2400" dirty="0" smtClean="0">
              <a:solidFill>
                <a:schemeClr val="tx1"/>
              </a:solidFill>
            </a:endParaRPr>
          </a:p>
        </p:txBody>
      </p:sp>
      <p:pic>
        <p:nvPicPr>
          <p:cNvPr id="5" name="4 Resim" descr="Railway Switchman, 14334.jpg"/>
          <p:cNvPicPr>
            <a:picLocks noChangeAspect="1"/>
          </p:cNvPicPr>
          <p:nvPr/>
        </p:nvPicPr>
        <p:blipFill>
          <a:blip r:embed="rId2"/>
          <a:stretch>
            <a:fillRect/>
          </a:stretch>
        </p:blipFill>
        <p:spPr>
          <a:xfrm>
            <a:off x="3214678" y="1500174"/>
            <a:ext cx="5369735" cy="4295788"/>
          </a:xfrm>
          <a:prstGeom prst="rect">
            <a:avLst/>
          </a:prstGeom>
        </p:spPr>
      </p:pic>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smtClean="0">
                <a:solidFill>
                  <a:schemeClr val="tx2">
                    <a:lumMod val="60000"/>
                    <a:lumOff val="40000"/>
                  </a:schemeClr>
                </a:solidFill>
              </a:rPr>
              <a:t>Karar Verme Yapıları : switch</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70000" lnSpcReduction="20000"/>
          </a:bodyPr>
          <a:lstStyle/>
          <a:p>
            <a:pPr algn="just">
              <a:buFontTx/>
              <a:buChar char="-"/>
            </a:pPr>
            <a:r>
              <a:rPr lang="tr-TR" sz="2500" dirty="0" smtClean="0">
                <a:solidFill>
                  <a:schemeClr val="tx1"/>
                </a:solidFill>
              </a:rPr>
              <a:t> </a:t>
            </a:r>
            <a:r>
              <a:rPr lang="tr-TR" sz="2500" dirty="0" err="1" smtClean="0">
                <a:solidFill>
                  <a:schemeClr val="tx1"/>
                </a:solidFill>
              </a:rPr>
              <a:t>switch</a:t>
            </a:r>
            <a:r>
              <a:rPr lang="tr-TR" sz="2500" dirty="0" smtClean="0">
                <a:solidFill>
                  <a:schemeClr val="tx1"/>
                </a:solidFill>
              </a:rPr>
              <a:t> yapısı temel olarak şu şekilde kullanılmaktadır.</a:t>
            </a:r>
          </a:p>
          <a:p>
            <a:pPr algn="just">
              <a:buFontTx/>
              <a:buChar char="-"/>
            </a:pPr>
            <a:endParaRPr lang="tr-TR" sz="2500" dirty="0" smtClean="0">
              <a:solidFill>
                <a:schemeClr val="tx1"/>
              </a:solidFill>
            </a:endParaRPr>
          </a:p>
          <a:p>
            <a:pPr marL="457200" indent="-457200" algn="just">
              <a:buFont typeface="+mj-lt"/>
              <a:buAutoNum type="arabicPeriod"/>
            </a:pPr>
            <a:r>
              <a:rPr lang="tr-TR" sz="2500" dirty="0" smtClean="0">
                <a:solidFill>
                  <a:schemeClr val="tx1"/>
                </a:solidFill>
              </a:rPr>
              <a:t> </a:t>
            </a:r>
            <a:r>
              <a:rPr lang="tr-TR" sz="2500" b="1" dirty="0" err="1" smtClean="0">
                <a:solidFill>
                  <a:schemeClr val="tx1"/>
                </a:solidFill>
              </a:rPr>
              <a:t>switch</a:t>
            </a:r>
            <a:r>
              <a:rPr lang="tr-TR" sz="2500" dirty="0" smtClean="0">
                <a:solidFill>
                  <a:schemeClr val="tx1"/>
                </a:solidFill>
              </a:rPr>
              <a:t>(</a:t>
            </a:r>
            <a:r>
              <a:rPr lang="tr-TR" sz="2500" dirty="0" err="1" smtClean="0">
                <a:solidFill>
                  <a:schemeClr val="tx1"/>
                </a:solidFill>
              </a:rPr>
              <a:t>degisken</a:t>
            </a:r>
            <a:r>
              <a:rPr lang="tr-TR" sz="2500" dirty="0" smtClean="0">
                <a:solidFill>
                  <a:schemeClr val="tx1"/>
                </a:solidFill>
              </a:rPr>
              <a:t>){</a:t>
            </a:r>
          </a:p>
          <a:p>
            <a:pPr marL="457200" indent="-457200" algn="just">
              <a:buFont typeface="+mj-lt"/>
              <a:buAutoNum type="arabicPeriod"/>
            </a:pPr>
            <a:r>
              <a:rPr lang="tr-TR" sz="2500" dirty="0" smtClean="0">
                <a:solidFill>
                  <a:schemeClr val="tx1"/>
                </a:solidFill>
              </a:rPr>
              <a:t>       </a:t>
            </a:r>
            <a:r>
              <a:rPr lang="tr-TR" sz="2500" b="1" dirty="0" err="1" smtClean="0">
                <a:solidFill>
                  <a:schemeClr val="tx1"/>
                </a:solidFill>
              </a:rPr>
              <a:t>case</a:t>
            </a:r>
            <a:r>
              <a:rPr lang="tr-TR" sz="2500" dirty="0" smtClean="0">
                <a:solidFill>
                  <a:schemeClr val="tx1"/>
                </a:solidFill>
              </a:rPr>
              <a:t> </a:t>
            </a:r>
            <a:r>
              <a:rPr lang="tr-TR" sz="2500" dirty="0" err="1" smtClean="0">
                <a:solidFill>
                  <a:schemeClr val="tx1"/>
                </a:solidFill>
              </a:rPr>
              <a:t>deger</a:t>
            </a:r>
            <a:r>
              <a:rPr lang="tr-TR" sz="2500" dirty="0" smtClean="0">
                <a:solidFill>
                  <a:schemeClr val="tx1"/>
                </a:solidFill>
              </a:rPr>
              <a:t>_1:</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islem</a:t>
            </a:r>
            <a:r>
              <a:rPr lang="tr-TR" sz="2500" dirty="0" smtClean="0">
                <a:solidFill>
                  <a:schemeClr val="tx1"/>
                </a:solidFill>
              </a:rPr>
              <a:t>_1;</a:t>
            </a:r>
          </a:p>
          <a:p>
            <a:pPr marL="457200" indent="-457200" algn="just">
              <a:buFont typeface="+mj-lt"/>
              <a:buAutoNum type="arabicPeriod"/>
            </a:pPr>
            <a:r>
              <a:rPr lang="tr-TR" sz="2500" dirty="0" smtClean="0">
                <a:solidFill>
                  <a:schemeClr val="tx1"/>
                </a:solidFill>
              </a:rPr>
              <a:t>                   break;</a:t>
            </a:r>
          </a:p>
          <a:p>
            <a:pPr marL="457200" indent="-457200" algn="just">
              <a:buFont typeface="+mj-lt"/>
              <a:buAutoNum type="arabicPeriod"/>
            </a:pPr>
            <a:r>
              <a:rPr lang="tr-TR" sz="2500" dirty="0" smtClean="0">
                <a:solidFill>
                  <a:schemeClr val="tx1"/>
                </a:solidFill>
              </a:rPr>
              <a:t>       </a:t>
            </a:r>
            <a:r>
              <a:rPr lang="tr-TR" sz="2500" b="1" dirty="0" err="1" smtClean="0">
                <a:solidFill>
                  <a:schemeClr val="tx1"/>
                </a:solidFill>
              </a:rPr>
              <a:t>case</a:t>
            </a:r>
            <a:r>
              <a:rPr lang="tr-TR" sz="2500" dirty="0" smtClean="0">
                <a:solidFill>
                  <a:schemeClr val="tx1"/>
                </a:solidFill>
              </a:rPr>
              <a:t> </a:t>
            </a:r>
            <a:r>
              <a:rPr lang="tr-TR" sz="2500" dirty="0" err="1" smtClean="0">
                <a:solidFill>
                  <a:schemeClr val="tx1"/>
                </a:solidFill>
              </a:rPr>
              <a:t>deger</a:t>
            </a:r>
            <a:r>
              <a:rPr lang="tr-TR" sz="2500" dirty="0" smtClean="0">
                <a:solidFill>
                  <a:schemeClr val="tx1"/>
                </a:solidFill>
              </a:rPr>
              <a:t>_2:</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islem</a:t>
            </a:r>
            <a:r>
              <a:rPr lang="tr-TR" sz="2500" dirty="0" smtClean="0">
                <a:solidFill>
                  <a:schemeClr val="tx1"/>
                </a:solidFill>
              </a:rPr>
              <a:t>_2;</a:t>
            </a:r>
          </a:p>
          <a:p>
            <a:pPr marL="457200" indent="-457200" algn="just">
              <a:buFont typeface="+mj-lt"/>
              <a:buAutoNum type="arabicPeriod"/>
            </a:pPr>
            <a:r>
              <a:rPr lang="tr-TR" sz="2500" dirty="0" smtClean="0">
                <a:solidFill>
                  <a:schemeClr val="tx1"/>
                </a:solidFill>
              </a:rPr>
              <a:t>                   break;</a:t>
            </a:r>
          </a:p>
          <a:p>
            <a:pPr marL="457200" indent="-457200" algn="just">
              <a:buFont typeface="+mj-lt"/>
              <a:buAutoNum type="arabicPeriod"/>
            </a:pPr>
            <a:r>
              <a:rPr lang="tr-TR" sz="2500" dirty="0" smtClean="0">
                <a:solidFill>
                  <a:schemeClr val="tx1"/>
                </a:solidFill>
              </a:rPr>
              <a:t>       …</a:t>
            </a:r>
          </a:p>
          <a:p>
            <a:pPr marL="457200" indent="-457200" algn="just">
              <a:buFont typeface="+mj-lt"/>
              <a:buAutoNum type="arabicPeriod"/>
            </a:pPr>
            <a:r>
              <a:rPr lang="tr-TR" sz="2500" dirty="0" smtClean="0">
                <a:solidFill>
                  <a:schemeClr val="tx1"/>
                </a:solidFill>
              </a:rPr>
              <a:t>       </a:t>
            </a:r>
            <a:r>
              <a:rPr lang="tr-TR" sz="2500" b="1" dirty="0" err="1" smtClean="0">
                <a:solidFill>
                  <a:schemeClr val="tx1"/>
                </a:solidFill>
              </a:rPr>
              <a:t>case</a:t>
            </a:r>
            <a:r>
              <a:rPr lang="tr-TR" sz="2500" dirty="0" smtClean="0">
                <a:solidFill>
                  <a:schemeClr val="tx1"/>
                </a:solidFill>
              </a:rPr>
              <a:t> </a:t>
            </a:r>
            <a:r>
              <a:rPr lang="tr-TR" sz="2500" dirty="0" err="1" smtClean="0">
                <a:solidFill>
                  <a:schemeClr val="tx1"/>
                </a:solidFill>
              </a:rPr>
              <a:t>deger</a:t>
            </a:r>
            <a:r>
              <a:rPr lang="tr-TR" sz="2500" dirty="0" smtClean="0">
                <a:solidFill>
                  <a:schemeClr val="tx1"/>
                </a:solidFill>
              </a:rPr>
              <a:t>_n:</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islem</a:t>
            </a:r>
            <a:r>
              <a:rPr lang="tr-TR" sz="2500" dirty="0" smtClean="0">
                <a:solidFill>
                  <a:schemeClr val="tx1"/>
                </a:solidFill>
              </a:rPr>
              <a:t>_n;</a:t>
            </a:r>
          </a:p>
          <a:p>
            <a:pPr marL="457200" indent="-457200" algn="just">
              <a:buFont typeface="+mj-lt"/>
              <a:buAutoNum type="arabicPeriod"/>
            </a:pPr>
            <a:r>
              <a:rPr lang="tr-TR" sz="2500" dirty="0" smtClean="0">
                <a:solidFill>
                  <a:schemeClr val="tx1"/>
                </a:solidFill>
              </a:rPr>
              <a:t>                   break;</a:t>
            </a:r>
          </a:p>
          <a:p>
            <a:pPr marL="457200" indent="-457200" algn="just">
              <a:buFont typeface="+mj-lt"/>
              <a:buAutoNum type="arabicPeriod"/>
            </a:pPr>
            <a:r>
              <a:rPr lang="tr-TR" sz="2500" dirty="0" smtClean="0">
                <a:solidFill>
                  <a:schemeClr val="tx1"/>
                </a:solidFill>
              </a:rPr>
              <a:t>       </a:t>
            </a:r>
            <a:r>
              <a:rPr lang="tr-TR" sz="2500" b="1" dirty="0" err="1" smtClean="0">
                <a:solidFill>
                  <a:schemeClr val="tx1"/>
                </a:solidFill>
              </a:rPr>
              <a:t>default</a:t>
            </a:r>
            <a:r>
              <a:rPr lang="tr-TR" sz="2500" dirty="0" smtClean="0">
                <a:solidFill>
                  <a:schemeClr val="tx1"/>
                </a:solidFill>
              </a:rPr>
              <a:t>:</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islem</a:t>
            </a:r>
            <a:r>
              <a:rPr lang="tr-TR" sz="2500" dirty="0" smtClean="0">
                <a:solidFill>
                  <a:schemeClr val="tx1"/>
                </a:solidFill>
              </a:rPr>
              <a:t>_x;</a:t>
            </a:r>
          </a:p>
          <a:p>
            <a:pPr marL="457200" indent="-457200" algn="just">
              <a:buFont typeface="+mj-lt"/>
              <a:buAutoNum type="arabicPeriod"/>
            </a:pPr>
            <a:r>
              <a:rPr lang="tr-TR" sz="2500" dirty="0" smtClean="0">
                <a:solidFill>
                  <a:schemeClr val="tx1"/>
                </a:solidFill>
              </a:rPr>
              <a:t>}</a:t>
            </a:r>
          </a:p>
          <a:p>
            <a:pPr algn="just"/>
            <a:endParaRPr lang="tr-TR" sz="2500" dirty="0" smtClean="0">
              <a:solidFill>
                <a:schemeClr val="tx1"/>
              </a:solidFill>
            </a:endParaRPr>
          </a:p>
          <a:p>
            <a:pPr algn="just"/>
            <a:endParaRPr lang="tr-TR" sz="2400" dirty="0" smtClean="0">
              <a:solidFill>
                <a:schemeClr val="tx1"/>
              </a:solidFill>
            </a:endParaRPr>
          </a:p>
          <a:p>
            <a:pPr algn="just"/>
            <a:endParaRPr lang="tr-TR" sz="2400" dirty="0" smtClean="0">
              <a:solidFill>
                <a:schemeClr val="tx1"/>
              </a:solidFill>
            </a:endParaRPr>
          </a:p>
          <a:p>
            <a:pPr algn="just"/>
            <a:endParaRPr lang="tr-TR" sz="2400" dirty="0" smtClean="0">
              <a:solidFill>
                <a:schemeClr val="tx1"/>
              </a:solidFill>
            </a:endParaRPr>
          </a:p>
        </p:txBody>
      </p:sp>
      <p:sp>
        <p:nvSpPr>
          <p:cNvPr id="4" name="3 Dikdörtgen"/>
          <p:cNvSpPr/>
          <p:nvPr/>
        </p:nvSpPr>
        <p:spPr>
          <a:xfrm>
            <a:off x="3628571" y="1909643"/>
            <a:ext cx="4572000" cy="3970318"/>
          </a:xfrm>
          <a:prstGeom prst="rect">
            <a:avLst/>
          </a:prstGeom>
        </p:spPr>
        <p:txBody>
          <a:bodyPr>
            <a:spAutoFit/>
          </a:bodyPr>
          <a:lstStyle/>
          <a:p>
            <a:pPr algn="just">
              <a:buFont typeface="Wingdings" pitchFamily="2" charset="2"/>
              <a:buChar char="Ø"/>
            </a:pPr>
            <a:r>
              <a:rPr lang="tr-TR" dirty="0" smtClean="0"/>
              <a:t> Burada </a:t>
            </a:r>
            <a:r>
              <a:rPr lang="tr-TR" dirty="0" err="1" smtClean="0"/>
              <a:t>case’ler</a:t>
            </a:r>
            <a:r>
              <a:rPr lang="tr-TR" dirty="0" smtClean="0"/>
              <a:t> </a:t>
            </a:r>
            <a:r>
              <a:rPr lang="tr-TR" dirty="0" err="1" smtClean="0"/>
              <a:t>if</a:t>
            </a:r>
            <a:r>
              <a:rPr lang="tr-TR" dirty="0" smtClean="0"/>
              <a:t> yapılarındaki her bir karşılaştırmaya karşılık gelen ifadeler gibi düşünülebilir. Örneğin ilk </a:t>
            </a:r>
            <a:r>
              <a:rPr lang="tr-TR" dirty="0" err="1" smtClean="0"/>
              <a:t>case</a:t>
            </a:r>
            <a:r>
              <a:rPr lang="tr-TR" dirty="0" smtClean="0"/>
              <a:t> bir </a:t>
            </a:r>
            <a:r>
              <a:rPr lang="tr-TR" dirty="0" err="1" smtClean="0"/>
              <a:t>if</a:t>
            </a:r>
            <a:r>
              <a:rPr lang="tr-TR" dirty="0" smtClean="0"/>
              <a:t> yapısında </a:t>
            </a:r>
            <a:r>
              <a:rPr lang="tr-TR" dirty="0" err="1" smtClean="0"/>
              <a:t>if</a:t>
            </a:r>
            <a:r>
              <a:rPr lang="tr-TR" dirty="0" smtClean="0"/>
              <a:t>(</a:t>
            </a:r>
            <a:r>
              <a:rPr lang="tr-TR" dirty="0" err="1" smtClean="0"/>
              <a:t>degisken</a:t>
            </a:r>
            <a:r>
              <a:rPr lang="tr-TR" dirty="0" smtClean="0"/>
              <a:t> == </a:t>
            </a:r>
            <a:r>
              <a:rPr lang="tr-TR" dirty="0" err="1" smtClean="0"/>
              <a:t>deger</a:t>
            </a:r>
            <a:r>
              <a:rPr lang="tr-TR" dirty="0" smtClean="0"/>
              <a:t>_1) şeklinde kontrol edilirdi. “</a:t>
            </a:r>
            <a:r>
              <a:rPr lang="tr-TR" b="1" i="1" dirty="0" smtClean="0"/>
              <a:t>break</a:t>
            </a:r>
            <a:r>
              <a:rPr lang="tr-TR" dirty="0" smtClean="0"/>
              <a:t>“ </a:t>
            </a:r>
            <a:r>
              <a:rPr lang="tr-TR" dirty="0" err="1" smtClean="0"/>
              <a:t>C'de</a:t>
            </a:r>
            <a:r>
              <a:rPr lang="tr-TR" dirty="0" smtClean="0"/>
              <a:t> özel bir kelimedir ve </a:t>
            </a:r>
            <a:r>
              <a:rPr lang="tr-TR" dirty="0" err="1" smtClean="0"/>
              <a:t>switch</a:t>
            </a:r>
            <a:r>
              <a:rPr lang="tr-TR" dirty="0" smtClean="0"/>
              <a:t> yapısından veya bir döngüden dışarı çıkmayı sağlar. </a:t>
            </a:r>
            <a:r>
              <a:rPr lang="tr-TR" dirty="0" err="1" smtClean="0"/>
              <a:t>switch</a:t>
            </a:r>
            <a:r>
              <a:rPr lang="tr-TR" dirty="0" smtClean="0"/>
              <a:t> yapısının herhangi bir noktasında </a:t>
            </a:r>
            <a:r>
              <a:rPr lang="tr-TR" b="1" i="1" dirty="0" smtClean="0"/>
              <a:t>break</a:t>
            </a:r>
            <a:r>
              <a:rPr lang="tr-TR" dirty="0" smtClean="0"/>
              <a:t> ile karşılaşılırsa program </a:t>
            </a:r>
            <a:r>
              <a:rPr lang="tr-TR" dirty="0" err="1" smtClean="0"/>
              <a:t>switch</a:t>
            </a:r>
            <a:r>
              <a:rPr lang="tr-TR" dirty="0" smtClean="0"/>
              <a:t> dışına çıkar ve kaldığı yerden devam eder. “</a:t>
            </a:r>
            <a:r>
              <a:rPr lang="tr-TR" b="1" i="1" dirty="0" err="1" smtClean="0"/>
              <a:t>default</a:t>
            </a:r>
            <a:r>
              <a:rPr lang="tr-TR" dirty="0" smtClean="0"/>
              <a:t>” ise </a:t>
            </a:r>
            <a:r>
              <a:rPr lang="tr-TR" dirty="0" err="1" smtClean="0"/>
              <a:t>switch</a:t>
            </a:r>
            <a:r>
              <a:rPr lang="tr-TR" dirty="0" smtClean="0"/>
              <a:t> yapısına özel bir kelimedir ve </a:t>
            </a:r>
            <a:r>
              <a:rPr lang="tr-TR" dirty="0" err="1" smtClean="0"/>
              <a:t>if</a:t>
            </a:r>
            <a:r>
              <a:rPr lang="tr-TR" dirty="0" smtClean="0"/>
              <a:t> yapılarındaki else kullanımına benzer. Eğer hiçbir </a:t>
            </a:r>
            <a:r>
              <a:rPr lang="tr-TR" dirty="0" err="1" smtClean="0"/>
              <a:t>case</a:t>
            </a:r>
            <a:r>
              <a:rPr lang="tr-TR" dirty="0" smtClean="0"/>
              <a:t> gelen parametreye eşit değilse </a:t>
            </a:r>
            <a:r>
              <a:rPr lang="tr-TR" b="1" i="1" dirty="0" err="1" smtClean="0"/>
              <a:t>default</a:t>
            </a:r>
            <a:r>
              <a:rPr lang="tr-TR" dirty="0" smtClean="0"/>
              <a:t> </a:t>
            </a:r>
            <a:r>
              <a:rPr lang="tr-TR" dirty="0" err="1" smtClean="0"/>
              <a:t>case</a:t>
            </a:r>
            <a:r>
              <a:rPr lang="tr-TR" dirty="0" smtClean="0"/>
              <a:t> çalıştırılır. </a:t>
            </a:r>
            <a:r>
              <a:rPr lang="tr-TR" b="1" i="1" dirty="0" err="1" smtClean="0"/>
              <a:t>default</a:t>
            </a:r>
            <a:r>
              <a:rPr lang="tr-TR" dirty="0" smtClean="0"/>
              <a:t> kullanımı tercihe bağlıdır.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a:normAutofit/>
          </a:bodyPr>
          <a:lstStyle/>
          <a:p>
            <a:r>
              <a:rPr lang="tr-TR" dirty="0" smtClean="0"/>
              <a:t>Genel yapıda dikkat edilecekler</a:t>
            </a:r>
            <a:endParaRPr lang="en-US" dirty="0"/>
          </a:p>
        </p:txBody>
      </p:sp>
      <p:sp>
        <p:nvSpPr>
          <p:cNvPr id="7171" name="Rectangle 3"/>
          <p:cNvSpPr>
            <a:spLocks noGrp="1" noChangeArrowheads="1"/>
          </p:cNvSpPr>
          <p:nvPr>
            <p:ph sz="quarter" idx="1"/>
          </p:nvPr>
        </p:nvSpPr>
        <p:spPr>
          <a:noFill/>
          <a:ln/>
        </p:spPr>
        <p:txBody>
          <a:bodyPr>
            <a:normAutofit lnSpcReduction="10000"/>
          </a:bodyPr>
          <a:lstStyle/>
          <a:p>
            <a:pPr>
              <a:buFontTx/>
              <a:buNone/>
            </a:pPr>
            <a:r>
              <a:rPr lang="en-US" sz="2000" b="1" dirty="0"/>
              <a:t>switch ( </a:t>
            </a:r>
            <a:r>
              <a:rPr lang="en-US" sz="2000" b="1" i="1" dirty="0"/>
              <a:t>integer expression </a:t>
            </a:r>
            <a:r>
              <a:rPr lang="en-US" sz="2000" b="1" dirty="0"/>
              <a:t>)</a:t>
            </a:r>
          </a:p>
          <a:p>
            <a:pPr>
              <a:buFontTx/>
              <a:buNone/>
            </a:pPr>
            <a:r>
              <a:rPr lang="en-US" sz="2000" b="1" dirty="0"/>
              <a:t>{</a:t>
            </a:r>
          </a:p>
          <a:p>
            <a:pPr>
              <a:buFontTx/>
              <a:buNone/>
            </a:pPr>
            <a:r>
              <a:rPr lang="en-US" sz="2000" b="1" dirty="0"/>
              <a:t>	case </a:t>
            </a:r>
            <a:r>
              <a:rPr lang="en-US" sz="2000" b="1" i="1" dirty="0"/>
              <a:t>constant</a:t>
            </a:r>
            <a:r>
              <a:rPr lang="en-US" sz="2000" b="1" i="1" baseline="-25000" dirty="0"/>
              <a:t>1</a:t>
            </a:r>
            <a:r>
              <a:rPr lang="en-US" sz="2000" b="1" dirty="0"/>
              <a:t> :</a:t>
            </a:r>
          </a:p>
          <a:p>
            <a:pPr>
              <a:buFontTx/>
              <a:buNone/>
            </a:pPr>
            <a:r>
              <a:rPr lang="en-US" sz="2000" b="1" dirty="0"/>
              <a:t>		</a:t>
            </a:r>
            <a:r>
              <a:rPr lang="en-US" sz="2000" b="1" i="1" dirty="0"/>
              <a:t>statement(s)</a:t>
            </a:r>
            <a:endParaRPr lang="en-US" sz="2000" b="1" dirty="0"/>
          </a:p>
          <a:p>
            <a:pPr>
              <a:buFontTx/>
              <a:buNone/>
            </a:pPr>
            <a:r>
              <a:rPr lang="en-US" sz="2000" b="1" dirty="0"/>
              <a:t>	        break ;</a:t>
            </a:r>
          </a:p>
          <a:p>
            <a:pPr>
              <a:buFontTx/>
              <a:buNone/>
            </a:pPr>
            <a:r>
              <a:rPr lang="en-US" sz="2000" b="1" dirty="0"/>
              <a:t>	case </a:t>
            </a:r>
            <a:r>
              <a:rPr lang="en-US" sz="2000" b="1" i="1" dirty="0"/>
              <a:t>constant</a:t>
            </a:r>
            <a:r>
              <a:rPr lang="en-US" sz="2000" b="1" i="1" baseline="-25000" dirty="0"/>
              <a:t>2</a:t>
            </a:r>
            <a:r>
              <a:rPr lang="en-US" sz="2000" b="1" dirty="0"/>
              <a:t> :</a:t>
            </a:r>
          </a:p>
          <a:p>
            <a:pPr>
              <a:buFontTx/>
              <a:buNone/>
            </a:pPr>
            <a:r>
              <a:rPr lang="en-US" sz="2000" b="1" dirty="0"/>
              <a:t>		</a:t>
            </a:r>
            <a:r>
              <a:rPr lang="en-US" sz="2000" b="1" i="1" dirty="0"/>
              <a:t>statement(s)</a:t>
            </a:r>
            <a:endParaRPr lang="en-US" sz="2000" b="1" dirty="0"/>
          </a:p>
          <a:p>
            <a:pPr>
              <a:buFontTx/>
              <a:buNone/>
            </a:pPr>
            <a:r>
              <a:rPr lang="en-US" sz="2000" b="1" dirty="0"/>
              <a:t>		break ;</a:t>
            </a:r>
          </a:p>
          <a:p>
            <a:pPr>
              <a:buFontTx/>
              <a:buNone/>
            </a:pPr>
            <a:r>
              <a:rPr lang="en-US" b="1" dirty="0"/>
              <a:t>		. . .</a:t>
            </a:r>
          </a:p>
          <a:p>
            <a:pPr>
              <a:buFontTx/>
              <a:buNone/>
            </a:pPr>
            <a:r>
              <a:rPr lang="en-US" sz="2000" b="1" dirty="0"/>
              <a:t>	default</a:t>
            </a:r>
            <a:r>
              <a:rPr lang="en-US" sz="2000" b="1" dirty="0" smtClean="0"/>
              <a:t>:</a:t>
            </a:r>
            <a:endParaRPr lang="en-US" sz="2000" b="1" dirty="0"/>
          </a:p>
          <a:p>
            <a:pPr>
              <a:buFontTx/>
              <a:buNone/>
            </a:pPr>
            <a:r>
              <a:rPr lang="en-US" sz="2000" b="1" dirty="0"/>
              <a:t>		</a:t>
            </a:r>
            <a:r>
              <a:rPr lang="en-US" sz="2000" b="1" i="1" dirty="0"/>
              <a:t>statement(s)</a:t>
            </a:r>
            <a:endParaRPr lang="en-US" sz="2000" b="1" dirty="0"/>
          </a:p>
          <a:p>
            <a:pPr>
              <a:buFontTx/>
              <a:buNone/>
            </a:pPr>
            <a:r>
              <a:rPr lang="en-US" sz="2000" b="1" dirty="0"/>
              <a:t>		break ;</a:t>
            </a:r>
          </a:p>
          <a:p>
            <a:pPr>
              <a:buFontTx/>
              <a:buNone/>
            </a:pPr>
            <a:r>
              <a:rPr lang="en-US" sz="2000" b="1" dirty="0"/>
              <a:t>}	</a:t>
            </a:r>
          </a:p>
        </p:txBody>
      </p:sp>
      <p:sp>
        <p:nvSpPr>
          <p:cNvPr id="4" name="3 Oval"/>
          <p:cNvSpPr/>
          <p:nvPr/>
        </p:nvSpPr>
        <p:spPr>
          <a:xfrm>
            <a:off x="2214546" y="1866900"/>
            <a:ext cx="393700" cy="508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Oval"/>
          <p:cNvSpPr/>
          <p:nvPr/>
        </p:nvSpPr>
        <p:spPr>
          <a:xfrm>
            <a:off x="2214546" y="2921000"/>
            <a:ext cx="393700" cy="508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Oval"/>
          <p:cNvSpPr/>
          <p:nvPr/>
        </p:nvSpPr>
        <p:spPr>
          <a:xfrm>
            <a:off x="1416050" y="4368800"/>
            <a:ext cx="393700" cy="508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7 Düz Bağlayıcı"/>
          <p:cNvCxnSpPr>
            <a:stCxn id="6" idx="7"/>
          </p:cNvCxnSpPr>
          <p:nvPr/>
        </p:nvCxnSpPr>
        <p:spPr>
          <a:xfrm rot="5400000" flipH="1" flipV="1">
            <a:off x="2781950" y="2310245"/>
            <a:ext cx="1103095" cy="3162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Düz Bağlayıcı"/>
          <p:cNvCxnSpPr>
            <a:stCxn id="5" idx="7"/>
          </p:cNvCxnSpPr>
          <p:nvPr/>
        </p:nvCxnSpPr>
        <p:spPr>
          <a:xfrm rot="16200000" flipH="1">
            <a:off x="3429415" y="2116569"/>
            <a:ext cx="433605" cy="21912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Düz Bağlayıcı"/>
          <p:cNvCxnSpPr>
            <a:stCxn id="4" idx="6"/>
          </p:cNvCxnSpPr>
          <p:nvPr/>
        </p:nvCxnSpPr>
        <p:spPr>
          <a:xfrm>
            <a:off x="2608246" y="2120900"/>
            <a:ext cx="2133600" cy="1219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12 Metin kutusu"/>
          <p:cNvSpPr txBox="1"/>
          <p:nvPr/>
        </p:nvSpPr>
        <p:spPr>
          <a:xfrm>
            <a:off x="4914901" y="3340100"/>
            <a:ext cx="1980029" cy="369332"/>
          </a:xfrm>
          <a:prstGeom prst="rect">
            <a:avLst/>
          </a:prstGeom>
          <a:noFill/>
        </p:spPr>
        <p:txBody>
          <a:bodyPr wrap="none" rtlCol="0">
            <a:spAutoFit/>
          </a:bodyPr>
          <a:lstStyle/>
          <a:p>
            <a:r>
              <a:rPr lang="tr-TR" dirty="0" smtClean="0"/>
              <a:t>İki nokta üst üste</a:t>
            </a:r>
            <a:endParaRPr lang="tr-TR" dirty="0"/>
          </a:p>
        </p:txBody>
      </p:sp>
      <p:sp>
        <p:nvSpPr>
          <p:cNvPr id="14" name="13 Yuvarlatılmış Dikdörtgen"/>
          <p:cNvSpPr/>
          <p:nvPr/>
        </p:nvSpPr>
        <p:spPr>
          <a:xfrm>
            <a:off x="1047750" y="2566303"/>
            <a:ext cx="1339850" cy="5315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 name="15 Düz Bağlayıcı"/>
          <p:cNvCxnSpPr/>
          <p:nvPr/>
        </p:nvCxnSpPr>
        <p:spPr>
          <a:xfrm flipV="1">
            <a:off x="2387600" y="1866900"/>
            <a:ext cx="2927350" cy="699403"/>
          </a:xfrm>
          <a:prstGeom prst="line">
            <a:avLst/>
          </a:prstGeom>
        </p:spPr>
        <p:style>
          <a:lnRef idx="1">
            <a:schemeClr val="accent1"/>
          </a:lnRef>
          <a:fillRef idx="0">
            <a:schemeClr val="accent1"/>
          </a:fillRef>
          <a:effectRef idx="0">
            <a:schemeClr val="accent1"/>
          </a:effectRef>
          <a:fontRef idx="minor">
            <a:schemeClr val="tx1"/>
          </a:fontRef>
        </p:style>
      </p:cxnSp>
      <p:sp>
        <p:nvSpPr>
          <p:cNvPr id="17" name="16 Metin kutusu"/>
          <p:cNvSpPr txBox="1"/>
          <p:nvPr/>
        </p:nvSpPr>
        <p:spPr>
          <a:xfrm>
            <a:off x="5314950" y="1682234"/>
            <a:ext cx="3005951" cy="646331"/>
          </a:xfrm>
          <a:prstGeom prst="rect">
            <a:avLst/>
          </a:prstGeom>
          <a:noFill/>
        </p:spPr>
        <p:txBody>
          <a:bodyPr wrap="none" rtlCol="0">
            <a:spAutoFit/>
          </a:bodyPr>
          <a:lstStyle/>
          <a:p>
            <a:r>
              <a:rPr lang="tr-TR" i="1" dirty="0" smtClean="0"/>
              <a:t>Akışı kırmazsak bir sonraki </a:t>
            </a:r>
          </a:p>
          <a:p>
            <a:r>
              <a:rPr lang="tr-TR" i="1" dirty="0" err="1" smtClean="0"/>
              <a:t>case’e</a:t>
            </a:r>
            <a:r>
              <a:rPr lang="tr-TR" i="1" dirty="0" smtClean="0"/>
              <a:t> sarkma yapar.</a:t>
            </a:r>
            <a:endParaRPr lang="tr-TR" i="1" dirty="0"/>
          </a:p>
        </p:txBody>
      </p:sp>
    </p:spTree>
    <p:extLst>
      <p:ext uri="{BB962C8B-B14F-4D97-AF65-F5344CB8AC3E}">
        <p14:creationId xmlns="" xmlns:p14="http://schemas.microsoft.com/office/powerpoint/2010/main" val="979833526"/>
      </p:ext>
    </p:extLst>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a:lstStyle/>
          <a:p>
            <a:r>
              <a:rPr lang="tr-TR" dirty="0" smtClean="0"/>
              <a:t>Genel yapıda dikkat edilecekler</a:t>
            </a:r>
            <a:endParaRPr lang="en-US" dirty="0"/>
          </a:p>
        </p:txBody>
      </p:sp>
      <p:sp>
        <p:nvSpPr>
          <p:cNvPr id="8195" name="Rectangle 3"/>
          <p:cNvSpPr>
            <a:spLocks noGrp="1" noChangeArrowheads="1"/>
          </p:cNvSpPr>
          <p:nvPr>
            <p:ph sz="quarter" idx="1"/>
          </p:nvPr>
        </p:nvSpPr>
        <p:spPr>
          <a:noFill/>
          <a:ln/>
        </p:spPr>
        <p:txBody>
          <a:bodyPr/>
          <a:lstStyle/>
          <a:p>
            <a:r>
              <a:rPr lang="en-US" dirty="0" smtClean="0"/>
              <a:t>The </a:t>
            </a:r>
            <a:r>
              <a:rPr lang="en-US" b="1" u="sng" dirty="0"/>
              <a:t>break </a:t>
            </a:r>
            <a:r>
              <a:rPr lang="en-US" dirty="0"/>
              <a:t>causes program control to jump to the closing brace of the switch structure.</a:t>
            </a:r>
          </a:p>
          <a:p>
            <a:r>
              <a:rPr lang="en-US" dirty="0"/>
              <a:t>Without the break, the code flows into the next </a:t>
            </a:r>
            <a:r>
              <a:rPr lang="en-US" dirty="0" smtClean="0"/>
              <a:t>case (“fall through”). </a:t>
            </a:r>
            <a:endParaRPr lang="en-US" dirty="0"/>
          </a:p>
          <a:p>
            <a:r>
              <a:rPr lang="en-US" dirty="0"/>
              <a:t>A switch statement will compile without a default case, but always consider using one.</a:t>
            </a:r>
          </a:p>
        </p:txBody>
      </p:sp>
    </p:spTree>
    <p:extLst>
      <p:ext uri="{BB962C8B-B14F-4D97-AF65-F5344CB8AC3E}">
        <p14:creationId xmlns="" xmlns:p14="http://schemas.microsoft.com/office/powerpoint/2010/main" val="1068328388"/>
      </p:ext>
    </p:extLst>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smtClean="0">
                <a:solidFill>
                  <a:schemeClr val="tx2">
                    <a:lumMod val="60000"/>
                    <a:lumOff val="40000"/>
                  </a:schemeClr>
                </a:solidFill>
              </a:rPr>
              <a:t>Karar Verme Yapıları : switch</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4400552" cy="4937760"/>
          </a:xfrm>
        </p:spPr>
        <p:txBody>
          <a:bodyPr>
            <a:normAutofit fontScale="85000" lnSpcReduction="20000"/>
          </a:bodyPr>
          <a:lstStyle/>
          <a:p>
            <a:pPr algn="just">
              <a:buFont typeface="Wingdings" pitchFamily="2" charset="2"/>
              <a:buChar char="§"/>
            </a:pPr>
            <a:r>
              <a:rPr lang="tr-TR" sz="2500" dirty="0" smtClean="0">
                <a:solidFill>
                  <a:schemeClr val="tx1"/>
                </a:solidFill>
              </a:rPr>
              <a:t> </a:t>
            </a:r>
            <a:r>
              <a:rPr lang="tr-TR" sz="2500" b="1" dirty="0" err="1" smtClean="0">
                <a:solidFill>
                  <a:schemeClr val="tx1"/>
                </a:solidFill>
              </a:rPr>
              <a:t>switch</a:t>
            </a:r>
            <a:r>
              <a:rPr lang="tr-TR" sz="2500" b="1" dirty="0" smtClean="0">
                <a:solidFill>
                  <a:schemeClr val="tx1"/>
                </a:solidFill>
              </a:rPr>
              <a:t> örneği:</a:t>
            </a:r>
          </a:p>
          <a:p>
            <a:pPr marL="457200" indent="-457200" algn="just">
              <a:buFont typeface="+mj-lt"/>
              <a:buAutoNum type="arabicPeriod"/>
            </a:pPr>
            <a:r>
              <a:rPr lang="tr-TR" sz="2500" dirty="0" err="1" smtClean="0">
                <a:solidFill>
                  <a:schemeClr val="tx1"/>
                </a:solidFill>
              </a:rPr>
              <a:t>switch</a:t>
            </a:r>
            <a:r>
              <a:rPr lang="tr-TR" sz="2500" dirty="0" smtClean="0">
                <a:solidFill>
                  <a:schemeClr val="tx1"/>
                </a:solidFill>
              </a:rPr>
              <a:t>(zar){</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case</a:t>
            </a:r>
            <a:r>
              <a:rPr lang="tr-TR" sz="2500" dirty="0" smtClean="0">
                <a:solidFill>
                  <a:schemeClr val="tx1"/>
                </a:solidFill>
              </a:rPr>
              <a:t> 1:</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case</a:t>
            </a:r>
            <a:r>
              <a:rPr lang="tr-TR" sz="2500" dirty="0" smtClean="0">
                <a:solidFill>
                  <a:schemeClr val="tx1"/>
                </a:solidFill>
              </a:rPr>
              <a:t> 4:</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case</a:t>
            </a:r>
            <a:r>
              <a:rPr lang="tr-TR" sz="2500" dirty="0" smtClean="0">
                <a:solidFill>
                  <a:schemeClr val="tx1"/>
                </a:solidFill>
              </a:rPr>
              <a:t> 6:</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printf</a:t>
            </a:r>
            <a:r>
              <a:rPr lang="tr-TR" sz="2500" dirty="0" smtClean="0">
                <a:solidFill>
                  <a:schemeClr val="tx1"/>
                </a:solidFill>
              </a:rPr>
              <a:t>(“Zar:%d“, zar);</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printf</a:t>
            </a:r>
            <a:r>
              <a:rPr lang="tr-TR" sz="2500" dirty="0" smtClean="0">
                <a:solidFill>
                  <a:schemeClr val="tx1"/>
                </a:solidFill>
              </a:rPr>
              <a:t>(“Zar asal değildir”);</a:t>
            </a:r>
          </a:p>
          <a:p>
            <a:pPr marL="457200" indent="-457200" algn="just">
              <a:buFont typeface="+mj-lt"/>
              <a:buAutoNum type="arabicPeriod"/>
            </a:pPr>
            <a:r>
              <a:rPr lang="tr-TR" sz="2500" dirty="0" smtClean="0">
                <a:solidFill>
                  <a:schemeClr val="tx1"/>
                </a:solidFill>
              </a:rPr>
              <a:t>               break;</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case</a:t>
            </a:r>
            <a:r>
              <a:rPr lang="tr-TR" sz="2500" dirty="0" smtClean="0">
                <a:solidFill>
                  <a:schemeClr val="tx1"/>
                </a:solidFill>
              </a:rPr>
              <a:t> 2:</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case</a:t>
            </a:r>
            <a:r>
              <a:rPr lang="tr-TR" sz="2500" dirty="0" smtClean="0">
                <a:solidFill>
                  <a:schemeClr val="tx1"/>
                </a:solidFill>
              </a:rPr>
              <a:t> 3:</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case</a:t>
            </a:r>
            <a:r>
              <a:rPr lang="tr-TR" sz="2500" dirty="0" smtClean="0">
                <a:solidFill>
                  <a:schemeClr val="tx1"/>
                </a:solidFill>
              </a:rPr>
              <a:t> 5:</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printf</a:t>
            </a:r>
            <a:r>
              <a:rPr lang="tr-TR" sz="2500" dirty="0" smtClean="0">
                <a:solidFill>
                  <a:schemeClr val="tx1"/>
                </a:solidFill>
              </a:rPr>
              <a:t>(“</a:t>
            </a:r>
            <a:r>
              <a:rPr lang="tr-TR" sz="2500" dirty="0" smtClean="0"/>
              <a:t>Z</a:t>
            </a:r>
            <a:r>
              <a:rPr lang="tr-TR" sz="2500" dirty="0" smtClean="0">
                <a:solidFill>
                  <a:schemeClr val="tx1"/>
                </a:solidFill>
              </a:rPr>
              <a:t>ar: </a:t>
            </a:r>
            <a:r>
              <a:rPr lang="tr-TR" sz="2500" dirty="0" smtClean="0"/>
              <a:t>%d</a:t>
            </a:r>
            <a:r>
              <a:rPr lang="tr-TR" sz="2500" dirty="0" smtClean="0">
                <a:solidFill>
                  <a:schemeClr val="tx1"/>
                </a:solidFill>
              </a:rPr>
              <a:t>“, zar);</a:t>
            </a:r>
          </a:p>
          <a:p>
            <a:pPr marL="457200" indent="-457200" algn="just">
              <a:buFont typeface="+mj-lt"/>
              <a:buAutoNum type="arabicPeriod"/>
            </a:pPr>
            <a:r>
              <a:rPr lang="tr-TR" sz="2500" dirty="0" smtClean="0">
                <a:solidFill>
                  <a:schemeClr val="tx1"/>
                </a:solidFill>
              </a:rPr>
              <a:t>        </a:t>
            </a:r>
            <a:r>
              <a:rPr lang="tr-TR" sz="2500" dirty="0" err="1" smtClean="0">
                <a:solidFill>
                  <a:schemeClr val="tx1"/>
                </a:solidFill>
              </a:rPr>
              <a:t>printf</a:t>
            </a:r>
            <a:r>
              <a:rPr lang="tr-TR" sz="2500" dirty="0" smtClean="0">
                <a:solidFill>
                  <a:schemeClr val="tx1"/>
                </a:solidFill>
              </a:rPr>
              <a:t>(“Zar değeri asaldır”);</a:t>
            </a:r>
          </a:p>
          <a:p>
            <a:pPr marL="457200" indent="-457200" algn="just">
              <a:buFont typeface="+mj-lt"/>
              <a:buAutoNum type="arabicPeriod"/>
            </a:pPr>
            <a:r>
              <a:rPr lang="tr-TR" sz="2500" dirty="0" smtClean="0">
                <a:solidFill>
                  <a:schemeClr val="tx1"/>
                </a:solidFill>
              </a:rPr>
              <a:t>   }</a:t>
            </a:r>
            <a:endParaRPr lang="tr-TR" sz="2400" dirty="0" smtClean="0">
              <a:solidFill>
                <a:schemeClr val="tx1"/>
              </a:solidFill>
            </a:endParaRPr>
          </a:p>
          <a:p>
            <a:pPr algn="just"/>
            <a:endParaRPr lang="tr-TR" sz="2400" dirty="0" smtClean="0">
              <a:solidFill>
                <a:schemeClr val="tx1"/>
              </a:solidFill>
            </a:endParaRPr>
          </a:p>
          <a:p>
            <a:pPr algn="just"/>
            <a:endParaRPr lang="tr-TR" sz="2400" dirty="0" smtClean="0">
              <a:solidFill>
                <a:schemeClr val="tx1"/>
              </a:solidFill>
            </a:endParaRPr>
          </a:p>
        </p:txBody>
      </p:sp>
      <p:sp>
        <p:nvSpPr>
          <p:cNvPr id="4" name="3 Dikdörtgen"/>
          <p:cNvSpPr/>
          <p:nvPr/>
        </p:nvSpPr>
        <p:spPr>
          <a:xfrm>
            <a:off x="5013434" y="1219200"/>
            <a:ext cx="3925614" cy="5016758"/>
          </a:xfrm>
          <a:prstGeom prst="rect">
            <a:avLst/>
          </a:prstGeom>
        </p:spPr>
        <p:txBody>
          <a:bodyPr wrap="square">
            <a:spAutoFit/>
          </a:bodyPr>
          <a:lstStyle/>
          <a:p>
            <a:pPr algn="just">
              <a:buFont typeface="Wingdings" pitchFamily="2" charset="2"/>
              <a:buChar char="Ø"/>
            </a:pPr>
            <a:r>
              <a:rPr lang="tr-TR" sz="1600" dirty="0" smtClean="0"/>
              <a:t>Bu örnek gelen zar değerinin asal olup olmadığını ekrana yazdıran bir koddur. Örnekte </a:t>
            </a:r>
            <a:r>
              <a:rPr lang="tr-TR" sz="1600" dirty="0" err="1" smtClean="0"/>
              <a:t>case</a:t>
            </a:r>
            <a:r>
              <a:rPr lang="tr-TR" sz="1600" dirty="0" smtClean="0"/>
              <a:t> 1,4,2 ve 3 boş bırakılmıştır. Boş bırakılan </a:t>
            </a:r>
            <a:r>
              <a:rPr lang="tr-TR" sz="1600" dirty="0" err="1" smtClean="0"/>
              <a:t>case’ler</a:t>
            </a:r>
            <a:r>
              <a:rPr lang="tr-TR" sz="1600" dirty="0" smtClean="0"/>
              <a:t> bir sonraki </a:t>
            </a:r>
            <a:r>
              <a:rPr lang="tr-TR" sz="1600" dirty="0" err="1" smtClean="0"/>
              <a:t>case’den</a:t>
            </a:r>
            <a:r>
              <a:rPr lang="tr-TR" sz="1600" dirty="0" smtClean="0"/>
              <a:t> devam eder. 1,4 ve 6 değerleri asal olmadığından ve aynı işi yapacağından 1 ve 4 </a:t>
            </a:r>
            <a:r>
              <a:rPr lang="tr-TR" sz="1600" dirty="0" err="1" smtClean="0"/>
              <a:t>case’leri</a:t>
            </a:r>
            <a:r>
              <a:rPr lang="tr-TR" sz="1600" dirty="0" smtClean="0"/>
              <a:t> boş bırakılmıştır. Bu sayede hem 1, hem 4, hem de 6 değerleri aynı işi yapmaktadır. Benzer durum </a:t>
            </a:r>
            <a:r>
              <a:rPr lang="tr-TR" sz="1600" dirty="0" err="1" smtClean="0"/>
              <a:t>case</a:t>
            </a:r>
            <a:r>
              <a:rPr lang="tr-TR" sz="1600" dirty="0" smtClean="0"/>
              <a:t> 2,3 ve 5 için de geçerlidir. Bu kodda </a:t>
            </a:r>
            <a:r>
              <a:rPr lang="tr-TR" sz="1600" b="1" i="1" dirty="0" err="1" smtClean="0"/>
              <a:t>default</a:t>
            </a:r>
            <a:r>
              <a:rPr lang="tr-TR" sz="1600" b="1" i="1" dirty="0" smtClean="0"/>
              <a:t> </a:t>
            </a:r>
            <a:r>
              <a:rPr lang="tr-TR" sz="1600" dirty="0" smtClean="0"/>
              <a:t>kullanılmamıştır; çünkü gelen zar değeri 1 ile 6 arasında olacağından başka bir </a:t>
            </a:r>
            <a:r>
              <a:rPr lang="tr-TR" sz="1600" dirty="0" err="1" smtClean="0"/>
              <a:t>case</a:t>
            </a:r>
            <a:r>
              <a:rPr lang="tr-TR" sz="1600" dirty="0" smtClean="0"/>
              <a:t> olamaz. </a:t>
            </a:r>
            <a:r>
              <a:rPr lang="tr-TR" sz="1600" dirty="0" err="1" smtClean="0"/>
              <a:t>case</a:t>
            </a:r>
            <a:r>
              <a:rPr lang="tr-TR" sz="1600" dirty="0" smtClean="0"/>
              <a:t> 6’da </a:t>
            </a:r>
            <a:r>
              <a:rPr lang="tr-TR" sz="1600" b="1" i="1" dirty="0" smtClean="0"/>
              <a:t>break</a:t>
            </a:r>
            <a:r>
              <a:rPr lang="tr-TR" sz="1600" dirty="0" smtClean="0"/>
              <a:t> kullanılırken </a:t>
            </a:r>
            <a:r>
              <a:rPr lang="tr-TR" sz="1600" dirty="0" err="1" smtClean="0"/>
              <a:t>case</a:t>
            </a:r>
            <a:r>
              <a:rPr lang="tr-TR" sz="1600" dirty="0" smtClean="0"/>
              <a:t> 5’te </a:t>
            </a:r>
            <a:r>
              <a:rPr lang="tr-TR" sz="1600" b="1" i="1" dirty="0" smtClean="0"/>
              <a:t>break</a:t>
            </a:r>
            <a:r>
              <a:rPr lang="tr-TR" sz="1600" dirty="0" smtClean="0"/>
              <a:t> kullanılmamıştır. Eğer </a:t>
            </a:r>
            <a:r>
              <a:rPr lang="tr-TR" sz="1600" dirty="0" err="1" smtClean="0"/>
              <a:t>case</a:t>
            </a:r>
            <a:r>
              <a:rPr lang="tr-TR" sz="1600" dirty="0" smtClean="0"/>
              <a:t> 6’da </a:t>
            </a:r>
            <a:r>
              <a:rPr lang="tr-TR" sz="1600" b="1" i="1" dirty="0" smtClean="0"/>
              <a:t>break</a:t>
            </a:r>
            <a:r>
              <a:rPr lang="tr-TR" sz="1600" dirty="0" smtClean="0"/>
              <a:t> kullanılmazsa kod aşağıdaki </a:t>
            </a:r>
            <a:r>
              <a:rPr lang="tr-TR" sz="1600" dirty="0" err="1" smtClean="0"/>
              <a:t>case’lerden</a:t>
            </a:r>
            <a:r>
              <a:rPr lang="tr-TR" sz="1600" dirty="0" smtClean="0"/>
              <a:t> devam eder ve </a:t>
            </a:r>
            <a:r>
              <a:rPr lang="tr-TR" sz="1600" dirty="0" err="1" smtClean="0"/>
              <a:t>case</a:t>
            </a:r>
            <a:r>
              <a:rPr lang="tr-TR" sz="1600" dirty="0" smtClean="0"/>
              <a:t> 5’teki kodu da çalıştırırdı. Bu yüzden hangi noktalarda </a:t>
            </a:r>
            <a:r>
              <a:rPr lang="tr-TR" sz="1600" b="1" i="1" dirty="0" smtClean="0"/>
              <a:t>break</a:t>
            </a:r>
            <a:r>
              <a:rPr lang="tr-TR" sz="1600" dirty="0" smtClean="0"/>
              <a:t> kullanılması gerektiğine dikkat edilmelidir. </a:t>
            </a:r>
            <a:r>
              <a:rPr lang="tr-TR" sz="1600" dirty="0" err="1" smtClean="0"/>
              <a:t>case</a:t>
            </a:r>
            <a:r>
              <a:rPr lang="tr-TR" sz="1600" dirty="0" smtClean="0"/>
              <a:t> 5’te ise </a:t>
            </a:r>
            <a:r>
              <a:rPr lang="tr-TR" sz="1600" b="1" i="1" dirty="0" smtClean="0"/>
              <a:t>break</a:t>
            </a:r>
            <a:r>
              <a:rPr lang="tr-TR" sz="1600" dirty="0" smtClean="0"/>
              <a:t> kullanımına gerek yoktur; çünkü </a:t>
            </a:r>
            <a:r>
              <a:rPr lang="tr-TR" sz="1600" dirty="0" err="1" smtClean="0"/>
              <a:t>switch</a:t>
            </a:r>
            <a:r>
              <a:rPr lang="tr-TR" sz="1600" dirty="0" smtClean="0"/>
              <a:t> yapısı o noktada zaten sonlanmaktadır.</a:t>
            </a:r>
            <a:endParaRPr lang="tr-TR" sz="1600" b="1" i="1" dirty="0" smtClean="0"/>
          </a:p>
        </p:txBody>
      </p:sp>
      <p:grpSp>
        <p:nvGrpSpPr>
          <p:cNvPr id="7" name="6 Grup"/>
          <p:cNvGrpSpPr/>
          <p:nvPr/>
        </p:nvGrpSpPr>
        <p:grpSpPr>
          <a:xfrm>
            <a:off x="1500166" y="1500174"/>
            <a:ext cx="3500462" cy="5072074"/>
            <a:chOff x="1500166" y="1500174"/>
            <a:chExt cx="3500462" cy="5072074"/>
          </a:xfrm>
        </p:grpSpPr>
        <p:sp>
          <p:nvSpPr>
            <p:cNvPr id="5" name="4 Yuvarlatılmış Dikdörtgen"/>
            <p:cNvSpPr/>
            <p:nvPr/>
          </p:nvSpPr>
          <p:spPr>
            <a:xfrm>
              <a:off x="2714612" y="1500174"/>
              <a:ext cx="2143140"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err="1" smtClean="0"/>
                <a:t>goto’daki</a:t>
              </a:r>
              <a:r>
                <a:rPr lang="tr-TR" sz="1600" dirty="0" smtClean="0"/>
                <a:t> gibi derleyiciyi ilgili etikete gönderir. Değer 6 ise </a:t>
              </a:r>
              <a:r>
                <a:rPr lang="tr-TR" sz="1600" dirty="0" err="1" smtClean="0"/>
                <a:t>case</a:t>
              </a:r>
              <a:r>
                <a:rPr lang="tr-TR" sz="1600" dirty="0" smtClean="0"/>
                <a:t> 6:’a zıplar kod.</a:t>
              </a:r>
              <a:endParaRPr lang="tr-TR" sz="1600" dirty="0"/>
            </a:p>
          </p:txBody>
        </p:sp>
        <p:sp>
          <p:nvSpPr>
            <p:cNvPr id="6" name="5 Yuvarlatılmış Dikdörtgen"/>
            <p:cNvSpPr/>
            <p:nvPr/>
          </p:nvSpPr>
          <p:spPr>
            <a:xfrm>
              <a:off x="1500166" y="5572140"/>
              <a:ext cx="3500462" cy="10001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Dersimizde </a:t>
              </a:r>
              <a:r>
                <a:rPr lang="tr-TR" sz="1400" dirty="0" err="1" smtClean="0"/>
                <a:t>goto</a:t>
              </a:r>
              <a:r>
                <a:rPr lang="tr-TR" sz="1400" dirty="0" smtClean="0"/>
                <a:t> kullanımı yasaktır, ama </a:t>
              </a:r>
              <a:r>
                <a:rPr lang="tr-TR" sz="1400" dirty="0" err="1" smtClean="0"/>
                <a:t>switch</a:t>
              </a:r>
              <a:r>
                <a:rPr lang="tr-TR" sz="1400" dirty="0" smtClean="0"/>
                <a:t> kullanımı serbesttir. Çünkü </a:t>
              </a:r>
              <a:r>
                <a:rPr lang="tr-TR" sz="1400" dirty="0" err="1" smtClean="0"/>
                <a:t>switch’in</a:t>
              </a:r>
              <a:r>
                <a:rPr lang="tr-TR" sz="1400" dirty="0" smtClean="0"/>
                <a:t> kodu fırlatacağı yerler kendi {}’</a:t>
              </a:r>
              <a:r>
                <a:rPr lang="tr-TR" sz="1400" dirty="0" err="1" smtClean="0"/>
                <a:t>leri</a:t>
              </a:r>
              <a:r>
                <a:rPr lang="tr-TR" sz="1400" dirty="0" smtClean="0"/>
                <a:t> içinde, rahatça takip edilebilir şekilde.</a:t>
              </a:r>
              <a:endParaRPr lang="tr-TR" sz="1400"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inkTgt spid="_x0000_s7170"/>
                                        </p:tgtEl>
                                        <p:attrNameLst>
                                          <p:attrName>style.visibility</p:attrName>
                                        </p:attrNameLst>
                                      </p:cBhvr>
                                      <p:to>
                                        <p:strVal val="visible"/>
                                      </p:to>
                                    </p:set>
                                    <p:animEffect transition="in" filter="checkerboard(across)">
                                      <p:cBhvr>
                                        <p:cTn id="12" dur="500"/>
                                        <p:tgtEl>
                                          <p:inkTgt spid="_x0000_s717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normAutofit/>
          </a:bodyPr>
          <a:lstStyle/>
          <a:p>
            <a:r>
              <a:rPr lang="tr-TR" dirty="0" smtClean="0"/>
              <a:t>Bu örneği </a:t>
            </a:r>
            <a:r>
              <a:rPr lang="tr-TR" dirty="0" err="1" smtClean="0"/>
              <a:t>switch’e</a:t>
            </a:r>
            <a:r>
              <a:rPr lang="tr-TR" dirty="0" smtClean="0"/>
              <a:t> çeviriniz.</a:t>
            </a:r>
            <a:endParaRPr lang="en-US" sz="1600" dirty="0"/>
          </a:p>
        </p:txBody>
      </p:sp>
      <p:sp>
        <p:nvSpPr>
          <p:cNvPr id="6147" name="Rectangle 3"/>
          <p:cNvSpPr>
            <a:spLocks noGrp="1" noChangeArrowheads="1"/>
          </p:cNvSpPr>
          <p:nvPr>
            <p:ph sz="quarter" idx="1"/>
          </p:nvPr>
        </p:nvSpPr>
        <p:spPr>
          <a:xfrm>
            <a:off x="723900" y="1491636"/>
            <a:ext cx="5919802" cy="4080504"/>
          </a:xfrm>
          <a:noFill/>
          <a:ln/>
        </p:spPr>
        <p:txBody>
          <a:bodyPr>
            <a:normAutofit/>
          </a:bodyPr>
          <a:lstStyle/>
          <a:p>
            <a:pPr>
              <a:buFontTx/>
              <a:buNone/>
            </a:pPr>
            <a:r>
              <a:rPr lang="en-US" sz="2100" dirty="0"/>
              <a:t>if </a:t>
            </a:r>
            <a:r>
              <a:rPr lang="en-US" sz="2100" dirty="0" smtClean="0"/>
              <a:t>(</a:t>
            </a:r>
            <a:r>
              <a:rPr lang="tr-TR" sz="2100" dirty="0" err="1" smtClean="0"/>
              <a:t>dial</a:t>
            </a:r>
            <a:r>
              <a:rPr lang="tr-TR" sz="2100" dirty="0" smtClean="0"/>
              <a:t> == 0</a:t>
            </a:r>
            <a:r>
              <a:rPr lang="en-US" sz="2100" dirty="0" smtClean="0"/>
              <a:t>) </a:t>
            </a:r>
            <a:r>
              <a:rPr lang="en-US" sz="2100" dirty="0"/>
              <a:t>{</a:t>
            </a:r>
          </a:p>
          <a:p>
            <a:pPr>
              <a:buFontTx/>
              <a:buNone/>
            </a:pPr>
            <a:r>
              <a:rPr lang="en-US" sz="2100" dirty="0"/>
              <a:t>    </a:t>
            </a:r>
            <a:r>
              <a:rPr lang="en-US" sz="2100" dirty="0" err="1"/>
              <a:t>printf</a:t>
            </a:r>
            <a:r>
              <a:rPr lang="en-US" sz="2100" dirty="0"/>
              <a:t> (</a:t>
            </a:r>
            <a:r>
              <a:rPr lang="ja-JP" altLang="en-US" sz="2100" dirty="0" smtClean="0">
                <a:latin typeface="Arial"/>
              </a:rPr>
              <a:t>“</a:t>
            </a:r>
            <a:r>
              <a:rPr lang="tr-TR" altLang="ja-JP" sz="2100" dirty="0" smtClean="0">
                <a:latin typeface="Arial"/>
              </a:rPr>
              <a:t>I do not </a:t>
            </a:r>
            <a:r>
              <a:rPr lang="tr-TR" altLang="ja-JP" sz="2100" dirty="0" err="1" smtClean="0">
                <a:latin typeface="Arial"/>
              </a:rPr>
              <a:t>speak</a:t>
            </a:r>
            <a:r>
              <a:rPr lang="tr-TR" altLang="ja-JP" sz="2100" dirty="0" smtClean="0">
                <a:latin typeface="Arial"/>
              </a:rPr>
              <a:t> </a:t>
            </a:r>
            <a:r>
              <a:rPr lang="tr-TR" altLang="ja-JP" sz="2100" dirty="0" err="1" smtClean="0">
                <a:latin typeface="Arial"/>
              </a:rPr>
              <a:t>English</a:t>
            </a:r>
            <a:r>
              <a:rPr lang="tr-TR" altLang="ja-JP" sz="2100" dirty="0" smtClean="0">
                <a:latin typeface="Arial"/>
              </a:rPr>
              <a:t>.</a:t>
            </a:r>
            <a:r>
              <a:rPr lang="ja-JP" altLang="en-US" sz="2100" dirty="0" smtClean="0">
                <a:latin typeface="Arial"/>
              </a:rPr>
              <a:t>”</a:t>
            </a:r>
            <a:r>
              <a:rPr lang="en-US" sz="2100" dirty="0"/>
              <a:t>) ;</a:t>
            </a:r>
          </a:p>
          <a:p>
            <a:pPr>
              <a:buFontTx/>
              <a:buNone/>
            </a:pPr>
            <a:r>
              <a:rPr lang="en-US" sz="2100" dirty="0"/>
              <a:t>} else if (</a:t>
            </a:r>
            <a:r>
              <a:rPr lang="en-US" sz="2100" dirty="0" smtClean="0"/>
              <a:t>d</a:t>
            </a:r>
            <a:r>
              <a:rPr lang="tr-TR" sz="2100" dirty="0" err="1" smtClean="0"/>
              <a:t>ial</a:t>
            </a:r>
            <a:r>
              <a:rPr lang="tr-TR" sz="2100" dirty="0" smtClean="0"/>
              <a:t> ==1</a:t>
            </a:r>
            <a:r>
              <a:rPr lang="en-US" sz="2100" dirty="0" smtClean="0"/>
              <a:t> </a:t>
            </a:r>
            <a:r>
              <a:rPr lang="en-US" sz="2100" dirty="0"/>
              <a:t>) {</a:t>
            </a:r>
          </a:p>
          <a:p>
            <a:pPr>
              <a:buFontTx/>
              <a:buNone/>
            </a:pPr>
            <a:r>
              <a:rPr lang="en-US" sz="2100" dirty="0"/>
              <a:t>    </a:t>
            </a:r>
            <a:r>
              <a:rPr lang="en-US" sz="2100" dirty="0" err="1"/>
              <a:t>printf</a:t>
            </a:r>
            <a:r>
              <a:rPr lang="en-US" sz="2100" dirty="0"/>
              <a:t> (</a:t>
            </a:r>
            <a:r>
              <a:rPr lang="ja-JP" altLang="en-US" sz="2100" dirty="0" smtClean="0">
                <a:latin typeface="Arial"/>
              </a:rPr>
              <a:t>“</a:t>
            </a:r>
            <a:r>
              <a:rPr lang="tr-TR" altLang="ja-JP" sz="2100" dirty="0" smtClean="0">
                <a:latin typeface="Arial"/>
              </a:rPr>
              <a:t>Fatura bilgilerinizi istiyorsunuz.</a:t>
            </a:r>
            <a:r>
              <a:rPr lang="ja-JP" altLang="en-US" sz="2100" dirty="0" smtClean="0">
                <a:latin typeface="Arial"/>
              </a:rPr>
              <a:t>”</a:t>
            </a:r>
            <a:r>
              <a:rPr lang="en-US" sz="2100" dirty="0"/>
              <a:t>) </a:t>
            </a:r>
            <a:r>
              <a:rPr lang="en-US" sz="2100" dirty="0" smtClean="0"/>
              <a:t>;</a:t>
            </a:r>
            <a:endParaRPr lang="tr-TR" sz="2100" dirty="0" smtClean="0"/>
          </a:p>
          <a:p>
            <a:pPr>
              <a:buFontTx/>
              <a:buNone/>
            </a:pPr>
            <a:r>
              <a:rPr lang="en-US" sz="2100" dirty="0" smtClean="0"/>
              <a:t>} else if (d</a:t>
            </a:r>
            <a:r>
              <a:rPr lang="tr-TR" sz="2100" dirty="0" err="1" smtClean="0"/>
              <a:t>ial</a:t>
            </a:r>
            <a:r>
              <a:rPr lang="tr-TR" sz="2100" dirty="0" smtClean="0"/>
              <a:t> ==2) </a:t>
            </a:r>
            <a:r>
              <a:rPr lang="en-US" sz="2100" dirty="0" smtClean="0"/>
              <a:t> {</a:t>
            </a:r>
          </a:p>
          <a:p>
            <a:pPr>
              <a:buFontTx/>
              <a:buNone/>
            </a:pPr>
            <a:r>
              <a:rPr lang="en-US" sz="2100" dirty="0" smtClean="0"/>
              <a:t>    </a:t>
            </a:r>
            <a:r>
              <a:rPr lang="en-US" sz="2100" dirty="0" err="1" smtClean="0"/>
              <a:t>printf</a:t>
            </a:r>
            <a:r>
              <a:rPr lang="en-US" sz="2100" dirty="0" smtClean="0"/>
              <a:t> (</a:t>
            </a:r>
            <a:r>
              <a:rPr lang="ja-JP" altLang="en-US" sz="2100" dirty="0" smtClean="0">
                <a:latin typeface="Arial"/>
              </a:rPr>
              <a:t>“</a:t>
            </a:r>
            <a:r>
              <a:rPr lang="tr-TR" altLang="ja-JP" sz="2100" dirty="0" smtClean="0">
                <a:latin typeface="Arial"/>
              </a:rPr>
              <a:t>Fatura </a:t>
            </a:r>
            <a:r>
              <a:rPr lang="tr-TR" altLang="ja-JP" sz="2100" dirty="0" err="1" smtClean="0">
                <a:latin typeface="Arial"/>
              </a:rPr>
              <a:t>odemek</a:t>
            </a:r>
            <a:r>
              <a:rPr lang="tr-TR" altLang="ja-JP" sz="2100" dirty="0" smtClean="0">
                <a:latin typeface="Arial"/>
              </a:rPr>
              <a:t> istiyorsunuz.</a:t>
            </a:r>
            <a:r>
              <a:rPr lang="ja-JP" altLang="en-US" sz="2100" dirty="0" smtClean="0">
                <a:latin typeface="Arial"/>
              </a:rPr>
              <a:t>”</a:t>
            </a:r>
            <a:r>
              <a:rPr lang="en-US" sz="2100" dirty="0" smtClean="0"/>
              <a:t>) ;</a:t>
            </a:r>
            <a:endParaRPr lang="en-US" sz="2100" dirty="0"/>
          </a:p>
          <a:p>
            <a:pPr>
              <a:buFontTx/>
              <a:buNone/>
            </a:pPr>
            <a:r>
              <a:rPr lang="en-US" sz="2100" dirty="0" smtClean="0"/>
              <a:t>} </a:t>
            </a:r>
            <a:r>
              <a:rPr lang="en-US" sz="2100" dirty="0"/>
              <a:t>else {</a:t>
            </a:r>
          </a:p>
          <a:p>
            <a:pPr>
              <a:buFontTx/>
              <a:buNone/>
            </a:pPr>
            <a:r>
              <a:rPr lang="en-US" sz="2100" dirty="0"/>
              <a:t>    </a:t>
            </a:r>
            <a:r>
              <a:rPr lang="en-US" sz="2100" dirty="0" err="1"/>
              <a:t>printf</a:t>
            </a:r>
            <a:r>
              <a:rPr lang="en-US" sz="2100" dirty="0"/>
              <a:t> (</a:t>
            </a:r>
            <a:r>
              <a:rPr lang="ja-JP" altLang="en-US" sz="2100" dirty="0" smtClean="0">
                <a:latin typeface="Arial"/>
              </a:rPr>
              <a:t>“</a:t>
            </a:r>
            <a:r>
              <a:rPr lang="tr-TR" altLang="ja-JP" sz="2100" dirty="0" err="1" smtClean="0">
                <a:latin typeface="Arial"/>
              </a:rPr>
              <a:t>Gecersiz</a:t>
            </a:r>
            <a:r>
              <a:rPr lang="tr-TR" altLang="ja-JP" sz="2100" dirty="0" smtClean="0">
                <a:latin typeface="Arial"/>
              </a:rPr>
              <a:t> </a:t>
            </a:r>
            <a:r>
              <a:rPr lang="tr-TR" altLang="ja-JP" sz="2100" dirty="0" err="1" smtClean="0">
                <a:latin typeface="Arial"/>
              </a:rPr>
              <a:t>giris</a:t>
            </a:r>
            <a:r>
              <a:rPr lang="tr-TR" altLang="ja-JP" sz="2100" dirty="0" smtClean="0">
                <a:latin typeface="Arial"/>
              </a:rPr>
              <a:t>.</a:t>
            </a:r>
            <a:r>
              <a:rPr lang="ja-JP" altLang="en-US" sz="2100" dirty="0" smtClean="0">
                <a:latin typeface="Arial"/>
              </a:rPr>
              <a:t>”</a:t>
            </a:r>
            <a:r>
              <a:rPr lang="en-US" sz="2100" dirty="0"/>
              <a:t>) ;</a:t>
            </a:r>
          </a:p>
          <a:p>
            <a:pPr>
              <a:buFontTx/>
              <a:buNone/>
            </a:pPr>
            <a:r>
              <a:rPr lang="en-US" sz="2100" dirty="0"/>
              <a:t>}</a:t>
            </a:r>
          </a:p>
          <a:p>
            <a:pPr>
              <a:buFontTx/>
              <a:buNone/>
            </a:pPr>
            <a:endParaRPr lang="en-US" sz="1600" dirty="0"/>
          </a:p>
        </p:txBody>
      </p:sp>
      <p:pic>
        <p:nvPicPr>
          <p:cNvPr id="5" name="4 Resim" descr="soru.jpg"/>
          <p:cNvPicPr>
            <a:picLocks noChangeAspect="1"/>
          </p:cNvPicPr>
          <p:nvPr/>
        </p:nvPicPr>
        <p:blipFill>
          <a:blip r:embed="rId2"/>
          <a:stretch>
            <a:fillRect/>
          </a:stretch>
        </p:blipFill>
        <p:spPr>
          <a:xfrm>
            <a:off x="6715140" y="4286256"/>
            <a:ext cx="1643074" cy="1677666"/>
          </a:xfrm>
          <a:prstGeom prst="rect">
            <a:avLst/>
          </a:prstGeom>
        </p:spPr>
      </p:pic>
      <p:pic>
        <p:nvPicPr>
          <p:cNvPr id="6" name="5 Resim" descr="index.jpeg"/>
          <p:cNvPicPr>
            <a:picLocks noChangeAspect="1"/>
          </p:cNvPicPr>
          <p:nvPr/>
        </p:nvPicPr>
        <p:blipFill>
          <a:blip r:embed="rId3"/>
          <a:stretch>
            <a:fillRect/>
          </a:stretch>
        </p:blipFill>
        <p:spPr>
          <a:xfrm>
            <a:off x="6500826" y="1643050"/>
            <a:ext cx="1847850" cy="2476500"/>
          </a:xfrm>
          <a:prstGeom prst="rect">
            <a:avLst/>
          </a:prstGeom>
        </p:spPr>
      </p:pic>
    </p:spTree>
    <p:extLst>
      <p:ext uri="{BB962C8B-B14F-4D97-AF65-F5344CB8AC3E}">
        <p14:creationId xmlns="" xmlns:p14="http://schemas.microsoft.com/office/powerpoint/2010/main" val="3748952292"/>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676900" y="1219200"/>
            <a:ext cx="3009900" cy="990600"/>
          </a:xfrm>
        </p:spPr>
        <p:txBody>
          <a:bodyPr>
            <a:normAutofit fontScale="90000"/>
          </a:bodyPr>
          <a:lstStyle/>
          <a:p>
            <a:r>
              <a:rPr lang="tr-TR" dirty="0" smtClean="0"/>
              <a:t>Alıştırma </a:t>
            </a:r>
            <a:br>
              <a:rPr lang="tr-TR" dirty="0" smtClean="0"/>
            </a:br>
            <a:r>
              <a:rPr lang="tr-TR" sz="2200" dirty="0" smtClean="0"/>
              <a:t>(2018 yaz döneminde 149 öğrenciden birinin bile yapamadığı soru)</a:t>
            </a:r>
            <a:endParaRPr lang="tr-TR" dirty="0"/>
          </a:p>
        </p:txBody>
      </p:sp>
      <p:sp>
        <p:nvSpPr>
          <p:cNvPr id="3" name="2 İçerik Yer Tutucusu"/>
          <p:cNvSpPr>
            <a:spLocks noGrp="1"/>
          </p:cNvSpPr>
          <p:nvPr>
            <p:ph sz="quarter" idx="1"/>
          </p:nvPr>
        </p:nvSpPr>
        <p:spPr>
          <a:xfrm>
            <a:off x="342900" y="-12700"/>
            <a:ext cx="8229600" cy="4937760"/>
          </a:xfrm>
        </p:spPr>
        <p:txBody>
          <a:bodyPr>
            <a:normAutofit fontScale="55000" lnSpcReduction="20000"/>
          </a:bodyPr>
          <a:lstStyle/>
          <a:p>
            <a:pPr marL="514350" indent="-514350">
              <a:lnSpc>
                <a:spcPct val="115000"/>
              </a:lnSpc>
              <a:spcAft>
                <a:spcPts val="0"/>
              </a:spcAft>
              <a:buFont typeface="+mj-lt"/>
              <a:buAutoNum type="arabicPeriod"/>
            </a:pPr>
            <a:r>
              <a:rPr lang="en-US" sz="2800" dirty="0" smtClean="0">
                <a:solidFill>
                  <a:srgbClr val="008000"/>
                </a:solidFill>
                <a:latin typeface="Consolas"/>
                <a:ea typeface="Times New Roman"/>
                <a:cs typeface="Times New Roman"/>
              </a:rPr>
              <a:t>#include &lt;</a:t>
            </a:r>
            <a:r>
              <a:rPr lang="en-US" sz="2800" dirty="0" err="1" smtClean="0">
                <a:solidFill>
                  <a:srgbClr val="008000"/>
                </a:solidFill>
                <a:latin typeface="Consolas"/>
                <a:ea typeface="Times New Roman"/>
                <a:cs typeface="Times New Roman"/>
              </a:rPr>
              <a:t>stdio.h</a:t>
            </a:r>
            <a:r>
              <a:rPr lang="en-US" sz="2800" dirty="0" smtClean="0">
                <a:solidFill>
                  <a:srgbClr val="008000"/>
                </a:solidFill>
                <a:latin typeface="Consolas"/>
                <a:ea typeface="Times New Roman"/>
                <a:cs typeface="Times New Roman"/>
              </a:rPr>
              <a:t>&gt;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b="1" dirty="0" err="1" smtClean="0">
                <a:solidFill>
                  <a:srgbClr val="000000"/>
                </a:solidFill>
                <a:latin typeface="Consolas"/>
                <a:ea typeface="Times New Roman"/>
                <a:cs typeface="Times New Roman"/>
              </a:rPr>
              <a:t>int</a:t>
            </a:r>
            <a:r>
              <a:rPr lang="en-US" sz="2800" dirty="0" smtClean="0">
                <a:solidFill>
                  <a:srgbClr val="000000"/>
                </a:solidFill>
                <a:latin typeface="Consolas"/>
                <a:ea typeface="Times New Roman"/>
                <a:cs typeface="Times New Roman"/>
              </a:rPr>
              <a:t> main</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b="1" dirty="0" err="1" smtClean="0">
                <a:solidFill>
                  <a:srgbClr val="000000"/>
                </a:solidFill>
                <a:latin typeface="Consolas"/>
                <a:ea typeface="Times New Roman"/>
                <a:cs typeface="Times New Roman"/>
              </a:rPr>
              <a:t>int</a:t>
            </a:r>
            <a:r>
              <a:rPr lang="en-US" sz="2800" dirty="0" smtClean="0">
                <a:solidFill>
                  <a:srgbClr val="000000"/>
                </a:solidFill>
                <a:latin typeface="Consolas"/>
                <a:ea typeface="Times New Roman"/>
                <a:cs typeface="Times New Roman"/>
              </a:rPr>
              <a:t> </a:t>
            </a:r>
            <a:r>
              <a:rPr lang="en-US" sz="2800" dirty="0" err="1" smtClean="0">
                <a:solidFill>
                  <a:srgbClr val="000000"/>
                </a:solidFill>
                <a:latin typeface="Consolas"/>
                <a:ea typeface="Times New Roman"/>
                <a:cs typeface="Times New Roman"/>
              </a:rPr>
              <a:t>bil</a:t>
            </a:r>
            <a:r>
              <a:rPr lang="en-US" sz="2800" b="1" dirty="0" smtClean="0">
                <a:solidFill>
                  <a:srgbClr val="FF0000"/>
                </a:solidFill>
                <a:latin typeface="Consolas"/>
                <a:ea typeface="Times New Roman"/>
                <a:cs typeface="Times New Roman"/>
              </a:rPr>
              <a:t>=</a:t>
            </a:r>
            <a:r>
              <a:rPr lang="en-US" sz="2800" dirty="0" smtClean="0">
                <a:solidFill>
                  <a:srgbClr val="800080"/>
                </a:solidFill>
                <a:latin typeface="Consolas"/>
                <a:ea typeface="Times New Roman"/>
                <a:cs typeface="Times New Roman"/>
              </a:rPr>
              <a:t>7</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dirty="0" err="1" smtClean="0">
                <a:solidFill>
                  <a:srgbClr val="000000"/>
                </a:solidFill>
                <a:latin typeface="Consolas"/>
                <a:ea typeface="Times New Roman"/>
                <a:cs typeface="Times New Roman"/>
              </a:rPr>
              <a:t>printf</a:t>
            </a:r>
            <a:r>
              <a:rPr lang="en-US" sz="2800" b="1" dirty="0" smtClean="0">
                <a:solidFill>
                  <a:srgbClr val="FF0000"/>
                </a:solidFill>
                <a:latin typeface="Consolas"/>
                <a:ea typeface="Times New Roman"/>
                <a:cs typeface="Times New Roman"/>
              </a:rPr>
              <a:t>(</a:t>
            </a:r>
            <a:r>
              <a:rPr lang="en-US" sz="2800" b="1" dirty="0" smtClean="0">
                <a:solidFill>
                  <a:srgbClr val="0000FF"/>
                </a:solidFill>
                <a:latin typeface="Consolas"/>
                <a:ea typeface="Times New Roman"/>
                <a:cs typeface="Times New Roman"/>
              </a:rPr>
              <a:t>"%d"</a:t>
            </a:r>
            <a:r>
              <a:rPr lang="en-US" sz="2800" b="1" dirty="0" smtClean="0">
                <a:solidFill>
                  <a:srgbClr val="FF0000"/>
                </a:solidFill>
                <a:latin typeface="Consolas"/>
                <a:ea typeface="Times New Roman"/>
                <a:cs typeface="Times New Roman"/>
              </a:rPr>
              <a:t>,</a:t>
            </a:r>
            <a:r>
              <a:rPr lang="en-US" sz="2800" dirty="0" smtClean="0">
                <a:solidFill>
                  <a:srgbClr val="000000"/>
                </a:solidFill>
                <a:latin typeface="Consolas"/>
                <a:ea typeface="Times New Roman"/>
                <a:cs typeface="Times New Roman"/>
              </a:rPr>
              <a:t> </a:t>
            </a:r>
            <a:r>
              <a:rPr lang="en-US" sz="2800" b="1" dirty="0" smtClean="0">
                <a:solidFill>
                  <a:srgbClr val="FF0000"/>
                </a:solidFill>
                <a:latin typeface="Consolas"/>
                <a:ea typeface="Times New Roman"/>
                <a:cs typeface="Times New Roman"/>
              </a:rPr>
              <a:t>--</a:t>
            </a:r>
            <a:r>
              <a:rPr lang="en-US" sz="2800" dirty="0" err="1" smtClean="0">
                <a:solidFill>
                  <a:srgbClr val="000000"/>
                </a:solidFill>
                <a:latin typeface="Consolas"/>
                <a:ea typeface="Times New Roman"/>
                <a:cs typeface="Times New Roman"/>
              </a:rPr>
              <a:t>bil</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b="1" dirty="0" err="1" smtClean="0">
                <a:solidFill>
                  <a:srgbClr val="000000"/>
                </a:solidFill>
                <a:latin typeface="Consolas"/>
                <a:ea typeface="Times New Roman"/>
                <a:cs typeface="Times New Roman"/>
              </a:rPr>
              <a:t>int</a:t>
            </a:r>
            <a:r>
              <a:rPr lang="en-US" sz="2800" dirty="0" smtClean="0">
                <a:solidFill>
                  <a:srgbClr val="000000"/>
                </a:solidFill>
                <a:latin typeface="Consolas"/>
                <a:ea typeface="Times New Roman"/>
                <a:cs typeface="Times New Roman"/>
              </a:rPr>
              <a:t> </a:t>
            </a:r>
            <a:r>
              <a:rPr lang="en-US" sz="2800" dirty="0" err="1" smtClean="0">
                <a:solidFill>
                  <a:srgbClr val="000000"/>
                </a:solidFill>
                <a:latin typeface="Consolas"/>
                <a:ea typeface="Times New Roman"/>
                <a:cs typeface="Times New Roman"/>
              </a:rPr>
              <a:t>bil</a:t>
            </a:r>
            <a:r>
              <a:rPr lang="en-US" sz="2800" b="1" dirty="0" smtClean="0">
                <a:solidFill>
                  <a:srgbClr val="FF0000"/>
                </a:solidFill>
                <a:latin typeface="Consolas"/>
                <a:ea typeface="Times New Roman"/>
                <a:cs typeface="Times New Roman"/>
              </a:rPr>
              <a:t>=</a:t>
            </a:r>
            <a:r>
              <a:rPr lang="en-US" sz="2800" dirty="0" smtClean="0">
                <a:solidFill>
                  <a:srgbClr val="800080"/>
                </a:solidFill>
                <a:latin typeface="Consolas"/>
                <a:ea typeface="Times New Roman"/>
                <a:cs typeface="Times New Roman"/>
              </a:rPr>
              <a:t>12</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dirty="0" err="1" smtClean="0">
                <a:solidFill>
                  <a:srgbClr val="000000"/>
                </a:solidFill>
                <a:latin typeface="Consolas"/>
                <a:ea typeface="Times New Roman"/>
                <a:cs typeface="Times New Roman"/>
              </a:rPr>
              <a:t>printf</a:t>
            </a:r>
            <a:r>
              <a:rPr lang="en-US" sz="2800" b="1" dirty="0" smtClean="0">
                <a:solidFill>
                  <a:srgbClr val="FF0000"/>
                </a:solidFill>
                <a:latin typeface="Consolas"/>
                <a:ea typeface="Times New Roman"/>
                <a:cs typeface="Times New Roman"/>
              </a:rPr>
              <a:t>(</a:t>
            </a:r>
            <a:r>
              <a:rPr lang="en-US" sz="2800" b="1" dirty="0" smtClean="0">
                <a:solidFill>
                  <a:srgbClr val="0000FF"/>
                </a:solidFill>
                <a:latin typeface="Consolas"/>
                <a:ea typeface="Times New Roman"/>
                <a:cs typeface="Times New Roman"/>
              </a:rPr>
              <a:t>"%d"</a:t>
            </a:r>
            <a:r>
              <a:rPr lang="en-US" sz="2800" b="1" dirty="0" smtClean="0">
                <a:solidFill>
                  <a:srgbClr val="FF0000"/>
                </a:solidFill>
                <a:latin typeface="Consolas"/>
                <a:ea typeface="Times New Roman"/>
                <a:cs typeface="Times New Roman"/>
              </a:rPr>
              <a:t>,++</a:t>
            </a:r>
            <a:r>
              <a:rPr lang="en-US" sz="2800" dirty="0" err="1" smtClean="0">
                <a:solidFill>
                  <a:srgbClr val="000000"/>
                </a:solidFill>
                <a:latin typeface="Consolas"/>
                <a:ea typeface="Times New Roman"/>
                <a:cs typeface="Times New Roman"/>
              </a:rPr>
              <a:t>bil</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b="1" dirty="0" err="1" smtClean="0">
                <a:solidFill>
                  <a:srgbClr val="000000"/>
                </a:solidFill>
                <a:latin typeface="Consolas"/>
                <a:ea typeface="Times New Roman"/>
                <a:cs typeface="Times New Roman"/>
              </a:rPr>
              <a:t>int</a:t>
            </a:r>
            <a:r>
              <a:rPr lang="en-US" sz="2800" dirty="0" smtClean="0">
                <a:solidFill>
                  <a:srgbClr val="000000"/>
                </a:solidFill>
                <a:latin typeface="Consolas"/>
                <a:ea typeface="Times New Roman"/>
                <a:cs typeface="Times New Roman"/>
              </a:rPr>
              <a:t> </a:t>
            </a:r>
            <a:r>
              <a:rPr lang="en-US" sz="2800" dirty="0" err="1" smtClean="0">
                <a:solidFill>
                  <a:srgbClr val="000000"/>
                </a:solidFill>
                <a:latin typeface="Consolas"/>
                <a:ea typeface="Times New Roman"/>
                <a:cs typeface="Times New Roman"/>
              </a:rPr>
              <a:t>bil</a:t>
            </a:r>
            <a:r>
              <a:rPr lang="en-US" sz="2800" dirty="0" smtClean="0">
                <a:solidFill>
                  <a:srgbClr val="000000"/>
                </a:solidFill>
                <a:latin typeface="Consolas"/>
                <a:ea typeface="Times New Roman"/>
                <a:cs typeface="Times New Roman"/>
              </a:rPr>
              <a:t> </a:t>
            </a:r>
            <a:r>
              <a:rPr lang="en-US" sz="2800" b="1" dirty="0" smtClean="0">
                <a:solidFill>
                  <a:srgbClr val="FF0000"/>
                </a:solidFill>
                <a:latin typeface="Consolas"/>
                <a:ea typeface="Times New Roman"/>
                <a:cs typeface="Times New Roman"/>
              </a:rPr>
              <a:t>=</a:t>
            </a:r>
            <a:r>
              <a:rPr lang="en-US" sz="2800" dirty="0" smtClean="0">
                <a:solidFill>
                  <a:srgbClr val="000000"/>
                </a:solidFill>
                <a:latin typeface="Consolas"/>
                <a:ea typeface="Times New Roman"/>
                <a:cs typeface="Times New Roman"/>
              </a:rPr>
              <a:t> </a:t>
            </a:r>
            <a:r>
              <a:rPr lang="en-US" sz="2800" dirty="0" smtClean="0">
                <a:solidFill>
                  <a:srgbClr val="800080"/>
                </a:solidFill>
                <a:latin typeface="Consolas"/>
                <a:ea typeface="Times New Roman"/>
                <a:cs typeface="Times New Roman"/>
              </a:rPr>
              <a:t>4</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dirty="0" err="1" smtClean="0">
                <a:solidFill>
                  <a:srgbClr val="000000"/>
                </a:solidFill>
                <a:latin typeface="Consolas"/>
                <a:ea typeface="Times New Roman"/>
                <a:cs typeface="Times New Roman"/>
              </a:rPr>
              <a:t>printf</a:t>
            </a:r>
            <a:r>
              <a:rPr lang="en-US" sz="2800" b="1" dirty="0" smtClean="0">
                <a:solidFill>
                  <a:srgbClr val="FF0000"/>
                </a:solidFill>
                <a:latin typeface="Consolas"/>
                <a:ea typeface="Times New Roman"/>
                <a:cs typeface="Times New Roman"/>
              </a:rPr>
              <a:t>(</a:t>
            </a:r>
            <a:r>
              <a:rPr lang="en-US" sz="2800" b="1" dirty="0" smtClean="0">
                <a:solidFill>
                  <a:srgbClr val="0000FF"/>
                </a:solidFill>
                <a:latin typeface="Consolas"/>
                <a:ea typeface="Times New Roman"/>
                <a:cs typeface="Times New Roman"/>
              </a:rPr>
              <a:t>"%d"</a:t>
            </a:r>
            <a:r>
              <a:rPr lang="en-US" sz="2800" b="1" dirty="0" smtClean="0">
                <a:solidFill>
                  <a:srgbClr val="FF0000"/>
                </a:solidFill>
                <a:latin typeface="Consolas"/>
                <a:ea typeface="Times New Roman"/>
                <a:cs typeface="Times New Roman"/>
              </a:rPr>
              <a:t>,</a:t>
            </a:r>
            <a:r>
              <a:rPr lang="en-US" sz="2800" dirty="0" smtClean="0">
                <a:solidFill>
                  <a:srgbClr val="000000"/>
                </a:solidFill>
                <a:latin typeface="Consolas"/>
                <a:ea typeface="Times New Roman"/>
                <a:cs typeface="Times New Roman"/>
              </a:rPr>
              <a:t> </a:t>
            </a:r>
            <a:r>
              <a:rPr lang="en-US" sz="2800" dirty="0" err="1" smtClean="0">
                <a:solidFill>
                  <a:srgbClr val="000000"/>
                </a:solidFill>
                <a:latin typeface="Consolas"/>
                <a:ea typeface="Times New Roman"/>
                <a:cs typeface="Times New Roman"/>
              </a:rPr>
              <a:t>bil</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dirty="0" err="1" smtClean="0">
                <a:solidFill>
                  <a:srgbClr val="000000"/>
                </a:solidFill>
                <a:latin typeface="Consolas"/>
                <a:ea typeface="Times New Roman"/>
                <a:cs typeface="Times New Roman"/>
              </a:rPr>
              <a:t>printf</a:t>
            </a:r>
            <a:r>
              <a:rPr lang="en-US" sz="2800" b="1" dirty="0" smtClean="0">
                <a:solidFill>
                  <a:srgbClr val="FF0000"/>
                </a:solidFill>
                <a:latin typeface="Consolas"/>
                <a:ea typeface="Times New Roman"/>
                <a:cs typeface="Times New Roman"/>
              </a:rPr>
              <a:t>(</a:t>
            </a:r>
            <a:r>
              <a:rPr lang="en-US" sz="2800" b="1" dirty="0" smtClean="0">
                <a:solidFill>
                  <a:srgbClr val="0000FF"/>
                </a:solidFill>
                <a:latin typeface="Consolas"/>
                <a:ea typeface="Times New Roman"/>
                <a:cs typeface="Times New Roman"/>
              </a:rPr>
              <a:t>"%d"</a:t>
            </a:r>
            <a:r>
              <a:rPr lang="en-US" sz="2800" b="1" dirty="0" smtClean="0">
                <a:solidFill>
                  <a:srgbClr val="FF0000"/>
                </a:solidFill>
                <a:latin typeface="Consolas"/>
                <a:ea typeface="Times New Roman"/>
                <a:cs typeface="Times New Roman"/>
              </a:rPr>
              <a:t>,</a:t>
            </a:r>
            <a:r>
              <a:rPr lang="en-US" sz="2800" dirty="0" smtClean="0">
                <a:solidFill>
                  <a:srgbClr val="000000"/>
                </a:solidFill>
                <a:latin typeface="Consolas"/>
                <a:ea typeface="Times New Roman"/>
                <a:cs typeface="Times New Roman"/>
              </a:rPr>
              <a:t> </a:t>
            </a:r>
            <a:r>
              <a:rPr lang="en-US" sz="2800" dirty="0" err="1" smtClean="0">
                <a:solidFill>
                  <a:srgbClr val="000000"/>
                </a:solidFill>
                <a:latin typeface="Consolas"/>
                <a:ea typeface="Times New Roman"/>
                <a:cs typeface="Times New Roman"/>
              </a:rPr>
              <a:t>bil</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b="1" dirty="0" smtClean="0">
                <a:solidFill>
                  <a:srgbClr val="000000"/>
                </a:solidFill>
                <a:latin typeface="Consolas"/>
                <a:ea typeface="Times New Roman"/>
                <a:cs typeface="Times New Roman"/>
              </a:rPr>
              <a:t>return</a:t>
            </a:r>
            <a:r>
              <a:rPr lang="en-US" sz="2800" dirty="0" smtClean="0">
                <a:solidFill>
                  <a:srgbClr val="000000"/>
                </a:solidFill>
                <a:latin typeface="Consolas"/>
                <a:ea typeface="Times New Roman"/>
                <a:cs typeface="Times New Roman"/>
              </a:rPr>
              <a:t> </a:t>
            </a:r>
            <a:r>
              <a:rPr lang="en-US" sz="2800" dirty="0" smtClean="0">
                <a:solidFill>
                  <a:srgbClr val="800080"/>
                </a:solidFill>
                <a:latin typeface="Consolas"/>
                <a:ea typeface="Times New Roman"/>
                <a:cs typeface="Times New Roman"/>
              </a:rPr>
              <a:t>0</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a:lnSpc>
                <a:spcPct val="115000"/>
              </a:lnSpc>
              <a:spcAft>
                <a:spcPts val="0"/>
              </a:spcAft>
              <a:buNone/>
            </a:pPr>
            <a:endParaRPr lang="tr-TR" sz="1600" dirty="0" smtClean="0">
              <a:ea typeface="Times New Roman"/>
              <a:cs typeface="Times New Roman"/>
            </a:endParaRPr>
          </a:p>
        </p:txBody>
      </p:sp>
      <p:pic>
        <p:nvPicPr>
          <p:cNvPr id="4" name="3 Resim" descr="1.png"/>
          <p:cNvPicPr>
            <a:picLocks noChangeAspect="1"/>
          </p:cNvPicPr>
          <p:nvPr/>
        </p:nvPicPr>
        <p:blipFill>
          <a:blip r:embed="rId2" cstate="print"/>
          <a:stretch>
            <a:fillRect/>
          </a:stretch>
        </p:blipFill>
        <p:spPr>
          <a:xfrm>
            <a:off x="2873920" y="4469151"/>
            <a:ext cx="963242" cy="1440000"/>
          </a:xfrm>
          <a:prstGeom prst="rect">
            <a:avLst/>
          </a:prstGeom>
        </p:spPr>
      </p:pic>
      <p:pic>
        <p:nvPicPr>
          <p:cNvPr id="5" name="4 Resim" descr="3.jpg"/>
          <p:cNvPicPr>
            <a:picLocks noChangeAspect="1"/>
          </p:cNvPicPr>
          <p:nvPr/>
        </p:nvPicPr>
        <p:blipFill>
          <a:blip r:embed="rId3" cstate="print"/>
          <a:stretch>
            <a:fillRect/>
          </a:stretch>
        </p:blipFill>
        <p:spPr>
          <a:xfrm>
            <a:off x="3898900" y="4469151"/>
            <a:ext cx="1077748" cy="1440000"/>
          </a:xfrm>
          <a:prstGeom prst="rect">
            <a:avLst/>
          </a:prstGeom>
        </p:spPr>
      </p:pic>
      <p:pic>
        <p:nvPicPr>
          <p:cNvPr id="6" name="5 Resim" descr="6.jpg"/>
          <p:cNvPicPr>
            <a:picLocks noChangeAspect="1"/>
          </p:cNvPicPr>
          <p:nvPr/>
        </p:nvPicPr>
        <p:blipFill>
          <a:blip r:embed="rId4" cstate="print"/>
          <a:stretch>
            <a:fillRect/>
          </a:stretch>
        </p:blipFill>
        <p:spPr>
          <a:xfrm>
            <a:off x="1799680" y="4469151"/>
            <a:ext cx="1074240" cy="1440000"/>
          </a:xfrm>
          <a:prstGeom prst="rect">
            <a:avLst/>
          </a:prstGeom>
        </p:spPr>
      </p:pic>
      <p:pic>
        <p:nvPicPr>
          <p:cNvPr id="7" name="6 Resim" descr="1.png"/>
          <p:cNvPicPr>
            <a:picLocks noChangeAspect="1"/>
          </p:cNvPicPr>
          <p:nvPr/>
        </p:nvPicPr>
        <p:blipFill>
          <a:blip r:embed="rId2" cstate="print"/>
          <a:stretch>
            <a:fillRect/>
          </a:stretch>
        </p:blipFill>
        <p:spPr>
          <a:xfrm>
            <a:off x="4976648" y="4469151"/>
            <a:ext cx="963242" cy="1440000"/>
          </a:xfrm>
          <a:prstGeom prst="rect">
            <a:avLst/>
          </a:prstGeom>
        </p:spPr>
      </p:pic>
      <p:pic>
        <p:nvPicPr>
          <p:cNvPr id="8" name="7 Resim" descr="3.jpg"/>
          <p:cNvPicPr>
            <a:picLocks noChangeAspect="1"/>
          </p:cNvPicPr>
          <p:nvPr/>
        </p:nvPicPr>
        <p:blipFill>
          <a:blip r:embed="rId3" cstate="print"/>
          <a:stretch>
            <a:fillRect/>
          </a:stretch>
        </p:blipFill>
        <p:spPr>
          <a:xfrm>
            <a:off x="5939890" y="4469151"/>
            <a:ext cx="1077748" cy="1440000"/>
          </a:xfrm>
          <a:prstGeom prst="rect">
            <a:avLst/>
          </a:prstGeom>
        </p:spPr>
      </p:pic>
      <p:pic>
        <p:nvPicPr>
          <p:cNvPr id="10" name="9 Resim" descr="6.jpg"/>
          <p:cNvPicPr>
            <a:picLocks noChangeAspect="1"/>
          </p:cNvPicPr>
          <p:nvPr/>
        </p:nvPicPr>
        <p:blipFill>
          <a:blip r:embed="rId4" cstate="print"/>
          <a:stretch>
            <a:fillRect/>
          </a:stretch>
        </p:blipFill>
        <p:spPr>
          <a:xfrm>
            <a:off x="7017638" y="4469151"/>
            <a:ext cx="1074240" cy="1440000"/>
          </a:xfrm>
          <a:prstGeom prst="rect">
            <a:avLst/>
          </a:prstGeom>
        </p:spPr>
      </p:pic>
      <p:pic>
        <p:nvPicPr>
          <p:cNvPr id="11" name="10 Resim" descr="soru.jpg"/>
          <p:cNvPicPr>
            <a:picLocks noChangeAspect="1"/>
          </p:cNvPicPr>
          <p:nvPr/>
        </p:nvPicPr>
        <p:blipFill>
          <a:blip r:embed="rId5"/>
          <a:stretch>
            <a:fillRect/>
          </a:stretch>
        </p:blipFill>
        <p:spPr>
          <a:xfrm>
            <a:off x="5939890" y="2390190"/>
            <a:ext cx="2371344" cy="1780032"/>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tr-TR" dirty="0" smtClean="0"/>
              <a:t>Neden</a:t>
            </a:r>
            <a:r>
              <a:rPr lang="en-US" dirty="0" smtClean="0"/>
              <a:t> </a:t>
            </a:r>
            <a:r>
              <a:rPr lang="tr-TR" dirty="0" smtClean="0"/>
              <a:t>bazen </a:t>
            </a:r>
            <a:r>
              <a:rPr lang="tr-TR" dirty="0" err="1" smtClean="0"/>
              <a:t>if</a:t>
            </a:r>
            <a:r>
              <a:rPr lang="tr-TR" dirty="0" smtClean="0"/>
              <a:t>/else yerine </a:t>
            </a:r>
            <a:r>
              <a:rPr lang="en-US" dirty="0" smtClean="0"/>
              <a:t>switch </a:t>
            </a:r>
            <a:r>
              <a:rPr lang="tr-TR" dirty="0" smtClean="0"/>
              <a:t>tercih edilebilir?</a:t>
            </a:r>
            <a:endParaRPr lang="en-US" dirty="0"/>
          </a:p>
        </p:txBody>
      </p:sp>
      <p:sp>
        <p:nvSpPr>
          <p:cNvPr id="28675" name="Rectangle 3"/>
          <p:cNvSpPr>
            <a:spLocks noGrp="1" noChangeArrowheads="1"/>
          </p:cNvSpPr>
          <p:nvPr>
            <p:ph sz="quarter" idx="1"/>
          </p:nvPr>
        </p:nvSpPr>
        <p:spPr/>
        <p:txBody>
          <a:bodyPr/>
          <a:lstStyle/>
          <a:p>
            <a:r>
              <a:rPr lang="en-US" dirty="0"/>
              <a:t>A nested if-else structure is less efficient</a:t>
            </a:r>
          </a:p>
          <a:p>
            <a:pPr>
              <a:buFontTx/>
              <a:buNone/>
            </a:pPr>
            <a:r>
              <a:rPr lang="en-US" dirty="0"/>
              <a:t>   than a switch statement.</a:t>
            </a:r>
          </a:p>
          <a:p>
            <a:r>
              <a:rPr lang="en-US" dirty="0"/>
              <a:t>A switch statement may be </a:t>
            </a:r>
            <a:r>
              <a:rPr lang="en-US" b="1" dirty="0">
                <a:solidFill>
                  <a:srgbClr val="C00000"/>
                </a:solidFill>
              </a:rPr>
              <a:t>easier to read</a:t>
            </a:r>
            <a:r>
              <a:rPr lang="en-US" dirty="0"/>
              <a:t>.</a:t>
            </a:r>
          </a:p>
          <a:p>
            <a:r>
              <a:rPr lang="en-US" dirty="0"/>
              <a:t>Also, it is </a:t>
            </a:r>
            <a:r>
              <a:rPr lang="en-US" b="1" dirty="0">
                <a:solidFill>
                  <a:srgbClr val="C00000"/>
                </a:solidFill>
              </a:rPr>
              <a:t>easier to add new cases </a:t>
            </a:r>
            <a:r>
              <a:rPr lang="en-US" dirty="0"/>
              <a:t>to a switch statement than to a nested if-else structure.</a:t>
            </a:r>
          </a:p>
        </p:txBody>
      </p:sp>
    </p:spTree>
    <p:extLst>
      <p:ext uri="{BB962C8B-B14F-4D97-AF65-F5344CB8AC3E}">
        <p14:creationId xmlns="" xmlns:p14="http://schemas.microsoft.com/office/powerpoint/2010/main" val="3692653283"/>
      </p:ext>
    </p:extLst>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EEEEEE"/>
              </a:clrFrom>
              <a:clrTo>
                <a:srgbClr val="EEEEEE">
                  <a:alpha val="0"/>
                </a:srgbClr>
              </a:clrTo>
            </a:clrChange>
          </a:blip>
          <a:stretch>
            <a:fillRect/>
          </a:stretch>
        </p:blipFill>
        <p:spPr>
          <a:xfrm>
            <a:off x="571472" y="24275"/>
            <a:ext cx="5429288" cy="6181267"/>
          </a:xfrm>
          <a:prstGeom prst="rect">
            <a:avLst/>
          </a:prstGeom>
        </p:spPr>
      </p:pic>
      <p:sp>
        <p:nvSpPr>
          <p:cNvPr id="9218" name="Rectangle 2"/>
          <p:cNvSpPr>
            <a:spLocks noGrp="1" noChangeArrowheads="1"/>
          </p:cNvSpPr>
          <p:nvPr>
            <p:ph type="title"/>
          </p:nvPr>
        </p:nvSpPr>
        <p:spPr>
          <a:xfrm>
            <a:off x="4786314" y="214290"/>
            <a:ext cx="8229600" cy="990600"/>
          </a:xfrm>
          <a:noFill/>
          <a:ln/>
        </p:spPr>
        <p:txBody>
          <a:bodyPr/>
          <a:lstStyle/>
          <a:p>
            <a:r>
              <a:rPr lang="en-US" dirty="0"/>
              <a:t>switch Example</a:t>
            </a:r>
          </a:p>
        </p:txBody>
      </p:sp>
      <p:sp>
        <p:nvSpPr>
          <p:cNvPr id="9219" name="Rectangle 3"/>
          <p:cNvSpPr>
            <a:spLocks noGrp="1" noChangeArrowheads="1"/>
          </p:cNvSpPr>
          <p:nvPr>
            <p:ph sz="quarter" idx="1"/>
          </p:nvPr>
        </p:nvSpPr>
        <p:spPr>
          <a:noFill/>
          <a:ln/>
        </p:spPr>
        <p:txBody>
          <a:bodyPr/>
          <a:lstStyle/>
          <a:p>
            <a:pPr>
              <a:buFontTx/>
              <a:buNone/>
            </a:pPr>
            <a:r>
              <a:rPr lang="en-US" sz="1200" dirty="0"/>
              <a:t>		</a:t>
            </a:r>
          </a:p>
        </p:txBody>
      </p:sp>
      <p:cxnSp>
        <p:nvCxnSpPr>
          <p:cNvPr id="8" name="Straight Arrow Connector 7"/>
          <p:cNvCxnSpPr/>
          <p:nvPr/>
        </p:nvCxnSpPr>
        <p:spPr>
          <a:xfrm>
            <a:off x="5321607" y="3825852"/>
            <a:ext cx="11093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321607" y="3456520"/>
            <a:ext cx="1237956" cy="369332"/>
          </a:xfrm>
          <a:prstGeom prst="rect">
            <a:avLst/>
          </a:prstGeom>
          <a:noFill/>
        </p:spPr>
        <p:txBody>
          <a:bodyPr wrap="square" rtlCol="0">
            <a:spAutoFit/>
          </a:bodyPr>
          <a:lstStyle/>
          <a:p>
            <a:r>
              <a:rPr lang="en-US" dirty="0" smtClean="0"/>
              <a:t>Output ?</a:t>
            </a:r>
            <a:endParaRPr lang="en-US" dirty="0"/>
          </a:p>
        </p:txBody>
      </p:sp>
      <p:pic>
        <p:nvPicPr>
          <p:cNvPr id="2" name="Picture 1"/>
          <p:cNvPicPr>
            <a:picLocks noChangeAspect="1"/>
          </p:cNvPicPr>
          <p:nvPr/>
        </p:nvPicPr>
        <p:blipFill>
          <a:blip r:embed="rId3"/>
          <a:stretch>
            <a:fillRect/>
          </a:stretch>
        </p:blipFill>
        <p:spPr>
          <a:xfrm>
            <a:off x="6559562" y="3456520"/>
            <a:ext cx="2132427" cy="576804"/>
          </a:xfrm>
          <a:prstGeom prst="rect">
            <a:avLst/>
          </a:prstGeom>
        </p:spPr>
      </p:pic>
    </p:spTree>
    <p:extLst>
      <p:ext uri="{BB962C8B-B14F-4D97-AF65-F5344CB8AC3E}">
        <p14:creationId xmlns="" xmlns:p14="http://schemas.microsoft.com/office/powerpoint/2010/main" val="16788201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a:lstStyle/>
          <a:p>
            <a:r>
              <a:rPr lang="en-US" dirty="0" smtClean="0"/>
              <a:t>switch </a:t>
            </a:r>
            <a:r>
              <a:rPr lang="tr-TR" dirty="0" smtClean="0"/>
              <a:t>e</a:t>
            </a:r>
            <a:r>
              <a:rPr lang="en-US" dirty="0" err="1" smtClean="0"/>
              <a:t>xample</a:t>
            </a:r>
            <a:endParaRPr lang="en-US" dirty="0"/>
          </a:p>
        </p:txBody>
      </p:sp>
      <p:sp>
        <p:nvSpPr>
          <p:cNvPr id="9219" name="Rectangle 3"/>
          <p:cNvSpPr>
            <a:spLocks noGrp="1" noChangeArrowheads="1"/>
          </p:cNvSpPr>
          <p:nvPr>
            <p:ph sz="quarter" idx="1"/>
          </p:nvPr>
        </p:nvSpPr>
        <p:spPr>
          <a:noFill/>
          <a:ln/>
        </p:spPr>
        <p:txBody>
          <a:bodyPr/>
          <a:lstStyle/>
          <a:p>
            <a:pPr>
              <a:buFontTx/>
              <a:buNone/>
            </a:pPr>
            <a:r>
              <a:rPr lang="en-US" sz="1200" dirty="0"/>
              <a:t>		</a:t>
            </a:r>
          </a:p>
        </p:txBody>
      </p:sp>
      <p:pic>
        <p:nvPicPr>
          <p:cNvPr id="2" name="Picture 1"/>
          <p:cNvPicPr>
            <a:picLocks noChangeAspect="1"/>
          </p:cNvPicPr>
          <p:nvPr/>
        </p:nvPicPr>
        <p:blipFill>
          <a:blip r:embed="rId2"/>
          <a:stretch>
            <a:fillRect/>
          </a:stretch>
        </p:blipFill>
        <p:spPr>
          <a:xfrm>
            <a:off x="204175" y="1402660"/>
            <a:ext cx="5873067" cy="4533840"/>
          </a:xfrm>
          <a:prstGeom prst="rect">
            <a:avLst/>
          </a:prstGeom>
        </p:spPr>
      </p:pic>
      <p:sp>
        <p:nvSpPr>
          <p:cNvPr id="3" name="TextBox 2"/>
          <p:cNvSpPr txBox="1"/>
          <p:nvPr/>
        </p:nvSpPr>
        <p:spPr>
          <a:xfrm>
            <a:off x="3070776" y="1295400"/>
            <a:ext cx="3360169" cy="646331"/>
          </a:xfrm>
          <a:prstGeom prst="rect">
            <a:avLst/>
          </a:prstGeom>
          <a:noFill/>
        </p:spPr>
        <p:txBody>
          <a:bodyPr wrap="square" rtlCol="0">
            <a:spAutoFit/>
          </a:bodyPr>
          <a:lstStyle/>
          <a:p>
            <a:r>
              <a:rPr lang="en-US" dirty="0" smtClean="0"/>
              <a:t>Imagine you enter 3 as the input of </a:t>
            </a:r>
            <a:r>
              <a:rPr lang="en-US" dirty="0" err="1" smtClean="0"/>
              <a:t>scanf</a:t>
            </a:r>
            <a:r>
              <a:rPr lang="en-US" dirty="0" smtClean="0"/>
              <a:t>. What is the output?</a:t>
            </a:r>
            <a:endParaRPr lang="en-US" dirty="0"/>
          </a:p>
        </p:txBody>
      </p:sp>
      <p:cxnSp>
        <p:nvCxnSpPr>
          <p:cNvPr id="5" name="Straight Arrow Connector 4"/>
          <p:cNvCxnSpPr/>
          <p:nvPr/>
        </p:nvCxnSpPr>
        <p:spPr>
          <a:xfrm>
            <a:off x="4839286" y="3697252"/>
            <a:ext cx="11093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839286" y="3295377"/>
            <a:ext cx="1237956" cy="369332"/>
          </a:xfrm>
          <a:prstGeom prst="rect">
            <a:avLst/>
          </a:prstGeom>
          <a:noFill/>
        </p:spPr>
        <p:txBody>
          <a:bodyPr wrap="square" rtlCol="0">
            <a:spAutoFit/>
          </a:bodyPr>
          <a:lstStyle/>
          <a:p>
            <a:r>
              <a:rPr lang="en-US" dirty="0" smtClean="0"/>
              <a:t>output</a:t>
            </a:r>
            <a:endParaRPr lang="en-US" dirty="0"/>
          </a:p>
        </p:txBody>
      </p:sp>
      <p:pic>
        <p:nvPicPr>
          <p:cNvPr id="7" name="Picture 6"/>
          <p:cNvPicPr>
            <a:picLocks noChangeAspect="1"/>
          </p:cNvPicPr>
          <p:nvPr/>
        </p:nvPicPr>
        <p:blipFill>
          <a:blip r:embed="rId3"/>
          <a:stretch>
            <a:fillRect/>
          </a:stretch>
        </p:blipFill>
        <p:spPr>
          <a:xfrm>
            <a:off x="6430945" y="3410708"/>
            <a:ext cx="1173648" cy="326013"/>
          </a:xfrm>
          <a:prstGeom prst="rect">
            <a:avLst/>
          </a:prstGeom>
        </p:spPr>
      </p:pic>
    </p:spTree>
    <p:extLst>
      <p:ext uri="{BB962C8B-B14F-4D97-AF65-F5344CB8AC3E}">
        <p14:creationId xmlns="" xmlns:p14="http://schemas.microsoft.com/office/powerpoint/2010/main" val="172634775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249481"/>
            <a:ext cx="6045089" cy="4696904"/>
          </a:xfrm>
          <a:prstGeom prst="rect">
            <a:avLst/>
          </a:prstGeom>
        </p:spPr>
      </p:pic>
      <p:sp>
        <p:nvSpPr>
          <p:cNvPr id="9218" name="Rectangle 2"/>
          <p:cNvSpPr>
            <a:spLocks noGrp="1" noChangeArrowheads="1"/>
          </p:cNvSpPr>
          <p:nvPr>
            <p:ph type="title"/>
          </p:nvPr>
        </p:nvSpPr>
        <p:spPr>
          <a:xfrm>
            <a:off x="5052076" y="647700"/>
            <a:ext cx="3611880" cy="990600"/>
          </a:xfrm>
          <a:noFill/>
          <a:ln/>
        </p:spPr>
        <p:txBody>
          <a:bodyPr>
            <a:normAutofit fontScale="90000"/>
          </a:bodyPr>
          <a:lstStyle/>
          <a:p>
            <a:r>
              <a:rPr lang="tr-TR" sz="2800" dirty="0" smtClean="0"/>
              <a:t>Alıştırma: 3 değeri girildikten sonra ekran çıktısı ne olur?</a:t>
            </a:r>
            <a:r>
              <a:rPr lang="tr-TR" sz="2800" smtClean="0"/>
              <a:t/>
            </a:r>
            <a:br>
              <a:rPr lang="tr-TR" sz="2800" smtClean="0"/>
            </a:br>
            <a:r>
              <a:rPr lang="tr-TR" sz="1800" smtClean="0"/>
              <a:t>(sadece sonraki kısım)</a:t>
            </a:r>
            <a:endParaRPr lang="en-US" sz="2800" dirty="0"/>
          </a:p>
        </p:txBody>
      </p:sp>
      <p:sp>
        <p:nvSpPr>
          <p:cNvPr id="9219" name="Rectangle 3"/>
          <p:cNvSpPr>
            <a:spLocks noGrp="1" noChangeArrowheads="1"/>
          </p:cNvSpPr>
          <p:nvPr>
            <p:ph sz="quarter" idx="1"/>
          </p:nvPr>
        </p:nvSpPr>
        <p:spPr>
          <a:noFill/>
          <a:ln/>
        </p:spPr>
        <p:txBody>
          <a:bodyPr/>
          <a:lstStyle/>
          <a:p>
            <a:pPr>
              <a:buFontTx/>
              <a:buNone/>
            </a:pPr>
            <a:r>
              <a:rPr lang="en-US" sz="1200" dirty="0"/>
              <a:t>		</a:t>
            </a:r>
          </a:p>
        </p:txBody>
      </p:sp>
      <p:cxnSp>
        <p:nvCxnSpPr>
          <p:cNvPr id="5" name="Straight Arrow Connector 4"/>
          <p:cNvCxnSpPr/>
          <p:nvPr/>
        </p:nvCxnSpPr>
        <p:spPr>
          <a:xfrm>
            <a:off x="5321607" y="3825852"/>
            <a:ext cx="11093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321607" y="3456520"/>
            <a:ext cx="1237956" cy="369332"/>
          </a:xfrm>
          <a:prstGeom prst="rect">
            <a:avLst/>
          </a:prstGeom>
          <a:noFill/>
        </p:spPr>
        <p:txBody>
          <a:bodyPr wrap="square" rtlCol="0">
            <a:spAutoFit/>
          </a:bodyPr>
          <a:lstStyle/>
          <a:p>
            <a:r>
              <a:rPr lang="en-US" dirty="0" smtClean="0"/>
              <a:t>output</a:t>
            </a:r>
            <a:endParaRPr lang="en-US" dirty="0"/>
          </a:p>
        </p:txBody>
      </p:sp>
      <p:pic>
        <p:nvPicPr>
          <p:cNvPr id="2" name="Picture 1"/>
          <p:cNvPicPr>
            <a:picLocks noChangeAspect="1"/>
          </p:cNvPicPr>
          <p:nvPr/>
        </p:nvPicPr>
        <p:blipFill>
          <a:blip r:embed="rId3"/>
          <a:stretch>
            <a:fillRect/>
          </a:stretch>
        </p:blipFill>
        <p:spPr>
          <a:xfrm>
            <a:off x="6738786" y="3422650"/>
            <a:ext cx="1283817" cy="861740"/>
          </a:xfrm>
          <a:prstGeom prst="rect">
            <a:avLst/>
          </a:prstGeom>
        </p:spPr>
      </p:pic>
      <p:pic>
        <p:nvPicPr>
          <p:cNvPr id="9" name="8 Resim" descr="soru.jpg"/>
          <p:cNvPicPr>
            <a:picLocks noChangeAspect="1"/>
          </p:cNvPicPr>
          <p:nvPr/>
        </p:nvPicPr>
        <p:blipFill>
          <a:blip r:embed="rId4"/>
          <a:stretch>
            <a:fillRect/>
          </a:stretch>
        </p:blipFill>
        <p:spPr>
          <a:xfrm>
            <a:off x="6357950" y="1714488"/>
            <a:ext cx="1767840" cy="1328928"/>
          </a:xfrm>
          <a:prstGeom prst="rect">
            <a:avLst/>
          </a:prstGeom>
        </p:spPr>
      </p:pic>
      <p:sp>
        <p:nvSpPr>
          <p:cNvPr id="10" name="9 Metin kutusu"/>
          <p:cNvSpPr txBox="1"/>
          <p:nvPr/>
        </p:nvSpPr>
        <p:spPr>
          <a:xfrm>
            <a:off x="6858016" y="5643578"/>
            <a:ext cx="164307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Gün isimlerini </a:t>
            </a:r>
            <a:r>
              <a:rPr lang="tr-TR" dirty="0" err="1" smtClean="0"/>
              <a:t>dğoru</a:t>
            </a:r>
            <a:r>
              <a:rPr lang="tr-TR" dirty="0" smtClean="0"/>
              <a:t> yazınız.</a:t>
            </a:r>
            <a:endParaRPr lang="tr-TR" dirty="0"/>
          </a:p>
        </p:txBody>
      </p:sp>
    </p:spTree>
    <p:extLst>
      <p:ext uri="{BB962C8B-B14F-4D97-AF65-F5344CB8AC3E}">
        <p14:creationId xmlns="" xmlns:p14="http://schemas.microsoft.com/office/powerpoint/2010/main" val="733077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normAutofit/>
          </a:bodyPr>
          <a:lstStyle/>
          <a:p>
            <a:r>
              <a:rPr lang="tr-TR" sz="1800" i="1" dirty="0" smtClean="0"/>
              <a:t>K</a:t>
            </a:r>
            <a:r>
              <a:rPr lang="tr-TR" sz="1800" dirty="0" smtClean="0"/>
              <a:t>ullanıcıdan ortamdaki ses seviyesini (</a:t>
            </a:r>
            <a:r>
              <a:rPr lang="tr-TR" sz="1800" dirty="0" err="1" smtClean="0"/>
              <a:t>dB</a:t>
            </a:r>
            <a:r>
              <a:rPr lang="tr-TR" sz="1800" dirty="0" smtClean="0"/>
              <a:t>) olarak </a:t>
            </a:r>
            <a:r>
              <a:rPr lang="tr-TR" sz="1800" i="1" dirty="0" smtClean="0"/>
              <a:t>ses</a:t>
            </a:r>
            <a:r>
              <a:rPr lang="tr-TR" sz="1800" dirty="0" smtClean="0"/>
              <a:t> değişkenine almış olalım. (minimum 0dB varsayın)</a:t>
            </a:r>
          </a:p>
          <a:p>
            <a:pPr algn="ctr"/>
            <a:r>
              <a:rPr lang="tr-TR" sz="1800" b="1" i="1" dirty="0" err="1" smtClean="0"/>
              <a:t>switch</a:t>
            </a:r>
            <a:r>
              <a:rPr lang="tr-TR" sz="1800" b="1" i="1" dirty="0" smtClean="0"/>
              <a:t> kullanarak</a:t>
            </a:r>
          </a:p>
          <a:p>
            <a:r>
              <a:rPr lang="tr-TR" sz="1800" dirty="0" smtClean="0"/>
              <a:t>Ekrana aşağıdaki tabloya göre uygun çıktıyı yazdıran yapıyı kullanın.</a:t>
            </a:r>
          </a:p>
        </p:txBody>
      </p:sp>
      <p:pic>
        <p:nvPicPr>
          <p:cNvPr id="5" name="Picture 5"/>
          <p:cNvPicPr>
            <a:picLocks noChangeAspect="1"/>
          </p:cNvPicPr>
          <p:nvPr/>
        </p:nvPicPr>
        <p:blipFill>
          <a:blip r:embed="rId2"/>
          <a:stretch>
            <a:fillRect/>
          </a:stretch>
        </p:blipFill>
        <p:spPr>
          <a:xfrm>
            <a:off x="800100" y="3820160"/>
            <a:ext cx="7505700" cy="2336800"/>
          </a:xfrm>
          <a:prstGeom prst="rect">
            <a:avLst/>
          </a:prstGeom>
        </p:spPr>
      </p:pic>
      <p:pic>
        <p:nvPicPr>
          <p:cNvPr id="7" name="6 Resim" descr="soru.jpg"/>
          <p:cNvPicPr>
            <a:picLocks noChangeAspect="1"/>
          </p:cNvPicPr>
          <p:nvPr/>
        </p:nvPicPr>
        <p:blipFill>
          <a:blip r:embed="rId3"/>
          <a:stretch>
            <a:fillRect/>
          </a:stretch>
        </p:blipFill>
        <p:spPr>
          <a:xfrm>
            <a:off x="6448230" y="2571744"/>
            <a:ext cx="1301527" cy="1328928"/>
          </a:xfrm>
          <a:prstGeom prst="rect">
            <a:avLst/>
          </a:prstGeom>
        </p:spPr>
      </p:pic>
      <p:pic>
        <p:nvPicPr>
          <p:cNvPr id="6" name="5 Resim" descr="içerik.png"/>
          <p:cNvPicPr>
            <a:picLocks noChangeAspect="1"/>
          </p:cNvPicPr>
          <p:nvPr/>
        </p:nvPicPr>
        <p:blipFill>
          <a:blip r:embed="rId4"/>
          <a:stretch>
            <a:fillRect/>
          </a:stretch>
        </p:blipFill>
        <p:spPr>
          <a:xfrm>
            <a:off x="3000364" y="2643182"/>
            <a:ext cx="2714644" cy="1357322"/>
          </a:xfrm>
          <a:prstGeom prst="rect">
            <a:avLst/>
          </a:prstGeom>
        </p:spPr>
      </p:pic>
      <p:sp>
        <p:nvSpPr>
          <p:cNvPr id="8" name="7 Yuvarlatılmış Dikdörtgen"/>
          <p:cNvSpPr/>
          <p:nvPr/>
        </p:nvSpPr>
        <p:spPr>
          <a:xfrm>
            <a:off x="6448230" y="3820160"/>
            <a:ext cx="1857570" cy="706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Yazılmış kodu inceleyelim.</a:t>
            </a:r>
            <a:endParaRPr lang="tr-TR" dirty="0"/>
          </a:p>
        </p:txBody>
      </p:sp>
    </p:spTree>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descr="Image result for department"/>
          <p:cNvPicPr>
            <a:picLocks noChangeAspect="1" noChangeArrowheads="1"/>
          </p:cNvPicPr>
          <p:nvPr/>
        </p:nvPicPr>
        <p:blipFill>
          <a:blip r:embed="rId2"/>
          <a:srcRect/>
          <a:stretch>
            <a:fillRect/>
          </a:stretch>
        </p:blipFill>
        <p:spPr bwMode="auto">
          <a:xfrm>
            <a:off x="1668492" y="2480309"/>
            <a:ext cx="5143500" cy="3676651"/>
          </a:xfrm>
          <a:prstGeom prst="rect">
            <a:avLst/>
          </a:prstGeom>
          <a:noFill/>
        </p:spPr>
      </p:pic>
      <p:sp>
        <p:nvSpPr>
          <p:cNvPr id="2" name="1 Başlık"/>
          <p:cNvSpPr>
            <a:spLocks noGrp="1"/>
          </p:cNvSpPr>
          <p:nvPr>
            <p:ph type="title"/>
          </p:nvPr>
        </p:nvSpPr>
        <p:spPr/>
        <p:txBody>
          <a:bodyPr/>
          <a:lstStyle/>
          <a:p>
            <a:r>
              <a:rPr lang="tr-TR" dirty="0" smtClean="0"/>
              <a:t>Kod inceleme</a:t>
            </a:r>
            <a:endParaRPr lang="tr-TR" dirty="0"/>
          </a:p>
        </p:txBody>
      </p:sp>
      <p:sp>
        <p:nvSpPr>
          <p:cNvPr id="3" name="2 İçerik Yer Tutucusu"/>
          <p:cNvSpPr>
            <a:spLocks noGrp="1"/>
          </p:cNvSpPr>
          <p:nvPr>
            <p:ph sz="quarter" idx="1"/>
          </p:nvPr>
        </p:nvSpPr>
        <p:spPr/>
        <p:txBody>
          <a:bodyPr>
            <a:normAutofit/>
          </a:bodyPr>
          <a:lstStyle/>
          <a:p>
            <a:r>
              <a:rPr lang="tr-TR" dirty="0" smtClean="0"/>
              <a:t>Derste </a:t>
            </a:r>
            <a:r>
              <a:rPr lang="tr-TR" dirty="0" err="1" smtClean="0"/>
              <a:t>yazilan</a:t>
            </a:r>
            <a:r>
              <a:rPr lang="tr-TR" dirty="0" smtClean="0"/>
              <a:t> vb. kodlar dosyasındaki  </a:t>
            </a:r>
            <a:r>
              <a:rPr lang="tr-TR" dirty="0" err="1" smtClean="0"/>
              <a:t>switch</a:t>
            </a:r>
            <a:r>
              <a:rPr lang="tr-TR" dirty="0" smtClean="0"/>
              <a:t>_</a:t>
            </a:r>
            <a:r>
              <a:rPr lang="tr-TR" dirty="0" err="1" smtClean="0"/>
              <a:t>ogrencino</a:t>
            </a:r>
            <a:r>
              <a:rPr lang="tr-TR" dirty="0" smtClean="0"/>
              <a:t> dosyasını inceleyelim.</a:t>
            </a:r>
          </a:p>
          <a:p>
            <a:endParaRPr lang="tr-TR" dirty="0"/>
          </a:p>
        </p:txBody>
      </p:sp>
      <p:pic>
        <p:nvPicPr>
          <p:cNvPr id="4" name="3 Resim" descr="bilgisayar.jpg"/>
          <p:cNvPicPr>
            <a:picLocks noChangeAspect="1"/>
          </p:cNvPicPr>
          <p:nvPr/>
        </p:nvPicPr>
        <p:blipFill>
          <a:blip r:embed="rId3"/>
          <a:stretch>
            <a:fillRect/>
          </a:stretch>
        </p:blipFill>
        <p:spPr>
          <a:xfrm>
            <a:off x="6483927" y="4531821"/>
            <a:ext cx="1188720" cy="1219200"/>
          </a:xfrm>
          <a:prstGeom prst="rect">
            <a:avLst/>
          </a:prstGeom>
        </p:spPr>
      </p:pic>
      <p:sp>
        <p:nvSpPr>
          <p:cNvPr id="6" name="5 Yuvarlatılmış Dikdörtgen"/>
          <p:cNvSpPr/>
          <p:nvPr/>
        </p:nvSpPr>
        <p:spPr>
          <a:xfrm>
            <a:off x="6082758" y="5751021"/>
            <a:ext cx="1857570" cy="706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Yazılmış kodu inceleyelim.</a:t>
            </a:r>
            <a:endParaRPr lang="tr-TR" dirty="0"/>
          </a:p>
        </p:txBody>
      </p:sp>
    </p:spTree>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Alt Başlık 2"/>
          <p:cNvSpPr>
            <a:spLocks noGrp="1"/>
          </p:cNvSpPr>
          <p:nvPr>
            <p:ph sz="quarter" idx="1"/>
          </p:nvPr>
        </p:nvSpPr>
        <p:spPr/>
        <p:txBody>
          <a:bodyPr>
            <a:normAutofit lnSpcReduction="10000"/>
          </a:bodyPr>
          <a:lstStyle/>
          <a:p>
            <a:pPr algn="just">
              <a:buFontTx/>
              <a:buChar char="-"/>
            </a:pPr>
            <a:r>
              <a:rPr lang="tr-TR" sz="2400" dirty="0" smtClean="0">
                <a:solidFill>
                  <a:schemeClr val="tx1"/>
                </a:solidFill>
              </a:rPr>
              <a:t> Programlama dillerinde bazı rastgele davranışların yapılması gerekebilir. Özellikle oyun programlanması gerektiğinde rastgele sayı üretimine ihtiyaç duyulur.</a:t>
            </a:r>
          </a:p>
          <a:p>
            <a:pPr algn="just">
              <a:buFontTx/>
              <a:buChar char="-"/>
            </a:pPr>
            <a:endParaRPr lang="tr-TR" dirty="0">
              <a:solidFill>
                <a:schemeClr val="tx1"/>
              </a:solidFill>
            </a:endParaRPr>
          </a:p>
          <a:p>
            <a:pPr algn="just">
              <a:buFontTx/>
              <a:buChar char="-"/>
            </a:pPr>
            <a:r>
              <a:rPr lang="tr-TR" sz="2400" dirty="0" smtClean="0">
                <a:solidFill>
                  <a:schemeClr val="tx1"/>
                </a:solidFill>
              </a:rPr>
              <a:t> Bir programlama dilinde rastgele sayı üretmek gerçek hayata göre daha zordur. Özellikle verilen bir kaynağa göre üretilen sayılar bazen rastgelelik yerine tanınabilir bir seri üretebilir ve bu da güvenlik amaçlı durumlar için sorun yaratabilir.</a:t>
            </a:r>
          </a:p>
          <a:p>
            <a:pPr algn="just">
              <a:buFontTx/>
              <a:buChar char="-"/>
            </a:pPr>
            <a:endParaRPr lang="tr-TR" dirty="0">
              <a:solidFill>
                <a:schemeClr val="tx1"/>
              </a:solidFill>
            </a:endParaRPr>
          </a:p>
          <a:p>
            <a:pPr algn="just">
              <a:buFontTx/>
              <a:buChar char="-"/>
            </a:pPr>
            <a:r>
              <a:rPr lang="tr-TR" sz="2400" dirty="0" smtClean="0">
                <a:solidFill>
                  <a:schemeClr val="tx1"/>
                </a:solidFill>
              </a:rPr>
              <a:t> C dilinde rastgele sayı üretmek için </a:t>
            </a:r>
            <a:r>
              <a:rPr lang="tr-TR" sz="2400" b="1" dirty="0" err="1" smtClean="0">
                <a:solidFill>
                  <a:schemeClr val="tx1"/>
                </a:solidFill>
              </a:rPr>
              <a:t>stdlib</a:t>
            </a:r>
            <a:r>
              <a:rPr lang="tr-TR" sz="2400" b="1" dirty="0" smtClean="0">
                <a:solidFill>
                  <a:schemeClr val="tx1"/>
                </a:solidFill>
              </a:rPr>
              <a:t>.h</a:t>
            </a:r>
            <a:r>
              <a:rPr lang="tr-TR" sz="2400" dirty="0" smtClean="0">
                <a:solidFill>
                  <a:schemeClr val="tx1"/>
                </a:solidFill>
              </a:rPr>
              <a:t> içerisindeki </a:t>
            </a:r>
            <a:r>
              <a:rPr lang="tr-TR" sz="2400" dirty="0" err="1" smtClean="0">
                <a:solidFill>
                  <a:schemeClr val="tx1"/>
                </a:solidFill>
              </a:rPr>
              <a:t>srand</a:t>
            </a:r>
            <a:r>
              <a:rPr lang="tr-TR" sz="2400" dirty="0" smtClean="0">
                <a:solidFill>
                  <a:schemeClr val="tx1"/>
                </a:solidFill>
              </a:rPr>
              <a:t> ve </a:t>
            </a:r>
            <a:r>
              <a:rPr lang="tr-TR" sz="2400" dirty="0" err="1" smtClean="0">
                <a:solidFill>
                  <a:schemeClr val="tx1"/>
                </a:solidFill>
              </a:rPr>
              <a:t>rand</a:t>
            </a:r>
            <a:r>
              <a:rPr lang="tr-TR" sz="2400" dirty="0" smtClean="0">
                <a:solidFill>
                  <a:schemeClr val="tx1"/>
                </a:solidFill>
              </a:rPr>
              <a:t> fonksiyonları kullanılır. Ayrıca rastgele sayı üretiminde olasılıkları eşitlemeye yardımcı olmak için </a:t>
            </a:r>
            <a:r>
              <a:rPr lang="tr-TR" sz="2400" b="1" dirty="0" smtClean="0">
                <a:solidFill>
                  <a:schemeClr val="tx1"/>
                </a:solidFill>
              </a:rPr>
              <a:t>time</a:t>
            </a:r>
            <a:r>
              <a:rPr lang="tr-TR" sz="2400" dirty="0" smtClean="0">
                <a:solidFill>
                  <a:schemeClr val="tx1"/>
                </a:solidFill>
              </a:rPr>
              <a:t> kütüphanesi kullanılır.</a:t>
            </a:r>
          </a:p>
          <a:p>
            <a:pPr algn="just">
              <a:buFontTx/>
              <a:buChar char="-"/>
            </a:pPr>
            <a:endParaRPr lang="tr-TR" dirty="0">
              <a:solidFill>
                <a:schemeClr val="tx1"/>
              </a:solidFill>
            </a:endParaRPr>
          </a:p>
          <a:p>
            <a:pPr algn="just"/>
            <a:endParaRPr lang="tr-TR" sz="2400" dirty="0">
              <a:solidFill>
                <a:schemeClr val="tx1"/>
              </a:solidFill>
            </a:endParaRPr>
          </a:p>
        </p:txBody>
      </p:sp>
      <p:sp>
        <p:nvSpPr>
          <p:cNvPr id="5" name="Başlık 1"/>
          <p:cNvSpPr txBox="1">
            <a:spLocks/>
          </p:cNvSpPr>
          <p:nvPr/>
        </p:nvSpPr>
        <p:spPr>
          <a:xfrm>
            <a:off x="457200" y="571480"/>
            <a:ext cx="8229600" cy="571520"/>
          </a:xfrm>
          <a:prstGeom prst="rect">
            <a:avLst/>
          </a:prstGeom>
        </p:spPr>
        <p:txBody>
          <a:bodyPr vert="horz" anchor="ctr" anchorCtr="0">
            <a:noAutofit/>
          </a:bodyPr>
          <a:lstStyle/>
          <a:p>
            <a:pPr lvl="0">
              <a:spcBef>
                <a:spcPct val="0"/>
              </a:spcBef>
              <a:defRPr/>
            </a:pPr>
            <a:r>
              <a:rPr lang="tr-TR" sz="3200" dirty="0" smtClean="0"/>
              <a:t>Bir fonksiyon örneği: </a:t>
            </a:r>
            <a:r>
              <a:rPr lang="tr-TR" sz="3200" dirty="0" err="1" smtClean="0"/>
              <a:t>rand</a:t>
            </a:r>
            <a:r>
              <a:rPr lang="tr-TR" sz="3200" dirty="0" smtClean="0"/>
              <a:t>() fonksiyonu</a:t>
            </a:r>
            <a:endParaRPr lang="tr-TR" sz="3200" dirty="0"/>
          </a:p>
        </p:txBody>
      </p:sp>
    </p:spTree>
    <p:extLst>
      <p:ext uri="{BB962C8B-B14F-4D97-AF65-F5344CB8AC3E}">
        <p14:creationId xmlns="" xmlns:p14="http://schemas.microsoft.com/office/powerpoint/2010/main" val="2447836082"/>
      </p:ext>
    </p:extLst>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 fonksiyon örneği: </a:t>
            </a:r>
            <a:r>
              <a:rPr lang="tr-TR" dirty="0" err="1" smtClean="0"/>
              <a:t>rand</a:t>
            </a:r>
            <a:r>
              <a:rPr lang="tr-TR" dirty="0" smtClean="0"/>
              <a:t>() fonksiyonu</a:t>
            </a:r>
            <a:endParaRPr lang="tr-TR" dirty="0"/>
          </a:p>
        </p:txBody>
      </p:sp>
      <p:sp>
        <p:nvSpPr>
          <p:cNvPr id="3" name="2 İçerik Yer Tutucusu"/>
          <p:cNvSpPr>
            <a:spLocks noGrp="1"/>
          </p:cNvSpPr>
          <p:nvPr>
            <p:ph sz="quarter" idx="1"/>
          </p:nvPr>
        </p:nvSpPr>
        <p:spPr/>
        <p:txBody>
          <a:bodyPr/>
          <a:lstStyle/>
          <a:p>
            <a:r>
              <a:rPr lang="tr-TR" dirty="0" smtClean="0"/>
              <a:t>Bütün rastgele sayı üretme algoritmaları aslında</a:t>
            </a:r>
          </a:p>
          <a:p>
            <a:pPr lvl="1"/>
            <a:r>
              <a:rPr lang="tr-TR" dirty="0" smtClean="0"/>
              <a:t>“sözde rastgele” </a:t>
            </a:r>
            <a:r>
              <a:rPr lang="tr-TR" dirty="0" err="1" smtClean="0"/>
              <a:t>dir</a:t>
            </a:r>
            <a:r>
              <a:rPr lang="tr-TR" dirty="0" smtClean="0"/>
              <a:t>. (</a:t>
            </a:r>
            <a:r>
              <a:rPr lang="tr-TR" dirty="0" err="1" smtClean="0"/>
              <a:t>pseudo</a:t>
            </a:r>
            <a:r>
              <a:rPr lang="tr-TR" dirty="0" smtClean="0"/>
              <a:t> </a:t>
            </a:r>
            <a:r>
              <a:rPr lang="tr-TR" dirty="0" err="1" smtClean="0"/>
              <a:t>random</a:t>
            </a:r>
            <a:r>
              <a:rPr lang="tr-TR" dirty="0" smtClean="0"/>
              <a:t>)</a:t>
            </a:r>
          </a:p>
          <a:p>
            <a:r>
              <a:rPr lang="tr-TR" dirty="0" smtClean="0"/>
              <a:t>Yeterince rastgele olup olmadığını bilmek zordur.</a:t>
            </a:r>
          </a:p>
        </p:txBody>
      </p:sp>
      <p:pic>
        <p:nvPicPr>
          <p:cNvPr id="4" name="Picture 4" descr="dilbert-prng"/>
          <p:cNvPicPr>
            <a:picLocks noChangeAspect="1" noChangeArrowheads="1"/>
          </p:cNvPicPr>
          <p:nvPr/>
        </p:nvPicPr>
        <p:blipFill>
          <a:blip r:embed="rId2"/>
          <a:srcRect/>
          <a:stretch>
            <a:fillRect/>
          </a:stretch>
        </p:blipFill>
        <p:spPr bwMode="auto">
          <a:xfrm>
            <a:off x="500034" y="2857496"/>
            <a:ext cx="8204427" cy="2616231"/>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 fonksiyon örneği: </a:t>
            </a:r>
            <a:r>
              <a:rPr lang="tr-TR" dirty="0" err="1" smtClean="0"/>
              <a:t>rand</a:t>
            </a:r>
            <a:r>
              <a:rPr lang="tr-TR" dirty="0" smtClean="0"/>
              <a:t>() fonksiyonu</a:t>
            </a:r>
            <a:endParaRPr lang="tr-TR" dirty="0"/>
          </a:p>
        </p:txBody>
      </p:sp>
      <p:sp>
        <p:nvSpPr>
          <p:cNvPr id="3" name="2 İçerik Yer Tutucusu"/>
          <p:cNvSpPr>
            <a:spLocks noGrp="1"/>
          </p:cNvSpPr>
          <p:nvPr>
            <p:ph sz="quarter" idx="1"/>
          </p:nvPr>
        </p:nvSpPr>
        <p:spPr/>
        <p:txBody>
          <a:bodyPr/>
          <a:lstStyle/>
          <a:p>
            <a:r>
              <a:rPr lang="tr-TR" dirty="0" smtClean="0"/>
              <a:t>Rastgele sayı üretmek için</a:t>
            </a:r>
            <a:endParaRPr lang="tr-TR" dirty="0"/>
          </a:p>
        </p:txBody>
      </p:sp>
      <p:sp>
        <p:nvSpPr>
          <p:cNvPr id="4" name="3 Dikdörtgen"/>
          <p:cNvSpPr/>
          <p:nvPr/>
        </p:nvSpPr>
        <p:spPr>
          <a:xfrm>
            <a:off x="457200" y="1982391"/>
            <a:ext cx="7562850" cy="3139321"/>
          </a:xfrm>
          <a:prstGeom prst="rect">
            <a:avLst/>
          </a:prstGeom>
        </p:spPr>
        <p:txBody>
          <a:bodyPr wrap="square">
            <a:spAutoFit/>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smtClean="0"/>
              <a:t>#</a:t>
            </a:r>
            <a:r>
              <a:rPr lang="tr-TR" dirty="0" err="1" smtClean="0"/>
              <a:t>include</a:t>
            </a:r>
            <a:r>
              <a:rPr lang="tr-TR" dirty="0" smtClean="0"/>
              <a:t> &lt;</a:t>
            </a:r>
            <a:r>
              <a:rPr lang="tr-TR" dirty="0" err="1" smtClean="0"/>
              <a:t>stdlib</a:t>
            </a:r>
            <a:r>
              <a:rPr lang="tr-TR" dirty="0" smtClean="0"/>
              <a:t>.h&gt; //</a:t>
            </a:r>
            <a:r>
              <a:rPr lang="tr-TR" dirty="0" err="1" smtClean="0"/>
              <a:t>srand</a:t>
            </a:r>
            <a:r>
              <a:rPr lang="tr-TR" dirty="0" smtClean="0"/>
              <a:t> </a:t>
            </a:r>
            <a:r>
              <a:rPr lang="tr-TR" dirty="0" err="1" smtClean="0"/>
              <a:t>kullandigimiz</a:t>
            </a:r>
            <a:r>
              <a:rPr lang="tr-TR" dirty="0" smtClean="0"/>
              <a:t> </a:t>
            </a:r>
            <a:r>
              <a:rPr lang="tr-TR" dirty="0" err="1" smtClean="0"/>
              <a:t>icin</a:t>
            </a:r>
            <a:endParaRPr lang="tr-TR" dirty="0" smtClean="0"/>
          </a:p>
          <a:p>
            <a:r>
              <a:rPr lang="tr-TR" dirty="0" smtClean="0"/>
              <a:t>#</a:t>
            </a:r>
            <a:r>
              <a:rPr lang="tr-TR" dirty="0" err="1" smtClean="0"/>
              <a:t>include</a:t>
            </a:r>
            <a:r>
              <a:rPr lang="tr-TR" dirty="0" smtClean="0"/>
              <a:t> &lt;time.h&gt; //time </a:t>
            </a:r>
            <a:r>
              <a:rPr lang="tr-TR" dirty="0" err="1" smtClean="0"/>
              <a:t>kullandigimiz</a:t>
            </a:r>
            <a:r>
              <a:rPr lang="tr-TR" dirty="0" smtClean="0"/>
              <a:t> </a:t>
            </a:r>
            <a:r>
              <a:rPr lang="tr-TR" dirty="0" err="1" smtClean="0"/>
              <a:t>icin</a:t>
            </a:r>
            <a:endParaRPr lang="tr-TR" dirty="0" smtClean="0"/>
          </a:p>
          <a:p>
            <a:r>
              <a:rPr lang="tr-TR" dirty="0" err="1" smtClean="0"/>
              <a:t>int</a:t>
            </a:r>
            <a:r>
              <a:rPr lang="tr-TR" dirty="0" smtClean="0"/>
              <a:t> </a:t>
            </a:r>
            <a:r>
              <a:rPr lang="tr-TR" dirty="0" err="1" smtClean="0"/>
              <a:t>main</a:t>
            </a:r>
            <a:r>
              <a:rPr lang="tr-TR" dirty="0" smtClean="0"/>
              <a:t>()</a:t>
            </a:r>
          </a:p>
          <a:p>
            <a:r>
              <a:rPr lang="tr-TR" dirty="0" smtClean="0"/>
              <a:t>{</a:t>
            </a:r>
          </a:p>
          <a:p>
            <a:r>
              <a:rPr lang="tr-TR" dirty="0" smtClean="0"/>
              <a:t>	</a:t>
            </a:r>
            <a:r>
              <a:rPr lang="tr-TR" dirty="0" err="1" smtClean="0"/>
              <a:t>int</a:t>
            </a:r>
            <a:r>
              <a:rPr lang="tr-TR" dirty="0" smtClean="0"/>
              <a:t> a;</a:t>
            </a:r>
          </a:p>
          <a:p>
            <a:r>
              <a:rPr lang="tr-TR" dirty="0" smtClean="0"/>
              <a:t>	</a:t>
            </a:r>
            <a:r>
              <a:rPr lang="tr-TR" dirty="0" err="1" smtClean="0"/>
              <a:t>srand</a:t>
            </a:r>
            <a:r>
              <a:rPr lang="tr-TR" dirty="0" smtClean="0"/>
              <a:t> ( time(NULL) ); //</a:t>
            </a:r>
            <a:r>
              <a:rPr lang="tr-TR" sz="1200" dirty="0" err="1" smtClean="0"/>
              <a:t>Zamani</a:t>
            </a:r>
            <a:r>
              <a:rPr lang="tr-TR" sz="1200" dirty="0" smtClean="0"/>
              <a:t> baz alarak rastgele </a:t>
            </a:r>
            <a:r>
              <a:rPr lang="tr-TR" sz="1200" dirty="0" err="1" smtClean="0"/>
              <a:t>sayi</a:t>
            </a:r>
            <a:r>
              <a:rPr lang="tr-TR" sz="1200" dirty="0" smtClean="0"/>
              <a:t> </a:t>
            </a:r>
            <a:r>
              <a:rPr lang="tr-TR" sz="1200" dirty="0" err="1" smtClean="0"/>
              <a:t>uretim</a:t>
            </a:r>
            <a:r>
              <a:rPr lang="tr-TR" sz="1200" dirty="0" smtClean="0"/>
              <a:t> tohumunu(</a:t>
            </a:r>
            <a:r>
              <a:rPr lang="tr-TR" sz="1200" dirty="0" err="1" smtClean="0"/>
              <a:t>seed</a:t>
            </a:r>
            <a:r>
              <a:rPr lang="tr-TR" sz="1200" dirty="0" smtClean="0"/>
              <a:t>) atar.</a:t>
            </a:r>
            <a:endParaRPr lang="tr-TR" dirty="0" smtClean="0"/>
          </a:p>
          <a:p>
            <a:r>
              <a:rPr lang="tr-TR" dirty="0" smtClean="0"/>
              <a:t>	a = </a:t>
            </a:r>
            <a:r>
              <a:rPr lang="tr-TR" dirty="0" err="1" smtClean="0"/>
              <a:t>rand</a:t>
            </a:r>
            <a:r>
              <a:rPr lang="tr-TR" dirty="0" smtClean="0"/>
              <a:t>()%10 +1; //1 ile 10 </a:t>
            </a:r>
            <a:r>
              <a:rPr lang="tr-TR" dirty="0" err="1" smtClean="0"/>
              <a:t>arasinda</a:t>
            </a:r>
            <a:r>
              <a:rPr lang="tr-TR" dirty="0" smtClean="0"/>
              <a:t> </a:t>
            </a:r>
          </a:p>
          <a:p>
            <a:r>
              <a:rPr lang="tr-TR" dirty="0" smtClean="0"/>
              <a:t>		</a:t>
            </a:r>
            <a:r>
              <a:rPr lang="tr-TR" dirty="0" err="1" smtClean="0"/>
              <a:t>printf</a:t>
            </a:r>
            <a:r>
              <a:rPr lang="tr-TR" dirty="0" smtClean="0"/>
              <a:t>("</a:t>
            </a:r>
            <a:r>
              <a:rPr lang="tr-TR" dirty="0" err="1" smtClean="0"/>
              <a:t>sayi</a:t>
            </a:r>
            <a:r>
              <a:rPr lang="tr-TR" dirty="0" smtClean="0"/>
              <a:t> </a:t>
            </a:r>
            <a:r>
              <a:rPr lang="tr-TR" dirty="0" err="1" smtClean="0"/>
              <a:t>uret</a:t>
            </a:r>
            <a:r>
              <a:rPr lang="tr-TR" dirty="0" smtClean="0"/>
              <a:t>:%d", a);</a:t>
            </a:r>
          </a:p>
          <a:p>
            <a:r>
              <a:rPr lang="tr-TR" dirty="0" smtClean="0"/>
              <a:t>		</a:t>
            </a:r>
            <a:r>
              <a:rPr lang="tr-TR" dirty="0" err="1" smtClean="0"/>
              <a:t>return</a:t>
            </a:r>
            <a:r>
              <a:rPr lang="tr-TR" dirty="0" smtClean="0"/>
              <a:t> 0;</a:t>
            </a:r>
          </a:p>
          <a:p>
            <a:r>
              <a:rPr lang="tr-TR" dirty="0" smtClean="0"/>
              <a:t>}</a:t>
            </a:r>
            <a:endParaRPr lang="tr-TR" dirty="0"/>
          </a:p>
        </p:txBody>
      </p:sp>
      <p:cxnSp>
        <p:nvCxnSpPr>
          <p:cNvPr id="7" name="6 Düz Ok Bağlayıcısı"/>
          <p:cNvCxnSpPr/>
          <p:nvPr/>
        </p:nvCxnSpPr>
        <p:spPr>
          <a:xfrm rot="5400000" flipH="1" flipV="1">
            <a:off x="1071538" y="4572008"/>
            <a:ext cx="1143008" cy="5715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857224" y="5715016"/>
            <a:ext cx="6952994" cy="369332"/>
          </a:xfrm>
          <a:prstGeom prst="rect">
            <a:avLst/>
          </a:prstGeom>
          <a:noFill/>
        </p:spPr>
        <p:txBody>
          <a:bodyPr wrap="none" rtlCol="0">
            <a:spAutoFit/>
          </a:bodyPr>
          <a:lstStyle/>
          <a:p>
            <a:r>
              <a:rPr lang="tr-TR" dirty="0" smtClean="0"/>
              <a:t>0 ile RAND_MAX (32767 gibi tanımlı büyük bir sayı) arasında değer üretir.</a:t>
            </a:r>
            <a:endParaRPr lang="tr-TR" dirty="0"/>
          </a:p>
        </p:txBody>
      </p:sp>
      <p:sp>
        <p:nvSpPr>
          <p:cNvPr id="9" name="8 Yuvarlatılmış Dikdörtgen"/>
          <p:cNvSpPr/>
          <p:nvPr/>
        </p:nvSpPr>
        <p:spPr>
          <a:xfrm>
            <a:off x="5572132" y="4357694"/>
            <a:ext cx="3000396"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Tipik </a:t>
            </a:r>
            <a:r>
              <a:rPr lang="tr-TR" b="1" dirty="0" smtClean="0"/>
              <a:t>hata</a:t>
            </a:r>
            <a:r>
              <a:rPr lang="tr-TR" dirty="0" smtClean="0"/>
              <a:t>: </a:t>
            </a:r>
            <a:r>
              <a:rPr lang="tr-TR" dirty="0" err="1" smtClean="0"/>
              <a:t>srand’ı</a:t>
            </a:r>
            <a:r>
              <a:rPr lang="tr-TR" dirty="0" smtClean="0"/>
              <a:t> kodda birkaç kez çalışabileceği bir yere koymaktır. Örn. bir döngünün içine.</a:t>
            </a:r>
            <a:endParaRPr lang="tr-TR" dirty="0"/>
          </a:p>
        </p:txBody>
      </p:sp>
    </p:spTree>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 fonksiyon örneği: </a:t>
            </a:r>
            <a:r>
              <a:rPr lang="tr-TR" dirty="0" err="1" smtClean="0"/>
              <a:t>rand</a:t>
            </a:r>
            <a:r>
              <a:rPr lang="tr-TR" dirty="0" smtClean="0"/>
              <a:t>() fonksiyonu</a:t>
            </a:r>
            <a:endParaRPr lang="tr-TR" dirty="0"/>
          </a:p>
        </p:txBody>
      </p:sp>
      <p:sp>
        <p:nvSpPr>
          <p:cNvPr id="3" name="2 İçerik Yer Tutucusu"/>
          <p:cNvSpPr>
            <a:spLocks noGrp="1"/>
          </p:cNvSpPr>
          <p:nvPr>
            <p:ph sz="quarter" idx="1"/>
          </p:nvPr>
        </p:nvSpPr>
        <p:spPr/>
        <p:txBody>
          <a:bodyPr/>
          <a:lstStyle/>
          <a:p>
            <a:r>
              <a:rPr lang="tr-TR" dirty="0" err="1" smtClean="0"/>
              <a:t>rand</a:t>
            </a:r>
            <a:r>
              <a:rPr lang="tr-TR" dirty="0" smtClean="0"/>
              <a:t>() ile ekrana 20 tane sayı üretip yazdıran kodu inceleyelim.</a:t>
            </a:r>
          </a:p>
          <a:p>
            <a:endParaRPr lang="tr-TR" dirty="0" smtClean="0"/>
          </a:p>
          <a:p>
            <a:r>
              <a:rPr lang="tr-TR" dirty="0" err="1" smtClean="0"/>
              <a:t>rand</a:t>
            </a:r>
            <a:r>
              <a:rPr lang="tr-TR" dirty="0" smtClean="0"/>
              <a:t>()%n işlemi ile bunu [0    -   (n-1)] aralığına daraltalım.</a:t>
            </a:r>
          </a:p>
          <a:p>
            <a:r>
              <a:rPr lang="tr-TR" dirty="0" smtClean="0"/>
              <a:t>DİKKAT: Buradaki % işareti bildiğimiz </a:t>
            </a:r>
            <a:r>
              <a:rPr lang="tr-TR" dirty="0" err="1" smtClean="0"/>
              <a:t>mod</a:t>
            </a:r>
            <a:r>
              <a:rPr lang="tr-TR" dirty="0" smtClean="0"/>
              <a:t> işlemini yapar.</a:t>
            </a:r>
          </a:p>
          <a:p>
            <a:pPr lvl="1"/>
            <a:r>
              <a:rPr lang="tr-TR" dirty="0" err="1" smtClean="0"/>
              <a:t>rand</a:t>
            </a:r>
            <a:r>
              <a:rPr lang="tr-TR" dirty="0" smtClean="0"/>
              <a:t>() %10 kullanımı bir kalıp değildir. </a:t>
            </a:r>
            <a:br>
              <a:rPr lang="tr-TR" dirty="0" smtClean="0"/>
            </a:br>
            <a:r>
              <a:rPr lang="tr-TR" dirty="0" smtClean="0"/>
              <a:t>İsterseniz </a:t>
            </a:r>
            <a:r>
              <a:rPr lang="tr-TR" dirty="0" err="1" smtClean="0"/>
              <a:t>rand</a:t>
            </a:r>
            <a:r>
              <a:rPr lang="tr-TR" dirty="0" smtClean="0"/>
              <a:t> () *3 – 4 diye de kullanabilirsiniz.</a:t>
            </a:r>
          </a:p>
          <a:p>
            <a:pPr lvl="1"/>
            <a:endParaRPr lang="tr-TR" dirty="0" smtClean="0"/>
          </a:p>
        </p:txBody>
      </p:sp>
      <p:pic>
        <p:nvPicPr>
          <p:cNvPr id="4" name="3 Resim" descr="bilgisayar.jpg"/>
          <p:cNvPicPr>
            <a:picLocks noChangeAspect="1"/>
          </p:cNvPicPr>
          <p:nvPr/>
        </p:nvPicPr>
        <p:blipFill>
          <a:blip r:embed="rId2"/>
          <a:stretch>
            <a:fillRect/>
          </a:stretch>
        </p:blipFill>
        <p:spPr>
          <a:xfrm>
            <a:off x="7143768" y="4500570"/>
            <a:ext cx="1188720" cy="1219200"/>
          </a:xfrm>
          <a:prstGeom prst="rect">
            <a:avLst/>
          </a:prstGeom>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676900" y="1219200"/>
            <a:ext cx="3009900" cy="990600"/>
          </a:xfrm>
        </p:spPr>
        <p:txBody>
          <a:bodyPr>
            <a:normAutofit fontScale="90000"/>
          </a:bodyPr>
          <a:lstStyle/>
          <a:p>
            <a:r>
              <a:rPr lang="tr-TR" dirty="0" smtClean="0"/>
              <a:t>Alıştırma </a:t>
            </a:r>
            <a:br>
              <a:rPr lang="tr-TR" dirty="0" smtClean="0"/>
            </a:br>
            <a:r>
              <a:rPr lang="tr-TR" sz="2200" dirty="0" smtClean="0"/>
              <a:t>(2018 yaz döneminde 149 öğrenciden birinin bile yapamadığı soru)</a:t>
            </a:r>
            <a:endParaRPr lang="tr-TR" dirty="0"/>
          </a:p>
        </p:txBody>
      </p:sp>
      <p:sp>
        <p:nvSpPr>
          <p:cNvPr id="3" name="2 İçerik Yer Tutucusu"/>
          <p:cNvSpPr>
            <a:spLocks noGrp="1"/>
          </p:cNvSpPr>
          <p:nvPr>
            <p:ph sz="quarter" idx="1"/>
          </p:nvPr>
        </p:nvSpPr>
        <p:spPr>
          <a:xfrm>
            <a:off x="342900" y="-12700"/>
            <a:ext cx="8229600" cy="4937760"/>
          </a:xfrm>
        </p:spPr>
        <p:txBody>
          <a:bodyPr>
            <a:normAutofit fontScale="55000" lnSpcReduction="20000"/>
          </a:bodyPr>
          <a:lstStyle/>
          <a:p>
            <a:pPr marL="514350" indent="-514350">
              <a:lnSpc>
                <a:spcPct val="115000"/>
              </a:lnSpc>
              <a:spcAft>
                <a:spcPts val="0"/>
              </a:spcAft>
              <a:buFont typeface="+mj-lt"/>
              <a:buAutoNum type="arabicPeriod"/>
            </a:pPr>
            <a:r>
              <a:rPr lang="en-US" sz="2800" dirty="0" smtClean="0">
                <a:solidFill>
                  <a:srgbClr val="008000"/>
                </a:solidFill>
                <a:latin typeface="Consolas"/>
                <a:ea typeface="Times New Roman"/>
                <a:cs typeface="Times New Roman"/>
              </a:rPr>
              <a:t>#include &lt;</a:t>
            </a:r>
            <a:r>
              <a:rPr lang="en-US" sz="2800" dirty="0" err="1" smtClean="0">
                <a:solidFill>
                  <a:srgbClr val="008000"/>
                </a:solidFill>
                <a:latin typeface="Consolas"/>
                <a:ea typeface="Times New Roman"/>
                <a:cs typeface="Times New Roman"/>
              </a:rPr>
              <a:t>stdio.h</a:t>
            </a:r>
            <a:r>
              <a:rPr lang="en-US" sz="2800" dirty="0" smtClean="0">
                <a:solidFill>
                  <a:srgbClr val="008000"/>
                </a:solidFill>
                <a:latin typeface="Consolas"/>
                <a:ea typeface="Times New Roman"/>
                <a:cs typeface="Times New Roman"/>
              </a:rPr>
              <a:t>&gt;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b="1" dirty="0" err="1" smtClean="0">
                <a:solidFill>
                  <a:srgbClr val="000000"/>
                </a:solidFill>
                <a:latin typeface="Consolas"/>
                <a:ea typeface="Times New Roman"/>
                <a:cs typeface="Times New Roman"/>
              </a:rPr>
              <a:t>int</a:t>
            </a:r>
            <a:r>
              <a:rPr lang="en-US" sz="2800" dirty="0" smtClean="0">
                <a:solidFill>
                  <a:srgbClr val="000000"/>
                </a:solidFill>
                <a:latin typeface="Consolas"/>
                <a:ea typeface="Times New Roman"/>
                <a:cs typeface="Times New Roman"/>
              </a:rPr>
              <a:t> main</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b="1" dirty="0" err="1" smtClean="0">
                <a:solidFill>
                  <a:srgbClr val="000000"/>
                </a:solidFill>
                <a:latin typeface="Consolas"/>
                <a:ea typeface="Times New Roman"/>
                <a:cs typeface="Times New Roman"/>
              </a:rPr>
              <a:t>int</a:t>
            </a:r>
            <a:r>
              <a:rPr lang="en-US" sz="2800" dirty="0" smtClean="0">
                <a:solidFill>
                  <a:srgbClr val="000000"/>
                </a:solidFill>
                <a:latin typeface="Consolas"/>
                <a:ea typeface="Times New Roman"/>
                <a:cs typeface="Times New Roman"/>
              </a:rPr>
              <a:t> </a:t>
            </a:r>
            <a:r>
              <a:rPr lang="tr-TR" sz="2800" dirty="0" smtClean="0">
                <a:solidFill>
                  <a:srgbClr val="000000"/>
                </a:solidFill>
                <a:latin typeface="Consolas"/>
                <a:ea typeface="Times New Roman"/>
                <a:cs typeface="Times New Roman"/>
              </a:rPr>
              <a:t>a</a:t>
            </a:r>
            <a:r>
              <a:rPr lang="en-US" sz="2800" b="1" dirty="0" smtClean="0">
                <a:solidFill>
                  <a:srgbClr val="FF0000"/>
                </a:solidFill>
                <a:latin typeface="Consolas"/>
                <a:ea typeface="Times New Roman"/>
                <a:cs typeface="Times New Roman"/>
              </a:rPr>
              <a:t>=</a:t>
            </a:r>
            <a:r>
              <a:rPr lang="en-US" sz="2800" dirty="0" smtClean="0">
                <a:solidFill>
                  <a:srgbClr val="800080"/>
                </a:solidFill>
                <a:latin typeface="Consolas"/>
                <a:ea typeface="Times New Roman"/>
                <a:cs typeface="Times New Roman"/>
              </a:rPr>
              <a:t>7</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dirty="0" err="1" smtClean="0">
                <a:solidFill>
                  <a:srgbClr val="000000"/>
                </a:solidFill>
                <a:latin typeface="Consolas"/>
                <a:ea typeface="Times New Roman"/>
                <a:cs typeface="Times New Roman"/>
              </a:rPr>
              <a:t>printf</a:t>
            </a:r>
            <a:r>
              <a:rPr lang="en-US" sz="2800" b="1" dirty="0" smtClean="0">
                <a:solidFill>
                  <a:srgbClr val="FF0000"/>
                </a:solidFill>
                <a:latin typeface="Consolas"/>
                <a:ea typeface="Times New Roman"/>
                <a:cs typeface="Times New Roman"/>
              </a:rPr>
              <a:t>(</a:t>
            </a:r>
            <a:r>
              <a:rPr lang="en-US" sz="2800" b="1" dirty="0" smtClean="0">
                <a:solidFill>
                  <a:srgbClr val="0000FF"/>
                </a:solidFill>
                <a:latin typeface="Consolas"/>
                <a:ea typeface="Times New Roman"/>
                <a:cs typeface="Times New Roman"/>
              </a:rPr>
              <a:t>"%d"</a:t>
            </a:r>
            <a:r>
              <a:rPr lang="en-US" sz="2800" b="1" dirty="0" smtClean="0">
                <a:solidFill>
                  <a:srgbClr val="FF0000"/>
                </a:solidFill>
                <a:latin typeface="Consolas"/>
                <a:ea typeface="Times New Roman"/>
                <a:cs typeface="Times New Roman"/>
              </a:rPr>
              <a:t>,</a:t>
            </a:r>
            <a:r>
              <a:rPr lang="en-US" sz="2800" dirty="0" smtClean="0">
                <a:solidFill>
                  <a:srgbClr val="000000"/>
                </a:solidFill>
                <a:latin typeface="Consolas"/>
                <a:ea typeface="Times New Roman"/>
                <a:cs typeface="Times New Roman"/>
              </a:rPr>
              <a:t> </a:t>
            </a:r>
            <a:r>
              <a:rPr lang="en-US" sz="2800" b="1" dirty="0" smtClean="0">
                <a:solidFill>
                  <a:srgbClr val="FF0000"/>
                </a:solidFill>
                <a:latin typeface="Consolas"/>
                <a:ea typeface="Times New Roman"/>
                <a:cs typeface="Times New Roman"/>
              </a:rPr>
              <a:t>--</a:t>
            </a:r>
            <a:r>
              <a:rPr lang="tr-TR" sz="2800" dirty="0" smtClean="0">
                <a:solidFill>
                  <a:srgbClr val="000000"/>
                </a:solidFill>
                <a:latin typeface="Consolas"/>
                <a:ea typeface="Times New Roman"/>
                <a:cs typeface="Times New Roman"/>
              </a:rPr>
              <a:t>a</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b="1" dirty="0" err="1" smtClean="0">
                <a:solidFill>
                  <a:srgbClr val="000000"/>
                </a:solidFill>
                <a:latin typeface="Consolas"/>
                <a:ea typeface="Times New Roman"/>
                <a:cs typeface="Times New Roman"/>
              </a:rPr>
              <a:t>int</a:t>
            </a:r>
            <a:r>
              <a:rPr lang="en-US" sz="2800" dirty="0" smtClean="0">
                <a:solidFill>
                  <a:srgbClr val="000000"/>
                </a:solidFill>
                <a:latin typeface="Consolas"/>
                <a:ea typeface="Times New Roman"/>
                <a:cs typeface="Times New Roman"/>
              </a:rPr>
              <a:t> </a:t>
            </a:r>
            <a:r>
              <a:rPr lang="tr-TR" sz="2800" dirty="0" smtClean="0">
                <a:solidFill>
                  <a:srgbClr val="000000"/>
                </a:solidFill>
                <a:latin typeface="Consolas"/>
                <a:ea typeface="Times New Roman"/>
                <a:cs typeface="Times New Roman"/>
              </a:rPr>
              <a:t>b</a:t>
            </a:r>
            <a:r>
              <a:rPr lang="en-US" sz="2800" b="1" dirty="0" smtClean="0">
                <a:solidFill>
                  <a:srgbClr val="FF0000"/>
                </a:solidFill>
                <a:latin typeface="Consolas"/>
                <a:ea typeface="Times New Roman"/>
                <a:cs typeface="Times New Roman"/>
              </a:rPr>
              <a:t>=</a:t>
            </a:r>
            <a:r>
              <a:rPr lang="en-US" sz="2800" dirty="0" smtClean="0">
                <a:solidFill>
                  <a:srgbClr val="800080"/>
                </a:solidFill>
                <a:latin typeface="Consolas"/>
                <a:ea typeface="Times New Roman"/>
                <a:cs typeface="Times New Roman"/>
              </a:rPr>
              <a:t>12</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dirty="0" err="1" smtClean="0">
                <a:solidFill>
                  <a:srgbClr val="000000"/>
                </a:solidFill>
                <a:latin typeface="Consolas"/>
                <a:ea typeface="Times New Roman"/>
                <a:cs typeface="Times New Roman"/>
              </a:rPr>
              <a:t>printf</a:t>
            </a:r>
            <a:r>
              <a:rPr lang="en-US" sz="2800" b="1" dirty="0" smtClean="0">
                <a:solidFill>
                  <a:srgbClr val="FF0000"/>
                </a:solidFill>
                <a:latin typeface="Consolas"/>
                <a:ea typeface="Times New Roman"/>
                <a:cs typeface="Times New Roman"/>
              </a:rPr>
              <a:t>(</a:t>
            </a:r>
            <a:r>
              <a:rPr lang="en-US" sz="2800" b="1" dirty="0" smtClean="0">
                <a:solidFill>
                  <a:srgbClr val="0000FF"/>
                </a:solidFill>
                <a:latin typeface="Consolas"/>
                <a:ea typeface="Times New Roman"/>
                <a:cs typeface="Times New Roman"/>
              </a:rPr>
              <a:t>"%d"</a:t>
            </a:r>
            <a:r>
              <a:rPr lang="en-US" sz="2800" b="1" dirty="0" smtClean="0">
                <a:solidFill>
                  <a:srgbClr val="FF0000"/>
                </a:solidFill>
                <a:latin typeface="Consolas"/>
                <a:ea typeface="Times New Roman"/>
                <a:cs typeface="Times New Roman"/>
              </a:rPr>
              <a:t>,++</a:t>
            </a:r>
            <a:r>
              <a:rPr lang="tr-TR" sz="2800" dirty="0" smtClean="0">
                <a:solidFill>
                  <a:srgbClr val="000000"/>
                </a:solidFill>
                <a:latin typeface="Consolas"/>
                <a:ea typeface="Times New Roman"/>
                <a:cs typeface="Times New Roman"/>
              </a:rPr>
              <a:t>b</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b="1" dirty="0" err="1" smtClean="0">
                <a:solidFill>
                  <a:srgbClr val="000000"/>
                </a:solidFill>
                <a:latin typeface="Consolas"/>
                <a:ea typeface="Times New Roman"/>
                <a:cs typeface="Times New Roman"/>
              </a:rPr>
              <a:t>int</a:t>
            </a:r>
            <a:r>
              <a:rPr lang="en-US" sz="2800" dirty="0" smtClean="0">
                <a:solidFill>
                  <a:srgbClr val="000000"/>
                </a:solidFill>
                <a:latin typeface="Consolas"/>
                <a:ea typeface="Times New Roman"/>
                <a:cs typeface="Times New Roman"/>
              </a:rPr>
              <a:t> </a:t>
            </a:r>
            <a:r>
              <a:rPr lang="tr-TR" sz="2800" dirty="0" smtClean="0">
                <a:solidFill>
                  <a:srgbClr val="000000"/>
                </a:solidFill>
                <a:latin typeface="Consolas"/>
                <a:ea typeface="Times New Roman"/>
                <a:cs typeface="Times New Roman"/>
              </a:rPr>
              <a:t>c</a:t>
            </a:r>
            <a:r>
              <a:rPr lang="en-US" sz="2800" dirty="0" smtClean="0">
                <a:solidFill>
                  <a:srgbClr val="000000"/>
                </a:solidFill>
                <a:latin typeface="Consolas"/>
                <a:ea typeface="Times New Roman"/>
                <a:cs typeface="Times New Roman"/>
              </a:rPr>
              <a:t> </a:t>
            </a:r>
            <a:r>
              <a:rPr lang="en-US" sz="2800" b="1" dirty="0" smtClean="0">
                <a:solidFill>
                  <a:srgbClr val="FF0000"/>
                </a:solidFill>
                <a:latin typeface="Consolas"/>
                <a:ea typeface="Times New Roman"/>
                <a:cs typeface="Times New Roman"/>
              </a:rPr>
              <a:t>=</a:t>
            </a:r>
            <a:r>
              <a:rPr lang="en-US" sz="2800" dirty="0" smtClean="0">
                <a:solidFill>
                  <a:srgbClr val="000000"/>
                </a:solidFill>
                <a:latin typeface="Consolas"/>
                <a:ea typeface="Times New Roman"/>
                <a:cs typeface="Times New Roman"/>
              </a:rPr>
              <a:t> </a:t>
            </a:r>
            <a:r>
              <a:rPr lang="en-US" sz="2800" dirty="0" smtClean="0">
                <a:solidFill>
                  <a:srgbClr val="800080"/>
                </a:solidFill>
                <a:latin typeface="Consolas"/>
                <a:ea typeface="Times New Roman"/>
                <a:cs typeface="Times New Roman"/>
              </a:rPr>
              <a:t>4</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dirty="0" err="1" smtClean="0">
                <a:solidFill>
                  <a:srgbClr val="000000"/>
                </a:solidFill>
                <a:latin typeface="Consolas"/>
                <a:ea typeface="Times New Roman"/>
                <a:cs typeface="Times New Roman"/>
              </a:rPr>
              <a:t>printf</a:t>
            </a:r>
            <a:r>
              <a:rPr lang="en-US" sz="2800" b="1" dirty="0" smtClean="0">
                <a:solidFill>
                  <a:srgbClr val="FF0000"/>
                </a:solidFill>
                <a:latin typeface="Consolas"/>
                <a:ea typeface="Times New Roman"/>
                <a:cs typeface="Times New Roman"/>
              </a:rPr>
              <a:t>(</a:t>
            </a:r>
            <a:r>
              <a:rPr lang="en-US" sz="2800" b="1" dirty="0" smtClean="0">
                <a:solidFill>
                  <a:srgbClr val="0000FF"/>
                </a:solidFill>
                <a:latin typeface="Consolas"/>
                <a:ea typeface="Times New Roman"/>
                <a:cs typeface="Times New Roman"/>
              </a:rPr>
              <a:t>"%d"</a:t>
            </a:r>
            <a:r>
              <a:rPr lang="en-US" sz="2800" b="1" dirty="0" smtClean="0">
                <a:solidFill>
                  <a:srgbClr val="FF0000"/>
                </a:solidFill>
                <a:latin typeface="Consolas"/>
                <a:ea typeface="Times New Roman"/>
                <a:cs typeface="Times New Roman"/>
              </a:rPr>
              <a:t>,</a:t>
            </a:r>
            <a:r>
              <a:rPr lang="en-US" sz="2800" dirty="0" smtClean="0">
                <a:solidFill>
                  <a:srgbClr val="000000"/>
                </a:solidFill>
                <a:latin typeface="Consolas"/>
                <a:ea typeface="Times New Roman"/>
                <a:cs typeface="Times New Roman"/>
              </a:rPr>
              <a:t> </a:t>
            </a:r>
            <a:r>
              <a:rPr lang="tr-TR" sz="2800" dirty="0" smtClean="0">
                <a:solidFill>
                  <a:srgbClr val="000000"/>
                </a:solidFill>
                <a:latin typeface="Consolas"/>
                <a:ea typeface="Times New Roman"/>
                <a:cs typeface="Times New Roman"/>
              </a:rPr>
              <a:t>b</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dirty="0" err="1" smtClean="0">
                <a:solidFill>
                  <a:srgbClr val="000000"/>
                </a:solidFill>
                <a:latin typeface="Consolas"/>
                <a:ea typeface="Times New Roman"/>
                <a:cs typeface="Times New Roman"/>
              </a:rPr>
              <a:t>printf</a:t>
            </a:r>
            <a:r>
              <a:rPr lang="en-US" sz="2800" b="1" dirty="0" smtClean="0">
                <a:solidFill>
                  <a:srgbClr val="FF0000"/>
                </a:solidFill>
                <a:latin typeface="Consolas"/>
                <a:ea typeface="Times New Roman"/>
                <a:cs typeface="Times New Roman"/>
              </a:rPr>
              <a:t>(</a:t>
            </a:r>
            <a:r>
              <a:rPr lang="en-US" sz="2800" b="1" dirty="0" smtClean="0">
                <a:solidFill>
                  <a:srgbClr val="0000FF"/>
                </a:solidFill>
                <a:latin typeface="Consolas"/>
                <a:ea typeface="Times New Roman"/>
                <a:cs typeface="Times New Roman"/>
              </a:rPr>
              <a:t>"%d"</a:t>
            </a:r>
            <a:r>
              <a:rPr lang="en-US" sz="2800" b="1" dirty="0" smtClean="0">
                <a:solidFill>
                  <a:srgbClr val="FF0000"/>
                </a:solidFill>
                <a:latin typeface="Consolas"/>
                <a:ea typeface="Times New Roman"/>
                <a:cs typeface="Times New Roman"/>
              </a:rPr>
              <a:t>,</a:t>
            </a:r>
            <a:r>
              <a:rPr lang="en-US" sz="2800" dirty="0" smtClean="0">
                <a:solidFill>
                  <a:srgbClr val="000000"/>
                </a:solidFill>
                <a:latin typeface="Consolas"/>
                <a:ea typeface="Times New Roman"/>
                <a:cs typeface="Times New Roman"/>
              </a:rPr>
              <a:t> </a:t>
            </a:r>
            <a:r>
              <a:rPr lang="tr-TR" sz="2800" dirty="0" smtClean="0">
                <a:solidFill>
                  <a:srgbClr val="000000"/>
                </a:solidFill>
                <a:latin typeface="Consolas"/>
                <a:ea typeface="Times New Roman"/>
                <a:cs typeface="Times New Roman"/>
              </a:rPr>
              <a:t>a</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b="1" dirty="0" smtClean="0">
                <a:solidFill>
                  <a:srgbClr val="000000"/>
                </a:solidFill>
                <a:latin typeface="Consolas"/>
                <a:ea typeface="Times New Roman"/>
                <a:cs typeface="Times New Roman"/>
              </a:rPr>
              <a:t>return</a:t>
            </a:r>
            <a:r>
              <a:rPr lang="en-US" sz="2800" dirty="0" smtClean="0">
                <a:solidFill>
                  <a:srgbClr val="000000"/>
                </a:solidFill>
                <a:latin typeface="Consolas"/>
                <a:ea typeface="Times New Roman"/>
                <a:cs typeface="Times New Roman"/>
              </a:rPr>
              <a:t> </a:t>
            </a:r>
            <a:r>
              <a:rPr lang="en-US" sz="2800" dirty="0" smtClean="0">
                <a:solidFill>
                  <a:srgbClr val="800080"/>
                </a:solidFill>
                <a:latin typeface="Consolas"/>
                <a:ea typeface="Times New Roman"/>
                <a:cs typeface="Times New Roman"/>
              </a:rPr>
              <a:t>0</a:t>
            </a: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marL="514350" indent="-514350">
              <a:lnSpc>
                <a:spcPct val="115000"/>
              </a:lnSpc>
              <a:spcAft>
                <a:spcPts val="0"/>
              </a:spcAft>
              <a:buFont typeface="+mj-lt"/>
              <a:buAutoNum type="arabicPeriod"/>
            </a:pPr>
            <a:r>
              <a:rPr lang="en-US" sz="2800" b="1" dirty="0" smtClean="0">
                <a:solidFill>
                  <a:srgbClr val="FF0000"/>
                </a:solidFill>
                <a:latin typeface="Consolas"/>
                <a:ea typeface="Times New Roman"/>
                <a:cs typeface="Times New Roman"/>
              </a:rPr>
              <a:t>}</a:t>
            </a:r>
            <a:endParaRPr lang="tr-TR" sz="1600" dirty="0" smtClean="0">
              <a:ea typeface="Times New Roman"/>
              <a:cs typeface="Times New Roman"/>
            </a:endParaRPr>
          </a:p>
          <a:p>
            <a:pPr>
              <a:lnSpc>
                <a:spcPct val="115000"/>
              </a:lnSpc>
              <a:spcAft>
                <a:spcPts val="0"/>
              </a:spcAft>
              <a:buNone/>
            </a:pPr>
            <a:endParaRPr lang="tr-TR" sz="1600" dirty="0" smtClean="0">
              <a:ea typeface="Times New Roman"/>
              <a:cs typeface="Times New Roman"/>
            </a:endParaRPr>
          </a:p>
        </p:txBody>
      </p:sp>
      <p:sp>
        <p:nvSpPr>
          <p:cNvPr id="11" name="10 Yuvarlatılmış Dikdörtgen"/>
          <p:cNvSpPr/>
          <p:nvPr/>
        </p:nvSpPr>
        <p:spPr>
          <a:xfrm>
            <a:off x="5410200" y="2966720"/>
            <a:ext cx="3009900" cy="13055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Bilgisayar açısından az önceki kodla tamamen aynı kod</a:t>
            </a:r>
          </a:p>
        </p:txBody>
      </p:sp>
    </p:spTree>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Alt Başlık 2"/>
          <p:cNvSpPr>
            <a:spLocks noGrp="1"/>
          </p:cNvSpPr>
          <p:nvPr>
            <p:ph sz="quarter" idx="1"/>
          </p:nvPr>
        </p:nvSpPr>
        <p:spPr/>
        <p:txBody>
          <a:bodyPr>
            <a:normAutofit/>
          </a:bodyPr>
          <a:lstStyle/>
          <a:p>
            <a:pPr algn="just">
              <a:buFontTx/>
              <a:buChar char="-"/>
            </a:pPr>
            <a:r>
              <a:rPr lang="tr-TR" sz="2400" dirty="0" smtClean="0">
                <a:solidFill>
                  <a:schemeClr val="tx1"/>
                </a:solidFill>
              </a:rPr>
              <a:t> Üretilmek istenen rastgele sayılar her zaman 0 ya da 1'den başlamak zorunda olmayabilir ve her zaman sayı aralığı 1 olmayabilir. Örneğin </a:t>
            </a:r>
            <a:r>
              <a:rPr lang="tr-TR" sz="2400" b="1" dirty="0" smtClean="0">
                <a:solidFill>
                  <a:schemeClr val="tx1"/>
                </a:solidFill>
              </a:rPr>
              <a:t>birisi 30 ile 100 arasında 5'er 5'er artan </a:t>
            </a:r>
            <a:r>
              <a:rPr lang="tr-TR" sz="2400" dirty="0" smtClean="0">
                <a:solidFill>
                  <a:schemeClr val="tx1"/>
                </a:solidFill>
              </a:rPr>
              <a:t>sayıları üretmek isteyebilir. Bunun için aşağıdaki yöntem kullanılabilir.</a:t>
            </a:r>
          </a:p>
          <a:p>
            <a:pPr lvl="1" algn="just"/>
            <a:r>
              <a:rPr lang="tr-TR" dirty="0" err="1" smtClean="0">
                <a:solidFill>
                  <a:schemeClr val="tx1"/>
                </a:solidFill>
              </a:rPr>
              <a:t>int</a:t>
            </a:r>
            <a:r>
              <a:rPr lang="tr-TR" dirty="0" smtClean="0">
                <a:solidFill>
                  <a:schemeClr val="tx1"/>
                </a:solidFill>
              </a:rPr>
              <a:t> x;</a:t>
            </a:r>
          </a:p>
          <a:p>
            <a:pPr lvl="1" algn="just"/>
            <a:r>
              <a:rPr lang="tr-TR" dirty="0" smtClean="0">
                <a:solidFill>
                  <a:schemeClr val="tx1"/>
                </a:solidFill>
              </a:rPr>
              <a:t>X = (</a:t>
            </a:r>
            <a:r>
              <a:rPr lang="tr-TR" dirty="0" err="1" smtClean="0">
                <a:solidFill>
                  <a:schemeClr val="tx1"/>
                </a:solidFill>
              </a:rPr>
              <a:t>rand</a:t>
            </a:r>
            <a:r>
              <a:rPr lang="tr-TR" dirty="0" smtClean="0">
                <a:solidFill>
                  <a:schemeClr val="tx1"/>
                </a:solidFill>
              </a:rPr>
              <a:t>() % </a:t>
            </a:r>
            <a:r>
              <a:rPr lang="tr-TR" b="1" dirty="0" smtClean="0">
                <a:solidFill>
                  <a:schemeClr val="tx1"/>
                </a:solidFill>
              </a:rPr>
              <a:t>A</a:t>
            </a:r>
            <a:r>
              <a:rPr lang="tr-TR" dirty="0" smtClean="0">
                <a:solidFill>
                  <a:schemeClr val="tx1"/>
                </a:solidFill>
              </a:rPr>
              <a:t> + </a:t>
            </a:r>
            <a:r>
              <a:rPr lang="tr-TR" b="1" dirty="0" smtClean="0">
                <a:solidFill>
                  <a:schemeClr val="tx1"/>
                </a:solidFill>
              </a:rPr>
              <a:t>B</a:t>
            </a:r>
            <a:r>
              <a:rPr lang="tr-TR" dirty="0" smtClean="0">
                <a:solidFill>
                  <a:schemeClr val="tx1"/>
                </a:solidFill>
              </a:rPr>
              <a:t>)*</a:t>
            </a:r>
            <a:r>
              <a:rPr lang="tr-TR" b="1" dirty="0" smtClean="0">
                <a:solidFill>
                  <a:schemeClr val="tx1"/>
                </a:solidFill>
              </a:rPr>
              <a:t>C</a:t>
            </a:r>
            <a:r>
              <a:rPr lang="tr-TR" dirty="0" smtClean="0">
                <a:solidFill>
                  <a:schemeClr val="tx1"/>
                </a:solidFill>
              </a:rPr>
              <a:t>;</a:t>
            </a:r>
          </a:p>
          <a:p>
            <a:pPr lvl="1" algn="just"/>
            <a:endParaRPr lang="tr-TR" dirty="0" smtClean="0"/>
          </a:p>
          <a:p>
            <a:pPr lvl="1" algn="just"/>
            <a:r>
              <a:rPr lang="tr-TR" dirty="0" smtClean="0">
                <a:solidFill>
                  <a:schemeClr val="tx1"/>
                </a:solidFill>
              </a:rPr>
              <a:t>X = (</a:t>
            </a:r>
            <a:r>
              <a:rPr lang="tr-TR" dirty="0" err="1" smtClean="0">
                <a:solidFill>
                  <a:schemeClr val="tx1"/>
                </a:solidFill>
              </a:rPr>
              <a:t>rand</a:t>
            </a:r>
            <a:r>
              <a:rPr lang="tr-TR" dirty="0" smtClean="0"/>
              <a:t>() % 15 + 6) *5;</a:t>
            </a:r>
            <a:endParaRPr lang="tr-TR" dirty="0" smtClean="0">
              <a:solidFill>
                <a:schemeClr val="tx1"/>
              </a:solidFill>
            </a:endParaRPr>
          </a:p>
          <a:p>
            <a:pPr algn="just">
              <a:buNone/>
            </a:pPr>
            <a:endParaRPr lang="tr-TR" dirty="0">
              <a:solidFill>
                <a:schemeClr val="tx1"/>
              </a:solidFill>
            </a:endParaRPr>
          </a:p>
          <a:p>
            <a:pPr algn="just"/>
            <a:endParaRPr lang="tr-TR" sz="2400" dirty="0">
              <a:solidFill>
                <a:schemeClr val="tx1"/>
              </a:solidFill>
            </a:endParaRPr>
          </a:p>
        </p:txBody>
      </p:sp>
      <p:sp>
        <p:nvSpPr>
          <p:cNvPr id="5" name="Başlık 1"/>
          <p:cNvSpPr>
            <a:spLocks noGrp="1"/>
          </p:cNvSpPr>
          <p:nvPr>
            <p:ph type="title"/>
          </p:nvPr>
        </p:nvSpPr>
        <p:spPr>
          <a:xfrm>
            <a:off x="457200" y="571480"/>
            <a:ext cx="8229600" cy="571520"/>
          </a:xfrm>
        </p:spPr>
        <p:txBody>
          <a:bodyPr anchor="ctr">
            <a:noAutofit/>
          </a:bodyPr>
          <a:lstStyle/>
          <a:p>
            <a:r>
              <a:rPr lang="tr-TR" dirty="0" smtClean="0"/>
              <a:t>Bir fonksiyon örneği: </a:t>
            </a:r>
            <a:r>
              <a:rPr lang="tr-TR" dirty="0" err="1" smtClean="0"/>
              <a:t>rand</a:t>
            </a:r>
            <a:r>
              <a:rPr lang="tr-TR" dirty="0" smtClean="0"/>
              <a:t>() fonksiyonu</a:t>
            </a:r>
            <a:endParaRPr lang="tr-TR" dirty="0"/>
          </a:p>
        </p:txBody>
      </p:sp>
    </p:spTree>
    <p:extLst>
      <p:ext uri="{BB962C8B-B14F-4D97-AF65-F5344CB8AC3E}">
        <p14:creationId xmlns="" xmlns:p14="http://schemas.microsoft.com/office/powerpoint/2010/main" val="23956082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Alt Başlık 2"/>
          <p:cNvSpPr>
            <a:spLocks noGrp="1"/>
          </p:cNvSpPr>
          <p:nvPr>
            <p:ph sz="quarter" idx="1"/>
          </p:nvPr>
        </p:nvSpPr>
        <p:spPr/>
        <p:txBody>
          <a:bodyPr>
            <a:normAutofit fontScale="92500"/>
          </a:bodyPr>
          <a:lstStyle/>
          <a:p>
            <a:pPr algn="just"/>
            <a:r>
              <a:rPr lang="tr-TR" b="1" dirty="0" smtClean="0">
                <a:solidFill>
                  <a:schemeClr val="tx1"/>
                </a:solidFill>
              </a:rPr>
              <a:t>EZBERLEMEK YERİNE MANTIĞINI ANLAMAYA ÇALIŞINIZ. </a:t>
            </a:r>
          </a:p>
          <a:p>
            <a:pPr algn="just"/>
            <a:r>
              <a:rPr lang="tr-TR" b="1" dirty="0" smtClean="0">
                <a:solidFill>
                  <a:schemeClr val="tx1"/>
                </a:solidFill>
              </a:rPr>
              <a:t>A: </a:t>
            </a:r>
            <a:r>
              <a:rPr lang="tr-TR" dirty="0" smtClean="0">
                <a:solidFill>
                  <a:schemeClr val="tx1"/>
                </a:solidFill>
              </a:rPr>
              <a:t>Üretilecek farklı sayıların toplamı</a:t>
            </a:r>
            <a:r>
              <a:rPr lang="tr-TR" dirty="0" smtClean="0"/>
              <a:t>nı temsil eder. </a:t>
            </a:r>
            <a:endParaRPr lang="tr-TR" sz="2400" dirty="0">
              <a:solidFill>
                <a:schemeClr val="tx1"/>
              </a:solidFill>
            </a:endParaRPr>
          </a:p>
          <a:p>
            <a:pPr algn="just"/>
            <a:r>
              <a:rPr lang="tr-TR" b="1" dirty="0" smtClean="0">
                <a:solidFill>
                  <a:schemeClr val="tx1"/>
                </a:solidFill>
              </a:rPr>
              <a:t>B: </a:t>
            </a:r>
            <a:r>
              <a:rPr lang="tr-TR" dirty="0" smtClean="0">
                <a:solidFill>
                  <a:schemeClr val="tx1"/>
                </a:solidFill>
              </a:rPr>
              <a:t>Sayıların başlangıç katsayısı. </a:t>
            </a:r>
          </a:p>
          <a:p>
            <a:pPr algn="just"/>
            <a:r>
              <a:rPr lang="tr-TR" b="1" dirty="0" smtClean="0">
                <a:solidFill>
                  <a:schemeClr val="tx1"/>
                </a:solidFill>
              </a:rPr>
              <a:t>C: </a:t>
            </a:r>
            <a:r>
              <a:rPr lang="tr-TR" dirty="0" smtClean="0">
                <a:solidFill>
                  <a:schemeClr val="tx1"/>
                </a:solidFill>
              </a:rPr>
              <a:t>Üretilecek sayıların aralarındaki fark. Normal bir zarda sayılar arasındaki fark 1 olduğu için </a:t>
            </a:r>
            <a:r>
              <a:rPr lang="tr-TR" dirty="0" smtClean="0"/>
              <a:t>zar değeri üreteceğimizde</a:t>
            </a:r>
            <a:r>
              <a:rPr lang="tr-TR" dirty="0" smtClean="0">
                <a:solidFill>
                  <a:schemeClr val="tx1"/>
                </a:solidFill>
              </a:rPr>
              <a:t> bu değeri kullanmayız. Ancak 5 ile 100 arasında 5'er 5'er artan sayılar isteniyorsa C değeri 5 olmalıdır.</a:t>
            </a:r>
          </a:p>
          <a:p>
            <a:pPr algn="just"/>
            <a:endParaRPr lang="tr-TR" sz="2400" dirty="0">
              <a:solidFill>
                <a:schemeClr val="tx1"/>
              </a:solidFill>
            </a:endParaRPr>
          </a:p>
          <a:p>
            <a:pPr algn="just"/>
            <a:r>
              <a:rPr lang="tr-TR" b="1" dirty="0" smtClean="0">
                <a:solidFill>
                  <a:schemeClr val="tx1"/>
                </a:solidFill>
              </a:rPr>
              <a:t>Not: </a:t>
            </a:r>
            <a:r>
              <a:rPr lang="tr-TR" b="1" u="sng" dirty="0" smtClean="0">
                <a:solidFill>
                  <a:schemeClr val="tx1"/>
                </a:solidFill>
              </a:rPr>
              <a:t>B</a:t>
            </a:r>
            <a:r>
              <a:rPr lang="tr-TR" dirty="0" smtClean="0">
                <a:solidFill>
                  <a:schemeClr val="tx1"/>
                </a:solidFill>
              </a:rPr>
              <a:t> değeri sayıların ilk başlayacağı yer demiştik. Ancak burada asıl girilmesi gereken sayı (</a:t>
            </a:r>
            <a:r>
              <a:rPr lang="tr-TR" b="1" i="1" dirty="0" smtClean="0">
                <a:solidFill>
                  <a:schemeClr val="tx1"/>
                </a:solidFill>
              </a:rPr>
              <a:t>Sayı_Başlangıcı</a:t>
            </a:r>
            <a:r>
              <a:rPr lang="tr-TR" dirty="0" smtClean="0">
                <a:solidFill>
                  <a:schemeClr val="tx1"/>
                </a:solidFill>
              </a:rPr>
              <a:t> / </a:t>
            </a:r>
            <a:r>
              <a:rPr lang="tr-TR" b="1" i="1" dirty="0" smtClean="0">
                <a:solidFill>
                  <a:schemeClr val="tx1"/>
                </a:solidFill>
              </a:rPr>
              <a:t>C</a:t>
            </a:r>
            <a:r>
              <a:rPr lang="tr-TR" dirty="0" smtClean="0">
                <a:solidFill>
                  <a:schemeClr val="tx1"/>
                </a:solidFill>
              </a:rPr>
              <a:t>) olmalıdır. Örneğin 50 – 100 arası 5'er 5'er artan sayılar isteniyorsa B değeri 50/5 = 10 olmalıdır.</a:t>
            </a:r>
            <a:endParaRPr lang="tr-TR" sz="2400" dirty="0" smtClean="0">
              <a:solidFill>
                <a:schemeClr val="tx1"/>
              </a:solidFill>
            </a:endParaRPr>
          </a:p>
          <a:p>
            <a:pPr algn="just">
              <a:buFontTx/>
              <a:buChar char="-"/>
            </a:pPr>
            <a:endParaRPr lang="tr-TR" dirty="0">
              <a:solidFill>
                <a:schemeClr val="tx1"/>
              </a:solidFill>
            </a:endParaRPr>
          </a:p>
          <a:p>
            <a:pPr algn="just"/>
            <a:endParaRPr lang="tr-TR" sz="2400" dirty="0">
              <a:solidFill>
                <a:schemeClr val="tx1"/>
              </a:solidFill>
            </a:endParaRPr>
          </a:p>
        </p:txBody>
      </p:sp>
      <p:sp>
        <p:nvSpPr>
          <p:cNvPr id="5" name="Başlık 1"/>
          <p:cNvSpPr>
            <a:spLocks noGrp="1"/>
          </p:cNvSpPr>
          <p:nvPr>
            <p:ph type="title"/>
          </p:nvPr>
        </p:nvSpPr>
        <p:spPr>
          <a:xfrm>
            <a:off x="457200" y="571480"/>
            <a:ext cx="8229600" cy="571520"/>
          </a:xfrm>
        </p:spPr>
        <p:txBody>
          <a:bodyPr anchor="ctr">
            <a:noAutofit/>
          </a:bodyPr>
          <a:lstStyle/>
          <a:p>
            <a:r>
              <a:rPr lang="tr-TR" dirty="0" smtClean="0"/>
              <a:t>Bir fonksiyon örneği: </a:t>
            </a:r>
            <a:r>
              <a:rPr lang="tr-TR" dirty="0" err="1" smtClean="0"/>
              <a:t>rand</a:t>
            </a:r>
            <a:r>
              <a:rPr lang="tr-TR" dirty="0" smtClean="0"/>
              <a:t>() fonksiyonu</a:t>
            </a:r>
            <a:endParaRPr lang="tr-TR" dirty="0"/>
          </a:p>
        </p:txBody>
      </p:sp>
    </p:spTree>
    <p:extLst>
      <p:ext uri="{BB962C8B-B14F-4D97-AF65-F5344CB8AC3E}">
        <p14:creationId xmlns="" xmlns:p14="http://schemas.microsoft.com/office/powerpoint/2010/main" val="2395608204"/>
      </p:ext>
    </p:extLst>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lstStyle/>
          <a:p>
            <a:r>
              <a:rPr lang="tr-TR" dirty="0" smtClean="0"/>
              <a:t>(</a:t>
            </a:r>
            <a:r>
              <a:rPr lang="tr-TR" dirty="0" err="1" smtClean="0"/>
              <a:t>rand</a:t>
            </a:r>
            <a:r>
              <a:rPr lang="tr-TR" dirty="0" smtClean="0"/>
              <a:t>() % 10 +2) *3 ifadesinin alabileceği minimum ve maksimum değerleri [?-?] şeklinde ekran çıktısı kutularına kodlayınız.</a:t>
            </a:r>
          </a:p>
          <a:p>
            <a:endParaRPr lang="tr-TR" dirty="0" smtClean="0"/>
          </a:p>
        </p:txBody>
      </p:sp>
      <p:pic>
        <p:nvPicPr>
          <p:cNvPr id="4" name="3 Resim" descr="soru.jpg"/>
          <p:cNvPicPr>
            <a:picLocks noChangeAspect="1"/>
          </p:cNvPicPr>
          <p:nvPr/>
        </p:nvPicPr>
        <p:blipFill>
          <a:blip r:embed="rId2"/>
          <a:stretch>
            <a:fillRect/>
          </a:stretch>
        </p:blipFill>
        <p:spPr>
          <a:xfrm>
            <a:off x="5572132" y="3143248"/>
            <a:ext cx="2637288" cy="1986998"/>
          </a:xfrm>
          <a:prstGeom prst="rect">
            <a:avLst/>
          </a:prstGeom>
        </p:spPr>
      </p:pic>
      <p:grpSp>
        <p:nvGrpSpPr>
          <p:cNvPr id="5" name="6 Grup"/>
          <p:cNvGrpSpPr/>
          <p:nvPr/>
        </p:nvGrpSpPr>
        <p:grpSpPr>
          <a:xfrm>
            <a:off x="1714480" y="3286124"/>
            <a:ext cx="4071966" cy="1691642"/>
            <a:chOff x="1714480" y="3286124"/>
            <a:chExt cx="4071966" cy="1691642"/>
          </a:xfrm>
        </p:grpSpPr>
        <p:pic>
          <p:nvPicPr>
            <p:cNvPr id="555010" name="Picture 2" descr="Image result for 33"/>
            <p:cNvPicPr>
              <a:picLocks noChangeAspect="1" noChangeArrowheads="1"/>
            </p:cNvPicPr>
            <p:nvPr/>
          </p:nvPicPr>
          <p:blipFill>
            <a:blip r:embed="rId3"/>
            <a:srcRect b="11082"/>
            <a:stretch>
              <a:fillRect/>
            </a:stretch>
          </p:blipFill>
          <p:spPr bwMode="auto">
            <a:xfrm>
              <a:off x="2857488" y="3286124"/>
              <a:ext cx="2257425" cy="1643074"/>
            </a:xfrm>
            <a:prstGeom prst="rect">
              <a:avLst/>
            </a:prstGeom>
            <a:noFill/>
          </p:spPr>
        </p:pic>
        <p:sp>
          <p:nvSpPr>
            <p:cNvPr id="6" name="5 Metin kutusu"/>
            <p:cNvSpPr txBox="1"/>
            <p:nvPr/>
          </p:nvSpPr>
          <p:spPr>
            <a:xfrm>
              <a:off x="1714480" y="3500438"/>
              <a:ext cx="4071966" cy="1477328"/>
            </a:xfrm>
            <a:prstGeom prst="rect">
              <a:avLst/>
            </a:prstGeom>
            <a:noFill/>
          </p:spPr>
          <p:txBody>
            <a:bodyPr wrap="square" rtlCol="0">
              <a:spAutoFit/>
            </a:bodyPr>
            <a:lstStyle/>
            <a:p>
              <a:r>
                <a:rPr lang="tr-TR" sz="9000" dirty="0" smtClean="0"/>
                <a:t>[6-        ]</a:t>
              </a:r>
              <a:endParaRPr lang="tr-TR" sz="9000"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Ekrana sizce ne yazdırır?</a:t>
            </a:r>
            <a:endParaRPr lang="tr-TR" dirty="0"/>
          </a:p>
        </p:txBody>
      </p:sp>
      <p:pic>
        <p:nvPicPr>
          <p:cNvPr id="220163" name="Picture 3"/>
          <p:cNvPicPr>
            <a:picLocks noChangeAspect="1" noChangeArrowheads="1"/>
          </p:cNvPicPr>
          <p:nvPr/>
        </p:nvPicPr>
        <p:blipFill>
          <a:blip r:embed="rId2"/>
          <a:srcRect t="16003" r="65923" b="34546"/>
          <a:stretch>
            <a:fillRect/>
          </a:stretch>
        </p:blipFill>
        <p:spPr bwMode="auto">
          <a:xfrm>
            <a:off x="1928794" y="1285860"/>
            <a:ext cx="4760323" cy="3681491"/>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a:xfrm>
            <a:off x="457200" y="1219200"/>
            <a:ext cx="6043626" cy="4937760"/>
          </a:xfrm>
        </p:spPr>
        <p:txBody>
          <a:bodyPr>
            <a:normAutofit fontScale="85000" lnSpcReduction="20000"/>
          </a:bodyPr>
          <a:lstStyle/>
          <a:p>
            <a:r>
              <a:rPr lang="tr-TR" sz="2300" dirty="0" smtClean="0"/>
              <a:t>1988-1996 — </a:t>
            </a:r>
            <a:r>
              <a:rPr lang="tr-TR" sz="2300" dirty="0" err="1" smtClean="0"/>
              <a:t>Kerberos</a:t>
            </a:r>
            <a:r>
              <a:rPr lang="tr-TR" sz="2300" dirty="0" smtClean="0"/>
              <a:t> Rastgele Sayı Üreticisi Kazası: </a:t>
            </a:r>
            <a:r>
              <a:rPr lang="tr-TR" sz="2300" dirty="0" err="1" smtClean="0"/>
              <a:t>Kerberos</a:t>
            </a:r>
            <a:r>
              <a:rPr lang="tr-TR" sz="2300" dirty="0" smtClean="0"/>
              <a:t> isimli </a:t>
            </a:r>
            <a:r>
              <a:rPr lang="tr-TR" sz="2300" i="1" dirty="0" smtClean="0"/>
              <a:t>güvenlik sisteminin </a:t>
            </a:r>
            <a:r>
              <a:rPr lang="tr-TR" sz="2300" dirty="0" smtClean="0"/>
              <a:t>yazarları, programın </a:t>
            </a:r>
            <a:r>
              <a:rPr lang="tr-TR" sz="2300" b="1" dirty="0" smtClean="0"/>
              <a:t>rastgele sayı üreticisini </a:t>
            </a:r>
            <a:r>
              <a:rPr lang="tr-TR" sz="2300" dirty="0" smtClean="0"/>
              <a:t>uygun bir parametreyle beslemeyi ihmal edince, yetkilendirme için </a:t>
            </a:r>
            <a:r>
              <a:rPr lang="tr-TR" sz="2300" dirty="0" err="1" smtClean="0"/>
              <a:t>Kerberos’a</a:t>
            </a:r>
            <a:r>
              <a:rPr lang="tr-TR" sz="2300" dirty="0" smtClean="0"/>
              <a:t> dayanan bir bilgisayara izinsiz giriş yapmak mümkün hale geldi.</a:t>
            </a:r>
          </a:p>
          <a:p>
            <a:r>
              <a:rPr lang="tr-TR" sz="1200" dirty="0" smtClean="0"/>
              <a:t>http://www.</a:t>
            </a:r>
            <a:r>
              <a:rPr lang="tr-TR" sz="1200" dirty="0" err="1" smtClean="0"/>
              <a:t>teakolik</a:t>
            </a:r>
            <a:r>
              <a:rPr lang="tr-TR" sz="1200" dirty="0" smtClean="0"/>
              <a:t>.com/tarihin-en-</a:t>
            </a:r>
            <a:r>
              <a:rPr lang="tr-TR" sz="1200" dirty="0" err="1" smtClean="0"/>
              <a:t>buyuk</a:t>
            </a:r>
            <a:r>
              <a:rPr lang="tr-TR" sz="1200" dirty="0" smtClean="0"/>
              <a:t>-10-</a:t>
            </a:r>
            <a:r>
              <a:rPr lang="tr-TR" sz="1200" dirty="0" err="1" smtClean="0"/>
              <a:t>yazilim</a:t>
            </a:r>
            <a:r>
              <a:rPr lang="tr-TR" sz="1200" dirty="0" smtClean="0"/>
              <a:t>-</a:t>
            </a:r>
            <a:r>
              <a:rPr lang="tr-TR" sz="1200" dirty="0" err="1" smtClean="0"/>
              <a:t>hatasi</a:t>
            </a:r>
            <a:r>
              <a:rPr lang="tr-TR" sz="1200" dirty="0" smtClean="0"/>
              <a:t>-ve-</a:t>
            </a:r>
            <a:r>
              <a:rPr lang="tr-TR" sz="1200" dirty="0" err="1" smtClean="0"/>
              <a:t>olumler</a:t>
            </a:r>
            <a:r>
              <a:rPr lang="tr-TR" sz="1200" dirty="0" smtClean="0"/>
              <a:t>/</a:t>
            </a:r>
          </a:p>
          <a:p>
            <a:endParaRPr lang="tr-TR" dirty="0" smtClean="0"/>
          </a:p>
          <a:p>
            <a:r>
              <a:rPr lang="en-US" dirty="0" smtClean="0"/>
              <a:t>"The random number generator  was predictable. </a:t>
            </a:r>
            <a:r>
              <a:rPr lang="en-US" b="1" dirty="0" smtClean="0"/>
              <a:t>If you knew when someone logged in you could figure out the session key</a:t>
            </a:r>
            <a:r>
              <a:rPr lang="en-US" dirty="0" smtClean="0"/>
              <a:t>," said Manager of Network systems and Operations Jeffrey I. Schiller, who is one of the developers of Kerberos.</a:t>
            </a:r>
            <a:endParaRPr lang="tr-TR" dirty="0" smtClean="0"/>
          </a:p>
          <a:p>
            <a:r>
              <a:rPr lang="en-US" b="1" dirty="0" smtClean="0"/>
              <a:t>The flaw would enable people on the network to intercept and decode information, such as credit card numbers, sent over the Internet.</a:t>
            </a:r>
            <a:endParaRPr lang="tr-TR" dirty="0" smtClean="0"/>
          </a:p>
          <a:p>
            <a:r>
              <a:rPr lang="en-US" sz="1200" dirty="0" smtClean="0"/>
              <a:t>http://tech.mit.edu/V116/N11/kerberos.11n.html</a:t>
            </a:r>
          </a:p>
        </p:txBody>
      </p:sp>
      <p:pic>
        <p:nvPicPr>
          <p:cNvPr id="4" name="3 Resim" descr="dog-ring.jpg"/>
          <p:cNvPicPr>
            <a:picLocks noChangeAspect="1"/>
          </p:cNvPicPr>
          <p:nvPr/>
        </p:nvPicPr>
        <p:blipFill>
          <a:blip r:embed="rId2"/>
          <a:stretch>
            <a:fillRect/>
          </a:stretch>
        </p:blipFill>
        <p:spPr>
          <a:xfrm>
            <a:off x="6643702" y="2000240"/>
            <a:ext cx="1928826" cy="2019593"/>
          </a:xfrm>
          <a:prstGeom prst="rect">
            <a:avLst/>
          </a:prstGeom>
          <a:ln>
            <a:noFill/>
          </a:ln>
          <a:effectLst>
            <a:outerShdw blurRad="190500" algn="tl" rotWithShape="0">
              <a:srgbClr val="000000">
                <a:alpha val="70000"/>
              </a:srgbClr>
            </a:outerShdw>
          </a:effectLst>
        </p:spPr>
      </p:pic>
    </p:spTree>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Resim" descr="download.png"/>
          <p:cNvPicPr>
            <a:picLocks noChangeAspect="1"/>
          </p:cNvPicPr>
          <p:nvPr/>
        </p:nvPicPr>
        <p:blipFill>
          <a:blip r:embed="rId2"/>
          <a:stretch>
            <a:fillRect/>
          </a:stretch>
        </p:blipFill>
        <p:spPr>
          <a:xfrm>
            <a:off x="457200" y="4462481"/>
            <a:ext cx="4791968" cy="1941222"/>
          </a:xfrm>
          <a:prstGeom prst="rect">
            <a:avLst/>
          </a:prstGeom>
        </p:spPr>
      </p:pic>
      <p:pic>
        <p:nvPicPr>
          <p:cNvPr id="9" name="Picture 2" descr="C:\Users\User\Desktop\Dersler\Ders Esnasında Video Resimler\BilgisayarlıAraSınavUygulamasıResimleri\IMG_6464.JPG"/>
          <p:cNvPicPr>
            <a:picLocks noChangeAspect="1" noChangeArrowheads="1"/>
          </p:cNvPicPr>
          <p:nvPr/>
        </p:nvPicPr>
        <p:blipFill>
          <a:blip r:embed="rId3" cstate="print"/>
          <a:srcRect/>
          <a:stretch>
            <a:fillRect/>
          </a:stretch>
        </p:blipFill>
        <p:spPr bwMode="auto">
          <a:xfrm>
            <a:off x="350027" y="1143000"/>
            <a:ext cx="4786346" cy="3589760"/>
          </a:xfrm>
          <a:prstGeom prst="rect">
            <a:avLst/>
          </a:prstGeom>
          <a:ln>
            <a:noFill/>
          </a:ln>
          <a:effectLst>
            <a:softEdge rad="112500"/>
          </a:effectLst>
        </p:spPr>
      </p:pic>
      <p:sp>
        <p:nvSpPr>
          <p:cNvPr id="2" name="1 Başlık"/>
          <p:cNvSpPr>
            <a:spLocks noGrp="1"/>
          </p:cNvSpPr>
          <p:nvPr>
            <p:ph type="title"/>
          </p:nvPr>
        </p:nvSpPr>
        <p:spPr/>
        <p:txBody>
          <a:bodyPr/>
          <a:lstStyle/>
          <a:p>
            <a:r>
              <a:rPr lang="tr-TR" dirty="0" smtClean="0"/>
              <a:t>Uygulamalı Dersler</a:t>
            </a:r>
            <a:endParaRPr lang="tr-TR" dirty="0"/>
          </a:p>
        </p:txBody>
      </p:sp>
      <p:sp>
        <p:nvSpPr>
          <p:cNvPr id="4" name="3 Yuvarlatılmış Dikdörtgen"/>
          <p:cNvSpPr/>
          <p:nvPr/>
        </p:nvSpPr>
        <p:spPr>
          <a:xfrm>
            <a:off x="350027" y="1143000"/>
            <a:ext cx="4610100" cy="12232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smtClean="0"/>
              <a:t>Önümüzdeki hafta Ders3-4’e bilgisayarınızı getiriniz. </a:t>
            </a:r>
          </a:p>
          <a:p>
            <a:pPr algn="ctr"/>
            <a:r>
              <a:rPr lang="tr-TR" sz="1200" dirty="0" smtClean="0"/>
              <a:t>Dönem içinde ne zamanlar Uygulamalı Ders olacağı </a:t>
            </a:r>
            <a:br>
              <a:rPr lang="tr-TR" sz="1200" dirty="0" smtClean="0"/>
            </a:br>
            <a:r>
              <a:rPr lang="tr-TR" sz="1200" dirty="0" smtClean="0"/>
              <a:t>Piazza’daki Zaman Çizelgesi’nden takip edilebiliyor.</a:t>
            </a:r>
            <a:endParaRPr lang="tr-TR" sz="1200" dirty="0"/>
          </a:p>
        </p:txBody>
      </p:sp>
      <p:pic>
        <p:nvPicPr>
          <p:cNvPr id="7" name="6 Resim" descr="uzatma-kablosu-cesitleri_8111-2.png"/>
          <p:cNvPicPr>
            <a:picLocks noChangeAspect="1"/>
          </p:cNvPicPr>
          <p:nvPr/>
        </p:nvPicPr>
        <p:blipFill>
          <a:blip r:embed="rId4">
            <a:clrChange>
              <a:clrFrom>
                <a:srgbClr val="FDFDFD"/>
              </a:clrFrom>
              <a:clrTo>
                <a:srgbClr val="FDFDFD">
                  <a:alpha val="0"/>
                </a:srgbClr>
              </a:clrTo>
            </a:clrChange>
          </a:blip>
          <a:stretch>
            <a:fillRect/>
          </a:stretch>
        </p:blipFill>
        <p:spPr>
          <a:xfrm>
            <a:off x="4900602" y="4212064"/>
            <a:ext cx="1500198" cy="1458193"/>
          </a:xfrm>
          <a:prstGeom prst="rect">
            <a:avLst/>
          </a:prstGeom>
        </p:spPr>
      </p:pic>
      <p:pic>
        <p:nvPicPr>
          <p:cNvPr id="8" name="7 Resim" descr="mouse.jpg"/>
          <p:cNvPicPr>
            <a:picLocks noChangeAspect="1"/>
          </p:cNvPicPr>
          <p:nvPr/>
        </p:nvPicPr>
        <p:blipFill>
          <a:blip r:embed="rId5">
            <a:clrChange>
              <a:clrFrom>
                <a:srgbClr val="FFFFFF"/>
              </a:clrFrom>
              <a:clrTo>
                <a:srgbClr val="FFFFFF">
                  <a:alpha val="0"/>
                </a:srgbClr>
              </a:clrTo>
            </a:clrChange>
          </a:blip>
          <a:stretch>
            <a:fillRect/>
          </a:stretch>
        </p:blipFill>
        <p:spPr>
          <a:xfrm>
            <a:off x="350027" y="2757498"/>
            <a:ext cx="1576896" cy="883062"/>
          </a:xfrm>
          <a:prstGeom prst="rect">
            <a:avLst/>
          </a:prstGeom>
        </p:spPr>
      </p:pic>
      <p:sp>
        <p:nvSpPr>
          <p:cNvPr id="10" name="9 Yuvarlatılmış Dikdörtgen"/>
          <p:cNvSpPr/>
          <p:nvPr/>
        </p:nvSpPr>
        <p:spPr>
          <a:xfrm>
            <a:off x="350027" y="3640560"/>
            <a:ext cx="2286000"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Fare kullanmak kod yazma hızınızı artırabilir.</a:t>
            </a:r>
            <a:endParaRPr lang="tr-TR" sz="1400" dirty="0"/>
          </a:p>
        </p:txBody>
      </p:sp>
      <p:sp>
        <p:nvSpPr>
          <p:cNvPr id="11" name="10 Yuvarlatılmış Dikdörtgen"/>
          <p:cNvSpPr/>
          <p:nvPr/>
        </p:nvSpPr>
        <p:spPr>
          <a:xfrm>
            <a:off x="6400800" y="4497816"/>
            <a:ext cx="2286000" cy="9654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ST2’e atandıysanız ve şarjınız yetersizse uzatma kablosu getirmeye çalışın.</a:t>
            </a:r>
            <a:endParaRPr lang="tr-TR" sz="1400" dirty="0"/>
          </a:p>
        </p:txBody>
      </p:sp>
      <p:sp>
        <p:nvSpPr>
          <p:cNvPr id="12" name="11 Yuvarlatılmış Dikdörtgen"/>
          <p:cNvSpPr/>
          <p:nvPr/>
        </p:nvSpPr>
        <p:spPr>
          <a:xfrm>
            <a:off x="5938027" y="2493249"/>
            <a:ext cx="2286000" cy="12232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Henüz yaptırmadıysanız, </a:t>
            </a:r>
            <a:r>
              <a:rPr lang="tr-TR" sz="2800" b="1" dirty="0" smtClean="0">
                <a:solidFill>
                  <a:srgbClr val="FF0000"/>
                </a:solidFill>
              </a:rPr>
              <a:t>KAYIT</a:t>
            </a:r>
            <a:r>
              <a:rPr lang="tr-TR" sz="2800" dirty="0" smtClean="0"/>
              <a:t> </a:t>
            </a:r>
            <a:br>
              <a:rPr lang="tr-TR" sz="2800" dirty="0" smtClean="0"/>
            </a:br>
            <a:r>
              <a:rPr lang="tr-TR" sz="1400" dirty="0" smtClean="0"/>
              <a:t>yaptırın.</a:t>
            </a:r>
            <a:endParaRPr lang="tr-TR" sz="1400" dirty="0"/>
          </a:p>
        </p:txBody>
      </p:sp>
      <p:sp>
        <p:nvSpPr>
          <p:cNvPr id="13" name="12 Dikdörtgen"/>
          <p:cNvSpPr/>
          <p:nvPr/>
        </p:nvSpPr>
        <p:spPr>
          <a:xfrm>
            <a:off x="5698646" y="3784413"/>
            <a:ext cx="2962606" cy="369332"/>
          </a:xfrm>
          <a:prstGeom prst="rect">
            <a:avLst/>
          </a:prstGeom>
        </p:spPr>
        <p:txBody>
          <a:bodyPr wrap="none">
            <a:spAutoFit/>
          </a:bodyPr>
          <a:lstStyle/>
          <a:p>
            <a:r>
              <a:rPr lang="tr-TR" b="1" u="sng" dirty="0" smtClean="0"/>
              <a:t>https://tinyurl.com/y9gk5cle</a:t>
            </a:r>
            <a:endParaRPr lang="tr-TR" b="1" u="sng" dirty="0"/>
          </a:p>
        </p:txBody>
      </p:sp>
      <p:pic>
        <p:nvPicPr>
          <p:cNvPr id="14" name="Picture 2">
            <a:hlinkClick r:id="rId6"/>
          </p:cNvPr>
          <p:cNvPicPr>
            <a:picLocks noChangeAspect="1" noChangeArrowheads="1"/>
          </p:cNvPicPr>
          <p:nvPr/>
        </p:nvPicPr>
        <p:blipFill>
          <a:blip r:embed="rId7"/>
          <a:srcRect b="30591"/>
          <a:stretch>
            <a:fillRect/>
          </a:stretch>
        </p:blipFill>
        <p:spPr bwMode="auto">
          <a:xfrm>
            <a:off x="5295069" y="919533"/>
            <a:ext cx="3284558" cy="1446716"/>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4.ders sonu</a:t>
            </a:r>
            <a:endParaRPr lang="tr-TR" sz="8000" dirty="0"/>
          </a:p>
        </p:txBody>
      </p:sp>
    </p:spTree>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r>
              <a:rPr lang="tr-TR" sz="16000" dirty="0" smtClean="0"/>
              <a:t>ÖZET</a:t>
            </a:r>
          </a:p>
          <a:p>
            <a:r>
              <a:rPr lang="tr-TR" sz="3200" dirty="0" smtClean="0"/>
              <a:t>Koşullu işleç</a:t>
            </a:r>
          </a:p>
          <a:p>
            <a:r>
              <a:rPr lang="tr-TR" sz="3200" dirty="0" err="1" smtClean="0"/>
              <a:t>switch</a:t>
            </a:r>
            <a:endParaRPr lang="tr-TR" sz="3200" dirty="0" smtClean="0"/>
          </a:p>
          <a:p>
            <a:r>
              <a:rPr lang="tr-TR" sz="3200" dirty="0" err="1" smtClean="0"/>
              <a:t>rand</a:t>
            </a:r>
            <a:r>
              <a:rPr lang="tr-TR" sz="3200" dirty="0" smtClean="0"/>
              <a:t>()</a:t>
            </a:r>
            <a:endParaRPr lang="tr-TR" sz="3200" dirty="0"/>
          </a:p>
        </p:txBody>
      </p:sp>
    </p:spTree>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t>1-99 arasında bir pozitif </a:t>
            </a:r>
            <a:r>
              <a:rPr lang="tr-TR" i="1" dirty="0" smtClean="0"/>
              <a:t>sayı</a:t>
            </a:r>
            <a:r>
              <a:rPr lang="tr-TR" dirty="0" smtClean="0"/>
              <a:t> üretelim.</a:t>
            </a:r>
          </a:p>
          <a:p>
            <a:r>
              <a:rPr lang="tr-TR" dirty="0" smtClean="0"/>
              <a:t>Koşullu işleç kullanarak, sayı 9’dan büyükse “iki </a:t>
            </a:r>
            <a:r>
              <a:rPr lang="tr-TR" dirty="0" err="1" smtClean="0"/>
              <a:t>basamakli</a:t>
            </a:r>
            <a:r>
              <a:rPr lang="tr-TR" dirty="0" smtClean="0"/>
              <a:t>”, değilse “tek </a:t>
            </a:r>
            <a:r>
              <a:rPr lang="tr-TR" dirty="0" err="1" smtClean="0"/>
              <a:t>basamakli</a:t>
            </a:r>
            <a:r>
              <a:rPr lang="tr-TR" dirty="0" smtClean="0"/>
              <a:t>” yazdıralım.</a:t>
            </a:r>
          </a:p>
          <a:p>
            <a:pPr lvl="1"/>
            <a:endParaRPr lang="tr-TR" dirty="0" smtClean="0"/>
          </a:p>
        </p:txBody>
      </p:sp>
      <p:pic>
        <p:nvPicPr>
          <p:cNvPr id="4" name="3 Resim" descr="bilgisayar.wmf"/>
          <p:cNvPicPr>
            <a:picLocks noChangeAspect="1"/>
          </p:cNvPicPr>
          <p:nvPr/>
        </p:nvPicPr>
        <p:blipFill>
          <a:blip r:embed="rId2"/>
          <a:stretch>
            <a:fillRect/>
          </a:stretch>
        </p:blipFill>
        <p:spPr>
          <a:xfrm>
            <a:off x="7215206" y="4286256"/>
            <a:ext cx="1110098" cy="1133469"/>
          </a:xfrm>
          <a:prstGeom prst="rect">
            <a:avLst/>
          </a:prstGeom>
        </p:spPr>
      </p:pic>
      <p:sp>
        <p:nvSpPr>
          <p:cNvPr id="6" name="Başlık 1"/>
          <p:cNvSpPr>
            <a:spLocks noGrp="1"/>
          </p:cNvSpPr>
          <p:nvPr>
            <p:ph type="title"/>
          </p:nvPr>
        </p:nvSpPr>
        <p:spPr>
          <a:xfrm>
            <a:off x="457200" y="152400"/>
            <a:ext cx="8229600" cy="990600"/>
          </a:xfrm>
        </p:spPr>
        <p:txBody>
          <a:bodyPr>
            <a:normAutofit/>
          </a:bodyPr>
          <a:lstStyle/>
          <a:p>
            <a:r>
              <a:rPr lang="tr-TR" sz="4000" b="1" dirty="0" smtClean="0">
                <a:solidFill>
                  <a:schemeClr val="tx2">
                    <a:lumMod val="60000"/>
                    <a:lumOff val="40000"/>
                  </a:schemeClr>
                </a:solidFill>
              </a:rPr>
              <a:t>Karar Verme Yapıları : Koşullu işleç</a:t>
            </a:r>
            <a:endParaRPr lang="tr-TR" sz="4000" b="1" dirty="0">
              <a:solidFill>
                <a:srgbClr val="002060"/>
              </a:solidFill>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Yuvarlatılmış Dikdörtgen"/>
          <p:cNvSpPr/>
          <p:nvPr/>
        </p:nvSpPr>
        <p:spPr>
          <a:xfrm>
            <a:off x="2428860" y="2428868"/>
            <a:ext cx="2000264" cy="1000132"/>
          </a:xfrm>
          <a:prstGeom prst="roundRect">
            <a:avLst/>
          </a:prstGeom>
          <a:solidFill>
            <a:schemeClr val="accent4">
              <a:lumMod val="20000"/>
              <a:lumOff val="80000"/>
            </a:schemeClr>
          </a:solidFill>
          <a:ln w="57150">
            <a:solidFill>
              <a:srgbClr val="FF0000"/>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pic>
        <p:nvPicPr>
          <p:cNvPr id="60" name="Picture 59"/>
          <p:cNvPicPr>
            <a:picLocks noChangeAspect="1"/>
          </p:cNvPicPr>
          <p:nvPr/>
        </p:nvPicPr>
        <p:blipFill>
          <a:blip r:embed="rId3" cstate="print">
            <a:clrChange>
              <a:clrFrom>
                <a:srgbClr val="FFFFFF"/>
              </a:clrFrom>
              <a:clrTo>
                <a:srgbClr val="FFFFFF">
                  <a:alpha val="0"/>
                </a:srgbClr>
              </a:clrTo>
            </a:clrChange>
          </a:blip>
          <a:stretch>
            <a:fillRect/>
          </a:stretch>
        </p:blipFill>
        <p:spPr>
          <a:xfrm>
            <a:off x="3029868" y="1666207"/>
            <a:ext cx="3436620" cy="3646150"/>
          </a:xfrm>
          <a:prstGeom prst="rect">
            <a:avLst/>
          </a:prstGeom>
        </p:spPr>
      </p:pic>
      <p:sp>
        <p:nvSpPr>
          <p:cNvPr id="48" name="47 Metin kutusu"/>
          <p:cNvSpPr txBox="1"/>
          <p:nvPr/>
        </p:nvSpPr>
        <p:spPr>
          <a:xfrm>
            <a:off x="2871989" y="198223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veri giriş-çıkış</a:t>
            </a:r>
          </a:p>
        </p:txBody>
      </p:sp>
      <p:sp>
        <p:nvSpPr>
          <p:cNvPr id="46" name="45 Başlık"/>
          <p:cNvSpPr>
            <a:spLocks noGrp="1"/>
          </p:cNvSpPr>
          <p:nvPr>
            <p:ph type="title"/>
          </p:nvPr>
        </p:nvSpPr>
        <p:spPr>
          <a:xfrm>
            <a:off x="457200" y="121547"/>
            <a:ext cx="8229600" cy="990600"/>
          </a:xfrm>
        </p:spPr>
        <p:txBody>
          <a:bodyPr/>
          <a:lstStyle/>
          <a:p>
            <a:r>
              <a:rPr lang="tr-TR" dirty="0" smtClean="0"/>
              <a:t>Yol Haritası</a:t>
            </a:r>
            <a:endParaRPr lang="tr-TR" dirty="0"/>
          </a:p>
        </p:txBody>
      </p:sp>
      <p:pic>
        <p:nvPicPr>
          <p:cNvPr id="47" name="46 Resim" descr="images.jpeg"/>
          <p:cNvPicPr>
            <a:picLocks noChangeAspect="1"/>
          </p:cNvPicPr>
          <p:nvPr/>
        </p:nvPicPr>
        <p:blipFill>
          <a:blip r:embed="rId4">
            <a:clrChange>
              <a:clrFrom>
                <a:srgbClr val="FFFFFF"/>
              </a:clrFrom>
              <a:clrTo>
                <a:srgbClr val="FFFFFF">
                  <a:alpha val="0"/>
                </a:srgbClr>
              </a:clrTo>
            </a:clrChange>
          </a:blip>
          <a:srcRect b="14457"/>
          <a:stretch>
            <a:fillRect/>
          </a:stretch>
        </p:blipFill>
        <p:spPr>
          <a:xfrm>
            <a:off x="3300328" y="1112147"/>
            <a:ext cx="891197" cy="864000"/>
          </a:xfrm>
          <a:prstGeom prst="rect">
            <a:avLst/>
          </a:prstGeom>
        </p:spPr>
      </p:pic>
      <p:pic>
        <p:nvPicPr>
          <p:cNvPr id="49" name="48 Resim" descr="Stick-figure-balancing-gadgets.gif"/>
          <p:cNvPicPr>
            <a:picLocks noChangeAspect="1"/>
          </p:cNvPicPr>
          <p:nvPr/>
        </p:nvPicPr>
        <p:blipFill>
          <a:blip r:embed="rId5" cstate="print">
            <a:clrChange>
              <a:clrFrom>
                <a:srgbClr val="FFFFFF"/>
              </a:clrFrom>
              <a:clrTo>
                <a:srgbClr val="FFFFFF">
                  <a:alpha val="0"/>
                </a:srgbClr>
              </a:clrTo>
            </a:clrChange>
          </a:blip>
          <a:stretch>
            <a:fillRect/>
          </a:stretch>
        </p:blipFill>
        <p:spPr>
          <a:xfrm>
            <a:off x="3644786" y="5010231"/>
            <a:ext cx="1241597" cy="1364392"/>
          </a:xfrm>
          <a:prstGeom prst="rect">
            <a:avLst/>
          </a:prstGeom>
        </p:spPr>
      </p:pic>
      <p:pic>
        <p:nvPicPr>
          <p:cNvPr id="50" name="49 Resim" descr="stick_figure_holding_five_800_clr_7794.png"/>
          <p:cNvPicPr>
            <a:picLocks noChangeAspect="1"/>
          </p:cNvPicPr>
          <p:nvPr/>
        </p:nvPicPr>
        <p:blipFill>
          <a:blip r:embed="rId6" cstate="print"/>
          <a:stretch>
            <a:fillRect/>
          </a:stretch>
        </p:blipFill>
        <p:spPr>
          <a:xfrm>
            <a:off x="6041478" y="1112147"/>
            <a:ext cx="512325" cy="828000"/>
          </a:xfrm>
          <a:prstGeom prst="rect">
            <a:avLst/>
          </a:prstGeom>
        </p:spPr>
      </p:pic>
      <p:sp>
        <p:nvSpPr>
          <p:cNvPr id="51" name="50 Metin kutusu"/>
          <p:cNvSpPr txBox="1"/>
          <p:nvPr/>
        </p:nvSpPr>
        <p:spPr>
          <a:xfrm>
            <a:off x="6636193" y="129726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değişken</a:t>
            </a:r>
          </a:p>
        </p:txBody>
      </p:sp>
      <p:pic>
        <p:nvPicPr>
          <p:cNvPr id="52" name="51 Resim" descr="question-mark-above-figure.jp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5143529" y="740360"/>
            <a:ext cx="476928" cy="828000"/>
          </a:xfrm>
          <a:prstGeom prst="rect">
            <a:avLst/>
          </a:prstGeom>
        </p:spPr>
      </p:pic>
      <p:sp>
        <p:nvSpPr>
          <p:cNvPr id="55" name="54 Metin kutusu"/>
          <p:cNvSpPr txBox="1"/>
          <p:nvPr/>
        </p:nvSpPr>
        <p:spPr>
          <a:xfrm>
            <a:off x="4207529" y="86592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algoritma</a:t>
            </a:r>
          </a:p>
        </p:txBody>
      </p:sp>
      <p:sp>
        <p:nvSpPr>
          <p:cNvPr id="56" name="55 Metin kutusu"/>
          <p:cNvSpPr txBox="1"/>
          <p:nvPr/>
        </p:nvSpPr>
        <p:spPr>
          <a:xfrm>
            <a:off x="6466488" y="244743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koşul</a:t>
            </a:r>
          </a:p>
        </p:txBody>
      </p:sp>
      <p:pic>
        <p:nvPicPr>
          <p:cNvPr id="61" name="60 Resim" descr="stick_figure_direction_1600_clr.png"/>
          <p:cNvPicPr>
            <a:picLocks noChangeAspect="1"/>
          </p:cNvPicPr>
          <p:nvPr/>
        </p:nvPicPr>
        <p:blipFill>
          <a:blip r:embed="rId8" cstate="print"/>
          <a:stretch>
            <a:fillRect/>
          </a:stretch>
        </p:blipFill>
        <p:spPr>
          <a:xfrm rot="156924">
            <a:off x="5546465" y="2002301"/>
            <a:ext cx="900000" cy="898127"/>
          </a:xfrm>
          <a:prstGeom prst="rect">
            <a:avLst/>
          </a:prstGeom>
        </p:spPr>
      </p:pic>
      <p:pic>
        <p:nvPicPr>
          <p:cNvPr id="62" name="61 Resim" descr="teaserbox_4675912.png"/>
          <p:cNvPicPr>
            <a:picLocks noChangeAspect="1"/>
          </p:cNvPicPr>
          <p:nvPr/>
        </p:nvPicPr>
        <p:blipFill>
          <a:blip r:embed="rId9" cstate="print"/>
          <a:stretch>
            <a:fillRect/>
          </a:stretch>
        </p:blipFill>
        <p:spPr>
          <a:xfrm>
            <a:off x="3711530" y="2570546"/>
            <a:ext cx="675000" cy="900000"/>
          </a:xfrm>
          <a:prstGeom prst="rect">
            <a:avLst/>
          </a:prstGeom>
        </p:spPr>
      </p:pic>
      <p:sp>
        <p:nvSpPr>
          <p:cNvPr id="63" name="62 Metin kutusu"/>
          <p:cNvSpPr txBox="1"/>
          <p:nvPr/>
        </p:nvSpPr>
        <p:spPr>
          <a:xfrm>
            <a:off x="2629705" y="2849758"/>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fonksiyon</a:t>
            </a:r>
          </a:p>
        </p:txBody>
      </p:sp>
      <p:pic>
        <p:nvPicPr>
          <p:cNvPr id="65" name="64 Resim" descr="döngü.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4782665" y="3020546"/>
            <a:ext cx="900000" cy="900000"/>
          </a:xfrm>
          <a:prstGeom prst="rect">
            <a:avLst/>
          </a:prstGeom>
        </p:spPr>
      </p:pic>
      <p:pic>
        <p:nvPicPr>
          <p:cNvPr id="92" name="91 Resim" descr="arrays.jpg"/>
          <p:cNvPicPr>
            <a:picLocks noChangeAspect="1"/>
          </p:cNvPicPr>
          <p:nvPr/>
        </p:nvPicPr>
        <p:blipFill>
          <a:blip r:embed="rId11" cstate="print">
            <a:clrChange>
              <a:clrFrom>
                <a:srgbClr val="FFFFFF"/>
              </a:clrFrom>
              <a:clrTo>
                <a:srgbClr val="FFFFFF">
                  <a:alpha val="0"/>
                </a:srgbClr>
              </a:clrTo>
            </a:clrChange>
          </a:blip>
          <a:srcRect t="19559" b="26669"/>
          <a:stretch>
            <a:fillRect/>
          </a:stretch>
        </p:blipFill>
        <p:spPr>
          <a:xfrm rot="273011">
            <a:off x="1832849" y="3193775"/>
            <a:ext cx="1064446" cy="612000"/>
          </a:xfrm>
          <a:prstGeom prst="rect">
            <a:avLst/>
          </a:prstGeom>
        </p:spPr>
      </p:pic>
      <p:sp>
        <p:nvSpPr>
          <p:cNvPr id="94" name="93 Metin kutusu"/>
          <p:cNvSpPr txBox="1"/>
          <p:nvPr/>
        </p:nvSpPr>
        <p:spPr>
          <a:xfrm>
            <a:off x="5736193" y="3498517"/>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döngü</a:t>
            </a:r>
          </a:p>
        </p:txBody>
      </p:sp>
      <p:sp>
        <p:nvSpPr>
          <p:cNvPr id="96" name="95 Metin kutusu"/>
          <p:cNvSpPr txBox="1"/>
          <p:nvPr/>
        </p:nvSpPr>
        <p:spPr>
          <a:xfrm>
            <a:off x="890164" y="347054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dizi -dizgi</a:t>
            </a:r>
          </a:p>
        </p:txBody>
      </p:sp>
      <p:pic>
        <p:nvPicPr>
          <p:cNvPr id="97" name="96 Resim" descr="16201491-3d-human-with-a-pointer-isolated-on-white-background.jpg"/>
          <p:cNvPicPr>
            <a:picLocks noChangeAspect="1"/>
          </p:cNvPicPr>
          <p:nvPr/>
        </p:nvPicPr>
        <p:blipFill>
          <a:blip r:embed="rId12"/>
          <a:stretch>
            <a:fillRect/>
          </a:stretch>
        </p:blipFill>
        <p:spPr>
          <a:xfrm>
            <a:off x="5413374" y="3894788"/>
            <a:ext cx="744642" cy="900000"/>
          </a:xfrm>
          <a:prstGeom prst="rect">
            <a:avLst/>
          </a:prstGeom>
        </p:spPr>
      </p:pic>
      <p:pic>
        <p:nvPicPr>
          <p:cNvPr id="98" name="97 Resim" descr="harıl harıl kod.jpg"/>
          <p:cNvPicPr>
            <a:picLocks noChangeAspect="1"/>
          </p:cNvPicPr>
          <p:nvPr/>
        </p:nvPicPr>
        <p:blipFill>
          <a:blip r:embed="rId13" cstate="print"/>
          <a:stretch>
            <a:fillRect/>
          </a:stretch>
        </p:blipFill>
        <p:spPr>
          <a:xfrm>
            <a:off x="2061627" y="4389607"/>
            <a:ext cx="810362" cy="810362"/>
          </a:xfrm>
          <a:prstGeom prst="rect">
            <a:avLst/>
          </a:prstGeom>
        </p:spPr>
      </p:pic>
      <p:sp>
        <p:nvSpPr>
          <p:cNvPr id="95" name="94 Metin kutusu"/>
          <p:cNvSpPr txBox="1"/>
          <p:nvPr/>
        </p:nvSpPr>
        <p:spPr>
          <a:xfrm>
            <a:off x="6012890" y="4517789"/>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işaretçi</a:t>
            </a:r>
          </a:p>
        </p:txBody>
      </p:sp>
      <p:sp>
        <p:nvSpPr>
          <p:cNvPr id="99" name="98 Metin kutusu"/>
          <p:cNvSpPr txBox="1"/>
          <p:nvPr/>
        </p:nvSpPr>
        <p:spPr>
          <a:xfrm>
            <a:off x="1161627" y="4764010"/>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yapı</a:t>
            </a:r>
          </a:p>
        </p:txBody>
      </p:sp>
      <p:sp>
        <p:nvSpPr>
          <p:cNvPr id="23" name="22 Metin kutusu"/>
          <p:cNvSpPr txBox="1"/>
          <p:nvPr/>
        </p:nvSpPr>
        <p:spPr>
          <a:xfrm>
            <a:off x="2919894" y="537780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komut ekranı</a:t>
            </a:r>
          </a:p>
        </p:txBody>
      </p:sp>
      <p:sp>
        <p:nvSpPr>
          <p:cNvPr id="25" name="24 Metin kutusu"/>
          <p:cNvSpPr txBox="1"/>
          <p:nvPr/>
        </p:nvSpPr>
        <p:spPr>
          <a:xfrm>
            <a:off x="6143636" y="4000504"/>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özyineleme</a:t>
            </a:r>
          </a:p>
        </p:txBody>
      </p:sp>
    </p:spTree>
  </p:cSld>
  <p:clrMapOvr>
    <a:masterClrMapping/>
  </p:clrMapOvr>
  <p:transition spd="med" advClick="0">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36767</TotalTime>
  <Words>8015</Words>
  <Application>Microsoft Office PowerPoint</Application>
  <PresentationFormat>Ekran Gösterisi (4:3)</PresentationFormat>
  <Paragraphs>1511</Paragraphs>
  <Slides>151</Slides>
  <Notes>13</Notes>
  <HiddenSlides>58</HiddenSlides>
  <MMClips>0</MMClips>
  <ScaleCrop>false</ScaleCrop>
  <HeadingPairs>
    <vt:vector size="4" baseType="variant">
      <vt:variant>
        <vt:lpstr>Tema</vt:lpstr>
      </vt:variant>
      <vt:variant>
        <vt:i4>1</vt:i4>
      </vt:variant>
      <vt:variant>
        <vt:lpstr>Slayt Başlıkları</vt:lpstr>
      </vt:variant>
      <vt:variant>
        <vt:i4>151</vt:i4>
      </vt:variant>
    </vt:vector>
  </HeadingPairs>
  <TitlesOfParts>
    <vt:vector size="152" baseType="lpstr">
      <vt:lpstr>Kaynak</vt:lpstr>
      <vt:lpstr>BİLGİSAYAR PROGRAMLAMA</vt:lpstr>
      <vt:lpstr>Özet</vt:lpstr>
      <vt:lpstr>ŞİMDİYE KADAR ÖĞRENDİKLERİMİZİN BAZILARI</vt:lpstr>
      <vt:lpstr>Slayt 4</vt:lpstr>
      <vt:lpstr>Dosya İşlemleri Tekrarı: Kullanıcıyla iletişim</vt:lpstr>
      <vt:lpstr>Alıştrma: Mili kilometreye çeviren bir kod yazınız.</vt:lpstr>
      <vt:lpstr>Alıştırma: Şifre alan kod</vt:lpstr>
      <vt:lpstr>Alıştırma  (2018 yaz döneminde 149 öğrenciden birinin bile yapamadığı soru)</vt:lpstr>
      <vt:lpstr>Alıştırma  (2018 yaz döneminde 149 öğrenciden birinin bile yapamadığı soru)</vt:lpstr>
      <vt:lpstr>Anlayamadığınız yerleri bizlere sorunuz.</vt:lpstr>
      <vt:lpstr>Bunu biliyor musunuz?</vt:lpstr>
      <vt:lpstr>Bunu biliyor musunuz?</vt:lpstr>
      <vt:lpstr>Yol Haritası</vt:lpstr>
      <vt:lpstr>Koşul yapıları</vt:lpstr>
      <vt:lpstr>Mantık ifadelerinin oluşturulması</vt:lpstr>
      <vt:lpstr>Mantık ifadeleri kurmak</vt:lpstr>
      <vt:lpstr>&amp;&amp; ile ||’nın öncelik sırası</vt:lpstr>
      <vt:lpstr>Mantık ifadelerin değerlendirilmesi</vt:lpstr>
      <vt:lpstr>if Karar Verme Yapısı: </vt:lpstr>
      <vt:lpstr>Kullanım şekli</vt:lpstr>
      <vt:lpstr>if Karar Verme Yapısı: </vt:lpstr>
      <vt:lpstr>Karar Verme Yapıları - IF</vt:lpstr>
      <vt:lpstr>Kullanım şekli</vt:lpstr>
      <vt:lpstr>Amacımız: sadece a 1’e eşitken “Hello World!” yazmak, değilse hiçbir şey yazmamak olsun.</vt:lpstr>
      <vt:lpstr>Bunu biliyor musunuz?</vt:lpstr>
      <vt:lpstr>Alıştırma – (Kodun çalışması bittiğinde) Ekran çıktısı nedir?</vt:lpstr>
      <vt:lpstr>SÜSLÜLER OLMADAN IF SADECE BİR KOMUTU KENDİNE BAĞLAR.</vt:lpstr>
      <vt:lpstr>Karar Verme Yapıları - IF</vt:lpstr>
      <vt:lpstr>Hatırlatma: Süslü blokları içerisindeki değişkenler</vt:lpstr>
      <vt:lpstr>Hatırlatma: Değişkenler tanımlandıkları blok dışında tanınmazlar.</vt:lpstr>
      <vt:lpstr>Bunu biliyor musunuz? İyi bir programlamacı alışkanlığı</vt:lpstr>
      <vt:lpstr>if kullanımına örnek…</vt:lpstr>
      <vt:lpstr>if kullanımına örnek…</vt:lpstr>
      <vt:lpstr>if kullanımına örnek…</vt:lpstr>
      <vt:lpstr>On altının yarısı kaçtır?</vt:lpstr>
      <vt:lpstr>On altının yarısı kaçtır?</vt:lpstr>
      <vt:lpstr>Bunu biliyor musunuz? .exe dosyası</vt:lpstr>
      <vt:lpstr>Bunu biliyor musunuz? .exe dosyası</vt:lpstr>
      <vt:lpstr>Bunu biliyor musunuz?  getch(); tipik kullanımı</vt:lpstr>
      <vt:lpstr>Bunu biliyor musunuz? .exe’nin kapanmasını önlemek: getch()</vt:lpstr>
      <vt:lpstr>Karar Verme Yapıları : IF-ELSE</vt:lpstr>
      <vt:lpstr>Karar Verme Yapıları : IF-ELSE</vt:lpstr>
      <vt:lpstr>       Alıştırma</vt:lpstr>
      <vt:lpstr>Alıştırma</vt:lpstr>
      <vt:lpstr>Bunu biliyor musunuz?</vt:lpstr>
      <vt:lpstr>if ve if else örnekleri</vt:lpstr>
      <vt:lpstr>Anlayamadığınız yerleri bizlere sorunuz.</vt:lpstr>
      <vt:lpstr>Slayt 48</vt:lpstr>
      <vt:lpstr>Bunu biliyor musunuz?</vt:lpstr>
      <vt:lpstr>Bunu biliyor musunuz?</vt:lpstr>
      <vt:lpstr>Karar Verme Yapıları “if… else if… else…"</vt:lpstr>
      <vt:lpstr>Karar Verme Yapıları “if… else if… else…"</vt:lpstr>
      <vt:lpstr>Karar Verme Yapıları “if… else if… else…"</vt:lpstr>
      <vt:lpstr>Alıştırma</vt:lpstr>
      <vt:lpstr>Karar Verme Yapıları “if… else if… else…"</vt:lpstr>
      <vt:lpstr>Karar Verme Yapıları  “IF” – “ELSE IF” – “ELSE”</vt:lpstr>
      <vt:lpstr>Karar Verme Yapıları  “IF” – “ELSE IF” – “ELSE”</vt:lpstr>
      <vt:lpstr>Hatırlatmalar</vt:lpstr>
      <vt:lpstr>Karar Verme Yapıları  “IF” – “ELSE IF” – “ELSE”</vt:lpstr>
      <vt:lpstr>Karar Verme Yapıları  “IF” – “ELSE IF” – “ELSE”</vt:lpstr>
      <vt:lpstr>Karar Verme Yapıları  “IF” – “ELSE IF” – “ELSE”</vt:lpstr>
      <vt:lpstr>Karar Verme Yapıları  “IF” – “ELSE IF” – “ELSE”</vt:lpstr>
      <vt:lpstr>ÇOK SIK YAPILAN HATA: =  ile == işaretlerini if’te karıştırmak</vt:lpstr>
      <vt:lpstr>SIK YAPILAN HATALAR</vt:lpstr>
      <vt:lpstr>SIK YAPILAN HATALAR</vt:lpstr>
      <vt:lpstr>Alıştırma: Kod çıktısı nedir?</vt:lpstr>
      <vt:lpstr>Alıştırma: Kod çıktısı nedir?</vt:lpstr>
      <vt:lpstr>Karar Verme Yapıları : Koşullu işleç</vt:lpstr>
      <vt:lpstr>Slayt 69</vt:lpstr>
      <vt:lpstr>Karar Verme Yapıları : Koşullu işleç</vt:lpstr>
      <vt:lpstr>Örnek – Ekran çıktısı</vt:lpstr>
      <vt:lpstr>Anlayamadığınız yerleri bizlere sorunuz.</vt:lpstr>
      <vt:lpstr>Karar Verme Yapıları : switch</vt:lpstr>
      <vt:lpstr>Karar Verme Yapıları : switch</vt:lpstr>
      <vt:lpstr>Karar Verme Yapıları : switch</vt:lpstr>
      <vt:lpstr>Genel yapıda dikkat edilecekler</vt:lpstr>
      <vt:lpstr>Genel yapıda dikkat edilecekler</vt:lpstr>
      <vt:lpstr>Karar Verme Yapıları : switch</vt:lpstr>
      <vt:lpstr>Bu örneği switch’e çeviriniz.</vt:lpstr>
      <vt:lpstr>Neden bazen if/else yerine switch tercih edilebilir?</vt:lpstr>
      <vt:lpstr>switch Example</vt:lpstr>
      <vt:lpstr>switch example</vt:lpstr>
      <vt:lpstr>Alıştırma: 3 değeri girildikten sonra ekran çıktısı ne olur? (sadece sonraki kısım)</vt:lpstr>
      <vt:lpstr>Alıştırma</vt:lpstr>
      <vt:lpstr>Kod inceleme</vt:lpstr>
      <vt:lpstr>Slayt 86</vt:lpstr>
      <vt:lpstr>Bir fonksiyon örneği: rand() fonksiyonu</vt:lpstr>
      <vt:lpstr>Bir fonksiyon örneği: rand() fonksiyonu</vt:lpstr>
      <vt:lpstr>Bir fonksiyon örneği: rand() fonksiyonu</vt:lpstr>
      <vt:lpstr>Bir fonksiyon örneği: rand() fonksiyonu</vt:lpstr>
      <vt:lpstr>Bir fonksiyon örneği: rand() fonksiyonu</vt:lpstr>
      <vt:lpstr>Alıştırma</vt:lpstr>
      <vt:lpstr>Ekrana sizce ne yazdırır?</vt:lpstr>
      <vt:lpstr>Bunu biliyor musunuz?</vt:lpstr>
      <vt:lpstr>Uygulamalı Dersler</vt:lpstr>
      <vt:lpstr>Anlayamadığınız yerleri bizlere sorunuz.</vt:lpstr>
      <vt:lpstr>Slayt 97</vt:lpstr>
      <vt:lpstr>Karar Verme Yapıları : Koşullu işleç</vt:lpstr>
      <vt:lpstr>Yol Haritası</vt:lpstr>
      <vt:lpstr>Fonksiyonlar</vt:lpstr>
      <vt:lpstr>Fonksiyonlu kod yapısı</vt:lpstr>
      <vt:lpstr>Bir C kodu birden çok fonksiyon içerebilir</vt:lpstr>
      <vt:lpstr>Derece alan sinüs fonksiyonu yazalım.</vt:lpstr>
      <vt:lpstr>Kütüphane içindeki fonksiyonların kullanımına örnek</vt:lpstr>
      <vt:lpstr>Anlayamadığınız yerleri bizlere sorunuz.</vt:lpstr>
      <vt:lpstr>Fonksiyonlar</vt:lpstr>
      <vt:lpstr>Fonksiyonlar</vt:lpstr>
      <vt:lpstr>Fonksiyon örnekleri</vt:lpstr>
      <vt:lpstr>Fonksiyonların Söz dizimi (Syntax)</vt:lpstr>
      <vt:lpstr>Fonksiyonların Söz dizimi (Syntax)</vt:lpstr>
      <vt:lpstr>Güzel bir soru</vt:lpstr>
      <vt:lpstr>Ortalama alan fonksiyon örneği</vt:lpstr>
      <vt:lpstr>Ortalama alan fonksiyon örneği</vt:lpstr>
      <vt:lpstr>return nasıl anlaşılmalı?</vt:lpstr>
      <vt:lpstr>Alıştırma – Ekran çıktısı ne olur?</vt:lpstr>
      <vt:lpstr>Uygulamalı Dersler</vt:lpstr>
      <vt:lpstr>Anlayamadığınız yerleri bizlere sorunuz.</vt:lpstr>
      <vt:lpstr>EK SLAYTLAR</vt:lpstr>
      <vt:lpstr>Dosya işlemleriyle ilgili bir fonksiyon: feof</vt:lpstr>
      <vt:lpstr>Kısa Devre özelliğini devre dışı bırakmak</vt:lpstr>
      <vt:lpstr>Artırma ve Azaltma İşleç Alıştırmaları</vt:lpstr>
      <vt:lpstr>Artırma ve Azaltma İşleç Alıştırmaları</vt:lpstr>
      <vt:lpstr>Kısa Devre nedir?</vt:lpstr>
      <vt:lpstr>Kısa Devre nedir?</vt:lpstr>
      <vt:lpstr>Alıştırma</vt:lpstr>
      <vt:lpstr>Practice</vt:lpstr>
      <vt:lpstr>Alıştırma</vt:lpstr>
      <vt:lpstr>Alıştırma</vt:lpstr>
      <vt:lpstr>Alıştırma: Üçgen Kenar Kontrolü</vt:lpstr>
      <vt:lpstr>Şifte Kontrol</vt:lpstr>
      <vt:lpstr>Şok: pow fonksiyonu paralı olmuş (olsun)</vt:lpstr>
      <vt:lpstr>Öyleyse, biz de kendi PQW fonksiyonumuzu yaparız.</vt:lpstr>
      <vt:lpstr>Çok yavaş çekimde bir fonksiyonun çalışması</vt:lpstr>
      <vt:lpstr>Çok yavaş çekimde bir fonksiyonun çalışması</vt:lpstr>
      <vt:lpstr>Çok yavaş çekimde bir fonksiyonun çalışması</vt:lpstr>
      <vt:lpstr>Çok yavaş çekimde bir fonksiyonun çalışması</vt:lpstr>
      <vt:lpstr>Çok yavaş çekimde bir fonksiyonun çalışması</vt:lpstr>
      <vt:lpstr>Çok yavaş çekimde bir fonksiyonun çalışması</vt:lpstr>
      <vt:lpstr>Çok yavaş çekimde bir fonksiyonun çalışması</vt:lpstr>
      <vt:lpstr>SINAVLARLA İLGİLİ OLMAYAN BİLGİLER</vt:lpstr>
      <vt:lpstr>Metnin rengini kısmen değiştirmek (Sınavda bu slayttan sorumlu değilsiniz)</vt:lpstr>
      <vt:lpstr>Bunu biliyor musunuz? Pencere boyutunu ayarlayan kod</vt:lpstr>
      <vt:lpstr>Bunu biliyor musunuz? Yazı tipi boyutunu ayarlayan kod</vt:lpstr>
      <vt:lpstr>Piazza’daki zipli dosyalar olursa bunların açılması ve kullanımı</vt:lpstr>
      <vt:lpstr>DevCpp’ın “Hata Ayıkla” özelliği</vt:lpstr>
      <vt:lpstr>Fonksiyon Alıştırmaları</vt:lpstr>
      <vt:lpstr>Kendinize geri bildirimde bulunun.</vt:lpstr>
      <vt:lpstr>Günlük çalışmanın önemi</vt:lpstr>
      <vt:lpstr>ÖĞRENCİ GÖRÜŞLERİ</vt:lpstr>
      <vt:lpstr>2018-2019 Güz Dönemi (Bir END öğrencisi)</vt:lpstr>
      <vt:lpstr>Bir öğrenci geri bildirimi</vt:lpstr>
    </vt:vector>
  </TitlesOfParts>
  <Company>Rutgers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Programming I</dc:title>
  <dc:creator>Oguz Hanoglu</dc:creator>
  <cp:lastModifiedBy>Oguz Hanoglu</cp:lastModifiedBy>
  <cp:revision>1074</cp:revision>
  <dcterms:created xsi:type="dcterms:W3CDTF">2012-10-03T05:14:56Z</dcterms:created>
  <dcterms:modified xsi:type="dcterms:W3CDTF">2019-01-18T17:57:50Z</dcterms:modified>
</cp:coreProperties>
</file>