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slides/slide221.xml" ContentType="application/vnd.openxmlformats-officedocument.presentationml.slide+xml"/>
  <Override PartName="/ppt/theme/themeOverride39.xml" ContentType="application/vnd.openxmlformats-officedocument.themeOverride+xml"/>
  <Override PartName="/ppt/notesSlides/notesSlide41.xml" ContentType="application/vnd.openxmlformats-officedocument.presentationml.notesSlide+xml"/>
  <Override PartName="/ppt/theme/themeOverride86.xml" ContentType="application/vnd.openxmlformats-officedocument.themeOverride+xml"/>
  <Override PartName="/ppt/slides/slide158.xml" ContentType="application/vnd.openxmlformats-officedocument.presentationml.slide+xml"/>
  <Override PartName="/ppt/theme/themeOverride17.xml" ContentType="application/vnd.openxmlformats-officedocument.themeOverride+xml"/>
  <Override PartName="/ppt/theme/themeOverride64.xml" ContentType="application/vnd.openxmlformats-officedocument.themeOverr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theme/themeOverride42.xml" ContentType="application/vnd.openxmlformats-officedocument.themeOverr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theme/themeOverride20.xml" ContentType="application/vnd.openxmlformats-officedocument.themeOverr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notesSlides/notesSlide57.xml" ContentType="application/vnd.openxmlformats-officedocument.presentationml.notesSlide+xml"/>
  <Override PartName="/ppt/theme/themeOverride101.xml" ContentType="application/vnd.openxmlformats-officedocument.themeOverr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69.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heme/themeOverride47.xml" ContentType="application/vnd.openxmlformats-officedocument.themeOverride+xml"/>
  <Override PartName="/ppt/theme/themeOverride58.xml" ContentType="application/vnd.openxmlformats-officedocument.themeOverride+xml"/>
  <Override PartName="/ppt/theme/themeOverride94.xml" ContentType="application/vnd.openxmlformats-officedocument.themeOverr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heme/themeOverride36.xml" ContentType="application/vnd.openxmlformats-officedocument.themeOverride+xml"/>
  <Override PartName="/ppt/theme/themeOverride83.xml" ContentType="application/vnd.openxmlformats-officedocument.themeOverride+xml"/>
  <Override PartName="/ppt/slides/slide108.xml" ContentType="application/vnd.openxmlformats-officedocument.presentationml.slide+xml"/>
  <Override PartName="/ppt/slides/slide155.xml" ContentType="application/vnd.openxmlformats-officedocument.presentationml.slide+xml"/>
  <Override PartName="/ppt/theme/themeOverride25.xml" ContentType="application/vnd.openxmlformats-officedocument.themeOverride+xml"/>
  <Override PartName="/ppt/theme/themeOverride72.xml" ContentType="application/vnd.openxmlformats-officedocument.themeOverr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61.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theme/themeOverride50.xml" ContentType="application/vnd.openxmlformats-officedocument.themeOverr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theme/themeOverride99.xml" ContentType="application/vnd.openxmlformats-officedocument.themeOverr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heme/themeOverride88.xml" ContentType="application/vnd.openxmlformats-officedocument.themeOverr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theme/themeOverride19.xml" ContentType="application/vnd.openxmlformats-officedocument.themeOverride+xml"/>
  <Override PartName="/ppt/notesSlides/notesSlide32.xml" ContentType="application/vnd.openxmlformats-officedocument.presentationml.notesSlide+xml"/>
  <Override PartName="/ppt/theme/themeOverride66.xml" ContentType="application/vnd.openxmlformats-officedocument.themeOverride+xml"/>
  <Override PartName="/ppt/theme/themeOverride77.xml" ContentType="application/vnd.openxmlformats-officedocument.themeOverr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Override55.xml" ContentType="application/vnd.openxmlformats-officedocument.themeOverr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heme/themeOverride44.xml" ContentType="application/vnd.openxmlformats-officedocument.themeOverride+xml"/>
  <Override PartName="/ppt/theme/themeOverride91.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theme/themeOverride33.xml" ContentType="application/vnd.openxmlformats-officedocument.themeOverride+xml"/>
  <Override PartName="/ppt/theme/themeOverride80.xml" ContentType="application/vnd.openxmlformats-officedocument.themeOverr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Override38.xml" ContentType="application/vnd.openxmlformats-officedocument.themeOverride+xml"/>
  <Override PartName="/ppt/notesSlides/notesSlide51.xml" ContentType="application/vnd.openxmlformats-officedocument.presentationml.notesSlide+xml"/>
  <Override PartName="/ppt/theme/themeOverride49.xml" ContentType="application/vnd.openxmlformats-officedocument.themeOverride+xml"/>
  <Override PartName="/ppt/theme/themeOverride85.xml" ContentType="application/vnd.openxmlformats-officedocument.themeOverride+xml"/>
  <Override PartName="/ppt/theme/themeOverride96.xml" ContentType="application/vnd.openxmlformats-officedocument.themeOverride+xml"/>
  <Override PartName="/ppt/slides/slide157.xml" ContentType="application/vnd.openxmlformats-officedocument.presentationml.slide+xml"/>
  <Override PartName="/ppt/slides/slide220.xml" ContentType="application/vnd.openxmlformats-officedocument.presentationml.slide+xml"/>
  <Override PartName="/ppt/theme/themeOverride27.xml" ContentType="application/vnd.openxmlformats-officedocument.themeOverride+xml"/>
  <Override PartName="/ppt/notesSlides/notesSlide40.xml" ContentType="application/vnd.openxmlformats-officedocument.presentationml.notesSlide+xml"/>
  <Override PartName="/ppt/theme/themeOverride74.xml" ContentType="application/vnd.openxmlformats-officedocument.themeOverr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63.xml" ContentType="application/vnd.openxmlformats-officedocument.themeOverr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theme/themeOverride41.xml" ContentType="application/vnd.openxmlformats-officedocument.themeOverride+xml"/>
  <Override PartName="/ppt/theme/themeOverride52.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heme/themeOverride100.xml" ContentType="application/vnd.openxmlformats-officedocument.themeOverr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theme/themeOverride68.xml" ContentType="application/vnd.openxmlformats-officedocument.themeOverride+xml"/>
  <Override PartName="/ppt/theme/themeOverride79.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theme/themeOverride57.xml" ContentType="application/vnd.openxmlformats-officedocument.themeOverr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heme/themeOverride46.xml" ContentType="application/vnd.openxmlformats-officedocument.themeOverride+xml"/>
  <Override PartName="/ppt/theme/themeOverride93.xml" ContentType="application/vnd.openxmlformats-officedocument.themeOverride+xml"/>
  <Override PartName="/ppt/slides/slide118.xml" ContentType="application/vnd.openxmlformats-officedocument.presentationml.slide+xml"/>
  <Override PartName="/ppt/slides/slide165.xml" ContentType="application/vnd.openxmlformats-officedocument.presentationml.slide+xml"/>
  <Override PartName="/ppt/theme/themeOverride24.xml" ContentType="application/vnd.openxmlformats-officedocument.themeOverride+xml"/>
  <Override PartName="/ppt/theme/themeOverride35.xml" ContentType="application/vnd.openxmlformats-officedocument.themeOverride+xml"/>
  <Override PartName="/ppt/theme/themeOverride71.xml" ContentType="application/vnd.openxmlformats-officedocument.themeOverride+xml"/>
  <Override PartName="/ppt/theme/themeOverride82.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60.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theme/themeOverride87.xml" ContentType="application/vnd.openxmlformats-officedocument.themeOverride+xml"/>
  <Override PartName="/ppt/theme/themeOverride98.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theme/themeOverride29.xml" ContentType="application/vnd.openxmlformats-officedocument.themeOverride+xml"/>
  <Override PartName="/ppt/notesSlides/notesSlide42.xml" ContentType="application/vnd.openxmlformats-officedocument.presentationml.notesSlide+xml"/>
  <Override PartName="/ppt/theme/themeOverride76.xml" ContentType="application/vnd.openxmlformats-officedocument.themeOverr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Override65.xml" ContentType="application/vnd.openxmlformats-officedocument.themeOverr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heme/themeOverride43.xml" ContentType="application/vnd.openxmlformats-officedocument.themeOverride+xml"/>
  <Override PartName="/ppt/theme/themeOverride54.xml" ContentType="application/vnd.openxmlformats-officedocument.themeOverride+xml"/>
  <Override PartName="/ppt/theme/themeOverride90.xml" ContentType="application/vnd.openxmlformats-officedocument.themeOverr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theme/themeOverride10.xml" ContentType="application/vnd.openxmlformats-officedocument.themeOverride+xml"/>
  <Override PartName="/ppt/notesSlides/notesSlide47.xml" ContentType="application/vnd.openxmlformats-officedocument.presentationml.notesSlide+xml"/>
  <Override PartName="/ppt/theme/themeOverride102.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theme/themeOverride59.xml" ContentType="application/vnd.openxmlformats-officedocument.themeOverr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48.xml" ContentType="application/vnd.openxmlformats-officedocument.themeOverride+xml"/>
  <Override PartName="/ppt/theme/themeOverride95.xml" ContentType="application/vnd.openxmlformats-officedocument.themeOverride+xml"/>
  <Override PartName="/ppt/slides/slide167.xml" ContentType="application/vnd.openxmlformats-officedocument.presentationml.slide+xml"/>
  <Override PartName="/ppt/theme/themeOverride37.xml" ContentType="application/vnd.openxmlformats-officedocument.themeOverride+xml"/>
  <Override PartName="/ppt/notesSlides/notesSlide50.xml" ContentType="application/vnd.openxmlformats-officedocument.presentationml.notesSlide+xml"/>
  <Override PartName="/ppt/theme/themeOverride84.xml" ContentType="application/vnd.openxmlformats-officedocument.themeOverr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theme/themeOverride62.xml" ContentType="application/vnd.openxmlformats-officedocument.themeOverride+xml"/>
  <Override PartName="/ppt/theme/themeOverride73.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theme/themeOverride51.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notesSlides/notesSlide55.xml" ContentType="application/vnd.openxmlformats-officedocument.presentationml.notesSlide+xml"/>
  <Override PartName="/ppt/theme/themeOverride89.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theme/themeOverride78.xml" ContentType="application/vnd.openxmlformats-officedocument.themeOverr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heme/themeOverride67.xml" ContentType="application/vnd.openxmlformats-officedocument.themeOverr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heme/themeOverride45.xml" ContentType="application/vnd.openxmlformats-officedocument.themeOverride+xml"/>
  <Override PartName="/ppt/theme/themeOverride56.xml" ContentType="application/vnd.openxmlformats-officedocument.themeOverride+xml"/>
  <Override PartName="/ppt/theme/themeOverride92.xml" ContentType="application/vnd.openxmlformats-officedocument.themeOverr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Override34.xml" ContentType="application/vnd.openxmlformats-officedocument.themeOverride+xml"/>
  <Override PartName="/ppt/theme/themeOverride81.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heme/themeOverride70.xml" ContentType="application/vnd.openxmlformats-officedocument.themeOverr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97.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theme/themeOverride28.xml" ContentType="application/vnd.openxmlformats-officedocument.themeOverride+xml"/>
  <Override PartName="/ppt/notesSlides/notesSlide30.xml" ContentType="application/vnd.openxmlformats-officedocument.presentationml.notesSlide+xml"/>
  <Override PartName="/ppt/theme/themeOverride75.xml" ContentType="application/vnd.openxmlformats-officedocument.themeOverride+xml"/>
  <Override PartName="/ppt/slides/slide99.xml" ContentType="application/vnd.openxmlformats-officedocument.presentationml.slide+xml"/>
  <Override PartName="/ppt/diagrams/layout1.xml" ContentType="application/vnd.openxmlformats-officedocument.drawingml.diagramLayout+xml"/>
  <Override PartName="/ppt/theme/themeOverride53.xml" ContentType="application/vnd.openxmlformats-officedocument.themeOverr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theme/themeOverride31.xml" ContentType="application/vnd.openxmlformats-officedocument.themeOverride+xml"/>
  <Override PartName="/ppt/slides/slide5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9"/>
  </p:notesMasterIdLst>
  <p:sldIdLst>
    <p:sldId id="256" r:id="rId3"/>
    <p:sldId id="1317" r:id="rId4"/>
    <p:sldId id="1401" r:id="rId5"/>
    <p:sldId id="1402" r:id="rId6"/>
    <p:sldId id="1294" r:id="rId7"/>
    <p:sldId id="1295" r:id="rId8"/>
    <p:sldId id="1296" r:id="rId9"/>
    <p:sldId id="1297" r:id="rId10"/>
    <p:sldId id="1312" r:id="rId11"/>
    <p:sldId id="1298" r:id="rId12"/>
    <p:sldId id="1299" r:id="rId13"/>
    <p:sldId id="1300" r:id="rId14"/>
    <p:sldId id="1301" r:id="rId15"/>
    <p:sldId id="1302" r:id="rId16"/>
    <p:sldId id="1313" r:id="rId17"/>
    <p:sldId id="1311" r:id="rId18"/>
    <p:sldId id="1286" r:id="rId19"/>
    <p:sldId id="1305" r:id="rId20"/>
    <p:sldId id="1306" r:id="rId21"/>
    <p:sldId id="1307" r:id="rId22"/>
    <p:sldId id="1308" r:id="rId23"/>
    <p:sldId id="1303" r:id="rId24"/>
    <p:sldId id="1304" r:id="rId25"/>
    <p:sldId id="1309" r:id="rId26"/>
    <p:sldId id="975" r:id="rId27"/>
    <p:sldId id="976" r:id="rId28"/>
    <p:sldId id="977" r:id="rId29"/>
    <p:sldId id="979" r:id="rId30"/>
    <p:sldId id="980" r:id="rId31"/>
    <p:sldId id="982" r:id="rId32"/>
    <p:sldId id="983" r:id="rId33"/>
    <p:sldId id="984" r:id="rId34"/>
    <p:sldId id="985" r:id="rId35"/>
    <p:sldId id="986" r:id="rId36"/>
    <p:sldId id="987" r:id="rId37"/>
    <p:sldId id="988" r:id="rId38"/>
    <p:sldId id="1325" r:id="rId39"/>
    <p:sldId id="1326" r:id="rId40"/>
    <p:sldId id="1201" r:id="rId41"/>
    <p:sldId id="1315" r:id="rId42"/>
    <p:sldId id="1316" r:id="rId43"/>
    <p:sldId id="1361" r:id="rId44"/>
    <p:sldId id="852" r:id="rId45"/>
    <p:sldId id="1217" r:id="rId46"/>
    <p:sldId id="1010" r:id="rId47"/>
    <p:sldId id="999" r:id="rId48"/>
    <p:sldId id="1000" r:id="rId49"/>
    <p:sldId id="595" r:id="rId50"/>
    <p:sldId id="730" r:id="rId51"/>
    <p:sldId id="596" r:id="rId52"/>
    <p:sldId id="1001" r:id="rId53"/>
    <p:sldId id="1117" r:id="rId54"/>
    <p:sldId id="532" r:id="rId55"/>
    <p:sldId id="855" r:id="rId56"/>
    <p:sldId id="856" r:id="rId57"/>
    <p:sldId id="536" r:id="rId58"/>
    <p:sldId id="537" r:id="rId59"/>
    <p:sldId id="534" r:id="rId60"/>
    <p:sldId id="666" r:id="rId61"/>
    <p:sldId id="820" r:id="rId62"/>
    <p:sldId id="731" r:id="rId63"/>
    <p:sldId id="1367" r:id="rId64"/>
    <p:sldId id="1318" r:id="rId65"/>
    <p:sldId id="1320" r:id="rId66"/>
    <p:sldId id="860" r:id="rId67"/>
    <p:sldId id="579" r:id="rId68"/>
    <p:sldId id="581" r:id="rId69"/>
    <p:sldId id="582" r:id="rId70"/>
    <p:sldId id="1082" r:id="rId71"/>
    <p:sldId id="1333" r:id="rId72"/>
    <p:sldId id="1334" r:id="rId73"/>
    <p:sldId id="1335" r:id="rId74"/>
    <p:sldId id="1336" r:id="rId75"/>
    <p:sldId id="1337" r:id="rId76"/>
    <p:sldId id="1338" r:id="rId77"/>
    <p:sldId id="1339" r:id="rId78"/>
    <p:sldId id="1340" r:id="rId79"/>
    <p:sldId id="1341" r:id="rId80"/>
    <p:sldId id="1342" r:id="rId81"/>
    <p:sldId id="1343" r:id="rId82"/>
    <p:sldId id="1344" r:id="rId83"/>
    <p:sldId id="1345" r:id="rId84"/>
    <p:sldId id="1346" r:id="rId85"/>
    <p:sldId id="1347" r:id="rId86"/>
    <p:sldId id="1348" r:id="rId87"/>
    <p:sldId id="1349" r:id="rId88"/>
    <p:sldId id="1350" r:id="rId89"/>
    <p:sldId id="1351" r:id="rId90"/>
    <p:sldId id="1352" r:id="rId91"/>
    <p:sldId id="1353" r:id="rId92"/>
    <p:sldId id="1354" r:id="rId93"/>
    <p:sldId id="1355" r:id="rId94"/>
    <p:sldId id="1356" r:id="rId95"/>
    <p:sldId id="1357" r:id="rId96"/>
    <p:sldId id="1358" r:id="rId97"/>
    <p:sldId id="1359" r:id="rId98"/>
    <p:sldId id="1360" r:id="rId99"/>
    <p:sldId id="1362" r:id="rId100"/>
    <p:sldId id="1363" r:id="rId101"/>
    <p:sldId id="1364" r:id="rId102"/>
    <p:sldId id="1365" r:id="rId103"/>
    <p:sldId id="1366" r:id="rId104"/>
    <p:sldId id="583" r:id="rId105"/>
    <p:sldId id="1394" r:id="rId106"/>
    <p:sldId id="1395" r:id="rId107"/>
    <p:sldId id="1396" r:id="rId108"/>
    <p:sldId id="1397" r:id="rId109"/>
    <p:sldId id="1399" r:id="rId110"/>
    <p:sldId id="1319" r:id="rId111"/>
    <p:sldId id="1018" r:id="rId112"/>
    <p:sldId id="1425" r:id="rId113"/>
    <p:sldId id="1423" r:id="rId114"/>
    <p:sldId id="1424" r:id="rId115"/>
    <p:sldId id="1426" r:id="rId116"/>
    <p:sldId id="1011" r:id="rId117"/>
    <p:sldId id="1012" r:id="rId118"/>
    <p:sldId id="1013" r:id="rId119"/>
    <p:sldId id="1014" r:id="rId120"/>
    <p:sldId id="1015" r:id="rId121"/>
    <p:sldId id="1016" r:id="rId122"/>
    <p:sldId id="1017" r:id="rId123"/>
    <p:sldId id="956" r:id="rId124"/>
    <p:sldId id="1427" r:id="rId125"/>
    <p:sldId id="1122" r:id="rId126"/>
    <p:sldId id="1123" r:id="rId127"/>
    <p:sldId id="1124" r:id="rId128"/>
    <p:sldId id="1136" r:id="rId129"/>
    <p:sldId id="1137" r:id="rId130"/>
    <p:sldId id="1138" r:id="rId131"/>
    <p:sldId id="1139" r:id="rId132"/>
    <p:sldId id="1243" r:id="rId133"/>
    <p:sldId id="1192" r:id="rId134"/>
    <p:sldId id="1193" r:id="rId135"/>
    <p:sldId id="1194" r:id="rId136"/>
    <p:sldId id="1212" r:id="rId137"/>
    <p:sldId id="1242" r:id="rId138"/>
    <p:sldId id="1227" r:id="rId139"/>
    <p:sldId id="1220" r:id="rId140"/>
    <p:sldId id="1221" r:id="rId141"/>
    <p:sldId id="1222" r:id="rId142"/>
    <p:sldId id="1223" r:id="rId143"/>
    <p:sldId id="1224" r:id="rId144"/>
    <p:sldId id="1225" r:id="rId145"/>
    <p:sldId id="1226" r:id="rId146"/>
    <p:sldId id="1230" r:id="rId147"/>
    <p:sldId id="1428" r:id="rId148"/>
    <p:sldId id="1228" r:id="rId149"/>
    <p:sldId id="1229" r:id="rId150"/>
    <p:sldId id="1231" r:id="rId151"/>
    <p:sldId id="1235" r:id="rId152"/>
    <p:sldId id="1236" r:id="rId153"/>
    <p:sldId id="1237" r:id="rId154"/>
    <p:sldId id="1238" r:id="rId155"/>
    <p:sldId id="1239" r:id="rId156"/>
    <p:sldId id="1240" r:id="rId157"/>
    <p:sldId id="1241" r:id="rId158"/>
    <p:sldId id="1284" r:id="rId159"/>
    <p:sldId id="1251" r:id="rId160"/>
    <p:sldId id="1252" r:id="rId161"/>
    <p:sldId id="1253" r:id="rId162"/>
    <p:sldId id="1254" r:id="rId163"/>
    <p:sldId id="1255" r:id="rId164"/>
    <p:sldId id="1256" r:id="rId165"/>
    <p:sldId id="1257" r:id="rId166"/>
    <p:sldId id="1258" r:id="rId167"/>
    <p:sldId id="1259" r:id="rId168"/>
    <p:sldId id="1260" r:id="rId169"/>
    <p:sldId id="1261" r:id="rId170"/>
    <p:sldId id="1262" r:id="rId171"/>
    <p:sldId id="1263" r:id="rId172"/>
    <p:sldId id="1264" r:id="rId173"/>
    <p:sldId id="1265" r:id="rId174"/>
    <p:sldId id="1266" r:id="rId175"/>
    <p:sldId id="1267" r:id="rId176"/>
    <p:sldId id="1268" r:id="rId177"/>
    <p:sldId id="1269" r:id="rId178"/>
    <p:sldId id="1270" r:id="rId179"/>
    <p:sldId id="1271" r:id="rId180"/>
    <p:sldId id="1272" r:id="rId181"/>
    <p:sldId id="1273" r:id="rId182"/>
    <p:sldId id="1274" r:id="rId183"/>
    <p:sldId id="1275" r:id="rId184"/>
    <p:sldId id="1276" r:id="rId185"/>
    <p:sldId id="1277" r:id="rId186"/>
    <p:sldId id="1278" r:id="rId187"/>
    <p:sldId id="1279" r:id="rId188"/>
    <p:sldId id="1280" r:id="rId189"/>
    <p:sldId id="1281" r:id="rId190"/>
    <p:sldId id="1282" r:id="rId191"/>
    <p:sldId id="1283" r:id="rId192"/>
    <p:sldId id="1403" r:id="rId193"/>
    <p:sldId id="1422" r:id="rId194"/>
    <p:sldId id="1404" r:id="rId195"/>
    <p:sldId id="1405" r:id="rId196"/>
    <p:sldId id="1419" r:id="rId197"/>
    <p:sldId id="1406" r:id="rId198"/>
    <p:sldId id="1407" r:id="rId199"/>
    <p:sldId id="1408" r:id="rId200"/>
    <p:sldId id="1409" r:id="rId201"/>
    <p:sldId id="1421" r:id="rId202"/>
    <p:sldId id="1410" r:id="rId203"/>
    <p:sldId id="1411" r:id="rId204"/>
    <p:sldId id="1412" r:id="rId205"/>
    <p:sldId id="1413" r:id="rId206"/>
    <p:sldId id="1414" r:id="rId207"/>
    <p:sldId id="1415" r:id="rId208"/>
    <p:sldId id="1416" r:id="rId209"/>
    <p:sldId id="1417" r:id="rId210"/>
    <p:sldId id="1418" r:id="rId211"/>
    <p:sldId id="1368" r:id="rId212"/>
    <p:sldId id="1369" r:id="rId213"/>
    <p:sldId id="1370" r:id="rId214"/>
    <p:sldId id="1371" r:id="rId215"/>
    <p:sldId id="1372" r:id="rId216"/>
    <p:sldId id="1373" r:id="rId217"/>
    <p:sldId id="1374" r:id="rId218"/>
    <p:sldId id="1375" r:id="rId219"/>
    <p:sldId id="1376" r:id="rId220"/>
    <p:sldId id="1377" r:id="rId221"/>
    <p:sldId id="1378" r:id="rId222"/>
    <p:sldId id="1379" r:id="rId223"/>
    <p:sldId id="1380" r:id="rId224"/>
    <p:sldId id="1381" r:id="rId225"/>
    <p:sldId id="1382" r:id="rId226"/>
    <p:sldId id="1383" r:id="rId227"/>
    <p:sldId id="1384" r:id="rId228"/>
    <p:sldId id="1385" r:id="rId229"/>
    <p:sldId id="1386" r:id="rId230"/>
    <p:sldId id="1387" r:id="rId231"/>
    <p:sldId id="1388" r:id="rId232"/>
    <p:sldId id="1389" r:id="rId233"/>
    <p:sldId id="1390" r:id="rId234"/>
    <p:sldId id="1391" r:id="rId235"/>
    <p:sldId id="1392" r:id="rId236"/>
    <p:sldId id="1393" r:id="rId237"/>
    <p:sldId id="1218" r:id="rId238"/>
    <p:sldId id="1244" r:id="rId239"/>
    <p:sldId id="1245" r:id="rId240"/>
    <p:sldId id="1246" r:id="rId241"/>
    <p:sldId id="1247" r:id="rId242"/>
    <p:sldId id="1248" r:id="rId243"/>
    <p:sldId id="1249" r:id="rId244"/>
    <p:sldId id="1400" r:id="rId245"/>
    <p:sldId id="1233" r:id="rId246"/>
    <p:sldId id="1234" r:id="rId247"/>
    <p:sldId id="1198" r:id="rId2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FF"/>
  </p:clrMru>
</p:presentationPr>
</file>

<file path=ppt/tableStyles.xml><?xml version="1.0" encoding="utf-8"?>
<a:tblStyleLst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4993" autoAdjust="0"/>
    <p:restoredTop sz="77641" autoAdjust="0"/>
  </p:normalViewPr>
  <p:slideViewPr>
    <p:cSldViewPr>
      <p:cViewPr varScale="1">
        <p:scale>
          <a:sx n="74" d="100"/>
          <a:sy n="74" d="100"/>
        </p:scale>
        <p:origin x="-1476" y="-102"/>
      </p:cViewPr>
      <p:guideLst>
        <p:guide orient="horz" pos="2160"/>
        <p:guide pos="2880"/>
      </p:guideLst>
    </p:cSldViewPr>
  </p:slideViewPr>
  <p:outlineViewPr>
    <p:cViewPr>
      <p:scale>
        <a:sx n="33" d="100"/>
        <a:sy n="33" d="100"/>
      </p:scale>
      <p:origin x="0" y="2399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presProps" Target="pres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F3A2F-355F-459D-A834-DF4B47CA3301}" type="doc">
      <dgm:prSet loTypeId="urn:microsoft.com/office/officeart/2005/8/layout/cycle2" loCatId="cycle" qsTypeId="urn:microsoft.com/office/officeart/2005/8/quickstyle/3d9" qsCatId="3D" csTypeId="urn:microsoft.com/office/officeart/2005/8/colors/colorful4" csCatId="colorful" phldr="1"/>
      <dgm:spPr/>
      <dgm:t>
        <a:bodyPr/>
        <a:lstStyle/>
        <a:p>
          <a:endParaRPr lang="tr-TR"/>
        </a:p>
      </dgm:t>
    </dgm:pt>
    <dgm:pt modelId="{95C6163F-55F7-4ED7-AF11-35469C18E63B}">
      <dgm:prSet phldrT="[Metin]" custT="1"/>
      <dgm:spPr/>
      <dgm:t>
        <a:bodyPr/>
        <a:lstStyle/>
        <a:p>
          <a:r>
            <a:rPr lang="tr-TR" sz="3600" b="1" dirty="0" smtClean="0">
              <a:solidFill>
                <a:schemeClr val="tx1"/>
              </a:solidFill>
            </a:rPr>
            <a:t>Çalış</a:t>
          </a:r>
          <a:endParaRPr lang="tr-TR" sz="3600" b="1" dirty="0">
            <a:solidFill>
              <a:schemeClr val="tx1"/>
            </a:solidFill>
          </a:endParaRPr>
        </a:p>
      </dgm:t>
    </dgm:pt>
    <dgm:pt modelId="{E60BE3F6-A7E9-4A89-9AF0-FAB79FFC4095}" type="parTrans" cxnId="{10771087-8ECE-4C4F-9A6F-F3A71DAACCAE}">
      <dgm:prSet/>
      <dgm:spPr/>
      <dgm:t>
        <a:bodyPr/>
        <a:lstStyle/>
        <a:p>
          <a:endParaRPr lang="tr-TR" sz="4400">
            <a:solidFill>
              <a:schemeClr val="tx1"/>
            </a:solidFill>
          </a:endParaRPr>
        </a:p>
      </dgm:t>
    </dgm:pt>
    <dgm:pt modelId="{085B6FF5-ECF4-4A72-BA42-EA2E25013300}" type="sibTrans" cxnId="{10771087-8ECE-4C4F-9A6F-F3A71DAACCAE}">
      <dgm:prSet custT="1"/>
      <dgm:spPr/>
      <dgm:t>
        <a:bodyPr/>
        <a:lstStyle/>
        <a:p>
          <a:endParaRPr lang="tr-TR" sz="4800">
            <a:solidFill>
              <a:schemeClr val="tx1"/>
            </a:solidFill>
          </a:endParaRPr>
        </a:p>
      </dgm:t>
    </dgm:pt>
    <dgm:pt modelId="{C4BED230-392E-42B4-9469-330BE8AF9971}">
      <dgm:prSet phldrT="[Metin]" custT="1"/>
      <dgm:spPr/>
      <dgm:t>
        <a:bodyPr/>
        <a:lstStyle/>
        <a:p>
          <a:r>
            <a:rPr lang="tr-TR" sz="3200" b="1" dirty="0" smtClean="0">
              <a:solidFill>
                <a:schemeClr val="tx1"/>
              </a:solidFill>
            </a:rPr>
            <a:t>Başar</a:t>
          </a:r>
          <a:endParaRPr lang="tr-TR" sz="3200" b="1" dirty="0">
            <a:solidFill>
              <a:schemeClr val="tx1"/>
            </a:solidFill>
          </a:endParaRPr>
        </a:p>
      </dgm:t>
    </dgm:pt>
    <dgm:pt modelId="{42AD9C8E-A741-4AEB-83AB-D2C790540FEA}" type="parTrans" cxnId="{BBC82068-AA51-40B2-A2CF-46AD33F2C5CC}">
      <dgm:prSet/>
      <dgm:spPr/>
      <dgm:t>
        <a:bodyPr/>
        <a:lstStyle/>
        <a:p>
          <a:endParaRPr lang="tr-TR" sz="4400">
            <a:solidFill>
              <a:schemeClr val="tx1"/>
            </a:solidFill>
          </a:endParaRPr>
        </a:p>
      </dgm:t>
    </dgm:pt>
    <dgm:pt modelId="{94BDDF1D-40DE-4D9A-ACEC-53EEF44E0687}" type="sibTrans" cxnId="{BBC82068-AA51-40B2-A2CF-46AD33F2C5CC}">
      <dgm:prSet custT="1"/>
      <dgm:spPr/>
      <dgm:t>
        <a:bodyPr/>
        <a:lstStyle/>
        <a:p>
          <a:endParaRPr lang="tr-TR" sz="4800">
            <a:solidFill>
              <a:schemeClr val="tx1"/>
            </a:solidFill>
          </a:endParaRPr>
        </a:p>
      </dgm:t>
    </dgm:pt>
    <dgm:pt modelId="{C64BC7C9-9DAB-4765-968C-1A34680C536E}">
      <dgm:prSet phldrT="[Metin]" custT="1"/>
      <dgm:spPr/>
      <dgm:t>
        <a:bodyPr/>
        <a:lstStyle/>
        <a:p>
          <a:r>
            <a:rPr lang="tr-TR" sz="3600" b="1" dirty="0" smtClean="0">
              <a:solidFill>
                <a:schemeClr val="tx1"/>
              </a:solidFill>
            </a:rPr>
            <a:t>Sev</a:t>
          </a:r>
          <a:endParaRPr lang="tr-TR" sz="3600" b="1" dirty="0">
            <a:solidFill>
              <a:schemeClr val="tx1"/>
            </a:solidFill>
          </a:endParaRPr>
        </a:p>
      </dgm:t>
    </dgm:pt>
    <dgm:pt modelId="{9DB9D491-082D-4802-803A-DC6E78691FEF}" type="parTrans" cxnId="{B4DDC9C6-07F9-413F-AD31-46700B5EF782}">
      <dgm:prSet/>
      <dgm:spPr/>
      <dgm:t>
        <a:bodyPr/>
        <a:lstStyle/>
        <a:p>
          <a:endParaRPr lang="tr-TR" sz="4400">
            <a:solidFill>
              <a:schemeClr val="tx1"/>
            </a:solidFill>
          </a:endParaRPr>
        </a:p>
      </dgm:t>
    </dgm:pt>
    <dgm:pt modelId="{B527367F-5840-43D5-9DD3-4DB121E2893C}" type="sibTrans" cxnId="{B4DDC9C6-07F9-413F-AD31-46700B5EF782}">
      <dgm:prSet custT="1"/>
      <dgm:spPr/>
      <dgm:t>
        <a:bodyPr/>
        <a:lstStyle/>
        <a:p>
          <a:endParaRPr lang="tr-TR" sz="4800">
            <a:solidFill>
              <a:schemeClr val="tx1"/>
            </a:solidFill>
          </a:endParaRPr>
        </a:p>
      </dgm:t>
    </dgm:pt>
    <dgm:pt modelId="{ADFD5DD0-5FF5-4DCB-B0CD-BF535258661C}" type="pres">
      <dgm:prSet presAssocID="{2D3F3A2F-355F-459D-A834-DF4B47CA3301}" presName="cycle" presStyleCnt="0">
        <dgm:presLayoutVars>
          <dgm:dir/>
          <dgm:resizeHandles val="exact"/>
        </dgm:presLayoutVars>
      </dgm:prSet>
      <dgm:spPr/>
      <dgm:t>
        <a:bodyPr/>
        <a:lstStyle/>
        <a:p>
          <a:endParaRPr lang="tr-TR"/>
        </a:p>
      </dgm:t>
    </dgm:pt>
    <dgm:pt modelId="{7A2A9BB7-331C-43B0-93F8-242FFB080DCB}" type="pres">
      <dgm:prSet presAssocID="{95C6163F-55F7-4ED7-AF11-35469C18E63B}" presName="node" presStyleLbl="node1" presStyleIdx="0" presStyleCnt="3">
        <dgm:presLayoutVars>
          <dgm:bulletEnabled val="1"/>
        </dgm:presLayoutVars>
      </dgm:prSet>
      <dgm:spPr/>
      <dgm:t>
        <a:bodyPr/>
        <a:lstStyle/>
        <a:p>
          <a:endParaRPr lang="tr-TR"/>
        </a:p>
      </dgm:t>
    </dgm:pt>
    <dgm:pt modelId="{435A75C7-D292-430D-98C6-DC9F4BC45A3E}" type="pres">
      <dgm:prSet presAssocID="{085B6FF5-ECF4-4A72-BA42-EA2E25013300}" presName="sibTrans" presStyleLbl="sibTrans2D1" presStyleIdx="0" presStyleCnt="3"/>
      <dgm:spPr/>
      <dgm:t>
        <a:bodyPr/>
        <a:lstStyle/>
        <a:p>
          <a:endParaRPr lang="tr-TR"/>
        </a:p>
      </dgm:t>
    </dgm:pt>
    <dgm:pt modelId="{21269A18-2F49-4B26-B416-61125A7F2DBA}" type="pres">
      <dgm:prSet presAssocID="{085B6FF5-ECF4-4A72-BA42-EA2E25013300}" presName="connectorText" presStyleLbl="sibTrans2D1" presStyleIdx="0" presStyleCnt="3"/>
      <dgm:spPr/>
      <dgm:t>
        <a:bodyPr/>
        <a:lstStyle/>
        <a:p>
          <a:endParaRPr lang="tr-TR"/>
        </a:p>
      </dgm:t>
    </dgm:pt>
    <dgm:pt modelId="{75776B14-8090-4E2B-A374-4B0D962F82A8}" type="pres">
      <dgm:prSet presAssocID="{C4BED230-392E-42B4-9469-330BE8AF9971}" presName="node" presStyleLbl="node1" presStyleIdx="1" presStyleCnt="3">
        <dgm:presLayoutVars>
          <dgm:bulletEnabled val="1"/>
        </dgm:presLayoutVars>
      </dgm:prSet>
      <dgm:spPr/>
      <dgm:t>
        <a:bodyPr/>
        <a:lstStyle/>
        <a:p>
          <a:endParaRPr lang="tr-TR"/>
        </a:p>
      </dgm:t>
    </dgm:pt>
    <dgm:pt modelId="{56C362AB-B545-46B9-B237-9437F78D7BDB}" type="pres">
      <dgm:prSet presAssocID="{94BDDF1D-40DE-4D9A-ACEC-53EEF44E0687}" presName="sibTrans" presStyleLbl="sibTrans2D1" presStyleIdx="1" presStyleCnt="3"/>
      <dgm:spPr/>
      <dgm:t>
        <a:bodyPr/>
        <a:lstStyle/>
        <a:p>
          <a:endParaRPr lang="tr-TR"/>
        </a:p>
      </dgm:t>
    </dgm:pt>
    <dgm:pt modelId="{E6A068BE-EAAC-46D5-8692-9909038D1ACC}" type="pres">
      <dgm:prSet presAssocID="{94BDDF1D-40DE-4D9A-ACEC-53EEF44E0687}" presName="connectorText" presStyleLbl="sibTrans2D1" presStyleIdx="1" presStyleCnt="3"/>
      <dgm:spPr/>
      <dgm:t>
        <a:bodyPr/>
        <a:lstStyle/>
        <a:p>
          <a:endParaRPr lang="tr-TR"/>
        </a:p>
      </dgm:t>
    </dgm:pt>
    <dgm:pt modelId="{37970A8C-EB2B-429B-B046-EFFFDFD1E8E2}" type="pres">
      <dgm:prSet presAssocID="{C64BC7C9-9DAB-4765-968C-1A34680C536E}" presName="node" presStyleLbl="node1" presStyleIdx="2" presStyleCnt="3">
        <dgm:presLayoutVars>
          <dgm:bulletEnabled val="1"/>
        </dgm:presLayoutVars>
      </dgm:prSet>
      <dgm:spPr/>
      <dgm:t>
        <a:bodyPr/>
        <a:lstStyle/>
        <a:p>
          <a:endParaRPr lang="tr-TR"/>
        </a:p>
      </dgm:t>
    </dgm:pt>
    <dgm:pt modelId="{25B4771F-3412-4319-BA25-B7AF1A057CB2}" type="pres">
      <dgm:prSet presAssocID="{B527367F-5840-43D5-9DD3-4DB121E2893C}" presName="sibTrans" presStyleLbl="sibTrans2D1" presStyleIdx="2" presStyleCnt="3"/>
      <dgm:spPr/>
      <dgm:t>
        <a:bodyPr/>
        <a:lstStyle/>
        <a:p>
          <a:endParaRPr lang="tr-TR"/>
        </a:p>
      </dgm:t>
    </dgm:pt>
    <dgm:pt modelId="{64898E16-B396-4CE3-B028-6DAC1A1E68A3}" type="pres">
      <dgm:prSet presAssocID="{B527367F-5840-43D5-9DD3-4DB121E2893C}" presName="connectorText" presStyleLbl="sibTrans2D1" presStyleIdx="2" presStyleCnt="3"/>
      <dgm:spPr/>
      <dgm:t>
        <a:bodyPr/>
        <a:lstStyle/>
        <a:p>
          <a:endParaRPr lang="tr-TR"/>
        </a:p>
      </dgm:t>
    </dgm:pt>
  </dgm:ptLst>
  <dgm:cxnLst>
    <dgm:cxn modelId="{10771087-8ECE-4C4F-9A6F-F3A71DAACCAE}" srcId="{2D3F3A2F-355F-459D-A834-DF4B47CA3301}" destId="{95C6163F-55F7-4ED7-AF11-35469C18E63B}" srcOrd="0" destOrd="0" parTransId="{E60BE3F6-A7E9-4A89-9AF0-FAB79FFC4095}" sibTransId="{085B6FF5-ECF4-4A72-BA42-EA2E25013300}"/>
    <dgm:cxn modelId="{F7F486AD-2EF1-478A-95D9-1432DCECE697}" type="presOf" srcId="{B527367F-5840-43D5-9DD3-4DB121E2893C}" destId="{64898E16-B396-4CE3-B028-6DAC1A1E68A3}" srcOrd="1" destOrd="0" presId="urn:microsoft.com/office/officeart/2005/8/layout/cycle2"/>
    <dgm:cxn modelId="{BBC82068-AA51-40B2-A2CF-46AD33F2C5CC}" srcId="{2D3F3A2F-355F-459D-A834-DF4B47CA3301}" destId="{C4BED230-392E-42B4-9469-330BE8AF9971}" srcOrd="1" destOrd="0" parTransId="{42AD9C8E-A741-4AEB-83AB-D2C790540FEA}" sibTransId="{94BDDF1D-40DE-4D9A-ACEC-53EEF44E0687}"/>
    <dgm:cxn modelId="{B65C888D-7B3C-49A8-8286-2C559D264FEC}" type="presOf" srcId="{085B6FF5-ECF4-4A72-BA42-EA2E25013300}" destId="{21269A18-2F49-4B26-B416-61125A7F2DBA}" srcOrd="1" destOrd="0" presId="urn:microsoft.com/office/officeart/2005/8/layout/cycle2"/>
    <dgm:cxn modelId="{CA5AE702-A505-46C8-B4A9-0959FCE419CF}" type="presOf" srcId="{085B6FF5-ECF4-4A72-BA42-EA2E25013300}" destId="{435A75C7-D292-430D-98C6-DC9F4BC45A3E}" srcOrd="0" destOrd="0" presId="urn:microsoft.com/office/officeart/2005/8/layout/cycle2"/>
    <dgm:cxn modelId="{B4DDC9C6-07F9-413F-AD31-46700B5EF782}" srcId="{2D3F3A2F-355F-459D-A834-DF4B47CA3301}" destId="{C64BC7C9-9DAB-4765-968C-1A34680C536E}" srcOrd="2" destOrd="0" parTransId="{9DB9D491-082D-4802-803A-DC6E78691FEF}" sibTransId="{B527367F-5840-43D5-9DD3-4DB121E2893C}"/>
    <dgm:cxn modelId="{820AF9F4-5EB9-455C-95DD-78289AC50327}" type="presOf" srcId="{95C6163F-55F7-4ED7-AF11-35469C18E63B}" destId="{7A2A9BB7-331C-43B0-93F8-242FFB080DCB}" srcOrd="0" destOrd="0" presId="urn:microsoft.com/office/officeart/2005/8/layout/cycle2"/>
    <dgm:cxn modelId="{5720DC06-EE9A-4E10-9F0C-80C5BCFF6115}" type="presOf" srcId="{B527367F-5840-43D5-9DD3-4DB121E2893C}" destId="{25B4771F-3412-4319-BA25-B7AF1A057CB2}" srcOrd="0" destOrd="0" presId="urn:microsoft.com/office/officeart/2005/8/layout/cycle2"/>
    <dgm:cxn modelId="{77861CA1-D7CE-4BD2-99F9-15A891FD7EBC}" type="presOf" srcId="{94BDDF1D-40DE-4D9A-ACEC-53EEF44E0687}" destId="{56C362AB-B545-46B9-B237-9437F78D7BDB}" srcOrd="0" destOrd="0" presId="urn:microsoft.com/office/officeart/2005/8/layout/cycle2"/>
    <dgm:cxn modelId="{0A415974-C650-481E-AB5F-B1D9A4CA07BF}" type="presOf" srcId="{2D3F3A2F-355F-459D-A834-DF4B47CA3301}" destId="{ADFD5DD0-5FF5-4DCB-B0CD-BF535258661C}" srcOrd="0" destOrd="0" presId="urn:microsoft.com/office/officeart/2005/8/layout/cycle2"/>
    <dgm:cxn modelId="{CB8DA068-256A-424B-A462-51B7C2FA065B}" type="presOf" srcId="{C4BED230-392E-42B4-9469-330BE8AF9971}" destId="{75776B14-8090-4E2B-A374-4B0D962F82A8}" srcOrd="0" destOrd="0" presId="urn:microsoft.com/office/officeart/2005/8/layout/cycle2"/>
    <dgm:cxn modelId="{726DFD50-BF2B-4691-B5F9-3085DC558B62}" type="presOf" srcId="{C64BC7C9-9DAB-4765-968C-1A34680C536E}" destId="{37970A8C-EB2B-429B-B046-EFFFDFD1E8E2}" srcOrd="0" destOrd="0" presId="urn:microsoft.com/office/officeart/2005/8/layout/cycle2"/>
    <dgm:cxn modelId="{E5F99A98-79C0-4FA8-A0DF-A25F3A4F4045}" type="presOf" srcId="{94BDDF1D-40DE-4D9A-ACEC-53EEF44E0687}" destId="{E6A068BE-EAAC-46D5-8692-9909038D1ACC}" srcOrd="1" destOrd="0" presId="urn:microsoft.com/office/officeart/2005/8/layout/cycle2"/>
    <dgm:cxn modelId="{630A389B-79DF-4436-B5FB-A31EB1277373}" type="presParOf" srcId="{ADFD5DD0-5FF5-4DCB-B0CD-BF535258661C}" destId="{7A2A9BB7-331C-43B0-93F8-242FFB080DCB}" srcOrd="0" destOrd="0" presId="urn:microsoft.com/office/officeart/2005/8/layout/cycle2"/>
    <dgm:cxn modelId="{945863BA-48C4-492C-AEC7-8E6250AF1AB1}" type="presParOf" srcId="{ADFD5DD0-5FF5-4DCB-B0CD-BF535258661C}" destId="{435A75C7-D292-430D-98C6-DC9F4BC45A3E}" srcOrd="1" destOrd="0" presId="urn:microsoft.com/office/officeart/2005/8/layout/cycle2"/>
    <dgm:cxn modelId="{03920CB2-9EB3-4BF8-80CA-E865F918BE6D}" type="presParOf" srcId="{435A75C7-D292-430D-98C6-DC9F4BC45A3E}" destId="{21269A18-2F49-4B26-B416-61125A7F2DBA}" srcOrd="0" destOrd="0" presId="urn:microsoft.com/office/officeart/2005/8/layout/cycle2"/>
    <dgm:cxn modelId="{08ABD53E-2238-4B8C-BE3B-21501FCD50DB}" type="presParOf" srcId="{ADFD5DD0-5FF5-4DCB-B0CD-BF535258661C}" destId="{75776B14-8090-4E2B-A374-4B0D962F82A8}" srcOrd="2" destOrd="0" presId="urn:microsoft.com/office/officeart/2005/8/layout/cycle2"/>
    <dgm:cxn modelId="{0E9D48BA-F1E3-41D3-A6E8-A660C625142B}" type="presParOf" srcId="{ADFD5DD0-5FF5-4DCB-B0CD-BF535258661C}" destId="{56C362AB-B545-46B9-B237-9437F78D7BDB}" srcOrd="3" destOrd="0" presId="urn:microsoft.com/office/officeart/2005/8/layout/cycle2"/>
    <dgm:cxn modelId="{D8D7138E-F216-4A98-B47F-D52BB7768058}" type="presParOf" srcId="{56C362AB-B545-46B9-B237-9437F78D7BDB}" destId="{E6A068BE-EAAC-46D5-8692-9909038D1ACC}" srcOrd="0" destOrd="0" presId="urn:microsoft.com/office/officeart/2005/8/layout/cycle2"/>
    <dgm:cxn modelId="{337D73E0-7E79-4B4C-B92E-CEE1F1BC5C2E}" type="presParOf" srcId="{ADFD5DD0-5FF5-4DCB-B0CD-BF535258661C}" destId="{37970A8C-EB2B-429B-B046-EFFFDFD1E8E2}" srcOrd="4" destOrd="0" presId="urn:microsoft.com/office/officeart/2005/8/layout/cycle2"/>
    <dgm:cxn modelId="{55D660C9-A653-4DCC-BAD0-7DB3EEE769B6}" type="presParOf" srcId="{ADFD5DD0-5FF5-4DCB-B0CD-BF535258661C}" destId="{25B4771F-3412-4319-BA25-B7AF1A057CB2}" srcOrd="5" destOrd="0" presId="urn:microsoft.com/office/officeart/2005/8/layout/cycle2"/>
    <dgm:cxn modelId="{8EE72F8A-8722-4C8A-BEEB-997253ECC409}" type="presParOf" srcId="{25B4771F-3412-4319-BA25-B7AF1A057CB2}" destId="{64898E16-B396-4CE3-B028-6DAC1A1E68A3}" srcOrd="0" destOrd="0" presId="urn:microsoft.com/office/officeart/2005/8/layout/cycle2"/>
  </dgm:cxnLst>
  <dgm:bg/>
  <dgm:whole/>
</dgm:dataModel>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05473-C16F-499C-B527-ACBB5A5332AF}" type="datetimeFigureOut">
              <a:rPr lang="tr-TR" smtClean="0"/>
              <a:pPr/>
              <a:t>25.01.2019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DFE13-8A8D-4C5C-8CE0-CAD69FC1488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&lt;&lt;12:05</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75</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&lt;&lt;12:05</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76</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&lt;&lt;&lt;8:43</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80</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10:18</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81</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A17F42F-44D4-A549-84FB-CFF205F96CC3}" type="slidenum">
              <a:rPr lang="en-US"/>
              <a:pPr/>
              <a:t>83</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&gt;&gt;&gt;9:04+1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89</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&gt;&gt;&gt;9:08+1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90</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processing circuits is packaged in a chip. This is due to transition from vacuum tubes to solid state devices and then to integrated circuits. </a:t>
            </a:r>
            <a:r>
              <a:rPr lang="en-US" sz="1200" kern="1200" dirty="0" smtClean="0">
                <a:solidFill>
                  <a:schemeClr val="tx1"/>
                </a:solidFill>
                <a:latin typeface="+mn-lt"/>
                <a:ea typeface="+mn-ea"/>
                <a:cs typeface="+mn-cs"/>
              </a:rPr>
              <a:t>The boundary between these two regions, called a p–n junction, is where the action of the </a:t>
            </a:r>
            <a:r>
              <a:rPr lang="en-US" sz="1200" b="1" kern="1200" dirty="0" smtClean="0">
                <a:solidFill>
                  <a:schemeClr val="tx1"/>
                </a:solidFill>
                <a:latin typeface="+mn-lt"/>
                <a:ea typeface="+mn-ea"/>
                <a:cs typeface="+mn-cs"/>
              </a:rPr>
              <a:t>diode</a:t>
            </a:r>
            <a:r>
              <a:rPr lang="en-US" sz="1200" b="0" kern="1200" dirty="0" smtClean="0">
                <a:solidFill>
                  <a:schemeClr val="tx1"/>
                </a:solidFill>
                <a:latin typeface="+mn-lt"/>
                <a:ea typeface="+mn-ea"/>
                <a:cs typeface="+mn-cs"/>
              </a:rPr>
              <a:t> takes place. The crystal allows electrons to flow from the N-type side (called the cathode) to the P-type side (called the anode), but not in the opposite direction.</a:t>
            </a:r>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94</a:t>
            </a:fld>
            <a:endParaRPr lang="en-US"/>
          </a:p>
        </p:txBody>
      </p:sp>
    </p:spTree>
    <p:extLst>
      <p:ext uri="{BB962C8B-B14F-4D97-AF65-F5344CB8AC3E}">
        <p14:creationId xmlns:p14="http://schemas.microsoft.com/office/powerpoint/2010/main" xmlns="" val="49715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100</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101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01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16</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146</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149</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2B577F0-3FC2-F84B-ACDE-AE4A7707413C}" type="slidenum">
              <a:rPr lang="en-US"/>
              <a:pPr/>
              <a:t>158</a:t>
            </a:fld>
            <a:endParaRPr lang="en-US"/>
          </a:p>
        </p:txBody>
      </p:sp>
      <p:sp>
        <p:nvSpPr>
          <p:cNvPr id="43011"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43012"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9876" tIns="44940" rIns="89876" bIns="44940"/>
          <a:lstStyle/>
          <a:p>
            <a:pPr eaLnBrk="1" hangingPunct="1"/>
            <a:endParaRPr lang="en-US" dirty="0">
              <a:solidFill>
                <a:srgbClr val="003399"/>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1987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r>
              <a:rPr lang="en-US"/>
              <a:t>Note: assignment is not mathematical equality.</a:t>
            </a:r>
          </a:p>
          <a:p>
            <a:r>
              <a:rPr lang="en-US"/>
              <a:t>Curly braces delimit a block – unlike before, curly braces are needed since block has three statements.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035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2601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2806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011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216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421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mtClean="0"/>
              <a:t>50</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35</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625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445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649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854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059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264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469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673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878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083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43</a:t>
            </a:fld>
            <a:endParaRPr lang="en-US" dirty="0"/>
          </a:p>
        </p:txBody>
      </p:sp>
    </p:spTree>
    <p:extLst>
      <p:ext uri="{BB962C8B-B14F-4D97-AF65-F5344CB8AC3E}">
        <p14:creationId xmlns="" xmlns:p14="http://schemas.microsoft.com/office/powerpoint/2010/main" val="3977140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288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493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697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902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107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312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517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721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926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131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5C355B2-A199-5B41-AE2B-0EE931DF4234}" type="slidenum">
              <a:rPr lang="en-US"/>
              <a:pPr/>
              <a:t>48</a:t>
            </a:fld>
            <a:endParaRPr lang="en-US"/>
          </a:p>
        </p:txBody>
      </p:sp>
      <p:sp>
        <p:nvSpPr>
          <p:cNvPr id="86019" name="Rectangle 2"/>
          <p:cNvSpPr>
            <a:spLocks noGrp="1" noRot="1" noChangeAspect="1" noChangeArrowheads="1"/>
          </p:cNvSpPr>
          <p:nvPr>
            <p:ph type="sldImg"/>
          </p:nvPr>
        </p:nvSpPr>
        <p:spPr>
          <a:xfrm>
            <a:off x="1146175" y="687388"/>
            <a:ext cx="4567238" cy="3425825"/>
          </a:xfrm>
          <a:solidFill>
            <a:srgbClr val="FFFFFF"/>
          </a:solidFill>
          <a:ln/>
        </p:spPr>
      </p:sp>
      <p:sp>
        <p:nvSpPr>
          <p:cNvPr id="86020"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9876" tIns="44940" rIns="89876" bIns="44940"/>
          <a:lstStyle/>
          <a:p>
            <a:pPr eaLnBrk="1" hangingPunct="1"/>
            <a:r>
              <a:rPr lang="en-US"/>
              <a:t>Loops save ink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336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541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745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950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9155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222</a:t>
            </a:fld>
            <a:endParaRPr lang="tr-TR"/>
          </a:p>
        </p:txBody>
      </p:sp>
    </p:spTree>
    <p:extLst>
      <p:ext uri="{BB962C8B-B14F-4D97-AF65-F5344CB8AC3E}">
        <p14:creationId xmlns="" xmlns:p14="http://schemas.microsoft.com/office/powerpoint/2010/main" val="4205558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228</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41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240</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1909031-B597-A94E-AAE7-0A3E4F90DB46}" type="slidenum">
              <a:rPr lang="en-US"/>
              <a:pPr/>
              <a:t>57</a:t>
            </a:fld>
            <a:endParaRPr lang="en-US"/>
          </a:p>
        </p:txBody>
      </p:sp>
      <p:sp>
        <p:nvSpPr>
          <p:cNvPr id="36867"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36868"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9891" tIns="44945" rIns="89891" bIns="44945"/>
          <a:lstStyle/>
          <a:p>
            <a:pPr eaLnBrk="1" hangingPunct="1"/>
            <a:r>
              <a:rPr lang="en-US"/>
              <a:t>straight-line program: amount of data processed proportional to number of lines of codes written, even with conditionals</a:t>
            </a:r>
          </a:p>
          <a:p>
            <a:pPr eaLnBrk="1" hangingPunct="1"/>
            <a:r>
              <a:rPr lang="en-US"/>
              <a:t>loops: brings you to infinite</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&lt;&lt;&lt;9:04+1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69</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73</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74</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fld id="{52E17392-9618-514E-B7EF-EE7C4014954D}" type="datetimeFigureOut">
              <a:rPr lang="en-US" smtClean="0"/>
              <a:pPr/>
              <a:t>1/25/2019</a:t>
            </a:fld>
            <a:endParaRPr lang="en-US"/>
          </a:p>
        </p:txBody>
      </p:sp>
      <p:sp>
        <p:nvSpPr>
          <p:cNvPr id="17" name="16 Altbilgi Yer Tutucusu"/>
          <p:cNvSpPr>
            <a:spLocks noGrp="1"/>
          </p:cNvSpPr>
          <p:nvPr>
            <p:ph type="ftr" sz="quarter" idx="11"/>
          </p:nvPr>
        </p:nvSpPr>
        <p:spPr>
          <a:xfrm>
            <a:off x="2898648" y="6355080"/>
            <a:ext cx="3474720" cy="365760"/>
          </a:xfrm>
        </p:spPr>
        <p:txBody>
          <a:bodyPr/>
          <a:lstStyle/>
          <a:p>
            <a:endParaRPr lang="en-US"/>
          </a:p>
        </p:txBody>
      </p:sp>
      <p:sp>
        <p:nvSpPr>
          <p:cNvPr id="29" name="28 Slayt Numarası Yer Tutucusu"/>
          <p:cNvSpPr>
            <a:spLocks noGrp="1"/>
          </p:cNvSpPr>
          <p:nvPr>
            <p:ph type="sldNum" sz="quarter" idx="12"/>
          </p:nvPr>
        </p:nvSpPr>
        <p:spPr>
          <a:xfrm>
            <a:off x="1216152" y="6355080"/>
            <a:ext cx="1219200" cy="365760"/>
          </a:xfrm>
        </p:spPr>
        <p:txBody>
          <a:bodyPr/>
          <a:lstStyle/>
          <a:p>
            <a:fld id="{9780DC49-8D76-104F-8598-E5B37BCC55C4}" type="slidenum">
              <a:rPr lang="en-US" smtClean="0"/>
              <a:pPr/>
              <a:t>‹#›</a:t>
            </a:fld>
            <a:endParaRPr lang="en-US"/>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01379"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187F4894-B7C9-7840-8707-485FB89CD0F2}" type="slidenum">
              <a:rPr lang="en-US"/>
              <a:pPr/>
              <a:t>‹#›</a:t>
            </a:fld>
            <a:endParaRPr lang="en-US" sz="1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B4C4A350-1FB4-DC45-9272-C91E008F490E}" type="slidenum">
              <a:rPr lang="en-US"/>
              <a:pPr/>
              <a:t>‹#›</a:t>
            </a:fld>
            <a:endParaRPr lang="en-US" sz="1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7A40310A-0058-8048-9C2C-E4C67E1D7F51}" type="slidenum">
              <a:rPr lang="en-US"/>
              <a:pPr/>
              <a:t>‹#›</a:t>
            </a:fld>
            <a:endParaRPr lang="en-US" sz="14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DD027578-36F0-4C42-B35D-F0DAD3ECDDC2}" type="slidenum">
              <a:rPr lang="en-US"/>
              <a:pPr/>
              <a:t>‹#›</a:t>
            </a:fld>
            <a:endParaRPr lang="en-US" sz="14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5412D994-6683-9F4D-8FC8-E74B64D44F3B}" type="slidenum">
              <a:rPr lang="en-US"/>
              <a:pPr/>
              <a:t>‹#›</a:t>
            </a:fld>
            <a:endParaRPr lang="en-US" sz="14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3A2ABCEC-96A0-B344-9710-F18E0685CC81}" type="slidenum">
              <a:rPr lang="en-US"/>
              <a:pPr/>
              <a:t>‹#›</a:t>
            </a:fld>
            <a:endParaRPr lang="en-US" sz="14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27C59FDD-1A45-E24B-B72D-44CEC1C17D8B}" type="slidenum">
              <a:rPr lang="en-US"/>
              <a:pPr/>
              <a:t>‹#›</a:t>
            </a:fld>
            <a:endParaRPr lang="en-US"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6B6EBE00-C619-9048-9445-2FF79198FAE6}" type="slidenum">
              <a:rPr lang="en-US"/>
              <a:pPr/>
              <a:t>‹#›</a:t>
            </a:fld>
            <a:endParaRPr lang="en-US" sz="1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B3786286-7385-1042-99DE-6649955D079C}" type="slidenum">
              <a:rPr lang="en-US"/>
              <a:pPr/>
              <a:t>‹#›</a:t>
            </a:fld>
            <a:endParaRPr lang="en-US" sz="14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0C264152-1FA9-4740-A4C3-D9514712D430}" type="slidenum">
              <a:rPr lang="en-US"/>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fld id="{52E17392-9618-514E-B7EF-EE7C4014954D}" type="datetimeFigureOut">
              <a:rPr lang="en-US" smtClean="0"/>
              <a:pPr/>
              <a:t>1/25/2019</a:t>
            </a:fld>
            <a:endParaRPr lang="en-US"/>
          </a:p>
        </p:txBody>
      </p:sp>
      <p:sp>
        <p:nvSpPr>
          <p:cNvPr id="5" name="4 Altbilgi Yer Tutucusu"/>
          <p:cNvSpPr>
            <a:spLocks noGrp="1"/>
          </p:cNvSpPr>
          <p:nvPr>
            <p:ph type="ftr" sz="quarter" idx="11"/>
          </p:nvPr>
        </p:nvSpPr>
        <p:spPr>
          <a:xfrm>
            <a:off x="2898648" y="6355080"/>
            <a:ext cx="3474720" cy="365760"/>
          </a:xfrm>
        </p:spPr>
        <p:txBody>
          <a:bodyPr/>
          <a:lstStyle/>
          <a:p>
            <a:endParaRPr lang="en-US"/>
          </a:p>
        </p:txBody>
      </p:sp>
      <p:sp>
        <p:nvSpPr>
          <p:cNvPr id="6" name="5 Slayt Numarası Yer Tutucusu"/>
          <p:cNvSpPr>
            <a:spLocks noGrp="1"/>
          </p:cNvSpPr>
          <p:nvPr>
            <p:ph type="sldNum" sz="quarter" idx="12"/>
          </p:nvPr>
        </p:nvSpPr>
        <p:spPr>
          <a:xfrm>
            <a:off x="1069848" y="6355080"/>
            <a:ext cx="1520952" cy="365760"/>
          </a:xfrm>
        </p:spPr>
        <p:txBody>
          <a:bodyPr/>
          <a:lstStyle/>
          <a:p>
            <a:fld id="{9780DC49-8D76-104F-8598-E5B37BCC55C4}" type="slidenum">
              <a:rPr lang="en-US" smtClean="0"/>
              <a:pPr/>
              <a:t>‹#›</a:t>
            </a:fld>
            <a:endParaRPr lang="en-US"/>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1/25/2019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E17392-9618-514E-B7EF-EE7C4014954D}" type="datetimeFigureOut">
              <a:rPr lang="en-US" smtClean="0"/>
              <a:pPr/>
              <a:t>1/25/2019</a:t>
            </a:fld>
            <a:endParaRPr lang="en-US"/>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80DC49-8D76-104F-8598-E5B37BCC55C4}" type="slidenum">
              <a:rPr lang="en-US" smtClean="0"/>
              <a:pPr/>
              <a:t>‹#›</a:t>
            </a:fld>
            <a:endParaRPr lang="en-US"/>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914400"/>
            <a:ext cx="7848600" cy="5410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800"/>
            </a:lvl1pPr>
          </a:lstStyle>
          <a:p>
            <a:fld id="{35BE2E48-8000-E94B-B086-2610ACBECE62}" type="slidenum">
              <a:rPr lang="en-US"/>
              <a:pPr/>
              <a:t>‹#›</a:t>
            </a:fld>
            <a:endParaRPr lang="en-US" sz="140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lnSpc>
          <a:spcPct val="70000"/>
        </a:lnSpc>
        <a:spcBef>
          <a:spcPct val="0"/>
        </a:spcBef>
        <a:spcAft>
          <a:spcPct val="0"/>
        </a:spcAft>
        <a:defRPr kumimoji="1" sz="2000">
          <a:solidFill>
            <a:schemeClr val="hlink"/>
          </a:solidFill>
          <a:latin typeface="+mj-lt"/>
          <a:ea typeface="ＭＳ Ｐゴシック" pitchFamily="-84" charset="-128"/>
          <a:cs typeface="ＭＳ Ｐゴシック" pitchFamily="-84" charset="-128"/>
        </a:defRPr>
      </a:lvl1pPr>
      <a:lvl2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2pPr>
      <a:lvl3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3pPr>
      <a:lvl4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4pPr>
      <a:lvl5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5pPr>
      <a:lvl6pPr marL="457200" algn="ctr" rtl="0" eaLnBrk="0" fontAlgn="base" hangingPunct="0">
        <a:lnSpc>
          <a:spcPct val="70000"/>
        </a:lnSpc>
        <a:spcBef>
          <a:spcPct val="0"/>
        </a:spcBef>
        <a:spcAft>
          <a:spcPct val="0"/>
        </a:spcAft>
        <a:defRPr kumimoji="1" sz="2000">
          <a:solidFill>
            <a:schemeClr val="hlink"/>
          </a:solidFill>
          <a:latin typeface="Comic Sans MS" charset="0"/>
        </a:defRPr>
      </a:lvl6pPr>
      <a:lvl7pPr marL="914400" algn="ctr" rtl="0" eaLnBrk="0" fontAlgn="base" hangingPunct="0">
        <a:lnSpc>
          <a:spcPct val="70000"/>
        </a:lnSpc>
        <a:spcBef>
          <a:spcPct val="0"/>
        </a:spcBef>
        <a:spcAft>
          <a:spcPct val="0"/>
        </a:spcAft>
        <a:defRPr kumimoji="1" sz="2000">
          <a:solidFill>
            <a:schemeClr val="hlink"/>
          </a:solidFill>
          <a:latin typeface="Comic Sans MS" charset="0"/>
        </a:defRPr>
      </a:lvl7pPr>
      <a:lvl8pPr marL="1371600" algn="ctr" rtl="0" eaLnBrk="0" fontAlgn="base" hangingPunct="0">
        <a:lnSpc>
          <a:spcPct val="70000"/>
        </a:lnSpc>
        <a:spcBef>
          <a:spcPct val="0"/>
        </a:spcBef>
        <a:spcAft>
          <a:spcPct val="0"/>
        </a:spcAft>
        <a:defRPr kumimoji="1" sz="2000">
          <a:solidFill>
            <a:schemeClr val="hlink"/>
          </a:solidFill>
          <a:latin typeface="Comic Sans MS" charset="0"/>
        </a:defRPr>
      </a:lvl8pPr>
      <a:lvl9pPr marL="1828800" algn="ctr" rtl="0" eaLnBrk="0" fontAlgn="base" hangingPunct="0">
        <a:lnSpc>
          <a:spcPct val="70000"/>
        </a:lnSpc>
        <a:spcBef>
          <a:spcPct val="0"/>
        </a:spcBef>
        <a:spcAft>
          <a:spcPct val="0"/>
        </a:spcAft>
        <a:defRPr kumimoji="1" sz="2000">
          <a:solidFill>
            <a:schemeClr val="hlink"/>
          </a:solidFill>
          <a:latin typeface="Comic Sans MS" charset="0"/>
        </a:defRPr>
      </a:lvl9pPr>
    </p:titleStyle>
    <p:bodyStyle>
      <a:lvl1pPr marL="342900" indent="-342900" algn="l" rtl="0" eaLnBrk="0" fontAlgn="base" hangingPunct="0">
        <a:lnSpc>
          <a:spcPts val="2600"/>
        </a:lnSpc>
        <a:spcBef>
          <a:spcPct val="0"/>
        </a:spcBef>
        <a:spcAft>
          <a:spcPct val="0"/>
        </a:spcAft>
        <a:buClr>
          <a:srgbClr val="003399"/>
        </a:buClr>
        <a:buSzPct val="50000"/>
        <a:buFont typeface="Monotype Sorts" charset="2"/>
        <a:defRPr kumimoji="1">
          <a:solidFill>
            <a:srgbClr val="003399"/>
          </a:solidFill>
          <a:latin typeface="+mn-lt"/>
          <a:ea typeface="ＭＳ Ｐゴシック" pitchFamily="-84" charset="-128"/>
          <a:cs typeface="ＭＳ Ｐゴシック" pitchFamily="-84" charset="-128"/>
        </a:defRPr>
      </a:lvl1pPr>
      <a:lvl2pPr marL="346075" indent="-231775" algn="l" rtl="0" eaLnBrk="0" fontAlgn="base" hangingPunct="0">
        <a:lnSpc>
          <a:spcPts val="2600"/>
        </a:lnSpc>
        <a:spcBef>
          <a:spcPct val="0"/>
        </a:spcBef>
        <a:spcAft>
          <a:spcPct val="0"/>
        </a:spcAft>
        <a:buClr>
          <a:schemeClr val="tx1"/>
        </a:buClr>
        <a:buSzPct val="35000"/>
        <a:buFont typeface="Monotype Sorts" charset="2"/>
        <a:buChar char="n"/>
        <a:defRPr kumimoji="1">
          <a:solidFill>
            <a:schemeClr val="tx1"/>
          </a:solidFill>
          <a:latin typeface="+mn-lt"/>
          <a:ea typeface="ＭＳ Ｐゴシック" charset="-128"/>
        </a:defRPr>
      </a:lvl2pPr>
      <a:lvl3pPr marL="627063" indent="-166688" algn="l" rtl="0" eaLnBrk="0" fontAlgn="base" hangingPunct="0">
        <a:lnSpc>
          <a:spcPts val="2600"/>
        </a:lnSpc>
        <a:spcBef>
          <a:spcPct val="0"/>
        </a:spcBef>
        <a:spcAft>
          <a:spcPct val="0"/>
        </a:spcAft>
        <a:buClr>
          <a:schemeClr val="tx1"/>
        </a:buClr>
        <a:buSzPct val="80000"/>
        <a:buChar char="–"/>
        <a:defRPr kumimoji="1">
          <a:solidFill>
            <a:schemeClr val="tx1"/>
          </a:solidFill>
          <a:latin typeface="+mn-lt"/>
          <a:ea typeface="ＭＳ Ｐゴシック" charset="-128"/>
        </a:defRPr>
      </a:lvl3pPr>
      <a:lvl4pPr marL="1147763" indent="-404813" algn="l" rtl="0" eaLnBrk="0" fontAlgn="base" hangingPunct="0">
        <a:lnSpc>
          <a:spcPts val="2600"/>
        </a:lnSpc>
        <a:spcBef>
          <a:spcPct val="0"/>
        </a:spcBef>
        <a:spcAft>
          <a:spcPct val="0"/>
        </a:spcAft>
        <a:buClr>
          <a:schemeClr val="tx1"/>
        </a:buClr>
        <a:buFont typeface="Wingdings" charset="2"/>
        <a:buChar char="!"/>
        <a:defRPr kumimoji="1">
          <a:solidFill>
            <a:schemeClr val="tx1"/>
          </a:solidFill>
          <a:latin typeface="+mn-lt"/>
          <a:ea typeface="ＭＳ Ｐゴシック" charset="-128"/>
        </a:defRPr>
      </a:lvl4pPr>
      <a:lvl5pPr marL="15398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5pPr>
      <a:lvl6pPr marL="19970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6pPr>
      <a:lvl7pPr marL="24542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7pPr>
      <a:lvl8pPr marL="29114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8pPr>
      <a:lvl9pPr marL="33686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gif"/><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96.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95.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00.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4.wmf"/></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3.vml"/><Relationship Id="rId1" Type="http://schemas.openxmlformats.org/officeDocument/2006/relationships/themeOverride" Target="../theme/themeOverride18.xml"/><Relationship Id="rId4" Type="http://schemas.openxmlformats.org/officeDocument/2006/relationships/image" Target="../media/image10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24.wmf"/></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108.gif"/></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6.xml"/><Relationship Id="rId1" Type="http://schemas.openxmlformats.org/officeDocument/2006/relationships/themeOverride" Target="../theme/themeOverride30.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6.xml"/><Relationship Id="rId1" Type="http://schemas.openxmlformats.org/officeDocument/2006/relationships/themeOverride" Target="../theme/themeOverride31.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112.png"/></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39.xml"/><Relationship Id="rId5" Type="http://schemas.openxmlformats.org/officeDocument/2006/relationships/image" Target="../media/image115.png"/><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1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1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hemeOverride" Target="../theme/themeOverride51.xml"/><Relationship Id="rId4" Type="http://schemas.openxmlformats.org/officeDocument/2006/relationships/image" Target="../media/image121.jpeg"/></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1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24.wmf"/></Relationships>
</file>

<file path=ppt/slides/_rels/slide19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2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20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themeOverride" Target="../theme/themeOverride61.xml"/></Relationships>
</file>

<file path=ppt/slides/_rels/slide2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20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hemeOverride" Target="../theme/themeOverride63.xml"/></Relationships>
</file>

<file path=ppt/slides/_rels/slide2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hemeOverride" Target="../theme/themeOverride64.xml"/><Relationship Id="rId4" Type="http://schemas.openxmlformats.org/officeDocument/2006/relationships/image" Target="../media/image131.gif"/></Relationships>
</file>

<file path=ppt/slides/_rels/slide208.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2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hemeOverride" Target="../theme/themeOverride66.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7.xml"/></Relationships>
</file>

<file path=ppt/slides/_rels/slide21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xml"/><Relationship Id="rId1" Type="http://schemas.openxmlformats.org/officeDocument/2006/relationships/themeOverride" Target="../theme/themeOverride68.xml"/></Relationships>
</file>

<file path=ppt/slides/_rels/slide21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themeOverride" Target="../theme/themeOverride69.xml"/><Relationship Id="rId4" Type="http://schemas.openxmlformats.org/officeDocument/2006/relationships/image" Target="../media/image135.jpeg"/></Relationships>
</file>

<file path=ppt/slides/_rels/slide2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xml"/><Relationship Id="rId1" Type="http://schemas.openxmlformats.org/officeDocument/2006/relationships/themeOverride" Target="../theme/themeOverride70.xml"/></Relationships>
</file>

<file path=ppt/slides/_rels/slide2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xml"/><Relationship Id="rId1" Type="http://schemas.openxmlformats.org/officeDocument/2006/relationships/themeOverride" Target="../theme/themeOverride71.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hemeOverride" Target="../theme/themeOverride72.xml"/></Relationships>
</file>

<file path=ppt/slides/_rels/slide216.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slideLayout" Target="../slideLayouts/slideLayout2.xml"/><Relationship Id="rId1" Type="http://schemas.openxmlformats.org/officeDocument/2006/relationships/themeOverride" Target="../theme/themeOverride73.xml"/><Relationship Id="rId5" Type="http://schemas.openxmlformats.org/officeDocument/2006/relationships/image" Target="../media/image140.png"/><Relationship Id="rId4" Type="http://schemas.openxmlformats.org/officeDocument/2006/relationships/image" Target="../media/image139.gif"/></Relationships>
</file>

<file path=ppt/slides/_rels/slide2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hemeOverride" Target="../theme/themeOverride74.xml"/><Relationship Id="rId5" Type="http://schemas.openxmlformats.org/officeDocument/2006/relationships/image" Target="../media/image143.jpeg"/><Relationship Id="rId4" Type="http://schemas.openxmlformats.org/officeDocument/2006/relationships/image" Target="../media/image142.jpeg"/></Relationships>
</file>

<file path=ppt/slides/_rels/slide21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hemeOverride" Target="../theme/themeOverride75.xml"/><Relationship Id="rId4" Type="http://schemas.openxmlformats.org/officeDocument/2006/relationships/image" Target="../media/image138.gif"/></Relationships>
</file>

<file path=ppt/slides/_rels/slide21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hemeOverride" Target="../theme/themeOverride7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7.xml"/></Relationships>
</file>

<file path=ppt/slides/_rels/slide22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xml"/><Relationship Id="rId1" Type="http://schemas.openxmlformats.org/officeDocument/2006/relationships/themeOverride" Target="../theme/themeOverride78.xml"/><Relationship Id="rId4" Type="http://schemas.openxmlformats.org/officeDocument/2006/relationships/image" Target="../media/image146.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79.xml"/><Relationship Id="rId5" Type="http://schemas.openxmlformats.org/officeDocument/2006/relationships/image" Target="../media/image148.jpeg"/><Relationship Id="rId4" Type="http://schemas.openxmlformats.org/officeDocument/2006/relationships/image" Target="../media/image147.jpeg"/></Relationships>
</file>

<file path=ppt/slides/_rels/slide2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hemeOverride" Target="../theme/themeOverride80.xml"/><Relationship Id="rId4" Type="http://schemas.openxmlformats.org/officeDocument/2006/relationships/image" Target="../media/image150.png"/></Relationships>
</file>

<file path=ppt/slides/_rels/slide224.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slideLayout" Target="../slideLayouts/slideLayout2.xml"/><Relationship Id="rId1" Type="http://schemas.openxmlformats.org/officeDocument/2006/relationships/themeOverride" Target="../theme/themeOverride81.xml"/></Relationships>
</file>

<file path=ppt/slides/_rels/slide22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hemeOverride" Target="../theme/themeOverride82.xml"/><Relationship Id="rId5" Type="http://schemas.openxmlformats.org/officeDocument/2006/relationships/image" Target="../media/image153.png"/><Relationship Id="rId4" Type="http://schemas.openxmlformats.org/officeDocument/2006/relationships/hyperlink" Target="http://www.cs.yale.edu/homes/aspnes/pinewiki/C(2f)Debugging.html"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hemeOverride" Target="../theme/themeOverride83.xml"/></Relationships>
</file>

<file path=ppt/slides/_rels/slide2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hemeOverride" Target="../theme/themeOverride84.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85.xml"/></Relationships>
</file>

<file path=ppt/slides/_rels/slide2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hemeOverride" Target="../theme/themeOverride86.xml"/><Relationship Id="rId4" Type="http://schemas.openxmlformats.org/officeDocument/2006/relationships/image" Target="../media/image156.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w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3.png"/><Relationship Id="rId4" Type="http://schemas.openxmlformats.org/officeDocument/2006/relationships/image" Target="../media/image26.jpeg"/></Relationships>
</file>

<file path=ppt/slides/_rels/slide2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hemeOverride" Target="../theme/themeOverride87.xml"/></Relationships>
</file>

<file path=ppt/slides/_rels/slide2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hemeOverride" Target="../theme/themeOverride88.xml"/></Relationships>
</file>

<file path=ppt/slides/_rels/slide23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themeOverride" Target="../theme/themeOverride89.xml"/></Relationships>
</file>

<file path=ppt/slides/_rels/slide2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themeOverride" Target="../theme/themeOverride90.xml"/></Relationships>
</file>

<file path=ppt/slides/_rels/slide2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hemeOverride" Target="../theme/themeOverride91.xml"/></Relationships>
</file>

<file path=ppt/slides/_rels/slide2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hemeOverride" Target="../theme/themeOverride9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themeOverride" Target="../theme/themeOverride93.xml"/></Relationships>
</file>

<file path=ppt/slides/_rels/slide2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themeOverride" Target="../theme/themeOverride94.xml"/></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hemeOverride" Target="../theme/themeOverride96.xml"/><Relationship Id="rId5" Type="http://schemas.openxmlformats.org/officeDocument/2006/relationships/image" Target="../media/image163.png"/><Relationship Id="rId4" Type="http://schemas.openxmlformats.org/officeDocument/2006/relationships/image" Target="../media/image162.png"/></Relationships>
</file>

<file path=ppt/slides/_rels/slide2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hemeOverride" Target="../theme/themeOverride97.xml"/></Relationships>
</file>

<file path=ppt/slides/_rels/slide2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xml"/><Relationship Id="rId1" Type="http://schemas.openxmlformats.org/officeDocument/2006/relationships/themeOverride" Target="../theme/themeOverride98.xml"/></Relationships>
</file>

<file path=ppt/slides/_rels/slide2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9.xml"/></Relationships>
</file>

<file path=ppt/slides/_rels/slide24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hemeOverride" Target="../theme/themeOverride100.xml"/><Relationship Id="rId4" Type="http://schemas.openxmlformats.org/officeDocument/2006/relationships/image" Target="../media/image166.gif"/></Relationships>
</file>

<file path=ppt/slides/_rels/slide245.xml.rels><?xml version="1.0" encoding="UTF-8" standalone="yes"?>
<Relationships xmlns="http://schemas.openxmlformats.org/package/2006/relationships"><Relationship Id="rId3" Type="http://schemas.openxmlformats.org/officeDocument/2006/relationships/hyperlink" Target="https://thenextweb.com/insider/2017/09/21/bill-gates-regrets-ctrlaltdelete-offers-better-solution/" TargetMode="External"/><Relationship Id="rId2" Type="http://schemas.openxmlformats.org/officeDocument/2006/relationships/slideLayout" Target="../slideLayouts/slideLayout2.xml"/><Relationship Id="rId1" Type="http://schemas.openxmlformats.org/officeDocument/2006/relationships/themeOverride" Target="../theme/themeOverride101.xml"/><Relationship Id="rId4" Type="http://schemas.openxmlformats.org/officeDocument/2006/relationships/image" Target="../media/image167.jpeg"/></Relationships>
</file>

<file path=ppt/slides/_rels/slide2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2.xml"/><Relationship Id="rId1" Type="http://schemas.openxmlformats.org/officeDocument/2006/relationships/themeOverride" Target="../theme/themeOverride102.xml"/><Relationship Id="rId5" Type="http://schemas.openxmlformats.org/officeDocument/2006/relationships/image" Target="../media/image166.gif"/><Relationship Id="rId4" Type="http://schemas.openxmlformats.org/officeDocument/2006/relationships/image" Target="../media/image16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gif"/><Relationship Id="rId12"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gif"/><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gif"/><Relationship Id="rId4" Type="http://schemas.openxmlformats.org/officeDocument/2006/relationships/image" Target="../media/image7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BİLGİSAYAR PROGRAMLAMA</a:t>
            </a:r>
            <a:endParaRPr lang="en-US" dirty="0"/>
          </a:p>
        </p:txBody>
      </p:sp>
      <p:sp>
        <p:nvSpPr>
          <p:cNvPr id="3" name="Subtitle 2"/>
          <p:cNvSpPr>
            <a:spLocks noGrp="1"/>
          </p:cNvSpPr>
          <p:nvPr>
            <p:ph type="subTitle" idx="1"/>
          </p:nvPr>
        </p:nvSpPr>
        <p:spPr/>
        <p:txBody>
          <a:bodyPr>
            <a:noAutofit/>
          </a:bodyPr>
          <a:lstStyle/>
          <a:p>
            <a:r>
              <a:rPr lang="tr-TR" sz="2400" smtClean="0"/>
              <a:t>OĞUZ HANOĞLU</a:t>
            </a:r>
            <a:endParaRPr lang="en-US" sz="2400" dirty="0"/>
          </a:p>
        </p:txBody>
      </p:sp>
      <p:pic>
        <p:nvPicPr>
          <p:cNvPr id="4"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1693031"/>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Fonksiyonların Çağrılması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just">
              <a:buFont typeface="Wingdings" panose="05000000000000000000" pitchFamily="2" charset="2"/>
              <a:buChar char="Ø"/>
            </a:pPr>
            <a:r>
              <a:rPr lang="tr-TR" sz="3200" i="1" dirty="0" smtClean="0">
                <a:solidFill>
                  <a:srgbClr val="FF0000"/>
                </a:solidFill>
              </a:rPr>
              <a:t>Dönüş türü olmayan bir fonksiyonun kullanımı</a:t>
            </a:r>
          </a:p>
          <a:p>
            <a:pPr marL="342900" indent="-342900" algn="just">
              <a:buFont typeface="Courier New" panose="02070309020205020404" pitchFamily="49" charset="0"/>
              <a:buChar char="o"/>
            </a:pPr>
            <a:r>
              <a:rPr lang="tr-TR" b="1" dirty="0" err="1">
                <a:solidFill>
                  <a:schemeClr val="tx1"/>
                </a:solidFill>
              </a:rPr>
              <a:t>p</a:t>
            </a:r>
            <a:r>
              <a:rPr lang="tr-TR" b="1" dirty="0" err="1" smtClean="0">
                <a:solidFill>
                  <a:schemeClr val="tx1"/>
                </a:solidFill>
              </a:rPr>
              <a:t>rintf</a:t>
            </a:r>
            <a:r>
              <a:rPr lang="tr-TR" b="1" dirty="0" smtClean="0">
                <a:solidFill>
                  <a:schemeClr val="tx1"/>
                </a:solidFill>
              </a:rPr>
              <a:t>("</a:t>
            </a:r>
            <a:r>
              <a:rPr lang="tr-TR" b="1" dirty="0" err="1" smtClean="0">
                <a:solidFill>
                  <a:schemeClr val="tx1"/>
                </a:solidFill>
              </a:rPr>
              <a:t>winter</a:t>
            </a:r>
            <a:r>
              <a:rPr lang="tr-TR" b="1" dirty="0" smtClean="0">
                <a:solidFill>
                  <a:schemeClr val="tx1"/>
                </a:solidFill>
              </a:rPr>
              <a:t> is </a:t>
            </a:r>
            <a:r>
              <a:rPr lang="tr-TR" b="1" dirty="0" err="1" smtClean="0">
                <a:solidFill>
                  <a:schemeClr val="tx1"/>
                </a:solidFill>
              </a:rPr>
              <a:t>coming</a:t>
            </a:r>
            <a:r>
              <a:rPr lang="tr-TR" b="1" dirty="0" smtClean="0">
                <a:solidFill>
                  <a:schemeClr val="tx1"/>
                </a:solidFill>
              </a:rPr>
              <a:t>…"); </a:t>
            </a:r>
            <a:r>
              <a:rPr lang="tr-TR" sz="1900" b="1" dirty="0" smtClean="0">
                <a:solidFill>
                  <a:schemeClr val="tx1"/>
                </a:solidFill>
              </a:rPr>
              <a:t>//</a:t>
            </a:r>
            <a:r>
              <a:rPr lang="tr-TR" sz="1900" dirty="0" err="1" smtClean="0"/>
              <a:t>printf</a:t>
            </a:r>
            <a:r>
              <a:rPr lang="tr-TR" sz="1900" dirty="0" smtClean="0"/>
              <a:t> de aslında bir </a:t>
            </a:r>
            <a:r>
              <a:rPr lang="tr-TR" sz="1900" b="1" dirty="0" smtClean="0"/>
              <a:t>fonksiyondur</a:t>
            </a:r>
            <a:endParaRPr lang="tr-TR" b="1" dirty="0" smtClean="0">
              <a:solidFill>
                <a:schemeClr val="tx1"/>
              </a:solidFill>
            </a:endParaRPr>
          </a:p>
          <a:p>
            <a:pPr algn="just"/>
            <a:endParaRPr lang="tr-TR" dirty="0">
              <a:solidFill>
                <a:schemeClr val="tx1"/>
              </a:solidFill>
            </a:endParaRPr>
          </a:p>
          <a:p>
            <a:pPr algn="just"/>
            <a:r>
              <a:rPr lang="tr-TR" dirty="0" err="1">
                <a:solidFill>
                  <a:schemeClr val="tx1"/>
                </a:solidFill>
              </a:rPr>
              <a:t>p</a:t>
            </a:r>
            <a:r>
              <a:rPr lang="tr-TR" dirty="0" err="1" smtClean="0">
                <a:solidFill>
                  <a:schemeClr val="tx1"/>
                </a:solidFill>
              </a:rPr>
              <a:t>rintf</a:t>
            </a:r>
            <a:r>
              <a:rPr lang="tr-TR" dirty="0" smtClean="0">
                <a:solidFill>
                  <a:schemeClr val="tx1"/>
                </a:solidFill>
              </a:rPr>
              <a:t> fonksiyonu hazır bir fonksiyondur ve bir dönüş türü yoktur. Bu yüzden direk çağrılıp kullanılabilir.</a:t>
            </a:r>
          </a:p>
          <a:p>
            <a:pPr algn="just"/>
            <a:endParaRPr lang="tr-TR" dirty="0">
              <a:solidFill>
                <a:schemeClr val="tx1"/>
              </a:solidFill>
            </a:endParaRPr>
          </a:p>
        </p:txBody>
      </p:sp>
    </p:spTree>
    <p:extLst>
      <p:ext uri="{BB962C8B-B14F-4D97-AF65-F5344CB8AC3E}">
        <p14:creationId xmlns:p14="http://schemas.microsoft.com/office/powerpoint/2010/main" xmlns="" val="86662923"/>
      </p:ext>
    </p:extLst>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8229600" cy="5424510"/>
          </a:xfrm>
        </p:spPr>
        <p:txBody>
          <a:bodyPr>
            <a:normAutofit/>
          </a:bodyPr>
          <a:lstStyle/>
          <a:p>
            <a:pPr algn="just">
              <a:buFont typeface="Wingdings" pitchFamily="2" charset="2"/>
              <a:buChar char="§"/>
            </a:pPr>
            <a:r>
              <a:rPr lang="tr-TR" sz="2400" dirty="0" err="1" smtClean="0">
                <a:solidFill>
                  <a:schemeClr val="tx1"/>
                </a:solidFill>
              </a:rPr>
              <a:t>int</a:t>
            </a:r>
            <a:r>
              <a:rPr lang="tr-TR" sz="2400" dirty="0" smtClean="0">
                <a:solidFill>
                  <a:schemeClr val="tx1"/>
                </a:solidFill>
              </a:rPr>
              <a:t> i;</a:t>
            </a: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(i=0 </a:t>
            </a:r>
            <a:r>
              <a:rPr lang="tr-TR" sz="2400" b="1" dirty="0" smtClean="0">
                <a:solidFill>
                  <a:schemeClr val="tx1"/>
                </a:solidFill>
              </a:rPr>
              <a:t>;</a:t>
            </a:r>
            <a:r>
              <a:rPr lang="tr-TR" sz="2400" dirty="0" smtClean="0">
                <a:solidFill>
                  <a:schemeClr val="tx1"/>
                </a:solidFill>
              </a:rPr>
              <a:t> i&lt;5 </a:t>
            </a:r>
            <a:r>
              <a:rPr lang="tr-TR" sz="2400" b="1" dirty="0" smtClean="0">
                <a:solidFill>
                  <a:schemeClr val="tx1"/>
                </a:solidFill>
              </a:rPr>
              <a:t>;</a:t>
            </a:r>
            <a:r>
              <a:rPr lang="tr-TR" sz="2400" dirty="0" smtClean="0">
                <a:solidFill>
                  <a:schemeClr val="tx1"/>
                </a:solidFill>
              </a:rPr>
              <a:t> i++);</a:t>
            </a:r>
          </a:p>
          <a:p>
            <a:pPr algn="just">
              <a:buFont typeface="Wingdings" pitchFamily="2" charset="2"/>
              <a:buChar char="Ø"/>
            </a:pPr>
            <a:r>
              <a:rPr lang="tr-TR" sz="2400" dirty="0" smtClean="0">
                <a:solidFill>
                  <a:schemeClr val="tx1"/>
                </a:solidFill>
              </a:rPr>
              <a:t> Bu da doğru bir kullanımdır. Eğer bir </a:t>
            </a:r>
            <a:r>
              <a:rPr lang="tr-TR" sz="2400" dirty="0" err="1" smtClean="0">
                <a:solidFill>
                  <a:schemeClr val="tx1"/>
                </a:solidFill>
              </a:rPr>
              <a:t>if</a:t>
            </a:r>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 veya </a:t>
            </a:r>
            <a:r>
              <a:rPr lang="tr-TR" sz="2400" dirty="0" err="1" smtClean="0">
                <a:solidFill>
                  <a:schemeClr val="tx1"/>
                </a:solidFill>
              </a:rPr>
              <a:t>for</a:t>
            </a:r>
            <a:r>
              <a:rPr lang="tr-TR" sz="2400" dirty="0" smtClean="0">
                <a:solidFill>
                  <a:schemeClr val="tx1"/>
                </a:solidFill>
              </a:rPr>
              <a:t> döngüsünün içerisinde herhangi bir şey çalıştırılmayacaksa (hiçbir iş yapmayan blok) bu ifadelerin sonuna noktalı virgül gelebilir. Bu, söz dizim(</a:t>
            </a:r>
            <a:r>
              <a:rPr lang="tr-TR" sz="2400" dirty="0" err="1" smtClean="0">
                <a:solidFill>
                  <a:schemeClr val="tx1"/>
                </a:solidFill>
              </a:rPr>
              <a:t>syntax</a:t>
            </a:r>
            <a:r>
              <a:rPr lang="tr-TR" sz="2400" dirty="0" smtClean="0">
                <a:solidFill>
                  <a:schemeClr val="tx1"/>
                </a:solidFill>
              </a:rPr>
              <a:t>) olarak doğru bir kullanımdır. O nedenle hata vermez. Eğer amacınız gerçekten bu değilse, işiniz bitmeden noktalı virgül kullanmayın.</a:t>
            </a:r>
          </a:p>
        </p:txBody>
      </p:sp>
      <p:sp>
        <p:nvSpPr>
          <p:cNvPr id="6" name="Başlık 1"/>
          <p:cNvSpPr>
            <a:spLocks noGrp="1"/>
          </p:cNvSpPr>
          <p:nvPr>
            <p:ph type="title"/>
          </p:nvPr>
        </p:nvSpPr>
        <p:spPr>
          <a:xfrm>
            <a:off x="457200" y="152400"/>
            <a:ext cx="8229600" cy="990600"/>
          </a:xfrm>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8229600" cy="5424510"/>
          </a:xfrm>
        </p:spPr>
        <p:txBody>
          <a:bodyPr>
            <a:normAutofit/>
          </a:bodyPr>
          <a:lstStyle/>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a:t>
            </a: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(a=0; a&lt;4; ) { … }</a:t>
            </a:r>
          </a:p>
          <a:p>
            <a:pPr algn="just">
              <a:buFont typeface="Wingdings" pitchFamily="2" charset="2"/>
              <a:buChar char="Ø"/>
            </a:pPr>
            <a:r>
              <a:rPr lang="tr-TR" sz="2400" dirty="0" smtClean="0">
                <a:solidFill>
                  <a:schemeClr val="tx1"/>
                </a:solidFill>
              </a:rPr>
              <a:t> Bu doğru bir kullanımdır. Birinci kısımda atama yapılmıştır. İkinci kısımda mantıksal ifade vardır, üçüncü kısım boştur ama bu kısımların zaten şart olmadığını söylemiştik.</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c = 0;</a:t>
            </a: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(c++; c&lt;4; c++) { … }</a:t>
            </a:r>
          </a:p>
          <a:p>
            <a:pPr algn="just">
              <a:buFont typeface="Wingdings" pitchFamily="2" charset="2"/>
              <a:buChar char="Ø"/>
            </a:pPr>
            <a:r>
              <a:rPr lang="tr-TR" sz="2400" dirty="0" smtClean="0">
                <a:solidFill>
                  <a:schemeClr val="tx1"/>
                </a:solidFill>
              </a:rPr>
              <a:t> Bu da doğru bir kullanımdır. İlk kısımda önceden tanımlanmış bir parametrenin değeri değiştiriliyor, </a:t>
            </a:r>
            <a:r>
              <a:rPr lang="tr-TR" sz="2400" dirty="0" err="1" smtClean="0">
                <a:solidFill>
                  <a:schemeClr val="tx1"/>
                </a:solidFill>
              </a:rPr>
              <a:t>for</a:t>
            </a:r>
            <a:r>
              <a:rPr lang="tr-TR" sz="2400" dirty="0" smtClean="0">
                <a:solidFill>
                  <a:schemeClr val="tx1"/>
                </a:solidFill>
              </a:rPr>
              <a:t> döngüsünde buna izin verilir. İkinci ve üçüncü kısımlar da doğru şekilde yazılmış.</a:t>
            </a:r>
          </a:p>
        </p:txBody>
      </p:sp>
      <p:sp>
        <p:nvSpPr>
          <p:cNvPr id="6" name="Başlık 1"/>
          <p:cNvSpPr>
            <a:spLocks noGrp="1"/>
          </p:cNvSpPr>
          <p:nvPr>
            <p:ph type="title"/>
          </p:nvPr>
        </p:nvSpPr>
        <p:spPr>
          <a:xfrm>
            <a:off x="457200" y="152400"/>
            <a:ext cx="8229600" cy="990600"/>
          </a:xfrm>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353072"/>
          </a:xfrm>
        </p:spPr>
        <p:txBody>
          <a:bodyPr>
            <a:normAutofit/>
          </a:bodyPr>
          <a:lstStyle/>
          <a:p>
            <a:pPr algn="just">
              <a:buFont typeface="Wingdings" pitchFamily="2" charset="2"/>
              <a:buChar char="§"/>
            </a:pPr>
            <a:r>
              <a:rPr lang="tr-TR" sz="2400" dirty="0" err="1" smtClean="0">
                <a:solidFill>
                  <a:schemeClr val="tx1"/>
                </a:solidFill>
              </a:rPr>
              <a:t>int</a:t>
            </a:r>
            <a:r>
              <a:rPr lang="tr-TR" sz="2400" dirty="0" smtClean="0">
                <a:solidFill>
                  <a:schemeClr val="tx1"/>
                </a:solidFill>
              </a:rPr>
              <a:t> i;</a:t>
            </a:r>
          </a:p>
          <a:p>
            <a:pPr algn="just"/>
            <a:r>
              <a:rPr lang="tr-TR" sz="2400" dirty="0">
                <a:solidFill>
                  <a:schemeClr val="tx1"/>
                </a:solidFill>
              </a:rPr>
              <a:t> </a:t>
            </a:r>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(i=0 </a:t>
            </a:r>
            <a:r>
              <a:rPr lang="tr-TR" sz="2400" b="1" dirty="0" smtClean="0">
                <a:solidFill>
                  <a:schemeClr val="tx1"/>
                </a:solidFill>
              </a:rPr>
              <a:t>;</a:t>
            </a:r>
            <a:r>
              <a:rPr lang="tr-TR" sz="2400" dirty="0" smtClean="0">
                <a:solidFill>
                  <a:schemeClr val="tx1"/>
                </a:solidFill>
              </a:rPr>
              <a:t> i++)</a:t>
            </a:r>
          </a:p>
          <a:p>
            <a:pPr algn="just">
              <a:buFont typeface="Wingdings" pitchFamily="2" charset="2"/>
              <a:buChar char="Ø"/>
            </a:pPr>
            <a:r>
              <a:rPr lang="tr-TR" sz="2400" dirty="0" smtClean="0">
                <a:solidFill>
                  <a:schemeClr val="tx1"/>
                </a:solidFill>
              </a:rPr>
              <a:t> Bu yanlış bir kullanımdır. </a:t>
            </a:r>
            <a:r>
              <a:rPr lang="tr-TR" sz="2400" dirty="0" err="1" smtClean="0">
                <a:solidFill>
                  <a:schemeClr val="tx1"/>
                </a:solidFill>
              </a:rPr>
              <a:t>for</a:t>
            </a:r>
            <a:r>
              <a:rPr lang="tr-TR" sz="2400" dirty="0" smtClean="0">
                <a:solidFill>
                  <a:schemeClr val="tx1"/>
                </a:solidFill>
              </a:rPr>
              <a:t> döngüsünde üç bölüm bulunmaktadır ve içeriği boş olsa dahi bunlar noktalı virgüllerle ayrılmak zorundadır. Aksi takdirde programlama dili hangi kısmın atama, hangi kısmın mantıksal kontrol, hangi kısmın güncelleme bölümü olduğunu anlayamaz. Eksik noktalı virgül kullanımı bir derleme hatası oluşturur.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Kullanıcının fikrini alan anket</a:t>
            </a:r>
            <a:endParaRPr lang="tr-TR" dirty="0"/>
          </a:p>
        </p:txBody>
      </p:sp>
      <p:sp>
        <p:nvSpPr>
          <p:cNvPr id="3" name="2 İçerik Yer Tutucusu"/>
          <p:cNvSpPr>
            <a:spLocks noGrp="1"/>
          </p:cNvSpPr>
          <p:nvPr>
            <p:ph sz="quarter" idx="1"/>
          </p:nvPr>
        </p:nvSpPr>
        <p:spPr/>
        <p:txBody>
          <a:bodyPr>
            <a:normAutofit/>
          </a:bodyPr>
          <a:lstStyle/>
          <a:p>
            <a:r>
              <a:rPr lang="tr-TR" dirty="0" smtClean="0"/>
              <a:t>Bil141 dersini ne kadar seviyorsunuz(1-10)?</a:t>
            </a:r>
          </a:p>
          <a:p>
            <a:pPr lvl="1"/>
            <a:r>
              <a:rPr lang="tr-TR" dirty="0" smtClean="0"/>
              <a:t>9</a:t>
            </a:r>
          </a:p>
          <a:p>
            <a:r>
              <a:rPr lang="tr-TR" dirty="0" smtClean="0"/>
              <a:t>Pardon, tam anlaşılmadı. Lütfen tekrar giriş yapınız:</a:t>
            </a:r>
          </a:p>
          <a:p>
            <a:pPr lvl="1"/>
            <a:r>
              <a:rPr lang="tr-TR" dirty="0" smtClean="0"/>
              <a:t>7</a:t>
            </a:r>
          </a:p>
          <a:p>
            <a:r>
              <a:rPr lang="tr-TR" dirty="0" smtClean="0"/>
              <a:t>Pardon, tam anlaşılmadı. Lütfen tekrar giriş yapınız:</a:t>
            </a:r>
          </a:p>
          <a:p>
            <a:pPr lvl="1"/>
            <a:r>
              <a:rPr lang="tr-TR" dirty="0" smtClean="0"/>
              <a:t>8</a:t>
            </a:r>
          </a:p>
          <a:p>
            <a:r>
              <a:rPr lang="tr-TR" dirty="0" smtClean="0"/>
              <a:t>Pardon, tam anlaşılmadı. Lütfen tekrar giriş yapınız:</a:t>
            </a:r>
          </a:p>
          <a:p>
            <a:pPr lvl="1"/>
            <a:r>
              <a:rPr lang="tr-TR" dirty="0" smtClean="0"/>
              <a:t>10</a:t>
            </a:r>
          </a:p>
          <a:p>
            <a:r>
              <a:rPr lang="tr-TR" dirty="0" smtClean="0"/>
              <a:t>Ne güzel. Kaydınız alınmıştır.</a:t>
            </a:r>
          </a:p>
        </p:txBody>
      </p:sp>
      <p:pic>
        <p:nvPicPr>
          <p:cNvPr id="4" name="3 Resim" descr="bilgisayar.wmf"/>
          <p:cNvPicPr>
            <a:picLocks noChangeAspect="1"/>
          </p:cNvPicPr>
          <p:nvPr/>
        </p:nvPicPr>
        <p:blipFill>
          <a:blip r:embed="rId2"/>
          <a:stretch>
            <a:fillRect/>
          </a:stretch>
        </p:blipFill>
        <p:spPr>
          <a:xfrm>
            <a:off x="7429520" y="5000636"/>
            <a:ext cx="1285884" cy="1312955"/>
          </a:xfrm>
          <a:prstGeom prst="rect">
            <a:avLst/>
          </a:prstGeom>
        </p:spPr>
      </p:pic>
      <p:sp>
        <p:nvSpPr>
          <p:cNvPr id="5" name="4 Yuvarlatılmış Dikdörtgen"/>
          <p:cNvSpPr/>
          <p:nvPr/>
        </p:nvSpPr>
        <p:spPr>
          <a:xfrm>
            <a:off x="3214678" y="5500702"/>
            <a:ext cx="3643338"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Kullanıcı harf ile giriş yapmaya kalkarsa?</a:t>
            </a:r>
            <a:endParaRPr lang="tr-TR" dirty="0"/>
          </a:p>
        </p:txBody>
      </p:sp>
      <p:sp>
        <p:nvSpPr>
          <p:cNvPr id="6" name="5 Yuvarlatılmış Dikdörtgen"/>
          <p:cNvSpPr/>
          <p:nvPr/>
        </p:nvSpPr>
        <p:spPr>
          <a:xfrm>
            <a:off x="6215074" y="214290"/>
            <a:ext cx="2643206"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ÖNCE SÖZDE KOD</a:t>
            </a:r>
            <a:endParaRPr lang="tr-TR" sz="24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checkerboard(across)">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http://i.ytimg.com/vi/Gm3Yt0RviCk/maxresdefault.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990599" y="1485901"/>
            <a:ext cx="6956047" cy="3912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Başlık 1"/>
          <p:cNvSpPr>
            <a:spLocks noGrp="1"/>
          </p:cNvSpPr>
          <p:nvPr>
            <p:ph type="title"/>
          </p:nvPr>
        </p:nvSpPr>
        <p:spPr/>
        <p:txBody>
          <a:bodyPr>
            <a:normAutofit/>
          </a:bodyPr>
          <a:lstStyle/>
          <a:p>
            <a:r>
              <a:rPr lang="tr-TR" sz="3600" b="1" dirty="0" smtClean="0"/>
              <a:t>ARASINAV I</a:t>
            </a:r>
            <a:r>
              <a:rPr lang="tr-TR" sz="2800" dirty="0" smtClean="0"/>
              <a:t> YAKLAŞIYOR</a:t>
            </a:r>
            <a:endParaRPr lang="tr-TR" sz="2800" dirty="0"/>
          </a:p>
        </p:txBody>
      </p:sp>
      <p:sp>
        <p:nvSpPr>
          <p:cNvPr id="3" name="İçerik Yer Tutucusu 2"/>
          <p:cNvSpPr>
            <a:spLocks noGrp="1"/>
          </p:cNvSpPr>
          <p:nvPr>
            <p:ph idx="1"/>
          </p:nvPr>
        </p:nvSpPr>
        <p:spPr>
          <a:xfrm>
            <a:off x="2298700" y="5524820"/>
            <a:ext cx="4432300" cy="571180"/>
          </a:xfrm>
        </p:spPr>
        <p:style>
          <a:lnRef idx="2">
            <a:schemeClr val="accent1"/>
          </a:lnRef>
          <a:fillRef idx="1">
            <a:schemeClr val="lt1"/>
          </a:fillRef>
          <a:effectRef idx="0">
            <a:schemeClr val="accent1"/>
          </a:effectRef>
          <a:fontRef idx="minor">
            <a:schemeClr val="dk1"/>
          </a:fontRef>
        </p:style>
        <p:txBody>
          <a:bodyPr>
            <a:noAutofit/>
          </a:bodyPr>
          <a:lstStyle/>
          <a:p>
            <a:pPr algn="ctr">
              <a:buNone/>
            </a:pPr>
            <a:r>
              <a:rPr lang="tr-TR" sz="3200" dirty="0" smtClean="0"/>
              <a:t>İKİ YOL VAR</a:t>
            </a:r>
            <a:endParaRPr lang="tr-TR" sz="3200" dirty="0"/>
          </a:p>
        </p:txBody>
      </p:sp>
    </p:spTree>
    <p:extLst>
      <p:ext uri="{BB962C8B-B14F-4D97-AF65-F5344CB8AC3E}">
        <p14:creationId xmlns:p14="http://schemas.microsoft.com/office/powerpoint/2010/main" xmlns="" val="2255703717"/>
      </p:ext>
    </p:extLst>
  </p:cSld>
  <p:clrMapOvr>
    <a:masterClrMapping/>
  </p:clrMapOvr>
  <p:transition>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a:xfrm>
            <a:off x="471582" y="-20792"/>
            <a:ext cx="8229600" cy="990600"/>
          </a:xfrm>
        </p:spPr>
        <p:txBody>
          <a:bodyPr/>
          <a:lstStyle/>
          <a:p>
            <a:r>
              <a:rPr lang="tr-TR" dirty="0" smtClean="0"/>
              <a:t>İki yol mevcut…</a:t>
            </a:r>
            <a:endParaRPr lang="tr-TR" dirty="0"/>
          </a:p>
        </p:txBody>
      </p:sp>
      <p:sp>
        <p:nvSpPr>
          <p:cNvPr id="3" name="İçerik Yer Tutucusu 2"/>
          <p:cNvSpPr>
            <a:spLocks noGrp="1"/>
          </p:cNvSpPr>
          <p:nvPr>
            <p:ph idx="1"/>
          </p:nvPr>
        </p:nvSpPr>
        <p:spPr>
          <a:xfrm>
            <a:off x="210842" y="3519051"/>
            <a:ext cx="1437840" cy="387927"/>
          </a:xfrm>
        </p:spPr>
        <p:txBody>
          <a:bodyPr>
            <a:noAutofit/>
          </a:bodyPr>
          <a:lstStyle/>
          <a:p>
            <a:pPr>
              <a:buNone/>
            </a:pPr>
            <a:r>
              <a:rPr lang="tr-TR" sz="2800" dirty="0" smtClean="0"/>
              <a:t>bugün</a:t>
            </a:r>
            <a:endParaRPr lang="tr-TR" sz="2000" dirty="0"/>
          </a:p>
        </p:txBody>
      </p:sp>
      <p:cxnSp>
        <p:nvCxnSpPr>
          <p:cNvPr id="6" name="Düz Ok Bağlayıcısı 5"/>
          <p:cNvCxnSpPr/>
          <p:nvPr/>
        </p:nvCxnSpPr>
        <p:spPr>
          <a:xfrm>
            <a:off x="1466077" y="3768433"/>
            <a:ext cx="5527964" cy="0"/>
          </a:xfrm>
          <a:prstGeom prst="straightConnector1">
            <a:avLst/>
          </a:prstGeom>
          <a:ln w="57150">
            <a:prstDash val="dashDot"/>
            <a:tailEnd type="arrow"/>
          </a:ln>
        </p:spPr>
        <p:style>
          <a:lnRef idx="1">
            <a:schemeClr val="accent1"/>
          </a:lnRef>
          <a:fillRef idx="0">
            <a:schemeClr val="accent1"/>
          </a:fillRef>
          <a:effectRef idx="0">
            <a:schemeClr val="accent1"/>
          </a:effectRef>
          <a:fontRef idx="minor">
            <a:schemeClr val="tx1"/>
          </a:fontRef>
        </p:style>
      </p:cxnSp>
      <p:grpSp>
        <p:nvGrpSpPr>
          <p:cNvPr id="5" name="Grup 9"/>
          <p:cNvGrpSpPr/>
          <p:nvPr/>
        </p:nvGrpSpPr>
        <p:grpSpPr>
          <a:xfrm>
            <a:off x="304800" y="969808"/>
            <a:ext cx="8548255" cy="2479963"/>
            <a:chOff x="304800" y="969808"/>
            <a:chExt cx="8548255" cy="2479963"/>
          </a:xfrm>
          <a:solidFill>
            <a:srgbClr val="FF896D"/>
          </a:solidFill>
        </p:grpSpPr>
        <p:sp>
          <p:nvSpPr>
            <p:cNvPr id="8" name="Yuvarlatılmış Dikdörtgen 7"/>
            <p:cNvSpPr/>
            <p:nvPr/>
          </p:nvSpPr>
          <p:spPr>
            <a:xfrm>
              <a:off x="304800" y="969808"/>
              <a:ext cx="8548255" cy="2479963"/>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tr-TR" dirty="0"/>
            </a:p>
          </p:txBody>
        </p:sp>
        <p:pic>
          <p:nvPicPr>
            <p:cNvPr id="4098" name="Picture 2" descr="http://www.jstchillin.org/nickdemarco/toocool.gif"/>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4087" y="2078172"/>
              <a:ext cx="1739460" cy="1219199"/>
            </a:xfrm>
            <a:prstGeom prst="rect">
              <a:avLst/>
            </a:prstGeom>
            <a:grpFill/>
            <a:extLst/>
          </p:spPr>
        </p:pic>
        <p:pic>
          <p:nvPicPr>
            <p:cNvPr id="4102" name="Picture 6" descr="http://beastkong.com/wp-content/uploads/2012/05/freak-out-cat.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l="14132" t="1166" r="9772" b="35871"/>
            <a:stretch/>
          </p:blipFill>
          <p:spPr bwMode="auto">
            <a:xfrm>
              <a:off x="6869901" y="1599258"/>
              <a:ext cx="1546379" cy="1739677"/>
            </a:xfrm>
            <a:prstGeom prst="rect">
              <a:avLst/>
            </a:prstGeom>
            <a:grpFill/>
            <a:extLst/>
          </p:spPr>
        </p:pic>
        <p:sp>
          <p:nvSpPr>
            <p:cNvPr id="7" name="Sağ Ok 6"/>
            <p:cNvSpPr/>
            <p:nvPr/>
          </p:nvSpPr>
          <p:spPr>
            <a:xfrm>
              <a:off x="2729345" y="2202863"/>
              <a:ext cx="3560619" cy="72043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74087" y="1122205"/>
              <a:ext cx="8198858" cy="954107"/>
            </a:xfrm>
            <a:prstGeom prst="rect">
              <a:avLst/>
            </a:prstGeom>
            <a:grpFill/>
          </p:spPr>
          <p:txBody>
            <a:bodyPr wrap="square" rtlCol="0">
              <a:spAutoFit/>
            </a:bodyPr>
            <a:lstStyle/>
            <a:p>
              <a:r>
                <a:rPr lang="tr-TR" sz="2800" b="1" dirty="0" smtClean="0"/>
                <a:t>1.YOL: SON ANA KADAR ÇALIŞMA VE SON ANDA PANİK OL!</a:t>
              </a:r>
              <a:endParaRPr lang="tr-TR" sz="2800" b="1" dirty="0"/>
            </a:p>
          </p:txBody>
        </p:sp>
      </p:grpSp>
      <p:grpSp>
        <p:nvGrpSpPr>
          <p:cNvPr id="10" name="Grup 10"/>
          <p:cNvGrpSpPr/>
          <p:nvPr/>
        </p:nvGrpSpPr>
        <p:grpSpPr>
          <a:xfrm>
            <a:off x="235526" y="4060837"/>
            <a:ext cx="8548255" cy="2479963"/>
            <a:chOff x="235526" y="4060837"/>
            <a:chExt cx="8548255" cy="2479963"/>
          </a:xfrm>
          <a:solidFill>
            <a:schemeClr val="accent2">
              <a:lumMod val="60000"/>
              <a:lumOff val="40000"/>
            </a:schemeClr>
          </a:solidFill>
        </p:grpSpPr>
        <p:sp>
          <p:nvSpPr>
            <p:cNvPr id="14" name="Yuvarlatılmış Dikdörtgen 13"/>
            <p:cNvSpPr/>
            <p:nvPr/>
          </p:nvSpPr>
          <p:spPr>
            <a:xfrm>
              <a:off x="235526" y="4060837"/>
              <a:ext cx="8548255" cy="2479963"/>
            </a:xfrm>
            <a:prstGeom prst="round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tr-TR" dirty="0"/>
            </a:p>
          </p:txBody>
        </p:sp>
        <p:pic>
          <p:nvPicPr>
            <p:cNvPr id="4104" name="Picture 8" descr="http://edugeeks.in/wp-content/uploads/2013/09/Cartoon_Computer1-300x300.jpg"/>
            <p:cNvPicPr>
              <a:picLocks noChangeAspect="1" noChangeArrowheads="1"/>
            </p:cNvPicPr>
            <p:nvPr/>
          </p:nvPicPr>
          <p:blipFill rotWithShape="1">
            <a:blip r:embed="rId4" cstate="email">
              <a:extLst>
                <a:ext uri="{BEBA8EAE-BF5A-486C-A8C5-ECC9F3942E4B}">
                  <a14:imgProps xmlns:a14="http://schemas.microsoft.com/office/drawing/2010/main" xmlns="">
                    <a14:imgLayer r:embed="">
                      <a14:imgEffect>
                        <a14:backgroundRemoval t="0" b="89000" l="0" r="100000">
                          <a14:foregroundMark x1="77667" y1="8333" x2="82000" y2="10667"/>
                          <a14:foregroundMark x1="70000" y1="9000" x2="73667" y2="7000"/>
                          <a14:foregroundMark x1="68333" y1="9000" x2="74333" y2="6333"/>
                          <a14:foregroundMark x1="77333" y1="6667" x2="86667" y2="12667"/>
                          <a14:foregroundMark x1="82333" y1="8000" x2="82333" y2="8000"/>
                          <a14:foregroundMark x1="80000" y1="6667" x2="80000" y2="6667"/>
                          <a14:foregroundMark x1="75333" y1="5333" x2="75333" y2="5333"/>
                          <a14:foregroundMark x1="77667" y1="6000" x2="77667" y2="6000"/>
                          <a14:foregroundMark x1="84333" y1="9000" x2="84333" y2="9000"/>
                        </a14:backgroundRemoval>
                      </a14:imgEffect>
                    </a14:imgLayer>
                  </a14:imgProps>
                </a:ext>
                <a:ext uri="{28A0092B-C50C-407E-A947-70E740481C1C}">
                  <a14:useLocalDpi xmlns:a14="http://schemas.microsoft.com/office/drawing/2010/main" xmlns="" val="0"/>
                </a:ext>
              </a:extLst>
            </a:blip>
            <a:srcRect b="11757"/>
            <a:stretch/>
          </p:blipFill>
          <p:spPr bwMode="auto">
            <a:xfrm>
              <a:off x="471582" y="5048909"/>
              <a:ext cx="1547718" cy="1365745"/>
            </a:xfrm>
            <a:prstGeom prst="rect">
              <a:avLst/>
            </a:prstGeom>
            <a:grpFill/>
            <a:ln>
              <a:noFill/>
            </a:ln>
            <a:extLst/>
          </p:spPr>
        </p:pic>
        <p:sp>
          <p:nvSpPr>
            <p:cNvPr id="16" name="Sağ Ok 15"/>
            <p:cNvSpPr/>
            <p:nvPr/>
          </p:nvSpPr>
          <p:spPr>
            <a:xfrm>
              <a:off x="2729343" y="5300818"/>
              <a:ext cx="3560619" cy="72043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06" name="Picture 10" descr="https://beezkneezblogblog.files.wordpress.com/2014/06/happycat.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040201" y="4729932"/>
              <a:ext cx="1515393" cy="1767384"/>
            </a:xfrm>
            <a:prstGeom prst="rect">
              <a:avLst/>
            </a:prstGeom>
            <a:grpFill/>
            <a:extLst/>
          </p:spPr>
        </p:pic>
        <p:sp>
          <p:nvSpPr>
            <p:cNvPr id="18" name="Metin kutusu 17"/>
            <p:cNvSpPr txBox="1"/>
            <p:nvPr/>
          </p:nvSpPr>
          <p:spPr>
            <a:xfrm>
              <a:off x="410225" y="4170217"/>
              <a:ext cx="8198858" cy="954107"/>
            </a:xfrm>
            <a:prstGeom prst="rect">
              <a:avLst/>
            </a:prstGeom>
            <a:grpFill/>
          </p:spPr>
          <p:txBody>
            <a:bodyPr wrap="square" rtlCol="0">
              <a:spAutoFit/>
            </a:bodyPr>
            <a:lstStyle/>
            <a:p>
              <a:r>
                <a:rPr lang="tr-TR" sz="2800" b="1" dirty="0" smtClean="0"/>
                <a:t>2.YOL: BUGÜN ÇALIŞMAYA BAŞLA</a:t>
              </a:r>
              <a:r>
                <a:rPr lang="tr-TR" b="1" dirty="0" smtClean="0"/>
                <a:t>(henüz başlamadıysan)</a:t>
              </a:r>
              <a:r>
                <a:rPr lang="tr-TR" sz="2800" b="1" dirty="0" smtClean="0"/>
                <a:t> VE SINAVDAN ÖNCE RAHAT OL.</a:t>
              </a:r>
              <a:endParaRPr lang="tr-TR" sz="2800" b="1" dirty="0"/>
            </a:p>
          </p:txBody>
        </p:sp>
      </p:grpSp>
      <p:pic>
        <p:nvPicPr>
          <p:cNvPr id="19" name="Picture 10" descr="https://beezkneezblogblog.files.wordpress.com/2014/06/happycat.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7024695" y="8103466"/>
            <a:ext cx="1165407" cy="135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İçerik Yer Tutucusu 2"/>
          <p:cNvSpPr txBox="1">
            <a:spLocks/>
          </p:cNvSpPr>
          <p:nvPr/>
        </p:nvSpPr>
        <p:spPr>
          <a:xfrm>
            <a:off x="6077527" y="3444005"/>
            <a:ext cx="3131128" cy="637312"/>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tr-TR" sz="2000" dirty="0" smtClean="0"/>
              <a:t>sınavdan </a:t>
            </a:r>
            <a:br>
              <a:rPr lang="tr-TR" sz="2000" dirty="0" smtClean="0"/>
            </a:br>
            <a:r>
              <a:rPr lang="tr-TR" sz="2000" dirty="0" smtClean="0"/>
              <a:t>az önce</a:t>
            </a:r>
            <a:endParaRPr lang="tr-TR" sz="2000" dirty="0"/>
          </a:p>
        </p:txBody>
      </p:sp>
    </p:spTree>
    <p:extLst>
      <p:ext uri="{BB962C8B-B14F-4D97-AF65-F5344CB8AC3E}">
        <p14:creationId xmlns:p14="http://schemas.microsoft.com/office/powerpoint/2010/main" xmlns="" val="16309205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Günlük çalışmanın önemi</a:t>
            </a:r>
            <a:endParaRPr lang="tr-TR" dirty="0"/>
          </a:p>
        </p:txBody>
      </p:sp>
      <p:graphicFrame>
        <p:nvGraphicFramePr>
          <p:cNvPr id="4" name="3 İçerik Yer Tutucusu"/>
          <p:cNvGraphicFramePr>
            <a:graphicFrameLocks noGrp="1"/>
          </p:cNvGraphicFramePr>
          <p:nvPr>
            <p:ph sz="quarter" idx="1"/>
          </p:nvPr>
        </p:nvGraphicFramePr>
        <p:xfrm>
          <a:off x="500034" y="1500174"/>
          <a:ext cx="8229600" cy="7416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tr-TR" dirty="0" smtClean="0"/>
                        <a:t>Pazartesi</a:t>
                      </a:r>
                      <a:endParaRPr lang="tr-TR" dirty="0"/>
                    </a:p>
                  </a:txBody>
                  <a:tcPr/>
                </a:tc>
                <a:tc>
                  <a:txBody>
                    <a:bodyPr/>
                    <a:lstStyle/>
                    <a:p>
                      <a:r>
                        <a:rPr lang="tr-TR" dirty="0" smtClean="0"/>
                        <a:t>Salı</a:t>
                      </a:r>
                      <a:endParaRPr lang="tr-TR" dirty="0"/>
                    </a:p>
                  </a:txBody>
                  <a:tcPr/>
                </a:tc>
                <a:tc>
                  <a:txBody>
                    <a:bodyPr/>
                    <a:lstStyle/>
                    <a:p>
                      <a:r>
                        <a:rPr lang="tr-TR" dirty="0" smtClean="0"/>
                        <a:t>Çarşamba</a:t>
                      </a:r>
                      <a:endParaRPr lang="tr-TR" dirty="0"/>
                    </a:p>
                  </a:txBody>
                  <a:tcPr/>
                </a:tc>
                <a:tc>
                  <a:txBody>
                    <a:bodyPr/>
                    <a:lstStyle/>
                    <a:p>
                      <a:r>
                        <a:rPr lang="tr-TR" dirty="0" smtClean="0"/>
                        <a:t>Perşembe </a:t>
                      </a:r>
                      <a:endParaRPr lang="tr-TR" dirty="0"/>
                    </a:p>
                  </a:txBody>
                  <a:tcPr/>
                </a:tc>
                <a:tc>
                  <a:txBody>
                    <a:bodyPr/>
                    <a:lstStyle/>
                    <a:p>
                      <a:r>
                        <a:rPr lang="tr-TR" dirty="0" smtClean="0"/>
                        <a:t>Cuma</a:t>
                      </a:r>
                      <a:endParaRPr lang="tr-TR" dirty="0"/>
                    </a:p>
                  </a:txBody>
                  <a:tcPr/>
                </a:tc>
              </a:tr>
              <a:tr h="370840">
                <a:tc>
                  <a:txBody>
                    <a:bodyPr/>
                    <a:lstStyle/>
                    <a:p>
                      <a:r>
                        <a:rPr lang="tr-TR" dirty="0" smtClean="0"/>
                        <a:t>15 dakika</a:t>
                      </a:r>
                      <a:endParaRPr lang="tr-T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15 dakika</a:t>
                      </a:r>
                      <a:endParaRPr lang="tr-T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15 dakika</a:t>
                      </a:r>
                      <a:endParaRPr lang="tr-T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15 dakika</a:t>
                      </a:r>
                      <a:endParaRPr lang="tr-T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15 dakika</a:t>
                      </a:r>
                      <a:endParaRPr lang="tr-TR" dirty="0"/>
                    </a:p>
                  </a:txBody>
                  <a:tcPr/>
                </a:tc>
              </a:tr>
            </a:tbl>
          </a:graphicData>
        </a:graphic>
      </p:graphicFrame>
      <p:graphicFrame>
        <p:nvGraphicFramePr>
          <p:cNvPr id="6" name="3 İçerik Yer Tutucusu"/>
          <p:cNvGraphicFramePr>
            <a:graphicFrameLocks noGrp="1"/>
          </p:cNvGraphicFramePr>
          <p:nvPr>
            <p:ph sz="quarter" idx="4294967295"/>
          </p:nvPr>
        </p:nvGraphicFramePr>
        <p:xfrm>
          <a:off x="3783336" y="4116080"/>
          <a:ext cx="1645920" cy="741680"/>
        </p:xfrm>
        <a:graphic>
          <a:graphicData uri="http://schemas.openxmlformats.org/drawingml/2006/table">
            <a:tbl>
              <a:tblPr firstRow="1" bandRow="1">
                <a:tableStyleId>{5C22544A-7EE6-4342-B048-85BDC9FD1C3A}</a:tableStyleId>
              </a:tblPr>
              <a:tblGrid>
                <a:gridCol w="1645920"/>
              </a:tblGrid>
              <a:tr h="370840">
                <a:tc>
                  <a:txBody>
                    <a:bodyPr/>
                    <a:lstStyle/>
                    <a:p>
                      <a:r>
                        <a:rPr lang="tr-TR" dirty="0" smtClean="0"/>
                        <a:t>Cumartesi</a:t>
                      </a:r>
                      <a:endParaRPr lang="tr-T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375 dakika</a:t>
                      </a:r>
                      <a:endParaRPr lang="tr-TR" dirty="0"/>
                    </a:p>
                  </a:txBody>
                  <a:tcPr/>
                </a:tc>
              </a:tr>
            </a:tbl>
          </a:graphicData>
        </a:graphic>
      </p:graphicFrame>
      <p:sp>
        <p:nvSpPr>
          <p:cNvPr id="5" name="4 Metin kutusu"/>
          <p:cNvSpPr txBox="1"/>
          <p:nvPr/>
        </p:nvSpPr>
        <p:spPr>
          <a:xfrm>
            <a:off x="3428992" y="2285992"/>
            <a:ext cx="2071702" cy="2215991"/>
          </a:xfrm>
          <a:prstGeom prst="rect">
            <a:avLst/>
          </a:prstGeom>
          <a:noFill/>
        </p:spPr>
        <p:txBody>
          <a:bodyPr wrap="square" rtlCol="0">
            <a:spAutoFit/>
          </a:bodyPr>
          <a:lstStyle/>
          <a:p>
            <a:pPr algn="ctr"/>
            <a:r>
              <a:rPr lang="tr-TR" sz="13800" dirty="0" smtClean="0"/>
              <a:t>&gt;</a:t>
            </a:r>
            <a:endParaRPr lang="tr-TR" sz="13800" dirty="0"/>
          </a:p>
        </p:txBody>
      </p:sp>
      <p:sp>
        <p:nvSpPr>
          <p:cNvPr id="7" name="6 Köşeleri Yuvarlanmış Dikdörtgen Belirtme Çizgisi"/>
          <p:cNvSpPr/>
          <p:nvPr/>
        </p:nvSpPr>
        <p:spPr>
          <a:xfrm>
            <a:off x="357158" y="2857496"/>
            <a:ext cx="2500330" cy="1714512"/>
          </a:xfrm>
          <a:prstGeom prst="wedgeRoundRectCallout">
            <a:avLst>
              <a:gd name="adj1" fmla="val 80302"/>
              <a:gd name="adj2" fmla="val 3003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bütün hafta sonu buna uğraştım. Diğer derslerime vakit ayıramadım. Vicdan azabı çekiyorum….</a:t>
            </a:r>
            <a:endParaRPr lang="tr-TR" dirty="0"/>
          </a:p>
        </p:txBody>
      </p:sp>
      <p:sp>
        <p:nvSpPr>
          <p:cNvPr id="8" name="7 Köşeleri Yuvarlanmış Dikdörtgen Belirtme Çizgisi"/>
          <p:cNvSpPr/>
          <p:nvPr/>
        </p:nvSpPr>
        <p:spPr>
          <a:xfrm>
            <a:off x="5429256" y="2357430"/>
            <a:ext cx="2500330" cy="1214446"/>
          </a:xfrm>
          <a:prstGeom prst="wedgeRoundRectCallout">
            <a:avLst>
              <a:gd name="adj1" fmla="val -68537"/>
              <a:gd name="adj2" fmla="val 989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o kadar da çalışıyorum. Tüm ödevleri yapıyorum.</a:t>
            </a:r>
            <a:endParaRPr lang="tr-TR" dirty="0"/>
          </a:p>
        </p:txBody>
      </p:sp>
      <p:sp>
        <p:nvSpPr>
          <p:cNvPr id="10" name="9 Metin kutusu"/>
          <p:cNvSpPr txBox="1"/>
          <p:nvPr/>
        </p:nvSpPr>
        <p:spPr>
          <a:xfrm>
            <a:off x="285720" y="4857760"/>
            <a:ext cx="3643338" cy="1815882"/>
          </a:xfrm>
          <a:prstGeom prst="rect">
            <a:avLst/>
          </a:prstGeom>
          <a:noFill/>
        </p:spPr>
        <p:txBody>
          <a:bodyPr wrap="square" rtlCol="0">
            <a:spAutoFit/>
          </a:bodyPr>
          <a:lstStyle/>
          <a:p>
            <a:r>
              <a:rPr lang="tr-TR" sz="1600" i="1" dirty="0" smtClean="0"/>
              <a:t>Düzenli yapılan çalışmanın yerini çok daha fazla miktarda biriktirilmiş çalışmayla doldurmanız çok zordur.</a:t>
            </a:r>
          </a:p>
          <a:p>
            <a:r>
              <a:rPr lang="tr-TR" sz="1600" b="1" i="1" dirty="0" smtClean="0"/>
              <a:t>İlginç bilgi: </a:t>
            </a:r>
            <a:r>
              <a:rPr lang="tr-TR" sz="1600" i="1" dirty="0" smtClean="0"/>
              <a:t>Dönem sonunda CC alan öğrenci derse AA alandan daha çok saat çalışmış olabilir.</a:t>
            </a:r>
          </a:p>
          <a:p>
            <a:r>
              <a:rPr lang="tr-TR" sz="1600" i="1" dirty="0" smtClean="0"/>
              <a:t> </a:t>
            </a:r>
            <a:endParaRPr lang="tr-TR" sz="1600" i="1" dirty="0"/>
          </a:p>
        </p:txBody>
      </p:sp>
      <p:sp>
        <p:nvSpPr>
          <p:cNvPr id="11" name="10 Köşeleri Yuvarlanmış Dikdörtgen Belirtme Çizgisi"/>
          <p:cNvSpPr/>
          <p:nvPr/>
        </p:nvSpPr>
        <p:spPr>
          <a:xfrm>
            <a:off x="6286512" y="3786190"/>
            <a:ext cx="2500330" cy="2000264"/>
          </a:xfrm>
          <a:prstGeom prst="wedgeRoundRectCallout">
            <a:avLst>
              <a:gd name="adj1" fmla="val -84791"/>
              <a:gd name="adj2" fmla="val -211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tüm dönemi toplasak AA puanı toplayan arkadaşımdan daha çok çalışmışımdır. Nasıl böyle oldu anlayamadım. </a:t>
            </a:r>
            <a:endParaRPr lang="tr-TR" dirty="0"/>
          </a:p>
        </p:txBody>
      </p:sp>
      <p:sp>
        <p:nvSpPr>
          <p:cNvPr id="14" name="13 Köşeleri Yuvarlanmış Dikdörtgen Belirtme Çizgisi"/>
          <p:cNvSpPr/>
          <p:nvPr/>
        </p:nvSpPr>
        <p:spPr>
          <a:xfrm>
            <a:off x="4071934" y="5357826"/>
            <a:ext cx="2000264" cy="509590"/>
          </a:xfrm>
          <a:prstGeom prst="wedgeRoundRectCallout">
            <a:avLst>
              <a:gd name="adj1" fmla="val -36755"/>
              <a:gd name="adj2" fmla="val -10093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smtClean="0"/>
              <a:t>Çan eğrisi yapacak mısınız? </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Geçtiğimiz dönemlerden bir geri bildirim</a:t>
            </a:r>
            <a:endParaRPr lang="tr-TR" dirty="0"/>
          </a:p>
        </p:txBody>
      </p:sp>
      <p:sp>
        <p:nvSpPr>
          <p:cNvPr id="3" name="2 İçerik Yer Tutucusu"/>
          <p:cNvSpPr>
            <a:spLocks noGrp="1"/>
          </p:cNvSpPr>
          <p:nvPr>
            <p:ph sz="quarter" idx="1"/>
          </p:nvPr>
        </p:nvSpPr>
        <p:spPr>
          <a:xfrm>
            <a:off x="457200" y="1219200"/>
            <a:ext cx="5543560" cy="4937760"/>
          </a:xfrm>
        </p:spPr>
        <p:txBody>
          <a:bodyPr/>
          <a:lstStyle/>
          <a:p>
            <a:r>
              <a:rPr lang="tr-TR" dirty="0" smtClean="0"/>
              <a:t>Ödevi erken bitirebilmek için çok çalıştım ve çok kafa yordum. Düzenli çalışmanın faydasını gördüm. Asistanlardan ve sizden yardım almadan sorunları çözebildiğim için </a:t>
            </a:r>
            <a:r>
              <a:rPr lang="tr-TR" b="1" dirty="0" smtClean="0"/>
              <a:t>mutluyum</a:t>
            </a:r>
            <a:r>
              <a:rPr lang="tr-TR" dirty="0" smtClean="0"/>
              <a:t>. Ödevleri zamanında yapabilmek için </a:t>
            </a:r>
            <a:r>
              <a:rPr lang="tr-TR" dirty="0" err="1" smtClean="0"/>
              <a:t>instagramımı</a:t>
            </a:r>
            <a:r>
              <a:rPr lang="tr-TR" dirty="0" smtClean="0"/>
              <a:t> sildim :)</a:t>
            </a:r>
            <a:endParaRPr lang="tr-TR" dirty="0"/>
          </a:p>
        </p:txBody>
      </p:sp>
      <p:sp>
        <p:nvSpPr>
          <p:cNvPr id="4" name="3 Metin kutusu"/>
          <p:cNvSpPr txBox="1"/>
          <p:nvPr/>
        </p:nvSpPr>
        <p:spPr>
          <a:xfrm>
            <a:off x="1500166" y="4286256"/>
            <a:ext cx="3214710" cy="523220"/>
          </a:xfrm>
          <a:prstGeom prst="rect">
            <a:avLst/>
          </a:prstGeom>
          <a:noFill/>
        </p:spPr>
        <p:txBody>
          <a:bodyPr wrap="square" rtlCol="0">
            <a:spAutoFit/>
          </a:bodyPr>
          <a:lstStyle/>
          <a:p>
            <a:r>
              <a:rPr lang="tr-TR" sz="2800" i="1" dirty="0" smtClean="0"/>
              <a:t>Ödev Geribildirimi</a:t>
            </a:r>
            <a:endParaRPr lang="tr-TR" sz="2800" i="1" dirty="0"/>
          </a:p>
        </p:txBody>
      </p:sp>
      <p:pic>
        <p:nvPicPr>
          <p:cNvPr id="263170" name="Picture 2" descr="Image result for delete instagram"/>
          <p:cNvPicPr>
            <a:picLocks noChangeAspect="1" noChangeArrowheads="1"/>
          </p:cNvPicPr>
          <p:nvPr/>
        </p:nvPicPr>
        <p:blipFill>
          <a:blip r:embed="rId2"/>
          <a:srcRect/>
          <a:stretch>
            <a:fillRect/>
          </a:stretch>
        </p:blipFill>
        <p:spPr bwMode="auto">
          <a:xfrm>
            <a:off x="5309466" y="4487934"/>
            <a:ext cx="2970010" cy="1669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Duyuru</a:t>
            </a:r>
            <a:endParaRPr lang="tr-TR" dirty="0"/>
          </a:p>
        </p:txBody>
      </p:sp>
      <p:sp>
        <p:nvSpPr>
          <p:cNvPr id="3" name="2 İçerik Yer Tutucusu"/>
          <p:cNvSpPr>
            <a:spLocks noGrp="1"/>
          </p:cNvSpPr>
          <p:nvPr>
            <p:ph sz="quarter" idx="1"/>
          </p:nvPr>
        </p:nvSpPr>
        <p:spPr>
          <a:xfrm>
            <a:off x="457200" y="1219200"/>
            <a:ext cx="7686700" cy="4937760"/>
          </a:xfrm>
        </p:spPr>
        <p:txBody>
          <a:bodyPr>
            <a:normAutofit/>
          </a:bodyPr>
          <a:lstStyle/>
          <a:p>
            <a:r>
              <a:rPr lang="tr-TR" dirty="0" smtClean="0"/>
              <a:t>Ödev 2 süresi devam ediyor…</a:t>
            </a:r>
          </a:p>
          <a:p>
            <a:pPr lvl="1"/>
            <a:r>
              <a:rPr lang="tr-TR" dirty="0" smtClean="0"/>
              <a:t>Erkenden başlayınız.</a:t>
            </a:r>
          </a:p>
          <a:p>
            <a:pPr lvl="1"/>
            <a:r>
              <a:rPr lang="tr-TR" i="1" dirty="0" smtClean="0"/>
              <a:t>“</a:t>
            </a:r>
            <a:r>
              <a:rPr lang="tr-TR" i="1" dirty="0" err="1" smtClean="0"/>
              <a:t>Sky</a:t>
            </a:r>
            <a:r>
              <a:rPr lang="tr-TR" i="1" dirty="0" smtClean="0"/>
              <a:t> is </a:t>
            </a:r>
            <a:r>
              <a:rPr lang="tr-TR" i="1" dirty="0" err="1" smtClean="0"/>
              <a:t>the</a:t>
            </a:r>
            <a:r>
              <a:rPr lang="tr-TR" i="1" dirty="0" smtClean="0"/>
              <a:t> limit”</a:t>
            </a:r>
          </a:p>
          <a:p>
            <a:pPr lvl="2"/>
            <a:r>
              <a:rPr lang="tr-TR" dirty="0" smtClean="0"/>
              <a:t>Hayal gücünüzle kendi sınırlarınızı zorlayın.</a:t>
            </a:r>
          </a:p>
          <a:p>
            <a:pPr lvl="2"/>
            <a:r>
              <a:rPr lang="tr-TR" dirty="0" smtClean="0"/>
              <a:t>Kendi oluşturduğunuz ekstra fikirleri kodunuza ekleyin.</a:t>
            </a:r>
          </a:p>
          <a:p>
            <a:pPr lvl="1"/>
            <a:r>
              <a:rPr lang="tr-TR" dirty="0" smtClean="0"/>
              <a:t>Ödevde bol puan toplamaya bakın. Puan yuvarlaması uygulanmaz. Ders planındaki %10’luk ödev ve kısa sınav çalışması bileşeninden ekstralarla %10’un üzerinde puan toplayabilirsiniz.</a:t>
            </a:r>
          </a:p>
        </p:txBody>
      </p:sp>
      <p:pic>
        <p:nvPicPr>
          <p:cNvPr id="279554" name="Picture 2"/>
          <p:cNvPicPr>
            <a:picLocks noChangeAspect="1" noChangeArrowheads="1"/>
          </p:cNvPicPr>
          <p:nvPr/>
        </p:nvPicPr>
        <p:blipFill>
          <a:blip r:embed="rId2" cstate="print"/>
          <a:srcRect t="13731" b="31553"/>
          <a:stretch>
            <a:fillRect/>
          </a:stretch>
        </p:blipFill>
        <p:spPr bwMode="auto">
          <a:xfrm>
            <a:off x="3500430" y="4786322"/>
            <a:ext cx="4572416" cy="1714512"/>
          </a:xfrm>
          <a:prstGeom prst="rect">
            <a:avLst/>
          </a:prstGeom>
          <a:ln>
            <a:noFill/>
          </a:ln>
          <a:effectLst>
            <a:outerShdw blurRad="190500" algn="tl" rotWithShape="0">
              <a:srgbClr val="000000">
                <a:alpha val="70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6.ders sonu</a:t>
            </a:r>
            <a:endParaRPr lang="tr-TR" sz="8000" dirty="0"/>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Fonksiyonların Çağrılması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just">
              <a:buFont typeface="Wingdings" panose="05000000000000000000" pitchFamily="2" charset="2"/>
              <a:buChar char="Ø"/>
            </a:pPr>
            <a:r>
              <a:rPr lang="tr-TR" sz="3200" i="1" dirty="0" smtClean="0">
                <a:solidFill>
                  <a:srgbClr val="FF0000"/>
                </a:solidFill>
              </a:rPr>
              <a:t>Dönüş türü olan bir fonksiyonun kullanımı</a:t>
            </a:r>
          </a:p>
          <a:p>
            <a:pPr marL="342900" indent="-342900" algn="just">
              <a:buFont typeface="Courier New" panose="02070309020205020404" pitchFamily="49" charset="0"/>
              <a:buChar char="o"/>
            </a:pPr>
            <a:r>
              <a:rPr lang="tr-TR" b="1" dirty="0" err="1">
                <a:solidFill>
                  <a:schemeClr val="tx1"/>
                </a:solidFill>
              </a:rPr>
              <a:t>i</a:t>
            </a:r>
            <a:r>
              <a:rPr lang="tr-TR" b="1" dirty="0" err="1" smtClean="0">
                <a:solidFill>
                  <a:schemeClr val="tx1"/>
                </a:solidFill>
              </a:rPr>
              <a:t>nt</a:t>
            </a:r>
            <a:r>
              <a:rPr lang="tr-TR" b="1" dirty="0" smtClean="0">
                <a:solidFill>
                  <a:schemeClr val="tx1"/>
                </a:solidFill>
              </a:rPr>
              <a:t> toplam = topla(5,8);</a:t>
            </a:r>
          </a:p>
          <a:p>
            <a:pPr algn="just"/>
            <a:endParaRPr lang="tr-TR" dirty="0">
              <a:solidFill>
                <a:schemeClr val="tx1"/>
              </a:solidFill>
            </a:endParaRPr>
          </a:p>
          <a:p>
            <a:pPr algn="just"/>
            <a:r>
              <a:rPr lang="tr-TR" dirty="0" smtClean="0">
                <a:solidFill>
                  <a:schemeClr val="tx1"/>
                </a:solidFill>
              </a:rPr>
              <a:t>Burada </a:t>
            </a:r>
            <a:r>
              <a:rPr lang="tr-TR" b="1" dirty="0" smtClean="0">
                <a:solidFill>
                  <a:schemeClr val="tx1"/>
                </a:solidFill>
              </a:rPr>
              <a:t>toplam</a:t>
            </a:r>
            <a:r>
              <a:rPr lang="tr-TR" dirty="0" smtClean="0">
                <a:solidFill>
                  <a:schemeClr val="tx1"/>
                </a:solidFill>
              </a:rPr>
              <a:t> değişkeni </a:t>
            </a:r>
            <a:r>
              <a:rPr lang="tr-TR" b="1" dirty="0" err="1" smtClean="0">
                <a:solidFill>
                  <a:schemeClr val="tx1"/>
                </a:solidFill>
              </a:rPr>
              <a:t>int</a:t>
            </a:r>
            <a:r>
              <a:rPr lang="tr-TR" dirty="0" smtClean="0">
                <a:solidFill>
                  <a:schemeClr val="tx1"/>
                </a:solidFill>
              </a:rPr>
              <a:t> türündedir ve normalde sağ taraftan bir </a:t>
            </a:r>
            <a:r>
              <a:rPr lang="tr-TR" b="1" dirty="0" err="1" smtClean="0">
                <a:solidFill>
                  <a:schemeClr val="tx1"/>
                </a:solidFill>
              </a:rPr>
              <a:t>int</a:t>
            </a:r>
            <a:r>
              <a:rPr lang="tr-TR" dirty="0" smtClean="0">
                <a:solidFill>
                  <a:schemeClr val="tx1"/>
                </a:solidFill>
              </a:rPr>
              <a:t> değer ile atama yapılır. Burada ise sağ tarafta bir değer yerine bir fonksiyon bulunmaktadır. Bu durumda </a:t>
            </a:r>
            <a:r>
              <a:rPr lang="tr-TR" b="1" dirty="0" smtClean="0">
                <a:solidFill>
                  <a:schemeClr val="tx1"/>
                </a:solidFill>
              </a:rPr>
              <a:t>toplam</a:t>
            </a:r>
            <a:r>
              <a:rPr lang="tr-TR" dirty="0" smtClean="0">
                <a:solidFill>
                  <a:schemeClr val="tx1"/>
                </a:solidFill>
              </a:rPr>
              <a:t> değişkenine atanacak olan değer fonksiyondan geri dönecek olan değerdir. </a:t>
            </a:r>
          </a:p>
          <a:p>
            <a:pPr algn="just"/>
            <a:r>
              <a:rPr lang="tr-TR" dirty="0" smtClean="0">
                <a:solidFill>
                  <a:schemeClr val="tx1"/>
                </a:solidFill>
              </a:rPr>
              <a:t>Bu örnekte </a:t>
            </a:r>
            <a:r>
              <a:rPr lang="tr-TR" b="1" dirty="0" smtClean="0">
                <a:solidFill>
                  <a:schemeClr val="tx1"/>
                </a:solidFill>
              </a:rPr>
              <a:t>topla</a:t>
            </a:r>
            <a:r>
              <a:rPr lang="tr-TR" dirty="0" smtClean="0">
                <a:solidFill>
                  <a:schemeClr val="tx1"/>
                </a:solidFill>
              </a:rPr>
              <a:t> fonksiyonu parametre olarak gelen iki değerin toplamını döndürdüğünden </a:t>
            </a:r>
            <a:r>
              <a:rPr lang="tr-TR" b="1" dirty="0" smtClean="0">
                <a:solidFill>
                  <a:schemeClr val="tx1"/>
                </a:solidFill>
              </a:rPr>
              <a:t>toplam</a:t>
            </a:r>
            <a:r>
              <a:rPr lang="tr-TR" dirty="0" smtClean="0">
                <a:solidFill>
                  <a:schemeClr val="tx1"/>
                </a:solidFill>
              </a:rPr>
              <a:t> değişkenine 13 değeri atanacaktır.</a:t>
            </a:r>
            <a:endParaRPr lang="tr-TR" dirty="0">
              <a:solidFill>
                <a:schemeClr val="tx1"/>
              </a:solidFill>
            </a:endParaRPr>
          </a:p>
        </p:txBody>
      </p:sp>
    </p:spTree>
    <p:extLst>
      <p:ext uri="{BB962C8B-B14F-4D97-AF65-F5344CB8AC3E}">
        <p14:creationId xmlns:p14="http://schemas.microsoft.com/office/powerpoint/2010/main" xmlns="" val="86662923"/>
      </p:ext>
    </p:extLst>
  </p:cSld>
  <p:clrMapOvr>
    <a:masterClrMapping/>
  </p:clrMapOvr>
  <p:transition>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lstStyle/>
          <a:p>
            <a:r>
              <a:rPr lang="tr-TR" dirty="0" smtClean="0"/>
              <a:t>Ek slaytlar derste değinilmeyen slaytlardır.</a:t>
            </a:r>
          </a:p>
          <a:p>
            <a:pPr lvl="1"/>
            <a:r>
              <a:rPr lang="tr-TR" dirty="0" smtClean="0"/>
              <a:t>Derste değinilmemesinin nedeni, slaytlardan rahatlıkla anlaşılabilmesi, konunun pekiştirilmesi için alıştırmalar içermesi vs. olabilir.</a:t>
            </a:r>
          </a:p>
          <a:p>
            <a:r>
              <a:rPr lang="tr-TR" dirty="0" smtClean="0"/>
              <a:t>Bunlar sınavlarda sorumlu olduğunuz slaytlardır.</a:t>
            </a:r>
          </a:p>
          <a:p>
            <a:pPr lvl="1"/>
            <a:r>
              <a:rPr lang="tr-TR" dirty="0" smtClean="0"/>
              <a:t>Ancak derste değinilenler kadar öncelikli olarak sınavda yer almayabilirler.</a:t>
            </a:r>
            <a:endParaRPr lang="tr-TR" dirty="0"/>
          </a:p>
        </p:txBody>
      </p:sp>
    </p:spTree>
  </p:cSld>
  <p:clrMapOvr>
    <a:masterClrMapping/>
  </p:clrMapOvr>
  <p:transition>
    <p:rand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smtClean="0"/>
              <a:t>Karışık bir kod ve düzenlenmiş haline örnek</a:t>
            </a: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Öğrencimize </a:t>
            </a:r>
            <a:r>
              <a:rPr lang="tr-TR" dirty="0" smtClean="0"/>
              <a:t>yardımcı olalım…</a:t>
            </a:r>
            <a:endParaRPr lang="tr-TR" dirty="0"/>
          </a:p>
        </p:txBody>
      </p:sp>
      <p:sp>
        <p:nvSpPr>
          <p:cNvPr id="3" name="2 İçerik Yer Tutucusu"/>
          <p:cNvSpPr>
            <a:spLocks noGrp="1"/>
          </p:cNvSpPr>
          <p:nvPr>
            <p:ph sz="quarter" idx="1"/>
          </p:nvPr>
        </p:nvSpPr>
        <p:spPr>
          <a:xfrm>
            <a:off x="428596" y="0"/>
            <a:ext cx="8229600" cy="6357958"/>
          </a:xfrm>
        </p:spPr>
        <p:txBody>
          <a:bodyPr>
            <a:noAutofit/>
          </a:bodyPr>
          <a:lstStyle/>
          <a:p>
            <a:pPr>
              <a:lnSpc>
                <a:spcPct val="115000"/>
              </a:lnSpc>
              <a:spcAft>
                <a:spcPts val="0"/>
              </a:spcAft>
              <a:buNone/>
            </a:pPr>
            <a:r>
              <a:rPr lang="en-US" sz="800" dirty="0" smtClean="0">
                <a:solidFill>
                  <a:srgbClr val="008000"/>
                </a:solidFill>
                <a:latin typeface="Consolas"/>
                <a:ea typeface="Times New Roman"/>
                <a:cs typeface="Times New Roman"/>
              </a:rPr>
              <a:t>#include &lt;</a:t>
            </a:r>
            <a:r>
              <a:rPr lang="en-US" sz="800" dirty="0" err="1" smtClean="0">
                <a:solidFill>
                  <a:srgbClr val="008000"/>
                </a:solidFill>
                <a:latin typeface="Consolas"/>
                <a:ea typeface="Times New Roman"/>
                <a:cs typeface="Times New Roman"/>
              </a:rPr>
              <a:t>stdio.h</a:t>
            </a:r>
            <a:r>
              <a:rPr lang="en-US" sz="800" dirty="0" smtClean="0">
                <a:solidFill>
                  <a:srgbClr val="008000"/>
                </a:solidFill>
                <a:latin typeface="Consolas"/>
                <a:ea typeface="Times New Roman"/>
                <a:cs typeface="Times New Roman"/>
              </a:rPr>
              <a:t>&gt;</a:t>
            </a:r>
            <a:endParaRPr lang="tr-TR" sz="1000" dirty="0" smtClean="0">
              <a:ea typeface="Times New Roman"/>
              <a:cs typeface="Times New Roman"/>
            </a:endParaRPr>
          </a:p>
          <a:p>
            <a:pPr>
              <a:lnSpc>
                <a:spcPct val="115000"/>
              </a:lnSpc>
              <a:spcAft>
                <a:spcPts val="0"/>
              </a:spcAft>
              <a:buNone/>
            </a:pPr>
            <a:r>
              <a:rPr lang="en-US" sz="800" dirty="0" smtClean="0">
                <a:solidFill>
                  <a:srgbClr val="008000"/>
                </a:solidFill>
                <a:latin typeface="Consolas"/>
                <a:ea typeface="Times New Roman"/>
                <a:cs typeface="Times New Roman"/>
              </a:rPr>
              <a:t>#include &lt;</a:t>
            </a:r>
            <a:r>
              <a:rPr lang="en-US" sz="800" dirty="0" err="1" smtClean="0">
                <a:solidFill>
                  <a:srgbClr val="008000"/>
                </a:solidFill>
                <a:latin typeface="Consolas"/>
                <a:ea typeface="Times New Roman"/>
                <a:cs typeface="Times New Roman"/>
              </a:rPr>
              <a:t>stdlib.h</a:t>
            </a:r>
            <a:r>
              <a:rPr lang="en-US" sz="800" dirty="0" smtClean="0">
                <a:solidFill>
                  <a:srgbClr val="008000"/>
                </a:solidFill>
                <a:latin typeface="Consolas"/>
                <a:ea typeface="Times New Roman"/>
                <a:cs typeface="Times New Roman"/>
              </a:rPr>
              <a:t>&gt;</a:t>
            </a:r>
            <a:endParaRPr lang="tr-TR" sz="1000" dirty="0" smtClean="0">
              <a:ea typeface="Times New Roman"/>
              <a:cs typeface="Times New Roman"/>
            </a:endParaRPr>
          </a:p>
          <a:p>
            <a:pPr>
              <a:lnSpc>
                <a:spcPct val="115000"/>
              </a:lnSpc>
              <a:spcAft>
                <a:spcPts val="0"/>
              </a:spcAft>
              <a:buNone/>
            </a:pPr>
            <a:r>
              <a:rPr lang="en-US" sz="800" dirty="0" smtClean="0">
                <a:solidFill>
                  <a:srgbClr val="008000"/>
                </a:solidFill>
                <a:latin typeface="Consolas"/>
                <a:ea typeface="Times New Roman"/>
                <a:cs typeface="Times New Roman"/>
              </a:rPr>
              <a:t>#include &lt;</a:t>
            </a:r>
            <a:r>
              <a:rPr lang="en-US" sz="800" dirty="0" err="1" smtClean="0">
                <a:solidFill>
                  <a:srgbClr val="008000"/>
                </a:solidFill>
                <a:latin typeface="Consolas"/>
                <a:ea typeface="Times New Roman"/>
                <a:cs typeface="Times New Roman"/>
              </a:rPr>
              <a:t>time.h</a:t>
            </a:r>
            <a:r>
              <a:rPr lang="en-US" sz="800" dirty="0" smtClean="0">
                <a:solidFill>
                  <a:srgbClr val="008000"/>
                </a:solidFill>
                <a:latin typeface="Consolas"/>
                <a:ea typeface="Times New Roman"/>
                <a:cs typeface="Times New Roman"/>
              </a:rPr>
              <a:t>&gt;</a:t>
            </a:r>
            <a:endParaRPr lang="tr-TR" sz="1000" dirty="0" smtClean="0">
              <a:ea typeface="Times New Roman"/>
              <a:cs typeface="Times New Roman"/>
            </a:endParaRPr>
          </a:p>
          <a:p>
            <a:pPr>
              <a:lnSpc>
                <a:spcPct val="115000"/>
              </a:lnSpc>
              <a:spcAft>
                <a:spcPts val="0"/>
              </a:spcAft>
              <a:buNone/>
            </a:pPr>
            <a:r>
              <a:rPr lang="en-US" sz="800" b="1" dirty="0" smtClean="0">
                <a:solidFill>
                  <a:srgbClr val="000000"/>
                </a:solidFill>
                <a:latin typeface="Consolas"/>
                <a:ea typeface="Times New Roman"/>
                <a:cs typeface="Times New Roman"/>
              </a:rPr>
              <a:t>void</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zarlarim</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srand</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time</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NULL</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err="1" smtClean="0">
                <a:solidFill>
                  <a:srgbClr val="000000"/>
                </a:solidFill>
                <a:latin typeface="Consolas"/>
                <a:ea typeface="Times New Roman"/>
                <a:cs typeface="Times New Roman"/>
              </a:rPr>
              <a:t>int</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deger</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dirty="0" smtClean="0">
                <a:solidFill>
                  <a:srgbClr val="800080"/>
                </a:solidFill>
                <a:latin typeface="Consolas"/>
                <a:ea typeface="Times New Roman"/>
                <a:cs typeface="Times New Roman"/>
              </a:rPr>
              <a:t>1</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rand</a:t>
            </a:r>
            <a:r>
              <a:rPr lang="en-US" sz="800" b="1" dirty="0" smtClean="0">
                <a:solidFill>
                  <a:srgbClr val="FF0000"/>
                </a:solidFill>
                <a:latin typeface="Consolas"/>
                <a:ea typeface="Times New Roman"/>
                <a:cs typeface="Times New Roman"/>
              </a:rPr>
              <a:t>()%</a:t>
            </a:r>
            <a:r>
              <a:rPr lang="en-US" sz="800" dirty="0" smtClean="0">
                <a:solidFill>
                  <a:srgbClr val="800080"/>
                </a:solidFill>
                <a:latin typeface="Consolas"/>
                <a:ea typeface="Times New Roman"/>
                <a:cs typeface="Times New Roman"/>
              </a:rPr>
              <a:t>6</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"%d"</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deger</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000000"/>
                </a:solidFill>
                <a:latin typeface="Consolas"/>
                <a:ea typeface="Times New Roman"/>
                <a:cs typeface="Times New Roman"/>
              </a:rPr>
              <a:t>void</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komutlar</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sansli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olan</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kazanacak</a:t>
            </a:r>
            <a:r>
              <a:rPr lang="en-US" sz="800" b="1" dirty="0" smtClean="0">
                <a:solidFill>
                  <a:srgbClr val="0000FF"/>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smtClean="0">
                <a:solidFill>
                  <a:srgbClr val="000000"/>
                </a:solidFill>
                <a:latin typeface="Consolas"/>
                <a:ea typeface="Times New Roman"/>
                <a:cs typeface="Times New Roman"/>
              </a:rPr>
              <a:t>char</a:t>
            </a:r>
            <a:r>
              <a:rPr lang="en-US" sz="800" dirty="0" smtClean="0">
                <a:solidFill>
                  <a:srgbClr val="000000"/>
                </a:solidFill>
                <a:latin typeface="Consolas"/>
                <a:ea typeface="Times New Roman"/>
                <a:cs typeface="Times New Roman"/>
              </a:rPr>
              <a:t> b</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baslamak</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icin</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bir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karakter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girin</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scanf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 %c"</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&amp;</a:t>
            </a:r>
            <a:r>
              <a:rPr lang="en-US" sz="800" dirty="0" smtClean="0">
                <a:solidFill>
                  <a:srgbClr val="000000"/>
                </a:solidFill>
                <a:latin typeface="Consolas"/>
                <a:ea typeface="Times New Roman"/>
                <a:cs typeface="Times New Roman"/>
              </a:rPr>
              <a:t>b</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bu</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satır</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için</a:t>
            </a:r>
            <a:r>
              <a:rPr lang="en-US" sz="800" i="1" dirty="0" smtClean="0">
                <a:solidFill>
                  <a:srgbClr val="3399FF"/>
                </a:solidFill>
                <a:latin typeface="Consolas"/>
                <a:ea typeface="Times New Roman"/>
                <a:cs typeface="Times New Roman"/>
              </a:rPr>
              <a:t> invalid operands of types 'const char[4]... </a:t>
            </a:r>
            <a:r>
              <a:rPr lang="en-US" sz="800" i="1" dirty="0" err="1" smtClean="0">
                <a:solidFill>
                  <a:srgbClr val="3399FF"/>
                </a:solidFill>
                <a:latin typeface="Consolas"/>
                <a:ea typeface="Times New Roman"/>
                <a:cs typeface="Times New Roman"/>
              </a:rPr>
              <a:t>uyarısı</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vermiş</a:t>
            </a:r>
            <a:r>
              <a:rPr lang="en-US" sz="800" i="1" dirty="0" smtClean="0">
                <a:solidFill>
                  <a:srgbClr val="3399FF"/>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sectiginiz</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karakter</a:t>
            </a:r>
            <a:r>
              <a:rPr lang="en-US" sz="800" b="1" dirty="0" smtClean="0">
                <a:solidFill>
                  <a:srgbClr val="0000FF"/>
                </a:solidFill>
                <a:latin typeface="Consolas"/>
                <a:ea typeface="Times New Roman"/>
                <a:cs typeface="Times New Roman"/>
              </a:rPr>
              <a:t> %c dir"</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b</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000000"/>
                </a:solidFill>
                <a:latin typeface="Consolas"/>
                <a:ea typeface="Times New Roman"/>
                <a:cs typeface="Times New Roman"/>
              </a:rPr>
              <a:t>void</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dongu</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i="1" dirty="0" smtClean="0">
                <a:solidFill>
                  <a:srgbClr val="3399FF"/>
                </a:solidFill>
                <a:latin typeface="Consolas"/>
                <a:ea typeface="Times New Roman"/>
                <a:cs typeface="Times New Roman"/>
              </a:rPr>
              <a:t>//KODUM NEDEN ÇALIŞMIYOR?</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smtClean="0">
                <a:solidFill>
                  <a:srgbClr val="000000"/>
                </a:solidFill>
                <a:latin typeface="Consolas"/>
                <a:ea typeface="Times New Roman"/>
                <a:cs typeface="Times New Roman"/>
              </a:rPr>
              <a:t>char</a:t>
            </a:r>
            <a:r>
              <a:rPr lang="en-US" sz="800" dirty="0" smtClean="0">
                <a:solidFill>
                  <a:srgbClr val="000000"/>
                </a:solidFill>
                <a:latin typeface="Consolas"/>
                <a:ea typeface="Times New Roman"/>
                <a:cs typeface="Times New Roman"/>
              </a:rPr>
              <a:t> a </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scanf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 %c"</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&amp;</a:t>
            </a:r>
            <a:r>
              <a:rPr lang="en-US" sz="800" dirty="0" smtClean="0">
                <a:solidFill>
                  <a:srgbClr val="000000"/>
                </a:solidFill>
                <a:latin typeface="Consolas"/>
                <a:ea typeface="Times New Roman"/>
                <a:cs typeface="Times New Roman"/>
              </a:rPr>
              <a:t>a</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i="1" dirty="0" smtClean="0">
                <a:solidFill>
                  <a:srgbClr val="3399FF"/>
                </a:solidFill>
                <a:latin typeface="Consolas"/>
                <a:ea typeface="Times New Roman"/>
                <a:cs typeface="Times New Roman"/>
              </a:rPr>
              <a:t>//</a:t>
            </a:r>
            <a:r>
              <a:rPr lang="en-US" sz="800" i="1" dirty="0" err="1" smtClean="0">
                <a:solidFill>
                  <a:srgbClr val="3399FF"/>
                </a:solidFill>
                <a:latin typeface="Consolas"/>
                <a:ea typeface="Times New Roman"/>
                <a:cs typeface="Times New Roman"/>
              </a:rPr>
              <a:t>redeclaration</a:t>
            </a:r>
            <a:r>
              <a:rPr lang="en-US" sz="800" i="1" dirty="0" smtClean="0">
                <a:solidFill>
                  <a:srgbClr val="3399FF"/>
                </a:solidFill>
                <a:latin typeface="Consolas"/>
                <a:ea typeface="Times New Roman"/>
                <a:cs typeface="Times New Roman"/>
              </a:rPr>
              <a:t> of char a</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smtClean="0">
                <a:solidFill>
                  <a:srgbClr val="000000"/>
                </a:solidFill>
                <a:latin typeface="Consolas"/>
                <a:ea typeface="Times New Roman"/>
                <a:cs typeface="Times New Roman"/>
              </a:rPr>
              <a:t>char</a:t>
            </a:r>
            <a:r>
              <a:rPr lang="en-US" sz="800" dirty="0" smtClean="0">
                <a:solidFill>
                  <a:srgbClr val="000000"/>
                </a:solidFill>
                <a:latin typeface="Consolas"/>
                <a:ea typeface="Times New Roman"/>
                <a:cs typeface="Times New Roman"/>
              </a:rPr>
              <a:t> a</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a:t>
            </a:r>
            <a:r>
              <a:rPr lang="en-US" sz="800" dirty="0" err="1" smtClean="0">
                <a:solidFill>
                  <a:srgbClr val="000000"/>
                </a:solidFill>
                <a:latin typeface="Consolas"/>
                <a:ea typeface="Times New Roman"/>
                <a:cs typeface="Times New Roman"/>
              </a:rPr>
              <a:t>M'</a:t>
            </a:r>
            <a:r>
              <a:rPr lang="en-US" sz="800" b="1" dirty="0" err="1" smtClean="0">
                <a:solidFill>
                  <a:srgbClr val="FF0000"/>
                </a:solidFill>
                <a:latin typeface="Consolas"/>
                <a:ea typeface="Times New Roman"/>
                <a:cs typeface="Times New Roman"/>
              </a:rPr>
              <a:t>?</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bu</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benim</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ismimin</a:t>
            </a:r>
            <a:r>
              <a:rPr lang="en-US" sz="800" b="1" dirty="0" smtClean="0">
                <a:solidFill>
                  <a:srgbClr val="0000FF"/>
                </a:solidFill>
                <a:latin typeface="Consolas"/>
                <a:ea typeface="Times New Roman"/>
                <a:cs typeface="Times New Roman"/>
              </a:rPr>
              <a:t> bas </a:t>
            </a:r>
            <a:r>
              <a:rPr lang="en-US" sz="800" b="1" dirty="0" err="1" smtClean="0">
                <a:solidFill>
                  <a:srgbClr val="0000FF"/>
                </a:solidFill>
                <a:latin typeface="Consolas"/>
                <a:ea typeface="Times New Roman"/>
                <a:cs typeface="Times New Roman"/>
              </a:rPr>
              <a:t>harfidir</a:t>
            </a:r>
            <a:r>
              <a:rPr lang="en-US" sz="800" b="1" dirty="0" smtClean="0">
                <a:solidFill>
                  <a:srgbClr val="0000FF"/>
                </a:solidFill>
                <a:latin typeface="Consolas"/>
                <a:ea typeface="Times New Roman"/>
                <a:cs typeface="Times New Roman"/>
              </a:rPr>
              <a:t> en </a:t>
            </a:r>
            <a:r>
              <a:rPr lang="en-US" sz="800" b="1" dirty="0" err="1" smtClean="0">
                <a:solidFill>
                  <a:srgbClr val="0000FF"/>
                </a:solidFill>
                <a:latin typeface="Consolas"/>
                <a:ea typeface="Times New Roman"/>
                <a:cs typeface="Times New Roman"/>
              </a:rPr>
              <a:t>sanslisi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sensin</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simdi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zarlar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konusacak</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err="1" smtClean="0">
                <a:solidFill>
                  <a:srgbClr val="000000"/>
                </a:solidFill>
                <a:latin typeface="Consolas"/>
                <a:ea typeface="Times New Roman"/>
                <a:cs typeface="Times New Roman"/>
              </a:rPr>
              <a:t>int</a:t>
            </a:r>
            <a:r>
              <a:rPr lang="en-US" sz="800" dirty="0" smtClean="0">
                <a:solidFill>
                  <a:srgbClr val="000000"/>
                </a:solidFill>
                <a:latin typeface="Consolas"/>
                <a:ea typeface="Times New Roman"/>
                <a:cs typeface="Times New Roman"/>
              </a:rPr>
              <a:t> main </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komutlar</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dongu</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zarlarim</a:t>
            </a: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10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 </a:t>
            </a:r>
            <a:endParaRPr lang="tr-TR" sz="1000" dirty="0">
              <a:ea typeface="Times New Roman"/>
              <a:cs typeface="Times New Roman"/>
            </a:endParaRPr>
          </a:p>
        </p:txBody>
      </p:sp>
      <p:pic>
        <p:nvPicPr>
          <p:cNvPr id="4" name="3 Resim" descr="Ekran Alıntısı2.JPG"/>
          <p:cNvPicPr>
            <a:picLocks noChangeAspect="1"/>
          </p:cNvPicPr>
          <p:nvPr/>
        </p:nvPicPr>
        <p:blipFill>
          <a:blip r:embed="rId3"/>
          <a:stretch>
            <a:fillRect/>
          </a:stretch>
        </p:blipFill>
        <p:spPr>
          <a:xfrm>
            <a:off x="3929058" y="1142984"/>
            <a:ext cx="4933950" cy="1514475"/>
          </a:xfrm>
          <a:prstGeom prst="rect">
            <a:avLst/>
          </a:prstGeom>
        </p:spPr>
      </p:pic>
      <p:cxnSp>
        <p:nvCxnSpPr>
          <p:cNvPr id="6" name="5 Düz Ok Bağlayıcısı"/>
          <p:cNvCxnSpPr/>
          <p:nvPr/>
        </p:nvCxnSpPr>
        <p:spPr>
          <a:xfrm rot="16200000" flipH="1">
            <a:off x="6679421" y="2893215"/>
            <a:ext cx="1071570" cy="571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6 Yuvarlatılmış Dikdörtgen"/>
          <p:cNvSpPr/>
          <p:nvPr/>
        </p:nvSpPr>
        <p:spPr>
          <a:xfrm>
            <a:off x="6643702" y="3786190"/>
            <a:ext cx="2071702" cy="19288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100" dirty="0" smtClean="0"/>
              <a:t>İlginç bilgi:</a:t>
            </a:r>
            <a:br>
              <a:rPr lang="tr-TR" sz="1100" dirty="0" smtClean="0"/>
            </a:br>
            <a:r>
              <a:rPr lang="tr-TR" sz="1100" dirty="0" err="1" smtClean="0"/>
              <a:t>Scratch</a:t>
            </a:r>
            <a:r>
              <a:rPr lang="tr-TR" sz="1100" dirty="0" smtClean="0"/>
              <a:t> </a:t>
            </a:r>
            <a:r>
              <a:rPr lang="tr-TR" sz="1100" dirty="0" smtClean="0"/>
              <a:t>ödevini</a:t>
            </a:r>
            <a:br>
              <a:rPr lang="tr-TR" sz="1100" dirty="0" smtClean="0"/>
            </a:br>
            <a:r>
              <a:rPr lang="tr-TR" sz="1100" dirty="0" smtClean="0"/>
              <a:t> 1/17/2019 23:55:32</a:t>
            </a:r>
            <a:br>
              <a:rPr lang="tr-TR" sz="1100" dirty="0" smtClean="0"/>
            </a:br>
            <a:r>
              <a:rPr lang="tr-TR" sz="1100" dirty="0" smtClean="0"/>
              <a:t>tarihinde </a:t>
            </a:r>
            <a:r>
              <a:rPr lang="tr-TR" sz="1100" dirty="0" smtClean="0"/>
              <a:t>saniyeler kala gönderdi. C ödevinin hikayesi daha hüzünlü.</a:t>
            </a:r>
          </a:p>
          <a:p>
            <a:pPr algn="ctr"/>
            <a:endParaRPr lang="tr-TR" sz="1100" dirty="0" smtClean="0"/>
          </a:p>
          <a:p>
            <a:pPr algn="ctr"/>
            <a:r>
              <a:rPr lang="tr-TR" sz="1100" dirty="0" smtClean="0"/>
              <a:t>Şu an düzensiz çalışmasının eksiklerini kapatmak için çabalıyor. </a:t>
            </a:r>
            <a:endParaRPr lang="tr-TR" sz="11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Öğrencimize </a:t>
            </a:r>
            <a:r>
              <a:rPr lang="tr-TR" dirty="0" smtClean="0"/>
              <a:t>yardımcı olalım…</a:t>
            </a:r>
            <a:endParaRPr lang="tr-TR" dirty="0"/>
          </a:p>
        </p:txBody>
      </p:sp>
      <p:sp>
        <p:nvSpPr>
          <p:cNvPr id="3" name="2 İçerik Yer Tutucusu"/>
          <p:cNvSpPr>
            <a:spLocks noGrp="1"/>
          </p:cNvSpPr>
          <p:nvPr>
            <p:ph sz="quarter" idx="1"/>
          </p:nvPr>
        </p:nvSpPr>
        <p:spPr>
          <a:xfrm>
            <a:off x="428596" y="0"/>
            <a:ext cx="8229600" cy="4937760"/>
          </a:xfrm>
        </p:spPr>
        <p:txBody>
          <a:bodyPr>
            <a:noAutofit/>
          </a:bodyPr>
          <a:lstStyle/>
          <a:p>
            <a:pPr>
              <a:lnSpc>
                <a:spcPct val="115000"/>
              </a:lnSpc>
              <a:spcAft>
                <a:spcPts val="0"/>
              </a:spcAft>
              <a:buNone/>
            </a:pPr>
            <a:r>
              <a:rPr lang="en-US" sz="800" dirty="0" smtClean="0">
                <a:solidFill>
                  <a:srgbClr val="008000"/>
                </a:solidFill>
                <a:latin typeface="Consolas"/>
                <a:ea typeface="Times New Roman"/>
                <a:cs typeface="Times New Roman"/>
              </a:rPr>
              <a:t>#include &lt;</a:t>
            </a:r>
            <a:r>
              <a:rPr lang="en-US" sz="800" dirty="0" err="1" smtClean="0">
                <a:solidFill>
                  <a:srgbClr val="008000"/>
                </a:solidFill>
                <a:latin typeface="Consolas"/>
                <a:ea typeface="Times New Roman"/>
                <a:cs typeface="Times New Roman"/>
              </a:rPr>
              <a:t>stdio.h</a:t>
            </a:r>
            <a:r>
              <a:rPr lang="en-US" sz="800" dirty="0" smtClean="0">
                <a:solidFill>
                  <a:srgbClr val="008000"/>
                </a:solidFill>
                <a:latin typeface="Consolas"/>
                <a:ea typeface="Times New Roman"/>
                <a:cs typeface="Times New Roman"/>
              </a:rPr>
              <a:t>&gt;</a:t>
            </a:r>
            <a:endParaRPr lang="tr-TR" sz="800" dirty="0" smtClean="0">
              <a:ea typeface="Times New Roman"/>
              <a:cs typeface="Times New Roman"/>
            </a:endParaRPr>
          </a:p>
          <a:p>
            <a:pPr>
              <a:lnSpc>
                <a:spcPct val="115000"/>
              </a:lnSpc>
              <a:spcAft>
                <a:spcPts val="0"/>
              </a:spcAft>
              <a:buNone/>
            </a:pPr>
            <a:r>
              <a:rPr lang="en-US" sz="800" dirty="0" smtClean="0">
                <a:solidFill>
                  <a:srgbClr val="008000"/>
                </a:solidFill>
                <a:latin typeface="Consolas"/>
                <a:ea typeface="Times New Roman"/>
                <a:cs typeface="Times New Roman"/>
              </a:rPr>
              <a:t>#include &lt;</a:t>
            </a:r>
            <a:r>
              <a:rPr lang="en-US" sz="800" dirty="0" err="1" smtClean="0">
                <a:solidFill>
                  <a:srgbClr val="008000"/>
                </a:solidFill>
                <a:latin typeface="Consolas"/>
                <a:ea typeface="Times New Roman"/>
                <a:cs typeface="Times New Roman"/>
              </a:rPr>
              <a:t>stdlib.h</a:t>
            </a:r>
            <a:r>
              <a:rPr lang="en-US" sz="800" dirty="0" smtClean="0">
                <a:solidFill>
                  <a:srgbClr val="008000"/>
                </a:solidFill>
                <a:latin typeface="Consolas"/>
                <a:ea typeface="Times New Roman"/>
                <a:cs typeface="Times New Roman"/>
              </a:rPr>
              <a:t>&gt;</a:t>
            </a:r>
            <a:endParaRPr lang="tr-TR" sz="800" dirty="0" smtClean="0">
              <a:ea typeface="Times New Roman"/>
              <a:cs typeface="Times New Roman"/>
            </a:endParaRPr>
          </a:p>
          <a:p>
            <a:pPr>
              <a:lnSpc>
                <a:spcPct val="115000"/>
              </a:lnSpc>
              <a:spcAft>
                <a:spcPts val="0"/>
              </a:spcAft>
              <a:buNone/>
            </a:pPr>
            <a:r>
              <a:rPr lang="en-US" sz="800" dirty="0" smtClean="0">
                <a:solidFill>
                  <a:srgbClr val="008000"/>
                </a:solidFill>
                <a:latin typeface="Consolas"/>
                <a:ea typeface="Times New Roman"/>
                <a:cs typeface="Times New Roman"/>
              </a:rPr>
              <a:t>#include &lt;</a:t>
            </a:r>
            <a:r>
              <a:rPr lang="en-US" sz="800" dirty="0" err="1" smtClean="0">
                <a:solidFill>
                  <a:srgbClr val="008000"/>
                </a:solidFill>
                <a:latin typeface="Consolas"/>
                <a:ea typeface="Times New Roman"/>
                <a:cs typeface="Times New Roman"/>
              </a:rPr>
              <a:t>time.h</a:t>
            </a:r>
            <a:r>
              <a:rPr lang="en-US" sz="800" dirty="0" smtClean="0">
                <a:solidFill>
                  <a:srgbClr val="008000"/>
                </a:solidFill>
                <a:latin typeface="Consolas"/>
                <a:ea typeface="Times New Roman"/>
                <a:cs typeface="Times New Roman"/>
              </a:rPr>
              <a:t>&gt;</a:t>
            </a:r>
            <a:endParaRPr lang="tr-TR" sz="800" dirty="0" smtClean="0">
              <a:ea typeface="Times New Roman"/>
              <a:cs typeface="Times New Roman"/>
            </a:endParaRPr>
          </a:p>
          <a:p>
            <a:pPr>
              <a:lnSpc>
                <a:spcPct val="115000"/>
              </a:lnSpc>
              <a:spcAft>
                <a:spcPts val="0"/>
              </a:spcAft>
              <a:buNone/>
            </a:pPr>
            <a:r>
              <a:rPr lang="en-US" sz="800" b="1" dirty="0" smtClean="0">
                <a:solidFill>
                  <a:srgbClr val="000000"/>
                </a:solidFill>
                <a:latin typeface="Consolas"/>
                <a:ea typeface="Times New Roman"/>
                <a:cs typeface="Times New Roman"/>
              </a:rPr>
              <a:t>void</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zarlarim</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err="1" smtClean="0">
                <a:solidFill>
                  <a:srgbClr val="000000"/>
                </a:solidFill>
                <a:latin typeface="Consolas"/>
                <a:ea typeface="Times New Roman"/>
                <a:cs typeface="Times New Roman"/>
              </a:rPr>
              <a:t>int</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deger</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dirty="0" smtClean="0">
                <a:solidFill>
                  <a:srgbClr val="800080"/>
                </a:solidFill>
                <a:latin typeface="Consolas"/>
                <a:ea typeface="Times New Roman"/>
                <a:cs typeface="Times New Roman"/>
              </a:rPr>
              <a:t>1</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rand</a:t>
            </a:r>
            <a:r>
              <a:rPr lang="en-US" sz="800" b="1" dirty="0" smtClean="0">
                <a:solidFill>
                  <a:srgbClr val="FF0000"/>
                </a:solidFill>
                <a:latin typeface="Consolas"/>
                <a:ea typeface="Times New Roman"/>
                <a:cs typeface="Times New Roman"/>
              </a:rPr>
              <a:t>()%</a:t>
            </a:r>
            <a:r>
              <a:rPr lang="en-US" sz="800" dirty="0" smtClean="0">
                <a:solidFill>
                  <a:srgbClr val="800080"/>
                </a:solidFill>
                <a:latin typeface="Consolas"/>
                <a:ea typeface="Times New Roman"/>
                <a:cs typeface="Times New Roman"/>
              </a:rPr>
              <a:t>6</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Sansli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zarin</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da</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sudur</a:t>
            </a:r>
            <a:r>
              <a:rPr lang="en-US" sz="800" b="1" dirty="0" smtClean="0">
                <a:solidFill>
                  <a:srgbClr val="0000FF"/>
                </a:solidFill>
                <a:latin typeface="Consolas"/>
                <a:ea typeface="Times New Roman"/>
                <a:cs typeface="Times New Roman"/>
              </a:rPr>
              <a:t>:%d"</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deger</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000000"/>
                </a:solidFill>
                <a:latin typeface="Consolas"/>
                <a:ea typeface="Times New Roman"/>
                <a:cs typeface="Times New Roman"/>
              </a:rPr>
              <a:t>void</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komutlar</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sansli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olan</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kazanacak</a:t>
            </a:r>
            <a:r>
              <a:rPr lang="en-US" sz="800" b="1" dirty="0" smtClean="0">
                <a:solidFill>
                  <a:srgbClr val="0000FF"/>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smtClean="0">
                <a:solidFill>
                  <a:srgbClr val="000000"/>
                </a:solidFill>
                <a:latin typeface="Consolas"/>
                <a:ea typeface="Times New Roman"/>
                <a:cs typeface="Times New Roman"/>
              </a:rPr>
              <a:t>char</a:t>
            </a:r>
            <a:r>
              <a:rPr lang="en-US" sz="800" dirty="0" smtClean="0">
                <a:solidFill>
                  <a:srgbClr val="000000"/>
                </a:solidFill>
                <a:latin typeface="Consolas"/>
                <a:ea typeface="Times New Roman"/>
                <a:cs typeface="Times New Roman"/>
              </a:rPr>
              <a:t> b</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baslamak</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icin</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bir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karakter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girin</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scanf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 %c"</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&amp;</a:t>
            </a:r>
            <a:r>
              <a:rPr lang="en-US" sz="800" dirty="0" smtClean="0">
                <a:solidFill>
                  <a:srgbClr val="000000"/>
                </a:solidFill>
                <a:latin typeface="Consolas"/>
                <a:ea typeface="Times New Roman"/>
                <a:cs typeface="Times New Roman"/>
              </a:rPr>
              <a:t>b</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bu</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satır</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için</a:t>
            </a:r>
            <a:r>
              <a:rPr lang="en-US" sz="800" i="1" dirty="0" smtClean="0">
                <a:solidFill>
                  <a:srgbClr val="3399FF"/>
                </a:solidFill>
                <a:latin typeface="Consolas"/>
                <a:ea typeface="Times New Roman"/>
                <a:cs typeface="Times New Roman"/>
              </a:rPr>
              <a:t> invalid operands of types 'const char[4]... </a:t>
            </a:r>
            <a:r>
              <a:rPr lang="en-US" sz="800" i="1" dirty="0" err="1" smtClean="0">
                <a:solidFill>
                  <a:srgbClr val="3399FF"/>
                </a:solidFill>
                <a:latin typeface="Consolas"/>
                <a:ea typeface="Times New Roman"/>
                <a:cs typeface="Times New Roman"/>
              </a:rPr>
              <a:t>uyarısı</a:t>
            </a:r>
            <a:r>
              <a:rPr lang="en-US" sz="800" i="1" dirty="0" smtClean="0">
                <a:solidFill>
                  <a:srgbClr val="3399FF"/>
                </a:solidFill>
                <a:latin typeface="Consolas"/>
                <a:ea typeface="Times New Roman"/>
                <a:cs typeface="Times New Roman"/>
              </a:rPr>
              <a:t> </a:t>
            </a:r>
            <a:r>
              <a:rPr lang="en-US" sz="800" i="1" dirty="0" err="1" smtClean="0">
                <a:solidFill>
                  <a:srgbClr val="3399FF"/>
                </a:solidFill>
                <a:latin typeface="Consolas"/>
                <a:ea typeface="Times New Roman"/>
                <a:cs typeface="Times New Roman"/>
              </a:rPr>
              <a:t>vermiş</a:t>
            </a:r>
            <a:r>
              <a:rPr lang="en-US" sz="800" i="1" dirty="0" smtClean="0">
                <a:solidFill>
                  <a:srgbClr val="3399FF"/>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sectiginiz</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karakter</a:t>
            </a:r>
            <a:r>
              <a:rPr lang="en-US" sz="800" b="1" dirty="0" smtClean="0">
                <a:solidFill>
                  <a:srgbClr val="0000FF"/>
                </a:solidFill>
                <a:latin typeface="Consolas"/>
                <a:ea typeface="Times New Roman"/>
                <a:cs typeface="Times New Roman"/>
              </a:rPr>
              <a:t> %c dir\n"</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b</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000000"/>
                </a:solidFill>
                <a:latin typeface="Consolas"/>
                <a:ea typeface="Times New Roman"/>
                <a:cs typeface="Times New Roman"/>
              </a:rPr>
              <a:t>void</a:t>
            </a: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dongu</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i="1" dirty="0" smtClean="0">
                <a:solidFill>
                  <a:srgbClr val="3399FF"/>
                </a:solidFill>
                <a:latin typeface="Consolas"/>
                <a:ea typeface="Times New Roman"/>
                <a:cs typeface="Times New Roman"/>
              </a:rPr>
              <a:t>//KODUM NEDEN ÇALIŞMIYOR?</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Simdi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bir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harf</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daha</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gir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bakalim</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smtClean="0">
                <a:solidFill>
                  <a:srgbClr val="000000"/>
                </a:solidFill>
                <a:latin typeface="Consolas"/>
                <a:ea typeface="Times New Roman"/>
                <a:cs typeface="Times New Roman"/>
              </a:rPr>
              <a:t>char</a:t>
            </a:r>
            <a:r>
              <a:rPr lang="en-US" sz="800" dirty="0" smtClean="0">
                <a:solidFill>
                  <a:srgbClr val="000000"/>
                </a:solidFill>
                <a:latin typeface="Consolas"/>
                <a:ea typeface="Times New Roman"/>
                <a:cs typeface="Times New Roman"/>
              </a:rPr>
              <a:t> a </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scanf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 %c"</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b="1" dirty="0" smtClean="0">
                <a:solidFill>
                  <a:srgbClr val="FF0000"/>
                </a:solidFill>
                <a:latin typeface="Consolas"/>
                <a:ea typeface="Times New Roman"/>
                <a:cs typeface="Times New Roman"/>
              </a:rPr>
              <a:t>&amp;</a:t>
            </a:r>
            <a:r>
              <a:rPr lang="en-US" sz="800" dirty="0" smtClean="0">
                <a:solidFill>
                  <a:srgbClr val="000000"/>
                </a:solidFill>
                <a:latin typeface="Consolas"/>
                <a:ea typeface="Times New Roman"/>
                <a:cs typeface="Times New Roman"/>
              </a:rPr>
              <a:t>a</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 </a:t>
            </a:r>
            <a:r>
              <a:rPr lang="en-US" sz="800" i="1" dirty="0" smtClean="0">
                <a:solidFill>
                  <a:srgbClr val="3399FF"/>
                </a:solidFill>
                <a:latin typeface="Consolas"/>
                <a:ea typeface="Times New Roman"/>
                <a:cs typeface="Times New Roman"/>
              </a:rPr>
              <a:t>//</a:t>
            </a:r>
            <a:r>
              <a:rPr lang="en-US" sz="800" i="1" dirty="0" err="1" smtClean="0">
                <a:solidFill>
                  <a:srgbClr val="3399FF"/>
                </a:solidFill>
                <a:latin typeface="Consolas"/>
                <a:ea typeface="Times New Roman"/>
                <a:cs typeface="Times New Roman"/>
              </a:rPr>
              <a:t>redeclaration</a:t>
            </a:r>
            <a:r>
              <a:rPr lang="en-US" sz="800" i="1" dirty="0" smtClean="0">
                <a:solidFill>
                  <a:srgbClr val="3399FF"/>
                </a:solidFill>
                <a:latin typeface="Consolas"/>
                <a:ea typeface="Times New Roman"/>
                <a:cs typeface="Times New Roman"/>
              </a:rPr>
              <a:t> of char a</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a:t>
            </a:r>
            <a:r>
              <a:rPr lang="en-US" sz="800" dirty="0" err="1" smtClean="0">
                <a:solidFill>
                  <a:srgbClr val="000000"/>
                </a:solidFill>
                <a:latin typeface="Consolas"/>
                <a:ea typeface="Times New Roman"/>
                <a:cs typeface="Times New Roman"/>
              </a:rPr>
              <a:t>M'</a:t>
            </a:r>
            <a:r>
              <a:rPr lang="en-US" sz="800" b="1" dirty="0" err="1" smtClean="0">
                <a:solidFill>
                  <a:srgbClr val="FF0000"/>
                </a:solidFill>
                <a:latin typeface="Consolas"/>
                <a:ea typeface="Times New Roman"/>
                <a:cs typeface="Times New Roman"/>
              </a:rPr>
              <a:t>?</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bu</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benim</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ismimin</a:t>
            </a:r>
            <a:r>
              <a:rPr lang="en-US" sz="800" b="1" dirty="0" smtClean="0">
                <a:solidFill>
                  <a:srgbClr val="0000FF"/>
                </a:solidFill>
                <a:latin typeface="Consolas"/>
                <a:ea typeface="Times New Roman"/>
                <a:cs typeface="Times New Roman"/>
              </a:rPr>
              <a:t> bas </a:t>
            </a:r>
            <a:r>
              <a:rPr lang="en-US" sz="800" b="1" dirty="0" err="1" smtClean="0">
                <a:solidFill>
                  <a:srgbClr val="0000FF"/>
                </a:solidFill>
                <a:latin typeface="Consolas"/>
                <a:ea typeface="Times New Roman"/>
                <a:cs typeface="Times New Roman"/>
              </a:rPr>
              <a:t>harfidir</a:t>
            </a:r>
            <a:r>
              <a:rPr lang="en-US" sz="800" b="1" dirty="0" smtClean="0">
                <a:solidFill>
                  <a:srgbClr val="0000FF"/>
                </a:solidFill>
                <a:latin typeface="Consolas"/>
                <a:ea typeface="Times New Roman"/>
                <a:cs typeface="Times New Roman"/>
              </a:rPr>
              <a:t> en </a:t>
            </a:r>
            <a:r>
              <a:rPr lang="en-US" sz="800" b="1" dirty="0" err="1" smtClean="0">
                <a:solidFill>
                  <a:srgbClr val="0000FF"/>
                </a:solidFill>
                <a:latin typeface="Consolas"/>
                <a:ea typeface="Times New Roman"/>
                <a:cs typeface="Times New Roman"/>
              </a:rPr>
              <a:t>sanslisi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sensin</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r>
              <a:rPr lang="en-US" sz="800" dirty="0" err="1" smtClean="0">
                <a:solidFill>
                  <a:srgbClr val="000000"/>
                </a:solidFill>
                <a:latin typeface="Consolas"/>
                <a:ea typeface="Times New Roman"/>
                <a:cs typeface="Times New Roman"/>
              </a:rPr>
              <a:t>printf</a:t>
            </a:r>
            <a:r>
              <a:rPr lang="en-US" sz="800" b="1" dirty="0" smtClean="0">
                <a:solidFill>
                  <a:srgbClr val="FF0000"/>
                </a:solidFill>
                <a:latin typeface="Consolas"/>
                <a:ea typeface="Times New Roman"/>
                <a:cs typeface="Times New Roman"/>
              </a:rPr>
              <a:t>(</a:t>
            </a:r>
            <a:r>
              <a:rPr lang="en-US" sz="800" b="1" dirty="0" smtClean="0">
                <a:solidFill>
                  <a:srgbClr val="0000FF"/>
                </a:solidFill>
                <a:latin typeface="Consolas"/>
                <a:ea typeface="Times New Roman"/>
                <a:cs typeface="Times New Roman"/>
              </a:rPr>
              <a:t>"</a:t>
            </a:r>
            <a:r>
              <a:rPr lang="en-US" sz="800" b="1" dirty="0" err="1" smtClean="0">
                <a:solidFill>
                  <a:srgbClr val="0000FF"/>
                </a:solidFill>
                <a:latin typeface="Consolas"/>
                <a:ea typeface="Times New Roman"/>
                <a:cs typeface="Times New Roman"/>
              </a:rPr>
              <a:t>simdi</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zarlar</a:t>
            </a:r>
            <a:r>
              <a:rPr lang="en-US" sz="800" b="1" dirty="0" smtClean="0">
                <a:solidFill>
                  <a:srgbClr val="0000FF"/>
                </a:solidFill>
                <a:latin typeface="Consolas"/>
                <a:ea typeface="Times New Roman"/>
                <a:cs typeface="Times New Roman"/>
              </a:rPr>
              <a:t> </a:t>
            </a:r>
            <a:r>
              <a:rPr lang="en-US" sz="800" b="1" dirty="0" err="1" smtClean="0">
                <a:solidFill>
                  <a:srgbClr val="0000FF"/>
                </a:solidFill>
                <a:latin typeface="Consolas"/>
                <a:ea typeface="Times New Roman"/>
                <a:cs typeface="Times New Roman"/>
              </a:rPr>
              <a:t>konusacak</a:t>
            </a:r>
            <a:r>
              <a:rPr lang="en-US" sz="800" b="1" dirty="0" smtClean="0">
                <a:solidFill>
                  <a:srgbClr val="0000FF"/>
                </a:solidFill>
                <a:latin typeface="Consolas"/>
                <a:ea typeface="Times New Roman"/>
                <a:cs typeface="Times New Roman"/>
              </a:rPr>
              <a:t>."</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err="1" smtClean="0">
                <a:solidFill>
                  <a:srgbClr val="000000"/>
                </a:solidFill>
                <a:latin typeface="Consolas"/>
                <a:ea typeface="Times New Roman"/>
                <a:cs typeface="Times New Roman"/>
              </a:rPr>
              <a:t>int</a:t>
            </a:r>
            <a:r>
              <a:rPr lang="en-US" sz="800" dirty="0" smtClean="0">
                <a:solidFill>
                  <a:srgbClr val="000000"/>
                </a:solidFill>
                <a:latin typeface="Consolas"/>
                <a:ea typeface="Times New Roman"/>
                <a:cs typeface="Times New Roman"/>
              </a:rPr>
              <a:t> main </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srand</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time</a:t>
            </a:r>
            <a:r>
              <a:rPr lang="en-US" sz="800" b="1" dirty="0" smtClean="0">
                <a:solidFill>
                  <a:srgbClr val="FF0000"/>
                </a:solidFill>
                <a:latin typeface="Consolas"/>
                <a:ea typeface="Times New Roman"/>
                <a:cs typeface="Times New Roman"/>
              </a:rPr>
              <a:t>(</a:t>
            </a:r>
            <a:r>
              <a:rPr lang="en-US" sz="800" dirty="0" smtClean="0">
                <a:solidFill>
                  <a:srgbClr val="000000"/>
                </a:solidFill>
                <a:latin typeface="Consolas"/>
                <a:ea typeface="Times New Roman"/>
                <a:cs typeface="Times New Roman"/>
              </a:rPr>
              <a:t>NULL</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komutlar</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dongu</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dirty="0" err="1" smtClean="0">
                <a:solidFill>
                  <a:srgbClr val="000000"/>
                </a:solidFill>
                <a:latin typeface="Consolas"/>
                <a:ea typeface="Times New Roman"/>
                <a:cs typeface="Times New Roman"/>
              </a:rPr>
              <a:t>zarlarim</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dirty="0" smtClean="0">
                <a:solidFill>
                  <a:srgbClr val="000000"/>
                </a:solidFill>
                <a:latin typeface="Consolas"/>
                <a:ea typeface="Times New Roman"/>
                <a:cs typeface="Times New Roman"/>
              </a:rPr>
              <a:t>	</a:t>
            </a:r>
            <a:r>
              <a:rPr lang="en-US" sz="800" b="1" dirty="0" smtClean="0">
                <a:solidFill>
                  <a:srgbClr val="000000"/>
                </a:solidFill>
                <a:latin typeface="Consolas"/>
                <a:ea typeface="Times New Roman"/>
                <a:cs typeface="Times New Roman"/>
              </a:rPr>
              <a:t>return</a:t>
            </a:r>
            <a:r>
              <a:rPr lang="en-US" sz="800" dirty="0" smtClean="0">
                <a:solidFill>
                  <a:srgbClr val="000000"/>
                </a:solidFill>
                <a:latin typeface="Consolas"/>
                <a:ea typeface="Times New Roman"/>
                <a:cs typeface="Times New Roman"/>
              </a:rPr>
              <a:t> </a:t>
            </a:r>
            <a:r>
              <a:rPr lang="en-US" sz="800" dirty="0" smtClean="0">
                <a:solidFill>
                  <a:srgbClr val="800080"/>
                </a:solidFill>
                <a:latin typeface="Consolas"/>
                <a:ea typeface="Times New Roman"/>
                <a:cs typeface="Times New Roman"/>
              </a:rPr>
              <a:t>0</a:t>
            </a:r>
            <a:r>
              <a:rPr lang="en-US" sz="800" b="1" dirty="0" smtClean="0">
                <a:solidFill>
                  <a:srgbClr val="FF0000"/>
                </a:solidFill>
                <a:latin typeface="Consolas"/>
                <a:ea typeface="Times New Roman"/>
                <a:cs typeface="Times New Roman"/>
              </a:rPr>
              <a:t>;</a:t>
            </a:r>
            <a:endParaRPr lang="tr-TR" sz="800" dirty="0" smtClean="0">
              <a:ea typeface="Times New Roman"/>
              <a:cs typeface="Times New Roman"/>
            </a:endParaRPr>
          </a:p>
          <a:p>
            <a:pPr>
              <a:lnSpc>
                <a:spcPct val="115000"/>
              </a:lnSpc>
              <a:spcAft>
                <a:spcPts val="0"/>
              </a:spcAft>
              <a:buNone/>
            </a:pPr>
            <a:r>
              <a:rPr lang="en-US" sz="800" b="1" dirty="0" smtClean="0">
                <a:solidFill>
                  <a:srgbClr val="FF0000"/>
                </a:solidFill>
                <a:latin typeface="Consolas"/>
                <a:ea typeface="Times New Roman"/>
                <a:cs typeface="Times New Roman"/>
              </a:rPr>
              <a:t>}</a:t>
            </a:r>
            <a:endParaRPr lang="tr-TR" sz="800" dirty="0">
              <a:ea typeface="Times New Roman"/>
              <a:cs typeface="Times New Roman"/>
            </a:endParaRPr>
          </a:p>
        </p:txBody>
      </p:sp>
      <p:sp>
        <p:nvSpPr>
          <p:cNvPr id="7" name="6 Metin kutusu"/>
          <p:cNvSpPr txBox="1"/>
          <p:nvPr/>
        </p:nvSpPr>
        <p:spPr>
          <a:xfrm>
            <a:off x="5715008" y="1428736"/>
            <a:ext cx="2357454" cy="830997"/>
          </a:xfrm>
          <a:prstGeom prst="rect">
            <a:avLst/>
          </a:prstGeom>
          <a:noFill/>
        </p:spPr>
        <p:txBody>
          <a:bodyPr wrap="square" rtlCol="0">
            <a:spAutoFit/>
          </a:bodyPr>
          <a:lstStyle/>
          <a:p>
            <a:r>
              <a:rPr lang="tr-TR" sz="2400" dirty="0" smtClean="0"/>
              <a:t>Kodun düzeltilmiş şekli</a:t>
            </a:r>
            <a:endParaRPr lang="tr-TR" sz="24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smtClean="0"/>
              <a:t>file </a:t>
            </a:r>
            <a:r>
              <a:rPr lang="tr-TR" sz="6000" dirty="0" err="1" smtClean="0"/>
              <a:t>end</a:t>
            </a:r>
            <a:r>
              <a:rPr lang="tr-TR" sz="6000" dirty="0" smtClean="0"/>
              <a:t> of (</a:t>
            </a:r>
            <a:r>
              <a:rPr lang="tr-TR" sz="6000" dirty="0" err="1" smtClean="0"/>
              <a:t>feof</a:t>
            </a:r>
            <a:r>
              <a:rPr lang="tr-TR" sz="6000" dirty="0" smtClean="0"/>
              <a:t>)</a:t>
            </a:r>
            <a:br>
              <a:rPr lang="tr-TR" sz="6000" dirty="0" smtClean="0"/>
            </a:br>
            <a:r>
              <a:rPr lang="tr-TR" sz="6000" dirty="0" smtClean="0"/>
              <a:t>ile dosya sonuna gelindi mi kontrolü</a:t>
            </a: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dirty="0" err="1" smtClean="0"/>
              <a:t>feof</a:t>
            </a:r>
            <a:r>
              <a:rPr lang="tr-TR" dirty="0" smtClean="0"/>
              <a:t> fonksiyonunun döngüler ile kullanımı</a:t>
            </a:r>
            <a:endParaRPr lang="tr-TR" dirty="0"/>
          </a:p>
        </p:txBody>
      </p:sp>
      <p:sp>
        <p:nvSpPr>
          <p:cNvPr id="3" name="Alt Başlık 2"/>
          <p:cNvSpPr>
            <a:spLocks noGrp="1"/>
          </p:cNvSpPr>
          <p:nvPr>
            <p:ph sz="quarter" idx="1"/>
          </p:nvPr>
        </p:nvSpPr>
        <p:spPr/>
        <p:txBody>
          <a:bodyPr>
            <a:normAutofit/>
          </a:bodyPr>
          <a:lstStyle/>
          <a:p>
            <a:pPr algn="just"/>
            <a:r>
              <a:rPr lang="tr-TR" dirty="0" smtClean="0"/>
              <a:t>Aşağıdaki koddaki eksikler nelerdir?</a:t>
            </a:r>
            <a:endParaRPr lang="tr-TR" dirty="0" smtClean="0">
              <a:solidFill>
                <a:schemeClr val="tx1"/>
              </a:solidFill>
            </a:endParaRPr>
          </a:p>
        </p:txBody>
      </p:sp>
      <p:pic>
        <p:nvPicPr>
          <p:cNvPr id="2050" name="Picture 2"/>
          <p:cNvPicPr>
            <a:picLocks noChangeAspect="1" noChangeArrowheads="1"/>
          </p:cNvPicPr>
          <p:nvPr/>
        </p:nvPicPr>
        <p:blipFill>
          <a:blip r:embed="rId3"/>
          <a:srcRect/>
          <a:stretch>
            <a:fillRect/>
          </a:stretch>
        </p:blipFill>
        <p:spPr bwMode="auto">
          <a:xfrm>
            <a:off x="6500826" y="1357298"/>
            <a:ext cx="1876425" cy="1162050"/>
          </a:xfrm>
          <a:prstGeom prst="rect">
            <a:avLst/>
          </a:prstGeom>
          <a:noFill/>
          <a:ln w="9525">
            <a:noFill/>
            <a:miter lim="800000"/>
            <a:headEnd/>
            <a:tailEnd/>
          </a:ln>
          <a:effectLst/>
        </p:spPr>
      </p:pic>
      <p:sp>
        <p:nvSpPr>
          <p:cNvPr id="5" name="4 Metin kutusu"/>
          <p:cNvSpPr txBox="1"/>
          <p:nvPr/>
        </p:nvSpPr>
        <p:spPr>
          <a:xfrm>
            <a:off x="500034" y="1714488"/>
            <a:ext cx="6215106" cy="4093428"/>
          </a:xfrm>
          <a:prstGeom prst="rect">
            <a:avLst/>
          </a:prstGeom>
          <a:noFill/>
        </p:spPr>
        <p:txBody>
          <a:bodyPr wrap="square" rtlCol="0">
            <a:spAutoFit/>
          </a:bodyPr>
          <a:lstStyle/>
          <a:p>
            <a:r>
              <a:rPr lang="tr-TR" sz="2000" dirty="0" smtClean="0"/>
              <a:t>#</a:t>
            </a:r>
            <a:r>
              <a:rPr lang="tr-TR" sz="2000" dirty="0" err="1" smtClean="0"/>
              <a:t>include</a:t>
            </a:r>
            <a:r>
              <a:rPr lang="tr-TR" sz="2000" dirty="0" smtClean="0"/>
              <a:t> &lt;</a:t>
            </a:r>
            <a:r>
              <a:rPr lang="tr-TR" sz="2000" dirty="0" err="1" smtClean="0"/>
              <a:t>stdio</a:t>
            </a:r>
            <a:r>
              <a:rPr lang="tr-TR" sz="2000" dirty="0" smtClean="0"/>
              <a:t>.h&gt;</a:t>
            </a:r>
          </a:p>
          <a:p>
            <a:r>
              <a:rPr lang="tr-TR" sz="2000" dirty="0" err="1" smtClean="0"/>
              <a:t>int</a:t>
            </a:r>
            <a:r>
              <a:rPr lang="tr-TR" sz="2000" dirty="0" smtClean="0"/>
              <a:t> </a:t>
            </a:r>
            <a:r>
              <a:rPr lang="tr-TR" sz="2000" dirty="0" err="1" smtClean="0"/>
              <a:t>main</a:t>
            </a:r>
            <a:r>
              <a:rPr lang="tr-TR" sz="2000" dirty="0" smtClean="0"/>
              <a:t>() {</a:t>
            </a:r>
          </a:p>
          <a:p>
            <a:r>
              <a:rPr lang="tr-TR" sz="2000" dirty="0" smtClean="0"/>
              <a:t>	FILE *dosya;</a:t>
            </a:r>
          </a:p>
          <a:p>
            <a:r>
              <a:rPr lang="tr-TR" sz="2000" dirty="0" smtClean="0"/>
              <a:t>	dosya = </a:t>
            </a:r>
            <a:r>
              <a:rPr lang="tr-TR" sz="2000" dirty="0" err="1" smtClean="0"/>
              <a:t>fopen</a:t>
            </a:r>
            <a:r>
              <a:rPr lang="tr-TR" sz="2000" dirty="0" smtClean="0"/>
              <a:t>("</a:t>
            </a:r>
            <a:r>
              <a:rPr lang="tr-TR" sz="2000" dirty="0" err="1" smtClean="0"/>
              <a:t>sayi</a:t>
            </a:r>
            <a:r>
              <a:rPr lang="tr-TR" sz="2000" dirty="0" smtClean="0"/>
              <a:t>.</a:t>
            </a:r>
            <a:r>
              <a:rPr lang="tr-TR" sz="2000" dirty="0" err="1" smtClean="0"/>
              <a:t>txt</a:t>
            </a:r>
            <a:r>
              <a:rPr lang="tr-TR" sz="2000" dirty="0" smtClean="0"/>
              <a:t>", "r");</a:t>
            </a:r>
          </a:p>
          <a:p>
            <a:r>
              <a:rPr lang="tr-TR" sz="2000" dirty="0" smtClean="0"/>
              <a:t>	</a:t>
            </a:r>
            <a:r>
              <a:rPr lang="tr-TR" sz="2000" dirty="0" err="1" smtClean="0"/>
              <a:t>int</a:t>
            </a:r>
            <a:r>
              <a:rPr lang="tr-TR" sz="2000" dirty="0" smtClean="0"/>
              <a:t> i=1,x;</a:t>
            </a:r>
          </a:p>
          <a:p>
            <a:r>
              <a:rPr lang="tr-TR" sz="2000" dirty="0" smtClean="0"/>
              <a:t>	</a:t>
            </a:r>
            <a:r>
              <a:rPr lang="tr-TR" sz="2000" dirty="0" err="1" smtClean="0"/>
              <a:t>while</a:t>
            </a:r>
            <a:r>
              <a:rPr lang="tr-TR" sz="2000" dirty="0" smtClean="0"/>
              <a:t>(i&lt;=10)</a:t>
            </a:r>
          </a:p>
          <a:p>
            <a:r>
              <a:rPr lang="tr-TR" sz="2000" dirty="0" smtClean="0"/>
              <a:t>	{</a:t>
            </a:r>
          </a:p>
          <a:p>
            <a:r>
              <a:rPr lang="tr-TR" sz="2000" dirty="0" smtClean="0"/>
              <a:t>		</a:t>
            </a:r>
            <a:r>
              <a:rPr lang="tr-TR" sz="2000" dirty="0" err="1" smtClean="0"/>
              <a:t>fscanf</a:t>
            </a:r>
            <a:r>
              <a:rPr lang="tr-TR" sz="2000" dirty="0" smtClean="0"/>
              <a:t>(dosya, "%d",  &amp;x);</a:t>
            </a:r>
          </a:p>
          <a:p>
            <a:r>
              <a:rPr lang="tr-TR" sz="2000" dirty="0" smtClean="0"/>
              <a:t>		</a:t>
            </a:r>
            <a:r>
              <a:rPr lang="tr-TR" sz="2000" dirty="0" err="1" smtClean="0"/>
              <a:t>printf</a:t>
            </a:r>
            <a:r>
              <a:rPr lang="tr-TR" sz="2000" dirty="0" smtClean="0"/>
              <a:t>("Okunan %d.</a:t>
            </a:r>
            <a:r>
              <a:rPr lang="tr-TR" sz="2000" dirty="0" err="1" smtClean="0"/>
              <a:t>sayi</a:t>
            </a:r>
            <a:r>
              <a:rPr lang="tr-TR" sz="2000" dirty="0" smtClean="0"/>
              <a:t>: %d\n", i,x);</a:t>
            </a:r>
          </a:p>
          <a:p>
            <a:r>
              <a:rPr lang="tr-TR" sz="2000" dirty="0" smtClean="0"/>
              <a:t>		i++;</a:t>
            </a:r>
          </a:p>
          <a:p>
            <a:r>
              <a:rPr lang="tr-TR" sz="2000" dirty="0" smtClean="0"/>
              <a:t>	}</a:t>
            </a:r>
          </a:p>
          <a:p>
            <a:r>
              <a:rPr lang="tr-TR" sz="2000" dirty="0" smtClean="0"/>
              <a:t>	</a:t>
            </a:r>
            <a:r>
              <a:rPr lang="tr-TR" sz="2000" dirty="0" err="1" smtClean="0"/>
              <a:t>return</a:t>
            </a:r>
            <a:r>
              <a:rPr lang="tr-TR" sz="2000" dirty="0" smtClean="0"/>
              <a:t> 0;</a:t>
            </a:r>
          </a:p>
          <a:p>
            <a:r>
              <a:rPr lang="tr-TR" sz="2000" dirty="0" smtClean="0"/>
              <a:t>}</a:t>
            </a:r>
            <a:endParaRPr lang="tr-TR" sz="2000" dirty="0"/>
          </a:p>
        </p:txBody>
      </p:sp>
      <p:pic>
        <p:nvPicPr>
          <p:cNvPr id="2051" name="Picture 3"/>
          <p:cNvPicPr>
            <a:picLocks noChangeAspect="1" noChangeArrowheads="1"/>
          </p:cNvPicPr>
          <p:nvPr/>
        </p:nvPicPr>
        <p:blipFill>
          <a:blip r:embed="rId4"/>
          <a:srcRect/>
          <a:stretch>
            <a:fillRect/>
          </a:stretch>
        </p:blipFill>
        <p:spPr bwMode="auto">
          <a:xfrm>
            <a:off x="6715140" y="2857496"/>
            <a:ext cx="2092746" cy="2219323"/>
          </a:xfrm>
          <a:prstGeom prst="rect">
            <a:avLst/>
          </a:prstGeom>
          <a:noFill/>
          <a:ln w="9525">
            <a:noFill/>
            <a:miter lim="800000"/>
            <a:headEnd/>
            <a:tailEnd/>
          </a:ln>
          <a:effectLst/>
        </p:spPr>
      </p:pic>
    </p:spTree>
    <p:extLst>
      <p:ext uri="{BB962C8B-B14F-4D97-AF65-F5344CB8AC3E}">
        <p14:creationId xmlns:p14="http://schemas.microsoft.com/office/powerpoint/2010/main" xmlns="" val="19434824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00034" y="357166"/>
            <a:ext cx="8229600" cy="990600"/>
          </a:xfrm>
        </p:spPr>
        <p:txBody>
          <a:bodyPr anchor="ctr">
            <a:normAutofit/>
          </a:bodyPr>
          <a:lstStyle/>
          <a:p>
            <a:r>
              <a:rPr lang="tr-TR" dirty="0" err="1" smtClean="0"/>
              <a:t>feof</a:t>
            </a:r>
            <a:r>
              <a:rPr lang="tr-TR" dirty="0" smtClean="0"/>
              <a:t> fonksiyonunun döngüler ile kullanımı</a:t>
            </a:r>
            <a:endParaRPr lang="tr-TR" dirty="0"/>
          </a:p>
        </p:txBody>
      </p:sp>
      <p:sp>
        <p:nvSpPr>
          <p:cNvPr id="3" name="Alt Başlık 2"/>
          <p:cNvSpPr>
            <a:spLocks noGrp="1"/>
          </p:cNvSpPr>
          <p:nvPr>
            <p:ph sz="quarter" idx="1"/>
          </p:nvPr>
        </p:nvSpPr>
        <p:spPr/>
        <p:txBody>
          <a:bodyPr>
            <a:normAutofit lnSpcReduction="10000"/>
          </a:bodyPr>
          <a:lstStyle/>
          <a:p>
            <a:pPr algn="just"/>
            <a:r>
              <a:rPr lang="tr-TR" dirty="0" smtClean="0"/>
              <a:t>HATA1: </a:t>
            </a:r>
            <a:r>
              <a:rPr lang="tr-TR" dirty="0" err="1" smtClean="0"/>
              <a:t>sayi</a:t>
            </a:r>
            <a:r>
              <a:rPr lang="tr-TR" dirty="0" smtClean="0"/>
              <a:t>.</a:t>
            </a:r>
            <a:r>
              <a:rPr lang="tr-TR" dirty="0" err="1" smtClean="0"/>
              <a:t>txt</a:t>
            </a:r>
            <a:r>
              <a:rPr lang="tr-TR" dirty="0" smtClean="0"/>
              <a:t> isimli bir dosya yoksa, kod bunu fark edememekte ve </a:t>
            </a:r>
            <a:r>
              <a:rPr lang="tr-TR" dirty="0" err="1" smtClean="0"/>
              <a:t>fscanf</a:t>
            </a:r>
            <a:r>
              <a:rPr lang="tr-TR" dirty="0" smtClean="0"/>
              <a:t> ile değer çekmeye çalışmaktadır.</a:t>
            </a:r>
          </a:p>
          <a:p>
            <a:pPr lvl="1" algn="just"/>
            <a:r>
              <a:rPr lang="tr-TR" dirty="0" err="1" smtClean="0"/>
              <a:t>if</a:t>
            </a:r>
            <a:r>
              <a:rPr lang="tr-TR" dirty="0" smtClean="0"/>
              <a:t>(dosya==NULL) şeklinde kontrol yapılır.</a:t>
            </a:r>
          </a:p>
          <a:p>
            <a:pPr lvl="1" algn="just"/>
            <a:r>
              <a:rPr lang="tr-TR" dirty="0" smtClean="0"/>
              <a:t>Bu durumda kodun 0 harici bir değer ile sonlanması uygundur (örneğin </a:t>
            </a:r>
            <a:r>
              <a:rPr lang="tr-TR" i="1" dirty="0" err="1" smtClean="0"/>
              <a:t>return</a:t>
            </a:r>
            <a:r>
              <a:rPr lang="tr-TR" i="1" dirty="0" smtClean="0"/>
              <a:t> 1;</a:t>
            </a:r>
            <a:r>
              <a:rPr lang="tr-TR" dirty="0" smtClean="0"/>
              <a:t> ). 0 değeri ile sonlanma kod başarılı şekilde, görevini yaparak sonlanırsa tercih edilir.</a:t>
            </a:r>
          </a:p>
          <a:p>
            <a:pPr algn="just"/>
            <a:r>
              <a:rPr lang="tr-TR" dirty="0" smtClean="0"/>
              <a:t>HATA2: </a:t>
            </a:r>
            <a:r>
              <a:rPr lang="tr-TR" dirty="0" smtClean="0">
                <a:solidFill>
                  <a:schemeClr val="tx1"/>
                </a:solidFill>
              </a:rPr>
              <a:t>Dosyadaki veriler bitmesine rağmen, kod bunu fark edememekte ve </a:t>
            </a:r>
            <a:r>
              <a:rPr lang="tr-TR" dirty="0" err="1" smtClean="0">
                <a:solidFill>
                  <a:schemeClr val="tx1"/>
                </a:solidFill>
              </a:rPr>
              <a:t>fscanf</a:t>
            </a:r>
            <a:r>
              <a:rPr lang="tr-TR" dirty="0" smtClean="0">
                <a:solidFill>
                  <a:schemeClr val="tx1"/>
                </a:solidFill>
              </a:rPr>
              <a:t> ile değerler çekmeye devam etmektedir.</a:t>
            </a:r>
          </a:p>
          <a:p>
            <a:pPr lvl="1" algn="just"/>
            <a:r>
              <a:rPr lang="tr-TR" dirty="0" smtClean="0"/>
              <a:t>Dosyanın sonuna gelip gelmediğimizi nasıl anlarız?</a:t>
            </a:r>
          </a:p>
          <a:p>
            <a:pPr lvl="2" algn="just"/>
            <a:r>
              <a:rPr lang="tr-TR" sz="3200" dirty="0" err="1" smtClean="0"/>
              <a:t>feof</a:t>
            </a:r>
            <a:r>
              <a:rPr lang="tr-TR" sz="3200" dirty="0" smtClean="0"/>
              <a:t>(</a:t>
            </a:r>
            <a:r>
              <a:rPr lang="tr-TR" sz="3200" i="1" dirty="0" smtClean="0"/>
              <a:t>dosya</a:t>
            </a:r>
            <a:r>
              <a:rPr lang="tr-TR" sz="3200" dirty="0" smtClean="0"/>
              <a:t>) fonksiyonu ile…</a:t>
            </a:r>
            <a:r>
              <a:rPr lang="tr-TR" sz="3200" b="1" dirty="0" smtClean="0"/>
              <a:t>  </a:t>
            </a:r>
          </a:p>
          <a:p>
            <a:pPr lvl="3" algn="just"/>
            <a:r>
              <a:rPr lang="tr-TR" sz="2800" b="1" dirty="0" err="1" smtClean="0"/>
              <a:t>eof</a:t>
            </a:r>
            <a:r>
              <a:rPr lang="tr-TR" sz="2800" b="1" dirty="0" smtClean="0"/>
              <a:t> :</a:t>
            </a:r>
            <a:r>
              <a:rPr lang="tr-TR" sz="2800" b="1" dirty="0" err="1" smtClean="0"/>
              <a:t>e</a:t>
            </a:r>
            <a:r>
              <a:rPr lang="tr-TR" sz="2800" dirty="0" err="1" smtClean="0"/>
              <a:t>nd</a:t>
            </a:r>
            <a:r>
              <a:rPr lang="tr-TR" sz="2800" dirty="0" smtClean="0"/>
              <a:t>-</a:t>
            </a:r>
            <a:r>
              <a:rPr lang="tr-TR" sz="2800" b="1" dirty="0" smtClean="0"/>
              <a:t>o</a:t>
            </a:r>
            <a:r>
              <a:rPr lang="tr-TR" sz="2800" dirty="0" smtClean="0"/>
              <a:t>f-</a:t>
            </a:r>
            <a:r>
              <a:rPr lang="tr-TR" sz="2800" b="1" dirty="0" smtClean="0"/>
              <a:t>f</a:t>
            </a:r>
            <a:r>
              <a:rPr lang="tr-TR" sz="2800" dirty="0" smtClean="0"/>
              <a:t>ile</a:t>
            </a:r>
          </a:p>
        </p:txBody>
      </p:sp>
    </p:spTree>
    <p:extLst>
      <p:ext uri="{BB962C8B-B14F-4D97-AF65-F5344CB8AC3E}">
        <p14:creationId xmlns:p14="http://schemas.microsoft.com/office/powerpoint/2010/main" xmlns="" val="19434824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fontScale="90000"/>
          </a:bodyPr>
          <a:lstStyle/>
          <a:p>
            <a:r>
              <a:rPr lang="tr-TR" sz="4000" dirty="0" err="1" smtClean="0"/>
              <a:t>feof</a:t>
            </a:r>
            <a:r>
              <a:rPr lang="tr-TR" sz="4000" dirty="0" smtClean="0"/>
              <a:t> fonksiyonunun döngüler ile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r>
              <a:rPr lang="tr-TR" dirty="0" err="1" smtClean="0">
                <a:solidFill>
                  <a:schemeClr val="tx1"/>
                </a:solidFill>
              </a:rPr>
              <a:t>feof</a:t>
            </a:r>
            <a:r>
              <a:rPr lang="tr-TR" dirty="0" smtClean="0">
                <a:solidFill>
                  <a:schemeClr val="tx1"/>
                </a:solidFill>
              </a:rPr>
              <a:t>(dosya</a:t>
            </a:r>
            <a:r>
              <a:rPr lang="tr-TR" b="1" dirty="0" smtClean="0">
                <a:solidFill>
                  <a:schemeClr val="tx1"/>
                </a:solidFill>
              </a:rPr>
              <a:t>) </a:t>
            </a:r>
          </a:p>
          <a:p>
            <a:pPr algn="just">
              <a:buNone/>
            </a:pPr>
            <a:r>
              <a:rPr lang="tr-TR" b="1" dirty="0" smtClean="0">
                <a:solidFill>
                  <a:schemeClr val="tx1"/>
                </a:solidFill>
              </a:rPr>
              <a:t>//</a:t>
            </a:r>
            <a:r>
              <a:rPr lang="tr-TR" b="1" dirty="0" err="1" smtClean="0">
                <a:solidFill>
                  <a:schemeClr val="tx1"/>
                </a:solidFill>
              </a:rPr>
              <a:t>end</a:t>
            </a:r>
            <a:r>
              <a:rPr lang="tr-TR" b="1" dirty="0" smtClean="0">
                <a:solidFill>
                  <a:schemeClr val="tx1"/>
                </a:solidFill>
              </a:rPr>
              <a:t> of file</a:t>
            </a:r>
            <a:endParaRPr lang="tr-TR" b="1" dirty="0" smtClean="0"/>
          </a:p>
          <a:p>
            <a:pPr lvl="1" algn="just"/>
            <a:r>
              <a:rPr lang="tr-TR" dirty="0" smtClean="0">
                <a:solidFill>
                  <a:schemeClr val="tx1"/>
                </a:solidFill>
              </a:rPr>
              <a:t>Bir dosyadan okuma yaptıysak ve dosyada sona gelindiyse </a:t>
            </a:r>
            <a:r>
              <a:rPr lang="tr-TR" dirty="0" err="1" smtClean="0">
                <a:solidFill>
                  <a:schemeClr val="tx1"/>
                </a:solidFill>
              </a:rPr>
              <a:t>feof</a:t>
            </a:r>
            <a:r>
              <a:rPr lang="tr-TR" dirty="0" smtClean="0">
                <a:solidFill>
                  <a:schemeClr val="tx1"/>
                </a:solidFill>
              </a:rPr>
              <a:t> fonksiyonu 0 harici bir değer döner.</a:t>
            </a:r>
          </a:p>
          <a:p>
            <a:pPr lvl="1" algn="just">
              <a:buNone/>
            </a:pPr>
            <a:endParaRPr lang="tr-TR" dirty="0" smtClean="0">
              <a:solidFill>
                <a:schemeClr val="tx1"/>
              </a:solidFill>
            </a:endParaRPr>
          </a:p>
          <a:p>
            <a:pPr lvl="1" algn="just">
              <a:buNone/>
            </a:pPr>
            <a:r>
              <a:rPr lang="tr-TR" dirty="0" err="1" smtClean="0">
                <a:solidFill>
                  <a:schemeClr val="tx1"/>
                </a:solidFill>
              </a:rPr>
              <a:t>int</a:t>
            </a:r>
            <a:r>
              <a:rPr lang="tr-TR" dirty="0" smtClean="0">
                <a:solidFill>
                  <a:schemeClr val="tx1"/>
                </a:solidFill>
              </a:rPr>
              <a:t> x = </a:t>
            </a:r>
            <a:r>
              <a:rPr lang="tr-TR" dirty="0" err="1" smtClean="0">
                <a:solidFill>
                  <a:schemeClr val="tx1"/>
                </a:solidFill>
              </a:rPr>
              <a:t>feof</a:t>
            </a:r>
            <a:r>
              <a:rPr lang="tr-TR" dirty="0" smtClean="0">
                <a:solidFill>
                  <a:schemeClr val="tx1"/>
                </a:solidFill>
              </a:rPr>
              <a:t>(dosya);</a:t>
            </a:r>
          </a:p>
          <a:p>
            <a:pPr lvl="1">
              <a:buNone/>
            </a:pPr>
            <a:r>
              <a:rPr lang="tr-TR" dirty="0" smtClean="0">
                <a:solidFill>
                  <a:schemeClr val="tx1"/>
                </a:solidFill>
              </a:rPr>
              <a:t>x, 0 değerini almışsa anlıyoruz ki </a:t>
            </a:r>
            <a:r>
              <a:rPr lang="tr-TR" b="1" dirty="0" smtClean="0">
                <a:solidFill>
                  <a:schemeClr val="tx1"/>
                </a:solidFill>
              </a:rPr>
              <a:t>dosyada daha veri var.</a:t>
            </a:r>
          </a:p>
          <a:p>
            <a:pPr lvl="1">
              <a:buNone/>
            </a:pPr>
            <a:r>
              <a:rPr lang="tr-TR" sz="2000" i="1" dirty="0" smtClean="0">
                <a:solidFill>
                  <a:srgbClr val="002060"/>
                </a:solidFill>
              </a:rPr>
              <a:t>(</a:t>
            </a:r>
            <a:r>
              <a:rPr lang="tr-TR" sz="2000" i="1" dirty="0" err="1" smtClean="0">
                <a:solidFill>
                  <a:srgbClr val="002060"/>
                </a:solidFill>
              </a:rPr>
              <a:t>Have</a:t>
            </a:r>
            <a:r>
              <a:rPr lang="tr-TR" sz="2000" i="1" dirty="0" smtClean="0">
                <a:solidFill>
                  <a:srgbClr val="002060"/>
                </a:solidFill>
              </a:rPr>
              <a:t> </a:t>
            </a:r>
            <a:r>
              <a:rPr lang="tr-TR" sz="2000" i="1" dirty="0" err="1" smtClean="0">
                <a:solidFill>
                  <a:srgbClr val="002060"/>
                </a:solidFill>
              </a:rPr>
              <a:t>you</a:t>
            </a:r>
            <a:r>
              <a:rPr lang="tr-TR" sz="2000" i="1" dirty="0" smtClean="0">
                <a:solidFill>
                  <a:srgbClr val="002060"/>
                </a:solidFill>
              </a:rPr>
              <a:t> </a:t>
            </a:r>
            <a:r>
              <a:rPr lang="tr-TR" sz="2000" i="1" dirty="0" err="1" smtClean="0">
                <a:solidFill>
                  <a:srgbClr val="002060"/>
                </a:solidFill>
              </a:rPr>
              <a:t>reached</a:t>
            </a:r>
            <a:r>
              <a:rPr lang="tr-TR" sz="2000" i="1" dirty="0" smtClean="0">
                <a:solidFill>
                  <a:srgbClr val="002060"/>
                </a:solidFill>
              </a:rPr>
              <a:t> </a:t>
            </a:r>
            <a:r>
              <a:rPr lang="tr-TR" sz="2000" i="1" dirty="0" err="1" smtClean="0">
                <a:solidFill>
                  <a:srgbClr val="002060"/>
                </a:solidFill>
              </a:rPr>
              <a:t>the</a:t>
            </a:r>
            <a:r>
              <a:rPr lang="tr-TR" sz="2000" i="1" dirty="0" smtClean="0">
                <a:solidFill>
                  <a:srgbClr val="002060"/>
                </a:solidFill>
              </a:rPr>
              <a:t> </a:t>
            </a:r>
            <a:r>
              <a:rPr lang="tr-TR" sz="2000" i="1" dirty="0" err="1" smtClean="0">
                <a:solidFill>
                  <a:srgbClr val="002060"/>
                </a:solidFill>
              </a:rPr>
              <a:t>end</a:t>
            </a:r>
            <a:r>
              <a:rPr lang="tr-TR" sz="2000" i="1" dirty="0" smtClean="0">
                <a:solidFill>
                  <a:srgbClr val="002060"/>
                </a:solidFill>
              </a:rPr>
              <a:t> of </a:t>
            </a:r>
            <a:r>
              <a:rPr lang="tr-TR" sz="2000" i="1" dirty="0" err="1" smtClean="0">
                <a:solidFill>
                  <a:srgbClr val="002060"/>
                </a:solidFill>
              </a:rPr>
              <a:t>the</a:t>
            </a:r>
            <a:r>
              <a:rPr lang="tr-TR" sz="2000" i="1" dirty="0" smtClean="0">
                <a:solidFill>
                  <a:srgbClr val="002060"/>
                </a:solidFill>
              </a:rPr>
              <a:t> file? </a:t>
            </a:r>
            <a:r>
              <a:rPr lang="tr-TR" sz="2000" i="1" dirty="0" err="1" smtClean="0">
                <a:solidFill>
                  <a:srgbClr val="002060"/>
                </a:solidFill>
              </a:rPr>
              <a:t>False</a:t>
            </a:r>
            <a:r>
              <a:rPr lang="tr-TR" sz="2000" i="1" dirty="0" smtClean="0">
                <a:solidFill>
                  <a:srgbClr val="002060"/>
                </a:solidFill>
              </a:rPr>
              <a:t> -&gt; 0)</a:t>
            </a:r>
          </a:p>
          <a:p>
            <a:pPr lvl="1">
              <a:buNone/>
            </a:pPr>
            <a:r>
              <a:rPr lang="tr-TR" dirty="0" smtClean="0">
                <a:solidFill>
                  <a:schemeClr val="tx1"/>
                </a:solidFill>
              </a:rPr>
              <a:t>x, 0 değerini almamışsa(0 harici herhangi bir değer almışsa) anlıyoruz ki dosyada sona gelindi. </a:t>
            </a:r>
            <a:br>
              <a:rPr lang="tr-TR" dirty="0" smtClean="0">
                <a:solidFill>
                  <a:schemeClr val="tx1"/>
                </a:solidFill>
              </a:rPr>
            </a:br>
            <a:endParaRPr lang="tr-TR" dirty="0" smtClean="0">
              <a:solidFill>
                <a:schemeClr val="tx1"/>
              </a:solidFill>
            </a:endParaRPr>
          </a:p>
          <a:p>
            <a:pPr lvl="1" algn="just">
              <a:buNone/>
            </a:pPr>
            <a:r>
              <a:rPr lang="tr-TR" dirty="0" smtClean="0">
                <a:solidFill>
                  <a:schemeClr val="tx1"/>
                </a:solidFill>
              </a:rPr>
              <a:t>Görünmez bir imlecin dosyadan okuma yaptıkça dosyada ilerlediğini düşünebilirsiniz. C gerçekten de arka planda böyle bir imleç değişkeni barındırır, değerini tutar ve günceller.</a:t>
            </a:r>
          </a:p>
        </p:txBody>
      </p:sp>
      <p:pic>
        <p:nvPicPr>
          <p:cNvPr id="4" name="3 Resim" descr="mac-osx-arrow-cursor.png"/>
          <p:cNvPicPr>
            <a:picLocks noChangeAspect="1"/>
          </p:cNvPicPr>
          <p:nvPr/>
        </p:nvPicPr>
        <p:blipFill>
          <a:blip r:embed="rId3"/>
          <a:stretch>
            <a:fillRect/>
          </a:stretch>
        </p:blipFill>
        <p:spPr>
          <a:xfrm>
            <a:off x="357158" y="5072074"/>
            <a:ext cx="714380" cy="985348"/>
          </a:xfrm>
          <a:prstGeom prst="rect">
            <a:avLst/>
          </a:prstGeom>
        </p:spPr>
      </p:pic>
    </p:spTree>
    <p:extLst>
      <p:ext uri="{BB962C8B-B14F-4D97-AF65-F5344CB8AC3E}">
        <p14:creationId xmlns:p14="http://schemas.microsoft.com/office/powerpoint/2010/main" xmlns="" val="19434824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2" name="Başlık 1"/>
          <p:cNvSpPr>
            <a:spLocks noGrp="1"/>
          </p:cNvSpPr>
          <p:nvPr>
            <p:ph type="title"/>
          </p:nvPr>
        </p:nvSpPr>
        <p:spPr/>
        <p:txBody>
          <a:bodyPr anchor="ctr">
            <a:normAutofit fontScale="90000"/>
          </a:bodyPr>
          <a:lstStyle/>
          <a:p>
            <a:r>
              <a:rPr lang="tr-TR" sz="4000" dirty="0" err="1" smtClean="0"/>
              <a:t>feof</a:t>
            </a:r>
            <a:r>
              <a:rPr lang="tr-TR" sz="4000" dirty="0" smtClean="0"/>
              <a:t> fonksiyonunun döngüler ile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3471858" cy="4937760"/>
          </a:xfrm>
        </p:spPr>
        <p:txBody>
          <a:bodyPr>
            <a:normAutofit/>
          </a:bodyPr>
          <a:lstStyle/>
          <a:p>
            <a:pPr algn="just"/>
            <a:r>
              <a:rPr lang="tr-TR" sz="2000" dirty="0" err="1" smtClean="0">
                <a:solidFill>
                  <a:schemeClr val="tx1"/>
                </a:solidFill>
              </a:rPr>
              <a:t>feof</a:t>
            </a:r>
            <a:r>
              <a:rPr lang="tr-TR" sz="2000" dirty="0" smtClean="0">
                <a:solidFill>
                  <a:schemeClr val="tx1"/>
                </a:solidFill>
              </a:rPr>
              <a:t>(dosya</a:t>
            </a:r>
            <a:r>
              <a:rPr lang="tr-TR" sz="2000" b="1" dirty="0" smtClean="0">
                <a:solidFill>
                  <a:schemeClr val="tx1"/>
                </a:solidFill>
              </a:rPr>
              <a:t>) </a:t>
            </a:r>
          </a:p>
          <a:p>
            <a:pPr algn="just">
              <a:buNone/>
            </a:pPr>
            <a:r>
              <a:rPr lang="tr-TR" sz="2000" b="1" dirty="0" smtClean="0">
                <a:solidFill>
                  <a:schemeClr val="tx1"/>
                </a:solidFill>
              </a:rPr>
              <a:t>//</a:t>
            </a:r>
            <a:r>
              <a:rPr lang="tr-TR" sz="2000" b="1" dirty="0" err="1" smtClean="0">
                <a:solidFill>
                  <a:schemeClr val="tx1"/>
                </a:solidFill>
              </a:rPr>
              <a:t>end</a:t>
            </a:r>
            <a:r>
              <a:rPr lang="tr-TR" sz="2000" b="1" dirty="0" smtClean="0">
                <a:solidFill>
                  <a:schemeClr val="tx1"/>
                </a:solidFill>
              </a:rPr>
              <a:t> of file</a:t>
            </a:r>
            <a:endParaRPr lang="tr-TR" sz="2000" b="1" dirty="0" smtClean="0"/>
          </a:p>
          <a:p>
            <a:pPr lvl="1" algn="just"/>
            <a:r>
              <a:rPr lang="tr-TR" sz="1800" dirty="0" err="1" smtClean="0">
                <a:solidFill>
                  <a:schemeClr val="tx1"/>
                </a:solidFill>
              </a:rPr>
              <a:t>feof</a:t>
            </a:r>
            <a:r>
              <a:rPr lang="tr-TR" sz="1800" dirty="0" smtClean="0">
                <a:solidFill>
                  <a:schemeClr val="tx1"/>
                </a:solidFill>
              </a:rPr>
              <a:t> fonksiyonunu döngü ile kullanarak bir dosya içinde kaç tane sayı olduğunu sayalım.</a:t>
            </a:r>
          </a:p>
          <a:p>
            <a:pPr lvl="1" algn="just"/>
            <a:endParaRPr lang="tr-TR" dirty="0" smtClean="0">
              <a:solidFill>
                <a:schemeClr val="tx1"/>
              </a:solidFill>
            </a:endParaRPr>
          </a:p>
          <a:p>
            <a:pPr lvl="1" algn="just">
              <a:buNone/>
            </a:pPr>
            <a:endParaRPr lang="tr-TR" dirty="0" smtClean="0">
              <a:solidFill>
                <a:schemeClr val="tx1"/>
              </a:solidFill>
            </a:endParaRPr>
          </a:p>
        </p:txBody>
      </p:sp>
      <p:sp>
        <p:nvSpPr>
          <p:cNvPr id="4" name="3 Dikdörtgen"/>
          <p:cNvSpPr/>
          <p:nvPr/>
        </p:nvSpPr>
        <p:spPr>
          <a:xfrm>
            <a:off x="4357686" y="1357298"/>
            <a:ext cx="4572000" cy="443198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600" dirty="0" smtClean="0"/>
              <a:t>#</a:t>
            </a:r>
            <a:r>
              <a:rPr lang="tr-TR" sz="1600" dirty="0" err="1" smtClean="0"/>
              <a:t>include</a:t>
            </a:r>
            <a:r>
              <a:rPr lang="tr-TR" sz="1600" dirty="0" smtClean="0"/>
              <a:t> &lt;</a:t>
            </a:r>
            <a:r>
              <a:rPr lang="tr-TR" sz="1600" dirty="0" err="1" smtClean="0"/>
              <a:t>stdio</a:t>
            </a:r>
            <a:r>
              <a:rPr lang="tr-TR" sz="1600" dirty="0" smtClean="0"/>
              <a:t>.h&gt;</a:t>
            </a:r>
          </a:p>
          <a:p>
            <a:r>
              <a:rPr lang="tr-TR" sz="1600" dirty="0" err="1" smtClean="0"/>
              <a:t>int</a:t>
            </a:r>
            <a:r>
              <a:rPr lang="tr-TR" sz="1600" dirty="0" smtClean="0"/>
              <a:t> </a:t>
            </a:r>
            <a:r>
              <a:rPr lang="tr-TR" sz="1600" dirty="0" err="1" smtClean="0"/>
              <a:t>main</a:t>
            </a:r>
            <a:r>
              <a:rPr lang="tr-TR" sz="1600" dirty="0" smtClean="0"/>
              <a:t>() {</a:t>
            </a:r>
          </a:p>
          <a:p>
            <a:r>
              <a:rPr lang="tr-TR" sz="1600" dirty="0" smtClean="0"/>
              <a:t>	FILE *dosya;</a:t>
            </a:r>
          </a:p>
          <a:p>
            <a:r>
              <a:rPr lang="tr-TR" sz="1600" dirty="0" smtClean="0"/>
              <a:t>	dosya = </a:t>
            </a:r>
            <a:r>
              <a:rPr lang="tr-TR" sz="1600" dirty="0" err="1" smtClean="0"/>
              <a:t>fopen</a:t>
            </a:r>
            <a:r>
              <a:rPr lang="tr-TR" sz="1600" dirty="0" smtClean="0"/>
              <a:t>("</a:t>
            </a:r>
            <a:r>
              <a:rPr lang="tr-TR" sz="1600" dirty="0" err="1" smtClean="0"/>
              <a:t>sayi</a:t>
            </a:r>
            <a:r>
              <a:rPr lang="tr-TR" sz="1600" dirty="0" smtClean="0"/>
              <a:t>.</a:t>
            </a:r>
            <a:r>
              <a:rPr lang="tr-TR" sz="1600" dirty="0" err="1" smtClean="0"/>
              <a:t>txt</a:t>
            </a:r>
            <a:r>
              <a:rPr lang="tr-TR" sz="1600" dirty="0" smtClean="0"/>
              <a:t>", "r");</a:t>
            </a:r>
          </a:p>
          <a:p>
            <a:r>
              <a:rPr lang="tr-TR" sz="1600" dirty="0" smtClean="0"/>
              <a:t>	</a:t>
            </a:r>
            <a:r>
              <a:rPr lang="tr-TR" sz="1600" dirty="0" err="1" smtClean="0"/>
              <a:t>if</a:t>
            </a:r>
            <a:r>
              <a:rPr lang="tr-TR" sz="1600" dirty="0" smtClean="0"/>
              <a:t>(dosya==NULL) {</a:t>
            </a:r>
          </a:p>
          <a:p>
            <a:r>
              <a:rPr lang="tr-TR" sz="1600" dirty="0" smtClean="0"/>
              <a:t>		</a:t>
            </a:r>
            <a:r>
              <a:rPr lang="tr-TR" sz="1600" dirty="0" err="1" smtClean="0"/>
              <a:t>printf</a:t>
            </a:r>
            <a:r>
              <a:rPr lang="tr-TR" sz="1600" dirty="0" smtClean="0"/>
              <a:t>("Dosya </a:t>
            </a:r>
            <a:r>
              <a:rPr lang="tr-TR" sz="1600" dirty="0" err="1" smtClean="0"/>
              <a:t>bulunamadi</a:t>
            </a:r>
            <a:r>
              <a:rPr lang="tr-TR" sz="1600" dirty="0" smtClean="0"/>
              <a:t>.");</a:t>
            </a:r>
          </a:p>
          <a:p>
            <a:r>
              <a:rPr lang="tr-TR" sz="1600" dirty="0" smtClean="0"/>
              <a:t>		</a:t>
            </a:r>
            <a:r>
              <a:rPr lang="tr-TR" sz="1600" dirty="0" err="1" smtClean="0"/>
              <a:t>return</a:t>
            </a:r>
            <a:r>
              <a:rPr lang="tr-TR" sz="1600" dirty="0" smtClean="0"/>
              <a:t> 1;</a:t>
            </a:r>
          </a:p>
          <a:p>
            <a:r>
              <a:rPr lang="tr-TR" sz="1600" dirty="0" smtClean="0"/>
              <a:t>	}</a:t>
            </a:r>
          </a:p>
          <a:p>
            <a:r>
              <a:rPr lang="tr-TR" sz="1600" dirty="0" smtClean="0"/>
              <a:t>	</a:t>
            </a:r>
            <a:r>
              <a:rPr lang="tr-TR" sz="1600" dirty="0" err="1" smtClean="0"/>
              <a:t>int</a:t>
            </a:r>
            <a:r>
              <a:rPr lang="tr-TR" sz="1600" dirty="0" smtClean="0"/>
              <a:t> </a:t>
            </a:r>
            <a:r>
              <a:rPr lang="tr-TR" sz="1600" dirty="0" err="1" smtClean="0"/>
              <a:t>sayac</a:t>
            </a:r>
            <a:r>
              <a:rPr lang="tr-TR" sz="1600" dirty="0" smtClean="0"/>
              <a:t>=0;</a:t>
            </a:r>
          </a:p>
          <a:p>
            <a:r>
              <a:rPr lang="tr-TR" sz="1600" dirty="0" smtClean="0"/>
              <a:t>	</a:t>
            </a:r>
            <a:r>
              <a:rPr lang="tr-TR" sz="1600" dirty="0" err="1" smtClean="0"/>
              <a:t>int</a:t>
            </a:r>
            <a:r>
              <a:rPr lang="tr-TR" sz="1600" dirty="0" smtClean="0"/>
              <a:t> x;</a:t>
            </a:r>
          </a:p>
          <a:p>
            <a:r>
              <a:rPr lang="tr-TR" sz="1600" dirty="0" smtClean="0"/>
              <a:t>	</a:t>
            </a:r>
            <a:r>
              <a:rPr lang="tr-TR" sz="1600" dirty="0" err="1" smtClean="0"/>
              <a:t>while</a:t>
            </a:r>
            <a:r>
              <a:rPr lang="tr-TR" sz="1600" dirty="0" smtClean="0"/>
              <a:t>(!</a:t>
            </a:r>
            <a:r>
              <a:rPr lang="tr-TR" sz="1600" dirty="0" err="1" smtClean="0"/>
              <a:t>feof</a:t>
            </a:r>
            <a:r>
              <a:rPr lang="tr-TR" sz="1600" dirty="0" smtClean="0"/>
              <a:t>(dosya)) {</a:t>
            </a:r>
          </a:p>
          <a:p>
            <a:r>
              <a:rPr lang="tr-TR" sz="1600" dirty="0" smtClean="0"/>
              <a:t>		</a:t>
            </a:r>
            <a:r>
              <a:rPr lang="tr-TR" sz="1600" dirty="0" err="1" smtClean="0"/>
              <a:t>fscanf</a:t>
            </a:r>
            <a:r>
              <a:rPr lang="tr-TR" sz="1600" dirty="0" smtClean="0"/>
              <a:t>(dosya, "%d", &amp;x);</a:t>
            </a:r>
          </a:p>
          <a:p>
            <a:r>
              <a:rPr lang="tr-TR" sz="1600" dirty="0" smtClean="0"/>
              <a:t>		</a:t>
            </a:r>
            <a:r>
              <a:rPr lang="tr-TR" sz="1600" dirty="0" err="1" smtClean="0"/>
              <a:t>sayac</a:t>
            </a:r>
            <a:r>
              <a:rPr lang="tr-TR" sz="1600" dirty="0" smtClean="0"/>
              <a:t>++;</a:t>
            </a:r>
          </a:p>
          <a:p>
            <a:r>
              <a:rPr lang="tr-TR" sz="1600" dirty="0" smtClean="0"/>
              <a:t>	}</a:t>
            </a:r>
          </a:p>
          <a:p>
            <a:r>
              <a:rPr lang="tr-TR" sz="1600" dirty="0" smtClean="0"/>
              <a:t>	</a:t>
            </a:r>
            <a:r>
              <a:rPr lang="tr-TR" sz="1600" dirty="0" err="1" smtClean="0"/>
              <a:t>printf</a:t>
            </a:r>
            <a:r>
              <a:rPr lang="tr-TR" sz="1600" dirty="0" smtClean="0"/>
              <a:t>("Dosyada %d </a:t>
            </a:r>
            <a:r>
              <a:rPr lang="tr-TR" sz="1600" dirty="0" err="1" smtClean="0"/>
              <a:t>sayi</a:t>
            </a:r>
            <a:r>
              <a:rPr lang="tr-TR" sz="1600" dirty="0" smtClean="0"/>
              <a:t> var.", </a:t>
            </a:r>
            <a:r>
              <a:rPr lang="tr-TR" sz="1600" dirty="0" err="1" smtClean="0"/>
              <a:t>sayac</a:t>
            </a:r>
            <a:r>
              <a:rPr lang="tr-TR" sz="1600" dirty="0" smtClean="0"/>
              <a:t>);</a:t>
            </a:r>
          </a:p>
          <a:p>
            <a:r>
              <a:rPr lang="tr-TR" sz="1600" dirty="0" smtClean="0"/>
              <a:t>	</a:t>
            </a:r>
            <a:r>
              <a:rPr lang="tr-TR" sz="1600" dirty="0" err="1" smtClean="0"/>
              <a:t>return</a:t>
            </a:r>
            <a:r>
              <a:rPr lang="tr-TR" sz="1600" dirty="0" smtClean="0"/>
              <a:t> 0;</a:t>
            </a:r>
          </a:p>
          <a:p>
            <a:r>
              <a:rPr lang="tr-TR" sz="1600" dirty="0" smtClean="0"/>
              <a:t>} // dosyada </a:t>
            </a:r>
            <a:r>
              <a:rPr lang="tr-TR" sz="1600" dirty="0" err="1" smtClean="0"/>
              <a:t>hic</a:t>
            </a:r>
            <a:r>
              <a:rPr lang="tr-TR" sz="1600" dirty="0" smtClean="0"/>
              <a:t> </a:t>
            </a:r>
            <a:r>
              <a:rPr lang="tr-TR" sz="1600" dirty="0" err="1" smtClean="0"/>
              <a:t>sayi</a:t>
            </a:r>
            <a:r>
              <a:rPr lang="tr-TR" sz="1600" dirty="0" smtClean="0"/>
              <a:t> yoksa </a:t>
            </a:r>
            <a:r>
              <a:rPr lang="tr-TR" sz="1600" dirty="0" err="1" smtClean="0"/>
              <a:t>kac</a:t>
            </a:r>
            <a:r>
              <a:rPr lang="tr-TR" sz="1600" dirty="0" smtClean="0"/>
              <a:t> </a:t>
            </a:r>
            <a:r>
              <a:rPr lang="tr-TR" sz="1600" dirty="0" err="1" smtClean="0"/>
              <a:t>degerini</a:t>
            </a:r>
            <a:r>
              <a:rPr lang="tr-TR" sz="1600" dirty="0" smtClean="0"/>
              <a:t> </a:t>
            </a:r>
            <a:r>
              <a:rPr lang="tr-TR" sz="1600" dirty="0" err="1" smtClean="0"/>
              <a:t>doner</a:t>
            </a:r>
            <a:r>
              <a:rPr lang="tr-TR" sz="1600" dirty="0" smtClean="0"/>
              <a:t>?</a:t>
            </a:r>
            <a:endParaRPr lang="tr-TR" sz="1600" dirty="0"/>
          </a:p>
        </p:txBody>
      </p:sp>
      <p:pic>
        <p:nvPicPr>
          <p:cNvPr id="1028" name="Picture 4"/>
          <p:cNvPicPr>
            <a:picLocks noChangeAspect="1" noChangeArrowheads="1"/>
          </p:cNvPicPr>
          <p:nvPr/>
        </p:nvPicPr>
        <p:blipFill>
          <a:blip r:embed="rId3"/>
          <a:srcRect t="14630" r="6237" b="12192"/>
          <a:stretch>
            <a:fillRect/>
          </a:stretch>
        </p:blipFill>
        <p:spPr bwMode="auto">
          <a:xfrm>
            <a:off x="928662" y="4643446"/>
            <a:ext cx="2706034" cy="1080371"/>
          </a:xfrm>
          <a:prstGeom prst="rect">
            <a:avLst/>
          </a:prstGeom>
          <a:noFill/>
          <a:ln w="9525">
            <a:solidFill>
              <a:srgbClr val="002060"/>
            </a:solid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1428728" y="3143248"/>
            <a:ext cx="1500198" cy="929057"/>
          </a:xfrm>
          <a:prstGeom prst="rect">
            <a:avLst/>
          </a:prstGeom>
          <a:noFill/>
          <a:ln w="9525">
            <a:noFill/>
            <a:miter lim="800000"/>
            <a:headEnd/>
            <a:tailEnd/>
          </a:ln>
          <a:effectLst/>
        </p:spPr>
      </p:pic>
      <p:sp>
        <p:nvSpPr>
          <p:cNvPr id="9" name="8 Metin kutusu"/>
          <p:cNvSpPr txBox="1"/>
          <p:nvPr/>
        </p:nvSpPr>
        <p:spPr>
          <a:xfrm>
            <a:off x="500034" y="5929330"/>
            <a:ext cx="8072494"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sz="1600" dirty="0" smtClean="0"/>
              <a:t>Bir döngü içinde </a:t>
            </a:r>
            <a:r>
              <a:rPr lang="tr-TR" sz="1600" dirty="0" err="1" smtClean="0"/>
              <a:t>fscanf’in</a:t>
            </a:r>
            <a:r>
              <a:rPr lang="tr-TR" sz="1600" dirty="0" smtClean="0"/>
              <a:t> ardından </a:t>
            </a:r>
            <a:r>
              <a:rPr lang="tr-TR" sz="1600" b="1" i="1" dirty="0" err="1" smtClean="0"/>
              <a:t>if</a:t>
            </a:r>
            <a:r>
              <a:rPr lang="tr-TR" sz="1600" b="1" i="1" dirty="0" smtClean="0"/>
              <a:t>(</a:t>
            </a:r>
            <a:r>
              <a:rPr lang="tr-TR" sz="1600" b="1" i="1" dirty="0" err="1" smtClean="0"/>
              <a:t>feof</a:t>
            </a:r>
            <a:r>
              <a:rPr lang="tr-TR" sz="1600" b="1" i="1" dirty="0" smtClean="0"/>
              <a:t>(dosya)) break; </a:t>
            </a:r>
            <a:r>
              <a:rPr lang="tr-TR" sz="1600" dirty="0" smtClean="0"/>
              <a:t>şeklinde bir kullanım da düşünülebilir.</a:t>
            </a:r>
            <a:endParaRPr lang="tr-TR" sz="1600" dirty="0"/>
          </a:p>
        </p:txBody>
      </p:sp>
      <p:sp>
        <p:nvSpPr>
          <p:cNvPr id="10" name="9 Aşağı Ok"/>
          <p:cNvSpPr/>
          <p:nvPr/>
        </p:nvSpPr>
        <p:spPr>
          <a:xfrm>
            <a:off x="2000232" y="4143380"/>
            <a:ext cx="42862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19434824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5" name="Başlık 1"/>
          <p:cNvSpPr>
            <a:spLocks noGrp="1"/>
          </p:cNvSpPr>
          <p:nvPr>
            <p:ph type="title"/>
          </p:nvPr>
        </p:nvSpPr>
        <p:spPr/>
        <p:txBody>
          <a:bodyPr anchor="ctr">
            <a:normAutofit fontScale="90000"/>
          </a:bodyPr>
          <a:lstStyle/>
          <a:p>
            <a:r>
              <a:rPr lang="tr-TR" sz="4000" dirty="0" err="1" smtClean="0"/>
              <a:t>feof</a:t>
            </a:r>
            <a:r>
              <a:rPr lang="tr-TR" sz="4000" dirty="0" smtClean="0"/>
              <a:t> fonksiyonunun döngüler ile kullanımı</a:t>
            </a:r>
            <a:endParaRPr lang="tr-TR" sz="4000" b="1" dirty="0">
              <a:solidFill>
                <a:schemeClr val="tx2">
                  <a:lumMod val="60000"/>
                  <a:lumOff val="40000"/>
                </a:schemeClr>
              </a:solidFill>
            </a:endParaRPr>
          </a:p>
        </p:txBody>
      </p:sp>
      <p:sp>
        <p:nvSpPr>
          <p:cNvPr id="3" name="2 İçerik Yer Tutucusu"/>
          <p:cNvSpPr>
            <a:spLocks noGrp="1"/>
          </p:cNvSpPr>
          <p:nvPr>
            <p:ph sz="quarter" idx="1"/>
          </p:nvPr>
        </p:nvSpPr>
        <p:spPr>
          <a:xfrm>
            <a:off x="285720" y="1142984"/>
            <a:ext cx="8358246" cy="4937760"/>
          </a:xfrm>
        </p:spPr>
        <p:txBody>
          <a:bodyPr>
            <a:normAutofit/>
          </a:bodyPr>
          <a:lstStyle/>
          <a:p>
            <a:r>
              <a:rPr lang="tr-TR" dirty="0" err="1" smtClean="0"/>
              <a:t>feof</a:t>
            </a:r>
            <a:r>
              <a:rPr lang="tr-TR" dirty="0" smtClean="0"/>
              <a:t> komutu kendi başına gidip dosyanın içine bakmaz. Dosyanın içindeki “dosya sonuna gelindi” durum değişkeninin değerine bakar.</a:t>
            </a:r>
          </a:p>
          <a:p>
            <a:r>
              <a:rPr lang="tr-TR" dirty="0" err="1" smtClean="0"/>
              <a:t>fscanf</a:t>
            </a:r>
            <a:r>
              <a:rPr lang="tr-TR" dirty="0" smtClean="0"/>
              <a:t> vb. kodlar dosyanın içinden veri çekerken dosyanın sonuna erişirlerse dosyanın içinde tutulan durumu “dosya bitti”ye çevirirler ve ardından </a:t>
            </a:r>
            <a:r>
              <a:rPr lang="tr-TR" dirty="0" err="1" smtClean="0"/>
              <a:t>feof</a:t>
            </a:r>
            <a:r>
              <a:rPr lang="tr-TR" dirty="0" smtClean="0"/>
              <a:t> çalışırsa 0 harici döner.</a:t>
            </a:r>
          </a:p>
          <a:p>
            <a:r>
              <a:rPr lang="tr-TR" dirty="0" smtClean="0"/>
              <a:t>Bu duruma dikkat edilmezse, dosyada veri olmamasına rağmen varmış gibi davranan kodlar ortaya çıkabilir (bkz. bir sonraki slayt).</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Noktalı virgül</a:t>
            </a:r>
            <a:endParaRPr lang="tr-TR" dirty="0"/>
          </a:p>
        </p:txBody>
      </p:sp>
      <p:sp>
        <p:nvSpPr>
          <p:cNvPr id="3" name="2 İçerik Yer Tutucusu"/>
          <p:cNvSpPr>
            <a:spLocks noGrp="1"/>
          </p:cNvSpPr>
          <p:nvPr>
            <p:ph sz="quarter" idx="1"/>
          </p:nvPr>
        </p:nvSpPr>
        <p:spPr/>
        <p:txBody>
          <a:bodyPr/>
          <a:lstStyle/>
          <a:p>
            <a:r>
              <a:rPr lang="tr-TR" dirty="0" smtClean="0"/>
              <a:t>Kodunuzda boşlukta  duran ; </a:t>
            </a:r>
            <a:r>
              <a:rPr lang="tr-TR" dirty="0" err="1" smtClean="0"/>
              <a:t>ler</a:t>
            </a:r>
            <a:r>
              <a:rPr lang="tr-TR" dirty="0" smtClean="0"/>
              <a:t> boş komut olarak değerlendirilir.</a:t>
            </a:r>
          </a:p>
          <a:p>
            <a:endParaRPr lang="tr-TR" dirty="0" smtClean="0"/>
          </a:p>
          <a:p>
            <a:r>
              <a:rPr lang="tr-TR" dirty="0" smtClean="0"/>
              <a:t>Örneğin, </a:t>
            </a:r>
          </a:p>
          <a:p>
            <a:r>
              <a:rPr lang="tr-TR" dirty="0" smtClean="0"/>
              <a:t>;;;;</a:t>
            </a:r>
          </a:p>
          <a:p>
            <a:r>
              <a:rPr lang="tr-TR" dirty="0" smtClean="0"/>
              <a:t>gibi satırlar eklenebilir.</a:t>
            </a:r>
            <a:endParaRPr lang="tr-TR" dirty="0"/>
          </a:p>
        </p:txBody>
      </p:sp>
      <p:pic>
        <p:nvPicPr>
          <p:cNvPr id="553986" name="Picture 2"/>
          <p:cNvPicPr>
            <a:picLocks noChangeAspect="1" noChangeArrowheads="1"/>
          </p:cNvPicPr>
          <p:nvPr/>
        </p:nvPicPr>
        <p:blipFill>
          <a:blip r:embed="rId2"/>
          <a:srcRect/>
          <a:stretch>
            <a:fillRect/>
          </a:stretch>
        </p:blipFill>
        <p:spPr bwMode="auto">
          <a:xfrm>
            <a:off x="3143240" y="4214818"/>
            <a:ext cx="4610100" cy="106680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feof</a:t>
            </a:r>
            <a:r>
              <a:rPr lang="tr-TR" dirty="0" smtClean="0"/>
              <a:t> fonksiyonunun döngüler ile kullanımı</a:t>
            </a:r>
            <a:endParaRPr lang="tr-TR" dirty="0"/>
          </a:p>
        </p:txBody>
      </p:sp>
      <p:sp>
        <p:nvSpPr>
          <p:cNvPr id="3" name="2 İçerik Yer Tutucusu"/>
          <p:cNvSpPr>
            <a:spLocks noGrp="1"/>
          </p:cNvSpPr>
          <p:nvPr>
            <p:ph sz="quarter" idx="1"/>
          </p:nvPr>
        </p:nvSpPr>
        <p:spPr/>
        <p:txBody>
          <a:bodyPr>
            <a:normAutofit/>
          </a:bodyPr>
          <a:lstStyle/>
          <a:p>
            <a:pPr>
              <a:buNone/>
            </a:pPr>
            <a:r>
              <a:rPr lang="tr-TR" sz="1200" dirty="0" smtClean="0"/>
              <a:t>#</a:t>
            </a:r>
            <a:r>
              <a:rPr lang="tr-TR" sz="1200" dirty="0" err="1" smtClean="0"/>
              <a:t>include</a:t>
            </a:r>
            <a:r>
              <a:rPr lang="tr-TR" sz="1200" dirty="0" smtClean="0"/>
              <a:t> &lt;</a:t>
            </a:r>
            <a:r>
              <a:rPr lang="tr-TR" sz="1200" dirty="0" err="1" smtClean="0"/>
              <a:t>stdio</a:t>
            </a:r>
            <a:r>
              <a:rPr lang="tr-TR" sz="1200" dirty="0" smtClean="0"/>
              <a:t>.h&gt;</a:t>
            </a:r>
          </a:p>
          <a:p>
            <a:pPr>
              <a:buNone/>
            </a:pPr>
            <a:r>
              <a:rPr lang="tr-TR" sz="1200" dirty="0" err="1" smtClean="0"/>
              <a:t>int</a:t>
            </a:r>
            <a:r>
              <a:rPr lang="tr-TR" sz="1200" dirty="0" smtClean="0"/>
              <a:t> </a:t>
            </a:r>
            <a:r>
              <a:rPr lang="tr-TR" sz="1200" dirty="0" err="1" smtClean="0"/>
              <a:t>main</a:t>
            </a:r>
            <a:r>
              <a:rPr lang="tr-TR" sz="1200" dirty="0" smtClean="0"/>
              <a:t>()</a:t>
            </a:r>
          </a:p>
          <a:p>
            <a:pPr>
              <a:buNone/>
            </a:pPr>
            <a:r>
              <a:rPr lang="tr-TR" sz="1200" dirty="0" smtClean="0"/>
              <a:t>{</a:t>
            </a:r>
          </a:p>
          <a:p>
            <a:pPr>
              <a:buNone/>
            </a:pPr>
            <a:r>
              <a:rPr lang="tr-TR" sz="1200" dirty="0" smtClean="0"/>
              <a:t>	FILE* dosya = </a:t>
            </a:r>
            <a:r>
              <a:rPr lang="tr-TR" sz="1200" dirty="0" err="1" smtClean="0"/>
              <a:t>fopen</a:t>
            </a:r>
            <a:r>
              <a:rPr lang="tr-TR" sz="1200" dirty="0" smtClean="0"/>
              <a:t>("a.</a:t>
            </a:r>
            <a:r>
              <a:rPr lang="tr-TR" sz="1200" dirty="0" err="1" smtClean="0"/>
              <a:t>txt</a:t>
            </a:r>
            <a:r>
              <a:rPr lang="tr-TR" sz="1200" dirty="0" smtClean="0"/>
              <a:t>","r");</a:t>
            </a:r>
          </a:p>
          <a:p>
            <a:pPr>
              <a:buNone/>
            </a:pPr>
            <a:r>
              <a:rPr lang="tr-TR" sz="1200" dirty="0" smtClean="0"/>
              <a:t>	</a:t>
            </a:r>
            <a:r>
              <a:rPr lang="tr-TR" sz="1200" dirty="0" err="1" smtClean="0"/>
              <a:t>if</a:t>
            </a:r>
            <a:r>
              <a:rPr lang="tr-TR" sz="1200" dirty="0" smtClean="0"/>
              <a:t>(dosya==NULL) {</a:t>
            </a:r>
            <a:r>
              <a:rPr lang="tr-TR" sz="1200" dirty="0" err="1" smtClean="0"/>
              <a:t>printf</a:t>
            </a:r>
            <a:r>
              <a:rPr lang="tr-TR" sz="1200" dirty="0" smtClean="0"/>
              <a:t>("Dosya yok ki."); </a:t>
            </a:r>
            <a:r>
              <a:rPr lang="tr-TR" sz="1200" dirty="0" err="1" smtClean="0"/>
              <a:t>return</a:t>
            </a:r>
            <a:r>
              <a:rPr lang="tr-TR" sz="1200" dirty="0" smtClean="0"/>
              <a:t> 1;}</a:t>
            </a:r>
          </a:p>
          <a:p>
            <a:pPr>
              <a:buNone/>
            </a:pPr>
            <a:r>
              <a:rPr lang="tr-TR" sz="1200" dirty="0" smtClean="0"/>
              <a:t>	</a:t>
            </a:r>
            <a:r>
              <a:rPr lang="tr-TR" sz="1200" dirty="0" err="1" smtClean="0"/>
              <a:t>printf</a:t>
            </a:r>
            <a:r>
              <a:rPr lang="tr-TR" sz="1200" dirty="0" smtClean="0"/>
              <a:t>("</a:t>
            </a:r>
            <a:r>
              <a:rPr lang="tr-TR" sz="1200" dirty="0" err="1" smtClean="0"/>
              <a:t>feof</a:t>
            </a:r>
            <a:r>
              <a:rPr lang="tr-TR" sz="1200" dirty="0" smtClean="0"/>
              <a:t>:%s\n", </a:t>
            </a:r>
            <a:r>
              <a:rPr lang="tr-TR" sz="1200" dirty="0" err="1" smtClean="0"/>
              <a:t>feof</a:t>
            </a:r>
            <a:r>
              <a:rPr lang="tr-TR" sz="1200" dirty="0" smtClean="0"/>
              <a:t>(dosya)==0?"Dosyada halen veri var.":"Dosyada veri </a:t>
            </a:r>
            <a:r>
              <a:rPr lang="tr-TR" sz="1200" dirty="0" err="1" smtClean="0"/>
              <a:t>kalmadi</a:t>
            </a:r>
            <a:r>
              <a:rPr lang="tr-TR" sz="1200" dirty="0" smtClean="0"/>
              <a:t>.");</a:t>
            </a:r>
          </a:p>
          <a:p>
            <a:pPr>
              <a:buNone/>
            </a:pPr>
            <a:r>
              <a:rPr lang="tr-TR" sz="1200" dirty="0" smtClean="0"/>
              <a:t>	</a:t>
            </a:r>
            <a:r>
              <a:rPr lang="tr-TR" sz="1200" dirty="0" err="1" smtClean="0"/>
              <a:t>int</a:t>
            </a:r>
            <a:r>
              <a:rPr lang="tr-TR" sz="1200" dirty="0" smtClean="0"/>
              <a:t> x; </a:t>
            </a:r>
          </a:p>
          <a:p>
            <a:pPr>
              <a:buNone/>
            </a:pPr>
            <a:r>
              <a:rPr lang="tr-TR" sz="1200" dirty="0" smtClean="0"/>
              <a:t>	</a:t>
            </a:r>
            <a:r>
              <a:rPr lang="tr-TR" sz="1200" dirty="0" err="1" smtClean="0"/>
              <a:t>fscanf</a:t>
            </a:r>
            <a:r>
              <a:rPr lang="tr-TR" sz="1200" dirty="0" smtClean="0"/>
              <a:t>(dosya, "%d", &amp;x);</a:t>
            </a:r>
          </a:p>
          <a:p>
            <a:pPr>
              <a:buNone/>
            </a:pPr>
            <a:r>
              <a:rPr lang="tr-TR" sz="1200" dirty="0" smtClean="0"/>
              <a:t>	</a:t>
            </a:r>
            <a:r>
              <a:rPr lang="tr-TR" sz="1200" dirty="0" err="1" smtClean="0"/>
              <a:t>printf</a:t>
            </a:r>
            <a:r>
              <a:rPr lang="tr-TR" sz="1200" dirty="0" smtClean="0"/>
              <a:t>("</a:t>
            </a:r>
            <a:r>
              <a:rPr lang="tr-TR" sz="1200" dirty="0" err="1" smtClean="0"/>
              <a:t>Scanf</a:t>
            </a:r>
            <a:r>
              <a:rPr lang="tr-TR" sz="1200" dirty="0" smtClean="0"/>
              <a:t> dosyadan veri okumaya </a:t>
            </a:r>
            <a:r>
              <a:rPr lang="tr-TR" sz="1200" dirty="0" err="1" smtClean="0"/>
              <a:t>kalkti</a:t>
            </a:r>
            <a:r>
              <a:rPr lang="tr-TR" sz="1200" dirty="0" smtClean="0"/>
              <a:t>. Eli bos dondu. </a:t>
            </a:r>
            <a:r>
              <a:rPr lang="tr-TR" sz="1200" dirty="0" err="1" smtClean="0"/>
              <a:t>Sonrasinda</a:t>
            </a:r>
            <a:r>
              <a:rPr lang="tr-TR" sz="1200" dirty="0" smtClean="0"/>
              <a:t>...\n");</a:t>
            </a:r>
          </a:p>
          <a:p>
            <a:pPr>
              <a:buNone/>
            </a:pPr>
            <a:r>
              <a:rPr lang="tr-TR" sz="1200" dirty="0" smtClean="0"/>
              <a:t>	</a:t>
            </a:r>
            <a:r>
              <a:rPr lang="tr-TR" sz="1200" dirty="0" err="1" smtClean="0"/>
              <a:t>printf</a:t>
            </a:r>
            <a:r>
              <a:rPr lang="tr-TR" sz="1200" dirty="0" smtClean="0"/>
              <a:t>("</a:t>
            </a:r>
            <a:r>
              <a:rPr lang="tr-TR" sz="1200" dirty="0" err="1" smtClean="0"/>
              <a:t>feof</a:t>
            </a:r>
            <a:r>
              <a:rPr lang="tr-TR" sz="1200" dirty="0" smtClean="0"/>
              <a:t>:%s\n", </a:t>
            </a:r>
            <a:r>
              <a:rPr lang="tr-TR" sz="1200" dirty="0" err="1" smtClean="0"/>
              <a:t>feof</a:t>
            </a:r>
            <a:r>
              <a:rPr lang="tr-TR" sz="1200" dirty="0" smtClean="0"/>
              <a:t>(dosya)==0?"Dosyada halen veri var.":"Dosyada veri </a:t>
            </a:r>
            <a:r>
              <a:rPr lang="tr-TR" sz="1200" dirty="0" err="1" smtClean="0"/>
              <a:t>kalmadi</a:t>
            </a:r>
            <a:r>
              <a:rPr lang="tr-TR" sz="1200" dirty="0" smtClean="0"/>
              <a:t>.");</a:t>
            </a:r>
          </a:p>
          <a:p>
            <a:pPr>
              <a:buNone/>
            </a:pPr>
            <a:r>
              <a:rPr lang="tr-TR" sz="1200" dirty="0" smtClean="0"/>
              <a:t>	</a:t>
            </a:r>
            <a:r>
              <a:rPr lang="tr-TR" sz="1200" dirty="0" err="1" smtClean="0"/>
              <a:t>return</a:t>
            </a:r>
            <a:r>
              <a:rPr lang="tr-TR" sz="1200" dirty="0" smtClean="0"/>
              <a:t> 0;	</a:t>
            </a:r>
          </a:p>
          <a:p>
            <a:pPr>
              <a:buNone/>
            </a:pPr>
            <a:r>
              <a:rPr lang="tr-TR" sz="1200" dirty="0" smtClean="0"/>
              <a:t>}</a:t>
            </a:r>
            <a:endParaRPr lang="tr-TR" sz="1200" dirty="0"/>
          </a:p>
        </p:txBody>
      </p:sp>
      <p:pic>
        <p:nvPicPr>
          <p:cNvPr id="1026" name="Picture 2"/>
          <p:cNvPicPr>
            <a:picLocks noChangeAspect="1" noChangeArrowheads="1"/>
          </p:cNvPicPr>
          <p:nvPr/>
        </p:nvPicPr>
        <p:blipFill>
          <a:blip r:embed="rId3"/>
          <a:srcRect r="53880" b="77539"/>
          <a:stretch>
            <a:fillRect/>
          </a:stretch>
        </p:blipFill>
        <p:spPr bwMode="auto">
          <a:xfrm>
            <a:off x="1285852" y="4143380"/>
            <a:ext cx="7215239" cy="197558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786446" y="1285861"/>
            <a:ext cx="2366959" cy="1030138"/>
          </a:xfrm>
          <a:prstGeom prst="rect">
            <a:avLst/>
          </a:prstGeom>
          <a:noFill/>
          <a:ln w="9525">
            <a:noFill/>
            <a:miter lim="800000"/>
            <a:headEnd/>
            <a:tailEnd/>
          </a:ln>
          <a:effectLst/>
        </p:spPr>
      </p:pic>
      <p:cxnSp>
        <p:nvCxnSpPr>
          <p:cNvPr id="7" name="6 Düz Ok Bağlayıcısı"/>
          <p:cNvCxnSpPr/>
          <p:nvPr/>
        </p:nvCxnSpPr>
        <p:spPr>
          <a:xfrm rot="16200000" flipH="1">
            <a:off x="6000760" y="2000240"/>
            <a:ext cx="785818"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429388" y="2786058"/>
            <a:ext cx="2286016"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400" dirty="0" smtClean="0"/>
              <a:t>Aslında dosya boş ama </a:t>
            </a:r>
            <a:r>
              <a:rPr lang="tr-TR" sz="1400" dirty="0" err="1" smtClean="0"/>
              <a:t>feof</a:t>
            </a:r>
            <a:r>
              <a:rPr lang="tr-TR" sz="1400" dirty="0" smtClean="0"/>
              <a:t> dosyanın içeriğine değil, içindeki “dosya bitti mi” durum değişkenine bakar.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8" name="Başlık 1"/>
          <p:cNvSpPr>
            <a:spLocks noGrp="1"/>
          </p:cNvSpPr>
          <p:nvPr>
            <p:ph type="title"/>
          </p:nvPr>
        </p:nvSpPr>
        <p:spPr/>
        <p:txBody>
          <a:bodyPr anchor="ctr">
            <a:normAutofit fontScale="90000"/>
          </a:bodyPr>
          <a:lstStyle/>
          <a:p>
            <a:r>
              <a:rPr lang="tr-TR" sz="4000" dirty="0" err="1" smtClean="0"/>
              <a:t>feof</a:t>
            </a:r>
            <a:r>
              <a:rPr lang="tr-TR" sz="4000" dirty="0" smtClean="0"/>
              <a:t> fonksiyonunun döngüler ile kullanımı</a:t>
            </a:r>
            <a:endParaRPr lang="tr-TR" sz="4000" b="1" dirty="0">
              <a:solidFill>
                <a:schemeClr val="tx2">
                  <a:lumMod val="60000"/>
                  <a:lumOff val="40000"/>
                </a:schemeClr>
              </a:solidFill>
            </a:endParaRPr>
          </a:p>
        </p:txBody>
      </p:sp>
      <p:sp>
        <p:nvSpPr>
          <p:cNvPr id="3" name="2 İçerik Yer Tutucusu"/>
          <p:cNvSpPr>
            <a:spLocks noGrp="1"/>
          </p:cNvSpPr>
          <p:nvPr>
            <p:ph sz="quarter" idx="1"/>
          </p:nvPr>
        </p:nvSpPr>
        <p:spPr>
          <a:xfrm>
            <a:off x="285720" y="1142984"/>
            <a:ext cx="5829312" cy="5072098"/>
          </a:xfrm>
        </p:spPr>
        <p:txBody>
          <a:bodyPr>
            <a:normAutofit fontScale="92500" lnSpcReduction="20000"/>
          </a:bodyPr>
          <a:lstStyle/>
          <a:p>
            <a:r>
              <a:rPr lang="tr-TR" dirty="0" smtClean="0"/>
              <a:t>Örneğin dosyada 12 sayısı varsa, </a:t>
            </a:r>
          </a:p>
          <a:p>
            <a:pPr lvl="1"/>
            <a:r>
              <a:rPr lang="tr-TR" dirty="0" err="1" smtClean="0"/>
              <a:t>fscanf</a:t>
            </a:r>
            <a:r>
              <a:rPr lang="tr-TR" dirty="0" smtClean="0"/>
              <a:t>(dosya, “%d”, &amp;x); dosyadan 12 sayısını getirir ama sayının </a:t>
            </a:r>
            <a:r>
              <a:rPr lang="tr-TR" b="1" dirty="0" smtClean="0"/>
              <a:t>devamı var mı diye bakarken </a:t>
            </a:r>
            <a:r>
              <a:rPr lang="tr-TR" dirty="0" smtClean="0"/>
              <a:t>dosyanın sonuna geldiği için dosyanın durumunu da “dosya bitti” ye çevirir.</a:t>
            </a:r>
          </a:p>
          <a:p>
            <a:pPr lvl="1"/>
            <a:r>
              <a:rPr lang="tr-TR" dirty="0" smtClean="0"/>
              <a:t>Oysa, aynı dosyadan </a:t>
            </a:r>
            <a:r>
              <a:rPr lang="tr-TR" dirty="0" err="1" smtClean="0"/>
              <a:t>fscanf</a:t>
            </a:r>
            <a:r>
              <a:rPr lang="tr-TR" dirty="0" smtClean="0"/>
              <a:t>(dosya, “%c”, &amp;k); ile veri çekiyor olsaydık, </a:t>
            </a:r>
            <a:r>
              <a:rPr lang="tr-TR" dirty="0" err="1" smtClean="0"/>
              <a:t>fscanf’i</a:t>
            </a:r>
            <a:r>
              <a:rPr lang="tr-TR" dirty="0" smtClean="0"/>
              <a:t> birinci kullanışımızda k ‘1’, 2.kullanışımızda ‘2’ değerini alacaktı ama </a:t>
            </a:r>
            <a:r>
              <a:rPr lang="tr-TR" dirty="0" err="1" smtClean="0"/>
              <a:t>fscanf</a:t>
            </a:r>
            <a:r>
              <a:rPr lang="tr-TR" dirty="0" smtClean="0"/>
              <a:t> dosya sonuna gelindiğini fark etmediği için </a:t>
            </a:r>
            <a:r>
              <a:rPr lang="tr-TR" dirty="0" err="1" smtClean="0"/>
              <a:t>feof</a:t>
            </a:r>
            <a:r>
              <a:rPr lang="tr-TR" dirty="0" smtClean="0"/>
              <a:t>(dosya) halen 0 dönecekti. Ancak 3.kez </a:t>
            </a:r>
            <a:r>
              <a:rPr lang="tr-TR" dirty="0" err="1" smtClean="0"/>
              <a:t>fscanf</a:t>
            </a:r>
            <a:r>
              <a:rPr lang="tr-TR" dirty="0" smtClean="0"/>
              <a:t> ile karakter çekilmeye çalışıldığında dosyada değer kalmadığı anlaşılacak ve “dosya bitti” durumu olacaktı.</a:t>
            </a:r>
          </a:p>
          <a:p>
            <a:pPr lvl="1"/>
            <a:r>
              <a:rPr lang="tr-TR" dirty="0" smtClean="0"/>
              <a:t>Önemli olan bu detaylarla karşılaşıldığında nedenini açıklayabilmek ve </a:t>
            </a:r>
            <a:r>
              <a:rPr lang="tr-TR" dirty="0" err="1" smtClean="0"/>
              <a:t>algoritmik</a:t>
            </a:r>
            <a:r>
              <a:rPr lang="tr-TR" dirty="0" smtClean="0"/>
              <a:t> olarak çözüm üretebilmektir.</a:t>
            </a:r>
          </a:p>
          <a:p>
            <a:pPr lvl="1">
              <a:buNone/>
            </a:pPr>
            <a:endParaRPr lang="tr-TR" dirty="0"/>
          </a:p>
        </p:txBody>
      </p:sp>
      <p:sp>
        <p:nvSpPr>
          <p:cNvPr id="4" name="3 Metin kutusu"/>
          <p:cNvSpPr txBox="1"/>
          <p:nvPr/>
        </p:nvSpPr>
        <p:spPr>
          <a:xfrm>
            <a:off x="6500826" y="857232"/>
            <a:ext cx="1643106"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smtClean="0"/>
              <a:t>dosya içeriği:</a:t>
            </a:r>
          </a:p>
          <a:p>
            <a:r>
              <a:rPr lang="tr-TR" sz="3200" dirty="0" smtClean="0"/>
              <a:t>12</a:t>
            </a:r>
            <a:endParaRPr lang="tr-TR" sz="3200" dirty="0"/>
          </a:p>
        </p:txBody>
      </p:sp>
      <p:sp>
        <p:nvSpPr>
          <p:cNvPr id="5" name="4 Metin kutusu"/>
          <p:cNvSpPr txBox="1"/>
          <p:nvPr/>
        </p:nvSpPr>
        <p:spPr>
          <a:xfrm>
            <a:off x="6286512" y="1857364"/>
            <a:ext cx="2428892" cy="258532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Arial" pitchFamily="34" charset="0"/>
              <a:buChar char="•"/>
            </a:pPr>
            <a:r>
              <a:rPr lang="tr-TR" i="1" dirty="0" smtClean="0"/>
              <a:t>1 karakteri alındı.</a:t>
            </a:r>
          </a:p>
          <a:p>
            <a:pPr>
              <a:buFont typeface="Arial" pitchFamily="34" charset="0"/>
              <a:buChar char="•"/>
            </a:pPr>
            <a:r>
              <a:rPr lang="tr-TR" i="1" dirty="0" err="1" smtClean="0"/>
              <a:t>feof</a:t>
            </a:r>
            <a:r>
              <a:rPr lang="tr-TR" i="1" dirty="0" smtClean="0"/>
              <a:t> 0 dönüyor.</a:t>
            </a:r>
          </a:p>
          <a:p>
            <a:pPr>
              <a:buFont typeface="Arial" pitchFamily="34" charset="0"/>
              <a:buChar char="•"/>
            </a:pPr>
            <a:r>
              <a:rPr lang="tr-TR" i="1" dirty="0" smtClean="0"/>
              <a:t>2 karakteri alındı.</a:t>
            </a:r>
          </a:p>
          <a:p>
            <a:pPr>
              <a:buFont typeface="Arial" pitchFamily="34" charset="0"/>
              <a:buChar char="•"/>
            </a:pPr>
            <a:r>
              <a:rPr lang="tr-TR" i="1" dirty="0" err="1" smtClean="0"/>
              <a:t>feof</a:t>
            </a:r>
            <a:r>
              <a:rPr lang="tr-TR" i="1" dirty="0" smtClean="0"/>
              <a:t> 0 dönüyor.</a:t>
            </a:r>
          </a:p>
          <a:p>
            <a:pPr>
              <a:buFont typeface="Arial" pitchFamily="34" charset="0"/>
              <a:buChar char="•"/>
            </a:pPr>
            <a:r>
              <a:rPr lang="tr-TR" i="1" dirty="0" smtClean="0"/>
              <a:t>(dosyanın bittiğinin farkına varılmıyor.)</a:t>
            </a:r>
          </a:p>
          <a:p>
            <a:pPr>
              <a:buFont typeface="Arial" pitchFamily="34" charset="0"/>
              <a:buChar char="•"/>
            </a:pPr>
            <a:r>
              <a:rPr lang="tr-TR" i="1" dirty="0" smtClean="0"/>
              <a:t>3.karakter alımı başarısız oluyor.</a:t>
            </a:r>
          </a:p>
          <a:p>
            <a:pPr>
              <a:buFont typeface="Arial" pitchFamily="34" charset="0"/>
              <a:buChar char="•"/>
            </a:pPr>
            <a:r>
              <a:rPr lang="tr-TR" i="1" dirty="0" err="1" smtClean="0"/>
              <a:t>feof</a:t>
            </a:r>
            <a:r>
              <a:rPr lang="tr-TR" i="1" dirty="0" smtClean="0"/>
              <a:t> 0 harici dönüyor.</a:t>
            </a:r>
            <a:endParaRPr lang="tr-TR" i="1" dirty="0"/>
          </a:p>
        </p:txBody>
      </p:sp>
      <p:sp>
        <p:nvSpPr>
          <p:cNvPr id="6" name="5 Metin kutusu"/>
          <p:cNvSpPr txBox="1"/>
          <p:nvPr/>
        </p:nvSpPr>
        <p:spPr>
          <a:xfrm>
            <a:off x="6215074" y="4714884"/>
            <a:ext cx="257176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i="1" dirty="0" smtClean="0"/>
              <a:t>%d mecburen 2’den sonra sayı devam ediyor mu</a:t>
            </a:r>
            <a:r>
              <a:rPr lang="tr-TR" b="1" i="1" dirty="0" smtClean="0"/>
              <a:t> </a:t>
            </a:r>
            <a:r>
              <a:rPr lang="tr-TR" i="1" dirty="0" smtClean="0"/>
              <a:t>derken dosyanın bittiğini fark edebiliyor.</a:t>
            </a:r>
            <a:endParaRPr lang="tr-TR"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smtClean="0"/>
              <a:t>feof</a:t>
            </a:r>
            <a:r>
              <a:rPr lang="tr-TR" dirty="0" smtClean="0"/>
              <a:t> alıştırması: PERSONEL LİSTESİ GÜNCELLEME</a:t>
            </a:r>
            <a:endParaRPr lang="tr-TR" dirty="0"/>
          </a:p>
        </p:txBody>
      </p:sp>
      <p:sp>
        <p:nvSpPr>
          <p:cNvPr id="3" name="2 İçerik Yer Tutucusu"/>
          <p:cNvSpPr>
            <a:spLocks noGrp="1"/>
          </p:cNvSpPr>
          <p:nvPr>
            <p:ph sz="quarter" idx="1"/>
          </p:nvPr>
        </p:nvSpPr>
        <p:spPr>
          <a:xfrm>
            <a:off x="457200" y="1219200"/>
            <a:ext cx="3971924" cy="4937760"/>
          </a:xfrm>
        </p:spPr>
        <p:txBody>
          <a:bodyPr>
            <a:normAutofit fontScale="77500" lnSpcReduction="20000"/>
          </a:bodyPr>
          <a:lstStyle/>
          <a:p>
            <a:r>
              <a:rPr lang="tr-TR" dirty="0" smtClean="0"/>
              <a:t>Bir işyerinde mevcut olarak çalışan kişilerin listesi </a:t>
            </a:r>
            <a:r>
              <a:rPr lang="tr-TR" b="1" i="1" u="sng" dirty="0" err="1" smtClean="0"/>
              <a:t>mevcutPersonel</a:t>
            </a:r>
            <a:r>
              <a:rPr lang="tr-TR" b="1" i="1" u="sng" dirty="0" smtClean="0"/>
              <a:t>.</a:t>
            </a:r>
            <a:r>
              <a:rPr lang="tr-TR" b="1" i="1" u="sng" dirty="0" err="1" smtClean="0"/>
              <a:t>txt</a:t>
            </a:r>
            <a:r>
              <a:rPr lang="tr-TR" dirty="0" smtClean="0"/>
              <a:t> isimli bir metin dosyası altında kayıtlı olarak tutulmaktadır. Örnek bir </a:t>
            </a:r>
            <a:r>
              <a:rPr lang="tr-TR" b="1" i="1" dirty="0" err="1" smtClean="0"/>
              <a:t>mevcutPersonel</a:t>
            </a:r>
            <a:r>
              <a:rPr lang="tr-TR" b="1" i="1" dirty="0" smtClean="0"/>
              <a:t>.</a:t>
            </a:r>
            <a:r>
              <a:rPr lang="tr-TR" b="1" i="1" dirty="0" err="1" smtClean="0"/>
              <a:t>txt</a:t>
            </a:r>
            <a:r>
              <a:rPr lang="tr-TR" dirty="0" smtClean="0"/>
              <a:t> içeriği aşağıda verilmektedir. Firmaya yeni dahil olan yeni çalışanların isimleri ise </a:t>
            </a:r>
            <a:r>
              <a:rPr lang="tr-TR" b="1" i="1" dirty="0" err="1" smtClean="0"/>
              <a:t>yeniPersonel</a:t>
            </a:r>
            <a:r>
              <a:rPr lang="tr-TR" b="1" i="1" dirty="0" smtClean="0"/>
              <a:t>.txt</a:t>
            </a:r>
            <a:r>
              <a:rPr lang="tr-TR" dirty="0" smtClean="0"/>
              <a:t> isimli metin dosyasında aşağıdaki gibi yer almaktadır. (Bu çalışanların kaç tane olduğu belli değildir.) </a:t>
            </a:r>
            <a:br>
              <a:rPr lang="tr-TR" dirty="0" smtClean="0"/>
            </a:br>
            <a:r>
              <a:rPr lang="tr-TR" dirty="0" smtClean="0"/>
              <a:t/>
            </a:r>
            <a:br>
              <a:rPr lang="tr-TR" dirty="0" smtClean="0"/>
            </a:br>
            <a:r>
              <a:rPr lang="tr-TR" dirty="0" smtClean="0"/>
              <a:t>Bu soruda, yazacağınız kod </a:t>
            </a:r>
            <a:r>
              <a:rPr lang="tr-TR" b="1" i="1" dirty="0" err="1" smtClean="0"/>
              <a:t>yeniPersonel</a:t>
            </a:r>
            <a:r>
              <a:rPr lang="tr-TR" b="1" i="1" dirty="0" smtClean="0"/>
              <a:t>.txt</a:t>
            </a:r>
            <a:r>
              <a:rPr lang="tr-TR" dirty="0" smtClean="0"/>
              <a:t> dosyasındaki isim-soyisim biçimindeki personel bilgilerini alarak </a:t>
            </a:r>
            <a:r>
              <a:rPr lang="tr-TR" b="1" i="1" dirty="0" err="1" smtClean="0"/>
              <a:t>mevcutPersonel</a:t>
            </a:r>
            <a:r>
              <a:rPr lang="tr-TR" b="1" i="1" dirty="0" smtClean="0"/>
              <a:t>.txt</a:t>
            </a:r>
            <a:r>
              <a:rPr lang="tr-TR" dirty="0" smtClean="0"/>
              <a:t> dosyasının sonuna ekleyecektir.</a:t>
            </a:r>
            <a:endParaRPr lang="tr-TR" dirty="0"/>
          </a:p>
        </p:txBody>
      </p:sp>
      <p:sp>
        <p:nvSpPr>
          <p:cNvPr id="1026" name="Text Box 2"/>
          <p:cNvSpPr txBox="1">
            <a:spLocks noChangeArrowheads="1"/>
          </p:cNvSpPr>
          <p:nvPr/>
        </p:nvSpPr>
        <p:spPr bwMode="auto">
          <a:xfrm>
            <a:off x="5214942" y="1285860"/>
            <a:ext cx="3009900" cy="938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err="1" smtClean="0">
                <a:ln>
                  <a:noFill/>
                </a:ln>
                <a:solidFill>
                  <a:schemeClr val="tx1"/>
                </a:solidFill>
                <a:effectLst/>
                <a:latin typeface="Calibri" pitchFamily="34" charset="0"/>
              </a:rPr>
              <a:t>mevcutPersonel</a:t>
            </a:r>
            <a:r>
              <a:rPr kumimoji="0" lang="tr-TR" sz="1100" b="1" i="0" u="none" strike="noStrike" cap="none" normalizeH="0" baseline="0" dirty="0" smtClean="0">
                <a:ln>
                  <a:noFill/>
                </a:ln>
                <a:solidFill>
                  <a:schemeClr val="tx1"/>
                </a:solidFill>
                <a:effectLst/>
                <a:latin typeface="Calibri" pitchFamily="34" charset="0"/>
              </a:rPr>
              <a:t>.</a:t>
            </a:r>
            <a:r>
              <a:rPr kumimoji="0" lang="tr-TR" sz="1100" b="1" i="0" u="none" strike="noStrike" cap="none" normalizeH="0" baseline="0" dirty="0" err="1" smtClean="0">
                <a:ln>
                  <a:noFill/>
                </a:ln>
                <a:solidFill>
                  <a:schemeClr val="tx1"/>
                </a:solidFill>
                <a:effectLst/>
                <a:latin typeface="Calibri" pitchFamily="34" charset="0"/>
              </a:rPr>
              <a:t>txt</a:t>
            </a:r>
            <a:r>
              <a:rPr kumimoji="0" lang="tr-TR" sz="1100" b="1" i="0" u="none" strike="noStrike" cap="none" normalizeH="0" baseline="0" dirty="0" smtClean="0">
                <a:ln>
                  <a:noFill/>
                </a:ln>
                <a:solidFill>
                  <a:schemeClr val="tx1"/>
                </a:solidFill>
                <a:effectLst/>
                <a:latin typeface="Calibri" pitchFamily="34" charset="0"/>
              </a:rPr>
              <a:t> (program çalışmadan önce)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err="1" smtClean="0">
                <a:ln>
                  <a:noFill/>
                </a:ln>
                <a:solidFill>
                  <a:schemeClr val="tx1"/>
                </a:solidFill>
                <a:effectLst/>
                <a:latin typeface="Calibri" pitchFamily="34" charset="0"/>
              </a:rPr>
              <a:t>Ayse</a:t>
            </a:r>
            <a:r>
              <a:rPr kumimoji="0" lang="tr-TR" sz="1100" b="0" i="0" u="none" strike="noStrike" cap="none" normalizeH="0" baseline="0" dirty="0" smtClean="0">
                <a:ln>
                  <a:noFill/>
                </a:ln>
                <a:solidFill>
                  <a:schemeClr val="tx1"/>
                </a:solidFill>
                <a:effectLst/>
                <a:latin typeface="Calibri" pitchFamily="34" charset="0"/>
              </a:rPr>
              <a:t>  </a:t>
            </a:r>
            <a:r>
              <a:rPr kumimoji="0" lang="tr-TR" sz="1100" b="0" i="0" u="none" strike="noStrike" cap="none" normalizeH="0" baseline="0" dirty="0" err="1" smtClean="0">
                <a:ln>
                  <a:noFill/>
                </a:ln>
                <a:solidFill>
                  <a:schemeClr val="tx1"/>
                </a:solidFill>
                <a:effectLst/>
                <a:latin typeface="Calibri" pitchFamily="34" charset="0"/>
              </a:rPr>
              <a:t>Gursoy</a:t>
            </a:r>
            <a:endParaRPr kumimoji="0" lang="tr-TR" sz="1100" b="0" i="0"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Calibri" pitchFamily="34" charset="0"/>
              </a:rPr>
              <a:t>Temel Durusu</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Calibri" pitchFamily="34" charset="0"/>
              </a:rPr>
              <a:t>Ozan </a:t>
            </a:r>
            <a:r>
              <a:rPr kumimoji="0" lang="tr-TR" sz="1100" b="0" i="0" u="none" strike="noStrike" cap="none" normalizeH="0" baseline="0" dirty="0" err="1" smtClean="0">
                <a:ln>
                  <a:noFill/>
                </a:ln>
                <a:solidFill>
                  <a:schemeClr val="tx1"/>
                </a:solidFill>
                <a:effectLst/>
                <a:latin typeface="Calibri" pitchFamily="34" charset="0"/>
              </a:rPr>
              <a:t>Karacay</a:t>
            </a:r>
            <a:endParaRPr kumimoji="0" lang="tr-TR" sz="1800" b="0" i="0" u="none" strike="noStrike" cap="none" normalizeH="0" baseline="0" dirty="0" smtClean="0">
              <a:ln>
                <a:noFill/>
              </a:ln>
              <a:solidFill>
                <a:schemeClr val="tx1"/>
              </a:solidFill>
              <a:effectLst/>
              <a:latin typeface="Arial" pitchFamily="34" charset="0"/>
            </a:endParaRPr>
          </a:p>
        </p:txBody>
      </p:sp>
      <p:sp>
        <p:nvSpPr>
          <p:cNvPr id="1027" name="Text Box 3"/>
          <p:cNvSpPr txBox="1">
            <a:spLocks noChangeArrowheads="1"/>
          </p:cNvSpPr>
          <p:nvPr/>
        </p:nvSpPr>
        <p:spPr bwMode="auto">
          <a:xfrm>
            <a:off x="5214942" y="4572008"/>
            <a:ext cx="3011488" cy="15748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smtClean="0">
                <a:ln>
                  <a:noFill/>
                </a:ln>
                <a:solidFill>
                  <a:schemeClr val="tx1"/>
                </a:solidFill>
                <a:effectLst/>
                <a:latin typeface="Calibri" pitchFamily="34" charset="0"/>
              </a:rPr>
              <a:t>mevcutPersonel.txt (program çalıştıktan sonra)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Calibri" pitchFamily="34" charset="0"/>
              </a:rPr>
              <a:t>Ali Tekin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Calibri" pitchFamily="34" charset="0"/>
              </a:rPr>
              <a:t>Sezen 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Calibri" pitchFamily="34" charset="0"/>
              </a:rPr>
              <a:t>Behçet Pekin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Calibri" pitchFamily="34" charset="0"/>
              </a:rPr>
              <a:t>AyseGursoy</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Calibri" pitchFamily="34" charset="0"/>
              </a:rPr>
              <a:t>Temel Durusu</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Calibri" pitchFamily="34" charset="0"/>
              </a:rPr>
              <a:t>Ozan Karacay</a:t>
            </a:r>
            <a:endParaRPr kumimoji="0" lang="tr-TR" sz="1800" b="0" i="0" u="none" strike="noStrike" cap="none" normalizeH="0" baseline="0" smtClean="0">
              <a:ln>
                <a:noFill/>
              </a:ln>
              <a:solidFill>
                <a:schemeClr val="tx1"/>
              </a:solidFill>
              <a:effectLst/>
              <a:latin typeface="Arial" pitchFamily="34" charset="0"/>
            </a:endParaRPr>
          </a:p>
        </p:txBody>
      </p:sp>
      <p:sp>
        <p:nvSpPr>
          <p:cNvPr id="1028" name="Text Box 4"/>
          <p:cNvSpPr txBox="1">
            <a:spLocks noChangeArrowheads="1"/>
          </p:cNvSpPr>
          <p:nvPr/>
        </p:nvSpPr>
        <p:spPr bwMode="auto">
          <a:xfrm>
            <a:off x="5214942" y="2714620"/>
            <a:ext cx="3009900" cy="14033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err="1" smtClean="0">
                <a:ln>
                  <a:noFill/>
                </a:ln>
                <a:solidFill>
                  <a:schemeClr val="tx1"/>
                </a:solidFill>
                <a:effectLst/>
                <a:latin typeface="Calibri" pitchFamily="34" charset="0"/>
              </a:rPr>
              <a:t>yeniPersonel</a:t>
            </a:r>
            <a:r>
              <a:rPr kumimoji="0" lang="tr-TR" sz="1100" b="1" i="0" u="none" strike="noStrike" cap="none" normalizeH="0" baseline="0" dirty="0" smtClean="0">
                <a:ln>
                  <a:noFill/>
                </a:ln>
                <a:solidFill>
                  <a:schemeClr val="tx1"/>
                </a:solidFill>
                <a:effectLst/>
                <a:latin typeface="Calibri" pitchFamily="34" charset="0"/>
              </a:rPr>
              <a:t>.</a:t>
            </a:r>
            <a:r>
              <a:rPr kumimoji="0" lang="tr-TR" sz="1100" b="1" i="0" u="none" strike="noStrike" cap="none" normalizeH="0" baseline="0" dirty="0" err="1" smtClean="0">
                <a:ln>
                  <a:noFill/>
                </a:ln>
                <a:solidFill>
                  <a:schemeClr val="tx1"/>
                </a:solidFill>
                <a:effectLst/>
                <a:latin typeface="Calibri" pitchFamily="34" charset="0"/>
              </a:rPr>
              <a:t>txt</a:t>
            </a:r>
            <a:r>
              <a:rPr kumimoji="0" lang="tr-TR" sz="1100" b="1" i="0" u="none" strike="noStrike" cap="none" normalizeH="0" baseline="0" dirty="0" smtClean="0">
                <a:ln>
                  <a:noFill/>
                </a:ln>
                <a:solidFill>
                  <a:schemeClr val="tx1"/>
                </a:solidFill>
                <a:effectLst/>
                <a:latin typeface="Calibri" pitchFamily="34" charset="0"/>
              </a:rPr>
              <a:t> (program çalışmadan önce)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Calibri" pitchFamily="34" charset="0"/>
              </a:rPr>
              <a:t>Ali Tekin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Calibri" pitchFamily="34" charset="0"/>
              </a:rPr>
              <a:t>Sezen 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Calibri" pitchFamily="34" charset="0"/>
              </a:rPr>
              <a:t>Behçet Pekin</a:t>
            </a:r>
            <a:endParaRPr kumimoji="0" lang="tr-TR" sz="1800" b="0" i="0" u="none" strike="noStrike" cap="none" normalizeH="0" baseline="0" dirty="0" smtClean="0">
              <a:ln>
                <a:noFill/>
              </a:ln>
              <a:solidFill>
                <a:schemeClr val="tx1"/>
              </a:solidFill>
              <a:effectLst/>
              <a:latin typeface="Arial" pitchFamily="34" charset="0"/>
            </a:endParaRPr>
          </a:p>
        </p:txBody>
      </p:sp>
      <p:sp>
        <p:nvSpPr>
          <p:cNvPr id="8" name="7 Aşağı Ok"/>
          <p:cNvSpPr/>
          <p:nvPr/>
        </p:nvSpPr>
        <p:spPr>
          <a:xfrm>
            <a:off x="6357950" y="4143380"/>
            <a:ext cx="64294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8 Resim" descr="drawing-clip-art-man-drawing-md.png"/>
          <p:cNvPicPr>
            <a:picLocks noChangeAspect="1"/>
          </p:cNvPicPr>
          <p:nvPr/>
        </p:nvPicPr>
        <p:blipFill>
          <a:blip r:embed="rId3" cstate="print">
            <a:clrChange>
              <a:clrFrom>
                <a:srgbClr val="FFFFFF"/>
              </a:clrFrom>
              <a:clrTo>
                <a:srgbClr val="FFFFFF">
                  <a:alpha val="0"/>
                </a:srgbClr>
              </a:clrTo>
            </a:clrChange>
          </a:blip>
          <a:stretch>
            <a:fillRect/>
          </a:stretch>
        </p:blipFill>
        <p:spPr>
          <a:xfrm>
            <a:off x="6500826" y="4786322"/>
            <a:ext cx="1571636" cy="1178727"/>
          </a:xfrm>
          <a:prstGeom prst="rect">
            <a:avLst/>
          </a:prstGeom>
        </p:spPr>
      </p:pic>
      <p:pic>
        <p:nvPicPr>
          <p:cNvPr id="10" name="9 Resim" descr="bilgisayar.wmf"/>
          <p:cNvPicPr>
            <a:picLocks noChangeAspect="1"/>
          </p:cNvPicPr>
          <p:nvPr/>
        </p:nvPicPr>
        <p:blipFill>
          <a:blip r:embed="rId4"/>
          <a:stretch>
            <a:fillRect/>
          </a:stretch>
        </p:blipFill>
        <p:spPr>
          <a:xfrm>
            <a:off x="7715272" y="1500174"/>
            <a:ext cx="1049576" cy="1071557"/>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smtClean="0"/>
              <a:t>Döngü içindeki </a:t>
            </a:r>
            <a:r>
              <a:rPr lang="tr-TR" sz="6000" dirty="0" err="1" smtClean="0"/>
              <a:t>int</a:t>
            </a:r>
            <a:r>
              <a:rPr lang="tr-TR" sz="6000" dirty="0" smtClean="0"/>
              <a:t> isteyen </a:t>
            </a:r>
            <a:r>
              <a:rPr lang="tr-TR" sz="6000" dirty="0" err="1" smtClean="0"/>
              <a:t>scanf'e</a:t>
            </a:r>
            <a:r>
              <a:rPr lang="tr-TR" sz="6000" dirty="0" smtClean="0"/>
              <a:t> harf girilirse…</a:t>
            </a: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Döngü içindeki </a:t>
            </a:r>
            <a:r>
              <a:rPr lang="tr-TR" dirty="0" err="1" smtClean="0"/>
              <a:t>scanf</a:t>
            </a:r>
            <a:r>
              <a:rPr lang="tr-TR" dirty="0" smtClean="0"/>
              <a:t>(“%d”…)’e harf girilirse…</a:t>
            </a:r>
            <a:endParaRPr lang="tr-TR" dirty="0"/>
          </a:p>
        </p:txBody>
      </p:sp>
      <p:sp>
        <p:nvSpPr>
          <p:cNvPr id="5" name="4 Dikdörtgen"/>
          <p:cNvSpPr/>
          <p:nvPr/>
        </p:nvSpPr>
        <p:spPr>
          <a:xfrm>
            <a:off x="1500166" y="1357298"/>
            <a:ext cx="5957911" cy="304698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r-TR" sz="2400" dirty="0" err="1" smtClean="0"/>
              <a:t>int</a:t>
            </a:r>
            <a:r>
              <a:rPr lang="tr-TR" sz="2400" dirty="0" smtClean="0"/>
              <a:t> yas=0;</a:t>
            </a:r>
          </a:p>
          <a:p>
            <a:r>
              <a:rPr lang="tr-TR" sz="2400" dirty="0" err="1" smtClean="0"/>
              <a:t>printf</a:t>
            </a:r>
            <a:r>
              <a:rPr lang="tr-TR" sz="2400" dirty="0" smtClean="0"/>
              <a:t>("</a:t>
            </a:r>
            <a:r>
              <a:rPr lang="tr-TR" sz="2400" dirty="0" err="1" smtClean="0"/>
              <a:t>Yasinizi</a:t>
            </a:r>
            <a:r>
              <a:rPr lang="tr-TR" sz="2400" dirty="0" smtClean="0"/>
              <a:t> giriniz (pozitif </a:t>
            </a:r>
            <a:r>
              <a:rPr lang="tr-TR" sz="2400" dirty="0" err="1" smtClean="0"/>
              <a:t>giris</a:t>
            </a:r>
            <a:r>
              <a:rPr lang="tr-TR" sz="2400" dirty="0" smtClean="0"/>
              <a:t> </a:t>
            </a:r>
            <a:r>
              <a:rPr lang="tr-TR" sz="2400" dirty="0" err="1" smtClean="0"/>
              <a:t>yapiniz</a:t>
            </a:r>
            <a:r>
              <a:rPr lang="tr-TR" sz="2400" dirty="0" smtClean="0"/>
              <a:t>):");</a:t>
            </a:r>
          </a:p>
          <a:p>
            <a:r>
              <a:rPr lang="tr-TR" sz="2400" dirty="0" err="1" smtClean="0"/>
              <a:t>scanf</a:t>
            </a:r>
            <a:r>
              <a:rPr lang="tr-TR" sz="2400" dirty="0" smtClean="0"/>
              <a:t>("%d", &amp;yas);</a:t>
            </a:r>
          </a:p>
          <a:p>
            <a:r>
              <a:rPr lang="tr-TR" sz="2400" dirty="0" err="1" smtClean="0"/>
              <a:t>while</a:t>
            </a:r>
            <a:r>
              <a:rPr lang="tr-TR" sz="2400" dirty="0" smtClean="0"/>
              <a:t>(yas&lt;=0)</a:t>
            </a:r>
          </a:p>
          <a:p>
            <a:r>
              <a:rPr lang="tr-TR" sz="2400" dirty="0" smtClean="0"/>
              <a:t>{</a:t>
            </a:r>
          </a:p>
          <a:p>
            <a:r>
              <a:rPr lang="tr-TR" sz="2400" dirty="0" smtClean="0"/>
              <a:t>	</a:t>
            </a:r>
            <a:r>
              <a:rPr lang="tr-TR" sz="2400" dirty="0" err="1" smtClean="0"/>
              <a:t>printf</a:t>
            </a:r>
            <a:r>
              <a:rPr lang="tr-TR" sz="2400" dirty="0" smtClean="0"/>
              <a:t>("tekrar:");</a:t>
            </a:r>
          </a:p>
          <a:p>
            <a:r>
              <a:rPr lang="tr-TR" sz="2400" dirty="0" smtClean="0"/>
              <a:t>	</a:t>
            </a:r>
            <a:r>
              <a:rPr lang="tr-TR" sz="2400" dirty="0" err="1" smtClean="0"/>
              <a:t>scanf</a:t>
            </a:r>
            <a:r>
              <a:rPr lang="tr-TR" sz="2400" dirty="0" smtClean="0"/>
              <a:t>("%d", &amp;yas);</a:t>
            </a:r>
          </a:p>
          <a:p>
            <a:r>
              <a:rPr lang="tr-TR" sz="2400" dirty="0" smtClean="0"/>
              <a:t>	}</a:t>
            </a:r>
          </a:p>
        </p:txBody>
      </p:sp>
      <p:sp>
        <p:nvSpPr>
          <p:cNvPr id="6" name="5 Metin kutusu"/>
          <p:cNvSpPr txBox="1"/>
          <p:nvPr/>
        </p:nvSpPr>
        <p:spPr>
          <a:xfrm rot="21076013">
            <a:off x="4936904" y="4335969"/>
            <a:ext cx="350608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u="sng" dirty="0" smtClean="0"/>
              <a:t>Bu koda bir harf girilirse ne olur?</a:t>
            </a:r>
            <a:endParaRPr lang="tr-TR" u="sng"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Döngü içindeki </a:t>
            </a:r>
            <a:r>
              <a:rPr lang="tr-TR" dirty="0" err="1" smtClean="0"/>
              <a:t>scanf</a:t>
            </a:r>
            <a:r>
              <a:rPr lang="tr-TR" dirty="0" smtClean="0"/>
              <a:t>(“%d”…)’e harf girilirse…</a:t>
            </a:r>
            <a:endParaRPr lang="tr-TR" dirty="0"/>
          </a:p>
        </p:txBody>
      </p:sp>
      <p:sp>
        <p:nvSpPr>
          <p:cNvPr id="3" name="2 İçerik Yer Tutucusu"/>
          <p:cNvSpPr>
            <a:spLocks noGrp="1"/>
          </p:cNvSpPr>
          <p:nvPr>
            <p:ph sz="quarter" idx="1"/>
          </p:nvPr>
        </p:nvSpPr>
        <p:spPr>
          <a:xfrm>
            <a:off x="385762" y="4429132"/>
            <a:ext cx="8401080" cy="1870704"/>
          </a:xfrm>
        </p:spPr>
        <p:txBody>
          <a:bodyPr>
            <a:noAutofit/>
          </a:bodyPr>
          <a:lstStyle/>
          <a:p>
            <a:r>
              <a:rPr lang="tr-TR" sz="1600" dirty="0" smtClean="0"/>
              <a:t>Bu koda bir harf girildiğinde ve </a:t>
            </a:r>
            <a:r>
              <a:rPr lang="tr-TR" sz="1600" dirty="0" err="1" smtClean="0"/>
              <a:t>enter’a</a:t>
            </a:r>
            <a:r>
              <a:rPr lang="tr-TR" sz="1600" dirty="0" smtClean="0"/>
              <a:t> basıldığında, öncelikle harf giriş tamponuna kaydedilir. Sonra </a:t>
            </a:r>
            <a:r>
              <a:rPr lang="tr-TR" sz="1600" dirty="0" err="1" smtClean="0"/>
              <a:t>scanf</a:t>
            </a:r>
            <a:r>
              <a:rPr lang="tr-TR" sz="1600" dirty="0" smtClean="0"/>
              <a:t> bu tampondan veriyi okumaya çalışır. Ancak ilk karşılaştığı değer bir sayı olmadığı için okuma sağlanamaz ve </a:t>
            </a:r>
            <a:r>
              <a:rPr lang="tr-TR" sz="1600" i="1" dirty="0" smtClean="0">
                <a:solidFill>
                  <a:srgbClr val="0070C0"/>
                </a:solidFill>
              </a:rPr>
              <a:t>yas</a:t>
            </a:r>
            <a:r>
              <a:rPr lang="tr-TR" sz="1600" dirty="0" smtClean="0"/>
              <a:t>’a değer kaydı yapılamaz. </a:t>
            </a:r>
            <a:r>
              <a:rPr lang="tr-TR" sz="1600" i="1" dirty="0" smtClean="0">
                <a:solidFill>
                  <a:srgbClr val="0070C0"/>
                </a:solidFill>
              </a:rPr>
              <a:t>yas</a:t>
            </a:r>
            <a:r>
              <a:rPr lang="tr-TR" sz="1600" dirty="0" smtClean="0"/>
              <a:t>, ilk baştaki 0 değerini muhafaza eder.</a:t>
            </a:r>
          </a:p>
          <a:p>
            <a:r>
              <a:rPr lang="tr-TR" sz="1600" dirty="0" smtClean="0"/>
              <a:t>Bu nedenle, </a:t>
            </a:r>
            <a:r>
              <a:rPr lang="tr-TR" sz="1600" dirty="0" err="1" smtClean="0"/>
              <a:t>while</a:t>
            </a:r>
            <a:r>
              <a:rPr lang="tr-TR" sz="1600" dirty="0" smtClean="0"/>
              <a:t> döngüsü içerisine girilir. </a:t>
            </a:r>
            <a:r>
              <a:rPr lang="tr-TR" sz="1600" dirty="0" err="1" smtClean="0"/>
              <a:t>Scanf</a:t>
            </a:r>
            <a:r>
              <a:rPr lang="tr-TR" sz="1600" dirty="0" smtClean="0"/>
              <a:t> giriş tamponunu tekrar okumaya çalışır, ancak giriş tamponu boşaltılmadığı için tekrar aynı sorun yaşanır ve </a:t>
            </a:r>
            <a:r>
              <a:rPr lang="tr-TR" sz="1600" dirty="0" err="1" smtClean="0"/>
              <a:t>while</a:t>
            </a:r>
            <a:r>
              <a:rPr lang="tr-TR" sz="1600" dirty="0" smtClean="0"/>
              <a:t> döngüsünden çıkış sağlanamaz.</a:t>
            </a:r>
          </a:p>
          <a:p>
            <a:r>
              <a:rPr lang="tr-TR" sz="1600" dirty="0" smtClean="0"/>
              <a:t>Sonuç olarak ekrana sonsuz defa “tekrar:” yazdırılır.</a:t>
            </a:r>
          </a:p>
          <a:p>
            <a:pPr>
              <a:buNone/>
            </a:pPr>
            <a:r>
              <a:rPr lang="tr-TR" sz="1600" dirty="0" smtClean="0"/>
              <a:t> </a:t>
            </a:r>
            <a:endParaRPr lang="tr-TR" sz="1600" dirty="0"/>
          </a:p>
        </p:txBody>
      </p:sp>
      <p:pic>
        <p:nvPicPr>
          <p:cNvPr id="6" name="Picture 2"/>
          <p:cNvPicPr>
            <a:picLocks noChangeAspect="1" noChangeArrowheads="1"/>
          </p:cNvPicPr>
          <p:nvPr/>
        </p:nvPicPr>
        <p:blipFill>
          <a:blip r:embed="rId3"/>
          <a:srcRect/>
          <a:stretch>
            <a:fillRect/>
          </a:stretch>
        </p:blipFill>
        <p:spPr bwMode="auto">
          <a:xfrm>
            <a:off x="1750199" y="1357298"/>
            <a:ext cx="5643602" cy="285752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0" name="1 Başlık"/>
          <p:cNvSpPr>
            <a:spLocks noGrp="1"/>
          </p:cNvSpPr>
          <p:nvPr>
            <p:ph type="title"/>
          </p:nvPr>
        </p:nvSpPr>
        <p:spPr>
          <a:xfrm>
            <a:off x="214282" y="152400"/>
            <a:ext cx="8715436" cy="990600"/>
          </a:xfrm>
        </p:spPr>
        <p:txBody>
          <a:bodyPr>
            <a:normAutofit/>
          </a:bodyPr>
          <a:lstStyle/>
          <a:p>
            <a:r>
              <a:rPr lang="tr-TR" dirty="0" smtClean="0"/>
              <a:t>Döngü içindeki </a:t>
            </a:r>
            <a:r>
              <a:rPr lang="tr-TR" dirty="0" err="1" smtClean="0">
                <a:solidFill>
                  <a:srgbClr val="464653"/>
                </a:solidFill>
              </a:rPr>
              <a:t>scanf</a:t>
            </a:r>
            <a:r>
              <a:rPr lang="tr-TR" dirty="0" smtClean="0">
                <a:solidFill>
                  <a:srgbClr val="464653"/>
                </a:solidFill>
              </a:rPr>
              <a:t>(“%d”…)’e harf girilirse…</a:t>
            </a:r>
            <a:endParaRPr lang="tr-TR" sz="2400" dirty="0"/>
          </a:p>
        </p:txBody>
      </p:sp>
      <p:sp>
        <p:nvSpPr>
          <p:cNvPr id="3" name="2 İçerik Yer Tutucusu"/>
          <p:cNvSpPr>
            <a:spLocks noGrp="1"/>
          </p:cNvSpPr>
          <p:nvPr>
            <p:ph sz="quarter" idx="1"/>
          </p:nvPr>
        </p:nvSpPr>
        <p:spPr/>
        <p:txBody>
          <a:bodyPr/>
          <a:lstStyle/>
          <a:p>
            <a:r>
              <a:rPr lang="tr-TR" dirty="0" err="1" smtClean="0"/>
              <a:t>scanf</a:t>
            </a:r>
            <a:r>
              <a:rPr lang="tr-TR" dirty="0" smtClean="0"/>
              <a:t> kullanıcıdan veri almak yerine, bir önceki </a:t>
            </a:r>
            <a:r>
              <a:rPr lang="tr-TR" dirty="0" err="1" smtClean="0"/>
              <a:t>scanf’ten</a:t>
            </a:r>
            <a:r>
              <a:rPr lang="tr-TR" dirty="0" smtClean="0"/>
              <a:t> arta kalanları almaya kalkıyorsa</a:t>
            </a:r>
          </a:p>
          <a:p>
            <a:pPr lvl="1">
              <a:buNone/>
            </a:pPr>
            <a:r>
              <a:rPr lang="tr-TR" dirty="0" err="1" smtClean="0"/>
              <a:t>fflush</a:t>
            </a:r>
            <a:r>
              <a:rPr lang="tr-TR" dirty="0" smtClean="0"/>
              <a:t>(</a:t>
            </a:r>
            <a:r>
              <a:rPr lang="tr-TR" dirty="0" err="1" smtClean="0"/>
              <a:t>stdin</a:t>
            </a:r>
            <a:r>
              <a:rPr lang="tr-TR" dirty="0" smtClean="0"/>
              <a:t>); </a:t>
            </a:r>
            <a:r>
              <a:rPr lang="tr-TR" sz="2600" dirty="0" smtClean="0">
                <a:solidFill>
                  <a:schemeClr val="tx1"/>
                </a:solidFill>
              </a:rPr>
              <a:t>ile giriş tamponu boşaltılabilir.</a:t>
            </a:r>
          </a:p>
        </p:txBody>
      </p:sp>
      <p:pic>
        <p:nvPicPr>
          <p:cNvPr id="6" name="5 Resim" descr="how-flush-toilets-work.gif"/>
          <p:cNvPicPr>
            <a:picLocks noChangeAspect="1"/>
          </p:cNvPicPr>
          <p:nvPr/>
        </p:nvPicPr>
        <p:blipFill>
          <a:blip r:embed="rId3" cstate="print"/>
          <a:stretch>
            <a:fillRect/>
          </a:stretch>
        </p:blipFill>
        <p:spPr>
          <a:xfrm>
            <a:off x="7000892" y="2428868"/>
            <a:ext cx="1476372" cy="1476372"/>
          </a:xfrm>
          <a:prstGeom prst="rect">
            <a:avLst/>
          </a:prstGeom>
        </p:spPr>
      </p:pic>
      <p:sp>
        <p:nvSpPr>
          <p:cNvPr id="7" name="6 Metin kutusu"/>
          <p:cNvSpPr txBox="1"/>
          <p:nvPr/>
        </p:nvSpPr>
        <p:spPr>
          <a:xfrm>
            <a:off x="6929454" y="3786190"/>
            <a:ext cx="1589088"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tr-TR" sz="1600" i="1" dirty="0" err="1" smtClean="0"/>
              <a:t>flush</a:t>
            </a:r>
            <a:r>
              <a:rPr lang="tr-TR" sz="1600" i="1" dirty="0" smtClean="0"/>
              <a:t> </a:t>
            </a:r>
            <a:r>
              <a:rPr lang="tr-TR" sz="1600" i="1" dirty="0" err="1" smtClean="0"/>
              <a:t>İngilizce’de</a:t>
            </a:r>
            <a:r>
              <a:rPr lang="tr-TR" sz="1600" i="1" dirty="0" smtClean="0"/>
              <a:t> </a:t>
            </a:r>
            <a:br>
              <a:rPr lang="tr-TR" sz="1600" i="1" dirty="0" smtClean="0"/>
            </a:br>
            <a:r>
              <a:rPr lang="tr-TR" sz="1600" i="1" dirty="0" smtClean="0"/>
              <a:t>sifon demektir.</a:t>
            </a:r>
            <a:endParaRPr lang="tr-TR" sz="1600" i="1" dirty="0"/>
          </a:p>
        </p:txBody>
      </p:sp>
      <p:sp>
        <p:nvSpPr>
          <p:cNvPr id="9" name="8 Dikdörtgen"/>
          <p:cNvSpPr/>
          <p:nvPr/>
        </p:nvSpPr>
        <p:spPr>
          <a:xfrm>
            <a:off x="500034" y="2786058"/>
            <a:ext cx="5957911"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r-TR" sz="2400" dirty="0" err="1" smtClean="0"/>
              <a:t>int</a:t>
            </a:r>
            <a:r>
              <a:rPr lang="tr-TR" sz="2400" dirty="0" smtClean="0"/>
              <a:t> yas=0;</a:t>
            </a:r>
          </a:p>
          <a:p>
            <a:r>
              <a:rPr lang="tr-TR" sz="2400" dirty="0" err="1" smtClean="0"/>
              <a:t>printf</a:t>
            </a:r>
            <a:r>
              <a:rPr lang="tr-TR" sz="2400" dirty="0" smtClean="0"/>
              <a:t>("</a:t>
            </a:r>
            <a:r>
              <a:rPr lang="tr-TR" sz="2400" dirty="0" err="1" smtClean="0"/>
              <a:t>Yasinizi</a:t>
            </a:r>
            <a:r>
              <a:rPr lang="tr-TR" sz="2400" dirty="0" smtClean="0"/>
              <a:t> giriniz (pozitif </a:t>
            </a:r>
            <a:r>
              <a:rPr lang="tr-TR" sz="2400" dirty="0" err="1" smtClean="0"/>
              <a:t>giris</a:t>
            </a:r>
            <a:r>
              <a:rPr lang="tr-TR" sz="2400" dirty="0" smtClean="0"/>
              <a:t> </a:t>
            </a:r>
            <a:r>
              <a:rPr lang="tr-TR" sz="2400" dirty="0" err="1" smtClean="0"/>
              <a:t>yapiniz</a:t>
            </a:r>
            <a:r>
              <a:rPr lang="tr-TR" sz="2400" dirty="0" smtClean="0"/>
              <a:t>):");</a:t>
            </a:r>
          </a:p>
          <a:p>
            <a:r>
              <a:rPr lang="tr-TR" sz="2400" dirty="0" err="1" smtClean="0"/>
              <a:t>scanf</a:t>
            </a:r>
            <a:r>
              <a:rPr lang="tr-TR" sz="2400" dirty="0" smtClean="0"/>
              <a:t>("%d", &amp;yas);</a:t>
            </a:r>
          </a:p>
          <a:p>
            <a:r>
              <a:rPr lang="tr-TR" sz="2400" dirty="0" err="1" smtClean="0"/>
              <a:t>while</a:t>
            </a:r>
            <a:r>
              <a:rPr lang="tr-TR" sz="2400" dirty="0" smtClean="0"/>
              <a:t>(yas&lt;=0)</a:t>
            </a:r>
          </a:p>
          <a:p>
            <a:r>
              <a:rPr lang="tr-TR" sz="2400" dirty="0" smtClean="0"/>
              <a:t>{</a:t>
            </a:r>
          </a:p>
          <a:p>
            <a:r>
              <a:rPr lang="tr-TR" sz="2400" dirty="0" smtClean="0"/>
              <a:t>	</a:t>
            </a:r>
            <a:r>
              <a:rPr lang="tr-TR" sz="2400" dirty="0" err="1" smtClean="0"/>
              <a:t>printf</a:t>
            </a:r>
            <a:r>
              <a:rPr lang="tr-TR" sz="2400" dirty="0" smtClean="0"/>
              <a:t>("tekrar:");</a:t>
            </a:r>
          </a:p>
          <a:p>
            <a:r>
              <a:rPr lang="tr-TR" sz="2400" dirty="0" smtClean="0"/>
              <a:t>	</a:t>
            </a:r>
            <a:r>
              <a:rPr lang="tr-TR" sz="2400" b="1" dirty="0" err="1" smtClean="0">
                <a:solidFill>
                  <a:srgbClr val="0000FF"/>
                </a:solidFill>
              </a:rPr>
              <a:t>fflush</a:t>
            </a:r>
            <a:r>
              <a:rPr lang="tr-TR" sz="2400" b="1" dirty="0" smtClean="0">
                <a:solidFill>
                  <a:srgbClr val="0000FF"/>
                </a:solidFill>
              </a:rPr>
              <a:t>(</a:t>
            </a:r>
            <a:r>
              <a:rPr lang="tr-TR" sz="2400" b="1" dirty="0" err="1" smtClean="0">
                <a:solidFill>
                  <a:srgbClr val="0000FF"/>
                </a:solidFill>
              </a:rPr>
              <a:t>stdin</a:t>
            </a:r>
            <a:r>
              <a:rPr lang="tr-TR" sz="2400" b="1" dirty="0" smtClean="0">
                <a:solidFill>
                  <a:srgbClr val="0000FF"/>
                </a:solidFill>
              </a:rPr>
              <a:t>);</a:t>
            </a:r>
          </a:p>
          <a:p>
            <a:r>
              <a:rPr lang="tr-TR" sz="2400" dirty="0" smtClean="0"/>
              <a:t>	</a:t>
            </a:r>
            <a:r>
              <a:rPr lang="tr-TR" sz="2400" dirty="0" err="1" smtClean="0"/>
              <a:t>scanf</a:t>
            </a:r>
            <a:r>
              <a:rPr lang="tr-TR" sz="2400" dirty="0" smtClean="0"/>
              <a:t>("%d", &amp;yas);</a:t>
            </a:r>
          </a:p>
          <a:p>
            <a:r>
              <a:rPr lang="tr-TR" sz="2400" dirty="0" smtClean="0"/>
              <a:t>	}</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err="1" smtClean="0"/>
              <a:t>scanf’in</a:t>
            </a:r>
            <a:r>
              <a:rPr lang="tr-TR" sz="6000" dirty="0" smtClean="0"/>
              <a:t> döndüğü değeri, “Başarılı Kayıt Yapıldı Mı?” kontrolü için kullanım</a:t>
            </a: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scanf’in</a:t>
            </a:r>
            <a:r>
              <a:rPr lang="tr-TR" dirty="0" smtClean="0"/>
              <a:t> döndüğü değer</a:t>
            </a:r>
            <a:endParaRPr lang="tr-TR" dirty="0"/>
          </a:p>
        </p:txBody>
      </p:sp>
      <p:sp>
        <p:nvSpPr>
          <p:cNvPr id="3" name="2 İçerik Yer Tutucusu"/>
          <p:cNvSpPr>
            <a:spLocks noGrp="1"/>
          </p:cNvSpPr>
          <p:nvPr>
            <p:ph sz="quarter" idx="1"/>
          </p:nvPr>
        </p:nvSpPr>
        <p:spPr/>
        <p:txBody>
          <a:bodyPr/>
          <a:lstStyle/>
          <a:p>
            <a:r>
              <a:rPr lang="tr-TR" dirty="0" err="1" smtClean="0"/>
              <a:t>scanf</a:t>
            </a:r>
            <a:r>
              <a:rPr lang="tr-TR" dirty="0" smtClean="0"/>
              <a:t> aslında değer dönen bir fonksiyondur!</a:t>
            </a:r>
          </a:p>
          <a:p>
            <a:r>
              <a:rPr lang="tr-TR" dirty="0" smtClean="0"/>
              <a:t>Kaç tane değeri </a:t>
            </a:r>
            <a:r>
              <a:rPr lang="tr-TR" dirty="0" err="1" smtClean="0"/>
              <a:t>stdin’den</a:t>
            </a:r>
            <a:r>
              <a:rPr lang="tr-TR" dirty="0" smtClean="0"/>
              <a:t> başarıyla alabildiğinin sayısını döner.</a:t>
            </a:r>
          </a:p>
          <a:p>
            <a:pPr lvl="1"/>
            <a:r>
              <a:rPr lang="tr-TR" sz="2400" dirty="0" err="1" smtClean="0"/>
              <a:t>int</a:t>
            </a:r>
            <a:r>
              <a:rPr lang="tr-TR" sz="2400" dirty="0" smtClean="0"/>
              <a:t> x = </a:t>
            </a:r>
            <a:r>
              <a:rPr lang="en-US" sz="2400" dirty="0" err="1" smtClean="0"/>
              <a:t>scanf</a:t>
            </a:r>
            <a:r>
              <a:rPr lang="en-US" sz="2400" dirty="0" smtClean="0"/>
              <a:t>("%</a:t>
            </a:r>
            <a:r>
              <a:rPr lang="en-US" sz="2400" dirty="0" err="1" smtClean="0"/>
              <a:t>s%d%s%s</a:t>
            </a:r>
            <a:r>
              <a:rPr lang="en-US" sz="2400" dirty="0" smtClean="0"/>
              <a:t>", dept, &amp;</a:t>
            </a:r>
            <a:r>
              <a:rPr lang="en-US" sz="2400" dirty="0" err="1" smtClean="0"/>
              <a:t>course_num</a:t>
            </a:r>
            <a:r>
              <a:rPr lang="en-US" sz="2400" dirty="0" smtClean="0"/>
              <a:t>, days, time);</a:t>
            </a:r>
            <a:endParaRPr lang="tr-TR" sz="2400" dirty="0" smtClean="0"/>
          </a:p>
          <a:p>
            <a:pPr lvl="2"/>
            <a:r>
              <a:rPr lang="tr-TR" sz="2100" dirty="0" smtClean="0"/>
              <a:t>Her şey yolundaysa x, 4 değerini alır.</a:t>
            </a:r>
          </a:p>
          <a:p>
            <a:pPr lvl="1"/>
            <a:r>
              <a:rPr lang="tr-TR" sz="2400" dirty="0" smtClean="0"/>
              <a:t>Hiç değer alamazsa 0 ya da hataya yönelik eksi bir değer döner.</a:t>
            </a:r>
          </a:p>
          <a:p>
            <a:endParaRPr lang="tr-TR" dirty="0" smtClean="0"/>
          </a:p>
          <a:p>
            <a:endParaRPr lang="tr-TR" dirty="0" smtClean="0"/>
          </a:p>
          <a:p>
            <a:endParaRPr lang="tr-TR" dirty="0"/>
          </a:p>
        </p:txBody>
      </p:sp>
      <p:pic>
        <p:nvPicPr>
          <p:cNvPr id="6" name="5 Resim" descr="fd70948dcffc9c927ca5e532432c49bb--funny-baby-faces-funny-babies.jpg"/>
          <p:cNvPicPr>
            <a:picLocks noChangeAspect="1"/>
          </p:cNvPicPr>
          <p:nvPr/>
        </p:nvPicPr>
        <p:blipFill>
          <a:blip r:embed="rId4" cstate="print"/>
          <a:stretch>
            <a:fillRect/>
          </a:stretch>
        </p:blipFill>
        <p:spPr>
          <a:xfrm>
            <a:off x="6786578" y="3857628"/>
            <a:ext cx="1357322" cy="2035983"/>
          </a:xfrm>
          <a:prstGeom prst="rect">
            <a:avLst/>
          </a:prstGeom>
          <a:ln>
            <a:noFill/>
          </a:ln>
          <a:effectLst>
            <a:outerShdw blurRad="190500" algn="tl" rotWithShape="0">
              <a:srgbClr val="000000">
                <a:alpha val="70000"/>
              </a:srgbClr>
            </a:outerShdw>
          </a:effectLst>
        </p:spPr>
      </p:pic>
      <p:sp>
        <p:nvSpPr>
          <p:cNvPr id="7" name="6 Köşeleri Yuvarlanmış Dikdörtgen Belirtme Çizgisi"/>
          <p:cNvSpPr/>
          <p:nvPr/>
        </p:nvSpPr>
        <p:spPr>
          <a:xfrm>
            <a:off x="3357554" y="4143380"/>
            <a:ext cx="2571768" cy="1214446"/>
          </a:xfrm>
          <a:prstGeom prst="wedgeRoundRectCallout">
            <a:avLst>
              <a:gd name="adj1" fmla="val 104086"/>
              <a:gd name="adj2" fmla="val 203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smtClean="0"/>
              <a:t>Bugüne kadar hep </a:t>
            </a:r>
            <a:r>
              <a:rPr lang="tr-TR" sz="2000" i="1" dirty="0" err="1" smtClean="0"/>
              <a:t>void</a:t>
            </a:r>
            <a:r>
              <a:rPr lang="tr-TR" sz="2000" i="1" dirty="0" smtClean="0"/>
              <a:t> dönen bir fonksiyon gibi kullanmıştık oysa ki!</a:t>
            </a:r>
            <a:endParaRPr lang="tr-TR" sz="20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scanf’in</a:t>
            </a:r>
            <a:r>
              <a:rPr lang="tr-TR" dirty="0" smtClean="0"/>
              <a:t> döndüğü değer</a:t>
            </a:r>
            <a:endParaRPr lang="tr-TR" dirty="0"/>
          </a:p>
        </p:txBody>
      </p:sp>
      <p:sp>
        <p:nvSpPr>
          <p:cNvPr id="3" name="2 İçerik Yer Tutucusu"/>
          <p:cNvSpPr>
            <a:spLocks noGrp="1"/>
          </p:cNvSpPr>
          <p:nvPr>
            <p:ph sz="quarter" idx="1"/>
          </p:nvPr>
        </p:nvSpPr>
        <p:spPr/>
        <p:txBody>
          <a:bodyPr/>
          <a:lstStyle/>
          <a:p>
            <a:r>
              <a:rPr lang="tr-TR" dirty="0" smtClean="0"/>
              <a:t>Bu özelliği kullanarak da değer kontrolü yapabilirsiniz.</a:t>
            </a:r>
            <a:endParaRPr lang="tr-TR" dirty="0"/>
          </a:p>
        </p:txBody>
      </p:sp>
      <p:sp>
        <p:nvSpPr>
          <p:cNvPr id="5" name="4 Dikdörtgen"/>
          <p:cNvSpPr/>
          <p:nvPr/>
        </p:nvSpPr>
        <p:spPr>
          <a:xfrm>
            <a:off x="285720" y="1785926"/>
            <a:ext cx="6143668"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err="1" smtClean="0"/>
              <a:t>int</a:t>
            </a:r>
            <a:r>
              <a:rPr lang="tr-TR" dirty="0" smtClean="0"/>
              <a:t> </a:t>
            </a:r>
            <a:r>
              <a:rPr lang="tr-TR" dirty="0" err="1" smtClean="0"/>
              <a:t>main</a:t>
            </a:r>
            <a:r>
              <a:rPr lang="tr-TR" dirty="0" smtClean="0"/>
              <a:t>() {</a:t>
            </a:r>
          </a:p>
          <a:p>
            <a:r>
              <a:rPr lang="tr-TR" dirty="0" smtClean="0"/>
              <a:t>	</a:t>
            </a:r>
            <a:r>
              <a:rPr lang="tr-TR" dirty="0" err="1" smtClean="0"/>
              <a:t>int</a:t>
            </a:r>
            <a:r>
              <a:rPr lang="tr-TR" dirty="0" smtClean="0"/>
              <a:t> </a:t>
            </a:r>
            <a:r>
              <a:rPr lang="tr-TR" dirty="0" err="1" smtClean="0"/>
              <a:t>sayi</a:t>
            </a:r>
            <a:r>
              <a:rPr lang="tr-TR" dirty="0" smtClean="0"/>
              <a:t>;</a:t>
            </a:r>
          </a:p>
          <a:p>
            <a:r>
              <a:rPr lang="tr-TR" dirty="0" smtClean="0"/>
              <a:t>	</a:t>
            </a:r>
            <a:r>
              <a:rPr lang="tr-TR" dirty="0" err="1" smtClean="0"/>
              <a:t>printf</a:t>
            </a:r>
            <a:r>
              <a:rPr lang="tr-TR" dirty="0" smtClean="0"/>
              <a:t>("</a:t>
            </a:r>
            <a:r>
              <a:rPr lang="tr-TR" dirty="0" err="1" smtClean="0"/>
              <a:t>Rakamlari</a:t>
            </a:r>
            <a:r>
              <a:rPr lang="tr-TR" dirty="0" smtClean="0"/>
              <a:t> </a:t>
            </a:r>
            <a:r>
              <a:rPr lang="tr-TR" dirty="0" err="1" smtClean="0"/>
              <a:t>kullanmalisiniz</a:t>
            </a:r>
            <a:r>
              <a:rPr lang="tr-TR" dirty="0" smtClean="0"/>
              <a:t>.Harf olmaz.\n");</a:t>
            </a:r>
          </a:p>
          <a:p>
            <a:r>
              <a:rPr lang="tr-TR" dirty="0" smtClean="0"/>
              <a:t>	</a:t>
            </a:r>
            <a:r>
              <a:rPr lang="tr-TR" dirty="0" err="1" smtClean="0"/>
              <a:t>printf</a:t>
            </a:r>
            <a:r>
              <a:rPr lang="tr-TR" dirty="0" smtClean="0"/>
              <a:t>("Bir </a:t>
            </a:r>
            <a:r>
              <a:rPr lang="tr-TR" dirty="0" err="1" smtClean="0"/>
              <a:t>sayi</a:t>
            </a:r>
            <a:r>
              <a:rPr lang="tr-TR" dirty="0" smtClean="0"/>
              <a:t> giriniz:");</a:t>
            </a:r>
          </a:p>
          <a:p>
            <a:r>
              <a:rPr lang="tr-TR" dirty="0" smtClean="0"/>
              <a:t>	</a:t>
            </a:r>
            <a:r>
              <a:rPr lang="tr-TR" dirty="0" err="1" smtClean="0"/>
              <a:t>while</a:t>
            </a:r>
            <a:r>
              <a:rPr lang="tr-TR" dirty="0" smtClean="0"/>
              <a:t>(</a:t>
            </a:r>
            <a:r>
              <a:rPr lang="tr-TR" dirty="0" err="1" smtClean="0"/>
              <a:t>scanf</a:t>
            </a:r>
            <a:r>
              <a:rPr lang="tr-TR" dirty="0" smtClean="0"/>
              <a:t>("%d", &amp;</a:t>
            </a:r>
            <a:r>
              <a:rPr lang="tr-TR" dirty="0" err="1" smtClean="0"/>
              <a:t>sayi</a:t>
            </a:r>
            <a:r>
              <a:rPr lang="tr-TR" dirty="0" smtClean="0"/>
              <a:t>)!=1) {</a:t>
            </a:r>
          </a:p>
          <a:p>
            <a:r>
              <a:rPr lang="tr-TR" dirty="0" smtClean="0"/>
              <a:t>		</a:t>
            </a:r>
            <a:r>
              <a:rPr lang="tr-TR" dirty="0" err="1" smtClean="0"/>
              <a:t>printf</a:t>
            </a:r>
            <a:r>
              <a:rPr lang="tr-TR" dirty="0" smtClean="0"/>
              <a:t>("</a:t>
            </a:r>
            <a:r>
              <a:rPr lang="tr-TR" dirty="0" err="1" smtClean="0"/>
              <a:t>scanf</a:t>
            </a:r>
            <a:r>
              <a:rPr lang="tr-TR" dirty="0" smtClean="0"/>
              <a:t> bir </a:t>
            </a:r>
            <a:r>
              <a:rPr lang="tr-TR" dirty="0" err="1" smtClean="0"/>
              <a:t>sayi</a:t>
            </a:r>
            <a:r>
              <a:rPr lang="tr-TR" dirty="0" smtClean="0"/>
              <a:t> </a:t>
            </a:r>
            <a:r>
              <a:rPr lang="tr-TR" dirty="0" err="1" smtClean="0"/>
              <a:t>girisi</a:t>
            </a:r>
            <a:r>
              <a:rPr lang="tr-TR" dirty="0" smtClean="0"/>
              <a:t> </a:t>
            </a:r>
            <a:r>
              <a:rPr lang="tr-TR" dirty="0" err="1" smtClean="0"/>
              <a:t>okuyamadi</a:t>
            </a:r>
            <a:r>
              <a:rPr lang="tr-TR" dirty="0" smtClean="0"/>
              <a:t>!\n");</a:t>
            </a:r>
          </a:p>
          <a:p>
            <a:r>
              <a:rPr lang="tr-TR" dirty="0" smtClean="0"/>
              <a:t>		</a:t>
            </a:r>
            <a:r>
              <a:rPr lang="tr-TR" dirty="0" err="1" smtClean="0"/>
              <a:t>fflush</a:t>
            </a:r>
            <a:r>
              <a:rPr lang="tr-TR" dirty="0" smtClean="0"/>
              <a:t>(</a:t>
            </a:r>
            <a:r>
              <a:rPr lang="tr-TR" dirty="0" err="1" smtClean="0"/>
              <a:t>stdin</a:t>
            </a:r>
            <a:r>
              <a:rPr lang="tr-TR" dirty="0" smtClean="0"/>
              <a:t>);</a:t>
            </a:r>
          </a:p>
          <a:p>
            <a:r>
              <a:rPr lang="tr-TR" dirty="0" smtClean="0"/>
              <a:t>		</a:t>
            </a:r>
            <a:r>
              <a:rPr lang="tr-TR" dirty="0" err="1" smtClean="0"/>
              <a:t>printf</a:t>
            </a:r>
            <a:r>
              <a:rPr lang="tr-TR" dirty="0" smtClean="0"/>
              <a:t>("Bir </a:t>
            </a:r>
            <a:r>
              <a:rPr lang="tr-TR" dirty="0" err="1" smtClean="0"/>
              <a:t>sayi</a:t>
            </a:r>
            <a:r>
              <a:rPr lang="tr-TR" dirty="0" smtClean="0"/>
              <a:t> giriniz:");</a:t>
            </a:r>
          </a:p>
          <a:p>
            <a:r>
              <a:rPr lang="tr-TR" dirty="0" smtClean="0"/>
              <a:t>	}</a:t>
            </a:r>
          </a:p>
          <a:p>
            <a:endParaRPr lang="tr-TR" dirty="0" smtClean="0"/>
          </a:p>
          <a:p>
            <a:r>
              <a:rPr lang="tr-TR" dirty="0" smtClean="0"/>
              <a:t>	</a:t>
            </a:r>
            <a:r>
              <a:rPr lang="tr-TR" dirty="0" err="1" smtClean="0"/>
              <a:t>printf</a:t>
            </a:r>
            <a:r>
              <a:rPr lang="tr-TR" dirty="0" smtClean="0"/>
              <a:t>("</a:t>
            </a:r>
            <a:r>
              <a:rPr lang="tr-TR" dirty="0" err="1" smtClean="0"/>
              <a:t>Girdiginiz</a:t>
            </a:r>
            <a:r>
              <a:rPr lang="tr-TR" dirty="0" smtClean="0"/>
              <a:t> </a:t>
            </a:r>
            <a:r>
              <a:rPr lang="tr-TR" dirty="0" err="1" smtClean="0"/>
              <a:t>sayi</a:t>
            </a:r>
            <a:r>
              <a:rPr lang="tr-TR" dirty="0" smtClean="0"/>
              <a:t> %d olarak </a:t>
            </a:r>
            <a:r>
              <a:rPr lang="tr-TR" dirty="0" err="1" smtClean="0"/>
              <a:t>alinmistir</a:t>
            </a:r>
            <a:r>
              <a:rPr lang="tr-TR" dirty="0" smtClean="0"/>
              <a:t>", </a:t>
            </a:r>
            <a:r>
              <a:rPr lang="tr-TR" dirty="0" err="1" smtClean="0"/>
              <a:t>sayi</a:t>
            </a:r>
            <a:r>
              <a:rPr lang="tr-TR" dirty="0" smtClean="0"/>
              <a:t>);</a:t>
            </a:r>
          </a:p>
          <a:p>
            <a:endParaRPr lang="tr-TR" dirty="0" smtClean="0"/>
          </a:p>
          <a:p>
            <a:r>
              <a:rPr lang="tr-TR" dirty="0" smtClean="0"/>
              <a:t>	</a:t>
            </a:r>
            <a:r>
              <a:rPr lang="tr-TR" dirty="0" err="1" smtClean="0"/>
              <a:t>return</a:t>
            </a:r>
            <a:r>
              <a:rPr lang="tr-TR" dirty="0" smtClean="0"/>
              <a:t> 0;</a:t>
            </a:r>
          </a:p>
          <a:p>
            <a:r>
              <a:rPr lang="tr-TR" dirty="0" smtClean="0"/>
              <a:t>}</a:t>
            </a:r>
            <a:endParaRPr lang="tr-TR" dirty="0"/>
          </a:p>
        </p:txBody>
      </p:sp>
      <p:pic>
        <p:nvPicPr>
          <p:cNvPr id="2050" name="Picture 2"/>
          <p:cNvPicPr>
            <a:picLocks noChangeAspect="1" noChangeArrowheads="1"/>
          </p:cNvPicPr>
          <p:nvPr/>
        </p:nvPicPr>
        <p:blipFill>
          <a:blip r:embed="rId3"/>
          <a:srcRect t="8070"/>
          <a:stretch>
            <a:fillRect/>
          </a:stretch>
        </p:blipFill>
        <p:spPr bwMode="auto">
          <a:xfrm>
            <a:off x="5895665" y="4000504"/>
            <a:ext cx="3105491" cy="1755395"/>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Tipik bir soru: “</a:t>
            </a:r>
            <a:r>
              <a:rPr lang="tr-TR" dirty="0" err="1" smtClean="0"/>
              <a:t>void</a:t>
            </a:r>
            <a:r>
              <a:rPr lang="tr-TR" dirty="0" smtClean="0"/>
              <a:t> fonksiyonu nedir?”</a:t>
            </a:r>
            <a:endParaRPr lang="tr-TR" dirty="0"/>
          </a:p>
        </p:txBody>
      </p:sp>
      <p:sp>
        <p:nvSpPr>
          <p:cNvPr id="3" name="2 İçerik Yer Tutucusu"/>
          <p:cNvSpPr>
            <a:spLocks noGrp="1"/>
          </p:cNvSpPr>
          <p:nvPr>
            <p:ph sz="quarter" idx="1"/>
          </p:nvPr>
        </p:nvSpPr>
        <p:spPr>
          <a:xfrm>
            <a:off x="457200" y="1219200"/>
            <a:ext cx="5329246" cy="4937760"/>
          </a:xfrm>
        </p:spPr>
        <p:txBody>
          <a:bodyPr>
            <a:normAutofit fontScale="85000" lnSpcReduction="20000"/>
          </a:bodyPr>
          <a:lstStyle/>
          <a:p>
            <a:r>
              <a:rPr lang="tr-TR" dirty="0" smtClean="0"/>
              <a:t>Yanlış bir sorudur. </a:t>
            </a:r>
          </a:p>
          <a:p>
            <a:pPr lvl="1"/>
            <a:r>
              <a:rPr lang="tr-TR" dirty="0" smtClean="0"/>
              <a:t>Öğrencinin konuyu cep telefonundan oyun oynayarak takip ettiğine işarettir.</a:t>
            </a:r>
          </a:p>
          <a:p>
            <a:r>
              <a:rPr lang="tr-TR" dirty="0" smtClean="0"/>
              <a:t>Fonksiyonun isminin öncesindeki kısım, fonksiyon çalıştırıldığında fonksiyonun çağrıldığı yere döneceği değerin türünü verir.</a:t>
            </a:r>
          </a:p>
          <a:p>
            <a:r>
              <a:rPr lang="tr-TR" dirty="0" smtClean="0"/>
              <a:t>Mesela, </a:t>
            </a:r>
            <a:r>
              <a:rPr lang="tr-TR" i="1" dirty="0" err="1" smtClean="0"/>
              <a:t>int</a:t>
            </a:r>
            <a:r>
              <a:rPr lang="tr-TR" i="1" dirty="0" smtClean="0"/>
              <a:t> fonksiyon_ismi(</a:t>
            </a:r>
            <a:r>
              <a:rPr lang="tr-TR" i="1" dirty="0" err="1" smtClean="0"/>
              <a:t>int</a:t>
            </a:r>
            <a:r>
              <a:rPr lang="tr-TR" i="1" dirty="0" smtClean="0"/>
              <a:t> a, </a:t>
            </a:r>
            <a:r>
              <a:rPr lang="tr-TR" i="1" dirty="0" err="1" smtClean="0"/>
              <a:t>int</a:t>
            </a:r>
            <a:r>
              <a:rPr lang="tr-TR" i="1" dirty="0" smtClean="0"/>
              <a:t> b) …</a:t>
            </a:r>
          </a:p>
          <a:p>
            <a:pPr>
              <a:buNone/>
            </a:pPr>
            <a:r>
              <a:rPr lang="tr-TR" dirty="0" smtClean="0"/>
              <a:t>	şeklindeki bir kullanım, fonksiyonun </a:t>
            </a:r>
            <a:r>
              <a:rPr lang="tr-TR" dirty="0" err="1" smtClean="0"/>
              <a:t>int</a:t>
            </a:r>
            <a:r>
              <a:rPr lang="tr-TR" dirty="0" smtClean="0"/>
              <a:t> türünde değer döndüreceği anlamına gelir.</a:t>
            </a:r>
          </a:p>
          <a:p>
            <a:r>
              <a:rPr lang="tr-TR" i="1" dirty="0" err="1" smtClean="0">
                <a:solidFill>
                  <a:srgbClr val="FF0000"/>
                </a:solidFill>
              </a:rPr>
              <a:t>void</a:t>
            </a:r>
            <a:r>
              <a:rPr lang="tr-TR" dirty="0" smtClean="0"/>
              <a:t> “boşluk” demektir.</a:t>
            </a:r>
          </a:p>
          <a:p>
            <a:r>
              <a:rPr lang="tr-TR" i="1" dirty="0" err="1" smtClean="0"/>
              <a:t>void</a:t>
            </a:r>
            <a:r>
              <a:rPr lang="tr-TR" i="1" dirty="0" smtClean="0"/>
              <a:t> fonksiyon_ismi(</a:t>
            </a:r>
            <a:r>
              <a:rPr lang="tr-TR" i="1" dirty="0" err="1" smtClean="0"/>
              <a:t>double</a:t>
            </a:r>
            <a:r>
              <a:rPr lang="tr-TR" i="1" dirty="0" smtClean="0"/>
              <a:t> c, </a:t>
            </a:r>
            <a:r>
              <a:rPr lang="tr-TR" i="1" dirty="0" err="1" smtClean="0"/>
              <a:t>char</a:t>
            </a:r>
            <a:r>
              <a:rPr lang="tr-TR" i="1" dirty="0" smtClean="0"/>
              <a:t> d) …</a:t>
            </a:r>
          </a:p>
          <a:p>
            <a:pPr>
              <a:buNone/>
            </a:pPr>
            <a:r>
              <a:rPr lang="tr-TR" dirty="0" smtClean="0"/>
              <a:t>	şeklindeki bir kullanım, fonksiyonun değer döndürmeyeceği anlamına gelir. </a:t>
            </a:r>
          </a:p>
          <a:p>
            <a:pPr lvl="1"/>
            <a:r>
              <a:rPr lang="tr-TR" dirty="0" smtClean="0"/>
              <a:t>örn. sadece </a:t>
            </a:r>
            <a:r>
              <a:rPr lang="tr-TR" dirty="0" err="1" smtClean="0"/>
              <a:t>printf’lerden</a:t>
            </a:r>
            <a:r>
              <a:rPr lang="tr-TR" dirty="0" smtClean="0"/>
              <a:t> oluşan bir fonksiyon olabilir.</a:t>
            </a:r>
          </a:p>
          <a:p>
            <a:pPr>
              <a:buNone/>
            </a:pPr>
            <a:endParaRPr lang="tr-TR" dirty="0" smtClean="0"/>
          </a:p>
          <a:p>
            <a:pPr>
              <a:buNone/>
            </a:pPr>
            <a:endParaRPr lang="tr-TR" dirty="0"/>
          </a:p>
        </p:txBody>
      </p:sp>
      <p:pic>
        <p:nvPicPr>
          <p:cNvPr id="4" name="3 Resim" descr="Screen-shot-2012-06-25-at-9_12_54-AM-300x264.png"/>
          <p:cNvPicPr>
            <a:picLocks noChangeAspect="1"/>
          </p:cNvPicPr>
          <p:nvPr/>
        </p:nvPicPr>
        <p:blipFill>
          <a:blip r:embed="rId3">
            <a:clrChange>
              <a:clrFrom>
                <a:srgbClr val="FFFFFF"/>
              </a:clrFrom>
              <a:clrTo>
                <a:srgbClr val="FFFFFF">
                  <a:alpha val="0"/>
                </a:srgbClr>
              </a:clrTo>
            </a:clrChange>
          </a:blip>
          <a:stretch>
            <a:fillRect/>
          </a:stretch>
        </p:blipFill>
        <p:spPr>
          <a:xfrm>
            <a:off x="7072330" y="4377696"/>
            <a:ext cx="2428872" cy="2137407"/>
          </a:xfrm>
          <a:prstGeom prst="rect">
            <a:avLst/>
          </a:prstGeom>
        </p:spPr>
      </p:pic>
      <p:sp>
        <p:nvSpPr>
          <p:cNvPr id="5" name="4 Köşeleri Yuvarlanmış Dikdörtgen Belirtme Çizgisi"/>
          <p:cNvSpPr/>
          <p:nvPr/>
        </p:nvSpPr>
        <p:spPr>
          <a:xfrm>
            <a:off x="6000760" y="2928934"/>
            <a:ext cx="2286016" cy="1214446"/>
          </a:xfrm>
          <a:prstGeom prst="wedgeRoundRectCallout">
            <a:avLst>
              <a:gd name="adj1" fmla="val 37008"/>
              <a:gd name="adj2" fmla="val 9714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sz="1600" dirty="0" smtClean="0">
                <a:solidFill>
                  <a:schemeClr val="tx1"/>
                </a:solidFill>
              </a:rPr>
              <a:t>HOCAM, O DEĞİL DE </a:t>
            </a:r>
            <a:r>
              <a:rPr lang="tr-TR" sz="1600" b="1" i="1" dirty="0" err="1" smtClean="0">
                <a:solidFill>
                  <a:schemeClr val="tx1"/>
                </a:solidFill>
              </a:rPr>
              <a:t>void</a:t>
            </a:r>
            <a:r>
              <a:rPr lang="tr-TR" sz="1600" b="1" i="1" dirty="0" smtClean="0">
                <a:solidFill>
                  <a:schemeClr val="tx1"/>
                </a:solidFill>
              </a:rPr>
              <a:t> fonksiyonu </a:t>
            </a:r>
            <a:r>
              <a:rPr lang="tr-TR" sz="1600" dirty="0" smtClean="0">
                <a:solidFill>
                  <a:schemeClr val="tx1"/>
                </a:solidFill>
              </a:rPr>
              <a:t>NE DEMEK?TEKRAR ANLATIR MISINIZ?</a:t>
            </a:r>
            <a:endParaRPr lang="tr-TR" sz="1600" dirty="0">
              <a:solidFill>
                <a:schemeClr val="tx1"/>
              </a:solidFill>
            </a:endParaRPr>
          </a:p>
        </p:txBody>
      </p:sp>
      <p:pic>
        <p:nvPicPr>
          <p:cNvPr id="6" name="Picture 3"/>
          <p:cNvPicPr>
            <a:picLocks noChangeAspect="1" noChangeArrowheads="1"/>
          </p:cNvPicPr>
          <p:nvPr/>
        </p:nvPicPr>
        <p:blipFill>
          <a:blip r:embed="rId4"/>
          <a:srcRect/>
          <a:stretch>
            <a:fillRect/>
          </a:stretch>
        </p:blipFill>
        <p:spPr bwMode="auto">
          <a:xfrm>
            <a:off x="5715008" y="1357298"/>
            <a:ext cx="2775784" cy="13573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heckerboard(across)">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heckerboard(across)">
                                      <p:cBhvr>
                                        <p:cTn id="40" dur="500"/>
                                        <p:tgtEl>
                                          <p:spTgt spid="3">
                                            <p:txEl>
                                              <p:pRg st="7" end="7"/>
                                            </p:txEl>
                                          </p:spTgt>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checkerboard(across)">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a:t>
            </a:r>
            <a:endParaRPr lang="tr-TR" dirty="0"/>
          </a:p>
        </p:txBody>
      </p:sp>
      <p:sp>
        <p:nvSpPr>
          <p:cNvPr id="3" name="2 İçerik Yer Tutucusu"/>
          <p:cNvSpPr>
            <a:spLocks noGrp="1"/>
          </p:cNvSpPr>
          <p:nvPr>
            <p:ph sz="quarter" idx="1"/>
          </p:nvPr>
        </p:nvSpPr>
        <p:spPr>
          <a:xfrm>
            <a:off x="457200" y="1219200"/>
            <a:ext cx="8229600" cy="2709866"/>
          </a:xfrm>
        </p:spPr>
        <p:txBody>
          <a:bodyPr>
            <a:normAutofit fontScale="77500" lnSpcReduction="20000"/>
          </a:bodyPr>
          <a:lstStyle/>
          <a:p>
            <a:pPr>
              <a:buNone/>
            </a:pPr>
            <a:r>
              <a:rPr lang="tr-TR" dirty="0" smtClean="0"/>
              <a:t>	</a:t>
            </a:r>
            <a:r>
              <a:rPr lang="tr-TR" dirty="0" err="1" smtClean="0"/>
              <a:t>char</a:t>
            </a:r>
            <a:r>
              <a:rPr lang="tr-TR" dirty="0" smtClean="0"/>
              <a:t> dizgi[100];</a:t>
            </a:r>
          </a:p>
          <a:p>
            <a:pPr>
              <a:buNone/>
            </a:pPr>
            <a:r>
              <a:rPr lang="tr-TR" dirty="0" smtClean="0"/>
              <a:t>	</a:t>
            </a:r>
            <a:r>
              <a:rPr lang="tr-TR" dirty="0" err="1" smtClean="0"/>
              <a:t>int</a:t>
            </a:r>
            <a:r>
              <a:rPr lang="tr-TR" dirty="0" smtClean="0"/>
              <a:t> </a:t>
            </a:r>
            <a:r>
              <a:rPr lang="tr-TR" dirty="0" err="1" smtClean="0"/>
              <a:t>sayi</a:t>
            </a:r>
            <a:r>
              <a:rPr lang="tr-TR" dirty="0" smtClean="0"/>
              <a:t>;</a:t>
            </a:r>
          </a:p>
          <a:p>
            <a:pPr>
              <a:buNone/>
            </a:pPr>
            <a:r>
              <a:rPr lang="tr-TR" dirty="0" smtClean="0"/>
              <a:t>	</a:t>
            </a:r>
            <a:r>
              <a:rPr lang="tr-TR" dirty="0" err="1" smtClean="0"/>
              <a:t>printf</a:t>
            </a:r>
            <a:r>
              <a:rPr lang="tr-TR" dirty="0" smtClean="0"/>
              <a:t>("A:");</a:t>
            </a:r>
          </a:p>
          <a:p>
            <a:pPr>
              <a:buNone/>
            </a:pPr>
            <a:r>
              <a:rPr lang="tr-TR" dirty="0" smtClean="0"/>
              <a:t>	</a:t>
            </a:r>
            <a:r>
              <a:rPr lang="tr-TR" dirty="0" err="1" smtClean="0"/>
              <a:t>fgets</a:t>
            </a:r>
            <a:r>
              <a:rPr lang="tr-TR" dirty="0" smtClean="0"/>
              <a:t>(dizgi, 3, </a:t>
            </a:r>
            <a:r>
              <a:rPr lang="tr-TR" dirty="0" err="1" smtClean="0"/>
              <a:t>stdin</a:t>
            </a:r>
            <a:r>
              <a:rPr lang="tr-TR" dirty="0" smtClean="0"/>
              <a:t>);</a:t>
            </a:r>
          </a:p>
          <a:p>
            <a:pPr>
              <a:buNone/>
            </a:pPr>
            <a:r>
              <a:rPr lang="tr-TR" dirty="0" smtClean="0"/>
              <a:t>	</a:t>
            </a:r>
            <a:r>
              <a:rPr lang="tr-TR" dirty="0" err="1" smtClean="0"/>
              <a:t>printf</a:t>
            </a:r>
            <a:r>
              <a:rPr lang="tr-TR" dirty="0" smtClean="0"/>
              <a:t>("B:");</a:t>
            </a:r>
          </a:p>
          <a:p>
            <a:pPr>
              <a:buNone/>
            </a:pPr>
            <a:r>
              <a:rPr lang="tr-TR" dirty="0" smtClean="0"/>
              <a:t>	</a:t>
            </a:r>
            <a:r>
              <a:rPr lang="tr-TR" dirty="0" err="1" smtClean="0"/>
              <a:t>if</a:t>
            </a:r>
            <a:r>
              <a:rPr lang="tr-TR" dirty="0" smtClean="0"/>
              <a:t>(</a:t>
            </a:r>
            <a:r>
              <a:rPr lang="tr-TR" dirty="0" err="1" smtClean="0"/>
              <a:t>scanf</a:t>
            </a:r>
            <a:r>
              <a:rPr lang="tr-TR" dirty="0" smtClean="0"/>
              <a:t>("%d",&amp;</a:t>
            </a:r>
            <a:r>
              <a:rPr lang="tr-TR" dirty="0" err="1" smtClean="0"/>
              <a:t>sayi</a:t>
            </a:r>
            <a:r>
              <a:rPr lang="tr-TR" dirty="0" smtClean="0"/>
              <a:t>)&gt;0)</a:t>
            </a:r>
          </a:p>
          <a:p>
            <a:pPr>
              <a:buNone/>
            </a:pPr>
            <a:r>
              <a:rPr lang="tr-TR" dirty="0" smtClean="0"/>
              <a:t>		</a:t>
            </a:r>
            <a:r>
              <a:rPr lang="tr-TR" dirty="0" err="1" smtClean="0"/>
              <a:t>printf</a:t>
            </a:r>
            <a:r>
              <a:rPr lang="tr-TR" dirty="0" smtClean="0"/>
              <a:t>("%s", dizgi);</a:t>
            </a:r>
          </a:p>
          <a:p>
            <a:pPr>
              <a:buNone/>
            </a:pPr>
            <a:r>
              <a:rPr lang="tr-TR" dirty="0" smtClean="0"/>
              <a:t>		</a:t>
            </a:r>
            <a:r>
              <a:rPr lang="tr-TR" dirty="0" err="1" smtClean="0"/>
              <a:t>printf</a:t>
            </a:r>
            <a:r>
              <a:rPr lang="tr-TR" dirty="0" smtClean="0"/>
              <a:t>("-%d", </a:t>
            </a:r>
            <a:r>
              <a:rPr lang="tr-TR" dirty="0" err="1" smtClean="0"/>
              <a:t>sayi</a:t>
            </a:r>
            <a:r>
              <a:rPr lang="tr-TR" dirty="0" smtClean="0"/>
              <a:t>);</a:t>
            </a:r>
            <a:endParaRPr lang="tr-TR" dirty="0"/>
          </a:p>
        </p:txBody>
      </p:sp>
      <p:graphicFrame>
        <p:nvGraphicFramePr>
          <p:cNvPr id="5" name="4 Tablo"/>
          <p:cNvGraphicFramePr>
            <a:graphicFrameLocks noGrp="1"/>
          </p:cNvGraphicFramePr>
          <p:nvPr/>
        </p:nvGraphicFramePr>
        <p:xfrm>
          <a:off x="4143372" y="1857364"/>
          <a:ext cx="4405320" cy="1188720"/>
        </p:xfrm>
        <a:graphic>
          <a:graphicData uri="http://schemas.openxmlformats.org/drawingml/2006/table">
            <a:tbl>
              <a:tblPr firstRow="1" bandRow="1">
                <a:tableStyleId>{5940675A-B579-460E-94D1-54222C63F5DA}</a:tableStyleId>
              </a:tblPr>
              <a:tblGrid>
                <a:gridCol w="440532"/>
                <a:gridCol w="440532"/>
                <a:gridCol w="440532"/>
                <a:gridCol w="440532"/>
                <a:gridCol w="440532"/>
                <a:gridCol w="440532"/>
                <a:gridCol w="440532"/>
                <a:gridCol w="440532"/>
                <a:gridCol w="440532"/>
                <a:gridCol w="440532"/>
              </a:tblGrid>
              <a:tr h="309565">
                <a:tc>
                  <a:txBody>
                    <a:bodyPr/>
                    <a:lstStyle/>
                    <a:p>
                      <a:pPr algn="ctr"/>
                      <a:r>
                        <a:rPr lang="tr-TR" sz="2000" dirty="0" smtClean="0"/>
                        <a:t>A</a:t>
                      </a:r>
                      <a:endParaRPr lang="tr-TR" sz="2000" dirty="0"/>
                    </a:p>
                  </a:txBody>
                  <a:tcPr/>
                </a:tc>
                <a:tc>
                  <a:txBody>
                    <a:bodyPr/>
                    <a:lstStyle/>
                    <a:p>
                      <a:pPr algn="ctr"/>
                      <a:r>
                        <a:rPr lang="tr-TR" sz="2000" dirty="0" smtClean="0"/>
                        <a:t>:</a:t>
                      </a:r>
                      <a:endParaRPr lang="tr-TR" sz="2000" dirty="0"/>
                    </a:p>
                  </a:txBody>
                  <a:tcPr/>
                </a:tc>
                <a:tc>
                  <a:txBody>
                    <a:bodyPr/>
                    <a:lstStyle/>
                    <a:p>
                      <a:pPr algn="ctr"/>
                      <a:r>
                        <a:rPr lang="tr-TR" sz="2000" b="1" i="1" dirty="0" smtClean="0"/>
                        <a:t>1</a:t>
                      </a:r>
                      <a:endParaRPr lang="tr-TR" sz="2000" b="1" i="1" dirty="0"/>
                    </a:p>
                  </a:txBody>
                  <a:tcPr/>
                </a:tc>
                <a:tc>
                  <a:txBody>
                    <a:bodyPr/>
                    <a:lstStyle/>
                    <a:p>
                      <a:pPr algn="ctr"/>
                      <a:r>
                        <a:rPr lang="tr-TR" sz="2000" b="1" i="1" dirty="0" smtClean="0"/>
                        <a:t>2</a:t>
                      </a:r>
                      <a:endParaRPr lang="tr-TR" sz="2000" b="1" i="1" dirty="0"/>
                    </a:p>
                  </a:txBody>
                  <a:tcPr/>
                </a:tc>
                <a:tc>
                  <a:txBody>
                    <a:bodyPr/>
                    <a:lstStyle/>
                    <a:p>
                      <a:pPr algn="ctr"/>
                      <a:r>
                        <a:rPr lang="tr-TR" sz="2000" b="1" i="1" dirty="0" smtClean="0"/>
                        <a:t>3</a:t>
                      </a:r>
                      <a:endParaRPr lang="tr-TR" sz="2000" b="1" i="1" dirty="0"/>
                    </a:p>
                  </a:txBody>
                  <a:tcPr/>
                </a:tc>
                <a:tc>
                  <a:txBody>
                    <a:bodyPr/>
                    <a:lstStyle/>
                    <a:p>
                      <a:pPr algn="ctr"/>
                      <a:r>
                        <a:rPr lang="tr-TR" sz="2000" b="1" i="1" dirty="0" smtClean="0"/>
                        <a:t>4</a:t>
                      </a:r>
                      <a:endParaRPr lang="tr-TR" sz="2000" b="1" i="1" dirty="0"/>
                    </a:p>
                  </a:txBody>
                  <a:tcPr/>
                </a:tc>
                <a:tc>
                  <a:txBody>
                    <a:bodyPr/>
                    <a:lstStyle/>
                    <a:p>
                      <a:pPr algn="ctr"/>
                      <a:r>
                        <a:rPr lang="tr-TR" sz="2000" b="1" i="1" dirty="0" smtClean="0"/>
                        <a:t>5</a:t>
                      </a: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tr>
              <a:tr h="309565">
                <a:tc>
                  <a:txBody>
                    <a:bodyPr/>
                    <a:lstStyle/>
                    <a:p>
                      <a:pPr algn="ctr"/>
                      <a:r>
                        <a:rPr lang="tr-TR" sz="2000" dirty="0" smtClean="0"/>
                        <a:t>B</a:t>
                      </a:r>
                      <a:endParaRPr lang="tr-TR" sz="2000" dirty="0"/>
                    </a:p>
                  </a:txBody>
                  <a:tcPr/>
                </a:tc>
                <a:tc>
                  <a:txBody>
                    <a:bodyPr/>
                    <a:lstStyle/>
                    <a:p>
                      <a:pPr algn="ctr"/>
                      <a:r>
                        <a:rPr lang="tr-TR" sz="2000" dirty="0" smtClean="0"/>
                        <a:t>:</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r>
              <a:tr h="309565">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r>
            </a:tbl>
          </a:graphicData>
        </a:graphic>
      </p:graphicFrame>
      <p:sp>
        <p:nvSpPr>
          <p:cNvPr id="6" name="5 Metin kutusu"/>
          <p:cNvSpPr txBox="1"/>
          <p:nvPr/>
        </p:nvSpPr>
        <p:spPr>
          <a:xfrm>
            <a:off x="5214943" y="568091"/>
            <a:ext cx="35719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Verilen bu kısmı aynen kağıdınızdaki karelere geçirdikten sonra cevabınızı  yazarak ekran çıktısını oluşturunuz.</a:t>
            </a:r>
            <a:endParaRPr lang="tr-TR" dirty="0"/>
          </a:p>
        </p:txBody>
      </p:sp>
      <p:pic>
        <p:nvPicPr>
          <p:cNvPr id="3074" name="Picture 2"/>
          <p:cNvPicPr>
            <a:picLocks noChangeAspect="1" noChangeArrowheads="1"/>
          </p:cNvPicPr>
          <p:nvPr/>
        </p:nvPicPr>
        <p:blipFill>
          <a:blip r:embed="rId3"/>
          <a:srcRect r="91764" b="91211"/>
          <a:stretch>
            <a:fillRect/>
          </a:stretch>
        </p:blipFill>
        <p:spPr bwMode="auto">
          <a:xfrm>
            <a:off x="4572000" y="3429000"/>
            <a:ext cx="2428892" cy="1457324"/>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smtClean="0"/>
              <a:t>Fonksiyon ile ilgili ek örnekler</a:t>
            </a: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Faktöriyel fonksiyonu örneği</a:t>
            </a:r>
            <a:endParaRPr lang="tr-TR" dirty="0"/>
          </a:p>
        </p:txBody>
      </p:sp>
      <p:sp>
        <p:nvSpPr>
          <p:cNvPr id="3" name="2 İçerik Yer Tutucusu"/>
          <p:cNvSpPr>
            <a:spLocks noGrp="1"/>
          </p:cNvSpPr>
          <p:nvPr>
            <p:ph sz="quarter" idx="1"/>
          </p:nvPr>
        </p:nvSpPr>
        <p:spPr/>
        <p:txBody>
          <a:bodyPr/>
          <a:lstStyle/>
          <a:p>
            <a:r>
              <a:rPr lang="tr-TR" dirty="0" smtClean="0"/>
              <a:t>Matematik kütüphanesinde faktöriyel fonksiyonu yoktur.</a:t>
            </a:r>
          </a:p>
          <a:p>
            <a:r>
              <a:rPr lang="tr-TR" dirty="0" smtClean="0"/>
              <a:t>! işareti, C dilinde “değil” anlamına gelir. Faktöriyel işlemi yapamaz.</a:t>
            </a:r>
            <a:endParaRPr lang="tr-TR" dirty="0"/>
          </a:p>
        </p:txBody>
      </p:sp>
      <p:grpSp>
        <p:nvGrpSpPr>
          <p:cNvPr id="7" name="6 Grup"/>
          <p:cNvGrpSpPr/>
          <p:nvPr/>
        </p:nvGrpSpPr>
        <p:grpSpPr>
          <a:xfrm>
            <a:off x="785786" y="2786058"/>
            <a:ext cx="5072098" cy="2988948"/>
            <a:chOff x="785786" y="2786058"/>
            <a:chExt cx="5072098" cy="2988948"/>
          </a:xfrm>
        </p:grpSpPr>
        <p:pic>
          <p:nvPicPr>
            <p:cNvPr id="4" name="Picture 2" descr="http://2.bp.blogspot.com/-tFxHJL1S5eo/T4DPM3pwiMI/AAAAAAAAAdY/D-WVnmMXEEw/s1600/success_baby.jpg"/>
            <p:cNvPicPr>
              <a:picLocks noChangeAspect="1" noChangeArrowheads="1"/>
            </p:cNvPicPr>
            <p:nvPr/>
          </p:nvPicPr>
          <p:blipFill>
            <a:blip r:embed="rId3"/>
            <a:srcRect/>
            <a:stretch>
              <a:fillRect/>
            </a:stretch>
          </p:blipFill>
          <p:spPr bwMode="auto">
            <a:xfrm>
              <a:off x="785786" y="3214686"/>
              <a:ext cx="2331720" cy="256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Köşeleri Yuvarlanmış Dikdörtgen Belirtme Çizgisi"/>
            <p:cNvSpPr/>
            <p:nvPr/>
          </p:nvSpPr>
          <p:spPr>
            <a:xfrm>
              <a:off x="3143240" y="2786058"/>
              <a:ext cx="2714644" cy="1500198"/>
            </a:xfrm>
            <a:prstGeom prst="wedgeRoundRectCallout">
              <a:avLst>
                <a:gd name="adj1" fmla="val -67884"/>
                <a:gd name="adj2" fmla="val 7314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2000" dirty="0" smtClean="0"/>
                <a:t>Kendi fonksiyonumu kendim yazabilirim!</a:t>
              </a:r>
              <a:endParaRPr lang="tr-TR" sz="2000" dirty="0"/>
            </a:p>
          </p:txBody>
        </p:sp>
      </p:grpSp>
      <p:pic>
        <p:nvPicPr>
          <p:cNvPr id="6" name="5 Resim" descr="bilgisayar.wmf"/>
          <p:cNvPicPr>
            <a:picLocks noChangeAspect="1"/>
          </p:cNvPicPr>
          <p:nvPr/>
        </p:nvPicPr>
        <p:blipFill>
          <a:blip r:embed="rId4"/>
          <a:stretch>
            <a:fillRect/>
          </a:stretch>
        </p:blipFill>
        <p:spPr>
          <a:xfrm>
            <a:off x="6429388" y="3929066"/>
            <a:ext cx="1819275" cy="185737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Faktöriyel fonksiyonu</a:t>
            </a:r>
            <a:endParaRPr lang="tr-TR" dirty="0"/>
          </a:p>
        </p:txBody>
      </p:sp>
      <p:sp>
        <p:nvSpPr>
          <p:cNvPr id="3" name="2 İçerik Yer Tutucusu"/>
          <p:cNvSpPr>
            <a:spLocks noGrp="1"/>
          </p:cNvSpPr>
          <p:nvPr>
            <p:ph sz="quarter" idx="1"/>
          </p:nvPr>
        </p:nvSpPr>
        <p:spPr/>
        <p:txBody>
          <a:bodyPr>
            <a:normAutofit/>
          </a:bodyPr>
          <a:lstStyle/>
          <a:p>
            <a:r>
              <a:rPr lang="tr-TR" dirty="0" smtClean="0"/>
              <a:t>Fonksiyonlar kendi kendilerini de çağırabilirler. Bunu ileride özyineleme konusunda göreceğiz.</a:t>
            </a:r>
          </a:p>
          <a:p>
            <a:r>
              <a:rPr lang="tr-TR" dirty="0" smtClean="0"/>
              <a:t>Örneğin, faktöriyel kodu şu şekilde de yazılabilirdi:</a:t>
            </a:r>
          </a:p>
          <a:p>
            <a:endParaRPr lang="tr-TR" dirty="0" smtClean="0"/>
          </a:p>
        </p:txBody>
      </p:sp>
      <p:sp>
        <p:nvSpPr>
          <p:cNvPr id="4" name="3 Yuvarlatılmış Dikdörtgen"/>
          <p:cNvSpPr/>
          <p:nvPr/>
        </p:nvSpPr>
        <p:spPr>
          <a:xfrm>
            <a:off x="2500298" y="2857496"/>
            <a:ext cx="6215106" cy="33575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buNone/>
            </a:pPr>
            <a:r>
              <a:rPr lang="tr-TR" sz="3200" dirty="0" err="1" smtClean="0"/>
              <a:t>double</a:t>
            </a:r>
            <a:r>
              <a:rPr lang="tr-TR" sz="3200" dirty="0" smtClean="0"/>
              <a:t> </a:t>
            </a:r>
            <a:r>
              <a:rPr lang="tr-TR" sz="3200" dirty="0" err="1" smtClean="0"/>
              <a:t>faktoriyel</a:t>
            </a:r>
            <a:r>
              <a:rPr lang="tr-TR" sz="3200" dirty="0" smtClean="0"/>
              <a:t>(</a:t>
            </a:r>
            <a:r>
              <a:rPr lang="tr-TR" sz="3200" dirty="0" err="1" smtClean="0"/>
              <a:t>int</a:t>
            </a:r>
            <a:r>
              <a:rPr lang="tr-TR" sz="3200" dirty="0" smtClean="0"/>
              <a:t> n) {</a:t>
            </a:r>
          </a:p>
          <a:p>
            <a:pPr>
              <a:buNone/>
            </a:pPr>
            <a:r>
              <a:rPr lang="tr-TR" sz="3200" i="1" dirty="0" err="1" smtClean="0"/>
              <a:t>if</a:t>
            </a:r>
            <a:r>
              <a:rPr lang="tr-TR" sz="3200" i="1" dirty="0" smtClean="0"/>
              <a:t> (n == 1)</a:t>
            </a:r>
          </a:p>
          <a:p>
            <a:pPr>
              <a:buNone/>
            </a:pPr>
            <a:r>
              <a:rPr lang="tr-TR" sz="3200" i="1" dirty="0" err="1" smtClean="0"/>
              <a:t>return</a:t>
            </a:r>
            <a:r>
              <a:rPr lang="tr-TR" sz="3200" i="1" dirty="0" smtClean="0"/>
              <a:t> 1.0; </a:t>
            </a:r>
          </a:p>
          <a:p>
            <a:pPr>
              <a:buNone/>
            </a:pPr>
            <a:r>
              <a:rPr lang="tr-TR" sz="3200" i="1" dirty="0" smtClean="0"/>
              <a:t>else</a:t>
            </a:r>
          </a:p>
          <a:p>
            <a:pPr>
              <a:buNone/>
            </a:pPr>
            <a:r>
              <a:rPr lang="tr-TR" sz="3200" i="1" dirty="0" err="1" smtClean="0"/>
              <a:t>return</a:t>
            </a:r>
            <a:r>
              <a:rPr lang="tr-TR" sz="3200" i="1" dirty="0" smtClean="0"/>
              <a:t> (</a:t>
            </a:r>
            <a:r>
              <a:rPr lang="tr-TR" sz="3200" i="1" dirty="0" err="1" smtClean="0"/>
              <a:t>double</a:t>
            </a:r>
            <a:r>
              <a:rPr lang="tr-TR" sz="3200" i="1" dirty="0" smtClean="0"/>
              <a:t>)n* </a:t>
            </a:r>
            <a:r>
              <a:rPr lang="tr-TR" sz="3200" i="1" dirty="0" err="1" smtClean="0"/>
              <a:t>faktoriyel</a:t>
            </a:r>
            <a:r>
              <a:rPr lang="tr-TR" sz="3200" i="1" dirty="0" smtClean="0"/>
              <a:t>(n-1); </a:t>
            </a:r>
          </a:p>
          <a:p>
            <a:pPr>
              <a:buNone/>
            </a:pPr>
            <a:r>
              <a:rPr lang="tr-TR" sz="3200" i="1" dirty="0" smtClean="0"/>
              <a:t>}</a:t>
            </a:r>
            <a:endParaRPr lang="tr-TR" sz="3200" i="1" dirty="0"/>
          </a:p>
        </p:txBody>
      </p:sp>
      <p:cxnSp>
        <p:nvCxnSpPr>
          <p:cNvPr id="6" name="5 Düz Ok Bağlayıcısı"/>
          <p:cNvCxnSpPr/>
          <p:nvPr/>
        </p:nvCxnSpPr>
        <p:spPr>
          <a:xfrm rot="10800000" flipV="1">
            <a:off x="1214414" y="3357562"/>
            <a:ext cx="135732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428596" y="3857628"/>
            <a:ext cx="2000264" cy="923330"/>
          </a:xfrm>
          <a:prstGeom prst="rect">
            <a:avLst/>
          </a:prstGeom>
          <a:noFill/>
        </p:spPr>
        <p:txBody>
          <a:bodyPr wrap="square" rtlCol="0">
            <a:spAutoFit/>
          </a:bodyPr>
          <a:lstStyle/>
          <a:p>
            <a:r>
              <a:rPr lang="tr-TR" dirty="0" smtClean="0"/>
              <a:t>Neden </a:t>
            </a:r>
            <a:r>
              <a:rPr lang="tr-TR" dirty="0" err="1" smtClean="0"/>
              <a:t>int</a:t>
            </a:r>
            <a:r>
              <a:rPr lang="tr-TR" dirty="0" smtClean="0"/>
              <a:t> yerine </a:t>
            </a:r>
            <a:r>
              <a:rPr lang="tr-TR" dirty="0" err="1" smtClean="0"/>
              <a:t>double</a:t>
            </a:r>
            <a:r>
              <a:rPr lang="tr-TR" dirty="0" smtClean="0"/>
              <a:t> tercih edilmiş olabilir?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Sınava yönelik ek bilgi: Özyineleme soruları</a:t>
            </a:r>
            <a:endParaRPr lang="tr-TR" dirty="0"/>
          </a:p>
        </p:txBody>
      </p:sp>
      <p:sp>
        <p:nvSpPr>
          <p:cNvPr id="3" name="2 İçerik Yer Tutucusu"/>
          <p:cNvSpPr>
            <a:spLocks noGrp="1"/>
          </p:cNvSpPr>
          <p:nvPr>
            <p:ph sz="quarter" idx="1"/>
          </p:nvPr>
        </p:nvSpPr>
        <p:spPr/>
        <p:txBody>
          <a:bodyPr/>
          <a:lstStyle/>
          <a:p>
            <a:r>
              <a:rPr lang="tr-TR" dirty="0" smtClean="0"/>
              <a:t>Fonksiyonun içerisinde kendisi çağırılıyorsa buna özyineleme denir. Bu, derste ayrıca işlenecek bir konudur.</a:t>
            </a:r>
          </a:p>
          <a:p>
            <a:r>
              <a:rPr lang="tr-TR" dirty="0" smtClean="0"/>
              <a:t>Ara Sınav </a:t>
            </a:r>
            <a:r>
              <a:rPr lang="tr-TR" dirty="0" err="1" smtClean="0"/>
              <a:t>I’e</a:t>
            </a:r>
            <a:r>
              <a:rPr lang="tr-TR" dirty="0" smtClean="0"/>
              <a:t> çalışırken soru bankasında karşınıza çıkacak bu tür soruları pas geçebilirsiniz.</a:t>
            </a:r>
            <a:endParaRPr lang="tr-TR" dirty="0"/>
          </a:p>
        </p:txBody>
      </p:sp>
      <p:sp>
        <p:nvSpPr>
          <p:cNvPr id="4" name="3 Dikdörtgen"/>
          <p:cNvSpPr/>
          <p:nvPr/>
        </p:nvSpPr>
        <p:spPr>
          <a:xfrm>
            <a:off x="2143108" y="3108960"/>
            <a:ext cx="5286412" cy="26432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2800" dirty="0" err="1" smtClean="0"/>
              <a:t>int</a:t>
            </a:r>
            <a:r>
              <a:rPr lang="tr-TR" sz="2800" dirty="0" smtClean="0"/>
              <a:t> fonksiyon(</a:t>
            </a:r>
            <a:r>
              <a:rPr lang="tr-TR" sz="2800" dirty="0" err="1" smtClean="0"/>
              <a:t>int</a:t>
            </a:r>
            <a:r>
              <a:rPr lang="tr-TR" sz="2800" dirty="0" smtClean="0"/>
              <a:t> n)</a:t>
            </a:r>
          </a:p>
          <a:p>
            <a:r>
              <a:rPr lang="tr-TR" sz="2800" dirty="0" smtClean="0"/>
              <a:t>{</a:t>
            </a:r>
          </a:p>
          <a:p>
            <a:r>
              <a:rPr lang="tr-TR" sz="2800" dirty="0" smtClean="0"/>
              <a:t>…</a:t>
            </a:r>
          </a:p>
          <a:p>
            <a:r>
              <a:rPr lang="tr-TR" sz="2800" dirty="0" smtClean="0"/>
              <a:t>	x = fonksiyon(n-1);</a:t>
            </a:r>
          </a:p>
          <a:p>
            <a:r>
              <a:rPr lang="tr-TR" sz="2800" dirty="0" smtClean="0"/>
              <a:t>…</a:t>
            </a:r>
          </a:p>
          <a:p>
            <a:r>
              <a:rPr lang="tr-TR" sz="2800" dirty="0" smtClean="0"/>
              <a:t>}</a:t>
            </a:r>
            <a:endParaRPr lang="tr-TR" sz="28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kullanımı</a:t>
            </a:r>
            <a:endParaRPr lang="tr-TR" dirty="0"/>
          </a:p>
        </p:txBody>
      </p:sp>
      <p:sp>
        <p:nvSpPr>
          <p:cNvPr id="3" name="2 İçerik Yer Tutucusu"/>
          <p:cNvSpPr>
            <a:spLocks noGrp="1"/>
          </p:cNvSpPr>
          <p:nvPr>
            <p:ph sz="quarter" idx="1"/>
          </p:nvPr>
        </p:nvSpPr>
        <p:spPr/>
        <p:txBody>
          <a:bodyPr/>
          <a:lstStyle/>
          <a:p>
            <a:r>
              <a:rPr lang="tr-TR" dirty="0" smtClean="0"/>
              <a:t>Girilen ondalıklı sayının küpünü alan bir program yazalım.</a:t>
            </a:r>
          </a:p>
          <a:p>
            <a:r>
              <a:rPr lang="tr-TR" dirty="0" smtClean="0"/>
              <a:t>Bu programda kup isimli bir fonksiyon kullanıyor olalım.</a:t>
            </a:r>
            <a:endParaRPr lang="tr-TR" dirty="0"/>
          </a:p>
        </p:txBody>
      </p:sp>
      <p:pic>
        <p:nvPicPr>
          <p:cNvPr id="4" name="5 İçerik Yer Tutucusu" descr="bilgisayar.wmf"/>
          <p:cNvPicPr>
            <a:picLocks noChangeAspect="1"/>
          </p:cNvPicPr>
          <p:nvPr/>
        </p:nvPicPr>
        <p:blipFill>
          <a:blip r:embed="rId3"/>
          <a:stretch>
            <a:fillRect/>
          </a:stretch>
        </p:blipFill>
        <p:spPr>
          <a:xfrm>
            <a:off x="6500826" y="4214818"/>
            <a:ext cx="1819275" cy="1857375"/>
          </a:xfrm>
          <a:prstGeom prst="rect">
            <a:avLst/>
          </a:prstGeom>
        </p:spPr>
      </p:pic>
      <p:pic>
        <p:nvPicPr>
          <p:cNvPr id="5" name="4 Resim" descr="cu3.gif"/>
          <p:cNvPicPr>
            <a:picLocks noChangeAspect="1"/>
          </p:cNvPicPr>
          <p:nvPr/>
        </p:nvPicPr>
        <p:blipFill>
          <a:blip r:embed="rId4"/>
          <a:stretch>
            <a:fillRect/>
          </a:stretch>
        </p:blipFill>
        <p:spPr>
          <a:xfrm>
            <a:off x="2324100" y="2314575"/>
            <a:ext cx="4495800" cy="222885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min</a:t>
            </a:r>
            <a:r>
              <a:rPr lang="tr-TR" dirty="0" smtClean="0"/>
              <a:t> Fonksiyonu Oluşturma</a:t>
            </a:r>
            <a:endParaRPr lang="tr-TR" dirty="0"/>
          </a:p>
        </p:txBody>
      </p:sp>
      <p:sp>
        <p:nvSpPr>
          <p:cNvPr id="3" name="2 İçerik Yer Tutucusu"/>
          <p:cNvSpPr>
            <a:spLocks noGrp="1"/>
          </p:cNvSpPr>
          <p:nvPr>
            <p:ph sz="quarter" idx="1"/>
          </p:nvPr>
        </p:nvSpPr>
        <p:spPr/>
        <p:txBody>
          <a:bodyPr>
            <a:normAutofit/>
          </a:bodyPr>
          <a:lstStyle/>
          <a:p>
            <a:r>
              <a:rPr lang="tr-TR" dirty="0" smtClean="0"/>
              <a:t>İki tam sayı alıp, minimum olanını geri dönen bir </a:t>
            </a:r>
            <a:r>
              <a:rPr lang="tr-TR" sz="4400" b="1" dirty="0" smtClean="0"/>
              <a:t>fonksiyon</a:t>
            </a:r>
            <a:r>
              <a:rPr lang="tr-TR" sz="4400" dirty="0" smtClean="0"/>
              <a:t> </a:t>
            </a:r>
            <a:r>
              <a:rPr lang="tr-TR" dirty="0" smtClean="0"/>
              <a:t>yazınız.</a:t>
            </a:r>
          </a:p>
          <a:p>
            <a:r>
              <a:rPr lang="tr-TR" sz="4000" b="1" dirty="0" smtClean="0"/>
              <a:t>Koşullu işleç </a:t>
            </a:r>
            <a:r>
              <a:rPr lang="tr-TR" dirty="0" smtClean="0"/>
              <a:t>kullanmanız istenmektedir.</a:t>
            </a:r>
            <a:endParaRPr lang="tr-TR" dirty="0"/>
          </a:p>
        </p:txBody>
      </p:sp>
      <p:pic>
        <p:nvPicPr>
          <p:cNvPr id="10" name="9 Resim" descr="measuring-height1.png"/>
          <p:cNvPicPr>
            <a:picLocks noChangeAspect="1"/>
          </p:cNvPicPr>
          <p:nvPr/>
        </p:nvPicPr>
        <p:blipFill>
          <a:blip r:embed="rId3"/>
          <a:stretch>
            <a:fillRect/>
          </a:stretch>
        </p:blipFill>
        <p:spPr>
          <a:xfrm>
            <a:off x="6572264" y="3857628"/>
            <a:ext cx="2133424" cy="2462581"/>
          </a:xfrm>
          <a:prstGeom prst="rect">
            <a:avLst/>
          </a:prstGeom>
        </p:spPr>
      </p:pic>
      <p:sp>
        <p:nvSpPr>
          <p:cNvPr id="6" name="5 Metin kutusu"/>
          <p:cNvSpPr txBox="1"/>
          <p:nvPr/>
        </p:nvSpPr>
        <p:spPr>
          <a:xfrm>
            <a:off x="1285852" y="2786058"/>
            <a:ext cx="6858048" cy="646331"/>
          </a:xfrm>
          <a:prstGeom prst="rect">
            <a:avLst/>
          </a:prstGeom>
          <a:noFill/>
        </p:spPr>
        <p:txBody>
          <a:bodyPr wrap="square" rtlCol="0">
            <a:spAutoFit/>
          </a:bodyPr>
          <a:lstStyle/>
          <a:p>
            <a:r>
              <a:rPr lang="tr-TR" sz="3600" dirty="0" err="1" smtClean="0"/>
              <a:t>int</a:t>
            </a:r>
            <a:r>
              <a:rPr lang="tr-TR" sz="3600" dirty="0" smtClean="0"/>
              <a:t> </a:t>
            </a:r>
            <a:r>
              <a:rPr lang="tr-TR" sz="3600" dirty="0" err="1" smtClean="0"/>
              <a:t>number</a:t>
            </a:r>
            <a:r>
              <a:rPr lang="tr-TR" sz="3600" dirty="0" smtClean="0"/>
              <a:t>= </a:t>
            </a:r>
            <a:r>
              <a:rPr lang="tr-TR" sz="3600" dirty="0" err="1" smtClean="0"/>
              <a:t>min</a:t>
            </a:r>
            <a:r>
              <a:rPr lang="tr-TR" sz="3600" dirty="0" smtClean="0"/>
              <a:t> (sayi1, sayi2);</a:t>
            </a:r>
            <a:endParaRPr lang="tr-TR" sz="3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err="1" smtClean="0"/>
              <a:t>while</a:t>
            </a:r>
            <a:r>
              <a:rPr lang="tr-TR" sz="6000" dirty="0" smtClean="0"/>
              <a:t> ile değer kontrolü</a:t>
            </a: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57158" y="500042"/>
            <a:ext cx="8534400" cy="609600"/>
          </a:xfrm>
          <a:noFill/>
          <a:ln/>
        </p:spPr>
        <p:txBody>
          <a:bodyPr>
            <a:normAutofit/>
          </a:bodyPr>
          <a:lstStyle/>
          <a:p>
            <a:r>
              <a:rPr lang="tr-TR" dirty="0" err="1" smtClean="0"/>
              <a:t>while</a:t>
            </a:r>
            <a:r>
              <a:rPr lang="tr-TR" dirty="0" smtClean="0"/>
              <a:t> ile Girilen Değerin Kontrolü</a:t>
            </a:r>
            <a:endParaRPr lang="en-US" dirty="0"/>
          </a:p>
        </p:txBody>
      </p:sp>
      <p:sp>
        <p:nvSpPr>
          <p:cNvPr id="22531" name="Rectangle 3"/>
          <p:cNvSpPr>
            <a:spLocks noGrp="1" noChangeArrowheads="1"/>
          </p:cNvSpPr>
          <p:nvPr>
            <p:ph sz="quarter" idx="1"/>
          </p:nvPr>
        </p:nvSpPr>
        <p:spPr>
          <a:xfrm>
            <a:off x="304800" y="1143000"/>
            <a:ext cx="5410208" cy="5072082"/>
          </a:xfrm>
          <a:noFill/>
          <a:ln/>
        </p:spPr>
        <p:txBody>
          <a:bodyPr>
            <a:noAutofit/>
          </a:bodyPr>
          <a:lstStyle/>
          <a:p>
            <a:pPr>
              <a:buFont typeface="Monotype Sorts" charset="0"/>
              <a:buChar char=" "/>
            </a:pPr>
            <a:r>
              <a:rPr lang="tr-TR" sz="2400" b="0" dirty="0" smtClean="0"/>
              <a:t>Girilen değerin kontrolü döngüleri gerektiren önemli bir uygulama alanıdır. </a:t>
            </a:r>
          </a:p>
          <a:p>
            <a:pPr>
              <a:buFont typeface="Monotype Sorts" charset="0"/>
              <a:buChar char=" "/>
            </a:pPr>
            <a:r>
              <a:rPr lang="tr-TR" sz="2400" b="0" dirty="0" smtClean="0"/>
              <a:t>Bu durumda, bir </a:t>
            </a:r>
            <a:r>
              <a:rPr lang="tr-TR" sz="2400" b="0" dirty="0" err="1" smtClean="0"/>
              <a:t>while</a:t>
            </a:r>
            <a:r>
              <a:rPr lang="tr-TR" sz="2400" b="0" dirty="0" smtClean="0"/>
              <a:t> yapısı tercih edilebilir. </a:t>
            </a:r>
          </a:p>
          <a:p>
            <a:pPr>
              <a:buFont typeface="Monotype Sorts" charset="0"/>
              <a:buChar char=" "/>
            </a:pPr>
            <a:r>
              <a:rPr lang="tr-TR" sz="2400" dirty="0" err="1" smtClean="0"/>
              <a:t>while’ın</a:t>
            </a:r>
            <a:r>
              <a:rPr lang="tr-TR" sz="2400" dirty="0" smtClean="0"/>
              <a:t> koşulunun içini </a:t>
            </a:r>
            <a:br>
              <a:rPr lang="tr-TR" sz="2400" dirty="0" smtClean="0"/>
            </a:br>
            <a:r>
              <a:rPr lang="tr-TR" sz="2400" b="1" i="1" dirty="0" smtClean="0"/>
              <a:t>!(istenilen girdi özellikleri) </a:t>
            </a:r>
            <a:br>
              <a:rPr lang="tr-TR" sz="2400" b="1" i="1" dirty="0" smtClean="0"/>
            </a:br>
            <a:r>
              <a:rPr lang="tr-TR" sz="2400" dirty="0" smtClean="0"/>
              <a:t>şeklinde kurgulayabilirsiniz. Bu durumda istenilen harici durumlarda, kod </a:t>
            </a:r>
            <a:r>
              <a:rPr lang="tr-TR" sz="2400" dirty="0" err="1" smtClean="0"/>
              <a:t>while’a</a:t>
            </a:r>
            <a:r>
              <a:rPr lang="tr-TR" sz="2400" dirty="0" smtClean="0"/>
              <a:t> girip tekrar değer ister. </a:t>
            </a:r>
            <a:br>
              <a:rPr lang="tr-TR" sz="2400" dirty="0" smtClean="0"/>
            </a:br>
            <a:r>
              <a:rPr lang="tr-TR" sz="2400" dirty="0" smtClean="0"/>
              <a:t>(bkz. bir sonraki slayt)</a:t>
            </a:r>
          </a:p>
          <a:p>
            <a:pPr>
              <a:buFont typeface="Monotype Sorts" charset="0"/>
              <a:buChar char=" "/>
            </a:pPr>
            <a:endParaRPr lang="en-US" sz="2400" b="0" dirty="0"/>
          </a:p>
        </p:txBody>
      </p:sp>
      <p:pic>
        <p:nvPicPr>
          <p:cNvPr id="9218" name="Picture 2" descr="http://images.clipartpanda.com/airport-clipart-Airport-Clip-Art-378.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86512" y="1357298"/>
            <a:ext cx="2018644" cy="332870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6 Çerçeve"/>
          <p:cNvSpPr/>
          <p:nvPr/>
        </p:nvSpPr>
        <p:spPr>
          <a:xfrm>
            <a:off x="642910" y="5072074"/>
            <a:ext cx="7500990" cy="12144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a:spcBef>
                <a:spcPts val="600"/>
              </a:spcBef>
              <a:buClr>
                <a:srgbClr val="727CA3"/>
              </a:buClr>
              <a:buSzPct val="76000"/>
              <a:buFont typeface="Monotype Sorts" charset="0"/>
              <a:buChar char=" "/>
            </a:pPr>
            <a:r>
              <a:rPr lang="tr-TR" sz="2400" b="1" dirty="0" smtClean="0">
                <a:solidFill>
                  <a:prstClr val="black"/>
                </a:solidFill>
              </a:rPr>
              <a:t>!!! Bu işlem için </a:t>
            </a:r>
            <a:r>
              <a:rPr lang="tr-TR" sz="2400" b="1" dirty="0" err="1" smtClean="0">
                <a:solidFill>
                  <a:prstClr val="black"/>
                </a:solidFill>
              </a:rPr>
              <a:t>if</a:t>
            </a:r>
            <a:r>
              <a:rPr lang="tr-TR" sz="2400" b="1" dirty="0" smtClean="0">
                <a:solidFill>
                  <a:prstClr val="black"/>
                </a:solidFill>
              </a:rPr>
              <a:t> kullanamazsınız;çünkü kullanıcı birkaç defa üst üste yanlış değer girebilir. !!!</a:t>
            </a:r>
          </a:p>
        </p:txBody>
      </p:sp>
    </p:spTree>
    <p:extLst>
      <p:ext uri="{BB962C8B-B14F-4D97-AF65-F5344CB8AC3E}">
        <p14:creationId xmlns="" xmlns:p14="http://schemas.microsoft.com/office/powerpoint/2010/main" val="35934478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9218" name="Picture 2" descr="http://images.clipartpanda.com/airport-clipart-Airport-Clip-Art-378.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15074" y="1357298"/>
            <a:ext cx="2071065" cy="341514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2"/>
          <p:cNvSpPr>
            <a:spLocks noGrp="1" noChangeArrowheads="1"/>
          </p:cNvSpPr>
          <p:nvPr>
            <p:ph type="title"/>
          </p:nvPr>
        </p:nvSpPr>
        <p:spPr>
          <a:xfrm>
            <a:off x="381000" y="228600"/>
            <a:ext cx="8534400" cy="609600"/>
          </a:xfrm>
          <a:noFill/>
          <a:ln/>
        </p:spPr>
        <p:txBody>
          <a:bodyPr>
            <a:normAutofit/>
          </a:bodyPr>
          <a:lstStyle/>
          <a:p>
            <a:r>
              <a:rPr lang="tr-TR" dirty="0" smtClean="0"/>
              <a:t>Örnek: </a:t>
            </a:r>
            <a:r>
              <a:rPr lang="tr-TR" dirty="0" err="1" smtClean="0"/>
              <a:t>while</a:t>
            </a:r>
            <a:r>
              <a:rPr lang="tr-TR" dirty="0" smtClean="0"/>
              <a:t> ile Girilen Değerin Kontrolü</a:t>
            </a:r>
            <a:endParaRPr lang="en-US" dirty="0"/>
          </a:p>
        </p:txBody>
      </p:sp>
      <p:sp>
        <p:nvSpPr>
          <p:cNvPr id="22531" name="Rectangle 3"/>
          <p:cNvSpPr>
            <a:spLocks noGrp="1" noChangeArrowheads="1"/>
          </p:cNvSpPr>
          <p:nvPr>
            <p:ph sz="quarter" idx="1"/>
          </p:nvPr>
        </p:nvSpPr>
        <p:spPr>
          <a:xfrm>
            <a:off x="304800" y="1143000"/>
            <a:ext cx="7772400" cy="5257800"/>
          </a:xfrm>
          <a:noFill/>
          <a:ln/>
        </p:spPr>
        <p:txBody>
          <a:bodyPr>
            <a:noAutofit/>
          </a:bodyPr>
          <a:lstStyle/>
          <a:p>
            <a:pPr>
              <a:buFont typeface="Monotype Sorts" charset="0"/>
              <a:buChar char=" "/>
            </a:pPr>
            <a:r>
              <a:rPr lang="en-US" sz="2400" b="0" dirty="0" err="1" smtClean="0"/>
              <a:t>int</a:t>
            </a:r>
            <a:r>
              <a:rPr lang="en-US" sz="2400" b="0" dirty="0" smtClean="0"/>
              <a:t> </a:t>
            </a:r>
            <a:r>
              <a:rPr lang="en-US" sz="2400" b="0" dirty="0"/>
              <a:t>number ;</a:t>
            </a:r>
          </a:p>
          <a:p>
            <a:pPr>
              <a:buFont typeface="Monotype Sorts" charset="0"/>
              <a:buChar char=" "/>
            </a:pPr>
            <a:r>
              <a:rPr lang="en-US" sz="2400" b="0" dirty="0"/>
              <a:t>    </a:t>
            </a:r>
            <a:r>
              <a:rPr lang="en-US" sz="2400" b="0" dirty="0" err="1"/>
              <a:t>printf</a:t>
            </a:r>
            <a:r>
              <a:rPr lang="en-US" sz="2400" b="0" dirty="0"/>
              <a:t> (</a:t>
            </a:r>
            <a:r>
              <a:rPr lang="ja-JP" altLang="en-US" sz="2400" b="0" dirty="0">
                <a:latin typeface="Arial"/>
              </a:rPr>
              <a:t>“</a:t>
            </a:r>
            <a:r>
              <a:rPr lang="en-US" sz="2400" b="0" dirty="0"/>
              <a:t>Enter a positive integer :  </a:t>
            </a:r>
            <a:r>
              <a:rPr lang="ja-JP" altLang="en-US" sz="2400" b="0" dirty="0">
                <a:latin typeface="Arial"/>
              </a:rPr>
              <a:t>“</a:t>
            </a:r>
            <a:r>
              <a:rPr lang="en-US" sz="2400" b="0" dirty="0"/>
              <a:t>) ;</a:t>
            </a:r>
          </a:p>
          <a:p>
            <a:pPr>
              <a:lnSpc>
                <a:spcPct val="75000"/>
              </a:lnSpc>
              <a:buFont typeface="Monotype Sorts" charset="0"/>
              <a:buChar char=" "/>
            </a:pPr>
            <a:r>
              <a:rPr lang="en-US" sz="2400" b="0" dirty="0"/>
              <a:t>    </a:t>
            </a:r>
            <a:r>
              <a:rPr lang="en-US" sz="2400" b="0" dirty="0" err="1"/>
              <a:t>scanf</a:t>
            </a:r>
            <a:r>
              <a:rPr lang="en-US" sz="2400" b="0" dirty="0"/>
              <a:t> (</a:t>
            </a:r>
            <a:r>
              <a:rPr lang="ja-JP" altLang="en-US" sz="2400" b="0" dirty="0">
                <a:latin typeface="Arial"/>
              </a:rPr>
              <a:t>“</a:t>
            </a:r>
            <a:r>
              <a:rPr lang="en-US" sz="2400" b="0" dirty="0"/>
              <a:t>%d</a:t>
            </a:r>
            <a:r>
              <a:rPr lang="ja-JP" altLang="en-US" sz="2400" b="0" dirty="0">
                <a:latin typeface="Arial"/>
              </a:rPr>
              <a:t>”</a:t>
            </a:r>
            <a:r>
              <a:rPr lang="en-US" sz="2400" b="0" dirty="0"/>
              <a:t>, &amp;number) ;</a:t>
            </a:r>
          </a:p>
          <a:p>
            <a:pPr>
              <a:lnSpc>
                <a:spcPct val="125000"/>
              </a:lnSpc>
              <a:buFont typeface="Monotype Sorts" charset="0"/>
              <a:buChar char=" "/>
            </a:pPr>
            <a:r>
              <a:rPr lang="en-US" sz="2400" b="0" dirty="0">
                <a:solidFill>
                  <a:srgbClr val="FF0000"/>
                </a:solidFill>
              </a:rPr>
              <a:t>     while ( </a:t>
            </a:r>
            <a:r>
              <a:rPr lang="tr-TR" sz="2800" b="1" dirty="0" smtClean="0">
                <a:solidFill>
                  <a:srgbClr val="FF0000"/>
                </a:solidFill>
              </a:rPr>
              <a:t>! (</a:t>
            </a:r>
            <a:r>
              <a:rPr lang="en-US" sz="2800" b="1" dirty="0" smtClean="0">
                <a:solidFill>
                  <a:srgbClr val="FF0000"/>
                </a:solidFill>
              </a:rPr>
              <a:t>number </a:t>
            </a:r>
            <a:r>
              <a:rPr lang="tr-TR" sz="2800" b="1" dirty="0" smtClean="0">
                <a:solidFill>
                  <a:srgbClr val="FF0000"/>
                </a:solidFill>
              </a:rPr>
              <a:t>&gt;</a:t>
            </a:r>
            <a:r>
              <a:rPr lang="en-US" sz="2800" b="1" dirty="0" smtClean="0">
                <a:solidFill>
                  <a:srgbClr val="FF0000"/>
                </a:solidFill>
              </a:rPr>
              <a:t> 0</a:t>
            </a:r>
            <a:r>
              <a:rPr lang="tr-TR" sz="2800" b="1" dirty="0" smtClean="0">
                <a:solidFill>
                  <a:srgbClr val="FF0000"/>
                </a:solidFill>
              </a:rPr>
              <a:t>)</a:t>
            </a:r>
            <a:r>
              <a:rPr lang="tr-TR" sz="2400" b="0" dirty="0" smtClean="0">
                <a:solidFill>
                  <a:srgbClr val="FF0000"/>
                </a:solidFill>
              </a:rPr>
              <a:t> </a:t>
            </a:r>
            <a:r>
              <a:rPr lang="en-US" sz="2400" b="0" dirty="0" smtClean="0">
                <a:solidFill>
                  <a:srgbClr val="FF0000"/>
                </a:solidFill>
              </a:rPr>
              <a:t> </a:t>
            </a:r>
            <a:r>
              <a:rPr lang="en-US" sz="2400" b="0" dirty="0">
                <a:solidFill>
                  <a:srgbClr val="FF0000"/>
                </a:solidFill>
              </a:rPr>
              <a:t>)</a:t>
            </a:r>
          </a:p>
          <a:p>
            <a:pPr>
              <a:lnSpc>
                <a:spcPct val="75000"/>
              </a:lnSpc>
              <a:buFont typeface="Monotype Sorts" charset="0"/>
              <a:buChar char=" "/>
            </a:pPr>
            <a:r>
              <a:rPr lang="en-US" sz="2400" b="0" dirty="0">
                <a:solidFill>
                  <a:srgbClr val="FF0000"/>
                </a:solidFill>
              </a:rPr>
              <a:t>     {</a:t>
            </a:r>
          </a:p>
          <a:p>
            <a:pPr>
              <a:lnSpc>
                <a:spcPct val="75000"/>
              </a:lnSpc>
              <a:buFont typeface="Monotype Sorts" charset="0"/>
              <a:buChar char=" "/>
            </a:pPr>
            <a:r>
              <a:rPr lang="en-US" sz="2400" b="0" dirty="0">
                <a:solidFill>
                  <a:srgbClr val="FF0000"/>
                </a:solidFill>
              </a:rPr>
              <a:t> 	   </a:t>
            </a:r>
            <a:r>
              <a:rPr lang="en-US" sz="2400" b="0" dirty="0" err="1">
                <a:solidFill>
                  <a:srgbClr val="FF0000"/>
                </a:solidFill>
              </a:rPr>
              <a:t>printf</a:t>
            </a:r>
            <a:r>
              <a:rPr lang="en-US" sz="2400" b="0" dirty="0">
                <a:solidFill>
                  <a:srgbClr val="FF0000"/>
                </a:solidFill>
              </a:rPr>
              <a:t> (</a:t>
            </a:r>
            <a:r>
              <a:rPr lang="ja-JP" altLang="en-US" sz="2400" b="0" dirty="0">
                <a:solidFill>
                  <a:srgbClr val="FF0000"/>
                </a:solidFill>
                <a:latin typeface="Arial"/>
              </a:rPr>
              <a:t>“</a:t>
            </a:r>
            <a:r>
              <a:rPr lang="en-US" sz="2400" b="0" dirty="0">
                <a:solidFill>
                  <a:srgbClr val="FF0000"/>
                </a:solidFill>
              </a:rPr>
              <a:t>\</a:t>
            </a:r>
            <a:r>
              <a:rPr lang="en-US" sz="2400" b="0" dirty="0" err="1">
                <a:solidFill>
                  <a:srgbClr val="FF0000"/>
                </a:solidFill>
              </a:rPr>
              <a:t>nThat</a:t>
            </a:r>
            <a:r>
              <a:rPr lang="ja-JP" altLang="en-US" sz="2400" b="0" dirty="0">
                <a:solidFill>
                  <a:srgbClr val="FF0000"/>
                </a:solidFill>
                <a:latin typeface="Arial"/>
              </a:rPr>
              <a:t>’</a:t>
            </a:r>
            <a:r>
              <a:rPr lang="en-US" sz="2400" b="0" dirty="0">
                <a:solidFill>
                  <a:srgbClr val="FF0000"/>
                </a:solidFill>
              </a:rPr>
              <a:t>s incorrect.  Try again.\n</a:t>
            </a:r>
            <a:r>
              <a:rPr lang="ja-JP" altLang="en-US" sz="2400" b="0" dirty="0">
                <a:solidFill>
                  <a:srgbClr val="FF0000"/>
                </a:solidFill>
                <a:latin typeface="Arial"/>
              </a:rPr>
              <a:t>”</a:t>
            </a:r>
            <a:r>
              <a:rPr lang="en-US" sz="2400" b="0" dirty="0">
                <a:solidFill>
                  <a:srgbClr val="FF0000"/>
                </a:solidFill>
              </a:rPr>
              <a:t>) ;  </a:t>
            </a:r>
          </a:p>
          <a:p>
            <a:pPr>
              <a:lnSpc>
                <a:spcPct val="75000"/>
              </a:lnSpc>
              <a:buFont typeface="Monotype Sorts" charset="0"/>
              <a:buChar char=" "/>
            </a:pPr>
            <a:r>
              <a:rPr lang="en-US" sz="2400" b="0" dirty="0">
                <a:solidFill>
                  <a:srgbClr val="FF0000"/>
                </a:solidFill>
              </a:rPr>
              <a:t> 	   </a:t>
            </a:r>
            <a:r>
              <a:rPr lang="en-US" sz="2400" b="0" dirty="0" err="1">
                <a:solidFill>
                  <a:srgbClr val="FF0000"/>
                </a:solidFill>
              </a:rPr>
              <a:t>printf</a:t>
            </a:r>
            <a:r>
              <a:rPr lang="en-US" sz="2400" b="0" dirty="0">
                <a:solidFill>
                  <a:srgbClr val="FF0000"/>
                </a:solidFill>
              </a:rPr>
              <a:t> (</a:t>
            </a:r>
            <a:r>
              <a:rPr lang="ja-JP" altLang="en-US" sz="2400" b="0" dirty="0">
                <a:solidFill>
                  <a:srgbClr val="FF0000"/>
                </a:solidFill>
                <a:latin typeface="Arial"/>
              </a:rPr>
              <a:t>“</a:t>
            </a:r>
            <a:r>
              <a:rPr lang="en-US" sz="2400" b="0" dirty="0">
                <a:solidFill>
                  <a:srgbClr val="FF0000"/>
                </a:solidFill>
              </a:rPr>
              <a:t>Enter a positive integer:  </a:t>
            </a:r>
            <a:r>
              <a:rPr lang="ja-JP" altLang="en-US" sz="2400" b="0" dirty="0">
                <a:solidFill>
                  <a:srgbClr val="FF0000"/>
                </a:solidFill>
                <a:latin typeface="Arial"/>
              </a:rPr>
              <a:t>“</a:t>
            </a:r>
            <a:r>
              <a:rPr lang="en-US" sz="2400" b="0" dirty="0">
                <a:solidFill>
                  <a:srgbClr val="FF0000"/>
                </a:solidFill>
              </a:rPr>
              <a:t>) ;</a:t>
            </a:r>
          </a:p>
          <a:p>
            <a:pPr>
              <a:lnSpc>
                <a:spcPct val="75000"/>
              </a:lnSpc>
              <a:buFont typeface="Monotype Sorts" charset="0"/>
              <a:buChar char=" "/>
            </a:pPr>
            <a:r>
              <a:rPr lang="en-US" sz="2400" b="0" dirty="0">
                <a:solidFill>
                  <a:srgbClr val="FF0000"/>
                </a:solidFill>
              </a:rPr>
              <a:t>           </a:t>
            </a:r>
            <a:r>
              <a:rPr lang="en-US" sz="2400" b="0" dirty="0" err="1">
                <a:solidFill>
                  <a:srgbClr val="FF0000"/>
                </a:solidFill>
              </a:rPr>
              <a:t>scanf</a:t>
            </a:r>
            <a:r>
              <a:rPr lang="en-US" sz="2400" b="0" dirty="0">
                <a:solidFill>
                  <a:srgbClr val="FF0000"/>
                </a:solidFill>
              </a:rPr>
              <a:t> (</a:t>
            </a:r>
            <a:r>
              <a:rPr lang="ja-JP" altLang="en-US" sz="2400" b="0" dirty="0">
                <a:solidFill>
                  <a:srgbClr val="FF0000"/>
                </a:solidFill>
                <a:latin typeface="Arial"/>
              </a:rPr>
              <a:t>“</a:t>
            </a:r>
            <a:r>
              <a:rPr lang="en-US" sz="2400" b="0" dirty="0">
                <a:solidFill>
                  <a:srgbClr val="FF0000"/>
                </a:solidFill>
              </a:rPr>
              <a:t>%d</a:t>
            </a:r>
            <a:r>
              <a:rPr lang="ja-JP" altLang="en-US" sz="2400" b="0" dirty="0">
                <a:solidFill>
                  <a:srgbClr val="FF0000"/>
                </a:solidFill>
                <a:latin typeface="Arial"/>
              </a:rPr>
              <a:t>”</a:t>
            </a:r>
            <a:r>
              <a:rPr lang="en-US" sz="2400" b="0" dirty="0">
                <a:solidFill>
                  <a:srgbClr val="FF0000"/>
                </a:solidFill>
              </a:rPr>
              <a:t>, &amp;number) ;</a:t>
            </a:r>
          </a:p>
          <a:p>
            <a:pPr>
              <a:lnSpc>
                <a:spcPct val="75000"/>
              </a:lnSpc>
              <a:buFont typeface="Monotype Sorts" charset="0"/>
              <a:buChar char=" "/>
            </a:pPr>
            <a:r>
              <a:rPr lang="en-US" sz="2400" b="0" dirty="0">
                <a:solidFill>
                  <a:srgbClr val="FF0000"/>
                </a:solidFill>
              </a:rPr>
              <a:t>     }</a:t>
            </a:r>
          </a:p>
          <a:p>
            <a:pPr>
              <a:buFont typeface="Monotype Sorts" charset="0"/>
              <a:buChar char=" "/>
            </a:pPr>
            <a:r>
              <a:rPr lang="en-US" sz="2400" b="0" dirty="0"/>
              <a:t>     </a:t>
            </a:r>
            <a:r>
              <a:rPr lang="en-US" sz="2400" b="0" dirty="0" err="1"/>
              <a:t>printf</a:t>
            </a:r>
            <a:r>
              <a:rPr lang="en-US" sz="2400" b="0" dirty="0"/>
              <a:t> (</a:t>
            </a:r>
            <a:r>
              <a:rPr lang="ja-JP" altLang="en-US" sz="2400" b="0" dirty="0">
                <a:latin typeface="Arial"/>
              </a:rPr>
              <a:t>“</a:t>
            </a:r>
            <a:r>
              <a:rPr lang="en-US" sz="2400" b="0" dirty="0"/>
              <a:t>You entered: %d\n</a:t>
            </a:r>
            <a:r>
              <a:rPr lang="ja-JP" altLang="en-US" sz="2400" b="0" dirty="0">
                <a:latin typeface="Arial"/>
              </a:rPr>
              <a:t>”</a:t>
            </a:r>
            <a:r>
              <a:rPr lang="en-US" sz="2400" b="0" dirty="0"/>
              <a:t>, number) ;</a:t>
            </a:r>
          </a:p>
          <a:p>
            <a:pPr>
              <a:buFont typeface="Monotype Sorts" charset="0"/>
              <a:buChar char=" "/>
            </a:pPr>
            <a:r>
              <a:rPr lang="en-US" sz="2400" b="0" dirty="0"/>
              <a:t>     return 0 ;</a:t>
            </a:r>
          </a:p>
          <a:p>
            <a:pPr>
              <a:buFont typeface="Monotype Sorts" charset="0"/>
              <a:buChar char=" "/>
            </a:pPr>
            <a:r>
              <a:rPr lang="en-US" sz="2400" b="0" dirty="0"/>
              <a:t>}</a:t>
            </a:r>
          </a:p>
        </p:txBody>
      </p:sp>
    </p:spTree>
    <p:extLst>
      <p:ext uri="{BB962C8B-B14F-4D97-AF65-F5344CB8AC3E}">
        <p14:creationId xmlns="" xmlns:p14="http://schemas.microsoft.com/office/powerpoint/2010/main" val="35934478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t>void</a:t>
            </a:r>
            <a:r>
              <a:rPr lang="tr-TR" dirty="0" smtClean="0"/>
              <a:t> değer döndüren fonksiyona örnek</a:t>
            </a:r>
            <a:endParaRPr lang="tr-TR" dirty="0"/>
          </a:p>
        </p:txBody>
      </p:sp>
      <p:sp>
        <p:nvSpPr>
          <p:cNvPr id="3" name="Content Placeholder 2"/>
          <p:cNvSpPr>
            <a:spLocks noGrp="1"/>
          </p:cNvSpPr>
          <p:nvPr>
            <p:ph idx="1"/>
          </p:nvPr>
        </p:nvSpPr>
        <p:spPr>
          <a:xfrm>
            <a:off x="571472" y="1205884"/>
            <a:ext cx="5143536" cy="4009066"/>
          </a:xfrm>
          <a:prstGeom prst="flowChartAlternateProcess">
            <a:avLst/>
          </a:prstGeom>
        </p:spPr>
        <p:style>
          <a:lnRef idx="2">
            <a:schemeClr val="accent1"/>
          </a:lnRef>
          <a:fillRef idx="1">
            <a:schemeClr val="lt1"/>
          </a:fillRef>
          <a:effectRef idx="0">
            <a:schemeClr val="accent1"/>
          </a:effectRef>
          <a:fontRef idx="minor">
            <a:schemeClr val="dk1"/>
          </a:fontRef>
        </p:style>
        <p:txBody>
          <a:bodyPr>
            <a:noAutofit/>
          </a:bodyPr>
          <a:lstStyle/>
          <a:p>
            <a:pPr>
              <a:buNone/>
            </a:pPr>
            <a:r>
              <a:rPr lang="tr-TR" sz="1600" b="0" dirty="0"/>
              <a:t>#include &lt;stdio.h&gt;</a:t>
            </a:r>
          </a:p>
          <a:p>
            <a:pPr>
              <a:buNone/>
            </a:pPr>
            <a:r>
              <a:rPr lang="tr-TR" sz="1600" b="0" dirty="0"/>
              <a:t>#include &lt;stdlib.h&gt;</a:t>
            </a:r>
          </a:p>
          <a:p>
            <a:pPr>
              <a:buNone/>
            </a:pPr>
            <a:endParaRPr lang="tr-TR" sz="1600" b="0" dirty="0"/>
          </a:p>
          <a:p>
            <a:pPr>
              <a:buNone/>
            </a:pPr>
            <a:r>
              <a:rPr lang="tr-TR" sz="1600" b="0" dirty="0"/>
              <a:t>void hello (</a:t>
            </a:r>
            <a:r>
              <a:rPr lang="tr-TR" sz="1600" b="0" dirty="0" err="1"/>
              <a:t>void</a:t>
            </a:r>
            <a:r>
              <a:rPr lang="tr-TR" sz="1600" b="0" dirty="0" smtClean="0"/>
              <a:t>);</a:t>
            </a:r>
            <a:endParaRPr lang="tr-TR" sz="1600" b="0" dirty="0"/>
          </a:p>
          <a:p>
            <a:pPr>
              <a:buNone/>
            </a:pPr>
            <a:endParaRPr lang="tr-TR" sz="1600" b="0" dirty="0"/>
          </a:p>
          <a:p>
            <a:pPr>
              <a:buNone/>
            </a:pPr>
            <a:r>
              <a:rPr lang="tr-TR" sz="1600" b="0" dirty="0"/>
              <a:t>int main()</a:t>
            </a:r>
          </a:p>
          <a:p>
            <a:pPr>
              <a:buNone/>
            </a:pPr>
            <a:r>
              <a:rPr lang="tr-TR" sz="1600" b="0" dirty="0"/>
              <a:t>{</a:t>
            </a:r>
          </a:p>
          <a:p>
            <a:pPr>
              <a:buNone/>
            </a:pPr>
            <a:r>
              <a:rPr lang="tr-TR" sz="1600" b="0" dirty="0"/>
              <a:t>    hello</a:t>
            </a:r>
            <a:r>
              <a:rPr lang="tr-TR" sz="1600" b="0" dirty="0" smtClean="0"/>
              <a:t>();</a:t>
            </a:r>
            <a:endParaRPr lang="tr-TR" sz="1600" b="0" dirty="0"/>
          </a:p>
          <a:p>
            <a:pPr>
              <a:buNone/>
            </a:pPr>
            <a:r>
              <a:rPr lang="tr-TR" sz="1600" b="0" dirty="0"/>
              <a:t> return 0;</a:t>
            </a:r>
          </a:p>
          <a:p>
            <a:pPr>
              <a:buNone/>
            </a:pPr>
            <a:r>
              <a:rPr lang="tr-TR" sz="1600" b="0" dirty="0"/>
              <a:t>}</a:t>
            </a:r>
          </a:p>
          <a:p>
            <a:pPr>
              <a:buNone/>
            </a:pPr>
            <a:endParaRPr lang="tr-TR" sz="1200" b="0" dirty="0"/>
          </a:p>
        </p:txBody>
      </p:sp>
      <p:sp>
        <p:nvSpPr>
          <p:cNvPr id="4" name="Rectangle 3"/>
          <p:cNvSpPr/>
          <p:nvPr/>
        </p:nvSpPr>
        <p:spPr>
          <a:xfrm>
            <a:off x="4572000" y="2714620"/>
            <a:ext cx="4071998"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sz="2800" dirty="0"/>
              <a:t>void hello (void)</a:t>
            </a:r>
          </a:p>
          <a:p>
            <a:r>
              <a:rPr lang="tr-TR" sz="2800" dirty="0"/>
              <a:t>{</a:t>
            </a:r>
          </a:p>
          <a:p>
            <a:r>
              <a:rPr lang="tr-TR" sz="2800" dirty="0"/>
              <a:t>printf("Hello world!\n</a:t>
            </a:r>
            <a:r>
              <a:rPr lang="tr-TR" sz="2800" dirty="0" smtClean="0"/>
              <a:t>");</a:t>
            </a:r>
          </a:p>
          <a:p>
            <a:r>
              <a:rPr lang="tr-TR" sz="2800" dirty="0" err="1" smtClean="0"/>
              <a:t>return</a:t>
            </a:r>
            <a:r>
              <a:rPr lang="tr-TR" sz="2800" dirty="0" smtClean="0"/>
              <a:t>;</a:t>
            </a:r>
            <a:endParaRPr lang="tr-TR" sz="2800" dirty="0"/>
          </a:p>
          <a:p>
            <a:r>
              <a:rPr lang="tr-TR" sz="2800" dirty="0" smtClean="0"/>
              <a:t>}</a:t>
            </a:r>
            <a:endParaRPr lang="tr-TR" sz="2800" dirty="0"/>
          </a:p>
        </p:txBody>
      </p:sp>
      <p:sp>
        <p:nvSpPr>
          <p:cNvPr id="5" name="4 Yuvarlatılmış Dikdörtgen"/>
          <p:cNvSpPr/>
          <p:nvPr/>
        </p:nvSpPr>
        <p:spPr>
          <a:xfrm>
            <a:off x="571472" y="2285992"/>
            <a:ext cx="2786082" cy="571504"/>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Yuvarlatılmış Dikdörtgen"/>
          <p:cNvSpPr/>
          <p:nvPr/>
        </p:nvSpPr>
        <p:spPr>
          <a:xfrm>
            <a:off x="857224" y="3571876"/>
            <a:ext cx="1285884" cy="428628"/>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a:off x="4572000" y="2714620"/>
            <a:ext cx="2643206" cy="500066"/>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9" name="8 Düz Ok Bağlayıcısı"/>
          <p:cNvCxnSpPr/>
          <p:nvPr/>
        </p:nvCxnSpPr>
        <p:spPr>
          <a:xfrm rot="16200000" flipH="1">
            <a:off x="5393537" y="4464851"/>
            <a:ext cx="1000132"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5643570" y="5500702"/>
            <a:ext cx="2714644" cy="646331"/>
          </a:xfrm>
          <a:prstGeom prst="rect">
            <a:avLst/>
          </a:prstGeom>
          <a:noFill/>
        </p:spPr>
        <p:txBody>
          <a:bodyPr wrap="square" rtlCol="0">
            <a:spAutoFit/>
          </a:bodyPr>
          <a:lstStyle/>
          <a:p>
            <a:r>
              <a:rPr lang="tr-TR" dirty="0" err="1" smtClean="0"/>
              <a:t>return</a:t>
            </a:r>
            <a:r>
              <a:rPr lang="tr-TR" dirty="0" smtClean="0"/>
              <a:t> kullanılmasa da olur. } ‘e gelince sonlanır.</a:t>
            </a:r>
            <a:endParaRPr lang="tr-TR" dirty="0"/>
          </a:p>
        </p:txBody>
      </p:sp>
    </p:spTree>
    <p:extLst>
      <p:ext uri="{BB962C8B-B14F-4D97-AF65-F5344CB8AC3E}">
        <p14:creationId xmlns:p14="http://schemas.microsoft.com/office/powerpoint/2010/main" xmlns="" val="2508570243"/>
      </p:ext>
    </p:extLst>
  </p:cSld>
  <p:clrMapOvr>
    <a:masterClrMapping/>
  </p:clrMapOvr>
  <p:transition>
    <p:rand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Picture 2" descr="http://www.hasslefreeclipart.com/clipart_carttravel/images/baggage_check.gif"/>
          <p:cNvPicPr>
            <a:picLocks noChangeAspect="1" noChangeArrowheads="1"/>
          </p:cNvPicPr>
          <p:nvPr/>
        </p:nvPicPr>
        <p:blipFill>
          <a:blip r:embed="rId3">
            <a:extLst>
              <a:ext uri="{BEBA8EAE-BF5A-486C-A8C5-ECC9F3942E4B}">
                <a14:imgProps xmlns="" xmlns:a14="http://schemas.microsoft.com/office/drawing/2010/main">
                  <a14:imgLayer r:embed="">
                    <a14:imgEffect>
                      <a14:backgroundRemoval t="0" b="100000" l="0" r="100000">
                        <a14:foregroundMark x1="89431" y1="76056" x2="86992" y2="86385"/>
                        <a14:foregroundMark x1="28862" y1="16901" x2="35366" y2="14554"/>
                        <a14:foregroundMark x1="26016" y1="41315" x2="15854" y2="4835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801632" y="4461555"/>
            <a:ext cx="2343150" cy="20288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580774" y="4020281"/>
            <a:ext cx="3057248" cy="646331"/>
          </a:xfrm>
          <a:prstGeom prst="rect">
            <a:avLst/>
          </a:prstGeom>
          <a:noFill/>
        </p:spPr>
        <p:txBody>
          <a:bodyPr wrap="none" lIns="91440" tIns="45720" rIns="91440" bIns="45720">
            <a:spAutoFit/>
          </a:bodyPr>
          <a:lstStyle/>
          <a:p>
            <a:pPr algn="ctr"/>
            <a:r>
              <a:rPr lang="tr-TR" sz="3600" b="1" i="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Öncü Okuma</a:t>
            </a:r>
            <a:endParaRPr lang="en-US" sz="36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Metin kutusu"/>
          <p:cNvSpPr txBox="1"/>
          <p:nvPr/>
        </p:nvSpPr>
        <p:spPr>
          <a:xfrm>
            <a:off x="571472" y="1285860"/>
            <a:ext cx="7429552" cy="2677656"/>
          </a:xfrm>
          <a:prstGeom prst="rect">
            <a:avLst/>
          </a:prstGeom>
          <a:noFill/>
        </p:spPr>
        <p:txBody>
          <a:bodyPr wrap="square" rtlCol="0">
            <a:spAutoFit/>
          </a:bodyPr>
          <a:lstStyle/>
          <a:p>
            <a:pPr algn="just"/>
            <a:r>
              <a:rPr lang="tr-TR" sz="2400" dirty="0" err="1" smtClean="0"/>
              <a:t>while</a:t>
            </a:r>
            <a:r>
              <a:rPr lang="tr-TR" sz="2400" dirty="0" smtClean="0"/>
              <a:t> ile değer kontrolü yapacağınızda, </a:t>
            </a:r>
            <a:r>
              <a:rPr lang="tr-TR" sz="2400" dirty="0" err="1" smtClean="0"/>
              <a:t>while’dan</a:t>
            </a:r>
            <a:r>
              <a:rPr lang="tr-TR" sz="2400" dirty="0" smtClean="0"/>
              <a:t> hemen önce ve </a:t>
            </a:r>
            <a:r>
              <a:rPr lang="tr-TR" sz="2400" dirty="0" err="1" smtClean="0"/>
              <a:t>while’ın</a:t>
            </a:r>
            <a:r>
              <a:rPr lang="tr-TR" sz="2400" dirty="0" smtClean="0"/>
              <a:t> içinde çok benzer iki kod parçası kullanmanız gerekebilir. </a:t>
            </a:r>
          </a:p>
          <a:p>
            <a:pPr algn="just"/>
            <a:endParaRPr lang="tr-TR" sz="2400" dirty="0" smtClean="0"/>
          </a:p>
          <a:p>
            <a:pPr algn="just"/>
            <a:r>
              <a:rPr lang="tr-TR" sz="2400" dirty="0" smtClean="0"/>
              <a:t>Bunda bir tuhaflık yoktur. </a:t>
            </a:r>
            <a:r>
              <a:rPr lang="tr-TR" sz="2400" dirty="0" err="1" smtClean="0"/>
              <a:t>while’dan</a:t>
            </a:r>
            <a:r>
              <a:rPr lang="tr-TR" sz="2400" dirty="0" smtClean="0"/>
              <a:t> önceki kısma öncü okuma denir ve </a:t>
            </a:r>
            <a:r>
              <a:rPr lang="tr-TR" sz="2400" dirty="0" err="1" smtClean="0"/>
              <a:t>while’ın</a:t>
            </a:r>
            <a:r>
              <a:rPr lang="tr-TR" sz="2400" dirty="0" smtClean="0"/>
              <a:t> yapısı gereği buna ihtiyaç duyulur. Bir sonraki kodu inceleyiniz.</a:t>
            </a:r>
            <a:endParaRPr lang="tr-TR" sz="2400" dirty="0"/>
          </a:p>
        </p:txBody>
      </p:sp>
      <p:sp>
        <p:nvSpPr>
          <p:cNvPr id="10" name="Rectangle 2"/>
          <p:cNvSpPr>
            <a:spLocks noGrp="1" noChangeArrowheads="1"/>
          </p:cNvSpPr>
          <p:nvPr>
            <p:ph type="title"/>
          </p:nvPr>
        </p:nvSpPr>
        <p:spPr>
          <a:xfrm>
            <a:off x="381000" y="228600"/>
            <a:ext cx="8534400" cy="609600"/>
          </a:xfrm>
          <a:noFill/>
          <a:ln/>
        </p:spPr>
        <p:txBody>
          <a:bodyPr>
            <a:normAutofit/>
          </a:bodyPr>
          <a:lstStyle/>
          <a:p>
            <a:r>
              <a:rPr lang="tr-TR" dirty="0" err="1" smtClean="0"/>
              <a:t>while</a:t>
            </a:r>
            <a:r>
              <a:rPr lang="tr-TR" dirty="0" smtClean="0"/>
              <a:t> ile Girilen Değerin Kontrolü</a:t>
            </a:r>
            <a:endParaRPr lang="en-US" dirty="0"/>
          </a:p>
        </p:txBody>
      </p:sp>
    </p:spTree>
    <p:extLst>
      <p:ext uri="{BB962C8B-B14F-4D97-AF65-F5344CB8AC3E}">
        <p14:creationId xmlns="" xmlns:p14="http://schemas.microsoft.com/office/powerpoint/2010/main" val="4200106111"/>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304800" y="1168507"/>
            <a:ext cx="8534400" cy="4475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Monotype Sorts" charset="0"/>
              <a:buNone/>
            </a:pPr>
            <a:r>
              <a:rPr lang="en-US" sz="1600" dirty="0"/>
              <a:t>#include &lt;</a:t>
            </a:r>
            <a:r>
              <a:rPr lang="en-US" sz="1600" dirty="0" err="1"/>
              <a:t>stdio.h</a:t>
            </a:r>
            <a:r>
              <a:rPr lang="en-US" sz="1600" dirty="0"/>
              <a:t>&gt;</a:t>
            </a:r>
          </a:p>
          <a:p>
            <a:pPr>
              <a:buFont typeface="Monotype Sorts" charset="0"/>
              <a:buNone/>
            </a:pPr>
            <a:r>
              <a:rPr lang="en-US" sz="1600" dirty="0" err="1"/>
              <a:t>int</a:t>
            </a:r>
            <a:r>
              <a:rPr lang="en-US" sz="1600" dirty="0"/>
              <a:t> main ( )</a:t>
            </a:r>
          </a:p>
          <a:p>
            <a:pPr>
              <a:buFont typeface="Monotype Sorts" charset="0"/>
              <a:buNone/>
            </a:pPr>
            <a:r>
              <a:rPr lang="en-US" sz="1600" dirty="0"/>
              <a:t>{</a:t>
            </a:r>
          </a:p>
          <a:p>
            <a:pPr>
              <a:buFont typeface="Monotype Sorts" charset="0"/>
              <a:buNone/>
            </a:pPr>
            <a:r>
              <a:rPr lang="en-US" sz="1600" dirty="0"/>
              <a:t>     </a:t>
            </a:r>
            <a:r>
              <a:rPr lang="en-US" sz="1600" dirty="0" err="1"/>
              <a:t>int</a:t>
            </a:r>
            <a:r>
              <a:rPr lang="en-US" sz="1600" dirty="0"/>
              <a:t> counter, grade, total, average ;</a:t>
            </a:r>
          </a:p>
          <a:p>
            <a:pPr>
              <a:spcBef>
                <a:spcPct val="50000"/>
              </a:spcBef>
              <a:buFont typeface="Monotype Sorts" charset="0"/>
              <a:buNone/>
            </a:pPr>
            <a:r>
              <a:rPr lang="en-US" sz="1600" dirty="0"/>
              <a:t>     total = 0 ;</a:t>
            </a:r>
          </a:p>
          <a:p>
            <a:pPr>
              <a:buFont typeface="Monotype Sorts" charset="0"/>
              <a:buNone/>
            </a:pPr>
            <a:r>
              <a:rPr lang="en-US" sz="1600" dirty="0"/>
              <a:t>     counter = 0 ;</a:t>
            </a:r>
          </a:p>
          <a:p>
            <a:pPr>
              <a:buFont typeface="Monotype Sorts" charset="0"/>
              <a:buNone/>
            </a:pPr>
            <a:endParaRPr lang="en-US" sz="1600" dirty="0"/>
          </a:p>
          <a:p>
            <a:pPr>
              <a:buFont typeface="Monotype Sorts" charset="0"/>
              <a:buNone/>
            </a:pPr>
            <a:r>
              <a:rPr lang="en-US" sz="1600" dirty="0"/>
              <a:t>     </a:t>
            </a:r>
            <a:r>
              <a:rPr lang="en-US" sz="1600" dirty="0" err="1"/>
              <a:t>printf</a:t>
            </a:r>
            <a:r>
              <a:rPr lang="en-US" sz="1600" dirty="0"/>
              <a:t>(</a:t>
            </a:r>
            <a:r>
              <a:rPr lang="ja-JP" altLang="en-US" sz="1600" dirty="0">
                <a:latin typeface="Arial"/>
              </a:rPr>
              <a:t>“</a:t>
            </a:r>
            <a:r>
              <a:rPr lang="en-US" sz="1600" dirty="0"/>
              <a:t>Enter a </a:t>
            </a:r>
            <a:r>
              <a:rPr lang="en-US" sz="1600" dirty="0" smtClean="0"/>
              <a:t>grade. (Enter -</a:t>
            </a:r>
            <a:r>
              <a:rPr lang="en-US" sz="1600" dirty="0"/>
              <a:t>1 </a:t>
            </a:r>
            <a:r>
              <a:rPr lang="en-US" sz="1600" dirty="0" smtClean="0"/>
              <a:t>when finished)</a:t>
            </a:r>
            <a:r>
              <a:rPr lang="en-US" sz="1600" dirty="0"/>
              <a:t>: </a:t>
            </a:r>
            <a:r>
              <a:rPr lang="ja-JP" altLang="en-US" sz="1600" dirty="0">
                <a:latin typeface="Arial"/>
              </a:rPr>
              <a:t>“</a:t>
            </a:r>
            <a:r>
              <a:rPr lang="en-US" sz="1600" dirty="0"/>
              <a:t>) ;</a:t>
            </a:r>
          </a:p>
          <a:p>
            <a:pPr>
              <a:buFont typeface="Monotype Sorts" charset="0"/>
              <a:buNone/>
            </a:pPr>
            <a:r>
              <a:rPr lang="en-US" sz="1600" dirty="0"/>
              <a:t>     </a:t>
            </a:r>
            <a:r>
              <a:rPr lang="en-US" sz="1600" dirty="0" err="1"/>
              <a:t>scanf</a:t>
            </a:r>
            <a:r>
              <a:rPr lang="en-US" sz="1600" dirty="0"/>
              <a:t>(</a:t>
            </a:r>
            <a:r>
              <a:rPr lang="ja-JP" altLang="en-US" sz="1600" dirty="0">
                <a:latin typeface="Arial"/>
              </a:rPr>
              <a:t>“</a:t>
            </a:r>
            <a:r>
              <a:rPr lang="en-US" sz="1600" dirty="0"/>
              <a:t>%d</a:t>
            </a:r>
            <a:r>
              <a:rPr lang="ja-JP" altLang="en-US" sz="1600" dirty="0">
                <a:latin typeface="Arial"/>
              </a:rPr>
              <a:t>”</a:t>
            </a:r>
            <a:r>
              <a:rPr lang="en-US" sz="1600" dirty="0"/>
              <a:t>, &amp;grade) ;</a:t>
            </a:r>
          </a:p>
          <a:p>
            <a:pPr>
              <a:buFont typeface="Monotype Sorts" charset="0"/>
              <a:buNone/>
            </a:pPr>
            <a:endParaRPr lang="en-US" sz="1600" dirty="0"/>
          </a:p>
          <a:p>
            <a:pPr>
              <a:buFont typeface="Monotype Sorts" charset="0"/>
              <a:buNone/>
            </a:pPr>
            <a:r>
              <a:rPr lang="en-US" sz="1600" dirty="0"/>
              <a:t>     while (grade != -1) {</a:t>
            </a:r>
          </a:p>
          <a:p>
            <a:pPr>
              <a:buFont typeface="Monotype Sorts" charset="0"/>
              <a:buNone/>
            </a:pPr>
            <a:r>
              <a:rPr lang="en-US" sz="1600" dirty="0"/>
              <a:t>          total = total + grade ;</a:t>
            </a:r>
          </a:p>
          <a:p>
            <a:pPr>
              <a:buFont typeface="Monotype Sorts" charset="0"/>
              <a:buNone/>
            </a:pPr>
            <a:r>
              <a:rPr lang="en-US" sz="1600" dirty="0"/>
              <a:t>          counter = counter + 1 ;</a:t>
            </a:r>
          </a:p>
          <a:p>
            <a:pPr>
              <a:buFont typeface="Monotype Sorts" charset="0"/>
              <a:buNone/>
            </a:pPr>
            <a:r>
              <a:rPr lang="en-US" sz="1600" dirty="0"/>
              <a:t>          </a:t>
            </a:r>
            <a:r>
              <a:rPr lang="en-US" sz="1600" dirty="0" err="1"/>
              <a:t>printf</a:t>
            </a:r>
            <a:r>
              <a:rPr lang="en-US" sz="1600" dirty="0"/>
              <a:t>(</a:t>
            </a:r>
            <a:r>
              <a:rPr lang="ja-JP" altLang="en-US" sz="1600" dirty="0">
                <a:latin typeface="Arial"/>
              </a:rPr>
              <a:t>“</a:t>
            </a:r>
            <a:r>
              <a:rPr lang="en-US" sz="1600" dirty="0"/>
              <a:t>Enter another grade (-1 to quit): </a:t>
            </a:r>
            <a:r>
              <a:rPr lang="ja-JP" altLang="en-US" sz="1600" dirty="0">
                <a:latin typeface="Arial"/>
              </a:rPr>
              <a:t>“</a:t>
            </a:r>
            <a:r>
              <a:rPr lang="en-US" sz="1600" dirty="0"/>
              <a:t>) ;</a:t>
            </a:r>
          </a:p>
          <a:p>
            <a:pPr>
              <a:buFont typeface="Monotype Sorts" charset="0"/>
              <a:buNone/>
            </a:pPr>
            <a:r>
              <a:rPr lang="en-US" sz="1600" dirty="0"/>
              <a:t>          </a:t>
            </a:r>
            <a:r>
              <a:rPr lang="en-US" sz="1600" dirty="0" err="1"/>
              <a:t>scanf</a:t>
            </a:r>
            <a:r>
              <a:rPr lang="en-US" sz="1600" dirty="0"/>
              <a:t>(</a:t>
            </a:r>
            <a:r>
              <a:rPr lang="ja-JP" altLang="en-US" sz="1600" dirty="0">
                <a:latin typeface="Arial"/>
              </a:rPr>
              <a:t>“</a:t>
            </a:r>
            <a:r>
              <a:rPr lang="en-US" sz="1600" dirty="0"/>
              <a:t>%d</a:t>
            </a:r>
            <a:r>
              <a:rPr lang="ja-JP" altLang="en-US" sz="1600" dirty="0">
                <a:latin typeface="Arial"/>
              </a:rPr>
              <a:t>”</a:t>
            </a:r>
            <a:r>
              <a:rPr lang="en-US" sz="1600" dirty="0"/>
              <a:t>, &amp;grade) ;</a:t>
            </a:r>
          </a:p>
          <a:p>
            <a:pPr>
              <a:lnSpc>
                <a:spcPct val="60000"/>
              </a:lnSpc>
              <a:buFont typeface="Monotype Sorts" charset="0"/>
              <a:buNone/>
            </a:pPr>
            <a:r>
              <a:rPr lang="en-US" sz="1600" dirty="0"/>
              <a:t>     }</a:t>
            </a:r>
          </a:p>
          <a:p>
            <a:pPr>
              <a:buFont typeface="Monotype Sorts" charset="0"/>
              <a:buNone/>
            </a:pPr>
            <a:endParaRPr lang="en-US" sz="2000" dirty="0"/>
          </a:p>
        </p:txBody>
      </p:sp>
      <p:pic>
        <p:nvPicPr>
          <p:cNvPr id="4" name="Picture 2" descr="http://www.hasslefreeclipart.com/clipart_carttravel/images/baggage_check.gif"/>
          <p:cNvPicPr>
            <a:picLocks noChangeAspect="1" noChangeArrowheads="1"/>
          </p:cNvPicPr>
          <p:nvPr/>
        </p:nvPicPr>
        <p:blipFill>
          <a:blip r:embed="rId3">
            <a:extLst>
              <a:ext uri="{BEBA8EAE-BF5A-486C-A8C5-ECC9F3942E4B}">
                <a14:imgProps xmlns="" xmlns:a14="http://schemas.microsoft.com/office/drawing/2010/main">
                  <a14:imgLayer r:embed="">
                    <a14:imgEffect>
                      <a14:backgroundRemoval t="0" b="100000" l="0" r="100000">
                        <a14:foregroundMark x1="89431" y1="76056" x2="86992" y2="86385"/>
                        <a14:foregroundMark x1="28862" y1="16901" x2="35366" y2="14554"/>
                        <a14:foregroundMark x1="26016" y1="41315" x2="15854" y2="4835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801632" y="4461555"/>
            <a:ext cx="2343150" cy="20288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580774" y="4020281"/>
            <a:ext cx="3057248" cy="646331"/>
          </a:xfrm>
          <a:prstGeom prst="rect">
            <a:avLst/>
          </a:prstGeom>
          <a:noFill/>
        </p:spPr>
        <p:txBody>
          <a:bodyPr wrap="none" lIns="91440" tIns="45720" rIns="91440" bIns="45720">
            <a:spAutoFit/>
          </a:bodyPr>
          <a:lstStyle/>
          <a:p>
            <a:pPr algn="ctr"/>
            <a:r>
              <a:rPr lang="tr-TR" sz="3600" b="1" i="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Öncü Okuma</a:t>
            </a:r>
            <a:endParaRPr lang="en-US" sz="36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Bent Arrow 2"/>
          <p:cNvSpPr/>
          <p:nvPr/>
        </p:nvSpPr>
        <p:spPr>
          <a:xfrm rot="3573156">
            <a:off x="5508909" y="3026784"/>
            <a:ext cx="1672977" cy="7904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6 Yuvarlatılmış Dikdörtgen"/>
          <p:cNvSpPr/>
          <p:nvPr/>
        </p:nvSpPr>
        <p:spPr>
          <a:xfrm>
            <a:off x="304800" y="2928934"/>
            <a:ext cx="5275974" cy="6286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2"/>
          <p:cNvSpPr>
            <a:spLocks noGrp="1" noChangeArrowheads="1"/>
          </p:cNvSpPr>
          <p:nvPr>
            <p:ph type="title"/>
          </p:nvPr>
        </p:nvSpPr>
        <p:spPr>
          <a:xfrm>
            <a:off x="381000" y="228600"/>
            <a:ext cx="8534400" cy="609600"/>
          </a:xfrm>
          <a:noFill/>
          <a:ln/>
        </p:spPr>
        <p:txBody>
          <a:bodyPr>
            <a:normAutofit/>
          </a:bodyPr>
          <a:lstStyle/>
          <a:p>
            <a:r>
              <a:rPr lang="tr-TR" dirty="0" smtClean="0"/>
              <a:t>Örnek: </a:t>
            </a:r>
            <a:r>
              <a:rPr lang="tr-TR" dirty="0" err="1" smtClean="0"/>
              <a:t>while</a:t>
            </a:r>
            <a:r>
              <a:rPr lang="tr-TR" dirty="0" smtClean="0"/>
              <a:t> ile Girilen Değerin Kontrolü</a:t>
            </a:r>
            <a:endParaRPr lang="en-US" dirty="0"/>
          </a:p>
        </p:txBody>
      </p:sp>
    </p:spTree>
    <p:extLst>
      <p:ext uri="{BB962C8B-B14F-4D97-AF65-F5344CB8AC3E}">
        <p14:creationId xmlns="" xmlns:p14="http://schemas.microsoft.com/office/powerpoint/2010/main" val="4200106111"/>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while</a:t>
            </a:r>
            <a:r>
              <a:rPr lang="tr-TR" sz="4000" b="1" dirty="0" smtClean="0">
                <a:solidFill>
                  <a:schemeClr val="tx2">
                    <a:lumMod val="60000"/>
                    <a:lumOff val="40000"/>
                  </a:schemeClr>
                </a:solidFill>
              </a:rPr>
              <a:t> – </a:t>
            </a:r>
            <a:r>
              <a:rPr lang="tr-TR" sz="4000" dirty="0" smtClean="0">
                <a:solidFill>
                  <a:schemeClr val="tx1"/>
                </a:solidFill>
              </a:rPr>
              <a:t>değer alma ve kontrol yöntemi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6472254" cy="2924180"/>
          </a:xfrm>
        </p:spPr>
        <p:txBody>
          <a:bodyPr>
            <a:noAutofit/>
          </a:bodyPr>
          <a:lstStyle/>
          <a:p>
            <a:pPr algn="just">
              <a:buFontTx/>
              <a:buChar char="-"/>
            </a:pPr>
            <a:r>
              <a:rPr lang="tr-TR" sz="2000" dirty="0" smtClean="0">
                <a:solidFill>
                  <a:schemeClr val="tx1"/>
                </a:solidFill>
              </a:rPr>
              <a:t>Değer alma ve kontrol yönteminin ana hattı:</a:t>
            </a:r>
          </a:p>
          <a:p>
            <a:pPr algn="just">
              <a:buFontTx/>
              <a:buChar char="-"/>
            </a:pPr>
            <a:endParaRPr lang="tr-TR" sz="2000" dirty="0" smtClean="0"/>
          </a:p>
          <a:p>
            <a:pPr algn="just">
              <a:buFontTx/>
              <a:buChar char="-"/>
            </a:pPr>
            <a:r>
              <a:rPr lang="tr-TR" sz="2000" dirty="0" smtClean="0">
                <a:solidFill>
                  <a:schemeClr val="tx1"/>
                </a:solidFill>
              </a:rPr>
              <a:t>Değer giriniz: _____</a:t>
            </a:r>
          </a:p>
          <a:p>
            <a:pPr algn="just">
              <a:buFontTx/>
              <a:buChar char="-"/>
            </a:pPr>
            <a:r>
              <a:rPr lang="tr-TR" sz="2000" dirty="0" err="1" smtClean="0"/>
              <a:t>while</a:t>
            </a:r>
            <a:r>
              <a:rPr lang="tr-TR" sz="2000" dirty="0" smtClean="0"/>
              <a:t> ( ! </a:t>
            </a:r>
            <a:r>
              <a:rPr lang="tr-TR" sz="2000" dirty="0" smtClean="0">
                <a:solidFill>
                  <a:schemeClr val="bg2">
                    <a:lumMod val="50000"/>
                  </a:schemeClr>
                </a:solidFill>
              </a:rPr>
              <a:t>( değere dair istenen özellik) </a:t>
            </a:r>
            <a:r>
              <a:rPr lang="tr-TR" sz="2000" dirty="0" smtClean="0"/>
              <a:t>) </a:t>
            </a:r>
          </a:p>
          <a:p>
            <a:pPr algn="just">
              <a:buFontTx/>
              <a:buChar char="-"/>
            </a:pPr>
            <a:r>
              <a:rPr lang="tr-TR" sz="2000" dirty="0" smtClean="0"/>
              <a:t>//istenen özellik olmadığı sürece</a:t>
            </a:r>
          </a:p>
          <a:p>
            <a:pPr algn="just">
              <a:buFontTx/>
              <a:buChar char="-"/>
            </a:pPr>
            <a:r>
              <a:rPr lang="tr-TR" sz="2000" dirty="0" smtClean="0">
                <a:solidFill>
                  <a:schemeClr val="tx1"/>
                </a:solidFill>
              </a:rPr>
              <a:t>{</a:t>
            </a:r>
          </a:p>
          <a:p>
            <a:pPr algn="just">
              <a:buFontTx/>
              <a:buChar char="-"/>
            </a:pPr>
            <a:r>
              <a:rPr lang="tr-TR" sz="2000" dirty="0" smtClean="0"/>
              <a:t>YANLIŞ GİRDİNİZ TEKRAR GİRİNİZ.</a:t>
            </a:r>
          </a:p>
          <a:p>
            <a:pPr algn="just">
              <a:buFontTx/>
              <a:buChar char="-"/>
            </a:pPr>
            <a:r>
              <a:rPr lang="tr-TR" sz="2000" dirty="0" smtClean="0"/>
              <a:t>Değer giriniz: _____</a:t>
            </a:r>
            <a:endParaRPr lang="tr-TR" sz="2000" dirty="0" smtClean="0">
              <a:solidFill>
                <a:schemeClr val="tx1"/>
              </a:solidFill>
            </a:endParaRPr>
          </a:p>
          <a:p>
            <a:pPr algn="just">
              <a:buFontTx/>
              <a:buChar char="-"/>
            </a:pPr>
            <a:r>
              <a:rPr lang="tr-TR" sz="2000" dirty="0" smtClean="0"/>
              <a:t>}</a:t>
            </a:r>
          </a:p>
          <a:p>
            <a:pPr algn="just">
              <a:buFontTx/>
              <a:buChar char="-"/>
            </a:pPr>
            <a:r>
              <a:rPr lang="tr-TR" sz="2000" dirty="0" smtClean="0">
                <a:solidFill>
                  <a:schemeClr val="tx1"/>
                </a:solidFill>
              </a:rPr>
              <a:t>Bu noktada değerin </a:t>
            </a:r>
            <a:r>
              <a:rPr lang="tr-TR" sz="2000" dirty="0" smtClean="0"/>
              <a:t>istediğimiz şekilde</a:t>
            </a:r>
            <a:r>
              <a:rPr lang="tr-TR" sz="2000" dirty="0" smtClean="0">
                <a:solidFill>
                  <a:schemeClr val="tx1"/>
                </a:solidFill>
              </a:rPr>
              <a:t> olduğuna eminiz.</a:t>
            </a:r>
          </a:p>
        </p:txBody>
      </p:sp>
      <p:sp>
        <p:nvSpPr>
          <p:cNvPr id="4" name="3 Yuvarlatılmış Dikdörtgen"/>
          <p:cNvSpPr/>
          <p:nvPr/>
        </p:nvSpPr>
        <p:spPr>
          <a:xfrm>
            <a:off x="5857884" y="1571612"/>
            <a:ext cx="2714644" cy="27860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kalıbı istediğiniz kadar kullanabilirsiniz. Kodunuzda herhangi </a:t>
            </a:r>
            <a:r>
              <a:rPr lang="tr-TR" b="1" dirty="0" smtClean="0"/>
              <a:t>büyük bir değişiklik yapmanıza gerek yok. </a:t>
            </a:r>
            <a:r>
              <a:rPr lang="tr-TR" dirty="0" smtClean="0"/>
              <a:t>Sadece istediğiniz her </a:t>
            </a:r>
            <a:r>
              <a:rPr lang="tr-TR" dirty="0" err="1" smtClean="0"/>
              <a:t>scanf’in</a:t>
            </a:r>
            <a:r>
              <a:rPr lang="tr-TR" dirty="0" smtClean="0"/>
              <a:t> peşine o </a:t>
            </a:r>
            <a:r>
              <a:rPr lang="tr-TR" dirty="0" err="1" smtClean="0"/>
              <a:t>scanf’e</a:t>
            </a:r>
            <a:r>
              <a:rPr lang="tr-TR" dirty="0" smtClean="0"/>
              <a:t> özel </a:t>
            </a:r>
            <a:r>
              <a:rPr lang="tr-TR" dirty="0" err="1" smtClean="0"/>
              <a:t>while</a:t>
            </a:r>
            <a:r>
              <a:rPr lang="tr-TR" dirty="0" smtClean="0"/>
              <a:t> bloğunu koymanız yeterli.</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iterate type="lt">
                                    <p:tmPct val="0"/>
                                  </p:iterate>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iterate type="lt">
                                    <p:tmPct val="0"/>
                                  </p:iterate>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p:cTn id="16"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17"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18"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19"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iterate type="lt">
                                    <p:tmPct val="0"/>
                                  </p:iterate>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7"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28"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iterate type="lt">
                                    <p:tmPct val="0"/>
                                  </p:iterate>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strVal val="#ppt_w*0.05"/>
                                          </p:val>
                                        </p:tav>
                                        <p:tav tm="100000">
                                          <p:val>
                                            <p:strVal val="#ppt_w"/>
                                          </p:val>
                                        </p:tav>
                                      </p:tavLst>
                                    </p:anim>
                                    <p:anim calcmode="lin" valueType="num">
                                      <p:cBhvr>
                                        <p:cTn id="35" dur="5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36" dur="5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iterate type="lt">
                                    <p:tmPct val="0"/>
                                  </p:iterate>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strVal val="#ppt_w*0.05"/>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5" dur="5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
                                          </p:val>
                                        </p:tav>
                                        <p:tav tm="100000">
                                          <p:val>
                                            <p:strVal val="#ppt_y"/>
                                          </p:val>
                                        </p:tav>
                                      </p:tavLst>
                                    </p:anim>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iterate type="lt">
                                    <p:tmPct val="0"/>
                                  </p:iterate>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500" fill="hold"/>
                                        <p:tgtEl>
                                          <p:spTgt spid="3">
                                            <p:txEl>
                                              <p:pRg st="7" end="7"/>
                                            </p:txEl>
                                          </p:spTgt>
                                        </p:tgtEl>
                                        <p:attrNameLst>
                                          <p:attrName>ppt_w</p:attrName>
                                        </p:attrNameLst>
                                      </p:cBhvr>
                                      <p:tavLst>
                                        <p:tav tm="0">
                                          <p:val>
                                            <p:strVal val="#ppt_w*0.05"/>
                                          </p:val>
                                        </p:tav>
                                        <p:tav tm="100000">
                                          <p:val>
                                            <p:strVal val="#ppt_w"/>
                                          </p:val>
                                        </p:tav>
                                      </p:tavLst>
                                    </p:anim>
                                    <p:anim calcmode="lin" valueType="num">
                                      <p:cBhvr>
                                        <p:cTn id="53" dur="5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4" dur="5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5" dur="500" fill="hold"/>
                                        <p:tgtEl>
                                          <p:spTgt spid="3">
                                            <p:txEl>
                                              <p:pRg st="7" end="7"/>
                                            </p:txEl>
                                          </p:spTgt>
                                        </p:tgtEl>
                                        <p:attrNameLst>
                                          <p:attrName>ppt_y</p:attrName>
                                        </p:attrNameLst>
                                      </p:cBhvr>
                                      <p:tavLst>
                                        <p:tav tm="0">
                                          <p:val>
                                            <p:strVal val="#ppt_y"/>
                                          </p:val>
                                        </p:tav>
                                        <p:tav tm="100000">
                                          <p:val>
                                            <p:strVal val="#ppt_y"/>
                                          </p:val>
                                        </p:tav>
                                      </p:tavLst>
                                    </p:anim>
                                    <p:animEffect transition="in" filter="fade">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iterate type="lt">
                                    <p:tmPct val="0"/>
                                  </p:iterate>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500" fill="hold"/>
                                        <p:tgtEl>
                                          <p:spTgt spid="3">
                                            <p:txEl>
                                              <p:pRg st="8" end="8"/>
                                            </p:txEl>
                                          </p:spTgt>
                                        </p:tgtEl>
                                        <p:attrNameLst>
                                          <p:attrName>ppt_w</p:attrName>
                                        </p:attrNameLst>
                                      </p:cBhvr>
                                      <p:tavLst>
                                        <p:tav tm="0">
                                          <p:val>
                                            <p:strVal val="#ppt_w*0.05"/>
                                          </p:val>
                                        </p:tav>
                                        <p:tav tm="100000">
                                          <p:val>
                                            <p:strVal val="#ppt_w"/>
                                          </p:val>
                                        </p:tav>
                                      </p:tavLst>
                                    </p:anim>
                                    <p:anim calcmode="lin" valueType="num">
                                      <p:cBhvr>
                                        <p:cTn id="62" dur="5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63" dur="5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64" dur="500" fill="hold"/>
                                        <p:tgtEl>
                                          <p:spTgt spid="3">
                                            <p:txEl>
                                              <p:pRg st="8" end="8"/>
                                            </p:txEl>
                                          </p:spTgt>
                                        </p:tgtEl>
                                        <p:attrNameLst>
                                          <p:attrName>ppt_y</p:attrName>
                                        </p:attrNameLst>
                                      </p:cBhvr>
                                      <p:tavLst>
                                        <p:tav tm="0">
                                          <p:val>
                                            <p:strVal val="#ppt_y"/>
                                          </p:val>
                                        </p:tav>
                                        <p:tav tm="100000">
                                          <p:val>
                                            <p:strVal val="#ppt_y"/>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nodeType="clickEffect">
                                  <p:stCondLst>
                                    <p:cond delay="0"/>
                                  </p:stCondLst>
                                  <p:iterate type="lt">
                                    <p:tmPct val="0"/>
                                  </p:iterate>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strVal val="#ppt_w*0.05"/>
                                          </p:val>
                                        </p:tav>
                                        <p:tav tm="100000">
                                          <p:val>
                                            <p:strVal val="#ppt_w"/>
                                          </p:val>
                                        </p:tav>
                                      </p:tavLst>
                                    </p:anim>
                                    <p:anim calcmode="lin" valueType="num">
                                      <p:cBhvr>
                                        <p:cTn id="71" dur="5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72" dur="500" fill="hold"/>
                                        <p:tgtEl>
                                          <p:spTgt spid="3">
                                            <p:txEl>
                                              <p:pRg st="9" end="9"/>
                                            </p:txEl>
                                          </p:spTgt>
                                        </p:tgtEl>
                                        <p:attrNameLst>
                                          <p:attrName>ppt_x</p:attrName>
                                        </p:attrNameLst>
                                      </p:cBhvr>
                                      <p:tavLst>
                                        <p:tav tm="0">
                                          <p:val>
                                            <p:strVal val="#ppt_x-.2"/>
                                          </p:val>
                                        </p:tav>
                                        <p:tav tm="100000">
                                          <p:val>
                                            <p:strVal val="#ppt_x"/>
                                          </p:val>
                                        </p:tav>
                                      </p:tavLst>
                                    </p:anim>
                                    <p:anim calcmode="lin" valueType="num">
                                      <p:cBhvr>
                                        <p:cTn id="73" dur="500" fill="hold"/>
                                        <p:tgtEl>
                                          <p:spTgt spid="3">
                                            <p:txEl>
                                              <p:pRg st="9" end="9"/>
                                            </p:txEl>
                                          </p:spTgt>
                                        </p:tgtEl>
                                        <p:attrNameLst>
                                          <p:attrName>ppt_y</p:attrName>
                                        </p:attrNameLst>
                                      </p:cBhvr>
                                      <p:tavLst>
                                        <p:tav tm="0">
                                          <p:val>
                                            <p:strVal val="#ppt_y"/>
                                          </p:val>
                                        </p:tav>
                                        <p:tav tm="100000">
                                          <p:val>
                                            <p:strVal val="#ppt_y"/>
                                          </p:val>
                                        </p:tav>
                                      </p:tavLst>
                                    </p:anim>
                                    <p:animEffect transition="in" filter="fade">
                                      <p:cBhvr>
                                        <p:cTn id="74" dur="500"/>
                                        <p:tgtEl>
                                          <p:spTgt spid="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6" presetClass="entr" presetSubtype="0" fill="hold" nodeType="clickEffect">
                                  <p:stCondLst>
                                    <p:cond delay="0"/>
                                  </p:stCondLst>
                                  <p:iterate type="lt">
                                    <p:tmPct val="10000"/>
                                  </p:iterate>
                                  <p:childTnLst>
                                    <p:set>
                                      <p:cBhvr>
                                        <p:cTn id="78" dur="1" fill="hold">
                                          <p:stCondLst>
                                            <p:cond delay="0"/>
                                          </p:stCondLst>
                                        </p:cTn>
                                        <p:tgtEl>
                                          <p:spTgt spid="3">
                                            <p:txEl>
                                              <p:pRg st="2" end="2"/>
                                            </p:txEl>
                                          </p:spTgt>
                                        </p:tgtEl>
                                        <p:attrNameLst>
                                          <p:attrName>style.visibility</p:attrName>
                                        </p:attrNameLst>
                                      </p:cBhvr>
                                      <p:to>
                                        <p:strVal val="visible"/>
                                      </p:to>
                                    </p:set>
                                    <p:anim by="(-#ppt_w*2)" calcmode="lin" valueType="num">
                                      <p:cBhvr rctx="PPT">
                                        <p:cTn id="79" dur="500" autoRev="1" fill="hold">
                                          <p:stCondLst>
                                            <p:cond delay="0"/>
                                          </p:stCondLst>
                                        </p:cTn>
                                        <p:tgtEl>
                                          <p:spTgt spid="3">
                                            <p:txEl>
                                              <p:pRg st="2" end="2"/>
                                            </p:txEl>
                                          </p:spTgt>
                                        </p:tgtEl>
                                        <p:attrNameLst>
                                          <p:attrName>ppt_w</p:attrName>
                                        </p:attrNameLst>
                                      </p:cBhvr>
                                    </p:anim>
                                    <p:anim by="(#ppt_w*0.50)" calcmode="lin" valueType="num">
                                      <p:cBhvr>
                                        <p:cTn id="80" dur="500" decel="50000" autoRev="1" fill="hold">
                                          <p:stCondLst>
                                            <p:cond delay="0"/>
                                          </p:stCondLst>
                                        </p:cTn>
                                        <p:tgtEl>
                                          <p:spTgt spid="3">
                                            <p:txEl>
                                              <p:pRg st="2" end="2"/>
                                            </p:txEl>
                                          </p:spTgt>
                                        </p:tgtEl>
                                        <p:attrNameLst>
                                          <p:attrName>ppt_x</p:attrName>
                                        </p:attrNameLst>
                                      </p:cBhvr>
                                    </p:anim>
                                    <p:anim from="(-#ppt_h/2)" to="(#ppt_y)" calcmode="lin" valueType="num">
                                      <p:cBhvr>
                                        <p:cTn id="81" dur="1000" fill="hold">
                                          <p:stCondLst>
                                            <p:cond delay="0"/>
                                          </p:stCondLst>
                                        </p:cTn>
                                        <p:tgtEl>
                                          <p:spTgt spid="3">
                                            <p:txEl>
                                              <p:pRg st="2" end="2"/>
                                            </p:txEl>
                                          </p:spTgt>
                                        </p:tgtEl>
                                        <p:attrNameLst>
                                          <p:attrName>ppt_y</p:attrName>
                                        </p:attrNameLst>
                                      </p:cBhvr>
                                    </p:anim>
                                    <p:animRot by="21600000">
                                      <p:cBhvr>
                                        <p:cTn id="82" dur="1000" fill="hold">
                                          <p:stCondLst>
                                            <p:cond delay="0"/>
                                          </p:stCondLst>
                                        </p:cTn>
                                        <p:tgtEl>
                                          <p:spTgt spid="3">
                                            <p:txEl>
                                              <p:pRg st="2" end="2"/>
                                            </p:txEl>
                                          </p:spTgt>
                                        </p:tgtEl>
                                        <p:attrNameLst>
                                          <p:attrName>r</p:attrName>
                                        </p:attrNameLst>
                                      </p:cBhvr>
                                    </p:animRot>
                                  </p:childTnLst>
                                </p:cTn>
                              </p:par>
                              <p:par>
                                <p:cTn id="83" presetID="56" presetClass="entr" presetSubtype="0" fill="hold" nodeType="withEffect">
                                  <p:stCondLst>
                                    <p:cond delay="0"/>
                                  </p:stCondLst>
                                  <p:iterate type="lt">
                                    <p:tmPct val="10000"/>
                                  </p:iterate>
                                  <p:childTnLst>
                                    <p:set>
                                      <p:cBhvr>
                                        <p:cTn id="84" dur="1" fill="hold">
                                          <p:stCondLst>
                                            <p:cond delay="0"/>
                                          </p:stCondLst>
                                        </p:cTn>
                                        <p:tgtEl>
                                          <p:spTgt spid="3">
                                            <p:txEl>
                                              <p:pRg st="3" end="3"/>
                                            </p:txEl>
                                          </p:spTgt>
                                        </p:tgtEl>
                                        <p:attrNameLst>
                                          <p:attrName>style.visibility</p:attrName>
                                        </p:attrNameLst>
                                      </p:cBhvr>
                                      <p:to>
                                        <p:strVal val="visible"/>
                                      </p:to>
                                    </p:set>
                                    <p:anim by="(-#ppt_w*2)" calcmode="lin" valueType="num">
                                      <p:cBhvr rctx="PPT">
                                        <p:cTn id="85" dur="500" autoRev="1" fill="hold">
                                          <p:stCondLst>
                                            <p:cond delay="0"/>
                                          </p:stCondLst>
                                        </p:cTn>
                                        <p:tgtEl>
                                          <p:spTgt spid="3">
                                            <p:txEl>
                                              <p:pRg st="3" end="3"/>
                                            </p:txEl>
                                          </p:spTgt>
                                        </p:tgtEl>
                                        <p:attrNameLst>
                                          <p:attrName>ppt_w</p:attrName>
                                        </p:attrNameLst>
                                      </p:cBhvr>
                                    </p:anim>
                                    <p:anim by="(#ppt_w*0.50)" calcmode="lin" valueType="num">
                                      <p:cBhvr>
                                        <p:cTn id="86" dur="500" decel="50000" autoRev="1" fill="hold">
                                          <p:stCondLst>
                                            <p:cond delay="0"/>
                                          </p:stCondLst>
                                        </p:cTn>
                                        <p:tgtEl>
                                          <p:spTgt spid="3">
                                            <p:txEl>
                                              <p:pRg st="3" end="3"/>
                                            </p:txEl>
                                          </p:spTgt>
                                        </p:tgtEl>
                                        <p:attrNameLst>
                                          <p:attrName>ppt_x</p:attrName>
                                        </p:attrNameLst>
                                      </p:cBhvr>
                                    </p:anim>
                                    <p:anim from="(-#ppt_h/2)" to="(#ppt_y)" calcmode="lin" valueType="num">
                                      <p:cBhvr>
                                        <p:cTn id="87" dur="1000" fill="hold">
                                          <p:stCondLst>
                                            <p:cond delay="0"/>
                                          </p:stCondLst>
                                        </p:cTn>
                                        <p:tgtEl>
                                          <p:spTgt spid="3">
                                            <p:txEl>
                                              <p:pRg st="3" end="3"/>
                                            </p:txEl>
                                          </p:spTgt>
                                        </p:tgtEl>
                                        <p:attrNameLst>
                                          <p:attrName>ppt_y</p:attrName>
                                        </p:attrNameLst>
                                      </p:cBhvr>
                                    </p:anim>
                                    <p:animRot by="21600000">
                                      <p:cBhvr>
                                        <p:cTn id="88" dur="1000" fill="hold">
                                          <p:stCondLst>
                                            <p:cond delay="0"/>
                                          </p:stCondLst>
                                        </p:cTn>
                                        <p:tgtEl>
                                          <p:spTgt spid="3">
                                            <p:txEl>
                                              <p:pRg st="3" end="3"/>
                                            </p:txEl>
                                          </p:spTgt>
                                        </p:tgtEl>
                                        <p:attrNameLst>
                                          <p:attrName>r</p:attrName>
                                        </p:attrNameLst>
                                      </p:cBhvr>
                                    </p:animRot>
                                  </p:childTnLst>
                                </p:cTn>
                              </p:par>
                              <p:par>
                                <p:cTn id="89" presetID="56" presetClass="entr" presetSubtype="0" fill="hold" nodeType="withEffect">
                                  <p:stCondLst>
                                    <p:cond delay="0"/>
                                  </p:stCondLst>
                                  <p:iterate type="lt">
                                    <p:tmPct val="10000"/>
                                  </p:iterate>
                                  <p:childTnLst>
                                    <p:set>
                                      <p:cBhvr>
                                        <p:cTn id="90" dur="1" fill="hold">
                                          <p:stCondLst>
                                            <p:cond delay="0"/>
                                          </p:stCondLst>
                                        </p:cTn>
                                        <p:tgtEl>
                                          <p:spTgt spid="3">
                                            <p:txEl>
                                              <p:pRg st="4" end="4"/>
                                            </p:txEl>
                                          </p:spTgt>
                                        </p:tgtEl>
                                        <p:attrNameLst>
                                          <p:attrName>style.visibility</p:attrName>
                                        </p:attrNameLst>
                                      </p:cBhvr>
                                      <p:to>
                                        <p:strVal val="visible"/>
                                      </p:to>
                                    </p:set>
                                    <p:anim by="(-#ppt_w*2)" calcmode="lin" valueType="num">
                                      <p:cBhvr rctx="PPT">
                                        <p:cTn id="91" dur="500" autoRev="1" fill="hold">
                                          <p:stCondLst>
                                            <p:cond delay="0"/>
                                          </p:stCondLst>
                                        </p:cTn>
                                        <p:tgtEl>
                                          <p:spTgt spid="3">
                                            <p:txEl>
                                              <p:pRg st="4" end="4"/>
                                            </p:txEl>
                                          </p:spTgt>
                                        </p:tgtEl>
                                        <p:attrNameLst>
                                          <p:attrName>ppt_w</p:attrName>
                                        </p:attrNameLst>
                                      </p:cBhvr>
                                    </p:anim>
                                    <p:anim by="(#ppt_w*0.50)" calcmode="lin" valueType="num">
                                      <p:cBhvr>
                                        <p:cTn id="92" dur="500" decel="50000" autoRev="1" fill="hold">
                                          <p:stCondLst>
                                            <p:cond delay="0"/>
                                          </p:stCondLst>
                                        </p:cTn>
                                        <p:tgtEl>
                                          <p:spTgt spid="3">
                                            <p:txEl>
                                              <p:pRg st="4" end="4"/>
                                            </p:txEl>
                                          </p:spTgt>
                                        </p:tgtEl>
                                        <p:attrNameLst>
                                          <p:attrName>ppt_x</p:attrName>
                                        </p:attrNameLst>
                                      </p:cBhvr>
                                    </p:anim>
                                    <p:anim from="(-#ppt_h/2)" to="(#ppt_y)" calcmode="lin" valueType="num">
                                      <p:cBhvr>
                                        <p:cTn id="93" dur="1000" fill="hold">
                                          <p:stCondLst>
                                            <p:cond delay="0"/>
                                          </p:stCondLst>
                                        </p:cTn>
                                        <p:tgtEl>
                                          <p:spTgt spid="3">
                                            <p:txEl>
                                              <p:pRg st="4" end="4"/>
                                            </p:txEl>
                                          </p:spTgt>
                                        </p:tgtEl>
                                        <p:attrNameLst>
                                          <p:attrName>ppt_y</p:attrName>
                                        </p:attrNameLst>
                                      </p:cBhvr>
                                    </p:anim>
                                    <p:animRot by="21600000">
                                      <p:cBhvr>
                                        <p:cTn id="94" dur="1000" fill="hold">
                                          <p:stCondLst>
                                            <p:cond delay="0"/>
                                          </p:stCondLst>
                                        </p:cTn>
                                        <p:tgtEl>
                                          <p:spTgt spid="3">
                                            <p:txEl>
                                              <p:pRg st="4" end="4"/>
                                            </p:txEl>
                                          </p:spTgt>
                                        </p:tgtEl>
                                        <p:attrNameLst>
                                          <p:attrName>r</p:attrName>
                                        </p:attrNameLst>
                                      </p:cBhvr>
                                    </p:animRot>
                                  </p:childTnLst>
                                </p:cTn>
                              </p:par>
                              <p:par>
                                <p:cTn id="95" presetID="56" presetClass="entr" presetSubtype="0" fill="hold" nodeType="withEffect">
                                  <p:stCondLst>
                                    <p:cond delay="0"/>
                                  </p:stCondLst>
                                  <p:iterate type="lt">
                                    <p:tmPct val="10000"/>
                                  </p:iterate>
                                  <p:childTnLst>
                                    <p:set>
                                      <p:cBhvr>
                                        <p:cTn id="96" dur="1" fill="hold">
                                          <p:stCondLst>
                                            <p:cond delay="0"/>
                                          </p:stCondLst>
                                        </p:cTn>
                                        <p:tgtEl>
                                          <p:spTgt spid="3">
                                            <p:txEl>
                                              <p:pRg st="5" end="5"/>
                                            </p:txEl>
                                          </p:spTgt>
                                        </p:tgtEl>
                                        <p:attrNameLst>
                                          <p:attrName>style.visibility</p:attrName>
                                        </p:attrNameLst>
                                      </p:cBhvr>
                                      <p:to>
                                        <p:strVal val="visible"/>
                                      </p:to>
                                    </p:set>
                                    <p:anim by="(-#ppt_w*2)" calcmode="lin" valueType="num">
                                      <p:cBhvr rctx="PPT">
                                        <p:cTn id="97" dur="500" autoRev="1" fill="hold">
                                          <p:stCondLst>
                                            <p:cond delay="0"/>
                                          </p:stCondLst>
                                        </p:cTn>
                                        <p:tgtEl>
                                          <p:spTgt spid="3">
                                            <p:txEl>
                                              <p:pRg st="5" end="5"/>
                                            </p:txEl>
                                          </p:spTgt>
                                        </p:tgtEl>
                                        <p:attrNameLst>
                                          <p:attrName>ppt_w</p:attrName>
                                        </p:attrNameLst>
                                      </p:cBhvr>
                                    </p:anim>
                                    <p:anim by="(#ppt_w*0.50)" calcmode="lin" valueType="num">
                                      <p:cBhvr>
                                        <p:cTn id="98" dur="500" decel="50000" autoRev="1" fill="hold">
                                          <p:stCondLst>
                                            <p:cond delay="0"/>
                                          </p:stCondLst>
                                        </p:cTn>
                                        <p:tgtEl>
                                          <p:spTgt spid="3">
                                            <p:txEl>
                                              <p:pRg st="5" end="5"/>
                                            </p:txEl>
                                          </p:spTgt>
                                        </p:tgtEl>
                                        <p:attrNameLst>
                                          <p:attrName>ppt_x</p:attrName>
                                        </p:attrNameLst>
                                      </p:cBhvr>
                                    </p:anim>
                                    <p:anim from="(-#ppt_h/2)" to="(#ppt_y)" calcmode="lin" valueType="num">
                                      <p:cBhvr>
                                        <p:cTn id="99" dur="1000" fill="hold">
                                          <p:stCondLst>
                                            <p:cond delay="0"/>
                                          </p:stCondLst>
                                        </p:cTn>
                                        <p:tgtEl>
                                          <p:spTgt spid="3">
                                            <p:txEl>
                                              <p:pRg st="5" end="5"/>
                                            </p:txEl>
                                          </p:spTgt>
                                        </p:tgtEl>
                                        <p:attrNameLst>
                                          <p:attrName>ppt_y</p:attrName>
                                        </p:attrNameLst>
                                      </p:cBhvr>
                                    </p:anim>
                                    <p:animRot by="21600000">
                                      <p:cBhvr>
                                        <p:cTn id="100" dur="1000" fill="hold">
                                          <p:stCondLst>
                                            <p:cond delay="0"/>
                                          </p:stCondLst>
                                        </p:cTn>
                                        <p:tgtEl>
                                          <p:spTgt spid="3">
                                            <p:txEl>
                                              <p:pRg st="5" end="5"/>
                                            </p:txEl>
                                          </p:spTgt>
                                        </p:tgtEl>
                                        <p:attrNameLst>
                                          <p:attrName>r</p:attrName>
                                        </p:attrNameLst>
                                      </p:cBhvr>
                                    </p:animRot>
                                  </p:childTnLst>
                                </p:cTn>
                              </p:par>
                              <p:par>
                                <p:cTn id="101" presetID="56" presetClass="entr" presetSubtype="0" fill="hold" nodeType="withEffect">
                                  <p:stCondLst>
                                    <p:cond delay="0"/>
                                  </p:stCondLst>
                                  <p:iterate type="lt">
                                    <p:tmPct val="10000"/>
                                  </p:iterate>
                                  <p:childTnLst>
                                    <p:set>
                                      <p:cBhvr>
                                        <p:cTn id="102" dur="1" fill="hold">
                                          <p:stCondLst>
                                            <p:cond delay="0"/>
                                          </p:stCondLst>
                                        </p:cTn>
                                        <p:tgtEl>
                                          <p:spTgt spid="3">
                                            <p:txEl>
                                              <p:pRg st="6" end="6"/>
                                            </p:txEl>
                                          </p:spTgt>
                                        </p:tgtEl>
                                        <p:attrNameLst>
                                          <p:attrName>style.visibility</p:attrName>
                                        </p:attrNameLst>
                                      </p:cBhvr>
                                      <p:to>
                                        <p:strVal val="visible"/>
                                      </p:to>
                                    </p:set>
                                    <p:anim by="(-#ppt_w*2)" calcmode="lin" valueType="num">
                                      <p:cBhvr rctx="PPT">
                                        <p:cTn id="103" dur="500" autoRev="1" fill="hold">
                                          <p:stCondLst>
                                            <p:cond delay="0"/>
                                          </p:stCondLst>
                                        </p:cTn>
                                        <p:tgtEl>
                                          <p:spTgt spid="3">
                                            <p:txEl>
                                              <p:pRg st="6" end="6"/>
                                            </p:txEl>
                                          </p:spTgt>
                                        </p:tgtEl>
                                        <p:attrNameLst>
                                          <p:attrName>ppt_w</p:attrName>
                                        </p:attrNameLst>
                                      </p:cBhvr>
                                    </p:anim>
                                    <p:anim by="(#ppt_w*0.50)" calcmode="lin" valueType="num">
                                      <p:cBhvr>
                                        <p:cTn id="104" dur="500" decel="50000" autoRev="1" fill="hold">
                                          <p:stCondLst>
                                            <p:cond delay="0"/>
                                          </p:stCondLst>
                                        </p:cTn>
                                        <p:tgtEl>
                                          <p:spTgt spid="3">
                                            <p:txEl>
                                              <p:pRg st="6" end="6"/>
                                            </p:txEl>
                                          </p:spTgt>
                                        </p:tgtEl>
                                        <p:attrNameLst>
                                          <p:attrName>ppt_x</p:attrName>
                                        </p:attrNameLst>
                                      </p:cBhvr>
                                    </p:anim>
                                    <p:anim from="(-#ppt_h/2)" to="(#ppt_y)" calcmode="lin" valueType="num">
                                      <p:cBhvr>
                                        <p:cTn id="105" dur="1000" fill="hold">
                                          <p:stCondLst>
                                            <p:cond delay="0"/>
                                          </p:stCondLst>
                                        </p:cTn>
                                        <p:tgtEl>
                                          <p:spTgt spid="3">
                                            <p:txEl>
                                              <p:pRg st="6" end="6"/>
                                            </p:txEl>
                                          </p:spTgt>
                                        </p:tgtEl>
                                        <p:attrNameLst>
                                          <p:attrName>ppt_y</p:attrName>
                                        </p:attrNameLst>
                                      </p:cBhvr>
                                    </p:anim>
                                    <p:animRot by="21600000">
                                      <p:cBhvr>
                                        <p:cTn id="106" dur="1000" fill="hold">
                                          <p:stCondLst>
                                            <p:cond delay="0"/>
                                          </p:stCondLst>
                                        </p:cTn>
                                        <p:tgtEl>
                                          <p:spTgt spid="3">
                                            <p:txEl>
                                              <p:pRg st="6" end="6"/>
                                            </p:txEl>
                                          </p:spTgt>
                                        </p:tgtEl>
                                        <p:attrNameLst>
                                          <p:attrName>r</p:attrName>
                                        </p:attrNameLst>
                                      </p:cBhvr>
                                    </p:animRot>
                                  </p:childTnLst>
                                </p:cTn>
                              </p:par>
                              <p:par>
                                <p:cTn id="107" presetID="56" presetClass="entr" presetSubtype="0" fill="hold" nodeType="withEffect">
                                  <p:stCondLst>
                                    <p:cond delay="0"/>
                                  </p:stCondLst>
                                  <p:iterate type="lt">
                                    <p:tmPct val="10000"/>
                                  </p:iterate>
                                  <p:childTnLst>
                                    <p:set>
                                      <p:cBhvr>
                                        <p:cTn id="108" dur="1" fill="hold">
                                          <p:stCondLst>
                                            <p:cond delay="0"/>
                                          </p:stCondLst>
                                        </p:cTn>
                                        <p:tgtEl>
                                          <p:spTgt spid="3">
                                            <p:txEl>
                                              <p:pRg st="7" end="7"/>
                                            </p:txEl>
                                          </p:spTgt>
                                        </p:tgtEl>
                                        <p:attrNameLst>
                                          <p:attrName>style.visibility</p:attrName>
                                        </p:attrNameLst>
                                      </p:cBhvr>
                                      <p:to>
                                        <p:strVal val="visible"/>
                                      </p:to>
                                    </p:set>
                                    <p:anim by="(-#ppt_w*2)" calcmode="lin" valueType="num">
                                      <p:cBhvr rctx="PPT">
                                        <p:cTn id="109" dur="500" autoRev="1" fill="hold">
                                          <p:stCondLst>
                                            <p:cond delay="0"/>
                                          </p:stCondLst>
                                        </p:cTn>
                                        <p:tgtEl>
                                          <p:spTgt spid="3">
                                            <p:txEl>
                                              <p:pRg st="7" end="7"/>
                                            </p:txEl>
                                          </p:spTgt>
                                        </p:tgtEl>
                                        <p:attrNameLst>
                                          <p:attrName>ppt_w</p:attrName>
                                        </p:attrNameLst>
                                      </p:cBhvr>
                                    </p:anim>
                                    <p:anim by="(#ppt_w*0.50)" calcmode="lin" valueType="num">
                                      <p:cBhvr>
                                        <p:cTn id="110" dur="500" decel="50000" autoRev="1" fill="hold">
                                          <p:stCondLst>
                                            <p:cond delay="0"/>
                                          </p:stCondLst>
                                        </p:cTn>
                                        <p:tgtEl>
                                          <p:spTgt spid="3">
                                            <p:txEl>
                                              <p:pRg st="7" end="7"/>
                                            </p:txEl>
                                          </p:spTgt>
                                        </p:tgtEl>
                                        <p:attrNameLst>
                                          <p:attrName>ppt_x</p:attrName>
                                        </p:attrNameLst>
                                      </p:cBhvr>
                                    </p:anim>
                                    <p:anim from="(-#ppt_h/2)" to="(#ppt_y)" calcmode="lin" valueType="num">
                                      <p:cBhvr>
                                        <p:cTn id="111" dur="1000" fill="hold">
                                          <p:stCondLst>
                                            <p:cond delay="0"/>
                                          </p:stCondLst>
                                        </p:cTn>
                                        <p:tgtEl>
                                          <p:spTgt spid="3">
                                            <p:txEl>
                                              <p:pRg st="7" end="7"/>
                                            </p:txEl>
                                          </p:spTgt>
                                        </p:tgtEl>
                                        <p:attrNameLst>
                                          <p:attrName>ppt_y</p:attrName>
                                        </p:attrNameLst>
                                      </p:cBhvr>
                                    </p:anim>
                                    <p:animRot by="21600000">
                                      <p:cBhvr>
                                        <p:cTn id="112" dur="1000" fill="hold">
                                          <p:stCondLst>
                                            <p:cond delay="0"/>
                                          </p:stCondLst>
                                        </p:cTn>
                                        <p:tgtEl>
                                          <p:spTgt spid="3">
                                            <p:txEl>
                                              <p:pRg st="7" end="7"/>
                                            </p:txEl>
                                          </p:spTgt>
                                        </p:tgtEl>
                                        <p:attrNameLst>
                                          <p:attrName>r</p:attrName>
                                        </p:attrNameLst>
                                      </p:cBhvr>
                                    </p:animRot>
                                  </p:childTnLst>
                                </p:cTn>
                              </p:par>
                              <p:par>
                                <p:cTn id="113" presetID="56" presetClass="entr" presetSubtype="0" fill="hold" nodeType="withEffect">
                                  <p:stCondLst>
                                    <p:cond delay="0"/>
                                  </p:stCondLst>
                                  <p:iterate type="lt">
                                    <p:tmPct val="10000"/>
                                  </p:iterate>
                                  <p:childTnLst>
                                    <p:set>
                                      <p:cBhvr>
                                        <p:cTn id="114" dur="1" fill="hold">
                                          <p:stCondLst>
                                            <p:cond delay="0"/>
                                          </p:stCondLst>
                                        </p:cTn>
                                        <p:tgtEl>
                                          <p:spTgt spid="3">
                                            <p:txEl>
                                              <p:pRg st="8" end="8"/>
                                            </p:txEl>
                                          </p:spTgt>
                                        </p:tgtEl>
                                        <p:attrNameLst>
                                          <p:attrName>style.visibility</p:attrName>
                                        </p:attrNameLst>
                                      </p:cBhvr>
                                      <p:to>
                                        <p:strVal val="visible"/>
                                      </p:to>
                                    </p:set>
                                    <p:anim by="(-#ppt_w*2)" calcmode="lin" valueType="num">
                                      <p:cBhvr rctx="PPT">
                                        <p:cTn id="115" dur="500" autoRev="1" fill="hold">
                                          <p:stCondLst>
                                            <p:cond delay="0"/>
                                          </p:stCondLst>
                                        </p:cTn>
                                        <p:tgtEl>
                                          <p:spTgt spid="3">
                                            <p:txEl>
                                              <p:pRg st="8" end="8"/>
                                            </p:txEl>
                                          </p:spTgt>
                                        </p:tgtEl>
                                        <p:attrNameLst>
                                          <p:attrName>ppt_w</p:attrName>
                                        </p:attrNameLst>
                                      </p:cBhvr>
                                    </p:anim>
                                    <p:anim by="(#ppt_w*0.50)" calcmode="lin" valueType="num">
                                      <p:cBhvr>
                                        <p:cTn id="116" dur="500" decel="50000" autoRev="1" fill="hold">
                                          <p:stCondLst>
                                            <p:cond delay="0"/>
                                          </p:stCondLst>
                                        </p:cTn>
                                        <p:tgtEl>
                                          <p:spTgt spid="3">
                                            <p:txEl>
                                              <p:pRg st="8" end="8"/>
                                            </p:txEl>
                                          </p:spTgt>
                                        </p:tgtEl>
                                        <p:attrNameLst>
                                          <p:attrName>ppt_x</p:attrName>
                                        </p:attrNameLst>
                                      </p:cBhvr>
                                    </p:anim>
                                    <p:anim from="(-#ppt_h/2)" to="(#ppt_y)" calcmode="lin" valueType="num">
                                      <p:cBhvr>
                                        <p:cTn id="117" dur="1000" fill="hold">
                                          <p:stCondLst>
                                            <p:cond delay="0"/>
                                          </p:stCondLst>
                                        </p:cTn>
                                        <p:tgtEl>
                                          <p:spTgt spid="3">
                                            <p:txEl>
                                              <p:pRg st="8" end="8"/>
                                            </p:txEl>
                                          </p:spTgt>
                                        </p:tgtEl>
                                        <p:attrNameLst>
                                          <p:attrName>ppt_y</p:attrName>
                                        </p:attrNameLst>
                                      </p:cBhvr>
                                    </p:anim>
                                    <p:animRot by="21600000">
                                      <p:cBhvr>
                                        <p:cTn id="118" dur="1000" fill="hold">
                                          <p:stCondLst>
                                            <p:cond delay="0"/>
                                          </p:stCondLst>
                                        </p:cTn>
                                        <p:tgtEl>
                                          <p:spTgt spid="3">
                                            <p:txEl>
                                              <p:pRg st="8" end="8"/>
                                            </p:txEl>
                                          </p:spTgt>
                                        </p:tgtEl>
                                        <p:attrNameLst>
                                          <p:attrName>r</p:attrName>
                                        </p:attrNameLst>
                                      </p:cBhvr>
                                    </p:animRot>
                                  </p:childTnLst>
                                </p:cTn>
                              </p:par>
                              <p:par>
                                <p:cTn id="119" presetID="56" presetClass="entr" presetSubtype="0" fill="hold" nodeType="withEffect">
                                  <p:stCondLst>
                                    <p:cond delay="0"/>
                                  </p:stCondLst>
                                  <p:iterate type="lt">
                                    <p:tmPct val="10000"/>
                                  </p:iterate>
                                  <p:childTnLst>
                                    <p:set>
                                      <p:cBhvr>
                                        <p:cTn id="120" dur="1" fill="hold">
                                          <p:stCondLst>
                                            <p:cond delay="0"/>
                                          </p:stCondLst>
                                        </p:cTn>
                                        <p:tgtEl>
                                          <p:spTgt spid="3">
                                            <p:txEl>
                                              <p:pRg st="9" end="9"/>
                                            </p:txEl>
                                          </p:spTgt>
                                        </p:tgtEl>
                                        <p:attrNameLst>
                                          <p:attrName>style.visibility</p:attrName>
                                        </p:attrNameLst>
                                      </p:cBhvr>
                                      <p:to>
                                        <p:strVal val="visible"/>
                                      </p:to>
                                    </p:set>
                                    <p:anim by="(-#ppt_w*2)" calcmode="lin" valueType="num">
                                      <p:cBhvr rctx="PPT">
                                        <p:cTn id="121" dur="500" autoRev="1" fill="hold">
                                          <p:stCondLst>
                                            <p:cond delay="0"/>
                                          </p:stCondLst>
                                        </p:cTn>
                                        <p:tgtEl>
                                          <p:spTgt spid="3">
                                            <p:txEl>
                                              <p:pRg st="9" end="9"/>
                                            </p:txEl>
                                          </p:spTgt>
                                        </p:tgtEl>
                                        <p:attrNameLst>
                                          <p:attrName>ppt_w</p:attrName>
                                        </p:attrNameLst>
                                      </p:cBhvr>
                                    </p:anim>
                                    <p:anim by="(#ppt_w*0.50)" calcmode="lin" valueType="num">
                                      <p:cBhvr>
                                        <p:cTn id="122" dur="500" decel="50000" autoRev="1" fill="hold">
                                          <p:stCondLst>
                                            <p:cond delay="0"/>
                                          </p:stCondLst>
                                        </p:cTn>
                                        <p:tgtEl>
                                          <p:spTgt spid="3">
                                            <p:txEl>
                                              <p:pRg st="9" end="9"/>
                                            </p:txEl>
                                          </p:spTgt>
                                        </p:tgtEl>
                                        <p:attrNameLst>
                                          <p:attrName>ppt_x</p:attrName>
                                        </p:attrNameLst>
                                      </p:cBhvr>
                                    </p:anim>
                                    <p:anim from="(-#ppt_h/2)" to="(#ppt_y)" calcmode="lin" valueType="num">
                                      <p:cBhvr>
                                        <p:cTn id="123" dur="1000" fill="hold">
                                          <p:stCondLst>
                                            <p:cond delay="0"/>
                                          </p:stCondLst>
                                        </p:cTn>
                                        <p:tgtEl>
                                          <p:spTgt spid="3">
                                            <p:txEl>
                                              <p:pRg st="9" end="9"/>
                                            </p:txEl>
                                          </p:spTgt>
                                        </p:tgtEl>
                                        <p:attrNameLst>
                                          <p:attrName>ppt_y</p:attrName>
                                        </p:attrNameLst>
                                      </p:cBhvr>
                                    </p:anim>
                                    <p:animRot by="21600000">
                                      <p:cBhvr>
                                        <p:cTn id="124" dur="1000" fill="hold">
                                          <p:stCondLst>
                                            <p:cond delay="0"/>
                                          </p:stCondLst>
                                        </p:cTn>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Değer kontrolü: iyi örnek &amp; zayıf örnek</a:t>
            </a:r>
            <a:endParaRPr lang="tr-TR" dirty="0"/>
          </a:p>
        </p:txBody>
      </p:sp>
      <p:sp>
        <p:nvSpPr>
          <p:cNvPr id="3" name="2 İçerik Yer Tutucusu"/>
          <p:cNvSpPr>
            <a:spLocks noGrp="1"/>
          </p:cNvSpPr>
          <p:nvPr>
            <p:ph sz="quarter" idx="1"/>
          </p:nvPr>
        </p:nvSpPr>
        <p:spPr/>
        <p:txBody>
          <a:bodyPr>
            <a:normAutofit/>
          </a:bodyPr>
          <a:lstStyle/>
          <a:p>
            <a:pPr marL="514350" indent="-514350">
              <a:buNone/>
            </a:pPr>
            <a:r>
              <a:rPr lang="tr-TR" dirty="0" smtClean="0"/>
              <a:t> </a:t>
            </a:r>
          </a:p>
          <a:p>
            <a:pPr marL="514350" indent="-514350">
              <a:buFont typeface="+mj-lt"/>
              <a:buAutoNum type="arabicPeriod" startAt="2"/>
            </a:pPr>
            <a:endParaRPr lang="tr-TR" dirty="0" smtClean="0"/>
          </a:p>
          <a:p>
            <a:pPr marL="514350" indent="-514350">
              <a:buFont typeface="+mj-lt"/>
              <a:buAutoNum type="arabicPeriod" startAt="2"/>
            </a:pPr>
            <a:endParaRPr lang="tr-TR" dirty="0" smtClean="0"/>
          </a:p>
          <a:p>
            <a:pPr marL="514350" indent="-514350">
              <a:buFont typeface="+mj-lt"/>
              <a:buAutoNum type="arabicPeriod" startAt="2"/>
            </a:pPr>
            <a:endParaRPr lang="tr-TR" dirty="0" smtClean="0"/>
          </a:p>
          <a:p>
            <a:pPr marL="514350" indent="-514350">
              <a:buFont typeface="+mj-lt"/>
              <a:buAutoNum type="arabicPeriod" startAt="2"/>
            </a:pPr>
            <a:endParaRPr lang="tr-TR" dirty="0" smtClean="0"/>
          </a:p>
          <a:p>
            <a:pPr marL="514350" indent="-514350">
              <a:buNone/>
            </a:pPr>
            <a:r>
              <a:rPr lang="tr-TR" dirty="0" smtClean="0"/>
              <a:t> </a:t>
            </a:r>
          </a:p>
          <a:p>
            <a:pPr>
              <a:buNone/>
            </a:pPr>
            <a:endParaRPr lang="tr-TR" dirty="0" smtClean="0"/>
          </a:p>
          <a:p>
            <a:pPr>
              <a:buNone/>
            </a:pPr>
            <a:r>
              <a:rPr lang="tr-TR" dirty="0" smtClean="0"/>
              <a:t>	</a:t>
            </a:r>
          </a:p>
          <a:p>
            <a:endParaRPr lang="tr-TR" dirty="0" smtClean="0"/>
          </a:p>
          <a:p>
            <a:endParaRPr lang="tr-TR" dirty="0" smtClean="0"/>
          </a:p>
          <a:p>
            <a:pPr lvl="1">
              <a:buNone/>
            </a:pPr>
            <a:endParaRPr lang="tr-TR" dirty="0"/>
          </a:p>
        </p:txBody>
      </p:sp>
      <p:sp>
        <p:nvSpPr>
          <p:cNvPr id="4" name="3 Yuvarlatılmış Dikdörtgen"/>
          <p:cNvSpPr/>
          <p:nvPr/>
        </p:nvSpPr>
        <p:spPr>
          <a:xfrm>
            <a:off x="1159099" y="1638795"/>
            <a:ext cx="7057623" cy="20219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err="1" smtClean="0"/>
              <a:t>printf</a:t>
            </a:r>
            <a:r>
              <a:rPr lang="tr-TR" dirty="0" smtClean="0"/>
              <a:t>(“C dilini ne kadar seviyorsunuz? (1-</a:t>
            </a:r>
            <a:r>
              <a:rPr lang="tr-TR" dirty="0" err="1" smtClean="0"/>
              <a:t>hic</a:t>
            </a:r>
            <a:r>
              <a:rPr lang="tr-TR" dirty="0" smtClean="0"/>
              <a:t> … 10-</a:t>
            </a:r>
            <a:r>
              <a:rPr lang="tr-TR" dirty="0" err="1" smtClean="0"/>
              <a:t>cok</a:t>
            </a:r>
            <a:r>
              <a:rPr lang="tr-TR" dirty="0" smtClean="0"/>
              <a:t> fazla)”);</a:t>
            </a:r>
          </a:p>
          <a:p>
            <a:pPr>
              <a:buNone/>
            </a:pPr>
            <a:r>
              <a:rPr lang="tr-TR" dirty="0" err="1" smtClean="0"/>
              <a:t>scanf</a:t>
            </a:r>
            <a:r>
              <a:rPr lang="tr-TR" dirty="0" smtClean="0"/>
              <a:t>(“%d”, &amp;</a:t>
            </a:r>
            <a:r>
              <a:rPr lang="tr-TR" dirty="0" err="1" smtClean="0"/>
              <a:t>deger</a:t>
            </a:r>
            <a:r>
              <a:rPr lang="tr-TR" dirty="0" smtClean="0"/>
              <a:t>);</a:t>
            </a:r>
          </a:p>
          <a:p>
            <a:pPr>
              <a:buNone/>
            </a:pPr>
            <a:r>
              <a:rPr lang="tr-TR" dirty="0" smtClean="0"/>
              <a:t>	</a:t>
            </a:r>
            <a:r>
              <a:rPr lang="tr-TR" dirty="0" err="1" smtClean="0"/>
              <a:t>while</a:t>
            </a:r>
            <a:r>
              <a:rPr lang="tr-TR" dirty="0" smtClean="0"/>
              <a:t>( ! (</a:t>
            </a:r>
            <a:r>
              <a:rPr lang="tr-TR" dirty="0" err="1" smtClean="0"/>
              <a:t>deger</a:t>
            </a:r>
            <a:r>
              <a:rPr lang="tr-TR" dirty="0" smtClean="0"/>
              <a:t>==10) )</a:t>
            </a:r>
          </a:p>
          <a:p>
            <a:pPr>
              <a:buNone/>
            </a:pPr>
            <a:r>
              <a:rPr lang="tr-TR" dirty="0" smtClean="0"/>
              <a:t>		{ </a:t>
            </a:r>
          </a:p>
          <a:p>
            <a:pPr>
              <a:buNone/>
            </a:pPr>
            <a:r>
              <a:rPr lang="tr-TR" dirty="0" smtClean="0"/>
              <a:t>		</a:t>
            </a:r>
            <a:r>
              <a:rPr lang="tr-TR" dirty="0" err="1" smtClean="0"/>
              <a:t>printf</a:t>
            </a:r>
            <a:r>
              <a:rPr lang="tr-TR" dirty="0" smtClean="0"/>
              <a:t>(“</a:t>
            </a:r>
            <a:r>
              <a:rPr lang="tr-TR" dirty="0" err="1" smtClean="0"/>
              <a:t>Yanlis</a:t>
            </a:r>
            <a:r>
              <a:rPr lang="tr-TR" dirty="0" smtClean="0"/>
              <a:t> girdiniz. Tekrar giriniz:”);</a:t>
            </a:r>
          </a:p>
          <a:p>
            <a:pPr>
              <a:buNone/>
            </a:pPr>
            <a:r>
              <a:rPr lang="tr-TR" dirty="0" smtClean="0"/>
              <a:t>		</a:t>
            </a:r>
            <a:r>
              <a:rPr lang="tr-TR" dirty="0" err="1" smtClean="0"/>
              <a:t>scanf</a:t>
            </a:r>
            <a:r>
              <a:rPr lang="tr-TR" dirty="0" smtClean="0"/>
              <a:t>(“%d”, &amp;</a:t>
            </a:r>
            <a:r>
              <a:rPr lang="tr-TR" dirty="0" err="1" smtClean="0"/>
              <a:t>deger</a:t>
            </a:r>
            <a:r>
              <a:rPr lang="tr-TR" dirty="0" smtClean="0"/>
              <a:t>);</a:t>
            </a:r>
          </a:p>
          <a:p>
            <a:pPr>
              <a:buNone/>
            </a:pPr>
            <a:r>
              <a:rPr lang="tr-TR" dirty="0" smtClean="0"/>
              <a:t>		} </a:t>
            </a:r>
            <a:r>
              <a:rPr lang="tr-TR" sz="1400" dirty="0" smtClean="0"/>
              <a:t>// Sade, güzel bir </a:t>
            </a:r>
            <a:r>
              <a:rPr lang="tr-TR" sz="1400" dirty="0" err="1" smtClean="0"/>
              <a:t>kullanim</a:t>
            </a:r>
            <a:r>
              <a:rPr lang="tr-TR" sz="1400" dirty="0" smtClean="0"/>
              <a:t>.</a:t>
            </a:r>
            <a:endParaRPr lang="tr-TR" dirty="0" smtClean="0"/>
          </a:p>
        </p:txBody>
      </p:sp>
      <p:sp>
        <p:nvSpPr>
          <p:cNvPr id="7" name="6 Yuvarlatılmış Dikdörtgen"/>
          <p:cNvSpPr/>
          <p:nvPr/>
        </p:nvSpPr>
        <p:spPr>
          <a:xfrm>
            <a:off x="1159099" y="3714753"/>
            <a:ext cx="7057623" cy="25717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tr-TR" dirty="0" err="1" smtClean="0"/>
              <a:t>printf</a:t>
            </a:r>
            <a:r>
              <a:rPr lang="tr-TR" dirty="0" smtClean="0"/>
              <a:t>(“C dilini ne kadar seviyorsunuz? (1-</a:t>
            </a:r>
            <a:r>
              <a:rPr lang="tr-TR" dirty="0" err="1" smtClean="0"/>
              <a:t>hic</a:t>
            </a:r>
            <a:r>
              <a:rPr lang="tr-TR" dirty="0" smtClean="0"/>
              <a:t> … 10-</a:t>
            </a:r>
            <a:r>
              <a:rPr lang="tr-TR" dirty="0" err="1" smtClean="0"/>
              <a:t>cok</a:t>
            </a:r>
            <a:r>
              <a:rPr lang="tr-TR" dirty="0" smtClean="0"/>
              <a:t> fazla)”);</a:t>
            </a:r>
          </a:p>
          <a:p>
            <a:pPr lvl="1">
              <a:buNone/>
            </a:pPr>
            <a:r>
              <a:rPr lang="tr-TR" dirty="0" smtClean="0"/>
              <a:t>i=1;</a:t>
            </a:r>
          </a:p>
          <a:p>
            <a:pPr lvl="1">
              <a:buNone/>
            </a:pPr>
            <a:r>
              <a:rPr lang="tr-TR" dirty="0" err="1" smtClean="0"/>
              <a:t>while</a:t>
            </a:r>
            <a:r>
              <a:rPr lang="tr-TR" dirty="0" smtClean="0"/>
              <a:t>(i&gt;0) </a:t>
            </a:r>
            <a:r>
              <a:rPr lang="tr-TR" sz="1200" dirty="0" smtClean="0"/>
              <a:t>// Kod doğru çalışır ama gereksiz bir akış (kötü koda örnek)</a:t>
            </a:r>
            <a:endParaRPr lang="tr-TR" dirty="0" smtClean="0"/>
          </a:p>
          <a:p>
            <a:pPr lvl="2"/>
            <a:r>
              <a:rPr lang="tr-TR" dirty="0" smtClean="0"/>
              <a:t>{</a:t>
            </a:r>
          </a:p>
          <a:p>
            <a:pPr lvl="2"/>
            <a:r>
              <a:rPr lang="tr-TR" dirty="0" smtClean="0"/>
              <a:t>	</a:t>
            </a:r>
            <a:r>
              <a:rPr lang="tr-TR" dirty="0" err="1" smtClean="0"/>
              <a:t>scanf</a:t>
            </a:r>
            <a:r>
              <a:rPr lang="tr-TR" dirty="0" smtClean="0"/>
              <a:t>(“%d”, &amp;a);</a:t>
            </a:r>
          </a:p>
          <a:p>
            <a:pPr lvl="2"/>
            <a:r>
              <a:rPr lang="tr-TR" dirty="0" smtClean="0"/>
              <a:t>	</a:t>
            </a:r>
            <a:r>
              <a:rPr lang="tr-TR" dirty="0" err="1" smtClean="0"/>
              <a:t>if</a:t>
            </a:r>
            <a:r>
              <a:rPr lang="tr-TR" dirty="0" smtClean="0"/>
              <a:t>(a==10) break;</a:t>
            </a:r>
          </a:p>
          <a:p>
            <a:pPr lvl="2"/>
            <a:r>
              <a:rPr lang="tr-TR" dirty="0" smtClean="0"/>
              <a:t>	</a:t>
            </a:r>
            <a:r>
              <a:rPr lang="tr-TR" dirty="0" err="1" smtClean="0"/>
              <a:t>printf</a:t>
            </a:r>
            <a:r>
              <a:rPr lang="tr-TR" dirty="0" smtClean="0"/>
              <a:t>(“</a:t>
            </a:r>
            <a:r>
              <a:rPr lang="tr-TR" dirty="0" err="1" smtClean="0"/>
              <a:t>Yanlis</a:t>
            </a:r>
            <a:r>
              <a:rPr lang="tr-TR" dirty="0" smtClean="0"/>
              <a:t> girdiniz. Tekrar giriniz:”);</a:t>
            </a:r>
          </a:p>
          <a:p>
            <a:pPr lvl="2"/>
            <a:r>
              <a:rPr lang="tr-TR" dirty="0" smtClean="0"/>
              <a:t>	i++;</a:t>
            </a:r>
          </a:p>
          <a:p>
            <a:pPr lvl="2"/>
            <a:r>
              <a:rPr lang="tr-TR" dirty="0" smtClean="0"/>
              <a:t>}</a:t>
            </a:r>
          </a:p>
        </p:txBody>
      </p:sp>
      <p:sp>
        <p:nvSpPr>
          <p:cNvPr id="6" name="5 Yuvarlatılmış Dikdörtgen"/>
          <p:cNvSpPr/>
          <p:nvPr/>
        </p:nvSpPr>
        <p:spPr>
          <a:xfrm>
            <a:off x="5500694" y="4786322"/>
            <a:ext cx="2643206" cy="5715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dirty="0" err="1" smtClean="0"/>
              <a:t>break’in</a:t>
            </a:r>
            <a:r>
              <a:rPr lang="tr-TR" sz="1400" dirty="0" smtClean="0"/>
              <a:t> zayıf bir kullanımı: </a:t>
            </a:r>
            <a:br>
              <a:rPr lang="tr-TR" sz="1400" dirty="0" smtClean="0"/>
            </a:br>
            <a:r>
              <a:rPr lang="tr-TR" sz="1400" dirty="0" smtClean="0"/>
              <a:t>kodu karışıklaştırmış.</a:t>
            </a:r>
            <a:endParaRPr lang="tr-TR" sz="14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Döngüler</a:t>
            </a:r>
            <a:endParaRPr lang="tr-TR" dirty="0"/>
          </a:p>
        </p:txBody>
      </p:sp>
      <p:graphicFrame>
        <p:nvGraphicFramePr>
          <p:cNvPr id="4" name="3 İçerik Yer Tutucusu"/>
          <p:cNvGraphicFramePr>
            <a:graphicFrameLocks noGrp="1"/>
          </p:cNvGraphicFramePr>
          <p:nvPr>
            <p:ph sz="quarter" idx="1"/>
          </p:nvPr>
        </p:nvGraphicFramePr>
        <p:xfrm>
          <a:off x="457200" y="1219200"/>
          <a:ext cx="8229600" cy="4281502"/>
        </p:xfrm>
        <a:graphic>
          <a:graphicData uri="http://schemas.openxmlformats.org/drawingml/2006/table">
            <a:tbl>
              <a:tblPr firstRow="1" bandRow="1">
                <a:tableStyleId>{5C22544A-7EE6-4342-B048-85BDC9FD1C3A}</a:tableStyleId>
              </a:tblPr>
              <a:tblGrid>
                <a:gridCol w="2743200"/>
                <a:gridCol w="2743200"/>
                <a:gridCol w="2743200"/>
              </a:tblGrid>
              <a:tr h="666417">
                <a:tc>
                  <a:txBody>
                    <a:bodyPr/>
                    <a:lstStyle/>
                    <a:p>
                      <a:r>
                        <a:rPr lang="tr-TR" dirty="0" smtClean="0"/>
                        <a:t>İşlemler</a:t>
                      </a:r>
                      <a:endParaRPr lang="tr-TR" dirty="0"/>
                    </a:p>
                  </a:txBody>
                  <a:tcPr/>
                </a:tc>
                <a:tc>
                  <a:txBody>
                    <a:bodyPr/>
                    <a:lstStyle/>
                    <a:p>
                      <a:r>
                        <a:rPr lang="tr-TR" dirty="0" smtClean="0"/>
                        <a:t>Doğrusuna örnek</a:t>
                      </a:r>
                      <a:endParaRPr lang="tr-TR" dirty="0"/>
                    </a:p>
                  </a:txBody>
                  <a:tcPr/>
                </a:tc>
                <a:tc>
                  <a:txBody>
                    <a:bodyPr/>
                    <a:lstStyle/>
                    <a:p>
                      <a:r>
                        <a:rPr lang="tr-TR" dirty="0" smtClean="0"/>
                        <a:t>Yanlışına örnek</a:t>
                      </a:r>
                      <a:endParaRPr lang="tr-TR" dirty="0"/>
                    </a:p>
                  </a:txBody>
                  <a:tcPr/>
                </a:tc>
              </a:tr>
              <a:tr h="3615085">
                <a:tc>
                  <a:txBody>
                    <a:bodyPr/>
                    <a:lstStyle/>
                    <a:p>
                      <a:r>
                        <a:rPr lang="tr-TR" dirty="0" smtClean="0"/>
                        <a:t>Değer kontrolü</a:t>
                      </a:r>
                      <a:endParaRPr lang="tr-TR"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baseline="0" dirty="0" err="1" smtClean="0"/>
                        <a:t>scanf</a:t>
                      </a:r>
                      <a:r>
                        <a:rPr lang="tr-TR" baseline="0" dirty="0" smtClean="0"/>
                        <a:t>(“%d”, &amp;</a:t>
                      </a:r>
                      <a:r>
                        <a:rPr lang="tr-TR" baseline="0" dirty="0" err="1" smtClean="0"/>
                        <a:t>deger</a:t>
                      </a:r>
                      <a:r>
                        <a:rPr lang="tr-TR" baseline="0" dirty="0" smtClean="0"/>
                        <a:t>);</a:t>
                      </a:r>
                      <a:endParaRPr lang="tr-TR" dirty="0" smtClean="0"/>
                    </a:p>
                    <a:p>
                      <a:pPr>
                        <a:buFont typeface="Arial" pitchFamily="34" charset="0"/>
                        <a:buNone/>
                      </a:pPr>
                      <a:r>
                        <a:rPr lang="tr-TR" dirty="0" err="1" smtClean="0"/>
                        <a:t>while</a:t>
                      </a:r>
                      <a:r>
                        <a:rPr lang="tr-TR" dirty="0" smtClean="0"/>
                        <a:t>(</a:t>
                      </a:r>
                      <a:r>
                        <a:rPr lang="tr-TR" dirty="0" err="1" smtClean="0"/>
                        <a:t>deger</a:t>
                      </a:r>
                      <a:r>
                        <a:rPr lang="tr-TR" dirty="0" smtClean="0"/>
                        <a:t>!=1)</a:t>
                      </a:r>
                    </a:p>
                    <a:p>
                      <a:pPr>
                        <a:buFont typeface="Arial" pitchFamily="34" charset="0"/>
                        <a:buNone/>
                      </a:pPr>
                      <a:r>
                        <a:rPr lang="tr-TR" dirty="0" smtClean="0"/>
                        <a:t>{</a:t>
                      </a:r>
                    </a:p>
                    <a:p>
                      <a:pPr>
                        <a:buFont typeface="Arial" pitchFamily="34" charset="0"/>
                        <a:buNone/>
                      </a:pPr>
                      <a:r>
                        <a:rPr lang="tr-TR" dirty="0" smtClean="0"/>
                        <a:t>  </a:t>
                      </a:r>
                      <a:r>
                        <a:rPr lang="tr-TR" dirty="0" err="1" smtClean="0"/>
                        <a:t>printf</a:t>
                      </a:r>
                      <a:r>
                        <a:rPr lang="tr-TR" dirty="0" smtClean="0"/>
                        <a:t>(“\n1</a:t>
                      </a:r>
                      <a:r>
                        <a:rPr lang="tr-TR" baseline="0" dirty="0" smtClean="0"/>
                        <a:t> giriniz:”);</a:t>
                      </a:r>
                    </a:p>
                    <a:p>
                      <a:pPr>
                        <a:buFont typeface="Arial" pitchFamily="34" charset="0"/>
                        <a:buNone/>
                      </a:pPr>
                      <a:r>
                        <a:rPr lang="tr-TR" baseline="0" dirty="0" smtClean="0"/>
                        <a:t>  </a:t>
                      </a:r>
                      <a:r>
                        <a:rPr lang="tr-TR" baseline="0" dirty="0" err="1" smtClean="0"/>
                        <a:t>scanf</a:t>
                      </a:r>
                      <a:r>
                        <a:rPr lang="tr-TR" baseline="0" dirty="0" smtClean="0"/>
                        <a:t>(“%d”, &amp;</a:t>
                      </a:r>
                      <a:r>
                        <a:rPr lang="tr-TR" baseline="0" dirty="0" err="1" smtClean="0"/>
                        <a:t>deger</a:t>
                      </a:r>
                      <a:r>
                        <a:rPr lang="tr-TR" baseline="0" dirty="0" smtClean="0"/>
                        <a:t>);</a:t>
                      </a:r>
                      <a:endParaRPr lang="tr-TR" dirty="0" smtClean="0"/>
                    </a:p>
                    <a:p>
                      <a:pPr>
                        <a:buFont typeface="Arial" pitchFamily="34" charset="0"/>
                        <a:buNone/>
                      </a:pPr>
                      <a:r>
                        <a:rPr lang="tr-TR" dirty="0" smtClean="0"/>
                        <a:t>}</a:t>
                      </a:r>
                    </a:p>
                    <a:p>
                      <a:pPr>
                        <a:buFont typeface="Arial" pitchFamily="34" charset="0"/>
                        <a:buNone/>
                      </a:pPr>
                      <a:endParaRPr lang="tr-TR" dirty="0" smtClean="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baseline="0" dirty="0" err="1" smtClean="0"/>
                        <a:t>scanf</a:t>
                      </a:r>
                      <a:r>
                        <a:rPr lang="tr-TR" baseline="0" dirty="0" smtClean="0"/>
                        <a:t>(“%d”, &amp;</a:t>
                      </a:r>
                      <a:r>
                        <a:rPr lang="tr-TR" baseline="0" dirty="0" err="1" smtClean="0"/>
                        <a:t>deger</a:t>
                      </a:r>
                      <a:r>
                        <a:rPr lang="tr-TR" baseline="0" dirty="0" smtClean="0"/>
                        <a:t>);</a:t>
                      </a:r>
                      <a:endParaRPr lang="tr-TR" dirty="0" smtClean="0"/>
                    </a:p>
                    <a:p>
                      <a:pPr>
                        <a:buFont typeface="Arial" pitchFamily="34" charset="0"/>
                        <a:buNone/>
                      </a:pPr>
                      <a:r>
                        <a:rPr lang="tr-TR" dirty="0" err="1" smtClean="0"/>
                        <a:t>while</a:t>
                      </a:r>
                      <a:r>
                        <a:rPr lang="tr-TR" dirty="0" smtClean="0"/>
                        <a:t>(</a:t>
                      </a:r>
                      <a:r>
                        <a:rPr lang="tr-TR" dirty="0" err="1" smtClean="0"/>
                        <a:t>deger</a:t>
                      </a:r>
                      <a:r>
                        <a:rPr lang="tr-TR" dirty="0" smtClean="0"/>
                        <a:t>!=1)</a:t>
                      </a:r>
                    </a:p>
                    <a:p>
                      <a:pPr>
                        <a:buFont typeface="Arial" pitchFamily="34" charset="0"/>
                        <a:buNone/>
                      </a:pPr>
                      <a:r>
                        <a:rPr lang="tr-TR" dirty="0" smtClean="0"/>
                        <a:t>{</a:t>
                      </a:r>
                    </a:p>
                    <a:p>
                      <a:pPr>
                        <a:buFont typeface="Arial" pitchFamily="34" charset="0"/>
                        <a:buNone/>
                      </a:pPr>
                      <a:r>
                        <a:rPr lang="tr-TR" dirty="0" smtClean="0"/>
                        <a:t>  </a:t>
                      </a:r>
                      <a:r>
                        <a:rPr lang="tr-TR" dirty="0" err="1" smtClean="0"/>
                        <a:t>printf</a:t>
                      </a:r>
                      <a:r>
                        <a:rPr lang="tr-TR" dirty="0" smtClean="0"/>
                        <a:t>(“\n1</a:t>
                      </a:r>
                      <a:r>
                        <a:rPr lang="tr-TR" baseline="0" dirty="0" smtClean="0"/>
                        <a:t> giriniz:”);</a:t>
                      </a:r>
                    </a:p>
                    <a:p>
                      <a:pPr>
                        <a:buFont typeface="Arial" pitchFamily="34" charset="0"/>
                        <a:buNone/>
                      </a:pPr>
                      <a:r>
                        <a:rPr lang="tr-TR" dirty="0" smtClean="0"/>
                        <a:t>}</a:t>
                      </a:r>
                    </a:p>
                    <a:p>
                      <a:pPr>
                        <a:buFont typeface="Arial" pitchFamily="34" charset="0"/>
                        <a:buNone/>
                      </a:pPr>
                      <a:endParaRPr lang="tr-TR" dirty="0" smtClean="0"/>
                    </a:p>
                    <a:p>
                      <a:pPr algn="ctr">
                        <a:buFont typeface="Arial" pitchFamily="34" charset="0"/>
                        <a:buNone/>
                      </a:pPr>
                      <a:r>
                        <a:rPr lang="tr-TR" dirty="0" smtClean="0">
                          <a:solidFill>
                            <a:srgbClr val="FF0000"/>
                          </a:solidFill>
                        </a:rPr>
                        <a:t>(sonsuz</a:t>
                      </a:r>
                      <a:r>
                        <a:rPr lang="tr-TR" baseline="0" dirty="0" smtClean="0">
                          <a:solidFill>
                            <a:srgbClr val="FF0000"/>
                          </a:solidFill>
                        </a:rPr>
                        <a:t> döngü)</a:t>
                      </a:r>
                      <a:endParaRPr lang="tr-TR" dirty="0">
                        <a:solidFill>
                          <a:srgbClr val="FF0000"/>
                        </a:solidFill>
                      </a:endParaRPr>
                    </a:p>
                  </a:txBody>
                  <a:tcPr>
                    <a:solidFill>
                      <a:schemeClr val="bg1">
                        <a:lumMod val="95000"/>
                      </a:schemeClr>
                    </a:solidFill>
                  </a:tcPr>
                </a:tc>
              </a:tr>
            </a:tbl>
          </a:graphicData>
        </a:graphic>
      </p:graphicFrame>
      <p:sp>
        <p:nvSpPr>
          <p:cNvPr id="2050" name="AutoShape 2" descr="http://www.yasamsifreleri.com/wp-content/themes/yaren_tema/timthumb.php?zc=1&amp;src=http://www.yasamsifreleri.com/wp-content/uploads/2014/10/en-ilgin%C3%A7-bebek-foto%C4%9Fraflar%C4%B1.jpg&amp;w=390&amp;h=245"/>
          <p:cNvSpPr>
            <a:spLocks noChangeAspect="1" noChangeArrowheads="1"/>
          </p:cNvSpPr>
          <p:nvPr/>
        </p:nvSpPr>
        <p:spPr bwMode="auto">
          <a:xfrm>
            <a:off x="155575" y="-1119188"/>
            <a:ext cx="3714750" cy="2333626"/>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err="1" smtClean="0"/>
              <a:t>while</a:t>
            </a:r>
            <a:r>
              <a:rPr lang="tr-TR" sz="6000" dirty="0" smtClean="0"/>
              <a:t> ile ilgili ek örnekler</a:t>
            </a:r>
          </a:p>
          <a:p>
            <a:pPr>
              <a:buNone/>
            </a:pP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Şifte Kontrol</a:t>
            </a:r>
            <a:endParaRPr lang="tr-TR" dirty="0"/>
          </a:p>
        </p:txBody>
      </p:sp>
      <p:sp>
        <p:nvSpPr>
          <p:cNvPr id="3" name="2 İçerik Yer Tutucusu"/>
          <p:cNvSpPr>
            <a:spLocks noGrp="1"/>
          </p:cNvSpPr>
          <p:nvPr>
            <p:ph sz="quarter" idx="1"/>
          </p:nvPr>
        </p:nvSpPr>
        <p:spPr>
          <a:xfrm>
            <a:off x="457200" y="1198306"/>
            <a:ext cx="8115327" cy="4958654"/>
          </a:xfrm>
        </p:spPr>
        <p:txBody>
          <a:bodyPr>
            <a:normAutofit/>
          </a:bodyPr>
          <a:lstStyle/>
          <a:p>
            <a:r>
              <a:rPr lang="tr-TR" sz="2000" b="1" dirty="0" smtClean="0"/>
              <a:t>Dört karakterden </a:t>
            </a:r>
            <a:r>
              <a:rPr lang="tr-TR" sz="2000" dirty="0" smtClean="0"/>
              <a:t>oluşan bir şifreyi bir dosyadan </a:t>
            </a:r>
            <a:br>
              <a:rPr lang="tr-TR" sz="2000" dirty="0" smtClean="0"/>
            </a:br>
            <a:r>
              <a:rPr lang="tr-TR" sz="2000" dirty="0" smtClean="0"/>
              <a:t>okutun. Kodunuz bu şifreyi geçerli alacaktır. </a:t>
            </a:r>
          </a:p>
          <a:p>
            <a:r>
              <a:rPr lang="tr-TR" sz="2000" dirty="0" smtClean="0"/>
              <a:t>Kodunuz, kullanıcıdan dört basamaklı bir şifre alsın. Dosyadaki şifre ile girilen şifreyi kıyaslasın. Şifre doğru girildiğinde “SISTEME GIRIS YAPILDI” desin ve sonlansın. Kullanıcıya 3 kez deneme hakkı tanısın.  3.’de de başarısız olunduysa “HESABINIZ BLOKE OLDU” desin ve sonlansın.</a:t>
            </a:r>
          </a:p>
          <a:p>
            <a:r>
              <a:rPr lang="tr-TR" sz="1600" dirty="0" smtClean="0"/>
              <a:t>EKSTRA: Koda #define HAK 5 ekleyin ve HAK değeri kadar kullanıcının deneme hakkı olsun.</a:t>
            </a:r>
          </a:p>
        </p:txBody>
      </p:sp>
      <p:sp>
        <p:nvSpPr>
          <p:cNvPr id="9" name="8 Yuvarlatılmış Dikdörtgen"/>
          <p:cNvSpPr/>
          <p:nvPr/>
        </p:nvSpPr>
        <p:spPr>
          <a:xfrm>
            <a:off x="1500166" y="3643314"/>
            <a:ext cx="6215106" cy="19288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smtClean="0"/>
              <a:t>ÖRNEK BİR EKRAN ÇIKTISI:</a:t>
            </a:r>
          </a:p>
          <a:p>
            <a:r>
              <a:rPr lang="tr-TR" dirty="0" smtClean="0"/>
              <a:t>Şifreyi giriniz: </a:t>
            </a:r>
            <a:r>
              <a:rPr lang="tr-TR" b="1" i="1" dirty="0" smtClean="0"/>
              <a:t>****</a:t>
            </a:r>
          </a:p>
          <a:p>
            <a:r>
              <a:rPr lang="tr-TR" dirty="0" smtClean="0"/>
              <a:t>1.Denemeniz başarısız.</a:t>
            </a:r>
          </a:p>
          <a:p>
            <a:r>
              <a:rPr lang="tr-TR" dirty="0" smtClean="0"/>
              <a:t>Tekrar giriniz: </a:t>
            </a:r>
            <a:r>
              <a:rPr lang="tr-TR" b="1" i="1" dirty="0" smtClean="0"/>
              <a:t>****</a:t>
            </a:r>
          </a:p>
          <a:p>
            <a:r>
              <a:rPr lang="tr-TR" dirty="0" smtClean="0"/>
              <a:t>…</a:t>
            </a:r>
          </a:p>
          <a:p>
            <a:r>
              <a:rPr lang="tr-TR" dirty="0" smtClean="0"/>
              <a:t>3 kez yanlış girdiniz. HESABINIZ BLOKE OLDU.</a:t>
            </a:r>
            <a:endParaRPr lang="tr-TR" dirty="0"/>
          </a:p>
        </p:txBody>
      </p:sp>
      <p:pic>
        <p:nvPicPr>
          <p:cNvPr id="266241" name="Picture 1"/>
          <p:cNvPicPr>
            <a:picLocks noChangeAspect="1" noChangeArrowheads="1"/>
          </p:cNvPicPr>
          <p:nvPr/>
        </p:nvPicPr>
        <p:blipFill>
          <a:blip r:embed="rId4"/>
          <a:srcRect/>
          <a:stretch>
            <a:fillRect/>
          </a:stretch>
        </p:blipFill>
        <p:spPr bwMode="auto">
          <a:xfrm>
            <a:off x="6929454" y="785794"/>
            <a:ext cx="1333500" cy="981075"/>
          </a:xfrm>
          <a:prstGeom prst="rect">
            <a:avLst/>
          </a:prstGeom>
          <a:ln w="88900" cap="sq" cmpd="thickThin">
            <a:solidFill>
              <a:srgbClr val="000000"/>
            </a:solidFill>
            <a:prstDash val="solid"/>
            <a:miter lim="800000"/>
          </a:ln>
          <a:effectLst>
            <a:innerShdw blurRad="76200">
              <a:srgbClr val="000000"/>
            </a:innerShdw>
          </a:effectLst>
        </p:spPr>
      </p:pic>
      <p:cxnSp>
        <p:nvCxnSpPr>
          <p:cNvPr id="13" name="12 Düz Ok Bağlayıcısı"/>
          <p:cNvCxnSpPr/>
          <p:nvPr/>
        </p:nvCxnSpPr>
        <p:spPr>
          <a:xfrm>
            <a:off x="3428992" y="3929066"/>
            <a:ext cx="135732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4929190" y="3643314"/>
            <a:ext cx="235745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1600" dirty="0" smtClean="0"/>
              <a:t>Kullanıcı her tuşa bastığında ekranda bir * belirir.</a:t>
            </a:r>
            <a:endParaRPr lang="tr-TR" sz="1600" dirty="0"/>
          </a:p>
        </p:txBody>
      </p:sp>
      <p:sp>
        <p:nvSpPr>
          <p:cNvPr id="17" name="16 Metin kutusu"/>
          <p:cNvSpPr txBox="1"/>
          <p:nvPr/>
        </p:nvSpPr>
        <p:spPr>
          <a:xfrm>
            <a:off x="500034" y="5643578"/>
            <a:ext cx="8143932" cy="646331"/>
          </a:xfrm>
          <a:prstGeom prst="rect">
            <a:avLst/>
          </a:prstGeom>
          <a:noFill/>
        </p:spPr>
        <p:txBody>
          <a:bodyPr wrap="square" rtlCol="0">
            <a:spAutoFit/>
          </a:bodyPr>
          <a:lstStyle/>
          <a:p>
            <a:r>
              <a:rPr lang="tr-TR" dirty="0" smtClean="0"/>
              <a:t>UYARI: Dosyadaki değerleri değiştirip kaydettiğinizde ve ardından kodunuzu yeniden çalıştırdığınızda kodunuzun geçerli saydığı şifre de değişiyor olmalı!</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smtClean="0"/>
              <a:t>Bu kod ne yapar?</a:t>
            </a:r>
            <a:endParaRPr lang="tr-TR" dirty="0"/>
          </a:p>
        </p:txBody>
      </p:sp>
      <p:sp>
        <p:nvSpPr>
          <p:cNvPr id="20483" name="Rectangle 3"/>
          <p:cNvSpPr>
            <a:spLocks noGrp="1" noChangeArrowheads="1"/>
          </p:cNvSpPr>
          <p:nvPr>
            <p:ph sz="quarter" idx="1"/>
          </p:nvPr>
        </p:nvSpPr>
        <p:spPr>
          <a:ln/>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buFont typeface="Monotype Sorts" charset="0"/>
              <a:buChar char=" "/>
            </a:pPr>
            <a:r>
              <a:rPr lang="en-US" b="0" dirty="0"/>
              <a:t>#include &lt;</a:t>
            </a:r>
            <a:r>
              <a:rPr lang="en-US" b="0" dirty="0" err="1"/>
              <a:t>stdio.h</a:t>
            </a:r>
            <a:r>
              <a:rPr lang="en-US" b="0" dirty="0"/>
              <a:t>&gt;</a:t>
            </a:r>
          </a:p>
          <a:p>
            <a:pPr>
              <a:buFont typeface="Monotype Sorts" charset="0"/>
              <a:buChar char=" "/>
            </a:pPr>
            <a:r>
              <a:rPr lang="en-US" b="0" dirty="0" err="1"/>
              <a:t>int</a:t>
            </a:r>
            <a:r>
              <a:rPr lang="en-US" b="0" dirty="0"/>
              <a:t> main ( )</a:t>
            </a:r>
          </a:p>
          <a:p>
            <a:pPr>
              <a:lnSpc>
                <a:spcPct val="75000"/>
              </a:lnSpc>
              <a:buFont typeface="Monotype Sorts" charset="0"/>
              <a:buChar char=" "/>
            </a:pPr>
            <a:r>
              <a:rPr lang="en-US" b="0" dirty="0"/>
              <a:t>{</a:t>
            </a:r>
          </a:p>
          <a:p>
            <a:pPr>
              <a:buFont typeface="Monotype Sorts" charset="0"/>
              <a:buChar char=" "/>
            </a:pPr>
            <a:r>
              <a:rPr lang="en-US" b="0" dirty="0"/>
              <a:t>     </a:t>
            </a:r>
            <a:r>
              <a:rPr lang="en-US" b="0" dirty="0" err="1"/>
              <a:t>int</a:t>
            </a:r>
            <a:r>
              <a:rPr lang="en-US" b="0" dirty="0"/>
              <a:t> </a:t>
            </a:r>
            <a:r>
              <a:rPr lang="en-US" b="0" dirty="0" err="1"/>
              <a:t>num</a:t>
            </a:r>
            <a:r>
              <a:rPr lang="en-US" b="0" dirty="0"/>
              <a:t>, temp, digits = 0 ;</a:t>
            </a:r>
          </a:p>
          <a:p>
            <a:pPr>
              <a:buFont typeface="Monotype Sorts" charset="0"/>
              <a:buChar char=" "/>
            </a:pPr>
            <a:r>
              <a:rPr lang="en-US" b="0" dirty="0"/>
              <a:t>     temp = </a:t>
            </a:r>
            <a:r>
              <a:rPr lang="en-US" b="0" dirty="0" err="1"/>
              <a:t>num</a:t>
            </a:r>
            <a:r>
              <a:rPr lang="en-US" b="0" dirty="0"/>
              <a:t> = 4327 ;</a:t>
            </a:r>
          </a:p>
          <a:p>
            <a:pPr lvl="1">
              <a:buFontTx/>
              <a:buNone/>
            </a:pPr>
            <a:r>
              <a:rPr lang="en-US" sz="2600" dirty="0">
                <a:solidFill>
                  <a:schemeClr val="tx1"/>
                </a:solidFill>
              </a:rPr>
              <a:t>    while ( temp &gt; 0  )</a:t>
            </a:r>
          </a:p>
          <a:p>
            <a:pPr>
              <a:lnSpc>
                <a:spcPct val="75000"/>
              </a:lnSpc>
              <a:buFont typeface="Monotype Sorts" charset="0"/>
              <a:buChar char=" "/>
            </a:pPr>
            <a:r>
              <a:rPr lang="en-US" b="0" dirty="0"/>
              <a:t>     {</a:t>
            </a:r>
            <a:br>
              <a:rPr lang="en-US" b="0" dirty="0"/>
            </a:br>
            <a:r>
              <a:rPr lang="en-US" b="0" dirty="0" smtClean="0"/>
              <a:t>  </a:t>
            </a:r>
            <a:r>
              <a:rPr lang="en-US" b="0" dirty="0"/>
              <a:t>	  </a:t>
            </a:r>
            <a:r>
              <a:rPr lang="en-US" b="0" dirty="0" err="1"/>
              <a:t>printf</a:t>
            </a:r>
            <a:r>
              <a:rPr lang="en-US" b="0" dirty="0"/>
              <a:t> (</a:t>
            </a:r>
            <a:r>
              <a:rPr lang="ja-JP" altLang="en-US" b="0" dirty="0">
                <a:latin typeface="Arial"/>
              </a:rPr>
              <a:t>“</a:t>
            </a:r>
            <a:r>
              <a:rPr lang="en-US" b="0" dirty="0"/>
              <a:t>%d\n</a:t>
            </a:r>
            <a:r>
              <a:rPr lang="ja-JP" altLang="en-US" b="0" dirty="0">
                <a:latin typeface="Arial"/>
              </a:rPr>
              <a:t>”</a:t>
            </a:r>
            <a:r>
              <a:rPr lang="en-US" b="0" dirty="0"/>
              <a:t>, temp) ;</a:t>
            </a:r>
          </a:p>
          <a:p>
            <a:pPr>
              <a:lnSpc>
                <a:spcPct val="75000"/>
              </a:lnSpc>
              <a:buFont typeface="Monotype Sorts" charset="0"/>
              <a:buChar char=" "/>
            </a:pPr>
            <a:r>
              <a:rPr lang="en-US" b="0" dirty="0"/>
              <a:t> 	 </a:t>
            </a:r>
            <a:r>
              <a:rPr lang="en-US" b="0" dirty="0" smtClean="0"/>
              <a:t>        </a:t>
            </a:r>
            <a:r>
              <a:rPr lang="tr-TR" b="0" dirty="0" err="1" smtClean="0"/>
              <a:t>temp</a:t>
            </a:r>
            <a:r>
              <a:rPr lang="tr-TR" dirty="0" smtClean="0"/>
              <a:t>= </a:t>
            </a:r>
            <a:r>
              <a:rPr lang="en-US" b="0" dirty="0" smtClean="0"/>
              <a:t>temp / </a:t>
            </a:r>
            <a:r>
              <a:rPr lang="en-US" b="0" dirty="0"/>
              <a:t>10 ; </a:t>
            </a:r>
          </a:p>
          <a:p>
            <a:pPr>
              <a:lnSpc>
                <a:spcPct val="75000"/>
              </a:lnSpc>
              <a:buFont typeface="Monotype Sorts" charset="0"/>
              <a:buChar char=" "/>
            </a:pPr>
            <a:r>
              <a:rPr lang="en-US" b="0" dirty="0"/>
              <a:t>	 </a:t>
            </a:r>
            <a:r>
              <a:rPr lang="en-US" b="0" dirty="0" smtClean="0"/>
              <a:t>         </a:t>
            </a:r>
            <a:r>
              <a:rPr lang="en-US" b="0" dirty="0"/>
              <a:t>digits++ ; </a:t>
            </a:r>
          </a:p>
          <a:p>
            <a:pPr>
              <a:lnSpc>
                <a:spcPct val="75000"/>
              </a:lnSpc>
              <a:buFont typeface="Monotype Sorts" charset="0"/>
              <a:buChar char=" "/>
            </a:pPr>
            <a:r>
              <a:rPr lang="en-US" b="0" dirty="0"/>
              <a:t>     }</a:t>
            </a:r>
          </a:p>
          <a:p>
            <a:pPr>
              <a:buFont typeface="Monotype Sorts" charset="0"/>
              <a:buChar char=" "/>
            </a:pPr>
            <a:r>
              <a:rPr lang="en-US" b="0" dirty="0"/>
              <a:t>     </a:t>
            </a:r>
            <a:r>
              <a:rPr lang="en-US" b="0" dirty="0" err="1"/>
              <a:t>printf</a:t>
            </a:r>
            <a:r>
              <a:rPr lang="en-US" b="0" dirty="0"/>
              <a:t> (</a:t>
            </a:r>
            <a:r>
              <a:rPr lang="ja-JP" altLang="en-US" b="0" dirty="0">
                <a:latin typeface="Arial"/>
              </a:rPr>
              <a:t>“</a:t>
            </a:r>
            <a:r>
              <a:rPr lang="en-US" b="0" dirty="0"/>
              <a:t>There are %d digits in %d.\n</a:t>
            </a:r>
            <a:r>
              <a:rPr lang="ja-JP" altLang="en-US" b="0" dirty="0">
                <a:latin typeface="Arial"/>
              </a:rPr>
              <a:t>”</a:t>
            </a:r>
            <a:r>
              <a:rPr lang="en-US" b="0" dirty="0"/>
              <a:t>, digits, </a:t>
            </a:r>
            <a:r>
              <a:rPr lang="en-US" b="0" dirty="0" err="1"/>
              <a:t>num</a:t>
            </a:r>
            <a:r>
              <a:rPr lang="en-US" b="0" dirty="0"/>
              <a:t>) ;</a:t>
            </a:r>
          </a:p>
          <a:p>
            <a:pPr>
              <a:buFont typeface="Monotype Sorts" charset="0"/>
              <a:buChar char=" "/>
            </a:pPr>
            <a:r>
              <a:rPr lang="en-US" b="0" dirty="0"/>
              <a:t>     return 0 ;</a:t>
            </a:r>
          </a:p>
          <a:p>
            <a:pPr>
              <a:buFont typeface="Monotype Sorts" charset="0"/>
              <a:buChar char=" "/>
            </a:pPr>
            <a:r>
              <a:rPr lang="en-US" b="0" dirty="0"/>
              <a:t>}</a:t>
            </a:r>
          </a:p>
          <a:p>
            <a:pPr>
              <a:buFont typeface="Monotype Sorts" charset="0"/>
              <a:buChar char=" "/>
            </a:pPr>
            <a:endParaRPr lang="en-US" sz="2000" dirty="0"/>
          </a:p>
        </p:txBody>
      </p:sp>
      <p:pic>
        <p:nvPicPr>
          <p:cNvPr id="2050" name="Picture 2"/>
          <p:cNvPicPr>
            <a:picLocks noChangeAspect="1" noChangeArrowheads="1"/>
          </p:cNvPicPr>
          <p:nvPr/>
        </p:nvPicPr>
        <p:blipFill>
          <a:blip r:embed="rId3"/>
          <a:srcRect r="29559"/>
          <a:stretch>
            <a:fillRect/>
          </a:stretch>
        </p:blipFill>
        <p:spPr bwMode="auto">
          <a:xfrm>
            <a:off x="4929190" y="1571612"/>
            <a:ext cx="3500462" cy="1781184"/>
          </a:xfrm>
          <a:prstGeom prst="rect">
            <a:avLst/>
          </a:prstGeom>
          <a:noFill/>
          <a:ln w="9525">
            <a:noFill/>
            <a:miter lim="800000"/>
            <a:headEnd/>
            <a:tailEnd/>
          </a:ln>
          <a:effectLst/>
        </p:spPr>
      </p:pic>
    </p:spTree>
    <p:extLst>
      <p:ext uri="{BB962C8B-B14F-4D97-AF65-F5344CB8AC3E}">
        <p14:creationId xmlns="" xmlns:p14="http://schemas.microsoft.com/office/powerpoint/2010/main" val="355672806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Döngüler</a:t>
            </a:r>
            <a:endParaRPr lang="tr-TR" dirty="0"/>
          </a:p>
        </p:txBody>
      </p:sp>
      <p:graphicFrame>
        <p:nvGraphicFramePr>
          <p:cNvPr id="4" name="3 İçerik Yer Tutucusu"/>
          <p:cNvGraphicFramePr>
            <a:graphicFrameLocks noGrp="1"/>
          </p:cNvGraphicFramePr>
          <p:nvPr>
            <p:ph sz="quarter" idx="1"/>
          </p:nvPr>
        </p:nvGraphicFramePr>
        <p:xfrm>
          <a:off x="457200" y="1219200"/>
          <a:ext cx="8229600" cy="3995750"/>
        </p:xfrm>
        <a:graphic>
          <a:graphicData uri="http://schemas.openxmlformats.org/drawingml/2006/table">
            <a:tbl>
              <a:tblPr firstRow="1" bandRow="1">
                <a:tableStyleId>{5C22544A-7EE6-4342-B048-85BDC9FD1C3A}</a:tableStyleId>
              </a:tblPr>
              <a:tblGrid>
                <a:gridCol w="2743200"/>
                <a:gridCol w="2743200"/>
                <a:gridCol w="2743200"/>
              </a:tblGrid>
              <a:tr h="557724">
                <a:tc>
                  <a:txBody>
                    <a:bodyPr/>
                    <a:lstStyle/>
                    <a:p>
                      <a:r>
                        <a:rPr lang="tr-TR" dirty="0" smtClean="0"/>
                        <a:t>İşlemler</a:t>
                      </a:r>
                      <a:endParaRPr lang="tr-TR" dirty="0"/>
                    </a:p>
                  </a:txBody>
                  <a:tcPr/>
                </a:tc>
                <a:tc>
                  <a:txBody>
                    <a:bodyPr/>
                    <a:lstStyle/>
                    <a:p>
                      <a:r>
                        <a:rPr lang="tr-TR" dirty="0" smtClean="0"/>
                        <a:t>Doğrusuna örnek</a:t>
                      </a:r>
                      <a:endParaRPr lang="tr-TR" dirty="0"/>
                    </a:p>
                  </a:txBody>
                  <a:tcPr/>
                </a:tc>
                <a:tc>
                  <a:txBody>
                    <a:bodyPr/>
                    <a:lstStyle/>
                    <a:p>
                      <a:r>
                        <a:rPr lang="tr-TR" dirty="0" smtClean="0"/>
                        <a:t>Yanlışına örnek</a:t>
                      </a:r>
                      <a:endParaRPr lang="tr-TR" dirty="0"/>
                    </a:p>
                  </a:txBody>
                  <a:tcPr/>
                </a:tc>
              </a:tr>
              <a:tr h="3438026">
                <a:tc>
                  <a:txBody>
                    <a:bodyPr/>
                    <a:lstStyle/>
                    <a:p>
                      <a:r>
                        <a:rPr lang="tr-TR" dirty="0" smtClean="0"/>
                        <a:t>Eksi değer girilirse toplama işlemini sonlandırmak</a:t>
                      </a:r>
                    </a:p>
                    <a:p>
                      <a:endParaRPr lang="tr-TR" dirty="0" smtClean="0"/>
                    </a:p>
                    <a:p>
                      <a:r>
                        <a:rPr lang="tr-TR" sz="1400" dirty="0" smtClean="0"/>
                        <a:t>3</a:t>
                      </a:r>
                    </a:p>
                    <a:p>
                      <a:r>
                        <a:rPr lang="tr-TR" sz="1400" dirty="0" smtClean="0"/>
                        <a:t>5</a:t>
                      </a:r>
                    </a:p>
                    <a:p>
                      <a:r>
                        <a:rPr lang="tr-TR" sz="1400" dirty="0" smtClean="0"/>
                        <a:t>-1</a:t>
                      </a:r>
                    </a:p>
                    <a:p>
                      <a:r>
                        <a:rPr lang="tr-TR" sz="1400" dirty="0" smtClean="0"/>
                        <a:t>girildiğinde</a:t>
                      </a:r>
                      <a:r>
                        <a:rPr lang="tr-TR" sz="1400" baseline="0" dirty="0" smtClean="0"/>
                        <a:t> toplam değeri 8 olması isteniyor.</a:t>
                      </a:r>
                      <a:br>
                        <a:rPr lang="tr-TR" sz="1400" baseline="0" dirty="0" smtClean="0"/>
                      </a:br>
                      <a:r>
                        <a:rPr lang="tr-TR" sz="1400" baseline="0" dirty="0" smtClean="0"/>
                        <a:t>-1 sadece çıkış isteğini belirtmeli, toplam hesabına katılmamalı.</a:t>
                      </a:r>
                      <a:endParaRPr lang="tr-TR" sz="1400" dirty="0"/>
                    </a:p>
                  </a:txBody>
                  <a:tcPr>
                    <a:solidFill>
                      <a:schemeClr val="bg1">
                        <a:lumMod val="95000"/>
                      </a:schemeClr>
                    </a:solidFill>
                  </a:tcPr>
                </a:tc>
                <a:tc>
                  <a:txBody>
                    <a:bodyPr/>
                    <a:lstStyle/>
                    <a:p>
                      <a:pPr>
                        <a:buFont typeface="Arial" pitchFamily="34" charset="0"/>
                        <a:buNone/>
                      </a:pPr>
                      <a:r>
                        <a:rPr lang="tr-TR" sz="1600" dirty="0" err="1" smtClean="0"/>
                        <a:t>printf</a:t>
                      </a:r>
                      <a:r>
                        <a:rPr lang="tr-TR" sz="1600" dirty="0" smtClean="0"/>
                        <a:t>(“</a:t>
                      </a:r>
                      <a:r>
                        <a:rPr lang="tr-TR" sz="1600" dirty="0" err="1" smtClean="0"/>
                        <a:t>Sayi</a:t>
                      </a:r>
                      <a:r>
                        <a:rPr lang="tr-TR" sz="1600" dirty="0" smtClean="0"/>
                        <a:t>:”);</a:t>
                      </a:r>
                    </a:p>
                    <a:p>
                      <a:pPr>
                        <a:buFont typeface="Arial" pitchFamily="34" charset="0"/>
                        <a:buNone/>
                      </a:pPr>
                      <a:r>
                        <a:rPr lang="tr-TR" sz="1600" dirty="0" smtClean="0"/>
                        <a:t>scanf(“%d”,&amp;</a:t>
                      </a:r>
                      <a:r>
                        <a:rPr lang="tr-TR" sz="1600" dirty="0" err="1" smtClean="0"/>
                        <a:t>sayi</a:t>
                      </a:r>
                      <a:r>
                        <a:rPr lang="tr-TR" sz="1600" dirty="0" smtClean="0"/>
                        <a:t>);</a:t>
                      </a:r>
                    </a:p>
                    <a:p>
                      <a:pPr>
                        <a:buFont typeface="Arial" pitchFamily="34" charset="0"/>
                        <a:buNone/>
                      </a:pPr>
                      <a:r>
                        <a:rPr lang="tr-TR" sz="1600" dirty="0" err="1" smtClean="0"/>
                        <a:t>while</a:t>
                      </a:r>
                      <a:r>
                        <a:rPr lang="tr-TR" sz="1600" dirty="0" smtClean="0"/>
                        <a:t>(</a:t>
                      </a:r>
                      <a:r>
                        <a:rPr lang="tr-TR" sz="1600" dirty="0" err="1" smtClean="0"/>
                        <a:t>sayi</a:t>
                      </a:r>
                      <a:r>
                        <a:rPr lang="tr-TR" sz="1600" dirty="0" smtClean="0"/>
                        <a:t>&gt;=0){</a:t>
                      </a:r>
                    </a:p>
                    <a:p>
                      <a:pPr>
                        <a:buFont typeface="Arial" pitchFamily="34" charset="0"/>
                        <a:buNone/>
                      </a:pPr>
                      <a:r>
                        <a:rPr lang="tr-TR" sz="1600" dirty="0" smtClean="0"/>
                        <a:t>    toplam+=</a:t>
                      </a:r>
                      <a:r>
                        <a:rPr lang="tr-TR" sz="1600" dirty="0" err="1" smtClean="0"/>
                        <a:t>sayi</a:t>
                      </a:r>
                      <a:r>
                        <a:rPr lang="tr-TR" sz="1600" dirty="0" smtClean="0"/>
                        <a:t>;</a:t>
                      </a:r>
                    </a:p>
                    <a:p>
                      <a:pPr>
                        <a:buFont typeface="Arial" pitchFamily="34" charset="0"/>
                        <a:buNone/>
                      </a:pPr>
                      <a:r>
                        <a:rPr lang="tr-TR" sz="1600" dirty="0" smtClean="0"/>
                        <a:t>    </a:t>
                      </a:r>
                      <a:r>
                        <a:rPr lang="tr-TR" sz="1600" dirty="0" err="1" smtClean="0"/>
                        <a:t>sayac</a:t>
                      </a:r>
                      <a:r>
                        <a:rPr lang="tr-TR" sz="160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1600" dirty="0" smtClean="0"/>
                        <a:t>    </a:t>
                      </a:r>
                      <a:r>
                        <a:rPr lang="tr-TR" sz="1600" dirty="0" err="1" smtClean="0"/>
                        <a:t>printf</a:t>
                      </a:r>
                      <a:r>
                        <a:rPr lang="tr-TR" sz="1600" dirty="0" smtClean="0"/>
                        <a:t>(“</a:t>
                      </a:r>
                      <a:r>
                        <a:rPr lang="tr-TR" sz="1600" dirty="0" err="1" smtClean="0"/>
                        <a:t>Sayi</a:t>
                      </a:r>
                      <a:r>
                        <a:rPr lang="tr-TR" sz="1600" dirty="0" smtClean="0"/>
                        <a:t>:”);</a:t>
                      </a:r>
                    </a:p>
                    <a:p>
                      <a:pPr>
                        <a:buFont typeface="Arial" pitchFamily="34" charset="0"/>
                        <a:buNone/>
                      </a:pPr>
                      <a:r>
                        <a:rPr lang="tr-TR" sz="1600" baseline="0" dirty="0" smtClean="0"/>
                        <a:t>    </a:t>
                      </a:r>
                      <a:r>
                        <a:rPr lang="tr-TR" sz="1600" dirty="0" err="1" smtClean="0"/>
                        <a:t>scanf</a:t>
                      </a:r>
                      <a:r>
                        <a:rPr lang="tr-TR" sz="1600" dirty="0" smtClean="0"/>
                        <a:t>(“%d”,&amp;</a:t>
                      </a:r>
                      <a:r>
                        <a:rPr lang="tr-TR" sz="1600" dirty="0" err="1" smtClean="0"/>
                        <a:t>sayi</a:t>
                      </a:r>
                      <a:r>
                        <a:rPr lang="tr-TR" sz="1600" dirty="0" smtClean="0"/>
                        <a:t>);</a:t>
                      </a:r>
                    </a:p>
                    <a:p>
                      <a:pPr>
                        <a:buFont typeface="Arial" pitchFamily="34" charset="0"/>
                        <a:buNone/>
                      </a:pPr>
                      <a:r>
                        <a:rPr lang="tr-TR" sz="1600" dirty="0" smtClean="0"/>
                        <a:t>}</a:t>
                      </a:r>
                    </a:p>
                    <a:p>
                      <a:pPr>
                        <a:buFont typeface="Arial" pitchFamily="34" charset="0"/>
                        <a:buNone/>
                      </a:pPr>
                      <a:r>
                        <a:rPr lang="tr-TR" sz="1600" dirty="0" err="1" smtClean="0"/>
                        <a:t>printf</a:t>
                      </a:r>
                      <a:r>
                        <a:rPr lang="tr-TR" sz="1600" dirty="0" smtClean="0"/>
                        <a:t>(“Toplam:%d”, toplam);</a:t>
                      </a:r>
                    </a:p>
                  </a:txBody>
                  <a:tcPr>
                    <a:solidFill>
                      <a:schemeClr val="bg1">
                        <a:lumMod val="95000"/>
                      </a:schemeClr>
                    </a:solidFill>
                  </a:tcPr>
                </a:tc>
                <a:tc>
                  <a:txBody>
                    <a:bodyPr/>
                    <a:lstStyle/>
                    <a:p>
                      <a:pPr>
                        <a:buFont typeface="Arial" pitchFamily="34" charset="0"/>
                        <a:buNone/>
                      </a:pPr>
                      <a:r>
                        <a:rPr lang="tr-TR" sz="1600" dirty="0" err="1" smtClean="0"/>
                        <a:t>printf</a:t>
                      </a:r>
                      <a:r>
                        <a:rPr lang="tr-TR" sz="1600" dirty="0" smtClean="0"/>
                        <a:t>(“</a:t>
                      </a:r>
                      <a:r>
                        <a:rPr lang="tr-TR" sz="1600" dirty="0" err="1" smtClean="0"/>
                        <a:t>Sayi</a:t>
                      </a:r>
                      <a:r>
                        <a:rPr lang="tr-TR" sz="1600" dirty="0" smtClean="0"/>
                        <a:t>:”);</a:t>
                      </a:r>
                    </a:p>
                    <a:p>
                      <a:pPr>
                        <a:buFont typeface="Arial" pitchFamily="34" charset="0"/>
                        <a:buNone/>
                      </a:pPr>
                      <a:r>
                        <a:rPr lang="tr-TR" sz="1600" dirty="0" smtClean="0"/>
                        <a:t>scanf(“%d”,&amp;</a:t>
                      </a:r>
                      <a:r>
                        <a:rPr lang="tr-TR" sz="1600" dirty="0" err="1" smtClean="0"/>
                        <a:t>sayi</a:t>
                      </a:r>
                      <a:r>
                        <a:rPr lang="tr-TR" sz="1600" dirty="0" smtClean="0"/>
                        <a:t>);</a:t>
                      </a:r>
                    </a:p>
                    <a:p>
                      <a:pPr>
                        <a:buFont typeface="Arial" pitchFamily="34" charset="0"/>
                        <a:buNone/>
                      </a:pPr>
                      <a:r>
                        <a:rPr lang="tr-TR" sz="1600" dirty="0" err="1" smtClean="0"/>
                        <a:t>while</a:t>
                      </a:r>
                      <a:r>
                        <a:rPr lang="tr-TR" sz="1600" dirty="0" smtClean="0"/>
                        <a:t>(</a:t>
                      </a:r>
                      <a:r>
                        <a:rPr lang="tr-TR" sz="1600" dirty="0" err="1" smtClean="0"/>
                        <a:t>sayi</a:t>
                      </a:r>
                      <a:r>
                        <a:rPr lang="tr-TR" sz="1600" dirty="0" smtClean="0"/>
                        <a:t>&gt;=0){</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1600" dirty="0" smtClean="0"/>
                        <a:t>  </a:t>
                      </a:r>
                      <a:r>
                        <a:rPr lang="tr-TR" sz="1600" dirty="0" err="1" smtClean="0"/>
                        <a:t>printf</a:t>
                      </a:r>
                      <a:r>
                        <a:rPr lang="tr-TR" sz="1600" dirty="0" smtClean="0"/>
                        <a:t>(“</a:t>
                      </a:r>
                      <a:r>
                        <a:rPr lang="tr-TR" sz="1600" dirty="0" err="1" smtClean="0"/>
                        <a:t>Sayi</a:t>
                      </a:r>
                      <a:r>
                        <a:rPr lang="tr-TR" sz="1600" dirty="0" smtClean="0"/>
                        <a:t>:”);</a:t>
                      </a:r>
                    </a:p>
                    <a:p>
                      <a:pPr>
                        <a:buFont typeface="Arial" pitchFamily="34" charset="0"/>
                        <a:buNone/>
                      </a:pPr>
                      <a:r>
                        <a:rPr lang="tr-TR" sz="1600" dirty="0" smtClean="0"/>
                        <a:t>  </a:t>
                      </a:r>
                      <a:r>
                        <a:rPr lang="tr-TR" sz="1600" dirty="0" err="1" smtClean="0"/>
                        <a:t>scanf</a:t>
                      </a:r>
                      <a:r>
                        <a:rPr lang="tr-TR" sz="1600" dirty="0" smtClean="0"/>
                        <a:t>(“%d”,&amp;</a:t>
                      </a:r>
                      <a:r>
                        <a:rPr lang="tr-TR" sz="1600" dirty="0" err="1" smtClean="0"/>
                        <a:t>sayi</a:t>
                      </a:r>
                      <a:r>
                        <a:rPr lang="tr-TR" sz="1600" dirty="0" smtClean="0"/>
                        <a:t>);</a:t>
                      </a:r>
                    </a:p>
                    <a:p>
                      <a:pPr>
                        <a:buFont typeface="Arial" pitchFamily="34" charset="0"/>
                        <a:buNone/>
                      </a:pPr>
                      <a:r>
                        <a:rPr lang="tr-TR" sz="1600" dirty="0" smtClean="0"/>
                        <a:t>  toplam+=</a:t>
                      </a:r>
                      <a:r>
                        <a:rPr lang="tr-TR" sz="1600" dirty="0" err="1" smtClean="0"/>
                        <a:t>sayi</a:t>
                      </a:r>
                      <a:r>
                        <a:rPr lang="tr-TR" sz="1600" dirty="0" smtClean="0"/>
                        <a:t>;</a:t>
                      </a:r>
                    </a:p>
                    <a:p>
                      <a:pPr>
                        <a:buFont typeface="Arial" pitchFamily="34" charset="0"/>
                        <a:buNone/>
                      </a:pPr>
                      <a:r>
                        <a:rPr lang="tr-TR" sz="1600" dirty="0" smtClean="0"/>
                        <a:t>  </a:t>
                      </a:r>
                      <a:r>
                        <a:rPr lang="tr-TR" sz="1600" dirty="0" err="1" smtClean="0"/>
                        <a:t>sayac</a:t>
                      </a:r>
                      <a:r>
                        <a:rPr lang="tr-TR" sz="1600" dirty="0" smtClean="0"/>
                        <a:t>++;</a:t>
                      </a:r>
                    </a:p>
                    <a:p>
                      <a:pPr>
                        <a:buFont typeface="Arial" pitchFamily="34" charset="0"/>
                        <a:buNone/>
                      </a:pPr>
                      <a:r>
                        <a:rPr lang="tr-TR" sz="1600" dirty="0" smtClean="0"/>
                        <a:t>}</a:t>
                      </a:r>
                      <a:endParaRPr lang="tr-TR" sz="1600" dirty="0" smtClean="0">
                        <a:solidFill>
                          <a:srgbClr val="FF0000"/>
                        </a:solidFill>
                      </a:endParaRPr>
                    </a:p>
                    <a:p>
                      <a:pPr>
                        <a:buFont typeface="Arial" pitchFamily="34" charset="0"/>
                        <a:buNone/>
                      </a:pPr>
                      <a:endParaRPr lang="tr-TR" dirty="0" smtClean="0">
                        <a:solidFill>
                          <a:srgbClr val="FF0000"/>
                        </a:solidFill>
                      </a:endParaRPr>
                    </a:p>
                    <a:p>
                      <a:pPr algn="ctr">
                        <a:buFont typeface="Arial" pitchFamily="34" charset="0"/>
                        <a:buNone/>
                      </a:pPr>
                      <a:r>
                        <a:rPr lang="tr-TR" dirty="0" smtClean="0">
                          <a:solidFill>
                            <a:srgbClr val="FF0000"/>
                          </a:solidFill>
                        </a:rPr>
                        <a:t>(-</a:t>
                      </a:r>
                      <a:r>
                        <a:rPr lang="tr-TR" baseline="0" dirty="0" smtClean="0">
                          <a:solidFill>
                            <a:srgbClr val="FF0000"/>
                          </a:solidFill>
                        </a:rPr>
                        <a:t> değer girilirse de toplama dahil ediliyor)</a:t>
                      </a:r>
                      <a:endParaRPr lang="tr-TR" dirty="0" smtClean="0"/>
                    </a:p>
                  </a:txBody>
                  <a:tcPr>
                    <a:solidFill>
                      <a:schemeClr val="bg1">
                        <a:lumMod val="95000"/>
                      </a:schemeClr>
                    </a:solidFill>
                  </a:tcPr>
                </a:tc>
              </a:tr>
            </a:tbl>
          </a:graphicData>
        </a:graphic>
      </p:graphicFrame>
      <p:sp>
        <p:nvSpPr>
          <p:cNvPr id="2050" name="AutoShape 2" descr="http://www.yasamsifreleri.com/wp-content/themes/yaren_tema/timthumb.php?zc=1&amp;src=http://www.yasamsifreleri.com/wp-content/uploads/2014/10/en-ilgin%C3%A7-bebek-foto%C4%9Fraflar%C4%B1.jpg&amp;w=390&amp;h=245"/>
          <p:cNvSpPr>
            <a:spLocks noChangeAspect="1" noChangeArrowheads="1"/>
          </p:cNvSpPr>
          <p:nvPr/>
        </p:nvSpPr>
        <p:spPr bwMode="auto">
          <a:xfrm>
            <a:off x="155575" y="-1119188"/>
            <a:ext cx="3714750" cy="2333626"/>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pic>
        <p:nvPicPr>
          <p:cNvPr id="2050" name="Picture 2"/>
          <p:cNvPicPr>
            <a:picLocks noGrp="1" noChangeAspect="1" noChangeArrowheads="1"/>
          </p:cNvPicPr>
          <p:nvPr>
            <p:ph sz="quarter" idx="1"/>
          </p:nvPr>
        </p:nvPicPr>
        <p:blipFill>
          <a:blip r:embed="rId4"/>
          <a:srcRect l="11221" t="13438" r="64429" b="58135"/>
          <a:stretch>
            <a:fillRect/>
          </a:stretch>
        </p:blipFill>
        <p:spPr bwMode="auto">
          <a:xfrm>
            <a:off x="571472" y="1357298"/>
            <a:ext cx="5400006" cy="3929090"/>
          </a:xfrm>
          <a:prstGeom prst="rect">
            <a:avLst/>
          </a:prstGeom>
          <a:noFill/>
          <a:ln w="9525">
            <a:noFill/>
            <a:miter lim="800000"/>
            <a:headEnd/>
            <a:tailEnd/>
          </a:ln>
          <a:effectLst/>
        </p:spPr>
      </p:pic>
      <p:sp>
        <p:nvSpPr>
          <p:cNvPr id="8" name="7 Oval"/>
          <p:cNvSpPr/>
          <p:nvPr/>
        </p:nvSpPr>
        <p:spPr>
          <a:xfrm>
            <a:off x="2928926" y="171448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1</a:t>
            </a:r>
            <a:endParaRPr lang="tr-TR" sz="2800" b="1" dirty="0"/>
          </a:p>
        </p:txBody>
      </p:sp>
      <p:sp>
        <p:nvSpPr>
          <p:cNvPr id="9" name="8 Oval"/>
          <p:cNvSpPr/>
          <p:nvPr/>
        </p:nvSpPr>
        <p:spPr>
          <a:xfrm>
            <a:off x="4643438" y="2928934"/>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3</a:t>
            </a:r>
            <a:endParaRPr lang="tr-TR" sz="2800" b="1" dirty="0"/>
          </a:p>
        </p:txBody>
      </p:sp>
      <p:cxnSp>
        <p:nvCxnSpPr>
          <p:cNvPr id="11" name="10 Düz Bağlayıcı"/>
          <p:cNvCxnSpPr/>
          <p:nvPr/>
        </p:nvCxnSpPr>
        <p:spPr>
          <a:xfrm rot="5400000">
            <a:off x="2786049" y="221455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rot="5400000">
            <a:off x="4429123" y="3357563"/>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571868" y="2143116"/>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2</a:t>
            </a:r>
            <a:endParaRPr lang="tr-TR" sz="2800" b="1" dirty="0"/>
          </a:p>
        </p:txBody>
      </p:sp>
      <p:cxnSp>
        <p:nvCxnSpPr>
          <p:cNvPr id="15" name="14 Düz Bağlayıcı"/>
          <p:cNvCxnSpPr/>
          <p:nvPr/>
        </p:nvCxnSpPr>
        <p:spPr>
          <a:xfrm rot="5400000">
            <a:off x="3357553" y="257174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15 Metin kutusu"/>
          <p:cNvSpPr txBox="1"/>
          <p:nvPr/>
        </p:nvSpPr>
        <p:spPr>
          <a:xfrm>
            <a:off x="4786314" y="571480"/>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smtClean="0"/>
              <a:t>Bu soruda ekran çıktısı istenmemektedir. </a:t>
            </a:r>
          </a:p>
          <a:p>
            <a:r>
              <a:rPr lang="tr-TR" sz="2000" b="1" i="1" dirty="0" smtClean="0"/>
              <a:t>Koddaki kısımların çalışma sırasını çıktı kutusuna peş peşe sayılarla (örn. 132…) yazınız.</a:t>
            </a:r>
            <a:endParaRPr lang="tr-TR" sz="2000" b="1" i="1" dirty="0"/>
          </a:p>
        </p:txBody>
      </p:sp>
      <p:pic>
        <p:nvPicPr>
          <p:cNvPr id="2051" name="Picture 3"/>
          <p:cNvPicPr>
            <a:picLocks noChangeAspect="1" noChangeArrowheads="1"/>
          </p:cNvPicPr>
          <p:nvPr/>
        </p:nvPicPr>
        <p:blipFill>
          <a:blip r:embed="rId5"/>
          <a:srcRect/>
          <a:stretch>
            <a:fillRect/>
          </a:stretch>
        </p:blipFill>
        <p:spPr bwMode="auto">
          <a:xfrm>
            <a:off x="6357950" y="2571744"/>
            <a:ext cx="2135159" cy="1395419"/>
          </a:xfrm>
          <a:prstGeom prst="rect">
            <a:avLst/>
          </a:prstGeom>
          <a:noFill/>
          <a:ln w="9525">
            <a:noFill/>
            <a:miter lim="800000"/>
            <a:headEnd/>
            <a:tailEnd/>
          </a:ln>
          <a:effectLst/>
        </p:spPr>
      </p:pic>
      <p:sp>
        <p:nvSpPr>
          <p:cNvPr id="17" name="16 Yuvarlatılmış Dikdörtgen"/>
          <p:cNvSpPr/>
          <p:nvPr/>
        </p:nvSpPr>
        <p:spPr>
          <a:xfrm>
            <a:off x="6215074" y="4000504"/>
            <a:ext cx="2286016"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b="1" dirty="0" smtClean="0"/>
              <a:t>1232324</a:t>
            </a:r>
            <a:endParaRPr lang="tr-TR" sz="2800" b="1" dirty="0"/>
          </a:p>
        </p:txBody>
      </p:sp>
      <p:sp>
        <p:nvSpPr>
          <p:cNvPr id="18" name="17 Oval"/>
          <p:cNvSpPr/>
          <p:nvPr/>
        </p:nvSpPr>
        <p:spPr>
          <a:xfrm>
            <a:off x="2643174" y="385762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4</a:t>
            </a:r>
            <a:endParaRPr lang="tr-TR" sz="2800" b="1" dirty="0"/>
          </a:p>
        </p:txBody>
      </p:sp>
      <p:cxnSp>
        <p:nvCxnSpPr>
          <p:cNvPr id="19" name="18 Düz Bağlayıcı"/>
          <p:cNvCxnSpPr/>
          <p:nvPr/>
        </p:nvCxnSpPr>
        <p:spPr>
          <a:xfrm rot="5400000">
            <a:off x="2428859" y="4286257"/>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 Oyunu</a:t>
            </a:r>
            <a:endParaRPr lang="tr-TR" dirty="0"/>
          </a:p>
        </p:txBody>
      </p:sp>
      <p:sp>
        <p:nvSpPr>
          <p:cNvPr id="3" name="2 İçerik Yer Tutucusu"/>
          <p:cNvSpPr>
            <a:spLocks noGrp="1"/>
          </p:cNvSpPr>
          <p:nvPr>
            <p:ph sz="quarter" idx="1"/>
          </p:nvPr>
        </p:nvSpPr>
        <p:spPr/>
        <p:txBody>
          <a:bodyPr>
            <a:normAutofit fontScale="92500" lnSpcReduction="20000"/>
          </a:bodyPr>
          <a:lstStyle/>
          <a:p>
            <a:pPr>
              <a:buNone/>
            </a:pPr>
            <a:r>
              <a:rPr lang="tr-TR" dirty="0" err="1" smtClean="0">
                <a:solidFill>
                  <a:schemeClr val="tx2"/>
                </a:solidFill>
              </a:rPr>
              <a:t>int</a:t>
            </a:r>
            <a:r>
              <a:rPr lang="tr-TR" dirty="0" smtClean="0">
                <a:solidFill>
                  <a:schemeClr val="tx2"/>
                </a:solidFill>
              </a:rPr>
              <a:t> M (</a:t>
            </a:r>
            <a:r>
              <a:rPr lang="tr-TR" dirty="0" err="1" smtClean="0">
                <a:solidFill>
                  <a:schemeClr val="tx2"/>
                </a:solidFill>
              </a:rPr>
              <a:t>int</a:t>
            </a:r>
            <a:r>
              <a:rPr lang="tr-TR" dirty="0" smtClean="0">
                <a:solidFill>
                  <a:schemeClr val="tx2"/>
                </a:solidFill>
              </a:rPr>
              <a:t> a){ </a:t>
            </a:r>
          </a:p>
          <a:p>
            <a:pPr>
              <a:buNone/>
            </a:pPr>
            <a:r>
              <a:rPr lang="tr-TR" dirty="0" smtClean="0">
                <a:solidFill>
                  <a:schemeClr val="tx2"/>
                </a:solidFill>
              </a:rPr>
              <a:t>   a*=3;</a:t>
            </a:r>
          </a:p>
          <a:p>
            <a:pPr>
              <a:buNone/>
            </a:pPr>
            <a:r>
              <a:rPr lang="tr-TR" dirty="0" smtClean="0">
                <a:solidFill>
                  <a:schemeClr val="tx2"/>
                </a:solidFill>
              </a:rPr>
              <a:t>   </a:t>
            </a:r>
            <a:r>
              <a:rPr lang="tr-TR" dirty="0" err="1" smtClean="0">
                <a:solidFill>
                  <a:schemeClr val="tx2"/>
                </a:solidFill>
              </a:rPr>
              <a:t>printf</a:t>
            </a:r>
            <a:r>
              <a:rPr lang="tr-TR" dirty="0" smtClean="0">
                <a:solidFill>
                  <a:schemeClr val="tx2"/>
                </a:solidFill>
              </a:rPr>
              <a:t>("%d\n", a);</a:t>
            </a:r>
          </a:p>
          <a:p>
            <a:pPr>
              <a:buNone/>
            </a:pPr>
            <a:r>
              <a:rPr lang="tr-TR" dirty="0" smtClean="0">
                <a:solidFill>
                  <a:schemeClr val="tx2"/>
                </a:solidFill>
              </a:rPr>
              <a:t>      </a:t>
            </a:r>
            <a:r>
              <a:rPr lang="tr-TR" dirty="0" err="1" smtClean="0">
                <a:solidFill>
                  <a:schemeClr val="tx2"/>
                </a:solidFill>
              </a:rPr>
              <a:t>return</a:t>
            </a:r>
            <a:r>
              <a:rPr lang="tr-TR" dirty="0" smtClean="0">
                <a:solidFill>
                  <a:schemeClr val="tx2"/>
                </a:solidFill>
              </a:rPr>
              <a:t> a*a; </a:t>
            </a:r>
          </a:p>
          <a:p>
            <a:pPr>
              <a:buNone/>
            </a:pPr>
            <a:r>
              <a:rPr lang="tr-TR" dirty="0" smtClean="0">
                <a:solidFill>
                  <a:schemeClr val="tx2"/>
                </a:solidFill>
              </a:rPr>
              <a:t>}</a:t>
            </a:r>
          </a:p>
          <a:p>
            <a:pPr>
              <a:buNone/>
            </a:pPr>
            <a:r>
              <a:rPr lang="tr-TR" dirty="0" err="1" smtClean="0">
                <a:solidFill>
                  <a:srgbClr val="0070C0"/>
                </a:solidFill>
              </a:rPr>
              <a:t>void</a:t>
            </a:r>
            <a:r>
              <a:rPr lang="tr-TR" dirty="0" smtClean="0">
                <a:solidFill>
                  <a:srgbClr val="0070C0"/>
                </a:solidFill>
              </a:rPr>
              <a:t> O (</a:t>
            </a:r>
            <a:r>
              <a:rPr lang="tr-TR" dirty="0" err="1" smtClean="0">
                <a:solidFill>
                  <a:srgbClr val="0070C0"/>
                </a:solidFill>
              </a:rPr>
              <a:t>int</a:t>
            </a:r>
            <a:r>
              <a:rPr lang="tr-TR" dirty="0" smtClean="0">
                <a:solidFill>
                  <a:srgbClr val="0070C0"/>
                </a:solidFill>
              </a:rPr>
              <a:t> </a:t>
            </a:r>
            <a:r>
              <a:rPr lang="tr-TR" dirty="0" err="1" smtClean="0">
                <a:solidFill>
                  <a:srgbClr val="0070C0"/>
                </a:solidFill>
              </a:rPr>
              <a:t>sayi</a:t>
            </a:r>
            <a:r>
              <a:rPr lang="tr-TR" dirty="0" smtClean="0">
                <a:solidFill>
                  <a:srgbClr val="0070C0"/>
                </a:solidFill>
              </a:rPr>
              <a:t>){  </a:t>
            </a:r>
          </a:p>
          <a:p>
            <a:pPr>
              <a:buNone/>
            </a:pPr>
            <a:r>
              <a:rPr lang="tr-TR" dirty="0" err="1" smtClean="0">
                <a:solidFill>
                  <a:srgbClr val="0070C0"/>
                </a:solidFill>
              </a:rPr>
              <a:t>printf</a:t>
            </a:r>
            <a:r>
              <a:rPr lang="tr-TR" dirty="0" smtClean="0">
                <a:solidFill>
                  <a:srgbClr val="0070C0"/>
                </a:solidFill>
              </a:rPr>
              <a:t>("\a\a\a%d\n", ++</a:t>
            </a:r>
            <a:r>
              <a:rPr lang="tr-TR" dirty="0" err="1" smtClean="0">
                <a:solidFill>
                  <a:srgbClr val="0070C0"/>
                </a:solidFill>
              </a:rPr>
              <a:t>sayi</a:t>
            </a:r>
            <a:r>
              <a:rPr lang="tr-TR" dirty="0" smtClean="0">
                <a:solidFill>
                  <a:srgbClr val="0070C0"/>
                </a:solidFill>
              </a:rPr>
              <a:t>);</a:t>
            </a:r>
            <a:br>
              <a:rPr lang="tr-TR" dirty="0" smtClean="0">
                <a:solidFill>
                  <a:srgbClr val="0070C0"/>
                </a:solidFill>
              </a:rPr>
            </a:br>
            <a:r>
              <a:rPr lang="tr-TR" dirty="0" err="1" smtClean="0">
                <a:solidFill>
                  <a:srgbClr val="0070C0"/>
                </a:solidFill>
              </a:rPr>
              <a:t>return</a:t>
            </a:r>
            <a:r>
              <a:rPr lang="tr-TR" dirty="0" smtClean="0">
                <a:solidFill>
                  <a:srgbClr val="0070C0"/>
                </a:solidFill>
              </a:rPr>
              <a:t>;</a:t>
            </a:r>
          </a:p>
          <a:p>
            <a:pPr>
              <a:buNone/>
            </a:pPr>
            <a:r>
              <a:rPr lang="tr-TR" dirty="0" smtClean="0">
                <a:solidFill>
                  <a:srgbClr val="0070C0"/>
                </a:solidFill>
              </a:rPr>
              <a:t>}</a:t>
            </a:r>
          </a:p>
          <a:p>
            <a:pPr>
              <a:buNone/>
            </a:pPr>
            <a:r>
              <a:rPr lang="tr-TR" dirty="0" err="1" smtClean="0">
                <a:solidFill>
                  <a:srgbClr val="FF0000"/>
                </a:solidFill>
              </a:rPr>
              <a:t>void</a:t>
            </a:r>
            <a:r>
              <a:rPr lang="tr-TR" dirty="0" smtClean="0">
                <a:solidFill>
                  <a:srgbClr val="FF0000"/>
                </a:solidFill>
              </a:rPr>
              <a:t> Y (</a:t>
            </a:r>
            <a:r>
              <a:rPr lang="tr-TR" dirty="0" err="1" smtClean="0">
                <a:solidFill>
                  <a:srgbClr val="FF0000"/>
                </a:solidFill>
              </a:rPr>
              <a:t>char</a:t>
            </a:r>
            <a:r>
              <a:rPr lang="tr-TR" dirty="0" smtClean="0">
                <a:solidFill>
                  <a:srgbClr val="FF0000"/>
                </a:solidFill>
              </a:rPr>
              <a:t> karakter){</a:t>
            </a:r>
          </a:p>
          <a:p>
            <a:pPr lvl="1">
              <a:buNone/>
            </a:pPr>
            <a:r>
              <a:rPr lang="tr-TR" sz="2600" dirty="0" err="1" smtClean="0">
                <a:solidFill>
                  <a:srgbClr val="FF0000"/>
                </a:solidFill>
              </a:rPr>
              <a:t>printf</a:t>
            </a:r>
            <a:r>
              <a:rPr lang="tr-TR" sz="2600" dirty="0" smtClean="0">
                <a:solidFill>
                  <a:srgbClr val="FF0000"/>
                </a:solidFill>
              </a:rPr>
              <a:t>(</a:t>
            </a:r>
            <a:r>
              <a:rPr lang="tr-TR" sz="2800" dirty="0" smtClean="0">
                <a:solidFill>
                  <a:srgbClr val="FF0000"/>
                </a:solidFill>
              </a:rPr>
              <a:t>"</a:t>
            </a:r>
            <a:r>
              <a:rPr lang="tr-TR" sz="2600" dirty="0" smtClean="0">
                <a:solidFill>
                  <a:srgbClr val="FF0000"/>
                </a:solidFill>
              </a:rPr>
              <a:t>%c\n</a:t>
            </a:r>
            <a:r>
              <a:rPr lang="tr-TR" sz="2800" dirty="0" smtClean="0">
                <a:solidFill>
                  <a:srgbClr val="FF0000"/>
                </a:solidFill>
              </a:rPr>
              <a:t>"</a:t>
            </a:r>
            <a:r>
              <a:rPr lang="tr-TR" sz="2600" dirty="0" smtClean="0">
                <a:solidFill>
                  <a:srgbClr val="FF0000"/>
                </a:solidFill>
              </a:rPr>
              <a:t>, karakter);</a:t>
            </a:r>
          </a:p>
          <a:p>
            <a:pPr lvl="1">
              <a:buNone/>
            </a:pPr>
            <a:r>
              <a:rPr lang="tr-TR" sz="2600" dirty="0" smtClean="0">
                <a:solidFill>
                  <a:srgbClr val="FF0000"/>
                </a:solidFill>
              </a:rPr>
              <a:t>   </a:t>
            </a:r>
            <a:r>
              <a:rPr lang="tr-TR" sz="2600" dirty="0" err="1" smtClean="0">
                <a:solidFill>
                  <a:srgbClr val="FF0000"/>
                </a:solidFill>
              </a:rPr>
              <a:t>return</a:t>
            </a:r>
            <a:r>
              <a:rPr lang="tr-TR" sz="2600" dirty="0" smtClean="0">
                <a:solidFill>
                  <a:srgbClr val="FF0000"/>
                </a:solidFill>
              </a:rPr>
              <a:t>;</a:t>
            </a:r>
          </a:p>
          <a:p>
            <a:pPr>
              <a:buNone/>
            </a:pPr>
            <a:r>
              <a:rPr lang="tr-TR" dirty="0" smtClean="0">
                <a:solidFill>
                  <a:srgbClr val="FF0000"/>
                </a:solidFill>
              </a:rPr>
              <a:t>}</a:t>
            </a:r>
          </a:p>
          <a:p>
            <a:endParaRPr lang="tr-TR" dirty="0" smtClean="0"/>
          </a:p>
        </p:txBody>
      </p:sp>
      <p:sp>
        <p:nvSpPr>
          <p:cNvPr id="5" name="4 Dikdörtgen"/>
          <p:cNvSpPr/>
          <p:nvPr/>
        </p:nvSpPr>
        <p:spPr>
          <a:xfrm>
            <a:off x="4357686" y="2000240"/>
            <a:ext cx="4572032" cy="249299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2600" dirty="0" err="1" smtClean="0"/>
              <a:t>int</a:t>
            </a:r>
            <a:r>
              <a:rPr lang="tr-TR" sz="2600" dirty="0" smtClean="0"/>
              <a:t> </a:t>
            </a:r>
            <a:r>
              <a:rPr lang="tr-TR" sz="2600" dirty="0" err="1" smtClean="0"/>
              <a:t>main</a:t>
            </a:r>
            <a:r>
              <a:rPr lang="tr-TR" sz="2600" dirty="0" smtClean="0"/>
              <a:t> () </a:t>
            </a:r>
            <a:r>
              <a:rPr lang="tr-TR" sz="2600" dirty="0" smtClean="0">
                <a:solidFill>
                  <a:schemeClr val="tx1">
                    <a:lumMod val="75000"/>
                    <a:lumOff val="25000"/>
                  </a:schemeClr>
                </a:solidFill>
              </a:rPr>
              <a:t>// N</a:t>
            </a:r>
          </a:p>
          <a:p>
            <a:r>
              <a:rPr lang="tr-TR" sz="2600" dirty="0" smtClean="0"/>
              <a:t>{</a:t>
            </a:r>
          </a:p>
          <a:p>
            <a:pPr lvl="1"/>
            <a:r>
              <a:rPr lang="tr-TR" sz="2600" dirty="0" smtClean="0">
                <a:solidFill>
                  <a:srgbClr val="FF0000"/>
                </a:solidFill>
              </a:rPr>
              <a:t>Y </a:t>
            </a:r>
            <a:r>
              <a:rPr lang="tr-TR" sz="2600" dirty="0" smtClean="0"/>
              <a:t>('b');</a:t>
            </a:r>
          </a:p>
          <a:p>
            <a:pPr lvl="1"/>
            <a:r>
              <a:rPr lang="tr-TR" sz="2600" dirty="0" smtClean="0">
                <a:solidFill>
                  <a:srgbClr val="0070C0"/>
                </a:solidFill>
              </a:rPr>
              <a:t>O </a:t>
            </a:r>
            <a:r>
              <a:rPr lang="tr-TR" sz="2600" dirty="0" smtClean="0"/>
              <a:t>(</a:t>
            </a:r>
            <a:r>
              <a:rPr lang="tr-TR" sz="2600" dirty="0" smtClean="0">
                <a:solidFill>
                  <a:schemeClr val="tx2"/>
                </a:solidFill>
              </a:rPr>
              <a:t>M </a:t>
            </a:r>
            <a:r>
              <a:rPr lang="tr-TR" sz="2600" dirty="0" smtClean="0"/>
              <a:t>(2)  );</a:t>
            </a:r>
          </a:p>
          <a:p>
            <a:pPr lvl="1"/>
            <a:r>
              <a:rPr lang="tr-TR" sz="2600" dirty="0" smtClean="0"/>
              <a:t>    </a:t>
            </a:r>
            <a:r>
              <a:rPr lang="tr-TR" sz="2600" dirty="0" err="1" smtClean="0"/>
              <a:t>return</a:t>
            </a:r>
            <a:r>
              <a:rPr lang="tr-TR" sz="2600" dirty="0" smtClean="0"/>
              <a:t> 0;</a:t>
            </a:r>
          </a:p>
          <a:p>
            <a:r>
              <a:rPr lang="tr-TR" sz="2600" dirty="0" smtClean="0"/>
              <a:t>}</a:t>
            </a:r>
            <a:endParaRPr lang="tr-TR" sz="26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heckerboard(across)">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checkerboard(across)">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heckerboard(across)">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3 Resim" descr="0033-0811-2017-5152_clip_art_graphic_of_a_sky_blue_guy_character_with_an_exclamation_point.jpg"/>
          <p:cNvPicPr>
            <a:picLocks noChangeAspect="1"/>
          </p:cNvPicPr>
          <p:nvPr/>
        </p:nvPicPr>
        <p:blipFill>
          <a:blip r:embed="rId3"/>
          <a:stretch>
            <a:fillRect/>
          </a:stretch>
        </p:blipFill>
        <p:spPr>
          <a:xfrm>
            <a:off x="6286512" y="1643050"/>
            <a:ext cx="2371740" cy="2371740"/>
          </a:xfrm>
          <a:prstGeom prst="rect">
            <a:avLst/>
          </a:prstGeom>
        </p:spPr>
      </p:pic>
      <p:sp>
        <p:nvSpPr>
          <p:cNvPr id="2" name="1 Başlık"/>
          <p:cNvSpPr>
            <a:spLocks noGrp="1"/>
          </p:cNvSpPr>
          <p:nvPr>
            <p:ph type="title"/>
          </p:nvPr>
        </p:nvSpPr>
        <p:spPr/>
        <p:txBody>
          <a:bodyPr>
            <a:normAutofit/>
          </a:bodyPr>
          <a:lstStyle/>
          <a:p>
            <a:r>
              <a:rPr lang="tr-TR" b="1" dirty="0" err="1" smtClean="0">
                <a:solidFill>
                  <a:schemeClr val="tx2">
                    <a:lumMod val="60000"/>
                    <a:lumOff val="40000"/>
                  </a:schemeClr>
                </a:solidFill>
              </a:rPr>
              <a:t>while</a:t>
            </a:r>
            <a:r>
              <a:rPr lang="tr-TR" b="1" dirty="0" smtClean="0">
                <a:solidFill>
                  <a:schemeClr val="tx2">
                    <a:lumMod val="60000"/>
                    <a:lumOff val="40000"/>
                  </a:schemeClr>
                </a:solidFill>
              </a:rPr>
              <a:t> ile faktöriyel hesap kodu</a:t>
            </a:r>
            <a:endParaRPr lang="tr-TR" dirty="0"/>
          </a:p>
        </p:txBody>
      </p:sp>
      <p:sp>
        <p:nvSpPr>
          <p:cNvPr id="3" name="2 İçerik Yer Tutucusu"/>
          <p:cNvSpPr>
            <a:spLocks noGrp="1"/>
          </p:cNvSpPr>
          <p:nvPr>
            <p:ph sz="quarter" idx="1"/>
          </p:nvPr>
        </p:nvSpPr>
        <p:spPr/>
        <p:txBody>
          <a:bodyPr>
            <a:normAutofit/>
          </a:bodyPr>
          <a:lstStyle/>
          <a:p>
            <a:pPr lvl="1"/>
            <a:r>
              <a:rPr lang="tr-TR" sz="3600" dirty="0" err="1" smtClean="0"/>
              <a:t>Lutfen</a:t>
            </a:r>
            <a:r>
              <a:rPr lang="tr-TR" sz="3600" dirty="0" smtClean="0"/>
              <a:t> </a:t>
            </a:r>
            <a:r>
              <a:rPr lang="tr-TR" sz="3600" dirty="0" err="1" smtClean="0"/>
              <a:t>faktoriyelini</a:t>
            </a:r>
            <a:r>
              <a:rPr lang="tr-TR" sz="3600" dirty="0" smtClean="0"/>
              <a:t> hesaplamak </a:t>
            </a:r>
            <a:r>
              <a:rPr lang="tr-TR" sz="3600" dirty="0" err="1" smtClean="0"/>
              <a:t>istediginiz</a:t>
            </a:r>
            <a:r>
              <a:rPr lang="tr-TR" sz="3600" dirty="0" smtClean="0"/>
              <a:t> </a:t>
            </a:r>
            <a:r>
              <a:rPr lang="tr-TR" sz="3600" dirty="0" err="1" smtClean="0"/>
              <a:t>sayiyi</a:t>
            </a:r>
            <a:r>
              <a:rPr lang="tr-TR" sz="3600" dirty="0" smtClean="0"/>
              <a:t> girin: 4</a:t>
            </a:r>
          </a:p>
          <a:p>
            <a:pPr lvl="1"/>
            <a:r>
              <a:rPr lang="tr-TR" sz="3600" dirty="0" smtClean="0"/>
              <a:t>Cevap:24</a:t>
            </a:r>
            <a:endParaRPr lang="tr-TR" sz="3600" dirty="0"/>
          </a:p>
        </p:txBody>
      </p:sp>
      <p:sp>
        <p:nvSpPr>
          <p:cNvPr id="5" name="4 Yuvarlatılmış Dikdörtgen"/>
          <p:cNvSpPr/>
          <p:nvPr/>
        </p:nvSpPr>
        <p:spPr>
          <a:xfrm>
            <a:off x="785786" y="3429000"/>
            <a:ext cx="3091543" cy="210918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Dosyanızı kaydetmeyi unutmayın. Ders sonunda kodunuzu göndermenizi isteyeceğiz.</a:t>
            </a:r>
            <a:endParaRPr lang="tr-TR" sz="2400" dirty="0"/>
          </a:p>
        </p:txBody>
      </p:sp>
      <p:sp>
        <p:nvSpPr>
          <p:cNvPr id="6" name="5 Dikdörtgen"/>
          <p:cNvSpPr/>
          <p:nvPr/>
        </p:nvSpPr>
        <p:spPr>
          <a:xfrm>
            <a:off x="4071934" y="3929066"/>
            <a:ext cx="473433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4000" dirty="0" smtClean="0"/>
              <a:t>13! değerini 6227020800 olarak bulabiliyor musunuz?</a:t>
            </a:r>
            <a:endParaRPr lang="tr-TR" sz="40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while</a:t>
            </a:r>
            <a:r>
              <a:rPr lang="tr-TR" sz="4000" b="1" dirty="0" smtClean="0">
                <a:solidFill>
                  <a:schemeClr val="tx2">
                    <a:lumMod val="60000"/>
                    <a:lumOff val="40000"/>
                  </a:schemeClr>
                </a:solidFill>
              </a:rPr>
              <a:t> ile faktöriyel hesap kodu</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709998"/>
          </a:xfrm>
        </p:spPr>
        <p:txBody>
          <a:bodyPr>
            <a:normAutofit fontScale="70000" lnSpcReduction="20000"/>
          </a:bodyPr>
          <a:lstStyle/>
          <a:p>
            <a:pPr algn="just">
              <a:buFontTx/>
              <a:buChar char="-"/>
            </a:pPr>
            <a:r>
              <a:rPr lang="tr-TR" sz="1800" b="1" dirty="0" smtClean="0">
                <a:solidFill>
                  <a:schemeClr val="tx1"/>
                </a:solidFill>
              </a:rPr>
              <a:t> Faktöriyel Örneği:</a:t>
            </a:r>
          </a:p>
          <a:p>
            <a:pPr algn="just"/>
            <a:r>
              <a:rPr lang="tr-TR" sz="1800" b="1" dirty="0" smtClean="0">
                <a:solidFill>
                  <a:schemeClr val="tx1"/>
                </a:solidFill>
              </a:rPr>
              <a:t>   </a:t>
            </a:r>
            <a:r>
              <a:rPr lang="tr-TR" sz="1800" dirty="0" err="1" smtClean="0">
                <a:solidFill>
                  <a:schemeClr val="tx1"/>
                </a:solidFill>
              </a:rPr>
              <a:t>int</a:t>
            </a:r>
            <a:r>
              <a:rPr lang="tr-TR" sz="1800" dirty="0" smtClean="0">
                <a:solidFill>
                  <a:schemeClr val="tx1"/>
                </a:solidFill>
              </a:rPr>
              <a:t> x;</a:t>
            </a:r>
          </a:p>
          <a:p>
            <a:pPr algn="just"/>
            <a:r>
              <a:rPr lang="tr-TR" sz="1800" dirty="0" smtClean="0">
                <a:solidFill>
                  <a:schemeClr val="tx1"/>
                </a:solidFill>
              </a:rPr>
              <a:t>   </a:t>
            </a:r>
            <a:r>
              <a:rPr lang="tr-TR" sz="1800" dirty="0" err="1" smtClean="0">
                <a:solidFill>
                  <a:schemeClr val="tx1"/>
                </a:solidFill>
              </a:rPr>
              <a:t>double</a:t>
            </a:r>
            <a:r>
              <a:rPr lang="tr-TR" sz="1800" dirty="0" smtClean="0">
                <a:solidFill>
                  <a:schemeClr val="tx1"/>
                </a:solidFill>
              </a:rPr>
              <a:t> </a:t>
            </a:r>
            <a:r>
              <a:rPr lang="tr-TR" sz="1800" dirty="0" err="1" smtClean="0">
                <a:solidFill>
                  <a:schemeClr val="tx1"/>
                </a:solidFill>
              </a:rPr>
              <a:t>fakto</a:t>
            </a:r>
            <a:r>
              <a:rPr lang="tr-TR" sz="1800" dirty="0" smtClean="0">
                <a:solidFill>
                  <a:schemeClr val="tx1"/>
                </a:solidFill>
              </a:rPr>
              <a:t>;</a:t>
            </a:r>
          </a:p>
          <a:p>
            <a:pPr algn="just"/>
            <a:r>
              <a:rPr lang="tr-TR" sz="1800" dirty="0" smtClean="0">
                <a:solidFill>
                  <a:schemeClr val="tx1"/>
                </a:solidFill>
              </a:rPr>
              <a:t>   </a:t>
            </a:r>
            <a:r>
              <a:rPr lang="tr-TR" sz="1800" dirty="0" err="1" smtClean="0">
                <a:solidFill>
                  <a:schemeClr val="tx1"/>
                </a:solidFill>
              </a:rPr>
              <a:t>printf</a:t>
            </a:r>
            <a:r>
              <a:rPr lang="tr-TR" sz="1800" dirty="0" smtClean="0">
                <a:solidFill>
                  <a:schemeClr val="tx1"/>
                </a:solidFill>
              </a:rPr>
              <a:t>(“</a:t>
            </a:r>
            <a:r>
              <a:rPr lang="tr-TR" sz="1800" dirty="0" err="1" smtClean="0">
                <a:solidFill>
                  <a:schemeClr val="tx1"/>
                </a:solidFill>
              </a:rPr>
              <a:t>Lutfen</a:t>
            </a:r>
            <a:r>
              <a:rPr lang="tr-TR" sz="1800" dirty="0" smtClean="0">
                <a:solidFill>
                  <a:schemeClr val="tx1"/>
                </a:solidFill>
              </a:rPr>
              <a:t> </a:t>
            </a:r>
            <a:r>
              <a:rPr lang="tr-TR" sz="1800" dirty="0" err="1" smtClean="0">
                <a:solidFill>
                  <a:schemeClr val="tx1"/>
                </a:solidFill>
              </a:rPr>
              <a:t>faktoriyelini</a:t>
            </a:r>
            <a:r>
              <a:rPr lang="tr-TR" sz="1800" dirty="0" smtClean="0">
                <a:solidFill>
                  <a:schemeClr val="tx1"/>
                </a:solidFill>
              </a:rPr>
              <a:t> hesaplamak” </a:t>
            </a:r>
          </a:p>
          <a:p>
            <a:pPr algn="just"/>
            <a:r>
              <a:rPr lang="tr-TR" sz="1800" dirty="0" smtClean="0">
                <a:solidFill>
                  <a:schemeClr val="tx1"/>
                </a:solidFill>
              </a:rPr>
              <a:t>“ </a:t>
            </a:r>
            <a:r>
              <a:rPr lang="tr-TR" sz="1800" dirty="0" err="1" smtClean="0">
                <a:solidFill>
                  <a:schemeClr val="tx1"/>
                </a:solidFill>
              </a:rPr>
              <a:t>istediginiz</a:t>
            </a:r>
            <a:r>
              <a:rPr lang="tr-TR" sz="1800" dirty="0" smtClean="0">
                <a:solidFill>
                  <a:schemeClr val="tx1"/>
                </a:solidFill>
              </a:rPr>
              <a:t> </a:t>
            </a:r>
            <a:r>
              <a:rPr lang="tr-TR" sz="1800" dirty="0" err="1" smtClean="0">
                <a:solidFill>
                  <a:schemeClr val="tx1"/>
                </a:solidFill>
              </a:rPr>
              <a:t>sayiyi</a:t>
            </a:r>
            <a:r>
              <a:rPr lang="tr-TR" sz="1800" dirty="0" smtClean="0">
                <a:solidFill>
                  <a:schemeClr val="tx1"/>
                </a:solidFill>
              </a:rPr>
              <a:t> girin: “);</a:t>
            </a:r>
          </a:p>
          <a:p>
            <a:pPr algn="just"/>
            <a:r>
              <a:rPr lang="tr-TR" sz="1800" dirty="0" smtClean="0">
                <a:solidFill>
                  <a:schemeClr val="tx1"/>
                </a:solidFill>
              </a:rPr>
              <a:t>   </a:t>
            </a:r>
            <a:r>
              <a:rPr lang="tr-TR" sz="1800" dirty="0" err="1" smtClean="0">
                <a:solidFill>
                  <a:schemeClr val="tx1"/>
                </a:solidFill>
              </a:rPr>
              <a:t>scanf</a:t>
            </a:r>
            <a:r>
              <a:rPr lang="tr-TR" sz="1800" dirty="0" smtClean="0">
                <a:solidFill>
                  <a:schemeClr val="tx1"/>
                </a:solidFill>
              </a:rPr>
              <a:t>("%d", &amp;x);</a:t>
            </a:r>
          </a:p>
          <a:p>
            <a:pPr algn="just"/>
            <a:r>
              <a:rPr lang="tr-TR" sz="1800" dirty="0" err="1" smtClean="0"/>
              <a:t>fakto</a:t>
            </a:r>
            <a:r>
              <a:rPr lang="tr-TR" sz="1800" dirty="0" smtClean="0"/>
              <a:t>= </a:t>
            </a:r>
            <a:r>
              <a:rPr lang="tr-TR" sz="1800" dirty="0" err="1" smtClean="0"/>
              <a:t>faktoriyel</a:t>
            </a:r>
            <a:r>
              <a:rPr lang="tr-TR" sz="1800" dirty="0" smtClean="0"/>
              <a:t>(x);</a:t>
            </a:r>
            <a:endParaRPr lang="tr-TR" sz="1500" dirty="0" smtClean="0">
              <a:solidFill>
                <a:schemeClr val="tx1"/>
              </a:solidFill>
            </a:endParaRPr>
          </a:p>
          <a:p>
            <a:pPr algn="just"/>
            <a:r>
              <a:rPr lang="tr-TR" sz="1800" dirty="0" err="1" smtClean="0">
                <a:solidFill>
                  <a:schemeClr val="tx1"/>
                </a:solidFill>
              </a:rPr>
              <a:t>printf</a:t>
            </a:r>
            <a:r>
              <a:rPr lang="tr-TR" sz="1800" dirty="0" smtClean="0">
                <a:solidFill>
                  <a:schemeClr val="tx1"/>
                </a:solidFill>
              </a:rPr>
              <a:t>(“</a:t>
            </a:r>
            <a:r>
              <a:rPr lang="tr-TR" sz="1800" dirty="0" err="1" smtClean="0">
                <a:solidFill>
                  <a:schemeClr val="tx1"/>
                </a:solidFill>
              </a:rPr>
              <a:t>Sonuc</a:t>
            </a:r>
            <a:r>
              <a:rPr lang="tr-TR" sz="1800" dirty="0" smtClean="0">
                <a:solidFill>
                  <a:schemeClr val="tx1"/>
                </a:solidFill>
              </a:rPr>
              <a:t>: %.0lf“ </a:t>
            </a:r>
            <a:r>
              <a:rPr lang="tr-TR" sz="1800" dirty="0">
                <a:solidFill>
                  <a:schemeClr val="tx1"/>
                </a:solidFill>
              </a:rPr>
              <a:t>,</a:t>
            </a:r>
            <a:r>
              <a:rPr lang="tr-TR" sz="1800" dirty="0" smtClean="0">
                <a:solidFill>
                  <a:schemeClr val="tx1"/>
                </a:solidFill>
              </a:rPr>
              <a:t> </a:t>
            </a:r>
            <a:r>
              <a:rPr lang="tr-TR" sz="1800" dirty="0" err="1" smtClean="0">
                <a:solidFill>
                  <a:schemeClr val="tx1"/>
                </a:solidFill>
              </a:rPr>
              <a:t>fakto</a:t>
            </a:r>
            <a:r>
              <a:rPr lang="tr-TR" sz="1800" dirty="0" smtClean="0">
                <a:solidFill>
                  <a:schemeClr val="tx1"/>
                </a:solidFill>
              </a:rPr>
              <a:t>);</a:t>
            </a:r>
          </a:p>
          <a:p>
            <a:pPr algn="just"/>
            <a:endParaRPr lang="tr-TR" sz="2400" dirty="0" smtClean="0">
              <a:solidFill>
                <a:schemeClr val="tx1"/>
              </a:solidFill>
            </a:endParaRPr>
          </a:p>
          <a:p>
            <a:pPr algn="just">
              <a:buFont typeface="Wingdings" pitchFamily="2" charset="2"/>
              <a:buChar char="Ø"/>
            </a:pPr>
            <a:r>
              <a:rPr lang="tr-TR" sz="1900" dirty="0" smtClean="0">
                <a:solidFill>
                  <a:schemeClr val="tx1"/>
                </a:solidFill>
              </a:rPr>
              <a:t> Kullanıcının klavyeden 5 </a:t>
            </a:r>
          </a:p>
          <a:p>
            <a:pPr algn="just"/>
            <a:r>
              <a:rPr lang="tr-TR" sz="1900" dirty="0" smtClean="0">
                <a:solidFill>
                  <a:schemeClr val="tx1"/>
                </a:solidFill>
              </a:rPr>
              <a:t>     değerini girdiği durumda</a:t>
            </a:r>
          </a:p>
          <a:p>
            <a:pPr algn="just"/>
            <a:r>
              <a:rPr lang="tr-TR" sz="1900" dirty="0" smtClean="0">
                <a:solidFill>
                  <a:schemeClr val="tx1"/>
                </a:solidFill>
              </a:rPr>
              <a:t>     oluşan döngü yapısı ve</a:t>
            </a:r>
          </a:p>
          <a:p>
            <a:pPr algn="just"/>
            <a:r>
              <a:rPr lang="tr-TR" sz="1900" dirty="0" smtClean="0">
                <a:solidFill>
                  <a:schemeClr val="tx1"/>
                </a:solidFill>
              </a:rPr>
              <a:t>     her bir döngüde değişken</a:t>
            </a:r>
          </a:p>
          <a:p>
            <a:pPr algn="just"/>
            <a:r>
              <a:rPr lang="tr-TR" sz="1900" dirty="0" smtClean="0">
                <a:solidFill>
                  <a:schemeClr val="tx1"/>
                </a:solidFill>
              </a:rPr>
              <a:t>     değerleri tabloda </a:t>
            </a:r>
            <a:r>
              <a:rPr lang="tr-TR" sz="1900" dirty="0" err="1" smtClean="0">
                <a:solidFill>
                  <a:schemeClr val="tx1"/>
                </a:solidFill>
              </a:rPr>
              <a:t>göste</a:t>
            </a:r>
            <a:r>
              <a:rPr lang="tr-TR" sz="1900" dirty="0" smtClean="0">
                <a:solidFill>
                  <a:schemeClr val="tx1"/>
                </a:solidFill>
              </a:rPr>
              <a:t>-</a:t>
            </a:r>
          </a:p>
          <a:p>
            <a:pPr algn="just"/>
            <a:r>
              <a:rPr lang="tr-TR" sz="1900" dirty="0" smtClean="0">
                <a:solidFill>
                  <a:schemeClr val="tx1"/>
                </a:solidFill>
              </a:rPr>
              <a:t>     </a:t>
            </a:r>
            <a:r>
              <a:rPr lang="tr-TR" sz="1900" dirty="0" err="1" smtClean="0">
                <a:solidFill>
                  <a:schemeClr val="tx1"/>
                </a:solidFill>
              </a:rPr>
              <a:t>rilmiştir</a:t>
            </a:r>
            <a:r>
              <a:rPr lang="tr-TR" sz="1900" dirty="0" smtClean="0">
                <a:solidFill>
                  <a:schemeClr val="tx1"/>
                </a:solidFill>
              </a:rPr>
              <a:t>.</a:t>
            </a:r>
          </a:p>
        </p:txBody>
      </p:sp>
      <p:graphicFrame>
        <p:nvGraphicFramePr>
          <p:cNvPr id="4" name="Table 3"/>
          <p:cNvGraphicFramePr>
            <a:graphicFrameLocks noGrp="1"/>
          </p:cNvGraphicFramePr>
          <p:nvPr/>
        </p:nvGraphicFramePr>
        <p:xfrm>
          <a:off x="3929058" y="3714752"/>
          <a:ext cx="4536504" cy="2133600"/>
        </p:xfrm>
        <a:graphic>
          <a:graphicData uri="http://schemas.openxmlformats.org/drawingml/2006/table">
            <a:tbl>
              <a:tblPr firstRow="1" bandRow="1">
                <a:tableStyleId>{5C22544A-7EE6-4342-B048-85BDC9FD1C3A}</a:tableStyleId>
              </a:tblPr>
              <a:tblGrid>
                <a:gridCol w="1512168"/>
                <a:gridCol w="1512168"/>
                <a:gridCol w="1512168"/>
              </a:tblGrid>
              <a:tr h="290286">
                <a:tc>
                  <a:txBody>
                    <a:bodyPr/>
                    <a:lstStyle/>
                    <a:p>
                      <a:pPr algn="ctr"/>
                      <a:r>
                        <a:rPr lang="tr-TR" sz="1400" dirty="0" smtClean="0">
                          <a:solidFill>
                            <a:schemeClr val="tx1"/>
                          </a:solidFill>
                        </a:rPr>
                        <a:t>döngü</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x</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faktoriyel</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1</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5 (işlem sonrası 4)</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5.0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4 (işlem sonrası 3)</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20.0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3</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3 (işlem sonrası 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60.0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4</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2 (işlem sonrası 1)</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120.0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5</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1 (işlem sonrası 0)</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120.0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Döngü dışı</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120.0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4 Yuvarlatılmış Dikdörtgen"/>
          <p:cNvSpPr/>
          <p:nvPr/>
        </p:nvSpPr>
        <p:spPr>
          <a:xfrm>
            <a:off x="5143504" y="1214422"/>
            <a:ext cx="3286148" cy="22145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tr-TR" sz="1600" dirty="0" smtClean="0">
                <a:solidFill>
                  <a:schemeClr val="tx1"/>
                </a:solidFill>
              </a:rPr>
              <a:t> </a:t>
            </a:r>
            <a:r>
              <a:rPr lang="tr-TR" sz="1600" dirty="0" err="1" smtClean="0">
                <a:solidFill>
                  <a:schemeClr val="tx1"/>
                </a:solidFill>
              </a:rPr>
              <a:t>double</a:t>
            </a:r>
            <a:r>
              <a:rPr lang="tr-TR" sz="1600" dirty="0" smtClean="0">
                <a:solidFill>
                  <a:schemeClr val="tx1"/>
                </a:solidFill>
              </a:rPr>
              <a:t> </a:t>
            </a:r>
            <a:r>
              <a:rPr lang="tr-TR" sz="1600" dirty="0" err="1" smtClean="0">
                <a:solidFill>
                  <a:schemeClr val="tx1"/>
                </a:solidFill>
              </a:rPr>
              <a:t>faktoriyel</a:t>
            </a:r>
            <a:r>
              <a:rPr lang="tr-TR" sz="1600" dirty="0" smtClean="0">
                <a:solidFill>
                  <a:schemeClr val="tx1"/>
                </a:solidFill>
              </a:rPr>
              <a:t>(</a:t>
            </a:r>
            <a:r>
              <a:rPr lang="tr-TR" sz="1600" dirty="0" err="1" smtClean="0">
                <a:solidFill>
                  <a:schemeClr val="tx1"/>
                </a:solidFill>
              </a:rPr>
              <a:t>int</a:t>
            </a:r>
            <a:r>
              <a:rPr lang="tr-TR" sz="1600" dirty="0" smtClean="0">
                <a:solidFill>
                  <a:schemeClr val="tx1"/>
                </a:solidFill>
              </a:rPr>
              <a:t> x)</a:t>
            </a:r>
          </a:p>
          <a:p>
            <a:pPr algn="just"/>
            <a:r>
              <a:rPr lang="tr-TR" sz="1600" dirty="0" smtClean="0">
                <a:solidFill>
                  <a:schemeClr val="tx1"/>
                </a:solidFill>
              </a:rPr>
              <a:t>{</a:t>
            </a:r>
          </a:p>
          <a:p>
            <a:pPr algn="just"/>
            <a:r>
              <a:rPr lang="tr-TR" sz="1600" dirty="0" err="1" smtClean="0">
                <a:solidFill>
                  <a:schemeClr val="tx1"/>
                </a:solidFill>
              </a:rPr>
              <a:t>double</a:t>
            </a:r>
            <a:r>
              <a:rPr lang="tr-TR" sz="1600" dirty="0" smtClean="0">
                <a:solidFill>
                  <a:schemeClr val="tx1"/>
                </a:solidFill>
              </a:rPr>
              <a:t> </a:t>
            </a:r>
            <a:r>
              <a:rPr lang="tr-TR" sz="1600" dirty="0" err="1" smtClean="0">
                <a:solidFill>
                  <a:schemeClr val="tx1"/>
                </a:solidFill>
              </a:rPr>
              <a:t>faktoriyel</a:t>
            </a:r>
            <a:r>
              <a:rPr lang="tr-TR" sz="1600" dirty="0" smtClean="0">
                <a:solidFill>
                  <a:schemeClr val="tx1"/>
                </a:solidFill>
              </a:rPr>
              <a:t> = 1.0;</a:t>
            </a:r>
          </a:p>
          <a:p>
            <a:pPr algn="just"/>
            <a:r>
              <a:rPr lang="tr-TR" sz="1600" dirty="0" err="1" smtClean="0">
                <a:solidFill>
                  <a:schemeClr val="tx1"/>
                </a:solidFill>
              </a:rPr>
              <a:t>while</a:t>
            </a:r>
            <a:r>
              <a:rPr lang="tr-TR" sz="1600" dirty="0" smtClean="0">
                <a:solidFill>
                  <a:schemeClr val="tx1"/>
                </a:solidFill>
              </a:rPr>
              <a:t>(x &gt; 0){</a:t>
            </a:r>
          </a:p>
          <a:p>
            <a:pPr algn="just"/>
            <a:r>
              <a:rPr lang="tr-TR" sz="1400" dirty="0" smtClean="0">
                <a:solidFill>
                  <a:schemeClr val="tx1"/>
                </a:solidFill>
              </a:rPr>
              <a:t>       </a:t>
            </a:r>
            <a:r>
              <a:rPr lang="tr-TR" sz="1400" dirty="0" err="1" smtClean="0">
                <a:solidFill>
                  <a:schemeClr val="tx1"/>
                </a:solidFill>
              </a:rPr>
              <a:t>faktoriyel</a:t>
            </a:r>
            <a:r>
              <a:rPr lang="tr-TR" sz="1400" dirty="0" smtClean="0">
                <a:solidFill>
                  <a:schemeClr val="tx1"/>
                </a:solidFill>
              </a:rPr>
              <a:t> = </a:t>
            </a:r>
            <a:r>
              <a:rPr lang="tr-TR" sz="1400" dirty="0" err="1" smtClean="0">
                <a:solidFill>
                  <a:schemeClr val="tx1"/>
                </a:solidFill>
              </a:rPr>
              <a:t>faktoriyel</a:t>
            </a:r>
            <a:r>
              <a:rPr lang="tr-TR" sz="1400" dirty="0" smtClean="0">
                <a:solidFill>
                  <a:schemeClr val="tx1"/>
                </a:solidFill>
              </a:rPr>
              <a:t> *(</a:t>
            </a:r>
            <a:r>
              <a:rPr lang="tr-TR" sz="1400" dirty="0" err="1" smtClean="0">
                <a:solidFill>
                  <a:schemeClr val="tx1"/>
                </a:solidFill>
              </a:rPr>
              <a:t>double</a:t>
            </a:r>
            <a:r>
              <a:rPr lang="tr-TR" sz="1400" dirty="0" smtClean="0">
                <a:solidFill>
                  <a:schemeClr val="tx1"/>
                </a:solidFill>
              </a:rPr>
              <a:t>) x--;</a:t>
            </a:r>
          </a:p>
          <a:p>
            <a:pPr algn="just"/>
            <a:r>
              <a:rPr lang="tr-TR" sz="1600" dirty="0" smtClean="0">
                <a:solidFill>
                  <a:schemeClr val="tx1"/>
                </a:solidFill>
              </a:rPr>
              <a:t>   }</a:t>
            </a:r>
          </a:p>
          <a:p>
            <a:pPr algn="just"/>
            <a:r>
              <a:rPr lang="tr-TR" sz="1600" dirty="0" err="1" smtClean="0">
                <a:solidFill>
                  <a:schemeClr val="tx1"/>
                </a:solidFill>
              </a:rPr>
              <a:t>return</a:t>
            </a:r>
            <a:r>
              <a:rPr lang="tr-TR" sz="1600" dirty="0" smtClean="0">
                <a:solidFill>
                  <a:schemeClr val="tx1"/>
                </a:solidFill>
              </a:rPr>
              <a:t> </a:t>
            </a:r>
            <a:r>
              <a:rPr lang="tr-TR" sz="1600" dirty="0" err="1" smtClean="0">
                <a:solidFill>
                  <a:schemeClr val="tx1"/>
                </a:solidFill>
              </a:rPr>
              <a:t>faktoriyel</a:t>
            </a:r>
            <a:r>
              <a:rPr lang="tr-TR" sz="1600" dirty="0" smtClean="0">
                <a:solidFill>
                  <a:schemeClr val="tx1"/>
                </a:solidFill>
              </a:rPr>
              <a:t>;</a:t>
            </a:r>
          </a:p>
          <a:p>
            <a:pPr algn="just"/>
            <a:r>
              <a:rPr lang="tr-TR" sz="1600" dirty="0" smtClean="0">
                <a:solidFill>
                  <a:schemeClr val="tx1"/>
                </a:solidFill>
              </a:rPr>
              <a:t>}</a:t>
            </a:r>
            <a:endParaRPr lang="tr-TR" sz="1600" dirty="0"/>
          </a:p>
        </p:txBody>
      </p:sp>
      <p:sp>
        <p:nvSpPr>
          <p:cNvPr id="6" name="5 Yuvarlatılmış Dikdörtgen"/>
          <p:cNvSpPr/>
          <p:nvPr/>
        </p:nvSpPr>
        <p:spPr>
          <a:xfrm>
            <a:off x="1142976" y="5286388"/>
            <a:ext cx="2214578"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Neden </a:t>
            </a:r>
            <a:r>
              <a:rPr lang="tr-TR" dirty="0" err="1" smtClean="0"/>
              <a:t>int</a:t>
            </a:r>
            <a:r>
              <a:rPr lang="tr-TR" dirty="0" smtClean="0"/>
              <a:t> yerine </a:t>
            </a:r>
            <a:r>
              <a:rPr lang="tr-TR" dirty="0" err="1" smtClean="0"/>
              <a:t>double</a:t>
            </a:r>
            <a:r>
              <a:rPr lang="tr-TR" dirty="0" smtClean="0"/>
              <a:t> tercih edildi?</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err="1" smtClean="0">
                <a:solidFill>
                  <a:schemeClr val="tx2">
                    <a:lumMod val="60000"/>
                    <a:lumOff val="40000"/>
                  </a:schemeClr>
                </a:solidFill>
              </a:rPr>
              <a:t>while</a:t>
            </a:r>
            <a:r>
              <a:rPr lang="tr-TR" b="1" dirty="0" smtClean="0">
                <a:solidFill>
                  <a:schemeClr val="tx2">
                    <a:lumMod val="60000"/>
                    <a:lumOff val="40000"/>
                  </a:schemeClr>
                </a:solidFill>
              </a:rPr>
              <a:t> ile asal sayı kontrolü</a:t>
            </a:r>
            <a:endParaRPr lang="tr-TR" dirty="0"/>
          </a:p>
        </p:txBody>
      </p:sp>
      <p:sp>
        <p:nvSpPr>
          <p:cNvPr id="3" name="2 İçerik Yer Tutucusu"/>
          <p:cNvSpPr>
            <a:spLocks noGrp="1"/>
          </p:cNvSpPr>
          <p:nvPr>
            <p:ph sz="quarter" idx="1"/>
          </p:nvPr>
        </p:nvSpPr>
        <p:spPr/>
        <p:txBody>
          <a:bodyPr/>
          <a:lstStyle/>
          <a:p>
            <a:r>
              <a:rPr lang="tr-TR" dirty="0" smtClean="0"/>
              <a:t>Hiçbir kaynaktan yararlanmadan kendi başınıza </a:t>
            </a:r>
            <a:r>
              <a:rPr lang="tr-TR" dirty="0" err="1" smtClean="0"/>
              <a:t>while</a:t>
            </a:r>
            <a:r>
              <a:rPr lang="tr-TR" dirty="0" smtClean="0"/>
              <a:t> ile asal sayı kontrolü yapan kodu yazınız.</a:t>
            </a:r>
          </a:p>
          <a:p>
            <a:pPr>
              <a:buNone/>
            </a:pPr>
            <a:endParaRPr lang="tr-TR" dirty="0" smtClean="0"/>
          </a:p>
          <a:p>
            <a:pPr lvl="1"/>
            <a:r>
              <a:rPr lang="tr-TR" sz="3200" dirty="0" err="1" smtClean="0">
                <a:solidFill>
                  <a:srgbClr val="002060"/>
                </a:solidFill>
              </a:rPr>
              <a:t>Lutfen</a:t>
            </a:r>
            <a:r>
              <a:rPr lang="tr-TR" sz="3200" dirty="0" smtClean="0">
                <a:solidFill>
                  <a:srgbClr val="002060"/>
                </a:solidFill>
              </a:rPr>
              <a:t> bir tam </a:t>
            </a:r>
            <a:r>
              <a:rPr lang="tr-TR" sz="3200" dirty="0" err="1" smtClean="0">
                <a:solidFill>
                  <a:srgbClr val="002060"/>
                </a:solidFill>
              </a:rPr>
              <a:t>sayi</a:t>
            </a:r>
            <a:r>
              <a:rPr lang="tr-TR" sz="3200" dirty="0" smtClean="0">
                <a:solidFill>
                  <a:srgbClr val="002060"/>
                </a:solidFill>
              </a:rPr>
              <a:t> giriniz</a:t>
            </a:r>
          </a:p>
          <a:p>
            <a:pPr lvl="1"/>
            <a:r>
              <a:rPr lang="tr-TR" sz="3200" dirty="0" smtClean="0">
                <a:solidFill>
                  <a:srgbClr val="002060"/>
                </a:solidFill>
              </a:rPr>
              <a:t>120</a:t>
            </a:r>
          </a:p>
          <a:p>
            <a:pPr lvl="1"/>
            <a:r>
              <a:rPr lang="tr-TR" sz="3200" dirty="0" smtClean="0">
                <a:solidFill>
                  <a:srgbClr val="002060"/>
                </a:solidFill>
              </a:rPr>
              <a:t>120 </a:t>
            </a:r>
            <a:r>
              <a:rPr lang="tr-TR" sz="3200" dirty="0" err="1" smtClean="0">
                <a:solidFill>
                  <a:srgbClr val="002060"/>
                </a:solidFill>
              </a:rPr>
              <a:t>sayisi</a:t>
            </a:r>
            <a:r>
              <a:rPr lang="tr-TR" sz="3200" dirty="0" smtClean="0">
                <a:solidFill>
                  <a:srgbClr val="002060"/>
                </a:solidFill>
              </a:rPr>
              <a:t> asal </a:t>
            </a:r>
            <a:r>
              <a:rPr lang="tr-TR" sz="3200" dirty="0" err="1" smtClean="0">
                <a:solidFill>
                  <a:srgbClr val="002060"/>
                </a:solidFill>
              </a:rPr>
              <a:t>degildir</a:t>
            </a:r>
            <a:r>
              <a:rPr lang="tr-TR" sz="3200" dirty="0" smtClean="0">
                <a:solidFill>
                  <a:srgbClr val="002060"/>
                </a:solidFill>
              </a:rPr>
              <a:t>.</a:t>
            </a:r>
          </a:p>
          <a:p>
            <a:pPr lvl="1"/>
            <a:endParaRPr lang="tr-TR" sz="2100" dirty="0"/>
          </a:p>
        </p:txBody>
      </p:sp>
      <p:pic>
        <p:nvPicPr>
          <p:cNvPr id="4" name="3 Resim" descr="drawing-clip-art-man-drawing-md.png"/>
          <p:cNvPicPr>
            <a:picLocks noChangeAspect="1"/>
          </p:cNvPicPr>
          <p:nvPr/>
        </p:nvPicPr>
        <p:blipFill>
          <a:blip r:embed="rId3"/>
          <a:stretch>
            <a:fillRect/>
          </a:stretch>
        </p:blipFill>
        <p:spPr>
          <a:xfrm>
            <a:off x="6215074" y="3714752"/>
            <a:ext cx="2143140" cy="214314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800" b="1" smtClean="0">
                <a:solidFill>
                  <a:schemeClr val="tx2">
                    <a:lumMod val="60000"/>
                    <a:lumOff val="40000"/>
                  </a:schemeClr>
                </a:solidFill>
              </a:rPr>
              <a:t>while</a:t>
            </a:r>
            <a:r>
              <a:rPr lang="tr-TR" sz="2800" b="1" dirty="0" smtClean="0">
                <a:solidFill>
                  <a:schemeClr val="tx2">
                    <a:lumMod val="60000"/>
                    <a:lumOff val="40000"/>
                  </a:schemeClr>
                </a:solidFill>
              </a:rPr>
              <a:t> uygulaması: Asal Sayı Kontrolü </a:t>
            </a:r>
            <a:endParaRPr lang="tr-TR" sz="28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55000" lnSpcReduction="20000"/>
          </a:bodyPr>
          <a:lstStyle/>
          <a:p>
            <a:pPr algn="just">
              <a:buFontTx/>
              <a:buChar char="-"/>
            </a:pPr>
            <a:r>
              <a:rPr lang="tr-TR" sz="1800" b="1" dirty="0" smtClean="0">
                <a:solidFill>
                  <a:schemeClr val="tx1"/>
                </a:solidFill>
              </a:rPr>
              <a:t> Asal Sayı Kontrolü (</a:t>
            </a:r>
            <a:r>
              <a:rPr lang="tr-TR" sz="1800" dirty="0" smtClean="0">
                <a:solidFill>
                  <a:schemeClr val="tx1"/>
                </a:solidFill>
              </a:rPr>
              <a:t>girilen bir sayının asal olup olmadığının tespiti</a:t>
            </a:r>
            <a:r>
              <a:rPr lang="tr-TR" sz="1800" b="1" dirty="0" smtClean="0">
                <a:solidFill>
                  <a:schemeClr val="tx1"/>
                </a:solidFill>
              </a:rPr>
              <a:t>)</a:t>
            </a:r>
          </a:p>
          <a:p>
            <a:pPr algn="just"/>
            <a:r>
              <a:rPr lang="tr-TR" sz="1800" b="1" dirty="0" smtClean="0">
                <a:solidFill>
                  <a:schemeClr val="tx1"/>
                </a:solidFill>
              </a:rPr>
              <a:t>   </a:t>
            </a:r>
            <a:r>
              <a:rPr lang="tr-TR" sz="1800" dirty="0" err="1" smtClean="0">
                <a:solidFill>
                  <a:schemeClr val="tx1"/>
                </a:solidFill>
              </a:rPr>
              <a:t>int</a:t>
            </a:r>
            <a:r>
              <a:rPr lang="tr-TR" sz="1800" dirty="0" smtClean="0">
                <a:solidFill>
                  <a:schemeClr val="tx1"/>
                </a:solidFill>
              </a:rPr>
              <a:t> x;</a:t>
            </a:r>
          </a:p>
          <a:p>
            <a:pPr algn="just"/>
            <a:r>
              <a:rPr lang="tr-TR" sz="1800" dirty="0">
                <a:solidFill>
                  <a:schemeClr val="tx1"/>
                </a:solidFill>
              </a:rPr>
              <a:t> </a:t>
            </a: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a:t>
            </a:r>
            <a:r>
              <a:rPr lang="tr-TR" sz="1800" dirty="0" err="1">
                <a:solidFill>
                  <a:schemeClr val="tx1"/>
                </a:solidFill>
              </a:rPr>
              <a:t>bolen</a:t>
            </a:r>
            <a:r>
              <a:rPr lang="tr-TR" sz="1800" dirty="0">
                <a:solidFill>
                  <a:schemeClr val="tx1"/>
                </a:solidFill>
              </a:rPr>
              <a:t> = 2</a:t>
            </a:r>
            <a:r>
              <a:rPr lang="tr-TR" sz="1800" dirty="0" smtClean="0">
                <a:solidFill>
                  <a:schemeClr val="tx1"/>
                </a:solidFill>
              </a:rPr>
              <a:t>;</a:t>
            </a:r>
          </a:p>
          <a:p>
            <a:pPr algn="just"/>
            <a:r>
              <a:rPr lang="tr-TR" sz="1800" dirty="0">
                <a:solidFill>
                  <a:schemeClr val="tx1"/>
                </a:solidFill>
              </a:rPr>
              <a:t>   </a:t>
            </a:r>
            <a:r>
              <a:rPr lang="tr-TR" sz="1800" dirty="0" err="1" smtClean="0">
                <a:solidFill>
                  <a:schemeClr val="tx1"/>
                </a:solidFill>
              </a:rPr>
              <a:t>int</a:t>
            </a:r>
            <a:r>
              <a:rPr lang="tr-TR" sz="1800" dirty="0" smtClean="0">
                <a:solidFill>
                  <a:schemeClr val="tx1"/>
                </a:solidFill>
              </a:rPr>
              <a:t> </a:t>
            </a:r>
            <a:r>
              <a:rPr lang="tr-TR" sz="1800" dirty="0" err="1">
                <a:solidFill>
                  <a:schemeClr val="tx1"/>
                </a:solidFill>
              </a:rPr>
              <a:t>flag</a:t>
            </a:r>
            <a:r>
              <a:rPr lang="tr-TR" sz="1800" dirty="0">
                <a:solidFill>
                  <a:schemeClr val="tx1"/>
                </a:solidFill>
              </a:rPr>
              <a:t> = </a:t>
            </a:r>
            <a:r>
              <a:rPr lang="tr-TR" sz="1800" dirty="0" smtClean="0">
                <a:solidFill>
                  <a:schemeClr val="tx1"/>
                </a:solidFill>
              </a:rPr>
              <a:t>1;</a:t>
            </a:r>
          </a:p>
          <a:p>
            <a:pPr algn="just"/>
            <a:r>
              <a:rPr lang="tr-TR" sz="1800" dirty="0" smtClean="0">
                <a:solidFill>
                  <a:schemeClr val="tx1"/>
                </a:solidFill>
              </a:rPr>
              <a:t>   </a:t>
            </a:r>
            <a:r>
              <a:rPr lang="tr-TR" sz="1800" dirty="0" err="1" smtClean="0">
                <a:solidFill>
                  <a:schemeClr val="tx1"/>
                </a:solidFill>
              </a:rPr>
              <a:t>printf</a:t>
            </a:r>
            <a:r>
              <a:rPr lang="tr-TR" sz="1800" dirty="0" smtClean="0">
                <a:solidFill>
                  <a:schemeClr val="tx1"/>
                </a:solidFill>
              </a:rPr>
              <a:t>(“Lütfen bir tam sayı giriniz: “);</a:t>
            </a:r>
          </a:p>
          <a:p>
            <a:pPr algn="just"/>
            <a:r>
              <a:rPr lang="tr-TR" sz="1800" dirty="0" smtClean="0">
                <a:solidFill>
                  <a:schemeClr val="tx1"/>
                </a:solidFill>
              </a:rPr>
              <a:t>   </a:t>
            </a:r>
            <a:r>
              <a:rPr lang="tr-TR" sz="1800" dirty="0" err="1" smtClean="0">
                <a:solidFill>
                  <a:schemeClr val="tx1"/>
                </a:solidFill>
              </a:rPr>
              <a:t>scanf</a:t>
            </a:r>
            <a:r>
              <a:rPr lang="tr-TR" sz="1800" dirty="0" smtClean="0">
                <a:solidFill>
                  <a:schemeClr val="tx1"/>
                </a:solidFill>
              </a:rPr>
              <a:t>("%d", &amp;x);</a:t>
            </a:r>
          </a:p>
          <a:p>
            <a:pPr algn="just"/>
            <a:r>
              <a:rPr lang="tr-TR" sz="1800" dirty="0" smtClean="0">
                <a:solidFill>
                  <a:schemeClr val="tx1"/>
                </a:solidFill>
              </a:rPr>
              <a:t>   </a:t>
            </a:r>
            <a:r>
              <a:rPr lang="tr-TR" sz="1800" dirty="0" err="1" smtClean="0">
                <a:solidFill>
                  <a:schemeClr val="tx1"/>
                </a:solidFill>
              </a:rPr>
              <a:t>while</a:t>
            </a:r>
            <a:r>
              <a:rPr lang="tr-TR" sz="1800" dirty="0" smtClean="0">
                <a:solidFill>
                  <a:schemeClr val="tx1"/>
                </a:solidFill>
              </a:rPr>
              <a:t>(</a:t>
            </a:r>
            <a:r>
              <a:rPr lang="tr-TR" sz="1800" dirty="0" err="1" smtClean="0">
                <a:solidFill>
                  <a:schemeClr val="tx1"/>
                </a:solidFill>
              </a:rPr>
              <a:t>bolen</a:t>
            </a:r>
            <a:r>
              <a:rPr lang="tr-TR" sz="1800" dirty="0" smtClean="0">
                <a:solidFill>
                  <a:schemeClr val="tx1"/>
                </a:solidFill>
              </a:rPr>
              <a:t> &lt;= </a:t>
            </a:r>
            <a:r>
              <a:rPr lang="tr-TR" sz="1800" dirty="0" err="1" smtClean="0">
                <a:solidFill>
                  <a:schemeClr val="tx1"/>
                </a:solidFill>
              </a:rPr>
              <a:t>sqrt</a:t>
            </a:r>
            <a:r>
              <a:rPr lang="tr-TR" sz="1800" dirty="0" smtClean="0">
                <a:solidFill>
                  <a:schemeClr val="tx1"/>
                </a:solidFill>
              </a:rPr>
              <a:t>(x)){</a:t>
            </a:r>
          </a:p>
          <a:p>
            <a:pPr algn="just"/>
            <a:r>
              <a:rPr lang="tr-TR" sz="1800" dirty="0" smtClean="0">
                <a:solidFill>
                  <a:schemeClr val="tx1"/>
                </a:solidFill>
              </a:rPr>
              <a:t>       </a:t>
            </a:r>
            <a:r>
              <a:rPr lang="tr-TR" sz="1800" dirty="0" err="1" smtClean="0">
                <a:solidFill>
                  <a:schemeClr val="tx1"/>
                </a:solidFill>
              </a:rPr>
              <a:t>if</a:t>
            </a:r>
            <a:r>
              <a:rPr lang="tr-TR" sz="1800" dirty="0" smtClean="0">
                <a:solidFill>
                  <a:schemeClr val="tx1"/>
                </a:solidFill>
              </a:rPr>
              <a:t>(x % </a:t>
            </a:r>
            <a:r>
              <a:rPr lang="tr-TR" sz="1800" dirty="0" err="1" smtClean="0">
                <a:solidFill>
                  <a:schemeClr val="tx1"/>
                </a:solidFill>
              </a:rPr>
              <a:t>bolen</a:t>
            </a:r>
            <a:r>
              <a:rPr lang="tr-TR" sz="1800" dirty="0" smtClean="0">
                <a:solidFill>
                  <a:schemeClr val="tx1"/>
                </a:solidFill>
              </a:rPr>
              <a:t> == 0){</a:t>
            </a:r>
          </a:p>
          <a:p>
            <a:pPr algn="just"/>
            <a:r>
              <a:rPr lang="tr-TR" sz="1800" dirty="0" smtClean="0">
                <a:solidFill>
                  <a:schemeClr val="tx1"/>
                </a:solidFill>
              </a:rPr>
              <a:t>           </a:t>
            </a:r>
            <a:r>
              <a:rPr lang="tr-TR" sz="1800" dirty="0" err="1" smtClean="0">
                <a:solidFill>
                  <a:schemeClr val="tx1"/>
                </a:solidFill>
              </a:rPr>
              <a:t>flag</a:t>
            </a:r>
            <a:r>
              <a:rPr lang="tr-TR" sz="1800" dirty="0" smtClean="0">
                <a:solidFill>
                  <a:schemeClr val="tx1"/>
                </a:solidFill>
              </a:rPr>
              <a:t> = 0;</a:t>
            </a:r>
          </a:p>
          <a:p>
            <a:pPr algn="just"/>
            <a:r>
              <a:rPr lang="tr-TR" sz="1800" dirty="0" smtClean="0">
                <a:solidFill>
                  <a:schemeClr val="tx1"/>
                </a:solidFill>
              </a:rPr>
              <a:t>           break;</a:t>
            </a:r>
          </a:p>
          <a:p>
            <a:pPr algn="just"/>
            <a:r>
              <a:rPr lang="tr-TR" sz="1800" dirty="0" smtClean="0">
                <a:solidFill>
                  <a:schemeClr val="tx1"/>
                </a:solidFill>
              </a:rPr>
              <a:t>       }</a:t>
            </a:r>
          </a:p>
          <a:p>
            <a:pPr algn="just"/>
            <a:r>
              <a:rPr lang="tr-TR" sz="1800" dirty="0" smtClean="0">
                <a:solidFill>
                  <a:schemeClr val="tx1"/>
                </a:solidFill>
              </a:rPr>
              <a:t>       </a:t>
            </a:r>
            <a:r>
              <a:rPr lang="tr-TR" sz="1800" dirty="0" err="1" smtClean="0">
                <a:solidFill>
                  <a:schemeClr val="tx1"/>
                </a:solidFill>
              </a:rPr>
              <a:t>bolen</a:t>
            </a:r>
            <a:r>
              <a:rPr lang="tr-TR" sz="1800" dirty="0" smtClean="0">
                <a:solidFill>
                  <a:schemeClr val="tx1"/>
                </a:solidFill>
              </a:rPr>
              <a:t>++;</a:t>
            </a:r>
          </a:p>
          <a:p>
            <a:pPr algn="just"/>
            <a:r>
              <a:rPr lang="tr-TR" sz="1800" dirty="0" smtClean="0">
                <a:solidFill>
                  <a:schemeClr val="tx1"/>
                </a:solidFill>
              </a:rPr>
              <a:t>   }</a:t>
            </a:r>
          </a:p>
          <a:p>
            <a:pPr algn="just"/>
            <a:r>
              <a:rPr lang="tr-TR" sz="1800" dirty="0" smtClean="0">
                <a:solidFill>
                  <a:schemeClr val="tx1"/>
                </a:solidFill>
              </a:rPr>
              <a:t>   </a:t>
            </a:r>
            <a:r>
              <a:rPr lang="tr-TR" sz="1800" dirty="0" err="1" smtClean="0">
                <a:solidFill>
                  <a:schemeClr val="tx1"/>
                </a:solidFill>
              </a:rPr>
              <a:t>if</a:t>
            </a:r>
            <a:r>
              <a:rPr lang="tr-TR" sz="1800" dirty="0" smtClean="0">
                <a:solidFill>
                  <a:schemeClr val="tx1"/>
                </a:solidFill>
              </a:rPr>
              <a:t>(</a:t>
            </a:r>
            <a:r>
              <a:rPr lang="tr-TR" sz="1800" dirty="0" err="1" smtClean="0">
                <a:solidFill>
                  <a:schemeClr val="tx1"/>
                </a:solidFill>
              </a:rPr>
              <a:t>flag</a:t>
            </a:r>
            <a:r>
              <a:rPr lang="tr-TR" sz="1800" dirty="0" smtClean="0">
                <a:solidFill>
                  <a:schemeClr val="tx1"/>
                </a:solidFill>
              </a:rPr>
              <a:t>)</a:t>
            </a:r>
          </a:p>
          <a:p>
            <a:pPr algn="just"/>
            <a:r>
              <a:rPr lang="tr-TR" sz="1800" dirty="0" smtClean="0">
                <a:solidFill>
                  <a:schemeClr val="tx1"/>
                </a:solidFill>
              </a:rPr>
              <a:t>       </a:t>
            </a:r>
            <a:r>
              <a:rPr lang="tr-TR" sz="1800" dirty="0" err="1" smtClean="0">
                <a:solidFill>
                  <a:schemeClr val="tx1"/>
                </a:solidFill>
              </a:rPr>
              <a:t>printf</a:t>
            </a:r>
            <a:r>
              <a:rPr lang="tr-TR" sz="1800" dirty="0" smtClean="0">
                <a:solidFill>
                  <a:schemeClr val="tx1"/>
                </a:solidFill>
              </a:rPr>
              <a:t>(“%d sayısı asaldır.”, x);</a:t>
            </a:r>
          </a:p>
          <a:p>
            <a:pPr algn="just"/>
            <a:r>
              <a:rPr lang="tr-TR" sz="1800" dirty="0" smtClean="0">
                <a:solidFill>
                  <a:schemeClr val="tx1"/>
                </a:solidFill>
              </a:rPr>
              <a:t>   else</a:t>
            </a:r>
          </a:p>
          <a:p>
            <a:pPr algn="just"/>
            <a:r>
              <a:rPr lang="tr-TR" sz="1800" dirty="0" smtClean="0">
                <a:solidFill>
                  <a:schemeClr val="tx1"/>
                </a:solidFill>
              </a:rPr>
              <a:t>       </a:t>
            </a:r>
            <a:r>
              <a:rPr lang="tr-TR" sz="1800" dirty="0" err="1">
                <a:solidFill>
                  <a:schemeClr val="tx1"/>
                </a:solidFill>
              </a:rPr>
              <a:t>printf</a:t>
            </a:r>
            <a:r>
              <a:rPr lang="tr-TR" sz="1800" dirty="0">
                <a:solidFill>
                  <a:schemeClr val="tx1"/>
                </a:solidFill>
              </a:rPr>
              <a:t>(“%d sayısı </a:t>
            </a:r>
            <a:r>
              <a:rPr lang="tr-TR" sz="1800" dirty="0" smtClean="0">
                <a:solidFill>
                  <a:schemeClr val="tx1"/>
                </a:solidFill>
              </a:rPr>
              <a:t>asal değildir.", x</a:t>
            </a:r>
            <a:r>
              <a:rPr lang="tr-TR" sz="1800" dirty="0">
                <a:solidFill>
                  <a:schemeClr val="tx1"/>
                </a:solidFill>
              </a:rPr>
              <a:t>);</a:t>
            </a:r>
          </a:p>
          <a:p>
            <a:pPr algn="just"/>
            <a:endParaRPr lang="tr-TR" sz="2400" dirty="0" smtClean="0">
              <a:solidFill>
                <a:schemeClr val="tx1"/>
              </a:solidFill>
            </a:endParaRPr>
          </a:p>
          <a:p>
            <a:pPr algn="just">
              <a:buFont typeface="Wingdings" pitchFamily="2" charset="2"/>
              <a:buChar char="Ø"/>
            </a:pPr>
            <a:r>
              <a:rPr lang="tr-TR" sz="2200" dirty="0" smtClean="0">
                <a:solidFill>
                  <a:schemeClr val="tx1"/>
                </a:solidFill>
              </a:rPr>
              <a:t> Yukarıdaki örnekte kullanıcının girdiği bir sayının asal olup olmadığı tespit edilmeye çalışılmaktadır. </a:t>
            </a:r>
            <a:r>
              <a:rPr lang="tr-TR" sz="2200" b="1" i="1" dirty="0" err="1" smtClean="0">
                <a:solidFill>
                  <a:schemeClr val="tx1"/>
                </a:solidFill>
              </a:rPr>
              <a:t>bolen</a:t>
            </a:r>
            <a:r>
              <a:rPr lang="tr-TR" sz="2200" b="1" i="1" dirty="0" smtClean="0">
                <a:solidFill>
                  <a:schemeClr val="tx1"/>
                </a:solidFill>
              </a:rPr>
              <a:t> </a:t>
            </a:r>
            <a:r>
              <a:rPr lang="tr-TR" sz="2200" dirty="0" smtClean="0">
                <a:solidFill>
                  <a:schemeClr val="tx1"/>
                </a:solidFill>
              </a:rPr>
              <a:t>değişkeni girilen sayıyı bölecek olan sayıyı belirtmektedir ve döngünün her bir adımında güncellenmektedir. </a:t>
            </a:r>
            <a:r>
              <a:rPr lang="tr-TR" sz="2200" b="1" i="1" dirty="0" err="1" smtClean="0">
                <a:solidFill>
                  <a:schemeClr val="tx1"/>
                </a:solidFill>
              </a:rPr>
              <a:t>flag</a:t>
            </a:r>
            <a:r>
              <a:rPr lang="tr-TR" sz="2200" dirty="0" smtClean="0">
                <a:solidFill>
                  <a:schemeClr val="tx1"/>
                </a:solidFill>
              </a:rPr>
              <a:t> değişkeni ise sayının asal olup olmadığını tutan değişkendir. Başlangıçta atanan “</a:t>
            </a:r>
            <a:r>
              <a:rPr lang="tr-TR" sz="2200" i="1" dirty="0" smtClean="0">
                <a:solidFill>
                  <a:schemeClr val="tx1"/>
                </a:solidFill>
              </a:rPr>
              <a:t>1”</a:t>
            </a:r>
            <a:r>
              <a:rPr lang="tr-TR" sz="2200" dirty="0" smtClean="0">
                <a:solidFill>
                  <a:schemeClr val="tx1"/>
                </a:solidFill>
              </a:rPr>
              <a:t> değeri girilen her sayının başlangıçta asal olduğunun varsayılmasına göre atanmıştır. Ancak döngü içerisinde girilen sayıyı bölen bir sayıya rastlanırsa bu değişken “</a:t>
            </a:r>
            <a:r>
              <a:rPr lang="tr-TR" sz="2200" i="1" dirty="0" smtClean="0">
                <a:solidFill>
                  <a:schemeClr val="tx1"/>
                </a:solidFill>
              </a:rPr>
              <a:t>0</a:t>
            </a:r>
            <a:r>
              <a:rPr lang="tr-TR" sz="2200" dirty="0" smtClean="0">
                <a:solidFill>
                  <a:schemeClr val="tx1"/>
                </a:solidFill>
              </a:rPr>
              <a:t>” yapılır ve </a:t>
            </a:r>
            <a:r>
              <a:rPr lang="tr-TR" sz="2200" b="1" i="1" dirty="0" smtClean="0">
                <a:solidFill>
                  <a:schemeClr val="tx1"/>
                </a:solidFill>
              </a:rPr>
              <a:t>break</a:t>
            </a:r>
            <a:r>
              <a:rPr lang="tr-TR" sz="2200" dirty="0" smtClean="0">
                <a:solidFill>
                  <a:schemeClr val="tx1"/>
                </a:solidFill>
              </a:rPr>
              <a:t> komutuyla döngüden çıkılır. Döngüden çıkış koşulunda </a:t>
            </a:r>
            <a:r>
              <a:rPr lang="tr-TR" sz="2200" dirty="0" err="1" smtClean="0">
                <a:solidFill>
                  <a:schemeClr val="tx1"/>
                </a:solidFill>
              </a:rPr>
              <a:t>bolen</a:t>
            </a:r>
            <a:r>
              <a:rPr lang="tr-TR" sz="2200" dirty="0" smtClean="0">
                <a:solidFill>
                  <a:schemeClr val="tx1"/>
                </a:solidFill>
              </a:rPr>
              <a:t> değişkeni </a:t>
            </a:r>
            <a:r>
              <a:rPr lang="tr-TR" sz="2200" dirty="0" err="1" smtClean="0">
                <a:solidFill>
                  <a:schemeClr val="tx1"/>
                </a:solidFill>
              </a:rPr>
              <a:t>x’ten</a:t>
            </a:r>
            <a:r>
              <a:rPr lang="tr-TR" sz="2200" dirty="0" smtClean="0">
                <a:solidFill>
                  <a:schemeClr val="tx1"/>
                </a:solidFill>
              </a:rPr>
              <a:t> değil x/2’den küçük eşittir diye kontrol edilmektedir. Bunun nedeni x/2 ile x arasındaki hiçbir sayının </a:t>
            </a:r>
            <a:r>
              <a:rPr lang="tr-TR" sz="2200" dirty="0" err="1" smtClean="0">
                <a:solidFill>
                  <a:schemeClr val="tx1"/>
                </a:solidFill>
              </a:rPr>
              <a:t>x’i</a:t>
            </a:r>
            <a:r>
              <a:rPr lang="tr-TR" sz="2200" dirty="0" smtClean="0">
                <a:solidFill>
                  <a:schemeClr val="tx1"/>
                </a:solidFill>
              </a:rPr>
              <a:t> zaten bölemeyecek olmasıdır (bundan daha iyi bir yol var mıdır?). Tabloda klavyeden 9 değerinin girildiği bir durum için değişken değerleri gösterilmektedir. İşlem sonucunda ise çıktı olarak “</a:t>
            </a:r>
            <a:r>
              <a:rPr lang="tr-TR" sz="2200" b="1" i="1" dirty="0" smtClean="0">
                <a:solidFill>
                  <a:schemeClr val="tx1"/>
                </a:solidFill>
              </a:rPr>
              <a:t>9 sayısı asal değildir</a:t>
            </a:r>
            <a:r>
              <a:rPr lang="tr-TR" sz="2200" dirty="0" smtClean="0">
                <a:solidFill>
                  <a:schemeClr val="tx1"/>
                </a:solidFill>
              </a:rPr>
              <a:t>.” yazılacaktır.</a:t>
            </a:r>
          </a:p>
        </p:txBody>
      </p:sp>
      <p:graphicFrame>
        <p:nvGraphicFramePr>
          <p:cNvPr id="4" name="Table 3"/>
          <p:cNvGraphicFramePr>
            <a:graphicFrameLocks noGrp="1"/>
          </p:cNvGraphicFramePr>
          <p:nvPr>
            <p:extLst>
              <p:ext uri="{D42A27DB-BD31-4B8C-83A1-F6EECF244321}">
                <p14:modId xmlns:p14="http://schemas.microsoft.com/office/powerpoint/2010/main" xmlns="" val="1875656687"/>
              </p:ext>
            </p:extLst>
          </p:nvPr>
        </p:nvGraphicFramePr>
        <p:xfrm>
          <a:off x="4355976" y="2060848"/>
          <a:ext cx="4536504" cy="1524000"/>
        </p:xfrm>
        <a:graphic>
          <a:graphicData uri="http://schemas.openxmlformats.org/drawingml/2006/table">
            <a:tbl>
              <a:tblPr firstRow="1" bandRow="1">
                <a:tableStyleId>{5C22544A-7EE6-4342-B048-85BDC9FD1C3A}</a:tableStyleId>
              </a:tblPr>
              <a:tblGrid>
                <a:gridCol w="2520280"/>
                <a:gridCol w="504056"/>
                <a:gridCol w="792088"/>
                <a:gridCol w="720080"/>
              </a:tblGrid>
              <a:tr h="290286">
                <a:tc>
                  <a:txBody>
                    <a:bodyPr/>
                    <a:lstStyle/>
                    <a:p>
                      <a:pPr algn="ctr"/>
                      <a:r>
                        <a:rPr lang="tr-TR" sz="1400" smtClean="0">
                          <a:solidFill>
                            <a:schemeClr val="tx1"/>
                          </a:solidFill>
                        </a:rPr>
                        <a:t>döngü</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x</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bolen</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flag</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0 (döngüye girilmeden önce)</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1</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1</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1</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3</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0</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Döngü dışı</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3</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0</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Asal sayı hesaplayan bir kod yazmak</a:t>
            </a:r>
            <a:endParaRPr lang="tr-TR" dirty="0"/>
          </a:p>
        </p:txBody>
      </p:sp>
      <p:sp>
        <p:nvSpPr>
          <p:cNvPr id="3" name="2 İçerik Yer Tutucusu"/>
          <p:cNvSpPr>
            <a:spLocks noGrp="1"/>
          </p:cNvSpPr>
          <p:nvPr>
            <p:ph sz="quarter" idx="1"/>
          </p:nvPr>
        </p:nvSpPr>
        <p:spPr/>
        <p:txBody>
          <a:bodyPr/>
          <a:lstStyle/>
          <a:p>
            <a:r>
              <a:rPr lang="tr-TR" dirty="0" smtClean="0"/>
              <a:t>1 saniye aralıklarla 1 milyondan daha büyük asal sayıları sırayla ekranda görüntülesin.</a:t>
            </a:r>
          </a:p>
          <a:p>
            <a:pPr lvl="1"/>
            <a:r>
              <a:rPr lang="tr-TR" dirty="0" err="1" smtClean="0"/>
              <a:t>system</a:t>
            </a:r>
            <a:r>
              <a:rPr lang="tr-TR" dirty="0" smtClean="0"/>
              <a:t>(“</a:t>
            </a:r>
            <a:r>
              <a:rPr lang="tr-TR" dirty="0" err="1" smtClean="0"/>
              <a:t>cls</a:t>
            </a:r>
            <a:r>
              <a:rPr lang="tr-TR" dirty="0" smtClean="0"/>
              <a:t>”) kullanmaya çalışalım.</a:t>
            </a:r>
          </a:p>
          <a:p>
            <a:pPr lvl="1"/>
            <a:r>
              <a:rPr lang="tr-TR" dirty="0" smtClean="0"/>
              <a:t>fonksiyon kullanmaya çalışalım.</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Kodun </a:t>
            </a:r>
            <a:r>
              <a:rPr lang="tr-TR" dirty="0" err="1" smtClean="0"/>
              <a:t>main</a:t>
            </a:r>
            <a:r>
              <a:rPr lang="tr-TR" dirty="0" smtClean="0"/>
              <a:t> kısmı</a:t>
            </a:r>
            <a:endParaRPr lang="tr-TR" dirty="0"/>
          </a:p>
        </p:txBody>
      </p:sp>
      <p:sp>
        <p:nvSpPr>
          <p:cNvPr id="3" name="2 İçerik Yer Tutucusu"/>
          <p:cNvSpPr>
            <a:spLocks noGrp="1"/>
          </p:cNvSpPr>
          <p:nvPr>
            <p:ph sz="quarter" idx="1"/>
          </p:nvPr>
        </p:nvSpPr>
        <p:spPr/>
        <p:txBody>
          <a:bodyPr>
            <a:normAutofit fontScale="47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smtClean="0"/>
              <a:t>#</a:t>
            </a:r>
            <a:r>
              <a:rPr lang="tr-TR" dirty="0" err="1" smtClean="0"/>
              <a:t>include</a:t>
            </a:r>
            <a:r>
              <a:rPr lang="tr-TR" dirty="0" smtClean="0"/>
              <a:t> &lt;time.h&gt;</a:t>
            </a:r>
          </a:p>
          <a:p>
            <a:pPr>
              <a:buNone/>
            </a:pPr>
            <a:endParaRPr lang="tr-TR" dirty="0" smtClean="0"/>
          </a:p>
          <a:p>
            <a:pPr>
              <a:buNone/>
            </a:pPr>
            <a:r>
              <a:rPr lang="tr-TR" dirty="0" err="1" smtClean="0"/>
              <a:t>int</a:t>
            </a:r>
            <a:r>
              <a:rPr lang="tr-TR" dirty="0" smtClean="0"/>
              <a:t> asal (</a:t>
            </a:r>
            <a:r>
              <a:rPr lang="tr-TR" dirty="0" err="1" smtClean="0"/>
              <a:t>int</a:t>
            </a:r>
            <a:r>
              <a:rPr lang="tr-TR" dirty="0" smtClean="0"/>
              <a:t> a);</a:t>
            </a:r>
          </a:p>
          <a:p>
            <a:pPr>
              <a:buNone/>
            </a:pPr>
            <a:r>
              <a:rPr lang="tr-TR" dirty="0" err="1" smtClean="0"/>
              <a:t>void</a:t>
            </a:r>
            <a:r>
              <a:rPr lang="tr-TR" dirty="0" smtClean="0"/>
              <a:t> </a:t>
            </a:r>
            <a:r>
              <a:rPr lang="tr-TR" dirty="0" err="1" smtClean="0"/>
              <a:t>delay</a:t>
            </a:r>
            <a:r>
              <a:rPr lang="tr-TR" dirty="0" smtClean="0"/>
              <a:t>(</a:t>
            </a:r>
            <a:r>
              <a:rPr lang="tr-TR" dirty="0" err="1" smtClean="0"/>
              <a:t>int</a:t>
            </a:r>
            <a:r>
              <a:rPr lang="tr-TR" dirty="0" smtClean="0"/>
              <a:t> </a:t>
            </a:r>
            <a:r>
              <a:rPr lang="tr-TR" dirty="0" err="1" smtClean="0"/>
              <a:t>seconds</a:t>
            </a:r>
            <a:r>
              <a:rPr lang="tr-TR" dirty="0" smtClean="0"/>
              <a:t>);</a:t>
            </a:r>
          </a:p>
          <a:p>
            <a:pPr>
              <a:buNone/>
            </a:pPr>
            <a:endParaRPr lang="tr-TR" dirty="0" smtClean="0"/>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int</a:t>
            </a:r>
            <a:r>
              <a:rPr lang="tr-TR" dirty="0" smtClean="0"/>
              <a:t> </a:t>
            </a:r>
            <a:r>
              <a:rPr lang="tr-TR" dirty="0" err="1" smtClean="0"/>
              <a:t>sayi</a:t>
            </a:r>
            <a:r>
              <a:rPr lang="tr-TR" dirty="0" smtClean="0"/>
              <a:t>=1000000;</a:t>
            </a:r>
          </a:p>
          <a:p>
            <a:pPr>
              <a:buNone/>
            </a:pPr>
            <a:r>
              <a:rPr lang="tr-TR" dirty="0" smtClean="0"/>
              <a:t>		</a:t>
            </a:r>
            <a:r>
              <a:rPr lang="tr-TR" dirty="0" err="1" smtClean="0"/>
              <a:t>while</a:t>
            </a:r>
            <a:r>
              <a:rPr lang="tr-TR" dirty="0" smtClean="0"/>
              <a:t>(1)</a:t>
            </a:r>
          </a:p>
          <a:p>
            <a:pPr>
              <a:buNone/>
            </a:pPr>
            <a:r>
              <a:rPr lang="tr-TR" dirty="0" smtClean="0"/>
              <a:t>	{</a:t>
            </a:r>
          </a:p>
          <a:p>
            <a:pPr>
              <a:buNone/>
            </a:pPr>
            <a:r>
              <a:rPr lang="tr-TR" dirty="0" smtClean="0"/>
              <a:t>		</a:t>
            </a:r>
            <a:r>
              <a:rPr lang="tr-TR" dirty="0" err="1" smtClean="0"/>
              <a:t>if</a:t>
            </a:r>
            <a:r>
              <a:rPr lang="tr-TR" dirty="0" smtClean="0"/>
              <a:t>(asal(</a:t>
            </a:r>
            <a:r>
              <a:rPr lang="tr-TR" dirty="0" err="1" smtClean="0"/>
              <a:t>sayi</a:t>
            </a:r>
            <a:r>
              <a:rPr lang="tr-TR" dirty="0" smtClean="0"/>
              <a:t>))</a:t>
            </a:r>
          </a:p>
          <a:p>
            <a:pPr>
              <a:buNone/>
            </a:pPr>
            <a:r>
              <a:rPr lang="tr-TR" dirty="0" smtClean="0"/>
              <a:t>			{</a:t>
            </a:r>
          </a:p>
          <a:p>
            <a:pPr>
              <a:buNone/>
            </a:pPr>
            <a:r>
              <a:rPr lang="tr-TR" dirty="0" smtClean="0"/>
              <a:t>			</a:t>
            </a:r>
            <a:r>
              <a:rPr lang="tr-TR" dirty="0" err="1" smtClean="0"/>
              <a:t>system</a:t>
            </a:r>
            <a:r>
              <a:rPr lang="tr-TR" dirty="0" smtClean="0"/>
              <a:t>("</a:t>
            </a:r>
            <a:r>
              <a:rPr lang="tr-TR" dirty="0" err="1" smtClean="0"/>
              <a:t>cls</a:t>
            </a:r>
            <a:r>
              <a:rPr lang="tr-TR" dirty="0" smtClean="0"/>
              <a:t>");</a:t>
            </a:r>
          </a:p>
          <a:p>
            <a:pPr>
              <a:buNone/>
            </a:pPr>
            <a:r>
              <a:rPr lang="tr-TR" dirty="0" smtClean="0"/>
              <a:t>			</a:t>
            </a:r>
            <a:r>
              <a:rPr lang="tr-TR" dirty="0" err="1" smtClean="0"/>
              <a:t>printf</a:t>
            </a:r>
            <a:r>
              <a:rPr lang="tr-TR" dirty="0" smtClean="0"/>
              <a:t>("%d\n",</a:t>
            </a:r>
            <a:r>
              <a:rPr lang="tr-TR" dirty="0" err="1" smtClean="0"/>
              <a:t>sayi</a:t>
            </a:r>
            <a:r>
              <a:rPr lang="tr-TR" dirty="0" smtClean="0"/>
              <a:t>);</a:t>
            </a:r>
          </a:p>
          <a:p>
            <a:pPr>
              <a:buNone/>
            </a:pPr>
            <a:r>
              <a:rPr lang="tr-TR" dirty="0" smtClean="0"/>
              <a:t>			</a:t>
            </a:r>
            <a:r>
              <a:rPr lang="tr-TR" dirty="0" err="1" smtClean="0"/>
              <a:t>delay</a:t>
            </a:r>
            <a:r>
              <a:rPr lang="tr-TR" dirty="0" smtClean="0"/>
              <a:t>(1);</a:t>
            </a:r>
          </a:p>
          <a:p>
            <a:pPr>
              <a:buNone/>
            </a:pPr>
            <a:r>
              <a:rPr lang="tr-TR" dirty="0" smtClean="0"/>
              <a:t>		}</a:t>
            </a:r>
          </a:p>
          <a:p>
            <a:pPr>
              <a:buNone/>
            </a:pPr>
            <a:r>
              <a:rPr lang="tr-TR" dirty="0" smtClean="0"/>
              <a:t>		</a:t>
            </a:r>
            <a:r>
              <a:rPr lang="tr-TR" dirty="0" err="1" smtClean="0"/>
              <a:t>sayi</a:t>
            </a:r>
            <a:r>
              <a:rPr lang="tr-TR" dirty="0" smtClean="0"/>
              <a:t>++;</a:t>
            </a:r>
          </a:p>
          <a:p>
            <a:pPr>
              <a:buNone/>
            </a:pPr>
            <a:r>
              <a:rPr lang="tr-TR" dirty="0" smtClean="0"/>
              <a:t>		</a:t>
            </a:r>
          </a:p>
          <a:p>
            <a:pPr>
              <a:buNone/>
            </a:pPr>
            <a:r>
              <a:rPr lang="tr-TR" dirty="0" smtClean="0"/>
              <a:t>	}</a:t>
            </a:r>
          </a:p>
          <a:p>
            <a:pPr>
              <a:buNone/>
            </a:pPr>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Kodun asal sayı kısmı</a:t>
            </a:r>
            <a:endParaRPr lang="tr-TR" dirty="0"/>
          </a:p>
        </p:txBody>
      </p:sp>
      <p:sp>
        <p:nvSpPr>
          <p:cNvPr id="3" name="2 İçerik Yer Tutucusu"/>
          <p:cNvSpPr>
            <a:spLocks noGrp="1"/>
          </p:cNvSpPr>
          <p:nvPr>
            <p:ph sz="quarter" idx="1"/>
          </p:nvPr>
        </p:nvSpPr>
        <p:spPr/>
        <p:txBody>
          <a:bodyPr>
            <a:normAutofit fontScale="62500" lnSpcReduction="20000"/>
          </a:bodyPr>
          <a:lstStyle/>
          <a:p>
            <a:r>
              <a:rPr lang="tr-TR" dirty="0" err="1" smtClean="0"/>
              <a:t>int</a:t>
            </a:r>
            <a:r>
              <a:rPr lang="tr-TR" dirty="0" smtClean="0"/>
              <a:t> asal (</a:t>
            </a:r>
            <a:r>
              <a:rPr lang="tr-TR" dirty="0" err="1" smtClean="0"/>
              <a:t>int</a:t>
            </a:r>
            <a:r>
              <a:rPr lang="tr-TR" dirty="0" smtClean="0"/>
              <a:t> a)</a:t>
            </a:r>
          </a:p>
          <a:p>
            <a:r>
              <a:rPr lang="tr-TR" dirty="0" smtClean="0"/>
              <a:t>{</a:t>
            </a:r>
          </a:p>
          <a:p>
            <a:r>
              <a:rPr lang="tr-TR" dirty="0" smtClean="0"/>
              <a:t>	</a:t>
            </a:r>
            <a:r>
              <a:rPr lang="tr-TR" dirty="0" err="1" smtClean="0"/>
              <a:t>int</a:t>
            </a:r>
            <a:r>
              <a:rPr lang="tr-TR" dirty="0" smtClean="0"/>
              <a:t> </a:t>
            </a:r>
            <a:r>
              <a:rPr lang="tr-TR" dirty="0" err="1" smtClean="0"/>
              <a:t>bolen</a:t>
            </a:r>
            <a:r>
              <a:rPr lang="tr-TR" dirty="0" smtClean="0"/>
              <a:t>=2, bayrak=1;</a:t>
            </a:r>
          </a:p>
          <a:p>
            <a:r>
              <a:rPr lang="tr-TR" dirty="0" smtClean="0"/>
              <a:t>	</a:t>
            </a:r>
            <a:r>
              <a:rPr lang="tr-TR" dirty="0" err="1" smtClean="0"/>
              <a:t>while</a:t>
            </a:r>
            <a:r>
              <a:rPr lang="tr-TR" dirty="0" smtClean="0"/>
              <a:t>(</a:t>
            </a:r>
            <a:r>
              <a:rPr lang="tr-TR" dirty="0" err="1" smtClean="0"/>
              <a:t>bolen</a:t>
            </a:r>
            <a:r>
              <a:rPr lang="tr-TR" dirty="0" smtClean="0"/>
              <a:t>&lt;=</a:t>
            </a:r>
            <a:r>
              <a:rPr lang="tr-TR" dirty="0" err="1" smtClean="0"/>
              <a:t>sqrt</a:t>
            </a:r>
            <a:r>
              <a:rPr lang="tr-TR" dirty="0" smtClean="0"/>
              <a:t>(a))</a:t>
            </a:r>
          </a:p>
          <a:p>
            <a:r>
              <a:rPr lang="tr-TR" dirty="0" smtClean="0"/>
              <a:t>	{</a:t>
            </a:r>
          </a:p>
          <a:p>
            <a:r>
              <a:rPr lang="tr-TR" dirty="0" smtClean="0">
                <a:solidFill>
                  <a:srgbClr val="FF0000"/>
                </a:solidFill>
              </a:rPr>
              <a:t>//		</a:t>
            </a:r>
            <a:r>
              <a:rPr lang="tr-TR" dirty="0" err="1" smtClean="0">
                <a:solidFill>
                  <a:srgbClr val="FF0000"/>
                </a:solidFill>
              </a:rPr>
              <a:t>printf</a:t>
            </a:r>
            <a:r>
              <a:rPr lang="tr-TR" dirty="0" smtClean="0">
                <a:solidFill>
                  <a:srgbClr val="FF0000"/>
                </a:solidFill>
              </a:rPr>
              <a:t>("a:%d, </a:t>
            </a:r>
            <a:r>
              <a:rPr lang="tr-TR" dirty="0" err="1" smtClean="0">
                <a:solidFill>
                  <a:srgbClr val="FF0000"/>
                </a:solidFill>
              </a:rPr>
              <a:t>bolen</a:t>
            </a:r>
            <a:r>
              <a:rPr lang="tr-TR" dirty="0" smtClean="0">
                <a:solidFill>
                  <a:srgbClr val="FF0000"/>
                </a:solidFill>
              </a:rPr>
              <a:t>:%d\n", a, </a:t>
            </a:r>
            <a:r>
              <a:rPr lang="tr-TR" dirty="0" err="1" smtClean="0">
                <a:solidFill>
                  <a:srgbClr val="FF0000"/>
                </a:solidFill>
              </a:rPr>
              <a:t>bolen</a:t>
            </a:r>
            <a:r>
              <a:rPr lang="tr-TR" dirty="0" smtClean="0">
                <a:solidFill>
                  <a:srgbClr val="FF0000"/>
                </a:solidFill>
              </a:rPr>
              <a:t>);</a:t>
            </a:r>
          </a:p>
          <a:p>
            <a:r>
              <a:rPr lang="tr-TR" dirty="0" smtClean="0"/>
              <a:t>		</a:t>
            </a:r>
            <a:r>
              <a:rPr lang="tr-TR" dirty="0" err="1" smtClean="0"/>
              <a:t>if</a:t>
            </a:r>
            <a:r>
              <a:rPr lang="tr-TR" dirty="0" smtClean="0"/>
              <a:t>(a%</a:t>
            </a:r>
            <a:r>
              <a:rPr lang="tr-TR" dirty="0" err="1" smtClean="0"/>
              <a:t>bolen</a:t>
            </a:r>
            <a:r>
              <a:rPr lang="tr-TR" dirty="0" smtClean="0"/>
              <a:t>==0)</a:t>
            </a:r>
          </a:p>
          <a:p>
            <a:r>
              <a:rPr lang="tr-TR" dirty="0" smtClean="0"/>
              <a:t>		{</a:t>
            </a:r>
          </a:p>
          <a:p>
            <a:r>
              <a:rPr lang="tr-TR" dirty="0" smtClean="0"/>
              <a:t>			bayrak=0;</a:t>
            </a:r>
          </a:p>
          <a:p>
            <a:r>
              <a:rPr lang="tr-TR" dirty="0" smtClean="0"/>
              <a:t>			break;</a:t>
            </a:r>
          </a:p>
          <a:p>
            <a:r>
              <a:rPr lang="tr-TR" dirty="0" smtClean="0"/>
              <a:t>		}</a:t>
            </a:r>
          </a:p>
          <a:p>
            <a:r>
              <a:rPr lang="tr-TR" dirty="0" smtClean="0"/>
              <a:t>		</a:t>
            </a:r>
            <a:r>
              <a:rPr lang="tr-TR" dirty="0" err="1" smtClean="0"/>
              <a:t>bolen</a:t>
            </a:r>
            <a:r>
              <a:rPr lang="tr-TR" dirty="0" smtClean="0"/>
              <a:t>++;</a:t>
            </a:r>
          </a:p>
          <a:p>
            <a:r>
              <a:rPr lang="tr-TR" dirty="0" smtClean="0"/>
              <a:t>	}</a:t>
            </a:r>
          </a:p>
          <a:p>
            <a:r>
              <a:rPr lang="tr-TR" dirty="0" smtClean="0">
                <a:solidFill>
                  <a:srgbClr val="FF0000"/>
                </a:solidFill>
              </a:rPr>
              <a:t>//	</a:t>
            </a:r>
            <a:r>
              <a:rPr lang="tr-TR" dirty="0" err="1" smtClean="0">
                <a:solidFill>
                  <a:srgbClr val="FF0000"/>
                </a:solidFill>
              </a:rPr>
              <a:t>printf</a:t>
            </a:r>
            <a:r>
              <a:rPr lang="tr-TR" dirty="0" smtClean="0">
                <a:solidFill>
                  <a:srgbClr val="FF0000"/>
                </a:solidFill>
              </a:rPr>
              <a:t>("\t Bayrak </a:t>
            </a:r>
            <a:r>
              <a:rPr lang="tr-TR" dirty="0" err="1" smtClean="0">
                <a:solidFill>
                  <a:srgbClr val="FF0000"/>
                </a:solidFill>
              </a:rPr>
              <a:t>degeri</a:t>
            </a:r>
            <a:r>
              <a:rPr lang="tr-TR" dirty="0" smtClean="0">
                <a:solidFill>
                  <a:srgbClr val="FF0000"/>
                </a:solidFill>
              </a:rPr>
              <a:t>:%d\n", bayrak);</a:t>
            </a:r>
          </a:p>
          <a:p>
            <a:r>
              <a:rPr lang="tr-TR" dirty="0" smtClean="0"/>
              <a:t>	</a:t>
            </a:r>
            <a:r>
              <a:rPr lang="tr-TR" dirty="0" err="1" smtClean="0"/>
              <a:t>if</a:t>
            </a:r>
            <a:r>
              <a:rPr lang="tr-TR" dirty="0" smtClean="0"/>
              <a:t>(bayrak) </a:t>
            </a:r>
            <a:r>
              <a:rPr lang="tr-TR" dirty="0" err="1" smtClean="0"/>
              <a:t>return</a:t>
            </a:r>
            <a:r>
              <a:rPr lang="tr-TR" dirty="0" smtClean="0"/>
              <a:t> 1;</a:t>
            </a:r>
          </a:p>
          <a:p>
            <a:r>
              <a:rPr lang="tr-TR" dirty="0" smtClean="0"/>
              <a:t>	else </a:t>
            </a:r>
            <a:r>
              <a:rPr lang="tr-TR" dirty="0" err="1" smtClean="0"/>
              <a:t>return</a:t>
            </a:r>
            <a:r>
              <a:rPr lang="tr-TR" dirty="0" smtClean="0"/>
              <a:t> 0;</a:t>
            </a:r>
          </a:p>
          <a:p>
            <a:r>
              <a:rPr lang="tr-TR" dirty="0" smtClean="0"/>
              <a:t>	</a:t>
            </a:r>
          </a:p>
          <a:p>
            <a:r>
              <a:rPr lang="tr-TR" dirty="0" smtClean="0"/>
              <a:t>}</a:t>
            </a:r>
            <a:endParaRPr lang="tr-TR" dirty="0"/>
          </a:p>
        </p:txBody>
      </p:sp>
      <p:cxnSp>
        <p:nvCxnSpPr>
          <p:cNvPr id="5" name="4 Düz Ok Bağlayıcısı"/>
          <p:cNvCxnSpPr/>
          <p:nvPr/>
        </p:nvCxnSpPr>
        <p:spPr>
          <a:xfrm>
            <a:off x="5156200" y="2895600"/>
            <a:ext cx="1422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flipV="1">
            <a:off x="4991100" y="3797300"/>
            <a:ext cx="1587500" cy="876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629400" y="3314700"/>
            <a:ext cx="1723549" cy="646331"/>
          </a:xfrm>
          <a:prstGeom prst="rect">
            <a:avLst/>
          </a:prstGeom>
          <a:noFill/>
        </p:spPr>
        <p:txBody>
          <a:bodyPr wrap="none" rtlCol="0">
            <a:spAutoFit/>
          </a:bodyPr>
          <a:lstStyle/>
          <a:p>
            <a:pPr algn="ctr"/>
            <a:r>
              <a:rPr lang="tr-TR" dirty="0" smtClean="0"/>
              <a:t>Hata ayıklama </a:t>
            </a:r>
            <a:br>
              <a:rPr lang="tr-TR" dirty="0" smtClean="0"/>
            </a:br>
            <a:r>
              <a:rPr lang="tr-TR" dirty="0" err="1" smtClean="0"/>
              <a:t>printf’leri</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000" dirty="0" err="1" smtClean="0"/>
              <a:t>while</a:t>
            </a:r>
            <a:r>
              <a:rPr lang="tr-TR" sz="6000" dirty="0" smtClean="0"/>
              <a:t> döngüsünün işleyişinin adım adım takibi</a:t>
            </a:r>
          </a:p>
          <a:p>
            <a:pPr>
              <a:buNone/>
            </a:pP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fld id="{E8683A9C-0A99-E141-B5C6-04BACE16CD61}" type="slidenum">
              <a:rPr lang="en-US" smtClean="0"/>
              <a:pPr/>
              <a:t>158</a:t>
            </a:fld>
            <a:endParaRPr lang="en-US" sz="1400" smtClean="0"/>
          </a:p>
        </p:txBody>
      </p:sp>
      <p:sp>
        <p:nvSpPr>
          <p:cNvPr id="41987" name="Rectangle 2"/>
          <p:cNvSpPr>
            <a:spLocks noGrp="1" noChangeArrowheads="1"/>
          </p:cNvSpPr>
          <p:nvPr>
            <p:ph type="title"/>
          </p:nvPr>
        </p:nvSpPr>
        <p:spPr/>
        <p:txBody>
          <a:bodyPr/>
          <a:lstStyle/>
          <a:p>
            <a:r>
              <a:rPr kumimoji="0" lang="tr-TR" dirty="0" smtClean="0">
                <a:ea typeface="ＭＳ Ｐゴシック" charset="-128"/>
                <a:cs typeface="ＭＳ Ｐゴシック" charset="-128"/>
              </a:rPr>
              <a:t>w</a:t>
            </a:r>
            <a:r>
              <a:rPr kumimoji="0" lang="en-US" dirty="0" err="1" smtClean="0">
                <a:ea typeface="ＭＳ Ｐゴシック" charset="-128"/>
                <a:cs typeface="ＭＳ Ｐゴシック" charset="-128"/>
              </a:rPr>
              <a:t>hile</a:t>
            </a:r>
            <a:r>
              <a:rPr kumimoji="0" lang="en-US" dirty="0" smtClean="0">
                <a:ea typeface="ＭＳ Ｐゴシック" charset="-128"/>
                <a:cs typeface="ＭＳ Ｐゴシック" charset="-128"/>
              </a:rPr>
              <a:t> </a:t>
            </a:r>
            <a:r>
              <a:rPr kumimoji="0" lang="en-US" dirty="0" err="1" smtClean="0">
                <a:ea typeface="ＭＳ Ｐゴシック" charset="-128"/>
                <a:cs typeface="ＭＳ Ｐゴシック" charset="-128"/>
              </a:rPr>
              <a:t>Loo</a:t>
            </a:r>
            <a:r>
              <a:rPr kumimoji="0" lang="tr-TR" dirty="0" smtClean="0">
                <a:ea typeface="ＭＳ Ｐゴシック" charset="-128"/>
                <a:cs typeface="ＭＳ Ｐゴシック" charset="-128"/>
              </a:rPr>
              <a:t>p</a:t>
            </a:r>
            <a:endParaRPr kumimoji="0" lang="en-US" dirty="0">
              <a:ea typeface="ＭＳ Ｐゴシック" charset="-128"/>
              <a:cs typeface="ＭＳ Ｐゴシック" charset="-128"/>
            </a:endParaRPr>
          </a:p>
        </p:txBody>
      </p:sp>
      <p:sp>
        <p:nvSpPr>
          <p:cNvPr id="41988"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Q.  </a:t>
            </a:r>
            <a:r>
              <a:rPr kumimoji="0" lang="en-US" dirty="0">
                <a:solidFill>
                  <a:schemeClr val="tx1"/>
                </a:solidFill>
                <a:ea typeface="ＭＳ Ｐゴシック" charset="-128"/>
                <a:cs typeface="ＭＳ Ｐゴシック" charset="-128"/>
              </a:rPr>
              <a:t>Anything wrong with the following code for printing powers of 2?</a:t>
            </a:r>
            <a:endParaRPr kumimoji="0" lang="en-US" dirty="0">
              <a:ea typeface="ＭＳ Ｐゴシック" charset="-128"/>
              <a:cs typeface="ＭＳ Ｐゴシック" charset="-128"/>
            </a:endParaRPr>
          </a:p>
        </p:txBody>
      </p:sp>
      <p:sp>
        <p:nvSpPr>
          <p:cNvPr id="41989" name="Rectangle 36"/>
          <p:cNvSpPr>
            <a:spLocks noChangeArrowheads="1"/>
          </p:cNvSpPr>
          <p:nvPr/>
        </p:nvSpPr>
        <p:spPr bwMode="auto">
          <a:xfrm>
            <a:off x="2166937" y="1357298"/>
            <a:ext cx="4908943" cy="244682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kumimoji="1" lang="en-US" sz="2400" b="1" dirty="0" err="1" smtClean="0">
                <a:solidFill>
                  <a:srgbClr val="0000FF"/>
                </a:solidFill>
                <a:latin typeface="Courier New" charset="0"/>
              </a:rPr>
              <a:t>int</a:t>
            </a:r>
            <a:r>
              <a:rPr kumimoji="1" lang="tr-TR" sz="2400" b="1" dirty="0" smtClean="0">
                <a:solidFill>
                  <a:srgbClr val="0000FF"/>
                </a:solidFill>
                <a:latin typeface="Courier New" charset="0"/>
              </a:rPr>
              <a:t> </a:t>
            </a:r>
            <a:r>
              <a:rPr kumimoji="1" lang="tr-TR" sz="2400" b="1" dirty="0" smtClean="0">
                <a:solidFill>
                  <a:schemeClr val="bg2"/>
                </a:solidFill>
                <a:latin typeface="Courier New" charset="0"/>
              </a:rPr>
              <a:t>N=6, i</a:t>
            </a:r>
            <a:r>
              <a:rPr kumimoji="1" lang="en-US" sz="2400" b="1" dirty="0" smtClean="0">
                <a:solidFill>
                  <a:srgbClr val="9A1900"/>
                </a:solidFill>
                <a:latin typeface="Courier New" charset="0"/>
              </a:rPr>
              <a:t>=</a:t>
            </a:r>
            <a:r>
              <a:rPr kumimoji="1" lang="en-US" sz="2400" b="1" dirty="0" smtClean="0">
                <a:solidFill>
                  <a:srgbClr val="993399"/>
                </a:solidFill>
                <a:latin typeface="Courier New" charset="0"/>
              </a:rPr>
              <a:t>0</a:t>
            </a:r>
            <a:r>
              <a:rPr kumimoji="1" lang="en-US" sz="2400" b="1" dirty="0">
                <a:solidFill>
                  <a:srgbClr val="9A1900"/>
                </a:solidFill>
                <a:latin typeface="Courier New" charset="0"/>
              </a:rPr>
              <a:t>;</a:t>
            </a:r>
          </a:p>
          <a:p>
            <a:pPr>
              <a:lnSpc>
                <a:spcPct val="50000"/>
              </a:lnSpc>
              <a:spcBef>
                <a:spcPct val="50000"/>
              </a:spcBef>
            </a:pPr>
            <a:r>
              <a:rPr kumimoji="1" lang="en-US" sz="2400" b="1" dirty="0" err="1" smtClean="0">
                <a:solidFill>
                  <a:srgbClr val="0000FF"/>
                </a:solidFill>
                <a:latin typeface="Courier New" charset="0"/>
              </a:rPr>
              <a:t>int</a:t>
            </a:r>
            <a:r>
              <a:rPr kumimoji="1" lang="tr-TR" sz="2400" b="1" dirty="0" smtClean="0">
                <a:solidFill>
                  <a:srgbClr val="0000FF"/>
                </a:solidFill>
                <a:latin typeface="Courier New" charset="0"/>
              </a:rPr>
              <a:t> </a:t>
            </a:r>
            <a:r>
              <a:rPr kumimoji="1" lang="en-US" sz="2400" b="1" dirty="0" smtClean="0">
                <a:solidFill>
                  <a:schemeClr val="bg2"/>
                </a:solidFill>
                <a:latin typeface="Courier New" charset="0"/>
              </a:rPr>
              <a:t>v</a:t>
            </a:r>
            <a:r>
              <a:rPr kumimoji="1" lang="en-US" sz="2400" b="1" dirty="0" smtClean="0">
                <a:solidFill>
                  <a:srgbClr val="9A1900"/>
                </a:solidFill>
                <a:latin typeface="Courier New" charset="0"/>
              </a:rPr>
              <a:t>=</a:t>
            </a:r>
            <a:r>
              <a:rPr kumimoji="1" lang="en-US" sz="2400" b="1" dirty="0" smtClean="0">
                <a:solidFill>
                  <a:srgbClr val="993399"/>
                </a:solidFill>
                <a:latin typeface="Courier New" charset="0"/>
              </a:rPr>
              <a:t>1</a:t>
            </a:r>
            <a:r>
              <a:rPr kumimoji="1" lang="en-US" sz="2400" b="1" dirty="0">
                <a:solidFill>
                  <a:srgbClr val="9A1900"/>
                </a:solidFill>
                <a:latin typeface="Courier New" charset="0"/>
              </a:rPr>
              <a:t>;</a:t>
            </a:r>
          </a:p>
          <a:p>
            <a:pPr>
              <a:lnSpc>
                <a:spcPct val="50000"/>
              </a:lnSpc>
              <a:spcBef>
                <a:spcPct val="50000"/>
              </a:spcBef>
            </a:pPr>
            <a:r>
              <a:rPr kumimoji="1" lang="en-US" sz="2400" b="1" dirty="0">
                <a:solidFill>
                  <a:srgbClr val="0000FF"/>
                </a:solidFill>
                <a:latin typeface="Courier New" charset="0"/>
              </a:rPr>
              <a:t>while</a:t>
            </a:r>
            <a:r>
              <a:rPr kumimoji="1" lang="en-US" sz="2400" b="1" dirty="0">
                <a:solidFill>
                  <a:srgbClr val="9A1900"/>
                </a:solidFill>
                <a:latin typeface="Courier New" charset="0"/>
              </a:rPr>
              <a:t>(</a:t>
            </a:r>
            <a:r>
              <a:rPr kumimoji="1" lang="en-US" sz="2400" b="1" dirty="0" err="1">
                <a:solidFill>
                  <a:schemeClr val="bg2"/>
                </a:solidFill>
                <a:latin typeface="Courier New" charset="0"/>
              </a:rPr>
              <a:t>i</a:t>
            </a:r>
            <a:r>
              <a:rPr kumimoji="1" lang="en-US" sz="2400" b="1" dirty="0">
                <a:solidFill>
                  <a:srgbClr val="9A1900"/>
                </a:solidFill>
                <a:latin typeface="Courier New" charset="0"/>
              </a:rPr>
              <a:t>&lt;=</a:t>
            </a:r>
            <a:r>
              <a:rPr kumimoji="1" lang="en-US" sz="2400" b="1" dirty="0">
                <a:solidFill>
                  <a:schemeClr val="bg2"/>
                </a:solidFill>
                <a:latin typeface="Courier New" charset="0"/>
              </a:rPr>
              <a:t> N</a:t>
            </a:r>
            <a:r>
              <a:rPr kumimoji="1" lang="en-US" sz="2400" b="1" dirty="0">
                <a:solidFill>
                  <a:srgbClr val="9A1900"/>
                </a:solidFill>
                <a:latin typeface="Courier New" charset="0"/>
              </a:rPr>
              <a:t>)</a:t>
            </a:r>
            <a:endParaRPr kumimoji="1" lang="en-US" sz="2400" b="1" dirty="0">
              <a:solidFill>
                <a:srgbClr val="000000"/>
              </a:solidFill>
              <a:latin typeface="Courier New" charset="0"/>
            </a:endParaRPr>
          </a:p>
          <a:p>
            <a:r>
              <a:rPr kumimoji="1" lang="en-US" sz="2400" b="1" dirty="0" err="1" smtClean="0">
                <a:solidFill>
                  <a:schemeClr val="bg2"/>
                </a:solidFill>
                <a:latin typeface="Courier New" charset="0"/>
              </a:rPr>
              <a:t>printf</a:t>
            </a:r>
            <a:r>
              <a:rPr kumimoji="1" lang="en-US" sz="2400" b="1" dirty="0" smtClean="0">
                <a:solidFill>
                  <a:schemeClr val="bg2"/>
                </a:solidFill>
                <a:latin typeface="Courier New" charset="0"/>
              </a:rPr>
              <a:t>("%d %d\</a:t>
            </a:r>
            <a:r>
              <a:rPr kumimoji="1" lang="en-US" sz="2400" b="1" dirty="0" err="1" smtClean="0">
                <a:solidFill>
                  <a:schemeClr val="bg2"/>
                </a:solidFill>
                <a:latin typeface="Courier New" charset="0"/>
              </a:rPr>
              <a:t>n",i,v</a:t>
            </a:r>
            <a:r>
              <a:rPr kumimoji="1" lang="en-US" sz="2400" b="1" dirty="0" smtClean="0">
                <a:solidFill>
                  <a:schemeClr val="bg2"/>
                </a:solidFill>
                <a:latin typeface="Courier New" charset="0"/>
              </a:rPr>
              <a:t>); </a:t>
            </a:r>
            <a:endParaRPr kumimoji="1" lang="tr-TR" sz="2400" b="1" dirty="0" smtClean="0">
              <a:solidFill>
                <a:schemeClr val="bg2"/>
              </a:solidFill>
              <a:latin typeface="Courier New" charset="0"/>
            </a:endParaRPr>
          </a:p>
          <a:p>
            <a:r>
              <a:rPr kumimoji="1" lang="en-US" sz="2400" b="1" dirty="0" err="1" smtClean="0">
                <a:solidFill>
                  <a:schemeClr val="bg2"/>
                </a:solidFill>
                <a:latin typeface="Courier New" charset="0"/>
              </a:rPr>
              <a:t>i</a:t>
            </a:r>
            <a:r>
              <a:rPr kumimoji="1" lang="en-US" sz="2400" b="1" dirty="0" smtClean="0">
                <a:solidFill>
                  <a:srgbClr val="9A1900"/>
                </a:solidFill>
                <a:latin typeface="Courier New" charset="0"/>
              </a:rPr>
              <a:t>=</a:t>
            </a:r>
            <a:r>
              <a:rPr kumimoji="1" lang="en-US" sz="2400" b="1" dirty="0" smtClean="0">
                <a:solidFill>
                  <a:schemeClr val="bg2"/>
                </a:solidFill>
                <a:latin typeface="Courier New" charset="0"/>
              </a:rPr>
              <a:t>i</a:t>
            </a:r>
            <a:r>
              <a:rPr kumimoji="1" lang="en-US" sz="2400" b="1" dirty="0" smtClean="0">
                <a:solidFill>
                  <a:srgbClr val="9A1900"/>
                </a:solidFill>
                <a:latin typeface="Courier New" charset="0"/>
              </a:rPr>
              <a:t>+</a:t>
            </a:r>
            <a:r>
              <a:rPr kumimoji="1" lang="en-US" sz="2400" b="1" dirty="0" smtClean="0">
                <a:solidFill>
                  <a:srgbClr val="993399"/>
                </a:solidFill>
                <a:latin typeface="Courier New" charset="0"/>
              </a:rPr>
              <a:t>1</a:t>
            </a:r>
            <a:r>
              <a:rPr kumimoji="1" lang="en-US" sz="2400" b="1" dirty="0" smtClean="0">
                <a:solidFill>
                  <a:srgbClr val="9A1900"/>
                </a:solidFill>
                <a:latin typeface="Courier New" charset="0"/>
              </a:rPr>
              <a:t>;</a:t>
            </a:r>
            <a:endParaRPr kumimoji="1" lang="en-US" sz="2400" b="1" dirty="0">
              <a:solidFill>
                <a:srgbClr val="9A1900"/>
              </a:solidFill>
              <a:latin typeface="Courier New" charset="0"/>
            </a:endParaRPr>
          </a:p>
          <a:p>
            <a:pPr>
              <a:lnSpc>
                <a:spcPct val="50000"/>
              </a:lnSpc>
              <a:spcBef>
                <a:spcPct val="50000"/>
              </a:spcBef>
            </a:pPr>
            <a:r>
              <a:rPr kumimoji="1" lang="en-US" sz="2400" b="1" dirty="0" err="1">
                <a:solidFill>
                  <a:schemeClr val="bg2"/>
                </a:solidFill>
                <a:latin typeface="Courier New" charset="0"/>
              </a:rPr>
              <a:t>v</a:t>
            </a:r>
            <a:r>
              <a:rPr kumimoji="1" lang="en-US" sz="2400" b="1" dirty="0">
                <a:solidFill>
                  <a:srgbClr val="9A1900"/>
                </a:solidFill>
                <a:latin typeface="Courier New" charset="0"/>
              </a:rPr>
              <a:t>=</a:t>
            </a:r>
            <a:r>
              <a:rPr kumimoji="1" lang="en-US" sz="2400" b="1" dirty="0">
                <a:solidFill>
                  <a:srgbClr val="993399"/>
                </a:solidFill>
                <a:latin typeface="Courier New" charset="0"/>
              </a:rPr>
              <a:t>2</a:t>
            </a:r>
            <a:r>
              <a:rPr kumimoji="1" lang="en-US" sz="2400" b="1" dirty="0">
                <a:solidFill>
                  <a:srgbClr val="9A1900"/>
                </a:solidFill>
                <a:latin typeface="Courier New" charset="0"/>
              </a:rPr>
              <a:t>*</a:t>
            </a:r>
            <a:r>
              <a:rPr kumimoji="1" lang="en-US" sz="2400" b="1" dirty="0" err="1">
                <a:solidFill>
                  <a:schemeClr val="bg2"/>
                </a:solidFill>
                <a:latin typeface="Courier New" charset="0"/>
              </a:rPr>
              <a:t>v</a:t>
            </a:r>
            <a:r>
              <a:rPr kumimoji="1" lang="en-US" sz="2400" b="1" dirty="0">
                <a:solidFill>
                  <a:srgbClr val="9A1900"/>
                </a:solidFill>
                <a:latin typeface="Courier New" charset="0"/>
              </a:rPr>
              <a:t>;</a:t>
            </a:r>
          </a:p>
        </p:txBody>
      </p:sp>
      <p:sp>
        <p:nvSpPr>
          <p:cNvPr id="6" name="5 Dikdörtgen"/>
          <p:cNvSpPr/>
          <p:nvPr/>
        </p:nvSpPr>
        <p:spPr>
          <a:xfrm>
            <a:off x="785786" y="4143380"/>
            <a:ext cx="7517850" cy="1569660"/>
          </a:xfrm>
          <a:prstGeom prst="rect">
            <a:avLst/>
          </a:prstGeom>
        </p:spPr>
        <p:txBody>
          <a:bodyPr wrap="square">
            <a:spAutoFit/>
          </a:bodyPr>
          <a:lstStyle/>
          <a:p>
            <a:pPr eaLnBrk="1" hangingPunct="1"/>
            <a:r>
              <a:rPr lang="en-US" sz="2400" b="1" dirty="0" smtClean="0">
                <a:latin typeface="Arial" charset="0"/>
              </a:rPr>
              <a:t>YES. Need braces</a:t>
            </a:r>
            <a:r>
              <a:rPr lang="tr-TR" sz="2400" b="1" dirty="0" smtClean="0">
                <a:latin typeface="Arial" charset="0"/>
              </a:rPr>
              <a:t> { }</a:t>
            </a:r>
            <a:r>
              <a:rPr lang="en-US" sz="2400" b="1" dirty="0" smtClean="0">
                <a:latin typeface="Arial" charset="0"/>
              </a:rPr>
              <a:t> around statements in while loop. Indentation does not imply braces!</a:t>
            </a:r>
            <a:r>
              <a:rPr lang="tr-TR" sz="2400" b="1" dirty="0" smtClean="0">
                <a:latin typeface="Arial" charset="0"/>
              </a:rPr>
              <a:t/>
            </a:r>
            <a:br>
              <a:rPr lang="tr-TR" sz="2400" b="1" dirty="0" smtClean="0">
                <a:latin typeface="Arial" charset="0"/>
              </a:rPr>
            </a:br>
            <a:r>
              <a:rPr lang="en-US" sz="2400" b="1" dirty="0" smtClean="0">
                <a:latin typeface="Arial" charset="0"/>
              </a:rPr>
              <a:t>Without braces, program enters an infinite loop printing "0 1"s.</a:t>
            </a:r>
            <a:endParaRPr lang="en-US" sz="2400"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r>
              <a:rPr lang="en-US"/>
              <a:t>Powers of Two:  Trace</a:t>
            </a:r>
          </a:p>
        </p:txBody>
      </p:sp>
      <p:sp>
        <p:nvSpPr>
          <p:cNvPr id="718851"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18990" name="Rectangle 142"/>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18992" name="Rectangle 144"/>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18995" name="Rectangle 14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57242" y="5795986"/>
            <a:ext cx="8229600" cy="990600"/>
          </a:xfrm>
        </p:spPr>
        <p:txBody>
          <a:bodyPr>
            <a:normAutofit/>
          </a:bodyPr>
          <a:lstStyle/>
          <a:p>
            <a:r>
              <a:rPr lang="tr-TR" sz="2400" dirty="0" smtClean="0"/>
              <a:t>Alıştırma - Ekran çıktısı nedir?</a:t>
            </a:r>
            <a:endParaRPr lang="tr-TR" sz="2400" dirty="0"/>
          </a:p>
        </p:txBody>
      </p:sp>
      <p:sp>
        <p:nvSpPr>
          <p:cNvPr id="3" name="2 İçerik Yer Tutucusu"/>
          <p:cNvSpPr>
            <a:spLocks noGrp="1"/>
          </p:cNvSpPr>
          <p:nvPr>
            <p:ph sz="quarter" idx="1"/>
          </p:nvPr>
        </p:nvSpPr>
        <p:spPr>
          <a:xfrm>
            <a:off x="457200" y="562942"/>
            <a:ext cx="8229600" cy="4937760"/>
          </a:xfrm>
        </p:spPr>
        <p:txBody>
          <a:bodyPr>
            <a:normAutofit/>
          </a:bodyPr>
          <a:lstStyle/>
          <a:p>
            <a:pPr>
              <a:buNone/>
            </a:pPr>
            <a:r>
              <a:rPr lang="tr-TR" sz="1800" dirty="0" smtClean="0"/>
              <a:t>#</a:t>
            </a:r>
            <a:r>
              <a:rPr lang="tr-TR" sz="1800" dirty="0" err="1" smtClean="0"/>
              <a:t>include</a:t>
            </a:r>
            <a:r>
              <a:rPr lang="tr-TR" sz="1800" dirty="0" smtClean="0"/>
              <a:t> &lt;</a:t>
            </a:r>
            <a:r>
              <a:rPr lang="tr-TR" sz="1800" dirty="0" err="1" smtClean="0"/>
              <a:t>stdio</a:t>
            </a:r>
            <a:r>
              <a:rPr lang="tr-TR" sz="1800" dirty="0" smtClean="0"/>
              <a:t>.h&gt;</a:t>
            </a:r>
          </a:p>
          <a:p>
            <a:pPr>
              <a:buNone/>
            </a:pPr>
            <a:r>
              <a:rPr lang="tr-TR" sz="1800" dirty="0" err="1" smtClean="0"/>
              <a:t>int</a:t>
            </a:r>
            <a:r>
              <a:rPr lang="tr-TR" sz="1800" dirty="0" smtClean="0"/>
              <a:t> f1(</a:t>
            </a:r>
            <a:r>
              <a:rPr lang="tr-TR" sz="1800" dirty="0" err="1" smtClean="0"/>
              <a:t>int</a:t>
            </a:r>
            <a:r>
              <a:rPr lang="tr-TR" sz="1800" dirty="0" smtClean="0"/>
              <a:t>, </a:t>
            </a:r>
            <a:r>
              <a:rPr lang="tr-TR" sz="1800" dirty="0" err="1" smtClean="0"/>
              <a:t>int</a:t>
            </a:r>
            <a:r>
              <a:rPr lang="tr-TR" sz="1800" dirty="0" smtClean="0"/>
              <a:t>);</a:t>
            </a:r>
          </a:p>
          <a:p>
            <a:pPr>
              <a:buNone/>
            </a:pPr>
            <a:r>
              <a:rPr lang="tr-TR" sz="1800" dirty="0" err="1" smtClean="0"/>
              <a:t>void</a:t>
            </a:r>
            <a:r>
              <a:rPr lang="tr-TR" sz="1800" dirty="0" smtClean="0"/>
              <a:t> f2(</a:t>
            </a:r>
            <a:r>
              <a:rPr lang="tr-TR" sz="1800" dirty="0" err="1" smtClean="0"/>
              <a:t>void</a:t>
            </a:r>
            <a:r>
              <a:rPr lang="tr-TR" sz="1800" dirty="0" smtClean="0"/>
              <a:t>);</a:t>
            </a:r>
          </a:p>
          <a:p>
            <a:pPr>
              <a:buNone/>
            </a:pPr>
            <a:r>
              <a:rPr lang="tr-TR" sz="1800" dirty="0" err="1" smtClean="0"/>
              <a:t>int</a:t>
            </a:r>
            <a:r>
              <a:rPr lang="tr-TR" sz="1800" dirty="0" smtClean="0"/>
              <a:t> </a:t>
            </a:r>
            <a:r>
              <a:rPr lang="tr-TR" sz="1800" dirty="0" err="1" smtClean="0"/>
              <a:t>main</a:t>
            </a:r>
            <a:r>
              <a:rPr lang="tr-TR" sz="1800" dirty="0" smtClean="0"/>
              <a:t>()</a:t>
            </a:r>
          </a:p>
          <a:p>
            <a:pPr>
              <a:buNone/>
            </a:pPr>
            <a:r>
              <a:rPr lang="tr-TR" sz="1800" dirty="0" smtClean="0"/>
              <a:t>{</a:t>
            </a:r>
          </a:p>
          <a:p>
            <a:pPr>
              <a:buNone/>
            </a:pPr>
            <a:r>
              <a:rPr lang="tr-TR" sz="1800" dirty="0" smtClean="0"/>
              <a:t>	</a:t>
            </a:r>
            <a:r>
              <a:rPr lang="tr-TR" sz="1800" dirty="0" err="1" smtClean="0"/>
              <a:t>printf</a:t>
            </a:r>
            <a:r>
              <a:rPr lang="tr-TR" sz="1800" dirty="0" smtClean="0"/>
              <a:t>("B\n");</a:t>
            </a:r>
          </a:p>
          <a:p>
            <a:pPr>
              <a:buNone/>
            </a:pPr>
            <a:r>
              <a:rPr lang="tr-TR" sz="1800" dirty="0" smtClean="0"/>
              <a:t>	</a:t>
            </a:r>
            <a:r>
              <a:rPr lang="tr-TR" sz="1800" b="1" dirty="0" smtClean="0">
                <a:solidFill>
                  <a:srgbClr val="FF0000"/>
                </a:solidFill>
              </a:rPr>
              <a:t>f2();</a:t>
            </a:r>
          </a:p>
          <a:p>
            <a:pPr>
              <a:buNone/>
            </a:pPr>
            <a:r>
              <a:rPr lang="tr-TR" sz="1800" dirty="0" smtClean="0"/>
              <a:t>	</a:t>
            </a:r>
            <a:r>
              <a:rPr lang="tr-TR" sz="1800" dirty="0" err="1" smtClean="0"/>
              <a:t>int</a:t>
            </a:r>
            <a:r>
              <a:rPr lang="tr-TR" sz="1800" dirty="0" smtClean="0"/>
              <a:t> dondu = </a:t>
            </a:r>
            <a:r>
              <a:rPr lang="tr-TR" sz="1800" b="1" dirty="0" smtClean="0">
                <a:solidFill>
                  <a:srgbClr val="002060"/>
                </a:solidFill>
              </a:rPr>
              <a:t>f1(3,5);</a:t>
            </a:r>
          </a:p>
          <a:p>
            <a:pPr>
              <a:buNone/>
            </a:pPr>
            <a:r>
              <a:rPr lang="tr-TR" sz="1800" dirty="0" smtClean="0"/>
              <a:t>	</a:t>
            </a:r>
            <a:r>
              <a:rPr lang="tr-TR" sz="1800" b="1" dirty="0" smtClean="0">
                <a:solidFill>
                  <a:srgbClr val="FF0000"/>
                </a:solidFill>
              </a:rPr>
              <a:t>f2();</a:t>
            </a:r>
          </a:p>
          <a:p>
            <a:pPr>
              <a:buNone/>
            </a:pPr>
            <a:r>
              <a:rPr lang="tr-TR" sz="1800" dirty="0" smtClean="0"/>
              <a:t>	</a:t>
            </a:r>
            <a:r>
              <a:rPr lang="tr-TR" sz="1800" dirty="0" err="1" smtClean="0"/>
              <a:t>printf</a:t>
            </a:r>
            <a:r>
              <a:rPr lang="tr-TR" sz="1800" dirty="0" smtClean="0"/>
              <a:t>("%d", dondu);	</a:t>
            </a:r>
          </a:p>
          <a:p>
            <a:pPr>
              <a:buNone/>
            </a:pPr>
            <a:r>
              <a:rPr lang="tr-TR" sz="1800" dirty="0" smtClean="0"/>
              <a:t>	</a:t>
            </a:r>
            <a:r>
              <a:rPr lang="tr-TR" sz="1800" b="1" dirty="0" err="1" smtClean="0"/>
              <a:t>return</a:t>
            </a:r>
            <a:r>
              <a:rPr lang="tr-TR" sz="1800" dirty="0" smtClean="0"/>
              <a:t> 0;</a:t>
            </a:r>
          </a:p>
          <a:p>
            <a:pPr>
              <a:buNone/>
            </a:pPr>
            <a:r>
              <a:rPr lang="tr-TR" sz="1800" dirty="0" smtClean="0"/>
              <a:t>}</a:t>
            </a:r>
          </a:p>
          <a:p>
            <a:pPr>
              <a:buNone/>
            </a:pPr>
            <a:endParaRPr lang="tr-TR" dirty="0" smtClean="0"/>
          </a:p>
          <a:p>
            <a:endParaRPr lang="tr-TR" dirty="0"/>
          </a:p>
        </p:txBody>
      </p:sp>
      <p:sp>
        <p:nvSpPr>
          <p:cNvPr id="4" name="3 Dikdörtgen"/>
          <p:cNvSpPr/>
          <p:nvPr/>
        </p:nvSpPr>
        <p:spPr>
          <a:xfrm>
            <a:off x="4857752" y="629602"/>
            <a:ext cx="3500462" cy="3416320"/>
          </a:xfrm>
          <a:prstGeom prst="rect">
            <a:avLst/>
          </a:prstGeom>
        </p:spPr>
        <p:txBody>
          <a:bodyPr wrap="square">
            <a:spAutoFit/>
          </a:bodyPr>
          <a:lstStyle/>
          <a:p>
            <a:pPr>
              <a:buNone/>
            </a:pPr>
            <a:r>
              <a:rPr lang="tr-TR" b="1" dirty="0" err="1" smtClean="0">
                <a:solidFill>
                  <a:srgbClr val="002060"/>
                </a:solidFill>
              </a:rPr>
              <a:t>int</a:t>
            </a:r>
            <a:r>
              <a:rPr lang="tr-TR" b="1" dirty="0" smtClean="0">
                <a:solidFill>
                  <a:srgbClr val="002060"/>
                </a:solidFill>
              </a:rPr>
              <a:t> f1( </a:t>
            </a:r>
            <a:r>
              <a:rPr lang="tr-TR" b="1" dirty="0" err="1" smtClean="0">
                <a:solidFill>
                  <a:srgbClr val="002060"/>
                </a:solidFill>
              </a:rPr>
              <a:t>int</a:t>
            </a:r>
            <a:r>
              <a:rPr lang="tr-TR" b="1" dirty="0" smtClean="0">
                <a:solidFill>
                  <a:srgbClr val="002060"/>
                </a:solidFill>
              </a:rPr>
              <a:t> t, </a:t>
            </a:r>
            <a:r>
              <a:rPr lang="tr-TR" b="1" dirty="0" err="1" smtClean="0">
                <a:solidFill>
                  <a:srgbClr val="002060"/>
                </a:solidFill>
              </a:rPr>
              <a:t>int</a:t>
            </a:r>
            <a:r>
              <a:rPr lang="tr-TR" b="1" dirty="0" smtClean="0">
                <a:solidFill>
                  <a:srgbClr val="002060"/>
                </a:solidFill>
              </a:rPr>
              <a:t> y)</a:t>
            </a:r>
          </a:p>
          <a:p>
            <a:pPr>
              <a:buNone/>
            </a:pPr>
            <a:r>
              <a:rPr lang="tr-TR" dirty="0" smtClean="0"/>
              <a:t>{</a:t>
            </a:r>
          </a:p>
          <a:p>
            <a:pPr>
              <a:buNone/>
            </a:pPr>
            <a:r>
              <a:rPr lang="tr-TR" dirty="0" smtClean="0"/>
              <a:t>	t++;</a:t>
            </a:r>
          </a:p>
          <a:p>
            <a:pPr>
              <a:buNone/>
            </a:pPr>
            <a:r>
              <a:rPr lang="tr-TR" dirty="0" smtClean="0"/>
              <a:t>	</a:t>
            </a:r>
            <a:r>
              <a:rPr lang="tr-TR" dirty="0" err="1" smtClean="0"/>
              <a:t>printf</a:t>
            </a:r>
            <a:r>
              <a:rPr lang="tr-TR" dirty="0" smtClean="0"/>
              <a:t>("%d\n", t++);</a:t>
            </a:r>
          </a:p>
          <a:p>
            <a:pPr>
              <a:buNone/>
            </a:pPr>
            <a:r>
              <a:rPr lang="tr-TR" dirty="0" smtClean="0"/>
              <a:t>	</a:t>
            </a:r>
            <a:r>
              <a:rPr lang="tr-TR" b="1" dirty="0" err="1" smtClean="0"/>
              <a:t>return</a:t>
            </a:r>
            <a:r>
              <a:rPr lang="tr-TR" dirty="0" smtClean="0"/>
              <a:t> (t&lt;y)? 9:8;</a:t>
            </a:r>
          </a:p>
          <a:p>
            <a:pPr>
              <a:buNone/>
            </a:pPr>
            <a:r>
              <a:rPr lang="tr-TR" dirty="0" smtClean="0"/>
              <a:t>}</a:t>
            </a:r>
          </a:p>
          <a:p>
            <a:pPr>
              <a:buNone/>
            </a:pPr>
            <a:endParaRPr lang="tr-TR" dirty="0" smtClean="0"/>
          </a:p>
          <a:p>
            <a:pPr>
              <a:buNone/>
            </a:pPr>
            <a:r>
              <a:rPr lang="tr-TR" b="1" dirty="0" err="1" smtClean="0">
                <a:solidFill>
                  <a:srgbClr val="FF0000"/>
                </a:solidFill>
              </a:rPr>
              <a:t>void</a:t>
            </a:r>
            <a:r>
              <a:rPr lang="tr-TR" b="1" dirty="0" smtClean="0">
                <a:solidFill>
                  <a:srgbClr val="FF0000"/>
                </a:solidFill>
              </a:rPr>
              <a:t> f2(</a:t>
            </a:r>
            <a:r>
              <a:rPr lang="tr-TR" b="1" dirty="0" err="1" smtClean="0">
                <a:solidFill>
                  <a:srgbClr val="FF0000"/>
                </a:solidFill>
              </a:rPr>
              <a:t>void</a:t>
            </a:r>
            <a:r>
              <a:rPr lang="tr-TR" b="1" dirty="0" smtClean="0">
                <a:solidFill>
                  <a:srgbClr val="FF0000"/>
                </a:solidFill>
              </a:rPr>
              <a:t>)</a:t>
            </a:r>
          </a:p>
          <a:p>
            <a:pPr>
              <a:buNone/>
            </a:pPr>
            <a:r>
              <a:rPr lang="tr-TR" dirty="0" smtClean="0"/>
              <a:t>{</a:t>
            </a:r>
          </a:p>
          <a:p>
            <a:pPr>
              <a:buNone/>
            </a:pPr>
            <a:r>
              <a:rPr lang="tr-TR" dirty="0" smtClean="0"/>
              <a:t>	</a:t>
            </a:r>
            <a:r>
              <a:rPr lang="tr-TR" dirty="0" err="1" smtClean="0"/>
              <a:t>printf</a:t>
            </a:r>
            <a:r>
              <a:rPr lang="tr-TR" dirty="0" smtClean="0"/>
              <a:t>("A");</a:t>
            </a:r>
          </a:p>
          <a:p>
            <a:pPr>
              <a:buNone/>
            </a:pPr>
            <a:r>
              <a:rPr lang="tr-TR" dirty="0" smtClean="0"/>
              <a:t>	</a:t>
            </a:r>
            <a:r>
              <a:rPr lang="tr-TR" b="1" dirty="0" err="1" smtClean="0"/>
              <a:t>return</a:t>
            </a:r>
            <a:r>
              <a:rPr lang="tr-TR" dirty="0" smtClean="0"/>
              <a:t>;</a:t>
            </a:r>
          </a:p>
          <a:p>
            <a:pPr>
              <a:buNone/>
            </a:pPr>
            <a:r>
              <a:rPr lang="tr-TR" dirty="0" smtClean="0"/>
              <a:t>}</a:t>
            </a:r>
          </a:p>
        </p:txBody>
      </p:sp>
      <p:pic>
        <p:nvPicPr>
          <p:cNvPr id="5" name="4 Resim" descr="soru.jpg"/>
          <p:cNvPicPr>
            <a:picLocks noChangeAspect="1"/>
          </p:cNvPicPr>
          <p:nvPr/>
        </p:nvPicPr>
        <p:blipFill>
          <a:blip r:embed="rId3"/>
          <a:stretch>
            <a:fillRect/>
          </a:stretch>
        </p:blipFill>
        <p:spPr>
          <a:xfrm>
            <a:off x="7000892" y="4130064"/>
            <a:ext cx="1767840" cy="1328928"/>
          </a:xfrm>
          <a:prstGeom prst="rect">
            <a:avLst/>
          </a:prstGeom>
        </p:spPr>
      </p:pic>
      <p:cxnSp>
        <p:nvCxnSpPr>
          <p:cNvPr id="7" name="6 Eğri Bağlayıcı"/>
          <p:cNvCxnSpPr/>
          <p:nvPr/>
        </p:nvCxnSpPr>
        <p:spPr>
          <a:xfrm rot="5400000" flipH="1" flipV="1">
            <a:off x="1393009" y="1522577"/>
            <a:ext cx="3786214" cy="2857520"/>
          </a:xfrm>
          <a:prstGeom prst="curvedConnector3">
            <a:avLst>
              <a:gd name="adj1" fmla="val 16122"/>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rot="20051901">
            <a:off x="3078356" y="4021353"/>
            <a:ext cx="1212255" cy="307777"/>
          </a:xfrm>
          <a:prstGeom prst="rect">
            <a:avLst/>
          </a:prstGeom>
          <a:noFill/>
        </p:spPr>
        <p:txBody>
          <a:bodyPr wrap="none" rtlCol="0">
            <a:spAutoFit/>
          </a:bodyPr>
          <a:lstStyle/>
          <a:p>
            <a:r>
              <a:rPr lang="tr-TR" sz="1400" dirty="0" smtClean="0"/>
              <a:t>kodun devamı</a:t>
            </a:r>
            <a:endParaRPr lang="tr-TR" sz="1400" dirty="0"/>
          </a:p>
        </p:txBody>
      </p:sp>
      <p:graphicFrame>
        <p:nvGraphicFramePr>
          <p:cNvPr id="10" name="9 Tablo"/>
          <p:cNvGraphicFramePr>
            <a:graphicFrameLocks noGrp="1"/>
          </p:cNvGraphicFramePr>
          <p:nvPr/>
        </p:nvGraphicFramePr>
        <p:xfrm>
          <a:off x="6715140" y="272412"/>
          <a:ext cx="2071700" cy="1097280"/>
        </p:xfrm>
        <a:graphic>
          <a:graphicData uri="http://schemas.openxmlformats.org/drawingml/2006/table">
            <a:tbl>
              <a:tblPr firstRow="1" bandRow="1">
                <a:tableStyleId>{5940675A-B579-460E-94D1-54222C63F5DA}</a:tableStyleId>
              </a:tblPr>
              <a:tblGrid>
                <a:gridCol w="414340"/>
                <a:gridCol w="414340"/>
                <a:gridCol w="414340"/>
                <a:gridCol w="414340"/>
                <a:gridCol w="414340"/>
              </a:tblGrid>
              <a:tr h="357190">
                <a:tc>
                  <a:txBody>
                    <a:bodyPr/>
                    <a:lstStyle/>
                    <a:p>
                      <a:pPr algn="ctr"/>
                      <a:r>
                        <a:rPr lang="tr-TR" sz="1800" dirty="0" smtClean="0"/>
                        <a:t>B</a:t>
                      </a:r>
                      <a:endParaRPr lang="tr-TR" sz="1800" dirty="0"/>
                    </a:p>
                  </a:txBody>
                  <a:tcPr/>
                </a:tc>
                <a:tc>
                  <a:txBody>
                    <a:bodyPr/>
                    <a:lstStyle/>
                    <a:p>
                      <a:pPr algn="ctr"/>
                      <a:endParaRPr lang="tr-TR" sz="1800"/>
                    </a:p>
                  </a:txBody>
                  <a:tcPr/>
                </a:tc>
                <a:tc>
                  <a:txBody>
                    <a:bodyPr/>
                    <a:lstStyle/>
                    <a:p>
                      <a:endParaRPr lang="tr-TR" dirty="0"/>
                    </a:p>
                  </a:txBody>
                  <a:tcPr/>
                </a:tc>
                <a:tc>
                  <a:txBody>
                    <a:bodyPr/>
                    <a:lstStyle/>
                    <a:p>
                      <a:endParaRPr lang="tr-TR" dirty="0"/>
                    </a:p>
                  </a:txBody>
                  <a:tcPr/>
                </a:tc>
                <a:tc>
                  <a:txBody>
                    <a:bodyPr/>
                    <a:lstStyle/>
                    <a:p>
                      <a:endParaRPr lang="tr-TR" dirty="0"/>
                    </a:p>
                  </a:txBody>
                  <a:tcPr/>
                </a:tc>
              </a:tr>
              <a:tr h="357190">
                <a:tc>
                  <a:txBody>
                    <a:bodyPr/>
                    <a:lstStyle/>
                    <a:p>
                      <a:pPr algn="ctr"/>
                      <a:r>
                        <a:rPr lang="tr-TR" sz="1800" dirty="0" smtClean="0"/>
                        <a:t>A</a:t>
                      </a:r>
                      <a:endParaRPr lang="tr-TR" sz="1800" dirty="0"/>
                    </a:p>
                  </a:txBody>
                  <a:tcPr/>
                </a:tc>
                <a:tc>
                  <a:txBody>
                    <a:bodyPr/>
                    <a:lstStyle/>
                    <a:p>
                      <a:pPr algn="ctr"/>
                      <a:r>
                        <a:rPr lang="tr-TR" sz="1800" dirty="0" smtClean="0"/>
                        <a:t>4</a:t>
                      </a:r>
                      <a:endParaRPr lang="tr-TR" sz="1800" dirty="0"/>
                    </a:p>
                  </a:txBody>
                  <a:tcPr/>
                </a:tc>
                <a:tc>
                  <a:txBody>
                    <a:bodyPr/>
                    <a:lstStyle/>
                    <a:p>
                      <a:endParaRPr lang="tr-TR" dirty="0"/>
                    </a:p>
                  </a:txBody>
                  <a:tcPr/>
                </a:tc>
                <a:tc>
                  <a:txBody>
                    <a:bodyPr/>
                    <a:lstStyle/>
                    <a:p>
                      <a:endParaRPr lang="tr-TR" dirty="0"/>
                    </a:p>
                  </a:txBody>
                  <a:tcPr/>
                </a:tc>
                <a:tc>
                  <a:txBody>
                    <a:bodyPr/>
                    <a:lstStyle/>
                    <a:p>
                      <a:endParaRPr lang="tr-TR" dirty="0"/>
                    </a:p>
                  </a:txBody>
                  <a:tcPr/>
                </a:tc>
              </a:tr>
              <a:tr h="357190">
                <a:tc>
                  <a:txBody>
                    <a:bodyPr/>
                    <a:lstStyle/>
                    <a:p>
                      <a:pPr algn="ctr"/>
                      <a:r>
                        <a:rPr lang="tr-TR" sz="1800" dirty="0" smtClean="0"/>
                        <a:t>A</a:t>
                      </a:r>
                      <a:endParaRPr lang="tr-TR" sz="1800" dirty="0"/>
                    </a:p>
                  </a:txBody>
                  <a:tcPr/>
                </a:tc>
                <a:tc>
                  <a:txBody>
                    <a:bodyPr/>
                    <a:lstStyle/>
                    <a:p>
                      <a:pPr algn="ctr"/>
                      <a:r>
                        <a:rPr lang="tr-TR" sz="1800" dirty="0" smtClean="0"/>
                        <a:t>8</a:t>
                      </a:r>
                      <a:endParaRPr lang="tr-TR" sz="1800" dirty="0"/>
                    </a:p>
                  </a:txBody>
                  <a:tcPr/>
                </a:tc>
                <a:tc>
                  <a:txBody>
                    <a:bodyPr/>
                    <a:lstStyle/>
                    <a:p>
                      <a:endParaRPr lang="tr-TR" dirty="0"/>
                    </a:p>
                  </a:txBody>
                  <a:tcPr/>
                </a:tc>
                <a:tc>
                  <a:txBody>
                    <a:bodyPr/>
                    <a:lstStyle/>
                    <a:p>
                      <a:endParaRPr lang="tr-TR" dirty="0"/>
                    </a:p>
                  </a:txBody>
                  <a:tcPr/>
                </a:tc>
                <a:tc>
                  <a:txBody>
                    <a:bodyPr/>
                    <a:lstStyle/>
                    <a:p>
                      <a:endParaRPr lang="tr-TR" dirty="0"/>
                    </a:p>
                  </a:txBody>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p:txBody>
          <a:bodyPr/>
          <a:lstStyle/>
          <a:p>
            <a:r>
              <a:rPr lang="en-US"/>
              <a:t>Powers of Two:  Trace</a:t>
            </a:r>
          </a:p>
        </p:txBody>
      </p:sp>
      <p:sp>
        <p:nvSpPr>
          <p:cNvPr id="739331"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39353" name="Rectangle 2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9354" name="Rectangle 26"/>
          <p:cNvSpPr>
            <a:spLocks noChangeArrowheads="1"/>
          </p:cNvSpPr>
          <p:nvPr/>
        </p:nvSpPr>
        <p:spPr bwMode="auto">
          <a:xfrm>
            <a:off x="606425" y="27162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9355" name="Rectangle 2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9356" name="Rectangle 2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9358" name="Rectangle 3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9362" name="Rectangle 3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p:txBody>
          <a:bodyPr/>
          <a:lstStyle/>
          <a:p>
            <a:r>
              <a:rPr lang="en-US"/>
              <a:t>Powers of Two:  Trace</a:t>
            </a:r>
          </a:p>
        </p:txBody>
      </p:sp>
      <p:sp>
        <p:nvSpPr>
          <p:cNvPr id="724995"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25061" name="Rectangle 6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25062" name="Rectangle 70"/>
          <p:cNvSpPr>
            <a:spLocks noChangeArrowheads="1"/>
          </p:cNvSpPr>
          <p:nvPr/>
        </p:nvSpPr>
        <p:spPr bwMode="auto">
          <a:xfrm>
            <a:off x="606425" y="29622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25063" name="Rectangle 7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5064" name="Rectangle 7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5065" name="Rectangle 7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5066" name="Rectangle 7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5067" name="Rectangle 7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5070" name="Rectangle 7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A58C58CE-D594-8941-AC70-4EFA1237748F}" type="slidenum">
              <a:rPr lang="en-US"/>
              <a:pPr/>
              <a:t>162</a:t>
            </a:fld>
            <a:endParaRPr lang="en-US" sz="1400"/>
          </a:p>
        </p:txBody>
      </p:sp>
      <p:sp>
        <p:nvSpPr>
          <p:cNvPr id="727042" name="Rectangle 2"/>
          <p:cNvSpPr>
            <a:spLocks noGrp="1" noChangeArrowheads="1"/>
          </p:cNvSpPr>
          <p:nvPr>
            <p:ph type="title"/>
          </p:nvPr>
        </p:nvSpPr>
        <p:spPr/>
        <p:txBody>
          <a:bodyPr/>
          <a:lstStyle/>
          <a:p>
            <a:r>
              <a:rPr lang="en-US"/>
              <a:t>Powers of Two:  Trace</a:t>
            </a:r>
          </a:p>
        </p:txBody>
      </p:sp>
      <p:sp>
        <p:nvSpPr>
          <p:cNvPr id="72704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7116" name="Rectangle 7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27117" name="Rectangle 77"/>
          <p:cNvSpPr>
            <a:spLocks noChangeArrowheads="1"/>
          </p:cNvSpPr>
          <p:nvPr/>
        </p:nvSpPr>
        <p:spPr bwMode="auto">
          <a:xfrm>
            <a:off x="606425" y="32004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27118" name="Rectangle 7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7119" name="Rectangle 7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7120" name="Rectangle 8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7121" name="Rectangle 8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7122" name="Rectangle 8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7123" name="Rectangle 83"/>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27124" name="Rectangle 84"/>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27125" name="Rectangle 8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752603E1-959B-CE43-A698-3B9CCF1C878F}" type="slidenum">
              <a:rPr lang="en-US"/>
              <a:pPr/>
              <a:t>163</a:t>
            </a:fld>
            <a:endParaRPr lang="en-US" sz="1400"/>
          </a:p>
        </p:txBody>
      </p:sp>
      <p:sp>
        <p:nvSpPr>
          <p:cNvPr id="729090" name="Rectangle 2"/>
          <p:cNvSpPr>
            <a:spLocks noGrp="1" noChangeArrowheads="1"/>
          </p:cNvSpPr>
          <p:nvPr>
            <p:ph type="title"/>
          </p:nvPr>
        </p:nvSpPr>
        <p:spPr/>
        <p:txBody>
          <a:bodyPr/>
          <a:lstStyle/>
          <a:p>
            <a:r>
              <a:rPr lang="en-US"/>
              <a:t>Powers of Two:  Trace</a:t>
            </a:r>
          </a:p>
        </p:txBody>
      </p:sp>
      <p:sp>
        <p:nvSpPr>
          <p:cNvPr id="72909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9135" name="Rectangle 4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29136" name="Rectangle 48"/>
          <p:cNvSpPr>
            <a:spLocks noChangeArrowheads="1"/>
          </p:cNvSpPr>
          <p:nvPr/>
        </p:nvSpPr>
        <p:spPr bwMode="auto">
          <a:xfrm>
            <a:off x="609600" y="3433763"/>
            <a:ext cx="4632325"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pPr algn="ctr"/>
            <a:endParaRPr lang="en-US"/>
          </a:p>
        </p:txBody>
      </p:sp>
      <p:sp>
        <p:nvSpPr>
          <p:cNvPr id="729137" name="Rectangle 4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9138" name="Rectangle 5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9139" name="Rectangle 5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9140" name="Rectangle 5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9141" name="Rectangle 5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9144" name="Rectangle 5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29145" name="Rectangle 5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29147" name="Rectangle 5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39CF0438-AE99-0A4E-AA0E-79BF176C5F42}" type="slidenum">
              <a:rPr lang="en-US"/>
              <a:pPr/>
              <a:t>164</a:t>
            </a:fld>
            <a:endParaRPr lang="en-US" sz="1400"/>
          </a:p>
        </p:txBody>
      </p:sp>
      <p:sp>
        <p:nvSpPr>
          <p:cNvPr id="731138" name="Rectangle 2"/>
          <p:cNvSpPr>
            <a:spLocks noGrp="1" noChangeArrowheads="1"/>
          </p:cNvSpPr>
          <p:nvPr>
            <p:ph type="title"/>
          </p:nvPr>
        </p:nvSpPr>
        <p:spPr/>
        <p:txBody>
          <a:bodyPr/>
          <a:lstStyle/>
          <a:p>
            <a:r>
              <a:rPr lang="en-US"/>
              <a:t>Powers of Two:  Trace</a:t>
            </a:r>
          </a:p>
        </p:txBody>
      </p:sp>
      <p:sp>
        <p:nvSpPr>
          <p:cNvPr id="73113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1224" name="Rectangle 8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1225" name="Rectangle 89"/>
          <p:cNvSpPr>
            <a:spLocks noChangeArrowheads="1"/>
          </p:cNvSpPr>
          <p:nvPr/>
        </p:nvSpPr>
        <p:spPr bwMode="auto">
          <a:xfrm>
            <a:off x="609600" y="37004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1226" name="Rectangle 9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1227" name="Rectangle 9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1228" name="Rectangle 9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1229" name="Rectangle 9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1230" name="Rectangle 9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1231" name="Rectangle 9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1232" name="Rectangle 9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1233" name="Rectangle 9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1234" name="Rectangle 9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1235" name="Rectangle 9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1236" name="Rectangle 10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7CF8CECE-2E9E-7448-B4F3-7520C2A76530}" type="slidenum">
              <a:rPr lang="en-US"/>
              <a:pPr/>
              <a:t>165</a:t>
            </a:fld>
            <a:endParaRPr lang="en-US" sz="1400"/>
          </a:p>
        </p:txBody>
      </p:sp>
      <p:sp>
        <p:nvSpPr>
          <p:cNvPr id="733186" name="Rectangle 2"/>
          <p:cNvSpPr>
            <a:spLocks noGrp="1" noChangeArrowheads="1"/>
          </p:cNvSpPr>
          <p:nvPr>
            <p:ph type="title"/>
          </p:nvPr>
        </p:nvSpPr>
        <p:spPr/>
        <p:txBody>
          <a:bodyPr/>
          <a:lstStyle/>
          <a:p>
            <a:r>
              <a:rPr lang="en-US"/>
              <a:t>Powers of Two:  Trace</a:t>
            </a:r>
          </a:p>
        </p:txBody>
      </p:sp>
      <p:sp>
        <p:nvSpPr>
          <p:cNvPr id="73318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3222" name="Rectangle 3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3223" name="Rectangle 39"/>
          <p:cNvSpPr>
            <a:spLocks noChangeArrowheads="1"/>
          </p:cNvSpPr>
          <p:nvPr/>
        </p:nvSpPr>
        <p:spPr bwMode="auto">
          <a:xfrm>
            <a:off x="609600" y="39163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3224" name="Rectangle 4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3225" name="Rectangle 4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3226" name="Rectangle 4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3227" name="Rectangle 4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3228" name="Rectangle 4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3229" name="Rectangle 4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3230" name="Rectangle 4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33231" name="Rectangle 4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3232" name="Rectangle 4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3233" name="Rectangle 4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3234" name="Rectangle 5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937EC908-D8F1-AD4C-B15D-52C25C5F775D}" type="slidenum">
              <a:rPr lang="en-US"/>
              <a:pPr/>
              <a:t>166</a:t>
            </a:fld>
            <a:endParaRPr lang="en-US" sz="1400"/>
          </a:p>
        </p:txBody>
      </p:sp>
      <p:sp>
        <p:nvSpPr>
          <p:cNvPr id="735234" name="Rectangle 2"/>
          <p:cNvSpPr>
            <a:spLocks noGrp="1" noChangeArrowheads="1"/>
          </p:cNvSpPr>
          <p:nvPr>
            <p:ph type="title"/>
          </p:nvPr>
        </p:nvSpPr>
        <p:spPr/>
        <p:txBody>
          <a:bodyPr/>
          <a:lstStyle/>
          <a:p>
            <a:r>
              <a:rPr lang="en-US"/>
              <a:t>Powers of Two:  Trace</a:t>
            </a:r>
          </a:p>
        </p:txBody>
      </p:sp>
      <p:sp>
        <p:nvSpPr>
          <p:cNvPr id="73523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5294" name="Rectangle 62"/>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5295" name="Rectangle 63"/>
          <p:cNvSpPr>
            <a:spLocks noChangeArrowheads="1"/>
          </p:cNvSpPr>
          <p:nvPr/>
        </p:nvSpPr>
        <p:spPr bwMode="auto">
          <a:xfrm>
            <a:off x="609600" y="32115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5296" name="Rectangle 64"/>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5297" name="Rectangle 65"/>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5298" name="Rectangle 66"/>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5299" name="Rectangle 67"/>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5300" name="Rectangle 68"/>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5301" name="Rectangle 69"/>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5302" name="Rectangle 70"/>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35303" name="Rectangle 7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5304" name="Rectangle 7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5305" name="Rectangle 7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35306" name="Rectangle 7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CC651D42-B55F-0F4F-B12C-E5CB3D434028}" type="slidenum">
              <a:rPr lang="en-US"/>
              <a:pPr/>
              <a:t>167</a:t>
            </a:fld>
            <a:endParaRPr lang="en-US" sz="1400"/>
          </a:p>
        </p:txBody>
      </p:sp>
      <p:sp>
        <p:nvSpPr>
          <p:cNvPr id="743426" name="Rectangle 2"/>
          <p:cNvSpPr>
            <a:spLocks noGrp="1" noChangeArrowheads="1"/>
          </p:cNvSpPr>
          <p:nvPr>
            <p:ph type="title"/>
          </p:nvPr>
        </p:nvSpPr>
        <p:spPr/>
        <p:txBody>
          <a:bodyPr/>
          <a:lstStyle/>
          <a:p>
            <a:r>
              <a:rPr lang="en-US"/>
              <a:t>Powers of Two:  Trace</a:t>
            </a:r>
          </a:p>
        </p:txBody>
      </p:sp>
      <p:sp>
        <p:nvSpPr>
          <p:cNvPr id="74342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3559" name="Rectangle 13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3560" name="Rectangle 136"/>
          <p:cNvSpPr>
            <a:spLocks noChangeArrowheads="1"/>
          </p:cNvSpPr>
          <p:nvPr/>
        </p:nvSpPr>
        <p:spPr bwMode="auto">
          <a:xfrm>
            <a:off x="609600"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3561" name="Rectangle 13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3562" name="Rectangle 13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3563" name="Rectangle 13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3564" name="Rectangle 14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3565" name="Rectangle 14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3566" name="Rectangle 14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3567" name="Rectangle 14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3570" name="Rectangle 14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3571" name="Rectangle 14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3572" name="Rectangle 14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3574" name="Rectangle 15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122F932E-59E3-CE46-A0B6-ACEE06D8E3ED}" type="slidenum">
              <a:rPr lang="en-US"/>
              <a:pPr/>
              <a:t>168</a:t>
            </a:fld>
            <a:endParaRPr lang="en-US" sz="1400"/>
          </a:p>
        </p:txBody>
      </p:sp>
      <p:sp>
        <p:nvSpPr>
          <p:cNvPr id="745474" name="Rectangle 2"/>
          <p:cNvSpPr>
            <a:spLocks noGrp="1" noChangeArrowheads="1"/>
          </p:cNvSpPr>
          <p:nvPr>
            <p:ph type="title"/>
          </p:nvPr>
        </p:nvSpPr>
        <p:spPr/>
        <p:txBody>
          <a:bodyPr/>
          <a:lstStyle/>
          <a:p>
            <a:r>
              <a:rPr lang="en-US"/>
              <a:t>Powers of Two:  Trace</a:t>
            </a:r>
          </a:p>
        </p:txBody>
      </p:sp>
      <p:sp>
        <p:nvSpPr>
          <p:cNvPr id="74547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5588" name="Rectangle 11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5589" name="Rectangle 117"/>
          <p:cNvSpPr>
            <a:spLocks noChangeArrowheads="1"/>
          </p:cNvSpPr>
          <p:nvPr/>
        </p:nvSpPr>
        <p:spPr bwMode="auto">
          <a:xfrm>
            <a:off x="609600" y="36957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5590" name="Rectangle 11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5591" name="Rectangle 11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5592" name="Rectangle 12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5593" name="Rectangle 12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5594" name="Rectangle 12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5595" name="Rectangle 12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5596" name="Rectangle 12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5597" name="Rectangle 12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5598" name="Rectangle 12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5599" name="Rectangle 12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5600" name="Rectangle 12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5601" name="Rectangle 12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5602" name="Rectangle 13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5603" name="Rectangle 13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5C06C52-1FA2-CE4C-99E4-AE54D456B323}" type="slidenum">
              <a:rPr lang="en-US"/>
              <a:pPr/>
              <a:t>169</a:t>
            </a:fld>
            <a:endParaRPr lang="en-US" sz="1400" dirty="0"/>
          </a:p>
        </p:txBody>
      </p:sp>
      <p:sp>
        <p:nvSpPr>
          <p:cNvPr id="747522" name="Rectangle 2"/>
          <p:cNvSpPr>
            <a:spLocks noGrp="1" noChangeArrowheads="1"/>
          </p:cNvSpPr>
          <p:nvPr>
            <p:ph type="title"/>
          </p:nvPr>
        </p:nvSpPr>
        <p:spPr/>
        <p:txBody>
          <a:bodyPr/>
          <a:lstStyle/>
          <a:p>
            <a:r>
              <a:rPr lang="en-US"/>
              <a:t>Powers of Two:  Trace</a:t>
            </a:r>
          </a:p>
        </p:txBody>
      </p:sp>
      <p:sp>
        <p:nvSpPr>
          <p:cNvPr id="74752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7605" name="Rectangle 8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7606" name="Rectangle 86"/>
          <p:cNvSpPr>
            <a:spLocks noChangeArrowheads="1"/>
          </p:cNvSpPr>
          <p:nvPr/>
        </p:nvSpPr>
        <p:spPr bwMode="auto">
          <a:xfrm>
            <a:off x="609600" y="39497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7607" name="Rectangle 8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7608" name="Rectangle 8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7609" name="Rectangle 8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7610" name="Rectangle 9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7611" name="Rectangle 9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7612" name="Rectangle 9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7613" name="Rectangle 9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7614" name="Rectangle 94"/>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7615" name="Rectangle 95"/>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47616" name="Rectangle 9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7617" name="Rectangle 9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7618" name="Rectangle 9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7619" name="Rectangle 99"/>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7620" name="Rectangle 10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1.ders sonu</a:t>
            </a:r>
            <a:endParaRPr lang="tr-TR" sz="8000" dirty="0"/>
          </a:p>
        </p:txBody>
      </p:sp>
    </p:spTree>
  </p:cSld>
  <p:clrMapOvr>
    <a:masterClrMapping/>
  </p:clrMapOvr>
  <p:transition>
    <p:random/>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F7126340-7429-324B-B571-A8FD3ED4CE4D}" type="slidenum">
              <a:rPr lang="en-US"/>
              <a:pPr/>
              <a:t>170</a:t>
            </a:fld>
            <a:endParaRPr lang="en-US" sz="1400"/>
          </a:p>
        </p:txBody>
      </p:sp>
      <p:sp>
        <p:nvSpPr>
          <p:cNvPr id="749570" name="Rectangle 2"/>
          <p:cNvSpPr>
            <a:spLocks noGrp="1" noChangeArrowheads="1"/>
          </p:cNvSpPr>
          <p:nvPr>
            <p:ph type="title"/>
          </p:nvPr>
        </p:nvSpPr>
        <p:spPr/>
        <p:txBody>
          <a:bodyPr/>
          <a:lstStyle/>
          <a:p>
            <a:r>
              <a:rPr lang="en-US"/>
              <a:t>Powers of Two:  Trace</a:t>
            </a:r>
          </a:p>
        </p:txBody>
      </p:sp>
      <p:sp>
        <p:nvSpPr>
          <p:cNvPr id="74957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9664" name="Rectangle 9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9665" name="Rectangle 97"/>
          <p:cNvSpPr>
            <a:spLocks noChangeArrowheads="1"/>
          </p:cNvSpPr>
          <p:nvPr/>
        </p:nvSpPr>
        <p:spPr bwMode="auto">
          <a:xfrm>
            <a:off x="609600" y="32194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9666" name="Rectangle 9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9667" name="Rectangle 9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9668" name="Rectangle 10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9669" name="Rectangle 10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9670" name="Rectangle 10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9671" name="Rectangle 10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9672" name="Rectangle 10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9673" name="Rectangle 10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9674" name="Rectangle 10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49675"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9676"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9677"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9678"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9679" name="Rectangle 11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092ED98-BDE3-334F-82F3-FB13B5B94352}" type="slidenum">
              <a:rPr lang="en-US"/>
              <a:pPr/>
              <a:t>171</a:t>
            </a:fld>
            <a:endParaRPr lang="en-US" sz="1400"/>
          </a:p>
        </p:txBody>
      </p:sp>
      <p:sp>
        <p:nvSpPr>
          <p:cNvPr id="751618" name="Rectangle 2"/>
          <p:cNvSpPr>
            <a:spLocks noGrp="1" noChangeArrowheads="1"/>
          </p:cNvSpPr>
          <p:nvPr>
            <p:ph type="title"/>
          </p:nvPr>
        </p:nvSpPr>
        <p:spPr/>
        <p:txBody>
          <a:bodyPr/>
          <a:lstStyle/>
          <a:p>
            <a:r>
              <a:rPr lang="en-US"/>
              <a:t>Powers of Two:  Trace</a:t>
            </a:r>
          </a:p>
        </p:txBody>
      </p:sp>
      <p:sp>
        <p:nvSpPr>
          <p:cNvPr id="75161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1711" name="Rectangle 9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1712" name="Rectangle 96"/>
          <p:cNvSpPr>
            <a:spLocks noChangeArrowheads="1"/>
          </p:cNvSpPr>
          <p:nvPr/>
        </p:nvSpPr>
        <p:spPr bwMode="auto">
          <a:xfrm>
            <a:off x="609600" y="34337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1713" name="Rectangle 9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1714" name="Rectangle 9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1715" name="Rectangle 9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1716" name="Rectangle 10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1717" name="Rectangle 10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1718" name="Rectangle 10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1719" name="Rectangle 10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1720" name="Rectangle 104"/>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1721" name="Rectangle 105"/>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1724" name="Rectangle 108"/>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1725" name="Rectangle 109"/>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1726" name="Rectangle 110"/>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1727" name="Rectangle 111"/>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1729" name="Rectangle 113"/>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2CBD4859-0B45-D149-AD5D-836C5E07E1DB}" type="slidenum">
              <a:rPr lang="en-US"/>
              <a:pPr/>
              <a:t>172</a:t>
            </a:fld>
            <a:endParaRPr lang="en-US" sz="1400"/>
          </a:p>
        </p:txBody>
      </p:sp>
      <p:sp>
        <p:nvSpPr>
          <p:cNvPr id="753666" name="Rectangle 2"/>
          <p:cNvSpPr>
            <a:spLocks noGrp="1" noChangeArrowheads="1"/>
          </p:cNvSpPr>
          <p:nvPr>
            <p:ph type="title"/>
          </p:nvPr>
        </p:nvSpPr>
        <p:spPr/>
        <p:txBody>
          <a:bodyPr/>
          <a:lstStyle/>
          <a:p>
            <a:r>
              <a:rPr lang="en-US"/>
              <a:t>Powers of Two:  Trace</a:t>
            </a:r>
          </a:p>
        </p:txBody>
      </p:sp>
      <p:sp>
        <p:nvSpPr>
          <p:cNvPr id="75366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3753" name="Rectangle 8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3754" name="Rectangle 90"/>
          <p:cNvSpPr>
            <a:spLocks noChangeArrowheads="1"/>
          </p:cNvSpPr>
          <p:nvPr/>
        </p:nvSpPr>
        <p:spPr bwMode="auto">
          <a:xfrm>
            <a:off x="609600" y="367982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3755" name="Rectangle 9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3756" name="Rectangle 9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3757" name="Rectangle 9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3758" name="Rectangle 9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3759" name="Rectangle 9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3760" name="Rectangle 9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3761" name="Rectangle 9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3762" name="Rectangle 9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3763" name="Rectangle 9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3764" name="Rectangle 10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3765" name="Rectangle 10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3766" name="Rectangle 10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3767" name="Rectangle 10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3768" name="Rectangle 10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3769" name="Rectangle 10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3770" name="Rectangle 10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3771" name="Rectangle 10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E63954F7-4C9E-2F4C-B65E-4F56AE8A4F1B}" type="slidenum">
              <a:rPr lang="en-US"/>
              <a:pPr/>
              <a:t>173</a:t>
            </a:fld>
            <a:endParaRPr lang="en-US" sz="1400"/>
          </a:p>
        </p:txBody>
      </p:sp>
      <p:sp>
        <p:nvSpPr>
          <p:cNvPr id="755714" name="Rectangle 2"/>
          <p:cNvSpPr>
            <a:spLocks noGrp="1" noChangeArrowheads="1"/>
          </p:cNvSpPr>
          <p:nvPr>
            <p:ph type="title"/>
          </p:nvPr>
        </p:nvSpPr>
        <p:spPr/>
        <p:txBody>
          <a:bodyPr/>
          <a:lstStyle/>
          <a:p>
            <a:r>
              <a:rPr lang="en-US"/>
              <a:t>Powers of Two:  Trace</a:t>
            </a:r>
          </a:p>
        </p:txBody>
      </p:sp>
      <p:sp>
        <p:nvSpPr>
          <p:cNvPr id="75571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5800" name="Rectangle 8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5801" name="Rectangle 89"/>
          <p:cNvSpPr>
            <a:spLocks noChangeArrowheads="1"/>
          </p:cNvSpPr>
          <p:nvPr/>
        </p:nvSpPr>
        <p:spPr bwMode="auto">
          <a:xfrm>
            <a:off x="609600" y="39322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5802" name="Rectangle 9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5803" name="Rectangle 9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5804" name="Rectangle 9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5805" name="Rectangle 9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5806" name="Rectangle 9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5807" name="Rectangle 9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5808" name="Rectangle 9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5809" name="Rectangle 9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5810" name="Rectangle 9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5811" name="Rectangle 9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5812" name="Rectangle 10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5813" name="Rectangle 10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5814" name="Rectangle 10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5815" name="Rectangle 10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5816" name="Rectangle 10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5817" name="Rectangle 10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5818" name="Rectangle 10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F94AB2E1-15F7-A241-9242-BD3414F1CADE}" type="slidenum">
              <a:rPr lang="en-US"/>
              <a:pPr/>
              <a:t>174</a:t>
            </a:fld>
            <a:endParaRPr lang="en-US" sz="1400"/>
          </a:p>
        </p:txBody>
      </p:sp>
      <p:sp>
        <p:nvSpPr>
          <p:cNvPr id="757762" name="Rectangle 2"/>
          <p:cNvSpPr>
            <a:spLocks noGrp="1" noChangeArrowheads="1"/>
          </p:cNvSpPr>
          <p:nvPr>
            <p:ph type="title"/>
          </p:nvPr>
        </p:nvSpPr>
        <p:spPr/>
        <p:txBody>
          <a:bodyPr/>
          <a:lstStyle/>
          <a:p>
            <a:r>
              <a:rPr lang="en-US"/>
              <a:t>Powers of Two:  Trace</a:t>
            </a:r>
          </a:p>
        </p:txBody>
      </p:sp>
      <p:sp>
        <p:nvSpPr>
          <p:cNvPr id="75776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7858" name="Rectangle 9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7859" name="Rectangle 99"/>
          <p:cNvSpPr>
            <a:spLocks noChangeArrowheads="1"/>
          </p:cNvSpPr>
          <p:nvPr/>
        </p:nvSpPr>
        <p:spPr bwMode="auto">
          <a:xfrm>
            <a:off x="609600" y="320198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7860" name="Rectangle 10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7861" name="Rectangle 10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7862" name="Rectangle 10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7863" name="Rectangle 10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7864" name="Rectangle 10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7865" name="Rectangle 10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7866" name="Rectangle 10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7867" name="Rectangle 10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7868" name="Rectangle 10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7869" name="Rectangle 10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7870" name="Rectangle 11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7871" name="Rectangle 11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7872" name="Rectangle 11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7873" name="Rectangle 11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4" name="Rectangle 11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5" name="Rectangle 11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6" name="Rectangle 11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845D6D17-0190-D84A-B27D-6416EB3C173F}" type="slidenum">
              <a:rPr lang="en-US"/>
              <a:pPr/>
              <a:t>175</a:t>
            </a:fld>
            <a:endParaRPr lang="en-US" sz="1400"/>
          </a:p>
        </p:txBody>
      </p:sp>
      <p:sp>
        <p:nvSpPr>
          <p:cNvPr id="759810" name="Rectangle 2"/>
          <p:cNvSpPr>
            <a:spLocks noGrp="1" noChangeArrowheads="1"/>
          </p:cNvSpPr>
          <p:nvPr>
            <p:ph type="title"/>
          </p:nvPr>
        </p:nvSpPr>
        <p:spPr/>
        <p:txBody>
          <a:bodyPr/>
          <a:lstStyle/>
          <a:p>
            <a:r>
              <a:rPr lang="en-US"/>
              <a:t>Powers of Two:  Trace</a:t>
            </a:r>
          </a:p>
        </p:txBody>
      </p:sp>
      <p:sp>
        <p:nvSpPr>
          <p:cNvPr id="75981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9906" name="Rectangle 9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9907" name="Rectangle 99"/>
          <p:cNvSpPr>
            <a:spLocks noChangeArrowheads="1"/>
          </p:cNvSpPr>
          <p:nvPr/>
        </p:nvSpPr>
        <p:spPr bwMode="auto">
          <a:xfrm>
            <a:off x="609600" y="3448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9908" name="Rectangle 10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9909" name="Rectangle 10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9910" name="Rectangle 10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9911" name="Rectangle 10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9912" name="Rectangle 10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9913" name="Rectangle 10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9914" name="Rectangle 10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9915" name="Rectangle 10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9916" name="Rectangle 10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9917" name="Rectangle 10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9918" name="Rectangle 11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9919" name="Rectangle 11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9920" name="Rectangle 11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9921" name="Rectangle 11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2" name="Rectangle 11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3" name="Rectangle 11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7" name="Rectangle 11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5C8E4625-5F1E-EA44-AFD8-C11503F41E9E}" type="slidenum">
              <a:rPr lang="en-US"/>
              <a:pPr/>
              <a:t>176</a:t>
            </a:fld>
            <a:endParaRPr lang="en-US" sz="1400"/>
          </a:p>
        </p:txBody>
      </p:sp>
      <p:sp>
        <p:nvSpPr>
          <p:cNvPr id="761858" name="Rectangle 2"/>
          <p:cNvSpPr>
            <a:spLocks noGrp="1" noChangeArrowheads="1"/>
          </p:cNvSpPr>
          <p:nvPr>
            <p:ph type="title"/>
          </p:nvPr>
        </p:nvSpPr>
        <p:spPr/>
        <p:txBody>
          <a:bodyPr/>
          <a:lstStyle/>
          <a:p>
            <a:r>
              <a:rPr lang="en-US"/>
              <a:t>Powers of Two:  Trace</a:t>
            </a:r>
          </a:p>
        </p:txBody>
      </p:sp>
      <p:sp>
        <p:nvSpPr>
          <p:cNvPr id="76185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1947" name="Rectangle 9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1948" name="Rectangle 92"/>
          <p:cNvSpPr>
            <a:spLocks noChangeArrowheads="1"/>
          </p:cNvSpPr>
          <p:nvPr/>
        </p:nvSpPr>
        <p:spPr bwMode="auto">
          <a:xfrm>
            <a:off x="609600" y="3702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1949" name="Rectangle 9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1950" name="Rectangle 9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1951" name="Rectangle 9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1952" name="Rectangle 9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1953" name="Rectangle 9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1954" name="Rectangle 9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1955" name="Rectangle 9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1956" name="Rectangle 10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1957" name="Rectangle 10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1958" name="Rectangle 10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1959" name="Rectangle 10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1960" name="Rectangle 10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1961" name="Rectangle 10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1962" name="Rectangle 10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3" name="Rectangle 10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4" name="Rectangle 10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5" name="Rectangle 10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1966" name="Rectangle 11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1967" name="Rectangle 11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1968" name="Rectangle 11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E4FBD7DF-304C-B44C-A470-803E24988571}" type="slidenum">
              <a:rPr lang="en-US"/>
              <a:pPr/>
              <a:t>177</a:t>
            </a:fld>
            <a:endParaRPr lang="en-US" sz="1400"/>
          </a:p>
        </p:txBody>
      </p:sp>
      <p:sp>
        <p:nvSpPr>
          <p:cNvPr id="763906" name="Rectangle 2"/>
          <p:cNvSpPr>
            <a:spLocks noGrp="1" noChangeArrowheads="1"/>
          </p:cNvSpPr>
          <p:nvPr>
            <p:ph type="title"/>
          </p:nvPr>
        </p:nvSpPr>
        <p:spPr/>
        <p:txBody>
          <a:bodyPr/>
          <a:lstStyle/>
          <a:p>
            <a:r>
              <a:rPr lang="en-US"/>
              <a:t>Powers of Two:  Trace</a:t>
            </a:r>
          </a:p>
        </p:txBody>
      </p:sp>
      <p:sp>
        <p:nvSpPr>
          <p:cNvPr id="76390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3995" name="Rectangle 9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3996" name="Rectangle 92"/>
          <p:cNvSpPr>
            <a:spLocks noChangeArrowheads="1"/>
          </p:cNvSpPr>
          <p:nvPr/>
        </p:nvSpPr>
        <p:spPr bwMode="auto">
          <a:xfrm>
            <a:off x="609600" y="39401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3997" name="Rectangle 9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3998" name="Rectangle 9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3999" name="Rectangle 9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4000" name="Rectangle 9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4001" name="Rectangle 9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4002" name="Rectangle 9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4003" name="Rectangle 9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4004" name="Rectangle 10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4005" name="Rectangle 10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4006" name="Rectangle 10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4007" name="Rectangle 10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4008" name="Rectangle 10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4009" name="Rectangle 10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4010" name="Rectangle 10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1" name="Rectangle 10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2" name="Rectangle 10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3" name="Rectangle 10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4014" name="Rectangle 11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4015" name="Rectangle 11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4016" name="Rectangle 11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6CED4F16-1628-EE40-AB38-29A801DDB3FD}" type="slidenum">
              <a:rPr lang="en-US"/>
              <a:pPr/>
              <a:t>178</a:t>
            </a:fld>
            <a:endParaRPr lang="en-US" sz="1400"/>
          </a:p>
        </p:txBody>
      </p:sp>
      <p:sp>
        <p:nvSpPr>
          <p:cNvPr id="765954" name="Rectangle 2"/>
          <p:cNvSpPr>
            <a:spLocks noGrp="1" noChangeArrowheads="1"/>
          </p:cNvSpPr>
          <p:nvPr>
            <p:ph type="title"/>
          </p:nvPr>
        </p:nvSpPr>
        <p:spPr/>
        <p:txBody>
          <a:bodyPr/>
          <a:lstStyle/>
          <a:p>
            <a:r>
              <a:rPr lang="en-US"/>
              <a:t>Powers of Two:  Trace</a:t>
            </a:r>
          </a:p>
        </p:txBody>
      </p:sp>
      <p:sp>
        <p:nvSpPr>
          <p:cNvPr id="76595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6053"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6054" name="Rectangle 102"/>
          <p:cNvSpPr>
            <a:spLocks noChangeArrowheads="1"/>
          </p:cNvSpPr>
          <p:nvPr/>
        </p:nvSpPr>
        <p:spPr bwMode="auto">
          <a:xfrm>
            <a:off x="609600" y="320992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6055"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6056"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6057"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6058"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6059"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6060"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6061"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6062"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6063"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6064"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6065"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6066"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6067"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6068"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69"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70"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71"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6072"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6073"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6074" name="Rectangle 12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B5855EE9-BF5B-894E-80B8-06D16AC134CA}" type="slidenum">
              <a:rPr lang="en-US"/>
              <a:pPr/>
              <a:t>179</a:t>
            </a:fld>
            <a:endParaRPr lang="en-US" sz="1400"/>
          </a:p>
        </p:txBody>
      </p:sp>
      <p:sp>
        <p:nvSpPr>
          <p:cNvPr id="768002" name="Rectangle 2"/>
          <p:cNvSpPr>
            <a:spLocks noGrp="1" noChangeArrowheads="1"/>
          </p:cNvSpPr>
          <p:nvPr>
            <p:ph type="title"/>
          </p:nvPr>
        </p:nvSpPr>
        <p:spPr/>
        <p:txBody>
          <a:bodyPr/>
          <a:lstStyle/>
          <a:p>
            <a:r>
              <a:rPr lang="en-US"/>
              <a:t>Powers of Two:  Trace</a:t>
            </a:r>
          </a:p>
        </p:txBody>
      </p:sp>
      <p:sp>
        <p:nvSpPr>
          <p:cNvPr id="76800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8101"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8102" name="Rectangle 102"/>
          <p:cNvSpPr>
            <a:spLocks noChangeArrowheads="1"/>
          </p:cNvSpPr>
          <p:nvPr/>
        </p:nvSpPr>
        <p:spPr bwMode="auto">
          <a:xfrm>
            <a:off x="609600" y="3448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8103"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8104"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8105"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8106"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8107"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8108"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8109"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8110"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8111"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8112"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8113"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8114"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8115"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8116"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7"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8"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9"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8120"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8123" name="Rectangle 12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8125" name="Rectangle 12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Screen-shot-2012-06-25-at-9_12_54-AM-300x264.png"/>
          <p:cNvPicPr>
            <a:picLocks noChangeAspect="1"/>
          </p:cNvPicPr>
          <p:nvPr/>
        </p:nvPicPr>
        <p:blipFill>
          <a:blip r:embed="rId2">
            <a:clrChange>
              <a:clrFrom>
                <a:srgbClr val="FFFFFF"/>
              </a:clrFrom>
              <a:clrTo>
                <a:srgbClr val="FFFFFF">
                  <a:alpha val="0"/>
                </a:srgbClr>
              </a:clrTo>
            </a:clrChange>
          </a:blip>
          <a:stretch>
            <a:fillRect/>
          </a:stretch>
        </p:blipFill>
        <p:spPr>
          <a:xfrm>
            <a:off x="7072330" y="4377696"/>
            <a:ext cx="2428872" cy="2137407"/>
          </a:xfrm>
          <a:prstGeom prst="rect">
            <a:avLst/>
          </a:prstGeom>
        </p:spPr>
      </p:pic>
      <p:sp>
        <p:nvSpPr>
          <p:cNvPr id="2" name="1 Başlık"/>
          <p:cNvSpPr>
            <a:spLocks noGrp="1"/>
          </p:cNvSpPr>
          <p:nvPr>
            <p:ph type="title"/>
          </p:nvPr>
        </p:nvSpPr>
        <p:spPr/>
        <p:txBody>
          <a:bodyPr/>
          <a:lstStyle/>
          <a:p>
            <a:r>
              <a:rPr lang="tr-TR" dirty="0" smtClean="0"/>
              <a:t>Fonksiyonlar ne işe yarıyor?</a:t>
            </a:r>
          </a:p>
        </p:txBody>
      </p:sp>
      <p:sp>
        <p:nvSpPr>
          <p:cNvPr id="5" name="4 Köşeleri Yuvarlanmış Dikdörtgen Belirtme Çizgisi"/>
          <p:cNvSpPr/>
          <p:nvPr/>
        </p:nvSpPr>
        <p:spPr>
          <a:xfrm>
            <a:off x="6000760" y="2928934"/>
            <a:ext cx="2286016" cy="1214446"/>
          </a:xfrm>
          <a:prstGeom prst="wedgeRoundRectCallout">
            <a:avLst>
              <a:gd name="adj1" fmla="val 37008"/>
              <a:gd name="adj2" fmla="val 9714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sz="1600" dirty="0" smtClean="0">
                <a:solidFill>
                  <a:schemeClr val="tx1"/>
                </a:solidFill>
              </a:rPr>
              <a:t>HOCAM, </a:t>
            </a:r>
            <a:r>
              <a:rPr lang="tr-TR" sz="1600" i="1" dirty="0" smtClean="0">
                <a:solidFill>
                  <a:srgbClr val="0070C0"/>
                </a:solidFill>
              </a:rPr>
              <a:t>FONKSİYONLAR</a:t>
            </a:r>
            <a:r>
              <a:rPr lang="tr-TR" sz="1600" dirty="0" smtClean="0">
                <a:solidFill>
                  <a:schemeClr val="tx1"/>
                </a:solidFill>
              </a:rPr>
              <a:t> NE İŞE YARIYOR BEN TAM ANLAMADIM” </a:t>
            </a:r>
            <a:endParaRPr lang="tr-TR" sz="1600" dirty="0">
              <a:solidFill>
                <a:schemeClr val="tx1"/>
              </a:solidFill>
            </a:endParaRPr>
          </a:p>
        </p:txBody>
      </p:sp>
      <p:sp>
        <p:nvSpPr>
          <p:cNvPr id="6" name="5 İçerik Yer Tutucusu"/>
          <p:cNvSpPr>
            <a:spLocks noGrp="1"/>
          </p:cNvSpPr>
          <p:nvPr>
            <p:ph sz="quarter" idx="1"/>
          </p:nvPr>
        </p:nvSpPr>
        <p:spPr/>
        <p:txBody>
          <a:bodyPr/>
          <a:lstStyle/>
          <a:p>
            <a:r>
              <a:rPr lang="tr-TR" dirty="0" smtClean="0"/>
              <a:t>Kod içerisinde tekrar tekrar kullanmamız gereken kod öbeklerini fonksiyon haline getirirsek, kodumuz daha sade ve anlaşılır oluyor.</a:t>
            </a:r>
          </a:p>
          <a:p>
            <a:r>
              <a:rPr lang="tr-TR" dirty="0" smtClean="0"/>
              <a:t>Böylece, karmaşık işlemleri </a:t>
            </a:r>
            <a:r>
              <a:rPr lang="tr-TR" dirty="0" err="1" smtClean="0"/>
              <a:t>main</a:t>
            </a:r>
            <a:r>
              <a:rPr lang="tr-TR" dirty="0" smtClean="0"/>
              <a:t> içinde kısa kodlarla çözebiliyor oluyoruz. </a:t>
            </a:r>
          </a:p>
          <a:p>
            <a:r>
              <a:rPr lang="tr-TR" dirty="0" smtClean="0"/>
              <a:t>Böylece, </a:t>
            </a:r>
            <a:r>
              <a:rPr lang="tr-TR" dirty="0" err="1" smtClean="0"/>
              <a:t>main</a:t>
            </a:r>
            <a:r>
              <a:rPr lang="tr-TR" dirty="0" smtClean="0"/>
              <a:t> sadeleşiyor.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amond(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44A1EF69-C572-F242-AAEF-766A19BC6A52}" type="slidenum">
              <a:rPr lang="en-US"/>
              <a:pPr/>
              <a:t>180</a:t>
            </a:fld>
            <a:endParaRPr lang="en-US" sz="1400"/>
          </a:p>
        </p:txBody>
      </p:sp>
      <p:sp>
        <p:nvSpPr>
          <p:cNvPr id="770050" name="Rectangle 2"/>
          <p:cNvSpPr>
            <a:spLocks noGrp="1" noChangeArrowheads="1"/>
          </p:cNvSpPr>
          <p:nvPr>
            <p:ph type="title"/>
          </p:nvPr>
        </p:nvSpPr>
        <p:spPr/>
        <p:txBody>
          <a:bodyPr/>
          <a:lstStyle/>
          <a:p>
            <a:r>
              <a:rPr lang="en-US"/>
              <a:t>Powers of Two:  Trace</a:t>
            </a:r>
          </a:p>
        </p:txBody>
      </p:sp>
      <p:sp>
        <p:nvSpPr>
          <p:cNvPr id="77005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0142" name="Rectangle 9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0143" name="Rectangle 95"/>
          <p:cNvSpPr>
            <a:spLocks noChangeArrowheads="1"/>
          </p:cNvSpPr>
          <p:nvPr/>
        </p:nvSpPr>
        <p:spPr bwMode="auto">
          <a:xfrm>
            <a:off x="609600" y="3702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0144" name="Rectangle 9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0145" name="Rectangle 9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0146" name="Rectangle 9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0147" name="Rectangle 9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0148" name="Rectangle 10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0149" name="Rectangle 10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0150" name="Rectangle 10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0151" name="Rectangle 10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0152" name="Rectangle 10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0153" name="Rectangle 10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0154" name="Rectangle 10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0155"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0156"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0157"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58"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59" name="Rectangle 11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60" name="Rectangle 11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0161" name="Rectangle 11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0162" name="Rectangle 11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0163" name="Rectangle 11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0164" name="Rectangle 116"/>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0165" name="Rectangle 117"/>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0166" name="Rectangle 11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2E447987-919E-164D-B9EA-F110CBAD388F}" type="slidenum">
              <a:rPr lang="en-US"/>
              <a:pPr/>
              <a:t>181</a:t>
            </a:fld>
            <a:endParaRPr lang="en-US" sz="1400"/>
          </a:p>
        </p:txBody>
      </p:sp>
      <p:sp>
        <p:nvSpPr>
          <p:cNvPr id="772098" name="Rectangle 2"/>
          <p:cNvSpPr>
            <a:spLocks noGrp="1" noChangeArrowheads="1"/>
          </p:cNvSpPr>
          <p:nvPr>
            <p:ph type="title"/>
          </p:nvPr>
        </p:nvSpPr>
        <p:spPr/>
        <p:txBody>
          <a:bodyPr/>
          <a:lstStyle/>
          <a:p>
            <a:r>
              <a:rPr lang="en-US"/>
              <a:t>Powers of Two:  Trace</a:t>
            </a:r>
          </a:p>
        </p:txBody>
      </p:sp>
      <p:sp>
        <p:nvSpPr>
          <p:cNvPr id="772099"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2190" name="Rectangle 9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2191" name="Rectangle 95"/>
          <p:cNvSpPr>
            <a:spLocks noChangeArrowheads="1"/>
          </p:cNvSpPr>
          <p:nvPr/>
        </p:nvSpPr>
        <p:spPr bwMode="auto">
          <a:xfrm>
            <a:off x="609600" y="39401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2192" name="Rectangle 9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2193" name="Rectangle 9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2194" name="Rectangle 9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2195" name="Rectangle 9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2196" name="Rectangle 10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2197" name="Rectangle 10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2198" name="Rectangle 10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2199" name="Rectangle 10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2200" name="Rectangle 10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2201" name="Rectangle 10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2202" name="Rectangle 10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2203"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2204"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2205"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6"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7" name="Rectangle 11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8" name="Rectangle 11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2209" name="Rectangle 11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2210" name="Rectangle 11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2211" name="Rectangle 11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2212" name="Rectangle 116"/>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2213" name="Rectangle 117"/>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2214" name="Rectangle 11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B9D811A7-D3A0-FB49-A82D-EA532BC05220}" type="slidenum">
              <a:rPr lang="en-US"/>
              <a:pPr/>
              <a:t>182</a:t>
            </a:fld>
            <a:endParaRPr lang="en-US" sz="1400"/>
          </a:p>
        </p:txBody>
      </p:sp>
      <p:sp>
        <p:nvSpPr>
          <p:cNvPr id="774146" name="Rectangle 2"/>
          <p:cNvSpPr>
            <a:spLocks noGrp="1" noChangeArrowheads="1"/>
          </p:cNvSpPr>
          <p:nvPr>
            <p:ph type="title"/>
          </p:nvPr>
        </p:nvSpPr>
        <p:spPr/>
        <p:txBody>
          <a:bodyPr/>
          <a:lstStyle/>
          <a:p>
            <a:r>
              <a:rPr lang="en-US"/>
              <a:t>Powers of Two:  Trace</a:t>
            </a:r>
          </a:p>
        </p:txBody>
      </p:sp>
      <p:sp>
        <p:nvSpPr>
          <p:cNvPr id="774147"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4245"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4246" name="Rectangle 102"/>
          <p:cNvSpPr>
            <a:spLocks noChangeArrowheads="1"/>
          </p:cNvSpPr>
          <p:nvPr/>
        </p:nvSpPr>
        <p:spPr bwMode="auto">
          <a:xfrm>
            <a:off x="606425" y="32067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4247"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4248"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4249"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4250"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4251"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4252"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4253"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4254"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4255"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4256"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4257"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4258"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4259"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4260"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1"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2"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3"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4264"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4265" name="Rectangle 121"/>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4266" name="Rectangle 122"/>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4267" name="Rectangle 12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4268" name="Rectangle 124"/>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9" name="Rectangle 12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AE46F0CF-9FEB-CB42-BA9D-AB95712FEF43}" type="slidenum">
              <a:rPr lang="en-US"/>
              <a:pPr/>
              <a:t>183</a:t>
            </a:fld>
            <a:endParaRPr lang="en-US" sz="1400"/>
          </a:p>
        </p:txBody>
      </p:sp>
      <p:sp>
        <p:nvSpPr>
          <p:cNvPr id="776194" name="Rectangle 2"/>
          <p:cNvSpPr>
            <a:spLocks noGrp="1" noChangeArrowheads="1"/>
          </p:cNvSpPr>
          <p:nvPr>
            <p:ph type="title"/>
          </p:nvPr>
        </p:nvSpPr>
        <p:spPr/>
        <p:txBody>
          <a:bodyPr/>
          <a:lstStyle/>
          <a:p>
            <a:r>
              <a:rPr lang="en-US"/>
              <a:t>Powers of Two:  Trace</a:t>
            </a:r>
          </a:p>
        </p:txBody>
      </p:sp>
      <p:sp>
        <p:nvSpPr>
          <p:cNvPr id="776195"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6295" name="Rectangle 103"/>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6296" name="Rectangle 104"/>
          <p:cNvSpPr>
            <a:spLocks noChangeArrowheads="1"/>
          </p:cNvSpPr>
          <p:nvPr/>
        </p:nvSpPr>
        <p:spPr bwMode="auto">
          <a:xfrm>
            <a:off x="606425"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6297" name="Rectangle 105"/>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76298" name="Rectangle 106"/>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6299" name="Rectangle 107"/>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6300" name="Rectangle 108"/>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6301" name="Rectangle 109"/>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6302" name="Rectangle 110"/>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6303" name="Rectangle 111"/>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6304" name="Rectangle 112"/>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6305" name="Rectangle 113"/>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6306" name="Rectangle 114"/>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6307" name="Rectangle 115"/>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6308" name="Rectangle 11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6309" name="Rectangle 11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6310" name="Rectangle 11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1" name="Rectangle 119"/>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2" name="Rectangle 120"/>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3" name="Rectangle 121"/>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6314" name="Rectangle 122"/>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6315" name="Rectangle 123"/>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6316" name="Rectangle 124"/>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6319" name="Rectangle 127"/>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6320" name="Rectangle 128"/>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22" name="Rectangle 13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F5EA8854-E707-5845-A9C6-F6EAF8179E71}" type="slidenum">
              <a:rPr lang="en-US"/>
              <a:pPr/>
              <a:t>184</a:t>
            </a:fld>
            <a:endParaRPr lang="en-US" sz="1400"/>
          </a:p>
        </p:txBody>
      </p:sp>
      <p:sp>
        <p:nvSpPr>
          <p:cNvPr id="778242" name="Rectangle 2"/>
          <p:cNvSpPr>
            <a:spLocks noGrp="1" noChangeArrowheads="1"/>
          </p:cNvSpPr>
          <p:nvPr>
            <p:ph type="title"/>
          </p:nvPr>
        </p:nvSpPr>
        <p:spPr/>
        <p:txBody>
          <a:bodyPr/>
          <a:lstStyle/>
          <a:p>
            <a:r>
              <a:rPr lang="en-US"/>
              <a:t>Powers of Two:  Trace</a:t>
            </a:r>
          </a:p>
        </p:txBody>
      </p:sp>
      <p:sp>
        <p:nvSpPr>
          <p:cNvPr id="778243"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8337" name="Rectangle 9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8338" name="Rectangle 98"/>
          <p:cNvSpPr>
            <a:spLocks noChangeArrowheads="1"/>
          </p:cNvSpPr>
          <p:nvPr/>
        </p:nvSpPr>
        <p:spPr bwMode="auto">
          <a:xfrm>
            <a:off x="606425" y="36909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8339" name="Rectangle 9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78340" name="Rectangle 10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8341" name="Rectangle 10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8342" name="Rectangle 10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8343" name="Rectangle 10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8344" name="Rectangle 10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8345" name="Rectangle 10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8346" name="Rectangle 10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8347" name="Rectangle 10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8348" name="Rectangle 10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8349" name="Rectangle 10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8350" name="Rectangle 11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8351" name="Rectangle 11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8352" name="Rectangle 11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3" name="Rectangle 11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4" name="Rectangle 11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5" name="Rectangle 11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8356" name="Rectangle 11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8357" name="Rectangle 11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8358" name="Rectangle 11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8359" name="Rectangle 11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78360" name="Rectangle 12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8361"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8362" name="Rectangle 122"/>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63" name="Rectangle 123"/>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8364" name="Rectangle 12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86C3D861-8E38-C043-B10C-52C7F90B9228}" type="slidenum">
              <a:rPr lang="en-US"/>
              <a:pPr/>
              <a:t>185</a:t>
            </a:fld>
            <a:endParaRPr lang="en-US" sz="1400"/>
          </a:p>
        </p:txBody>
      </p:sp>
      <p:sp>
        <p:nvSpPr>
          <p:cNvPr id="780290" name="Rectangle 2"/>
          <p:cNvSpPr>
            <a:spLocks noGrp="1" noChangeArrowheads="1"/>
          </p:cNvSpPr>
          <p:nvPr>
            <p:ph type="title"/>
          </p:nvPr>
        </p:nvSpPr>
        <p:spPr/>
        <p:txBody>
          <a:bodyPr/>
          <a:lstStyle/>
          <a:p>
            <a:r>
              <a:rPr lang="en-US"/>
              <a:t>Powers of Two:  Trace</a:t>
            </a:r>
          </a:p>
        </p:txBody>
      </p:sp>
      <p:sp>
        <p:nvSpPr>
          <p:cNvPr id="78029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0385" name="Rectangle 9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0386" name="Rectangle 98"/>
          <p:cNvSpPr>
            <a:spLocks noChangeArrowheads="1"/>
          </p:cNvSpPr>
          <p:nvPr/>
        </p:nvSpPr>
        <p:spPr bwMode="auto">
          <a:xfrm>
            <a:off x="606425" y="3937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0387" name="Rectangle 9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80388" name="Rectangle 10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0389" name="Rectangle 10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0390" name="Rectangle 10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0391" name="Rectangle 10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0392" name="Rectangle 10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0393" name="Rectangle 10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0394" name="Rectangle 10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0395" name="Rectangle 10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0396" name="Rectangle 10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0397" name="Rectangle 10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0398" name="Rectangle 11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0399" name="Rectangle 11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0400" name="Rectangle 11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1" name="Rectangle 11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2" name="Rectangle 11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3" name="Rectangle 11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0404" name="Rectangle 11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0405" name="Rectangle 11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0406" name="Rectangle 11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0407" name="Rectangle 11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0408" name="Rectangle 12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0409"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0410" name="Rectangle 122"/>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11" name="Rectangle 123"/>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0412" name="Rectangle 12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7692217A-14A0-D74F-B401-6B2C8FCC511A}" type="slidenum">
              <a:rPr lang="en-US"/>
              <a:pPr/>
              <a:t>186</a:t>
            </a:fld>
            <a:endParaRPr lang="en-US" sz="1400"/>
          </a:p>
        </p:txBody>
      </p:sp>
      <p:sp>
        <p:nvSpPr>
          <p:cNvPr id="782338" name="Rectangle 2"/>
          <p:cNvSpPr>
            <a:spLocks noGrp="1" noChangeArrowheads="1"/>
          </p:cNvSpPr>
          <p:nvPr>
            <p:ph type="title"/>
          </p:nvPr>
        </p:nvSpPr>
        <p:spPr/>
        <p:txBody>
          <a:bodyPr/>
          <a:lstStyle/>
          <a:p>
            <a:r>
              <a:rPr lang="en-US"/>
              <a:t>Powers of Two:  Trace</a:t>
            </a:r>
          </a:p>
        </p:txBody>
      </p:sp>
      <p:sp>
        <p:nvSpPr>
          <p:cNvPr id="78233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2440" name="Rectangle 10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2441" name="Rectangle 105"/>
          <p:cNvSpPr>
            <a:spLocks noChangeArrowheads="1"/>
          </p:cNvSpPr>
          <p:nvPr/>
        </p:nvSpPr>
        <p:spPr bwMode="auto">
          <a:xfrm>
            <a:off x="606425" y="31988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2442" name="Rectangle 10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82443" name="Rectangle 10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2444" name="Rectangle 10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2445" name="Rectangle 10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2446" name="Rectangle 11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2447" name="Rectangle 11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2448" name="Rectangle 11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2449" name="Rectangle 11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2450" name="Rectangle 11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2451" name="Rectangle 11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2452" name="Rectangle 11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2453" name="Rectangle 11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2454" name="Rectangle 11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2455" name="Rectangle 11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6" name="Rectangle 12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7" name="Rectangle 12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8" name="Rectangle 12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2459" name="Rectangle 12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2460" name="Rectangle 12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2461" name="Rectangle 12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2462" name="Rectangle 126"/>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2463" name="Rectangle 127"/>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2464" name="Rectangle 128"/>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2465" name="Rectangle 129"/>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66" name="Rectangle 130"/>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67" name="Rectangle 13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C4AD0EEB-5071-5945-B7C9-9CAF71F3FA4A}" type="slidenum">
              <a:rPr lang="en-US"/>
              <a:pPr/>
              <a:t>187</a:t>
            </a:fld>
            <a:endParaRPr lang="en-US" sz="1400"/>
          </a:p>
        </p:txBody>
      </p:sp>
      <p:sp>
        <p:nvSpPr>
          <p:cNvPr id="784386" name="Rectangle 2"/>
          <p:cNvSpPr>
            <a:spLocks noGrp="1" noChangeArrowheads="1"/>
          </p:cNvSpPr>
          <p:nvPr>
            <p:ph type="title"/>
          </p:nvPr>
        </p:nvSpPr>
        <p:spPr/>
        <p:txBody>
          <a:bodyPr/>
          <a:lstStyle/>
          <a:p>
            <a:r>
              <a:rPr lang="en-US"/>
              <a:t>Powers of Two:  Trace</a:t>
            </a:r>
          </a:p>
        </p:txBody>
      </p:sp>
      <p:sp>
        <p:nvSpPr>
          <p:cNvPr id="78438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4491" name="Rectangle 10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4492" name="Rectangle 108"/>
          <p:cNvSpPr>
            <a:spLocks noChangeArrowheads="1"/>
          </p:cNvSpPr>
          <p:nvPr/>
        </p:nvSpPr>
        <p:spPr bwMode="auto">
          <a:xfrm>
            <a:off x="606425"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4493" name="Rectangle 10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4494" name="Rectangle 11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4495" name="Rectangle 11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4496" name="Rectangle 11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4497" name="Rectangle 11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4498" name="Rectangle 11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4499" name="Rectangle 11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4500" name="Rectangle 11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4501" name="Rectangle 11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4502" name="Rectangle 11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4503" name="Rectangle 11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4504" name="Rectangle 12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4505" name="Rectangle 12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4506" name="Rectangle 12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7" name="Rectangle 12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8" name="Rectangle 12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9" name="Rectangle 12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4510" name="Rectangle 12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4511" name="Rectangle 12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4512" name="Rectangle 12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4513" name="Rectangle 12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4514" name="Rectangle 13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4517" name="Rectangle 13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4518" name="Rectangle 134"/>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19" name="Rectangle 135"/>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21" name="Rectangle 13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6BA8F6AD-99C2-BC42-ACA6-8D5B902D8C79}" type="slidenum">
              <a:rPr lang="en-US"/>
              <a:pPr/>
              <a:t>188</a:t>
            </a:fld>
            <a:endParaRPr lang="en-US" sz="1400"/>
          </a:p>
        </p:txBody>
      </p:sp>
      <p:sp>
        <p:nvSpPr>
          <p:cNvPr id="786434" name="Rectangle 2"/>
          <p:cNvSpPr>
            <a:spLocks noGrp="1" noChangeArrowheads="1"/>
          </p:cNvSpPr>
          <p:nvPr>
            <p:ph type="title"/>
          </p:nvPr>
        </p:nvSpPr>
        <p:spPr/>
        <p:txBody>
          <a:bodyPr/>
          <a:lstStyle/>
          <a:p>
            <a:r>
              <a:rPr lang="en-US"/>
              <a:t>Powers of Two:  Trace</a:t>
            </a:r>
          </a:p>
        </p:txBody>
      </p:sp>
      <p:sp>
        <p:nvSpPr>
          <p:cNvPr id="78643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6531" name="Rectangle 9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6532" name="Rectangle 100"/>
          <p:cNvSpPr>
            <a:spLocks noChangeArrowheads="1"/>
          </p:cNvSpPr>
          <p:nvPr/>
        </p:nvSpPr>
        <p:spPr bwMode="auto">
          <a:xfrm>
            <a:off x="606425" y="3683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6533" name="Rectangle 10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6534" name="Rectangle 10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6535" name="Rectangle 10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6536" name="Rectangle 10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6537" name="Rectangle 10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6538" name="Rectangle 10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6539" name="Rectangle 10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6540" name="Rectangle 10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6541" name="Rectangle 10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6542" name="Rectangle 11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6543" name="Rectangle 11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6544" name="Rectangle 11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6545" name="Rectangle 11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6546" name="Rectangle 11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7" name="Rectangle 11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8" name="Rectangle 11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9" name="Rectangle 117"/>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6550" name="Rectangle 118"/>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6551" name="Rectangle 119"/>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6552" name="Rectangle 120"/>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6553" name="Rectangle 121"/>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6554" name="Rectangle 122"/>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6555" name="Rectangle 123"/>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86556" name="Rectangle 124"/>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6557" name="Rectangle 125"/>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6558" name="Rectangle 126"/>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59" name="Rectangle 127"/>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60" name="Rectangle 128"/>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6561" name="Rectangle 12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9AFC36EE-9DA3-1249-B1AA-AF9A52EAC178}" type="slidenum">
              <a:rPr lang="en-US"/>
              <a:pPr/>
              <a:t>189</a:t>
            </a:fld>
            <a:endParaRPr lang="en-US" sz="1400"/>
          </a:p>
        </p:txBody>
      </p:sp>
      <p:sp>
        <p:nvSpPr>
          <p:cNvPr id="788482" name="Rectangle 2"/>
          <p:cNvSpPr>
            <a:spLocks noGrp="1" noChangeArrowheads="1"/>
          </p:cNvSpPr>
          <p:nvPr>
            <p:ph type="title"/>
          </p:nvPr>
        </p:nvSpPr>
        <p:spPr/>
        <p:txBody>
          <a:bodyPr/>
          <a:lstStyle/>
          <a:p>
            <a:r>
              <a:rPr lang="en-US"/>
              <a:t>Powers of Two:  Trace</a:t>
            </a:r>
          </a:p>
        </p:txBody>
      </p:sp>
      <p:sp>
        <p:nvSpPr>
          <p:cNvPr id="78848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8579" name="Rectangle 9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8580" name="Rectangle 100"/>
          <p:cNvSpPr>
            <a:spLocks noChangeArrowheads="1"/>
          </p:cNvSpPr>
          <p:nvPr/>
        </p:nvSpPr>
        <p:spPr bwMode="auto">
          <a:xfrm>
            <a:off x="606425" y="39449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8581" name="Rectangle 10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8582" name="Rectangle 10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8583" name="Rectangle 10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8584" name="Rectangle 10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8585" name="Rectangle 10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8586" name="Rectangle 10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8587" name="Rectangle 10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8588" name="Rectangle 10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8589" name="Rectangle 10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8590" name="Rectangle 11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8591" name="Rectangle 11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8592" name="Rectangle 11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8593" name="Rectangle 11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8594" name="Rectangle 11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5" name="Rectangle 11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6" name="Rectangle 11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7" name="Rectangle 117"/>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8598" name="Rectangle 118"/>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8599" name="Rectangle 119"/>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8600" name="Rectangle 120"/>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8601" name="Rectangle 121"/>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8602" name="Rectangle 122"/>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8603" name="Rectangle 123"/>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88604" name="Rectangle 124"/>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128</a:t>
            </a:r>
          </a:p>
        </p:txBody>
      </p:sp>
      <p:sp>
        <p:nvSpPr>
          <p:cNvPr id="788605" name="Rectangle 125"/>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8606" name="Rectangle 126"/>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607" name="Rectangle 127"/>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608" name="Rectangle 128"/>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8609" name="Rectangle 12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0" y="1285860"/>
            <a:ext cx="8429652" cy="4524315"/>
          </a:xfrm>
          <a:prstGeom prst="rect">
            <a:avLst/>
          </a:prstGeom>
        </p:spPr>
        <p:txBody>
          <a:bodyPr wrap="square">
            <a:spAutoFit/>
          </a:bodyPr>
          <a:lstStyle/>
          <a:p>
            <a:pPr lvl="1"/>
            <a:r>
              <a:rPr lang="tr-TR" sz="2400" dirty="0" smtClean="0"/>
              <a:t>Örneğin, bilgi yarışması kodu için her soruda aslında çok benzer kodlar tekrarlanmaktadır.</a:t>
            </a:r>
          </a:p>
          <a:p>
            <a:pPr lvl="1"/>
            <a:r>
              <a:rPr lang="tr-TR" sz="2400" dirty="0" smtClean="0"/>
              <a:t>Soru metnini, şıkları ve doğru cevabı alıp, size kullanıcının kazandığı puanı dönen bir fonksiyon tasarlayabilir ve kodunuzu çok sadeleştirebilirsiniz.</a:t>
            </a:r>
          </a:p>
          <a:p>
            <a:pPr lvl="1"/>
            <a:endParaRPr lang="tr-TR" sz="2400" dirty="0" smtClean="0"/>
          </a:p>
          <a:p>
            <a:pPr lvl="1"/>
            <a:r>
              <a:rPr lang="tr-TR" sz="1600" dirty="0" smtClean="0"/>
              <a:t>/*1.parametre </a:t>
            </a:r>
            <a:r>
              <a:rPr lang="tr-TR" sz="1600" b="1" dirty="0" smtClean="0">
                <a:solidFill>
                  <a:srgbClr val="FF0000"/>
                </a:solidFill>
              </a:rPr>
              <a:t>soru metni</a:t>
            </a:r>
            <a:r>
              <a:rPr lang="tr-TR" sz="1600" dirty="0" smtClean="0"/>
              <a:t>,</a:t>
            </a:r>
          </a:p>
          <a:p>
            <a:pPr lvl="1"/>
            <a:r>
              <a:rPr lang="tr-TR" sz="1600" dirty="0" smtClean="0"/>
              <a:t>diğerleri </a:t>
            </a:r>
            <a:r>
              <a:rPr lang="tr-TR" sz="1600" b="1" dirty="0" smtClean="0">
                <a:solidFill>
                  <a:srgbClr val="FF0000"/>
                </a:solidFill>
              </a:rPr>
              <a:t>şıkların değerleri </a:t>
            </a:r>
            <a:r>
              <a:rPr lang="tr-TR" sz="1600" dirty="0" smtClean="0"/>
              <a:t>ve </a:t>
            </a:r>
          </a:p>
          <a:p>
            <a:pPr lvl="1"/>
            <a:r>
              <a:rPr lang="tr-TR" sz="1600" dirty="0" smtClean="0"/>
              <a:t>son parametre </a:t>
            </a:r>
            <a:r>
              <a:rPr lang="tr-TR" sz="1600" b="1" dirty="0" smtClean="0">
                <a:solidFill>
                  <a:srgbClr val="FF0000"/>
                </a:solidFill>
              </a:rPr>
              <a:t>doğru cevap </a:t>
            </a:r>
          </a:p>
          <a:p>
            <a:pPr lvl="1"/>
            <a:r>
              <a:rPr lang="tr-TR" sz="1600" dirty="0" smtClean="0"/>
              <a:t>Fonksiyonun kullanıcının aldığı puanı döner.*/</a:t>
            </a:r>
          </a:p>
          <a:p>
            <a:pPr lvl="1"/>
            <a:r>
              <a:rPr lang="tr-TR" sz="2400" dirty="0" smtClean="0"/>
              <a:t>	</a:t>
            </a:r>
            <a:r>
              <a:rPr lang="tr-TR" sz="2400" dirty="0" smtClean="0">
                <a:solidFill>
                  <a:srgbClr val="002060"/>
                </a:solidFill>
              </a:rPr>
              <a:t>puan = sor(“2*2=?”, 3,4,5,6, </a:t>
            </a:r>
            <a:r>
              <a:rPr lang="tr-TR" sz="2400" dirty="0" err="1" smtClean="0">
                <a:solidFill>
                  <a:srgbClr val="002060"/>
                </a:solidFill>
              </a:rPr>
              <a:t>dogru</a:t>
            </a:r>
            <a:r>
              <a:rPr lang="tr-TR" sz="2400" dirty="0" smtClean="0">
                <a:solidFill>
                  <a:srgbClr val="002060"/>
                </a:solidFill>
              </a:rPr>
              <a:t>_cevap);</a:t>
            </a:r>
          </a:p>
          <a:p>
            <a:pPr lvl="1"/>
            <a:r>
              <a:rPr lang="tr-TR" sz="2400" dirty="0" smtClean="0">
                <a:solidFill>
                  <a:srgbClr val="002060"/>
                </a:solidFill>
              </a:rPr>
              <a:t>	</a:t>
            </a:r>
            <a:r>
              <a:rPr lang="tr-TR" sz="2400" dirty="0" err="1" smtClean="0">
                <a:solidFill>
                  <a:srgbClr val="002060"/>
                </a:solidFill>
              </a:rPr>
              <a:t>if</a:t>
            </a:r>
            <a:r>
              <a:rPr lang="tr-TR" sz="2400" dirty="0" smtClean="0">
                <a:solidFill>
                  <a:srgbClr val="002060"/>
                </a:solidFill>
              </a:rPr>
              <a:t>(puan==0) {</a:t>
            </a:r>
            <a:r>
              <a:rPr lang="tr-TR" sz="2400" dirty="0" err="1" smtClean="0">
                <a:solidFill>
                  <a:srgbClr val="002060"/>
                </a:solidFill>
              </a:rPr>
              <a:t>printf</a:t>
            </a:r>
            <a:r>
              <a:rPr lang="tr-TR" sz="2400" dirty="0" smtClean="0">
                <a:solidFill>
                  <a:srgbClr val="002060"/>
                </a:solidFill>
              </a:rPr>
              <a:t>(“Elendiniz. </a:t>
            </a:r>
            <a:r>
              <a:rPr lang="tr-TR" sz="2400" dirty="0" err="1" smtClean="0">
                <a:solidFill>
                  <a:srgbClr val="002060"/>
                </a:solidFill>
              </a:rPr>
              <a:t>Odul</a:t>
            </a:r>
            <a:r>
              <a:rPr lang="tr-TR" sz="2400" dirty="0" smtClean="0">
                <a:solidFill>
                  <a:srgbClr val="002060"/>
                </a:solidFill>
              </a:rPr>
              <a:t>:%d”, toplam); …}</a:t>
            </a:r>
          </a:p>
          <a:p>
            <a:pPr lvl="1"/>
            <a:r>
              <a:rPr lang="tr-TR" sz="2400" dirty="0" smtClean="0">
                <a:solidFill>
                  <a:srgbClr val="002060"/>
                </a:solidFill>
              </a:rPr>
              <a:t>		else {toplam+=puan; … }</a:t>
            </a:r>
            <a:endParaRPr lang="tr-TR" sz="2400" dirty="0">
              <a:solidFill>
                <a:srgbClr val="002060"/>
              </a:solidFill>
            </a:endParaRPr>
          </a:p>
        </p:txBody>
      </p:sp>
      <p:pic>
        <p:nvPicPr>
          <p:cNvPr id="4" name="3 Resim" descr="Screen-shot-2012-06-25-at-9_12_54-AM-300x264.png"/>
          <p:cNvPicPr>
            <a:picLocks noChangeAspect="1"/>
          </p:cNvPicPr>
          <p:nvPr/>
        </p:nvPicPr>
        <p:blipFill>
          <a:blip r:embed="rId2">
            <a:clrChange>
              <a:clrFrom>
                <a:srgbClr val="FFFFFF"/>
              </a:clrFrom>
              <a:clrTo>
                <a:srgbClr val="FFFFFF">
                  <a:alpha val="0"/>
                </a:srgbClr>
              </a:clrTo>
            </a:clrChange>
          </a:blip>
          <a:stretch>
            <a:fillRect/>
          </a:stretch>
        </p:blipFill>
        <p:spPr>
          <a:xfrm>
            <a:off x="7072330" y="4377696"/>
            <a:ext cx="2428872" cy="2137407"/>
          </a:xfrm>
          <a:prstGeom prst="rect">
            <a:avLst/>
          </a:prstGeom>
        </p:spPr>
      </p:pic>
      <p:sp>
        <p:nvSpPr>
          <p:cNvPr id="2" name="1 Başlık"/>
          <p:cNvSpPr>
            <a:spLocks noGrp="1"/>
          </p:cNvSpPr>
          <p:nvPr>
            <p:ph type="title"/>
          </p:nvPr>
        </p:nvSpPr>
        <p:spPr/>
        <p:txBody>
          <a:bodyPr/>
          <a:lstStyle/>
          <a:p>
            <a:r>
              <a:rPr lang="tr-TR" dirty="0" smtClean="0"/>
              <a:t>Fonksiyonlar ne işe yarıyor?</a:t>
            </a:r>
          </a:p>
        </p:txBody>
      </p:sp>
      <p:sp>
        <p:nvSpPr>
          <p:cNvPr id="5" name="4 Köşeleri Yuvarlanmış Dikdörtgen Belirtme Çizgisi"/>
          <p:cNvSpPr/>
          <p:nvPr/>
        </p:nvSpPr>
        <p:spPr>
          <a:xfrm>
            <a:off x="6000760" y="2928934"/>
            <a:ext cx="2286016" cy="1214446"/>
          </a:xfrm>
          <a:prstGeom prst="wedgeRoundRectCallout">
            <a:avLst>
              <a:gd name="adj1" fmla="val 37008"/>
              <a:gd name="adj2" fmla="val 9714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sz="1600" dirty="0" smtClean="0">
                <a:solidFill>
                  <a:schemeClr val="tx1"/>
                </a:solidFill>
              </a:rPr>
              <a:t>HOCAM, </a:t>
            </a:r>
            <a:r>
              <a:rPr lang="tr-TR" sz="1600" i="1" dirty="0" smtClean="0">
                <a:solidFill>
                  <a:srgbClr val="0070C0"/>
                </a:solidFill>
              </a:rPr>
              <a:t>FONKSİYONLAR</a:t>
            </a:r>
            <a:r>
              <a:rPr lang="tr-TR" sz="1600" dirty="0" smtClean="0">
                <a:solidFill>
                  <a:schemeClr val="tx1"/>
                </a:solidFill>
              </a:rPr>
              <a:t> NE İŞE YARIYOR BEN YİNE ANLAMADIM” </a:t>
            </a:r>
            <a:endParaRPr lang="tr-TR" sz="1600" dirty="0">
              <a:solidFill>
                <a:schemeClr val="tx1"/>
              </a:solidFill>
            </a:endParaRPr>
          </a:p>
        </p:txBody>
      </p:sp>
    </p:spTree>
  </p:cSld>
  <p:clrMapOvr>
    <a:masterClrMapping/>
  </p:clrMapOvr>
  <p:transition>
    <p:random/>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D98297FC-E400-7841-84B2-28C397A4BEEB}" type="slidenum">
              <a:rPr lang="en-US"/>
              <a:pPr/>
              <a:t>190</a:t>
            </a:fld>
            <a:endParaRPr lang="en-US" sz="1400"/>
          </a:p>
        </p:txBody>
      </p:sp>
      <p:sp>
        <p:nvSpPr>
          <p:cNvPr id="790530" name="Rectangle 2"/>
          <p:cNvSpPr>
            <a:spLocks noGrp="1" noChangeArrowheads="1"/>
          </p:cNvSpPr>
          <p:nvPr>
            <p:ph type="title"/>
          </p:nvPr>
        </p:nvSpPr>
        <p:spPr/>
        <p:txBody>
          <a:bodyPr/>
          <a:lstStyle/>
          <a:p>
            <a:r>
              <a:rPr lang="en-US"/>
              <a:t>Powers of Two:  Trace</a:t>
            </a:r>
          </a:p>
        </p:txBody>
      </p:sp>
      <p:sp>
        <p:nvSpPr>
          <p:cNvPr id="79053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90634" name="Rectangle 10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smtClean="0">
                <a:solidFill>
                  <a:schemeClr val="bg2"/>
                </a:solidFill>
                <a:latin typeface="Courier New" charset="0"/>
              </a:rPr>
              <a:t>printf</a:t>
            </a:r>
            <a:r>
              <a:rPr lang="en-US" sz="1600" b="1" dirty="0" smtClean="0">
                <a:solidFill>
                  <a:schemeClr val="bg2"/>
                </a:solidFill>
                <a:latin typeface="Courier New" charset="0"/>
              </a:rPr>
              <a:t>("%d %d\</a:t>
            </a:r>
            <a:r>
              <a:rPr lang="en-US" sz="1600" b="1" dirty="0" err="1" smtClean="0">
                <a:solidFill>
                  <a:schemeClr val="bg2"/>
                </a:solidFill>
                <a:latin typeface="Courier New" charset="0"/>
              </a:rPr>
              <a:t>n",i,v</a:t>
            </a:r>
            <a:r>
              <a:rPr lang="en-US" sz="1600" b="1" dirty="0" smtClean="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90635" name="Rectangle 107"/>
          <p:cNvSpPr>
            <a:spLocks noChangeArrowheads="1"/>
          </p:cNvSpPr>
          <p:nvPr/>
        </p:nvSpPr>
        <p:spPr bwMode="auto">
          <a:xfrm>
            <a:off x="609600" y="32035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90636" name="Rectangle 10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90637" name="Rectangle 10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90638" name="Rectangle 11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90639" name="Rectangle 11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90640" name="Rectangle 11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90641" name="Rectangle 11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90642" name="Rectangle 11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90643" name="Rectangle 11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90644" name="Rectangle 11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90645" name="Rectangle 117"/>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90646" name="Rectangle 118"/>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90647" name="Rectangle 119"/>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90648" name="Rectangle 120"/>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90649" name="Rectangle 121"/>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0" name="Rectangle 122"/>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1" name="Rectangle 123"/>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2" name="Rectangle 124"/>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90653" name="Rectangle 125"/>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90654" name="Rectangle 126"/>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90655" name="Rectangle 127"/>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90656" name="Rectangle 128"/>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90657" name="Rectangle 129"/>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90658" name="Rectangle 130"/>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90659" name="Rectangle 131"/>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128</a:t>
            </a:r>
          </a:p>
        </p:txBody>
      </p:sp>
      <p:sp>
        <p:nvSpPr>
          <p:cNvPr id="790660" name="Rectangle 132"/>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90661" name="Rectangle 133"/>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62" name="Rectangle 134"/>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63" name="Rectangle 135"/>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false</a:t>
            </a:r>
          </a:p>
        </p:txBody>
      </p:sp>
      <p:sp>
        <p:nvSpPr>
          <p:cNvPr id="790664" name="Rectangle 13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continue</a:t>
            </a:r>
            <a:r>
              <a:rPr lang="tr-TR" dirty="0" smtClean="0"/>
              <a:t> kullanımına bir örnek</a:t>
            </a:r>
            <a:endParaRPr lang="tr-TR" dirty="0"/>
          </a:p>
        </p:txBody>
      </p:sp>
      <p:sp>
        <p:nvSpPr>
          <p:cNvPr id="3" name="2 İçerik Yer Tutucusu"/>
          <p:cNvSpPr>
            <a:spLocks noGrp="1"/>
          </p:cNvSpPr>
          <p:nvPr>
            <p:ph sz="quarter" idx="1"/>
          </p:nvPr>
        </p:nvSpPr>
        <p:spPr>
          <a:xfrm>
            <a:off x="457201" y="1143000"/>
            <a:ext cx="8229600" cy="4937760"/>
          </a:xfrm>
        </p:spPr>
        <p:txBody>
          <a:bodyPr>
            <a:normAutofit/>
          </a:bodyPr>
          <a:lstStyle/>
          <a:p>
            <a:r>
              <a:rPr lang="tr-TR" i="1" dirty="0" err="1" smtClean="0">
                <a:solidFill>
                  <a:srgbClr val="FF0000"/>
                </a:solidFill>
              </a:rPr>
              <a:t>continue</a:t>
            </a:r>
            <a:r>
              <a:rPr lang="tr-TR" i="1" dirty="0" smtClean="0"/>
              <a:t>,</a:t>
            </a:r>
            <a:r>
              <a:rPr lang="tr-TR" dirty="0" smtClean="0"/>
              <a:t> kodu koşul testinin yapıldığı yere geri gönderir.</a:t>
            </a:r>
          </a:p>
          <a:p>
            <a:pPr lvl="1">
              <a:buNone/>
            </a:pPr>
            <a:r>
              <a:rPr lang="tr-TR" sz="2800" dirty="0" smtClean="0"/>
              <a:t>	</a:t>
            </a:r>
            <a:r>
              <a:rPr lang="tr-TR" sz="2800" dirty="0" err="1" smtClean="0"/>
              <a:t>int</a:t>
            </a:r>
            <a:r>
              <a:rPr lang="tr-TR" sz="2800" dirty="0" smtClean="0"/>
              <a:t> cevap=1;</a:t>
            </a:r>
          </a:p>
          <a:p>
            <a:pPr lvl="1">
              <a:buNone/>
            </a:pPr>
            <a:r>
              <a:rPr lang="tr-TR" sz="2800" dirty="0" smtClean="0"/>
              <a:t>	</a:t>
            </a:r>
            <a:r>
              <a:rPr lang="tr-TR" sz="2800" dirty="0" err="1" smtClean="0"/>
              <a:t>while</a:t>
            </a:r>
            <a:r>
              <a:rPr lang="tr-TR" sz="2800" dirty="0" smtClean="0"/>
              <a:t>(cevap==1)</a:t>
            </a:r>
          </a:p>
          <a:p>
            <a:pPr lvl="1">
              <a:buNone/>
            </a:pPr>
            <a:r>
              <a:rPr lang="tr-TR" sz="2800" dirty="0" smtClean="0"/>
              <a:t>{</a:t>
            </a:r>
          </a:p>
          <a:p>
            <a:pPr lvl="1">
              <a:buNone/>
            </a:pPr>
            <a:r>
              <a:rPr lang="tr-TR" sz="2800" dirty="0" smtClean="0"/>
              <a:t>	</a:t>
            </a:r>
            <a:r>
              <a:rPr lang="tr-TR" sz="2200" dirty="0" err="1" smtClean="0"/>
              <a:t>printf</a:t>
            </a:r>
            <a:r>
              <a:rPr lang="tr-TR" sz="2200" dirty="0" smtClean="0"/>
              <a:t>("bisikletimle bir tur daha atmak </a:t>
            </a:r>
            <a:r>
              <a:rPr lang="tr-TR" sz="2200" dirty="0" err="1" smtClean="0"/>
              <a:t>icin</a:t>
            </a:r>
            <a:r>
              <a:rPr lang="tr-TR" sz="2200" dirty="0" smtClean="0"/>
              <a:t> 1e, yoksa 2e </a:t>
            </a:r>
            <a:r>
              <a:rPr lang="tr-TR" sz="2200" dirty="0" err="1" smtClean="0"/>
              <a:t>basin</a:t>
            </a:r>
            <a:r>
              <a:rPr lang="tr-TR" sz="2200" dirty="0" smtClean="0"/>
              <a:t>:");</a:t>
            </a:r>
            <a:endParaRPr lang="tr-TR" sz="2800" dirty="0" smtClean="0"/>
          </a:p>
          <a:p>
            <a:pPr lvl="1">
              <a:buNone/>
            </a:pPr>
            <a:r>
              <a:rPr lang="tr-TR" sz="2800" dirty="0" smtClean="0"/>
              <a:t>	</a:t>
            </a:r>
            <a:r>
              <a:rPr lang="tr-TR" sz="2800" dirty="0" err="1" smtClean="0"/>
              <a:t>scanf</a:t>
            </a:r>
            <a:r>
              <a:rPr lang="tr-TR" sz="2800" dirty="0" smtClean="0"/>
              <a:t>("%d", &amp;cevap);</a:t>
            </a:r>
          </a:p>
          <a:p>
            <a:pPr lvl="1">
              <a:buNone/>
            </a:pPr>
            <a:r>
              <a:rPr lang="tr-TR" sz="2800" dirty="0" smtClean="0"/>
              <a:t>	</a:t>
            </a:r>
            <a:r>
              <a:rPr lang="tr-TR" sz="2800" dirty="0" err="1" smtClean="0"/>
              <a:t>if</a:t>
            </a:r>
            <a:r>
              <a:rPr lang="tr-TR" sz="2800" dirty="0" smtClean="0"/>
              <a:t>(cevap==1) </a:t>
            </a:r>
          </a:p>
          <a:p>
            <a:pPr lvl="1">
              <a:buNone/>
            </a:pPr>
            <a:r>
              <a:rPr lang="tr-TR" sz="2800" dirty="0" smtClean="0"/>
              <a:t>		{</a:t>
            </a:r>
            <a:r>
              <a:rPr lang="tr-TR" sz="2800" dirty="0" err="1" smtClean="0"/>
              <a:t>printf</a:t>
            </a:r>
            <a:r>
              <a:rPr lang="tr-TR" sz="2800" dirty="0" smtClean="0"/>
              <a:t>("\n==bir tur daha==\n"); </a:t>
            </a:r>
            <a:r>
              <a:rPr lang="tr-TR" sz="2800" dirty="0" err="1" smtClean="0"/>
              <a:t>continue</a:t>
            </a:r>
            <a:r>
              <a:rPr lang="tr-TR" sz="2800" dirty="0" smtClean="0"/>
              <a:t>; }</a:t>
            </a:r>
          </a:p>
          <a:p>
            <a:pPr lvl="1">
              <a:buNone/>
            </a:pPr>
            <a:r>
              <a:rPr lang="tr-TR" sz="2800" dirty="0" smtClean="0"/>
              <a:t>	</a:t>
            </a:r>
            <a:r>
              <a:rPr lang="tr-TR" sz="2800" dirty="0" err="1" smtClean="0"/>
              <a:t>printf</a:t>
            </a:r>
            <a:r>
              <a:rPr lang="tr-TR" sz="2800" dirty="0" smtClean="0"/>
              <a:t>("\n\</a:t>
            </a:r>
            <a:r>
              <a:rPr lang="tr-TR" sz="2800" dirty="0" err="1" smtClean="0"/>
              <a:t>nElveda</a:t>
            </a:r>
            <a:r>
              <a:rPr lang="tr-TR" sz="2800" dirty="0" smtClean="0"/>
              <a:t>");</a:t>
            </a:r>
          </a:p>
          <a:p>
            <a:pPr lvl="1">
              <a:buNone/>
            </a:pPr>
            <a:r>
              <a:rPr lang="tr-TR" sz="2800" dirty="0" smtClean="0"/>
              <a:t>}</a:t>
            </a:r>
          </a:p>
        </p:txBody>
      </p:sp>
      <p:pic>
        <p:nvPicPr>
          <p:cNvPr id="1026" name="Picture 2" descr="Es Aras 14 Jant Bisiklet / Pembe"/>
          <p:cNvPicPr>
            <a:picLocks noChangeAspect="1" noChangeArrowheads="1"/>
          </p:cNvPicPr>
          <p:nvPr/>
        </p:nvPicPr>
        <p:blipFill>
          <a:blip r:embed="rId3"/>
          <a:srcRect b="7559"/>
          <a:stretch>
            <a:fillRect/>
          </a:stretch>
        </p:blipFill>
        <p:spPr bwMode="auto">
          <a:xfrm>
            <a:off x="6795542" y="4919221"/>
            <a:ext cx="2097323" cy="1938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5 Serbest Form"/>
          <p:cNvSpPr/>
          <p:nvPr/>
        </p:nvSpPr>
        <p:spPr>
          <a:xfrm>
            <a:off x="3357554" y="1857364"/>
            <a:ext cx="3429024" cy="2643206"/>
          </a:xfrm>
          <a:custGeom>
            <a:avLst/>
            <a:gdLst>
              <a:gd name="connsiteX0" fmla="*/ 3733101 w 3733101"/>
              <a:gd name="connsiteY0" fmla="*/ 1770743 h 1770743"/>
              <a:gd name="connsiteX1" fmla="*/ 3631501 w 3733101"/>
              <a:gd name="connsiteY1" fmla="*/ 1611085 h 1770743"/>
              <a:gd name="connsiteX2" fmla="*/ 3544416 w 3733101"/>
              <a:gd name="connsiteY2" fmla="*/ 1494971 h 1770743"/>
              <a:gd name="connsiteX3" fmla="*/ 3384758 w 3733101"/>
              <a:gd name="connsiteY3" fmla="*/ 1262743 h 1770743"/>
              <a:gd name="connsiteX4" fmla="*/ 3355730 w 3733101"/>
              <a:gd name="connsiteY4" fmla="*/ 1204685 h 1770743"/>
              <a:gd name="connsiteX5" fmla="*/ 3312187 w 3733101"/>
              <a:gd name="connsiteY5" fmla="*/ 1161143 h 1770743"/>
              <a:gd name="connsiteX6" fmla="*/ 3268644 w 3733101"/>
              <a:gd name="connsiteY6" fmla="*/ 1103085 h 1770743"/>
              <a:gd name="connsiteX7" fmla="*/ 3196073 w 3733101"/>
              <a:gd name="connsiteY7" fmla="*/ 1016000 h 1770743"/>
              <a:gd name="connsiteX8" fmla="*/ 3138016 w 3733101"/>
              <a:gd name="connsiteY8" fmla="*/ 928914 h 1770743"/>
              <a:gd name="connsiteX9" fmla="*/ 3079958 w 3733101"/>
              <a:gd name="connsiteY9" fmla="*/ 885371 h 1770743"/>
              <a:gd name="connsiteX10" fmla="*/ 3007387 w 3733101"/>
              <a:gd name="connsiteY10" fmla="*/ 812800 h 1770743"/>
              <a:gd name="connsiteX11" fmla="*/ 2934816 w 3733101"/>
              <a:gd name="connsiteY11" fmla="*/ 769257 h 1770743"/>
              <a:gd name="connsiteX12" fmla="*/ 2833216 w 3733101"/>
              <a:gd name="connsiteY12" fmla="*/ 667657 h 1770743"/>
              <a:gd name="connsiteX13" fmla="*/ 2775158 w 3733101"/>
              <a:gd name="connsiteY13" fmla="*/ 624114 h 1770743"/>
              <a:gd name="connsiteX14" fmla="*/ 2659044 w 3733101"/>
              <a:gd name="connsiteY14" fmla="*/ 537028 h 1770743"/>
              <a:gd name="connsiteX15" fmla="*/ 2586473 w 3733101"/>
              <a:gd name="connsiteY15" fmla="*/ 464457 h 1770743"/>
              <a:gd name="connsiteX16" fmla="*/ 2397787 w 3733101"/>
              <a:gd name="connsiteY16" fmla="*/ 377371 h 1770743"/>
              <a:gd name="connsiteX17" fmla="*/ 2296187 w 3733101"/>
              <a:gd name="connsiteY17" fmla="*/ 319314 h 1770743"/>
              <a:gd name="connsiteX18" fmla="*/ 2194587 w 3733101"/>
              <a:gd name="connsiteY18" fmla="*/ 290285 h 1770743"/>
              <a:gd name="connsiteX19" fmla="*/ 1962358 w 3733101"/>
              <a:gd name="connsiteY19" fmla="*/ 188685 h 1770743"/>
              <a:gd name="connsiteX20" fmla="*/ 1904301 w 3733101"/>
              <a:gd name="connsiteY20" fmla="*/ 174171 h 1770743"/>
              <a:gd name="connsiteX21" fmla="*/ 1802701 w 3733101"/>
              <a:gd name="connsiteY21" fmla="*/ 130628 h 1770743"/>
              <a:gd name="connsiteX22" fmla="*/ 1730130 w 3733101"/>
              <a:gd name="connsiteY22" fmla="*/ 116114 h 1770743"/>
              <a:gd name="connsiteX23" fmla="*/ 1686587 w 3733101"/>
              <a:gd name="connsiteY23" fmla="*/ 101600 h 1770743"/>
              <a:gd name="connsiteX24" fmla="*/ 1599501 w 3733101"/>
              <a:gd name="connsiteY24" fmla="*/ 87085 h 1770743"/>
              <a:gd name="connsiteX25" fmla="*/ 1309216 w 3733101"/>
              <a:gd name="connsiteY25" fmla="*/ 58057 h 1770743"/>
              <a:gd name="connsiteX26" fmla="*/ 902816 w 3733101"/>
              <a:gd name="connsiteY26" fmla="*/ 0 h 1770743"/>
              <a:gd name="connsiteX27" fmla="*/ 583501 w 3733101"/>
              <a:gd name="connsiteY27" fmla="*/ 29028 h 1770743"/>
              <a:gd name="connsiteX28" fmla="*/ 525444 w 3733101"/>
              <a:gd name="connsiteY28" fmla="*/ 72571 h 1770743"/>
              <a:gd name="connsiteX29" fmla="*/ 467387 w 3733101"/>
              <a:gd name="connsiteY29" fmla="*/ 87085 h 1770743"/>
              <a:gd name="connsiteX30" fmla="*/ 365787 w 3733101"/>
              <a:gd name="connsiteY30" fmla="*/ 145143 h 1770743"/>
              <a:gd name="connsiteX31" fmla="*/ 322244 w 3733101"/>
              <a:gd name="connsiteY31" fmla="*/ 188685 h 1770743"/>
              <a:gd name="connsiteX32" fmla="*/ 235158 w 3733101"/>
              <a:gd name="connsiteY32" fmla="*/ 261257 h 1770743"/>
              <a:gd name="connsiteX33" fmla="*/ 191616 w 3733101"/>
              <a:gd name="connsiteY33" fmla="*/ 362857 h 1770743"/>
              <a:gd name="connsiteX34" fmla="*/ 104530 w 3733101"/>
              <a:gd name="connsiteY34" fmla="*/ 290285 h 1770743"/>
              <a:gd name="connsiteX35" fmla="*/ 60987 w 3733101"/>
              <a:gd name="connsiteY35" fmla="*/ 203200 h 1770743"/>
              <a:gd name="connsiteX36" fmla="*/ 46473 w 3733101"/>
              <a:gd name="connsiteY36" fmla="*/ 159657 h 1770743"/>
              <a:gd name="connsiteX37" fmla="*/ 17444 w 3733101"/>
              <a:gd name="connsiteY37" fmla="*/ 116114 h 1770743"/>
              <a:gd name="connsiteX38" fmla="*/ 90016 w 3733101"/>
              <a:gd name="connsiteY38" fmla="*/ 203200 h 1770743"/>
              <a:gd name="connsiteX39" fmla="*/ 162587 w 3733101"/>
              <a:gd name="connsiteY39" fmla="*/ 333828 h 1770743"/>
              <a:gd name="connsiteX40" fmla="*/ 191616 w 3733101"/>
              <a:gd name="connsiteY40" fmla="*/ 377371 h 1770743"/>
              <a:gd name="connsiteX41" fmla="*/ 235158 w 3733101"/>
              <a:gd name="connsiteY41" fmla="*/ 406400 h 1770743"/>
              <a:gd name="connsiteX42" fmla="*/ 351273 w 3733101"/>
              <a:gd name="connsiteY42" fmla="*/ 377371 h 1770743"/>
              <a:gd name="connsiteX43" fmla="*/ 438358 w 3733101"/>
              <a:gd name="connsiteY43" fmla="*/ 362857 h 1770743"/>
              <a:gd name="connsiteX44" fmla="*/ 525444 w 3733101"/>
              <a:gd name="connsiteY44" fmla="*/ 348343 h 177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33101" h="1770743">
                <a:moveTo>
                  <a:pt x="3733101" y="1770743"/>
                </a:moveTo>
                <a:cubicBezTo>
                  <a:pt x="3699234" y="1717524"/>
                  <a:pt x="3670908" y="1660343"/>
                  <a:pt x="3631501" y="1611085"/>
                </a:cubicBezTo>
                <a:cubicBezTo>
                  <a:pt x="3595367" y="1565918"/>
                  <a:pt x="3572147" y="1541189"/>
                  <a:pt x="3544416" y="1494971"/>
                </a:cubicBezTo>
                <a:cubicBezTo>
                  <a:pt x="3420785" y="1288919"/>
                  <a:pt x="3493698" y="1371682"/>
                  <a:pt x="3384758" y="1262743"/>
                </a:cubicBezTo>
                <a:cubicBezTo>
                  <a:pt x="3375082" y="1243390"/>
                  <a:pt x="3368306" y="1222292"/>
                  <a:pt x="3355730" y="1204685"/>
                </a:cubicBezTo>
                <a:cubicBezTo>
                  <a:pt x="3343799" y="1187982"/>
                  <a:pt x="3325545" y="1176728"/>
                  <a:pt x="3312187" y="1161143"/>
                </a:cubicBezTo>
                <a:cubicBezTo>
                  <a:pt x="3296444" y="1142776"/>
                  <a:pt x="3283756" y="1121975"/>
                  <a:pt x="3268644" y="1103085"/>
                </a:cubicBezTo>
                <a:cubicBezTo>
                  <a:pt x="3245039" y="1073579"/>
                  <a:pt x="3218745" y="1046229"/>
                  <a:pt x="3196073" y="1016000"/>
                </a:cubicBezTo>
                <a:cubicBezTo>
                  <a:pt x="3175140" y="988090"/>
                  <a:pt x="3161194" y="954990"/>
                  <a:pt x="3138016" y="928914"/>
                </a:cubicBezTo>
                <a:cubicBezTo>
                  <a:pt x="3121945" y="910834"/>
                  <a:pt x="3098038" y="901442"/>
                  <a:pt x="3079958" y="885371"/>
                </a:cubicBezTo>
                <a:cubicBezTo>
                  <a:pt x="3054389" y="862643"/>
                  <a:pt x="3034101" y="834171"/>
                  <a:pt x="3007387" y="812800"/>
                </a:cubicBezTo>
                <a:cubicBezTo>
                  <a:pt x="2985358" y="795177"/>
                  <a:pt x="2956488" y="787317"/>
                  <a:pt x="2934816" y="769257"/>
                </a:cubicBezTo>
                <a:cubicBezTo>
                  <a:pt x="2898022" y="738595"/>
                  <a:pt x="2871532" y="696394"/>
                  <a:pt x="2833216" y="667657"/>
                </a:cubicBezTo>
                <a:cubicBezTo>
                  <a:pt x="2813863" y="653143"/>
                  <a:pt x="2794843" y="638175"/>
                  <a:pt x="2775158" y="624114"/>
                </a:cubicBezTo>
                <a:cubicBezTo>
                  <a:pt x="2714208" y="580578"/>
                  <a:pt x="2730377" y="601227"/>
                  <a:pt x="2659044" y="537028"/>
                </a:cubicBezTo>
                <a:cubicBezTo>
                  <a:pt x="2633616" y="514143"/>
                  <a:pt x="2613187" y="485828"/>
                  <a:pt x="2586473" y="464457"/>
                </a:cubicBezTo>
                <a:cubicBezTo>
                  <a:pt x="2516517" y="408492"/>
                  <a:pt x="2484544" y="417858"/>
                  <a:pt x="2397787" y="377371"/>
                </a:cubicBezTo>
                <a:cubicBezTo>
                  <a:pt x="2362440" y="360876"/>
                  <a:pt x="2332039" y="334679"/>
                  <a:pt x="2296187" y="319314"/>
                </a:cubicBezTo>
                <a:cubicBezTo>
                  <a:pt x="2263813" y="305439"/>
                  <a:pt x="2227387" y="303120"/>
                  <a:pt x="2194587" y="290285"/>
                </a:cubicBezTo>
                <a:cubicBezTo>
                  <a:pt x="2115903" y="259495"/>
                  <a:pt x="2044329" y="209177"/>
                  <a:pt x="1962358" y="188685"/>
                </a:cubicBezTo>
                <a:cubicBezTo>
                  <a:pt x="1943006" y="183847"/>
                  <a:pt x="1923048" y="180988"/>
                  <a:pt x="1904301" y="174171"/>
                </a:cubicBezTo>
                <a:cubicBezTo>
                  <a:pt x="1869674" y="161579"/>
                  <a:pt x="1837656" y="142280"/>
                  <a:pt x="1802701" y="130628"/>
                </a:cubicBezTo>
                <a:cubicBezTo>
                  <a:pt x="1779298" y="122827"/>
                  <a:pt x="1754063" y="122097"/>
                  <a:pt x="1730130" y="116114"/>
                </a:cubicBezTo>
                <a:cubicBezTo>
                  <a:pt x="1715287" y="112403"/>
                  <a:pt x="1701522" y="104919"/>
                  <a:pt x="1686587" y="101600"/>
                </a:cubicBezTo>
                <a:cubicBezTo>
                  <a:pt x="1657859" y="95216"/>
                  <a:pt x="1628588" y="91560"/>
                  <a:pt x="1599501" y="87085"/>
                </a:cubicBezTo>
                <a:cubicBezTo>
                  <a:pt x="1458899" y="65454"/>
                  <a:pt x="1488781" y="71869"/>
                  <a:pt x="1309216" y="58057"/>
                </a:cubicBezTo>
                <a:cubicBezTo>
                  <a:pt x="1029645" y="2143"/>
                  <a:pt x="1165292" y="20190"/>
                  <a:pt x="902816" y="0"/>
                </a:cubicBezTo>
                <a:cubicBezTo>
                  <a:pt x="796378" y="9676"/>
                  <a:pt x="688455" y="8845"/>
                  <a:pt x="583501" y="29028"/>
                </a:cubicBezTo>
                <a:cubicBezTo>
                  <a:pt x="559746" y="33596"/>
                  <a:pt x="547081" y="61753"/>
                  <a:pt x="525444" y="72571"/>
                </a:cubicBezTo>
                <a:cubicBezTo>
                  <a:pt x="507602" y="81492"/>
                  <a:pt x="486739" y="82247"/>
                  <a:pt x="467387" y="87085"/>
                </a:cubicBezTo>
                <a:cubicBezTo>
                  <a:pt x="431895" y="104831"/>
                  <a:pt x="396561" y="119498"/>
                  <a:pt x="365787" y="145143"/>
                </a:cubicBezTo>
                <a:cubicBezTo>
                  <a:pt x="350018" y="158283"/>
                  <a:pt x="338013" y="175545"/>
                  <a:pt x="322244" y="188685"/>
                </a:cubicBezTo>
                <a:cubicBezTo>
                  <a:pt x="201009" y="289714"/>
                  <a:pt x="362359" y="134056"/>
                  <a:pt x="235158" y="261257"/>
                </a:cubicBezTo>
                <a:cubicBezTo>
                  <a:pt x="229411" y="278499"/>
                  <a:pt x="205412" y="357339"/>
                  <a:pt x="191616" y="362857"/>
                </a:cubicBezTo>
                <a:cubicBezTo>
                  <a:pt x="177182" y="368630"/>
                  <a:pt x="106058" y="291813"/>
                  <a:pt x="104530" y="290285"/>
                </a:cubicBezTo>
                <a:cubicBezTo>
                  <a:pt x="68048" y="180839"/>
                  <a:pt x="117261" y="315748"/>
                  <a:pt x="60987" y="203200"/>
                </a:cubicBezTo>
                <a:cubicBezTo>
                  <a:pt x="54145" y="189516"/>
                  <a:pt x="53315" y="173341"/>
                  <a:pt x="46473" y="159657"/>
                </a:cubicBezTo>
                <a:cubicBezTo>
                  <a:pt x="38672" y="144055"/>
                  <a:pt x="0" y="116114"/>
                  <a:pt x="17444" y="116114"/>
                </a:cubicBezTo>
                <a:cubicBezTo>
                  <a:pt x="36070" y="116114"/>
                  <a:pt x="81259" y="190065"/>
                  <a:pt x="90016" y="203200"/>
                </a:cubicBezTo>
                <a:cubicBezTo>
                  <a:pt x="115562" y="279840"/>
                  <a:pt x="96044" y="234014"/>
                  <a:pt x="162587" y="333828"/>
                </a:cubicBezTo>
                <a:cubicBezTo>
                  <a:pt x="172263" y="348342"/>
                  <a:pt x="177102" y="367695"/>
                  <a:pt x="191616" y="377371"/>
                </a:cubicBezTo>
                <a:lnTo>
                  <a:pt x="235158" y="406400"/>
                </a:lnTo>
                <a:cubicBezTo>
                  <a:pt x="273863" y="396724"/>
                  <a:pt x="311920" y="383930"/>
                  <a:pt x="351273" y="377371"/>
                </a:cubicBezTo>
                <a:cubicBezTo>
                  <a:pt x="380301" y="372533"/>
                  <a:pt x="409630" y="369241"/>
                  <a:pt x="438358" y="362857"/>
                </a:cubicBezTo>
                <a:cubicBezTo>
                  <a:pt x="524326" y="343753"/>
                  <a:pt x="439416" y="348343"/>
                  <a:pt x="525444" y="348343"/>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for</a:t>
            </a:r>
            <a:r>
              <a:rPr lang="tr-TR" dirty="0" smtClean="0"/>
              <a:t> içinde </a:t>
            </a:r>
            <a:r>
              <a:rPr lang="tr-TR" dirty="0" err="1" smtClean="0"/>
              <a:t>int</a:t>
            </a:r>
            <a:r>
              <a:rPr lang="tr-TR" dirty="0" smtClean="0"/>
              <a:t> i kullanımı</a:t>
            </a:r>
            <a:endParaRPr lang="tr-TR" dirty="0"/>
          </a:p>
        </p:txBody>
      </p:sp>
      <p:sp>
        <p:nvSpPr>
          <p:cNvPr id="3" name="2 İçerik Yer Tutucusu"/>
          <p:cNvSpPr>
            <a:spLocks noGrp="1"/>
          </p:cNvSpPr>
          <p:nvPr>
            <p:ph sz="quarter" idx="1"/>
          </p:nvPr>
        </p:nvSpPr>
        <p:spPr>
          <a:xfrm>
            <a:off x="457200" y="1219199"/>
            <a:ext cx="8229600" cy="5168721"/>
          </a:xfrm>
        </p:spPr>
        <p:txBody>
          <a:bodyPr>
            <a:normAutofit fontScale="77500" lnSpcReduction="20000"/>
          </a:bodyPr>
          <a:lstStyle/>
          <a:p>
            <a:r>
              <a:rPr lang="tr-TR" dirty="0" smtClean="0"/>
              <a:t>C dilinin seneler içinde çıkan standartları (‘sürüm’ gibi) vardır: 1989’da C89, 1990’da C90, 1999’da C99, 2011’de C11 standardı belirlenmiştir.</a:t>
            </a:r>
          </a:p>
          <a:p>
            <a:r>
              <a:rPr lang="tr-TR" dirty="0" smtClean="0"/>
              <a:t>Örneğin </a:t>
            </a:r>
            <a:r>
              <a:rPr lang="tr-TR" dirty="0" err="1" smtClean="0"/>
              <a:t>for</a:t>
            </a:r>
            <a:r>
              <a:rPr lang="tr-TR" dirty="0" smtClean="0"/>
              <a:t>(</a:t>
            </a:r>
            <a:r>
              <a:rPr lang="tr-TR" dirty="0" err="1" smtClean="0"/>
              <a:t>int</a:t>
            </a:r>
            <a:r>
              <a:rPr lang="tr-TR" dirty="0" smtClean="0"/>
              <a:t> i=1; …) kullanımını denediğimizde derleyici şu hatayı verebilir.</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dirty="0" smtClean="0"/>
              <a:t>Derleyici ayarlarına “–</a:t>
            </a:r>
            <a:r>
              <a:rPr lang="tr-TR" dirty="0" err="1" smtClean="0"/>
              <a:t>std</a:t>
            </a:r>
            <a:r>
              <a:rPr lang="tr-TR" dirty="0" smtClean="0"/>
              <a:t>=c11” gibi bir ifade ekleyerek kullanılan standart ayarını değiştirebiliriz.</a:t>
            </a:r>
            <a:br>
              <a:rPr lang="tr-TR" dirty="0" smtClean="0"/>
            </a:br>
            <a:r>
              <a:rPr lang="tr-TR" sz="2100" dirty="0" smtClean="0"/>
              <a:t>(</a:t>
            </a:r>
            <a:r>
              <a:rPr lang="tr-TR" sz="2100" i="1" dirty="0" smtClean="0"/>
              <a:t>hiçbir şey yazmazsanız derleyici -</a:t>
            </a:r>
            <a:r>
              <a:rPr lang="tr-TR" sz="2100" i="1" dirty="0" err="1" smtClean="0"/>
              <a:t>std</a:t>
            </a:r>
            <a:r>
              <a:rPr lang="tr-TR" sz="2100" i="1" dirty="0" smtClean="0"/>
              <a:t>=gnu90 gibi bir standart varsayıyor olabilir.</a:t>
            </a:r>
            <a:r>
              <a:rPr lang="tr-TR" sz="2100" dirty="0" smtClean="0"/>
              <a:t>)</a:t>
            </a:r>
            <a:endParaRPr lang="tr-TR" sz="2400" dirty="0"/>
          </a:p>
        </p:txBody>
      </p:sp>
      <p:pic>
        <p:nvPicPr>
          <p:cNvPr id="1026" name="Picture 2"/>
          <p:cNvPicPr>
            <a:picLocks noChangeAspect="1" noChangeArrowheads="1"/>
          </p:cNvPicPr>
          <p:nvPr/>
        </p:nvPicPr>
        <p:blipFill>
          <a:blip r:embed="rId3"/>
          <a:srcRect l="31500" t="78693" r="34380" b="14843"/>
          <a:stretch>
            <a:fillRect/>
          </a:stretch>
        </p:blipFill>
        <p:spPr bwMode="auto">
          <a:xfrm>
            <a:off x="1643042" y="4572008"/>
            <a:ext cx="5799441" cy="664332"/>
          </a:xfrm>
          <a:prstGeom prst="rect">
            <a:avLst/>
          </a:prstGeom>
          <a:noFill/>
          <a:ln w="9525">
            <a:noFill/>
            <a:miter lim="800000"/>
            <a:headEnd/>
            <a:tailEnd/>
          </a:ln>
          <a:effectLst/>
        </p:spPr>
      </p:pic>
      <p:grpSp>
        <p:nvGrpSpPr>
          <p:cNvPr id="4" name="8 Grup"/>
          <p:cNvGrpSpPr/>
          <p:nvPr/>
        </p:nvGrpSpPr>
        <p:grpSpPr>
          <a:xfrm>
            <a:off x="2921764" y="2935035"/>
            <a:ext cx="2547257" cy="1314993"/>
            <a:chOff x="3127829" y="3257006"/>
            <a:chExt cx="2547257" cy="1314993"/>
          </a:xfrm>
        </p:grpSpPr>
        <p:sp>
          <p:nvSpPr>
            <p:cNvPr id="7" name="Rectangle 4"/>
            <p:cNvSpPr/>
            <p:nvPr/>
          </p:nvSpPr>
          <p:spPr>
            <a:xfrm>
              <a:off x="3127829" y="3371670"/>
              <a:ext cx="2547257" cy="1200329"/>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tr-TR" dirty="0"/>
                <a:t>for(int i=1; i&lt;10; i++)</a:t>
              </a:r>
            </a:p>
            <a:p>
              <a:r>
                <a:rPr lang="tr-TR" dirty="0"/>
                <a:t>    {</a:t>
              </a:r>
            </a:p>
            <a:p>
              <a:r>
                <a:rPr lang="tr-TR" dirty="0"/>
                <a:t>        </a:t>
              </a:r>
            </a:p>
            <a:p>
              <a:r>
                <a:rPr lang="tr-TR" dirty="0"/>
                <a:t>    }</a:t>
              </a:r>
            </a:p>
          </p:txBody>
        </p:sp>
        <p:sp>
          <p:nvSpPr>
            <p:cNvPr id="8" name="Oval 7"/>
            <p:cNvSpPr/>
            <p:nvPr/>
          </p:nvSpPr>
          <p:spPr>
            <a:xfrm>
              <a:off x="3483429" y="3257006"/>
              <a:ext cx="918028" cy="59508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8 Yuvarlatılmış Dikdörtgen"/>
          <p:cNvSpPr/>
          <p:nvPr/>
        </p:nvSpPr>
        <p:spPr>
          <a:xfrm>
            <a:off x="6072198" y="2143116"/>
            <a:ext cx="2500330" cy="228601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Ödev kodlarınızda, değerlendirme yapacak asistanın da aynı düzenlemeyi yapması gerekeceği için, ödev kodlarınızda bu kullanımdan kaçınınız.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Ekrana daha hakim olabilmek: Kaçış karakterleri</a:t>
            </a:r>
            <a:endParaRPr lang="tr-TR" dirty="0"/>
          </a:p>
        </p:txBody>
      </p:sp>
      <p:sp>
        <p:nvSpPr>
          <p:cNvPr id="3" name="2 İçerik Yer Tutucusu"/>
          <p:cNvSpPr>
            <a:spLocks noGrp="1"/>
          </p:cNvSpPr>
          <p:nvPr>
            <p:ph sz="quarter" idx="1"/>
          </p:nvPr>
        </p:nvSpPr>
        <p:spPr>
          <a:xfrm>
            <a:off x="457200" y="1219200"/>
            <a:ext cx="8229600" cy="923916"/>
          </a:xfrm>
        </p:spPr>
        <p:txBody>
          <a:bodyPr/>
          <a:lstStyle/>
          <a:p>
            <a:r>
              <a:rPr lang="tr-TR" dirty="0" smtClean="0"/>
              <a:t>Aşağıdaki kodla bazı diğer kaçış karakterlerini de inceleyelim.</a:t>
            </a:r>
            <a:endParaRPr lang="tr-TR" dirty="0"/>
          </a:p>
        </p:txBody>
      </p:sp>
      <p:sp>
        <p:nvSpPr>
          <p:cNvPr id="4" name="3 Dikdörtgen"/>
          <p:cNvSpPr/>
          <p:nvPr/>
        </p:nvSpPr>
        <p:spPr>
          <a:xfrm>
            <a:off x="357158" y="2333685"/>
            <a:ext cx="4357718"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1200" dirty="0" smtClean="0"/>
              <a:t>#</a:t>
            </a:r>
            <a:r>
              <a:rPr lang="tr-TR" sz="1200" dirty="0" err="1" smtClean="0"/>
              <a:t>include</a:t>
            </a:r>
            <a:r>
              <a:rPr lang="tr-TR" sz="1200" dirty="0" smtClean="0"/>
              <a:t> &lt;</a:t>
            </a:r>
            <a:r>
              <a:rPr lang="tr-TR" sz="1200" dirty="0" err="1" smtClean="0"/>
              <a:t>stdio</a:t>
            </a:r>
            <a:r>
              <a:rPr lang="tr-TR" sz="1200" dirty="0" smtClean="0"/>
              <a:t>.h&gt;</a:t>
            </a:r>
          </a:p>
          <a:p>
            <a:r>
              <a:rPr lang="tr-TR" sz="1200" dirty="0" err="1" smtClean="0"/>
              <a:t>int</a:t>
            </a:r>
            <a:r>
              <a:rPr lang="tr-TR" sz="1200" dirty="0" smtClean="0"/>
              <a:t> </a:t>
            </a:r>
            <a:r>
              <a:rPr lang="tr-TR" sz="1200" dirty="0" err="1" smtClean="0"/>
              <a:t>main</a:t>
            </a:r>
            <a:r>
              <a:rPr lang="tr-TR" sz="1200" dirty="0" smtClean="0"/>
              <a:t>() {</a:t>
            </a:r>
          </a:p>
          <a:p>
            <a:r>
              <a:rPr lang="tr-TR" sz="1200" dirty="0" err="1" smtClean="0"/>
              <a:t>printf</a:t>
            </a:r>
            <a:r>
              <a:rPr lang="tr-TR" sz="1200" dirty="0" smtClean="0"/>
              <a:t>("Merhaba.\n“</a:t>
            </a:r>
          </a:p>
          <a:p>
            <a:r>
              <a:rPr lang="tr-TR" sz="1200" dirty="0" smtClean="0"/>
              <a:t>	"</a:t>
            </a:r>
            <a:r>
              <a:rPr lang="tr-TR" sz="1200" dirty="0" err="1" smtClean="0"/>
              <a:t>Tab</a:t>
            </a:r>
            <a:r>
              <a:rPr lang="tr-TR" sz="1200" dirty="0" smtClean="0"/>
              <a:t> </a:t>
            </a:r>
            <a:r>
              <a:rPr lang="tr-TR" sz="1200" dirty="0" err="1" smtClean="0"/>
              <a:t>icin</a:t>
            </a:r>
            <a:r>
              <a:rPr lang="tr-TR" sz="1200" dirty="0" smtClean="0"/>
              <a:t> 1'e(\\t)\n“</a:t>
            </a:r>
          </a:p>
          <a:p>
            <a:r>
              <a:rPr lang="tr-TR" sz="1200" dirty="0" smtClean="0"/>
              <a:t>	"</a:t>
            </a:r>
            <a:r>
              <a:rPr lang="tr-TR" sz="1200" dirty="0" err="1" smtClean="0"/>
              <a:t>bip</a:t>
            </a:r>
            <a:r>
              <a:rPr lang="tr-TR" sz="1200" dirty="0" smtClean="0"/>
              <a:t> </a:t>
            </a:r>
            <a:r>
              <a:rPr lang="tr-TR" sz="1200" dirty="0" err="1" smtClean="0"/>
              <a:t>icin</a:t>
            </a:r>
            <a:r>
              <a:rPr lang="tr-TR" sz="1200" dirty="0" smtClean="0"/>
              <a:t> 2'e(\\a)\n"</a:t>
            </a:r>
          </a:p>
          <a:p>
            <a:r>
              <a:rPr lang="tr-TR" sz="1200" dirty="0" smtClean="0"/>
              <a:t>	"Ayni satir </a:t>
            </a:r>
            <a:r>
              <a:rPr lang="tr-TR" sz="1200" dirty="0" err="1" smtClean="0"/>
              <a:t>basi</a:t>
            </a:r>
            <a:r>
              <a:rPr lang="tr-TR" sz="1200" dirty="0" smtClean="0"/>
              <a:t> </a:t>
            </a:r>
            <a:r>
              <a:rPr lang="tr-TR" sz="1200" dirty="0" err="1" smtClean="0"/>
              <a:t>icin</a:t>
            </a:r>
            <a:r>
              <a:rPr lang="tr-TR" sz="1200" dirty="0" smtClean="0"/>
              <a:t> 3'e(\\r)\n"</a:t>
            </a:r>
          </a:p>
          <a:p>
            <a:r>
              <a:rPr lang="tr-TR" sz="1200" dirty="0" smtClean="0"/>
              <a:t>	"Bir karakter </a:t>
            </a:r>
            <a:r>
              <a:rPr lang="tr-TR" sz="1200" dirty="0" err="1" smtClean="0"/>
              <a:t>oncesi</a:t>
            </a:r>
            <a:r>
              <a:rPr lang="tr-TR" sz="1200" dirty="0" smtClean="0"/>
              <a:t> </a:t>
            </a:r>
            <a:r>
              <a:rPr lang="tr-TR" sz="1200" dirty="0" err="1" smtClean="0"/>
              <a:t>icin</a:t>
            </a:r>
            <a:r>
              <a:rPr lang="tr-TR" sz="1200" dirty="0" smtClean="0"/>
              <a:t> 4'e(\\b)\n"</a:t>
            </a:r>
          </a:p>
          <a:p>
            <a:r>
              <a:rPr lang="tr-TR" sz="1200" dirty="0" smtClean="0"/>
              <a:t>	"Alt </a:t>
            </a:r>
            <a:r>
              <a:rPr lang="tr-TR" sz="1200" dirty="0" err="1" smtClean="0"/>
              <a:t>satira</a:t>
            </a:r>
            <a:r>
              <a:rPr lang="tr-TR" sz="1200" dirty="0" smtClean="0"/>
              <a:t> </a:t>
            </a:r>
            <a:r>
              <a:rPr lang="tr-TR" sz="1200" dirty="0" err="1" smtClean="0"/>
              <a:t>gecmek</a:t>
            </a:r>
            <a:r>
              <a:rPr lang="tr-TR" sz="1200" dirty="0" smtClean="0"/>
              <a:t> </a:t>
            </a:r>
            <a:r>
              <a:rPr lang="tr-TR" sz="1200" dirty="0" err="1" smtClean="0"/>
              <a:t>icin</a:t>
            </a:r>
            <a:r>
              <a:rPr lang="tr-TR" sz="1200" dirty="0" smtClean="0"/>
              <a:t> 5'e(\\n)\n"</a:t>
            </a:r>
          </a:p>
          <a:p>
            <a:r>
              <a:rPr lang="tr-TR" sz="1200" dirty="0" smtClean="0"/>
              <a:t>	"Ekrana \"Merhaba.\" </a:t>
            </a:r>
            <a:r>
              <a:rPr lang="tr-TR" sz="1200" dirty="0" err="1" smtClean="0"/>
              <a:t>yazdirmak</a:t>
            </a:r>
            <a:r>
              <a:rPr lang="tr-TR" sz="1200" dirty="0" smtClean="0"/>
              <a:t> </a:t>
            </a:r>
            <a:r>
              <a:rPr lang="tr-TR" sz="1200" dirty="0" err="1" smtClean="0"/>
              <a:t>icin</a:t>
            </a:r>
            <a:r>
              <a:rPr lang="tr-TR" sz="1200" dirty="0" smtClean="0"/>
              <a:t> 6'a "</a:t>
            </a:r>
          </a:p>
          <a:p>
            <a:r>
              <a:rPr lang="tr-TR" sz="1200" dirty="0" smtClean="0"/>
              <a:t>	"Ekrana \"</a:t>
            </a:r>
            <a:r>
              <a:rPr lang="tr-TR" sz="1200" dirty="0" err="1" smtClean="0"/>
              <a:t>Hos</a:t>
            </a:r>
            <a:r>
              <a:rPr lang="tr-TR" sz="1200" dirty="0" smtClean="0"/>
              <a:t> geldiniz!\" </a:t>
            </a:r>
            <a:r>
              <a:rPr lang="tr-TR" sz="1200" dirty="0" err="1" smtClean="0"/>
              <a:t>yazdirmak</a:t>
            </a:r>
            <a:r>
              <a:rPr lang="tr-TR" sz="1200" dirty="0" smtClean="0"/>
              <a:t> </a:t>
            </a:r>
            <a:r>
              <a:rPr lang="tr-TR" sz="1200" dirty="0" err="1" smtClean="0"/>
              <a:t>icin</a:t>
            </a:r>
            <a:r>
              <a:rPr lang="tr-TR" sz="1200" dirty="0" smtClean="0"/>
              <a:t> 7'e "</a:t>
            </a:r>
          </a:p>
          <a:p>
            <a:r>
              <a:rPr lang="tr-TR" sz="1200" dirty="0" smtClean="0"/>
              <a:t>	"basabilirsiniz.");</a:t>
            </a:r>
          </a:p>
          <a:p>
            <a:r>
              <a:rPr lang="tr-TR" sz="1200" dirty="0" smtClean="0"/>
              <a:t>	</a:t>
            </a:r>
            <a:r>
              <a:rPr lang="tr-TR" sz="1200" dirty="0" err="1" smtClean="0"/>
              <a:t>while</a:t>
            </a:r>
            <a:r>
              <a:rPr lang="tr-TR" sz="1200" dirty="0" smtClean="0"/>
              <a:t>(1) {</a:t>
            </a:r>
          </a:p>
          <a:p>
            <a:r>
              <a:rPr lang="tr-TR" sz="1200" dirty="0" smtClean="0"/>
              <a:t>	</a:t>
            </a:r>
            <a:r>
              <a:rPr lang="tr-TR" sz="1200" dirty="0" err="1" smtClean="0"/>
              <a:t>int</a:t>
            </a:r>
            <a:r>
              <a:rPr lang="tr-TR" sz="1200" dirty="0" smtClean="0"/>
              <a:t> s =	</a:t>
            </a:r>
            <a:r>
              <a:rPr lang="tr-TR" sz="1200" dirty="0" err="1" smtClean="0"/>
              <a:t>getch</a:t>
            </a:r>
            <a:r>
              <a:rPr lang="tr-TR" sz="1200" dirty="0" smtClean="0"/>
              <a:t>();</a:t>
            </a:r>
          </a:p>
          <a:p>
            <a:r>
              <a:rPr lang="tr-TR" sz="1200" dirty="0" smtClean="0"/>
              <a:t>	s = s - '0';</a:t>
            </a:r>
          </a:p>
          <a:p>
            <a:r>
              <a:rPr lang="tr-TR" sz="1200" dirty="0" smtClean="0"/>
              <a:t>…</a:t>
            </a:r>
          </a:p>
        </p:txBody>
      </p:sp>
      <p:sp>
        <p:nvSpPr>
          <p:cNvPr id="5" name="4 Dikdörtgen"/>
          <p:cNvSpPr/>
          <p:nvPr/>
        </p:nvSpPr>
        <p:spPr>
          <a:xfrm>
            <a:off x="4286248" y="3857628"/>
            <a:ext cx="3708428" cy="24929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1200" dirty="0" smtClean="0"/>
              <a:t>…</a:t>
            </a:r>
          </a:p>
          <a:p>
            <a:r>
              <a:rPr lang="tr-TR" sz="1200" dirty="0" err="1" smtClean="0"/>
              <a:t>switch</a:t>
            </a:r>
            <a:r>
              <a:rPr lang="tr-TR" sz="1200" dirty="0" smtClean="0"/>
              <a:t>(s) {</a:t>
            </a:r>
          </a:p>
          <a:p>
            <a:r>
              <a:rPr lang="tr-TR" sz="1200" dirty="0" smtClean="0"/>
              <a:t>	</a:t>
            </a:r>
            <a:r>
              <a:rPr lang="tr-TR" sz="1200" dirty="0" err="1" smtClean="0"/>
              <a:t>case</a:t>
            </a:r>
            <a:r>
              <a:rPr lang="tr-TR" sz="1200" dirty="0" smtClean="0"/>
              <a:t> 1: </a:t>
            </a:r>
            <a:r>
              <a:rPr lang="tr-TR" sz="1200" dirty="0" err="1" smtClean="0"/>
              <a:t>printf</a:t>
            </a:r>
            <a:r>
              <a:rPr lang="tr-TR" sz="1200" dirty="0" smtClean="0"/>
              <a:t>("\t");break;</a:t>
            </a:r>
          </a:p>
          <a:p>
            <a:r>
              <a:rPr lang="tr-TR" sz="1200" dirty="0" smtClean="0"/>
              <a:t>	</a:t>
            </a:r>
            <a:r>
              <a:rPr lang="tr-TR" sz="1200" dirty="0" err="1" smtClean="0"/>
              <a:t>case</a:t>
            </a:r>
            <a:r>
              <a:rPr lang="tr-TR" sz="1200" dirty="0" smtClean="0"/>
              <a:t> 2:</a:t>
            </a:r>
            <a:r>
              <a:rPr lang="tr-TR" sz="1200" dirty="0" err="1" smtClean="0"/>
              <a:t>printf</a:t>
            </a:r>
            <a:r>
              <a:rPr lang="tr-TR" sz="1200" dirty="0" smtClean="0"/>
              <a:t>("\a");break;</a:t>
            </a:r>
          </a:p>
          <a:p>
            <a:r>
              <a:rPr lang="tr-TR" sz="1200" dirty="0" smtClean="0"/>
              <a:t>	</a:t>
            </a:r>
            <a:r>
              <a:rPr lang="tr-TR" sz="1200" dirty="0" err="1" smtClean="0"/>
              <a:t>case</a:t>
            </a:r>
            <a:r>
              <a:rPr lang="tr-TR" sz="1200" dirty="0" smtClean="0"/>
              <a:t> 3:</a:t>
            </a:r>
            <a:r>
              <a:rPr lang="tr-TR" sz="1200" dirty="0" err="1" smtClean="0"/>
              <a:t>printf</a:t>
            </a:r>
            <a:r>
              <a:rPr lang="tr-TR" sz="1200" dirty="0" smtClean="0"/>
              <a:t>("\r");break;</a:t>
            </a:r>
          </a:p>
          <a:p>
            <a:r>
              <a:rPr lang="tr-TR" sz="1200" dirty="0" smtClean="0"/>
              <a:t>	</a:t>
            </a:r>
            <a:r>
              <a:rPr lang="tr-TR" sz="1200" dirty="0" err="1" smtClean="0"/>
              <a:t>case</a:t>
            </a:r>
            <a:r>
              <a:rPr lang="tr-TR" sz="1200" dirty="0" smtClean="0"/>
              <a:t> 4:</a:t>
            </a:r>
            <a:r>
              <a:rPr lang="tr-TR" sz="1200" dirty="0" err="1" smtClean="0"/>
              <a:t>printf</a:t>
            </a:r>
            <a:r>
              <a:rPr lang="tr-TR" sz="1200" dirty="0" smtClean="0"/>
              <a:t>("\b");break;</a:t>
            </a:r>
          </a:p>
          <a:p>
            <a:r>
              <a:rPr lang="tr-TR" sz="1200" dirty="0" smtClean="0"/>
              <a:t>	</a:t>
            </a:r>
            <a:r>
              <a:rPr lang="tr-TR" sz="1200" dirty="0" err="1" smtClean="0"/>
              <a:t>case</a:t>
            </a:r>
            <a:r>
              <a:rPr lang="tr-TR" sz="1200" dirty="0" smtClean="0"/>
              <a:t> 5:</a:t>
            </a:r>
            <a:r>
              <a:rPr lang="tr-TR" sz="1200" dirty="0" err="1" smtClean="0"/>
              <a:t>printf</a:t>
            </a:r>
            <a:r>
              <a:rPr lang="tr-TR" sz="1200" dirty="0" smtClean="0"/>
              <a:t>("\n");break;</a:t>
            </a:r>
          </a:p>
          <a:p>
            <a:r>
              <a:rPr lang="tr-TR" sz="1200" dirty="0" smtClean="0"/>
              <a:t>	</a:t>
            </a:r>
            <a:r>
              <a:rPr lang="tr-TR" sz="1200" dirty="0" err="1" smtClean="0"/>
              <a:t>case</a:t>
            </a:r>
            <a:r>
              <a:rPr lang="tr-TR" sz="1200" dirty="0" smtClean="0"/>
              <a:t> 6:</a:t>
            </a:r>
            <a:r>
              <a:rPr lang="tr-TR" sz="1200" dirty="0" err="1" smtClean="0"/>
              <a:t>printf</a:t>
            </a:r>
            <a:r>
              <a:rPr lang="tr-TR" sz="1200" dirty="0" smtClean="0"/>
              <a:t>("Merhaba.");break;</a:t>
            </a:r>
          </a:p>
          <a:p>
            <a:r>
              <a:rPr lang="tr-TR" sz="1200" dirty="0" smtClean="0"/>
              <a:t>	</a:t>
            </a:r>
            <a:r>
              <a:rPr lang="tr-TR" sz="1200" dirty="0" err="1" smtClean="0"/>
              <a:t>case</a:t>
            </a:r>
            <a:r>
              <a:rPr lang="tr-TR" sz="1200" dirty="0" smtClean="0"/>
              <a:t> 7:</a:t>
            </a:r>
            <a:r>
              <a:rPr lang="tr-TR" sz="1200" dirty="0" err="1" smtClean="0"/>
              <a:t>printf</a:t>
            </a:r>
            <a:r>
              <a:rPr lang="tr-TR" sz="1200" dirty="0" smtClean="0"/>
              <a:t>("</a:t>
            </a:r>
            <a:r>
              <a:rPr lang="tr-TR" sz="1200" dirty="0" err="1" smtClean="0"/>
              <a:t>Hos</a:t>
            </a:r>
            <a:r>
              <a:rPr lang="tr-TR" sz="1200" dirty="0" smtClean="0"/>
              <a:t> geldiniz!");break;</a:t>
            </a:r>
          </a:p>
          <a:p>
            <a:r>
              <a:rPr lang="tr-TR" sz="1200" dirty="0" smtClean="0"/>
              <a:t>	}</a:t>
            </a:r>
          </a:p>
          <a:p>
            <a:r>
              <a:rPr lang="tr-TR" sz="1200" dirty="0" smtClean="0"/>
              <a:t>}</a:t>
            </a:r>
          </a:p>
          <a:p>
            <a:r>
              <a:rPr lang="tr-TR" sz="1200" dirty="0" err="1" smtClean="0"/>
              <a:t>return</a:t>
            </a:r>
            <a:r>
              <a:rPr lang="tr-TR" sz="1200" dirty="0" smtClean="0"/>
              <a:t> 0;</a:t>
            </a:r>
          </a:p>
          <a:p>
            <a:r>
              <a:rPr lang="tr-TR" sz="1200" dirty="0" smtClean="0"/>
              <a:t>}</a:t>
            </a:r>
            <a:endParaRPr lang="tr-TR" sz="1200" dirty="0"/>
          </a:p>
        </p:txBody>
      </p:sp>
      <p:sp>
        <p:nvSpPr>
          <p:cNvPr id="6" name="5 Yuvarlatılmış Dikdörtgen"/>
          <p:cNvSpPr/>
          <p:nvPr/>
        </p:nvSpPr>
        <p:spPr>
          <a:xfrm>
            <a:off x="5500694" y="2071678"/>
            <a:ext cx="1928826" cy="14287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\r ve \b komutları bazen kodumuzda işe yarayabilir.</a:t>
            </a:r>
            <a:endParaRPr lang="tr-TR" dirty="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 ve döngülerin kullanımının bir örneği</a:t>
            </a:r>
            <a:endParaRPr lang="tr-TR" dirty="0"/>
          </a:p>
        </p:txBody>
      </p:sp>
      <p:sp>
        <p:nvSpPr>
          <p:cNvPr id="3" name="2 İçerik Yer Tutucusu"/>
          <p:cNvSpPr>
            <a:spLocks noGrp="1"/>
          </p:cNvSpPr>
          <p:nvPr>
            <p:ph sz="quarter" idx="1"/>
          </p:nvPr>
        </p:nvSpPr>
        <p:spPr/>
        <p:txBody>
          <a:bodyPr/>
          <a:lstStyle/>
          <a:p>
            <a:r>
              <a:rPr lang="tr-TR" dirty="0" err="1" smtClean="0"/>
              <a:t>Apollo</a:t>
            </a:r>
            <a:r>
              <a:rPr lang="tr-TR" dirty="0" smtClean="0"/>
              <a:t> uzay gemisi yolculuğa çıkıyor…</a:t>
            </a:r>
            <a:endParaRPr lang="tr-TR" dirty="0"/>
          </a:p>
        </p:txBody>
      </p:sp>
      <p:pic>
        <p:nvPicPr>
          <p:cNvPr id="4" name="Picture 2"/>
          <p:cNvPicPr/>
          <p:nvPr/>
        </p:nvPicPr>
        <p:blipFill>
          <a:blip r:embed="rId3"/>
          <a:stretch>
            <a:fillRect/>
          </a:stretch>
        </p:blipFill>
        <p:spPr>
          <a:xfrm>
            <a:off x="428596" y="1928802"/>
            <a:ext cx="3749043" cy="3000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ttp://cache3.asset-cache.net/xc/459894515.jpg?v=1&amp;c=IWSAsset&amp;k=2&amp;d=B53F616F4B95E55340F421F6329F9A51FE04F16599963D0DEC6AAAEBCB5173B7"/>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3083966">
            <a:off x="3044259" y="4603464"/>
            <a:ext cx="1955111" cy="1236074"/>
          </a:xfrm>
          <a:prstGeom prst="rect">
            <a:avLst/>
          </a:prstGeom>
          <a:noFill/>
          <a:ln>
            <a:noFill/>
          </a:ln>
        </p:spPr>
      </p:pic>
      <p:sp>
        <p:nvSpPr>
          <p:cNvPr id="6" name="5 Metin kutusu"/>
          <p:cNvSpPr txBox="1"/>
          <p:nvPr/>
        </p:nvSpPr>
        <p:spPr>
          <a:xfrm>
            <a:off x="4786314" y="1785926"/>
            <a:ext cx="3786214" cy="3170099"/>
          </a:xfrm>
          <a:prstGeom prst="rect">
            <a:avLst/>
          </a:prstGeom>
          <a:noFill/>
        </p:spPr>
        <p:txBody>
          <a:bodyPr wrap="square" rtlCol="0">
            <a:spAutoFit/>
          </a:bodyPr>
          <a:lstStyle/>
          <a:p>
            <a:pPr>
              <a:buFont typeface="Arial" pitchFamily="34" charset="0"/>
              <a:buChar char="•"/>
            </a:pPr>
            <a:r>
              <a:rPr lang="tr-TR" sz="2000" dirty="0" smtClean="0"/>
              <a:t> Fonksiyon1: Bir uçuş programındaki yazışmaları görüntüler</a:t>
            </a:r>
          </a:p>
          <a:p>
            <a:r>
              <a:rPr lang="tr-TR" sz="2000" dirty="0" smtClean="0"/>
              <a:t>Giriş: </a:t>
            </a:r>
            <a:r>
              <a:rPr lang="tr-TR" sz="2000" dirty="0" err="1" smtClean="0"/>
              <a:t>void</a:t>
            </a:r>
            <a:r>
              <a:rPr lang="tr-TR" sz="2000" dirty="0" smtClean="0"/>
              <a:t> Çıkış: </a:t>
            </a:r>
            <a:r>
              <a:rPr lang="tr-TR" sz="2000" dirty="0" err="1" smtClean="0"/>
              <a:t>void</a:t>
            </a:r>
            <a:endParaRPr lang="tr-TR" sz="2000" dirty="0" smtClean="0"/>
          </a:p>
          <a:p>
            <a:pPr>
              <a:buFont typeface="Arial" pitchFamily="34" charset="0"/>
              <a:buChar char="•"/>
            </a:pPr>
            <a:r>
              <a:rPr lang="tr-TR" sz="2000" dirty="0" smtClean="0"/>
              <a:t> Fonksiyon 2: Geri sayımı başlatır.</a:t>
            </a:r>
          </a:p>
          <a:p>
            <a:r>
              <a:rPr lang="tr-TR" sz="2000" dirty="0" smtClean="0"/>
              <a:t>Giriş: </a:t>
            </a:r>
            <a:r>
              <a:rPr lang="tr-TR" sz="2000" dirty="0" err="1" smtClean="0"/>
              <a:t>int</a:t>
            </a:r>
            <a:r>
              <a:rPr lang="tr-TR" sz="2000" dirty="0" smtClean="0"/>
              <a:t> Çıkış: </a:t>
            </a:r>
            <a:r>
              <a:rPr lang="tr-TR" sz="2000" dirty="0" err="1" smtClean="0"/>
              <a:t>void</a:t>
            </a:r>
            <a:endParaRPr lang="tr-TR" sz="2000" dirty="0" smtClean="0"/>
          </a:p>
          <a:p>
            <a:pPr>
              <a:buFont typeface="Arial" pitchFamily="34" charset="0"/>
              <a:buChar char="•"/>
            </a:pPr>
            <a:r>
              <a:rPr lang="tr-TR" sz="2000" dirty="0" smtClean="0"/>
              <a:t>Fonksiyon 3: Zaman fonksiyonu (aşağıdaki şekilde)</a:t>
            </a:r>
          </a:p>
          <a:p>
            <a:pPr lvl="1">
              <a:buFont typeface="Arial" pitchFamily="34" charset="0"/>
              <a:buChar char="•"/>
            </a:pPr>
            <a:r>
              <a:rPr lang="tr-TR" sz="2000" dirty="0" smtClean="0"/>
              <a:t>time.h kütüphanesini kullanın.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1.24567E-6 L -0.65799 -1.08927 " pathEditMode="relative" ptsTypes="AA">
                                      <p:cBhvr>
                                        <p:cTn id="6" dur="3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İmleci ekranda istediğimiz yere götürebilmek</a:t>
            </a:r>
            <a:endParaRPr lang="tr-TR" sz="72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3074" name="Picture 2"/>
          <p:cNvPicPr>
            <a:picLocks noChangeAspect="1" noChangeArrowheads="1"/>
          </p:cNvPicPr>
          <p:nvPr/>
        </p:nvPicPr>
        <p:blipFill>
          <a:blip r:embed="rId3"/>
          <a:srcRect t="5709"/>
          <a:stretch>
            <a:fillRect/>
          </a:stretch>
        </p:blipFill>
        <p:spPr bwMode="auto">
          <a:xfrm>
            <a:off x="2357422" y="1928802"/>
            <a:ext cx="4071966" cy="1902504"/>
          </a:xfrm>
          <a:prstGeom prst="rect">
            <a:avLst/>
          </a:prstGeom>
          <a:noFill/>
          <a:ln w="9525">
            <a:noFill/>
            <a:miter lim="800000"/>
            <a:headEnd/>
            <a:tailEnd/>
          </a:ln>
          <a:effectLst/>
        </p:spPr>
      </p:pic>
      <p:sp>
        <p:nvSpPr>
          <p:cNvPr id="6" name="5 Metin kutusu"/>
          <p:cNvSpPr txBox="1"/>
          <p:nvPr/>
        </p:nvSpPr>
        <p:spPr>
          <a:xfrm>
            <a:off x="2428860" y="3786190"/>
            <a:ext cx="3929090" cy="584775"/>
          </a:xfrm>
          <a:prstGeom prst="rect">
            <a:avLst/>
          </a:prstGeom>
          <a:noFill/>
        </p:spPr>
        <p:txBody>
          <a:bodyPr wrap="square" rtlCol="0">
            <a:spAutoFit/>
          </a:bodyPr>
          <a:lstStyle/>
          <a:p>
            <a:pPr algn="ctr"/>
            <a:r>
              <a:rPr lang="tr-TR" sz="1600" dirty="0" smtClean="0"/>
              <a:t>Klavyeden girilen ok tuşlarıyla ekranda dolaştırılan ok uygulaması yapınız</a:t>
            </a:r>
            <a:endParaRPr lang="tr-TR" sz="1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Ekranda gezindiren fonksiyon: </a:t>
            </a:r>
            <a:r>
              <a:rPr lang="tr-TR" dirty="0" err="1" smtClean="0"/>
              <a:t>imlec</a:t>
            </a:r>
            <a:r>
              <a:rPr lang="tr-TR" dirty="0" smtClean="0"/>
              <a:t>(x,y)</a:t>
            </a:r>
            <a:endParaRPr lang="tr-TR" dirty="0"/>
          </a:p>
        </p:txBody>
      </p:sp>
      <p:sp>
        <p:nvSpPr>
          <p:cNvPr id="3" name="2 İçerik Yer Tutucusu"/>
          <p:cNvSpPr>
            <a:spLocks noGrp="1"/>
          </p:cNvSpPr>
          <p:nvPr>
            <p:ph sz="quarter" idx="1"/>
          </p:nvPr>
        </p:nvSpPr>
        <p:spPr/>
        <p:txBody>
          <a:bodyPr/>
          <a:lstStyle/>
          <a:p>
            <a:r>
              <a:rPr lang="tr-TR" dirty="0" smtClean="0"/>
              <a:t>Doğrudan koordinatları kullanarak ekranda gezinebilirsiniz.</a:t>
            </a:r>
          </a:p>
          <a:p>
            <a:r>
              <a:rPr lang="tr-TR" dirty="0" err="1" smtClean="0"/>
              <a:t>imlec</a:t>
            </a:r>
            <a:r>
              <a:rPr lang="tr-TR" dirty="0" smtClean="0"/>
              <a:t>_</a:t>
            </a:r>
            <a:r>
              <a:rPr lang="tr-TR" dirty="0" err="1" smtClean="0"/>
              <a:t>xy</a:t>
            </a:r>
            <a:r>
              <a:rPr lang="tr-TR" dirty="0" smtClean="0"/>
              <a:t>(10,5); </a:t>
            </a:r>
            <a:r>
              <a:rPr lang="tr-TR" dirty="0" err="1" smtClean="0"/>
              <a:t>getch</a:t>
            </a:r>
            <a:r>
              <a:rPr lang="tr-TR" dirty="0" smtClean="0"/>
              <a:t>(); </a:t>
            </a:r>
            <a:r>
              <a:rPr lang="tr-TR" dirty="0" err="1" smtClean="0"/>
              <a:t>printf</a:t>
            </a:r>
            <a:r>
              <a:rPr lang="tr-TR" dirty="0" smtClean="0"/>
              <a:t>(“Merhaba”);</a:t>
            </a:r>
          </a:p>
          <a:p>
            <a:endParaRPr lang="tr-TR" dirty="0"/>
          </a:p>
        </p:txBody>
      </p:sp>
      <p:sp>
        <p:nvSpPr>
          <p:cNvPr id="4" name="3 Yuvarlatılmış Dikdörtgen"/>
          <p:cNvSpPr/>
          <p:nvPr/>
        </p:nvSpPr>
        <p:spPr>
          <a:xfrm>
            <a:off x="285720" y="3929066"/>
            <a:ext cx="8286808" cy="22859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err="1" smtClean="0">
                <a:solidFill>
                  <a:srgbClr val="002060"/>
                </a:solidFill>
              </a:rPr>
              <a:t>void</a:t>
            </a:r>
            <a:r>
              <a:rPr lang="tr-TR" sz="2000" dirty="0" smtClean="0">
                <a:solidFill>
                  <a:srgbClr val="002060"/>
                </a:solidFill>
              </a:rPr>
              <a:t> </a:t>
            </a:r>
            <a:r>
              <a:rPr lang="tr-TR" sz="2000" dirty="0" err="1" smtClean="0">
                <a:solidFill>
                  <a:srgbClr val="002060"/>
                </a:solidFill>
              </a:rPr>
              <a:t>imlec</a:t>
            </a:r>
            <a:r>
              <a:rPr lang="tr-TR" sz="2000" dirty="0" smtClean="0">
                <a:solidFill>
                  <a:srgbClr val="002060"/>
                </a:solidFill>
              </a:rPr>
              <a:t>_</a:t>
            </a:r>
            <a:r>
              <a:rPr lang="tr-TR" sz="2000" dirty="0" err="1" smtClean="0">
                <a:solidFill>
                  <a:srgbClr val="002060"/>
                </a:solidFill>
              </a:rPr>
              <a:t>xy</a:t>
            </a:r>
            <a:r>
              <a:rPr lang="tr-TR" sz="2000" dirty="0" smtClean="0">
                <a:solidFill>
                  <a:srgbClr val="002060"/>
                </a:solidFill>
              </a:rPr>
              <a:t>(</a:t>
            </a:r>
            <a:r>
              <a:rPr lang="tr-TR" sz="2000" dirty="0" err="1" smtClean="0">
                <a:solidFill>
                  <a:srgbClr val="002060"/>
                </a:solidFill>
              </a:rPr>
              <a:t>int</a:t>
            </a:r>
            <a:r>
              <a:rPr lang="tr-TR" sz="2000" dirty="0" smtClean="0">
                <a:solidFill>
                  <a:srgbClr val="002060"/>
                </a:solidFill>
              </a:rPr>
              <a:t> x, </a:t>
            </a:r>
            <a:r>
              <a:rPr lang="tr-TR" sz="2000" dirty="0" err="1" smtClean="0">
                <a:solidFill>
                  <a:srgbClr val="002060"/>
                </a:solidFill>
              </a:rPr>
              <a:t>int</a:t>
            </a:r>
            <a:r>
              <a:rPr lang="tr-TR" sz="2000" dirty="0" smtClean="0">
                <a:solidFill>
                  <a:srgbClr val="002060"/>
                </a:solidFill>
              </a:rPr>
              <a:t> y) {</a:t>
            </a:r>
          </a:p>
          <a:p>
            <a:r>
              <a:rPr lang="tr-TR" sz="2000" dirty="0" smtClean="0">
                <a:solidFill>
                  <a:srgbClr val="002060"/>
                </a:solidFill>
              </a:rPr>
              <a:t>COORD </a:t>
            </a:r>
            <a:r>
              <a:rPr lang="tr-TR" sz="2000" dirty="0" err="1" smtClean="0">
                <a:solidFill>
                  <a:srgbClr val="002060"/>
                </a:solidFill>
              </a:rPr>
              <a:t>coord</a:t>
            </a:r>
            <a:r>
              <a:rPr lang="tr-TR" sz="2000" dirty="0" smtClean="0">
                <a:solidFill>
                  <a:srgbClr val="002060"/>
                </a:solidFill>
              </a:rPr>
              <a:t>;</a:t>
            </a:r>
          </a:p>
          <a:p>
            <a:r>
              <a:rPr lang="tr-TR" sz="2000" dirty="0" err="1" smtClean="0">
                <a:solidFill>
                  <a:srgbClr val="002060"/>
                </a:solidFill>
              </a:rPr>
              <a:t>coord</a:t>
            </a:r>
            <a:r>
              <a:rPr lang="tr-TR" sz="2000" dirty="0" smtClean="0">
                <a:solidFill>
                  <a:srgbClr val="002060"/>
                </a:solidFill>
              </a:rPr>
              <a:t>.X = x;</a:t>
            </a:r>
          </a:p>
          <a:p>
            <a:r>
              <a:rPr lang="tr-TR" sz="2000" dirty="0" err="1" smtClean="0">
                <a:solidFill>
                  <a:srgbClr val="002060"/>
                </a:solidFill>
              </a:rPr>
              <a:t>coord</a:t>
            </a:r>
            <a:r>
              <a:rPr lang="tr-TR" sz="2000" dirty="0" smtClean="0">
                <a:solidFill>
                  <a:srgbClr val="002060"/>
                </a:solidFill>
              </a:rPr>
              <a:t>.Y = y;</a:t>
            </a:r>
          </a:p>
          <a:p>
            <a:r>
              <a:rPr lang="tr-TR" sz="2000" dirty="0" err="1" smtClean="0">
                <a:solidFill>
                  <a:srgbClr val="002060"/>
                </a:solidFill>
              </a:rPr>
              <a:t>SetConsoleCursorPosition</a:t>
            </a:r>
            <a:r>
              <a:rPr lang="tr-TR" sz="2000" dirty="0" smtClean="0">
                <a:solidFill>
                  <a:srgbClr val="002060"/>
                </a:solidFill>
              </a:rPr>
              <a:t>(</a:t>
            </a:r>
            <a:r>
              <a:rPr lang="tr-TR" sz="2000" dirty="0" err="1" smtClean="0">
                <a:solidFill>
                  <a:srgbClr val="002060"/>
                </a:solidFill>
              </a:rPr>
              <a:t>GetStdHandle</a:t>
            </a:r>
            <a:r>
              <a:rPr lang="tr-TR" sz="2000" dirty="0" smtClean="0">
                <a:solidFill>
                  <a:srgbClr val="002060"/>
                </a:solidFill>
              </a:rPr>
              <a:t>(STD_OUTPUT_HANDLE), </a:t>
            </a:r>
            <a:r>
              <a:rPr lang="tr-TR" sz="2000" dirty="0" err="1" smtClean="0">
                <a:solidFill>
                  <a:srgbClr val="002060"/>
                </a:solidFill>
              </a:rPr>
              <a:t>coord</a:t>
            </a:r>
            <a:r>
              <a:rPr lang="tr-TR" sz="2000" dirty="0" smtClean="0">
                <a:solidFill>
                  <a:srgbClr val="002060"/>
                </a:solidFill>
              </a:rPr>
              <a:t>);</a:t>
            </a:r>
          </a:p>
          <a:p>
            <a:r>
              <a:rPr lang="tr-TR" sz="2000" dirty="0" smtClean="0">
                <a:solidFill>
                  <a:srgbClr val="002060"/>
                </a:solidFill>
              </a:rPr>
              <a:t>}</a:t>
            </a:r>
            <a:endParaRPr lang="tr-TR" sz="2000" dirty="0">
              <a:solidFill>
                <a:srgbClr val="002060"/>
              </a:solidFill>
            </a:endParaRPr>
          </a:p>
        </p:txBody>
      </p:sp>
      <p:sp>
        <p:nvSpPr>
          <p:cNvPr id="5" name="4 Yuvarlatılmış Dikdörtgen"/>
          <p:cNvSpPr/>
          <p:nvPr/>
        </p:nvSpPr>
        <p:spPr>
          <a:xfrm>
            <a:off x="357158" y="3214686"/>
            <a:ext cx="8286808" cy="714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FFFF00"/>
                </a:solidFill>
              </a:rPr>
              <a:t>İMLECİ EKRANDAKİ VERİLEN KOMUTA GÖNDERİR. </a:t>
            </a:r>
          </a:p>
          <a:p>
            <a:pPr algn="ctr"/>
            <a:r>
              <a:rPr lang="tr-TR" sz="2400" b="1" dirty="0" smtClean="0">
                <a:solidFill>
                  <a:srgbClr val="FFFF00"/>
                </a:solidFill>
              </a:rPr>
              <a:t>(</a:t>
            </a:r>
            <a:r>
              <a:rPr lang="tr-TR" sz="2400" b="1" dirty="0" err="1" smtClean="0">
                <a:solidFill>
                  <a:srgbClr val="FFFF00"/>
                </a:solidFill>
              </a:rPr>
              <a:t>windows</a:t>
            </a:r>
            <a:r>
              <a:rPr lang="tr-TR" sz="2400" b="1" dirty="0" smtClean="0">
                <a:solidFill>
                  <a:srgbClr val="FFFF00"/>
                </a:solidFill>
              </a:rPr>
              <a:t>.h kütüphanesini gerektirir.)</a:t>
            </a:r>
            <a:endParaRPr lang="tr-TR" sz="2400" b="1"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r>
              <a:rPr lang="tr-TR" sz="2400" dirty="0" smtClean="0"/>
              <a:t>Kod açıldığında belirli aralıklarla ekrana aşağıdaki metinleri rastgele konumlarda eklesin.</a:t>
            </a:r>
          </a:p>
          <a:p>
            <a:r>
              <a:rPr lang="tr-TR" sz="2400" dirty="0" err="1" smtClean="0"/>
              <a:t>delay’i</a:t>
            </a:r>
            <a:r>
              <a:rPr lang="tr-TR" sz="2400" dirty="0" smtClean="0"/>
              <a:t> </a:t>
            </a:r>
            <a:r>
              <a:rPr lang="tr-TR" sz="2400" dirty="0" err="1" smtClean="0"/>
              <a:t>double</a:t>
            </a:r>
            <a:r>
              <a:rPr lang="tr-TR" sz="2400" dirty="0" smtClean="0"/>
              <a:t> değer alacak şekilde düzenlemek</a:t>
            </a:r>
          </a:p>
          <a:p>
            <a:r>
              <a:rPr lang="tr-TR" sz="2400" dirty="0" smtClean="0"/>
              <a:t>döngü, </a:t>
            </a:r>
            <a:r>
              <a:rPr lang="tr-TR" sz="2400" dirty="0" err="1" smtClean="0"/>
              <a:t>rand</a:t>
            </a:r>
            <a:r>
              <a:rPr lang="tr-TR" sz="2400" dirty="0" smtClean="0"/>
              <a:t>(), </a:t>
            </a:r>
            <a:r>
              <a:rPr lang="tr-TR" sz="2400" dirty="0" err="1" smtClean="0"/>
              <a:t>switch</a:t>
            </a:r>
            <a:r>
              <a:rPr lang="tr-TR" sz="2400" dirty="0" smtClean="0"/>
              <a:t>… kullanımı</a:t>
            </a:r>
          </a:p>
          <a:p>
            <a:r>
              <a:rPr lang="tr-TR" sz="2400" dirty="0" smtClean="0"/>
              <a:t>Her defasında farklı metin yazdırmak:</a:t>
            </a:r>
          </a:p>
          <a:p>
            <a:pPr marL="731520" lvl="1" indent="-457200">
              <a:buFont typeface="+mj-lt"/>
              <a:buAutoNum type="arabicPeriod"/>
            </a:pPr>
            <a:r>
              <a:rPr lang="tr-TR" sz="2100" dirty="0" smtClean="0"/>
              <a:t>Rastgele sayı üret. Ama ya iki kez aynı sayı üretilirse?</a:t>
            </a:r>
          </a:p>
          <a:p>
            <a:pPr marL="731520" lvl="1" indent="-457200">
              <a:buFont typeface="+mj-lt"/>
              <a:buAutoNum type="arabicPeriod"/>
            </a:pPr>
            <a:r>
              <a:rPr lang="tr-TR" sz="2100" dirty="0" smtClean="0"/>
              <a:t>Bir </a:t>
            </a:r>
            <a:r>
              <a:rPr lang="tr-TR" sz="2100" dirty="0" err="1" smtClean="0"/>
              <a:t>sayac</a:t>
            </a:r>
            <a:r>
              <a:rPr lang="tr-TR" sz="2100" dirty="0" smtClean="0"/>
              <a:t> tut. Her defasında bir artır ve </a:t>
            </a:r>
            <a:r>
              <a:rPr lang="tr-TR" sz="2100" dirty="0" err="1" smtClean="0"/>
              <a:t>mod</a:t>
            </a:r>
            <a:r>
              <a:rPr lang="tr-TR" sz="2100" dirty="0" smtClean="0"/>
              <a:t> al.</a:t>
            </a:r>
          </a:p>
          <a:p>
            <a:endParaRPr lang="tr-TR" sz="2400" dirty="0" smtClean="0"/>
          </a:p>
        </p:txBody>
      </p:sp>
      <p:pic>
        <p:nvPicPr>
          <p:cNvPr id="1026" name="Picture 2"/>
          <p:cNvPicPr>
            <a:picLocks noChangeAspect="1" noChangeArrowheads="1"/>
          </p:cNvPicPr>
          <p:nvPr/>
        </p:nvPicPr>
        <p:blipFill>
          <a:blip r:embed="rId3"/>
          <a:srcRect r="64312" b="58984"/>
          <a:stretch>
            <a:fillRect/>
          </a:stretch>
        </p:blipFill>
        <p:spPr bwMode="auto">
          <a:xfrm>
            <a:off x="4500562" y="3894974"/>
            <a:ext cx="4143404" cy="26772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5 İçerik Yer Tutucusu" descr="bilgisayar.wmf"/>
          <p:cNvPicPr>
            <a:picLocks noChangeAspect="1"/>
          </p:cNvPicPr>
          <p:nvPr/>
        </p:nvPicPr>
        <p:blipFill>
          <a:blip r:embed="rId4"/>
          <a:stretch>
            <a:fillRect/>
          </a:stretch>
        </p:blipFill>
        <p:spPr>
          <a:xfrm>
            <a:off x="928662" y="4214818"/>
            <a:ext cx="1819275" cy="185737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Ekrana daha hakim olabilmek: </a:t>
            </a:r>
            <a:r>
              <a:rPr lang="tr-TR" dirty="0" err="1" smtClean="0"/>
              <a:t>imlec</a:t>
            </a:r>
            <a:r>
              <a:rPr lang="tr-TR" dirty="0" smtClean="0"/>
              <a:t>_</a:t>
            </a:r>
            <a:r>
              <a:rPr lang="tr-TR" dirty="0" err="1" smtClean="0"/>
              <a:t>xy</a:t>
            </a:r>
            <a:endParaRPr lang="tr-TR" dirty="0"/>
          </a:p>
        </p:txBody>
      </p:sp>
      <p:sp>
        <p:nvSpPr>
          <p:cNvPr id="3" name="2 İçerik Yer Tutucusu"/>
          <p:cNvSpPr>
            <a:spLocks noGrp="1"/>
          </p:cNvSpPr>
          <p:nvPr>
            <p:ph sz="quarter" idx="1"/>
          </p:nvPr>
        </p:nvSpPr>
        <p:spPr/>
        <p:txBody>
          <a:bodyPr/>
          <a:lstStyle/>
          <a:p>
            <a:r>
              <a:rPr lang="tr-TR" dirty="0" err="1" smtClean="0"/>
              <a:t>for</a:t>
            </a:r>
            <a:r>
              <a:rPr lang="tr-TR" dirty="0" smtClean="0"/>
              <a:t> döngüsü ile kendi </a:t>
            </a:r>
            <a:r>
              <a:rPr lang="tr-TR" dirty="0" err="1" smtClean="0"/>
              <a:t>imlec</a:t>
            </a:r>
            <a:r>
              <a:rPr lang="tr-TR" dirty="0" smtClean="0"/>
              <a:t>_</a:t>
            </a:r>
            <a:r>
              <a:rPr lang="tr-TR" dirty="0" err="1" smtClean="0"/>
              <a:t>xy’mizi</a:t>
            </a:r>
            <a:r>
              <a:rPr lang="tr-TR" dirty="0" smtClean="0"/>
              <a:t> yapabiliriz.</a:t>
            </a:r>
          </a:p>
          <a:p>
            <a:pPr lvl="1"/>
            <a:r>
              <a:rPr lang="tr-TR" dirty="0" smtClean="0"/>
              <a:t>y kadar da \n koyar.</a:t>
            </a:r>
          </a:p>
          <a:p>
            <a:pPr lvl="1"/>
            <a:r>
              <a:rPr lang="tr-TR" dirty="0" smtClean="0"/>
              <a:t>x kadar boşluk koyar.</a:t>
            </a:r>
          </a:p>
          <a:p>
            <a:r>
              <a:rPr lang="tr-TR" dirty="0" smtClean="0"/>
              <a:t>Ne yazık ki önceki satırlara </a:t>
            </a:r>
            <a:r>
              <a:rPr lang="tr-TR" dirty="0" err="1" smtClean="0"/>
              <a:t>imlec</a:t>
            </a:r>
            <a:r>
              <a:rPr lang="tr-TR" dirty="0" smtClean="0"/>
              <a:t>_</a:t>
            </a:r>
            <a:r>
              <a:rPr lang="tr-TR" dirty="0" err="1" smtClean="0"/>
              <a:t>xy</a:t>
            </a:r>
            <a:r>
              <a:rPr lang="tr-TR" dirty="0" smtClean="0"/>
              <a:t> gibi bir kod olmadan erişemeyiz. Yazacağımız kodda, ekranı silme imkanımız varsa(örn. </a:t>
            </a:r>
            <a:r>
              <a:rPr lang="tr-TR" dirty="0" err="1" smtClean="0"/>
              <a:t>tenefüs</a:t>
            </a:r>
            <a:r>
              <a:rPr lang="tr-TR" dirty="0" smtClean="0"/>
              <a:t> kodu) bu çok sorun oluşturmaz.</a:t>
            </a:r>
            <a:endParaRPr lang="tr-TR" dirty="0"/>
          </a:p>
        </p:txBody>
      </p:sp>
      <p:pic>
        <p:nvPicPr>
          <p:cNvPr id="4" name="3 Resim" descr="bilgisayar.jpg"/>
          <p:cNvPicPr>
            <a:picLocks noChangeAspect="1"/>
          </p:cNvPicPr>
          <p:nvPr/>
        </p:nvPicPr>
        <p:blipFill>
          <a:blip r:embed="rId3"/>
          <a:stretch>
            <a:fillRect/>
          </a:stretch>
        </p:blipFill>
        <p:spPr>
          <a:xfrm>
            <a:off x="6786578" y="4286256"/>
            <a:ext cx="1188720" cy="121920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Özet</a:t>
            </a:r>
            <a:endParaRPr lang="tr-TR" dirty="0"/>
          </a:p>
        </p:txBody>
      </p:sp>
      <p:sp>
        <p:nvSpPr>
          <p:cNvPr id="3" name="2 İçerik Yer Tutucusu"/>
          <p:cNvSpPr>
            <a:spLocks noGrp="1"/>
          </p:cNvSpPr>
          <p:nvPr>
            <p:ph sz="quarter" idx="1"/>
          </p:nvPr>
        </p:nvSpPr>
        <p:spPr/>
        <p:txBody>
          <a:bodyPr>
            <a:normAutofit/>
          </a:bodyPr>
          <a:lstStyle/>
          <a:p>
            <a:r>
              <a:rPr lang="tr-TR" sz="1800" i="1" dirty="0" smtClean="0"/>
              <a:t>Geçtiğimiz hafta </a:t>
            </a:r>
            <a:r>
              <a:rPr lang="tr-TR" sz="1800" b="1" i="1" dirty="0" err="1" smtClean="0"/>
              <a:t>mantıksai</a:t>
            </a:r>
            <a:r>
              <a:rPr lang="tr-TR" sz="1800" b="1" i="1" dirty="0" smtClean="0"/>
              <a:t> ifade kurmayı</a:t>
            </a:r>
            <a:r>
              <a:rPr lang="tr-TR" sz="1800" i="1" dirty="0" smtClean="0"/>
              <a:t> öğrendik. Bu mantıksal ifadeleri </a:t>
            </a:r>
            <a:r>
              <a:rPr lang="tr-TR" sz="1800" b="1" i="1" dirty="0" err="1" smtClean="0"/>
              <a:t>if</a:t>
            </a:r>
            <a:r>
              <a:rPr lang="tr-TR" sz="1800" b="1" i="1" dirty="0" smtClean="0"/>
              <a:t> else koşul yapılarında </a:t>
            </a:r>
            <a:r>
              <a:rPr lang="tr-TR" sz="1800" i="1" dirty="0" smtClean="0"/>
              <a:t>kullanabileceğimizi gördük. </a:t>
            </a:r>
            <a:r>
              <a:rPr lang="tr-TR" sz="1800" i="1" dirty="0" err="1" smtClean="0"/>
              <a:t>if</a:t>
            </a:r>
            <a:r>
              <a:rPr lang="tr-TR" sz="1800" i="1" dirty="0" smtClean="0"/>
              <a:t> else koşul yapılarına alternatif olan </a:t>
            </a:r>
            <a:r>
              <a:rPr lang="tr-TR" sz="1800" b="1" i="1" dirty="0" smtClean="0"/>
              <a:t>koşullu işleç </a:t>
            </a:r>
            <a:r>
              <a:rPr lang="tr-TR" sz="1800" i="1" dirty="0" smtClean="0"/>
              <a:t>ve </a:t>
            </a:r>
            <a:r>
              <a:rPr lang="tr-TR" sz="1800" b="1" i="1" dirty="0" err="1" smtClean="0"/>
              <a:t>switch</a:t>
            </a:r>
            <a:r>
              <a:rPr lang="tr-TR" sz="1800" i="1" dirty="0" err="1" smtClean="0"/>
              <a:t>’i</a:t>
            </a:r>
            <a:r>
              <a:rPr lang="tr-TR" sz="1800" i="1" dirty="0" smtClean="0"/>
              <a:t> gördük. Ardından</a:t>
            </a:r>
            <a:r>
              <a:rPr lang="tr-TR" sz="1800" b="1" i="1" dirty="0" smtClean="0"/>
              <a:t>, </a:t>
            </a:r>
            <a:r>
              <a:rPr lang="tr-TR" sz="1800" b="1" i="1" dirty="0" err="1" smtClean="0"/>
              <a:t>rand</a:t>
            </a:r>
            <a:r>
              <a:rPr lang="tr-TR" sz="1800" b="1" i="1" dirty="0" smtClean="0"/>
              <a:t>() </a:t>
            </a:r>
            <a:r>
              <a:rPr lang="tr-TR" sz="1800" i="1" dirty="0" smtClean="0"/>
              <a:t>fonksiyonunun kullanımını öğrendik ve programlamanın temel öğelerinden </a:t>
            </a:r>
            <a:r>
              <a:rPr lang="tr-TR" sz="1800" b="1" i="1" dirty="0" smtClean="0"/>
              <a:t>fonksiyon</a:t>
            </a:r>
            <a:r>
              <a:rPr lang="tr-TR" sz="1800" i="1" dirty="0" smtClean="0"/>
              <a:t> kavramına giriş yaptık.</a:t>
            </a:r>
            <a:endParaRPr lang="tr-TR" sz="1800" i="1" dirty="0"/>
          </a:p>
        </p:txBody>
      </p:sp>
      <p:pic>
        <p:nvPicPr>
          <p:cNvPr id="143362" name="Picture 2"/>
          <p:cNvPicPr>
            <a:picLocks noChangeArrowheads="1"/>
          </p:cNvPicPr>
          <p:nvPr/>
        </p:nvPicPr>
        <p:blipFill>
          <a:blip r:embed="rId2"/>
          <a:stretch>
            <a:fillRect/>
          </a:stretch>
        </p:blipFill>
        <p:spPr bwMode="auto">
          <a:xfrm>
            <a:off x="428596" y="2357430"/>
            <a:ext cx="4320000" cy="3240000"/>
          </a:xfrm>
          <a:prstGeom prst="roundRect">
            <a:avLst>
              <a:gd name="adj" fmla="val 328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3363" name="Picture 3"/>
          <p:cNvPicPr>
            <a:picLocks noChangeArrowheads="1"/>
          </p:cNvPicPr>
          <p:nvPr/>
        </p:nvPicPr>
        <p:blipFill>
          <a:blip r:embed="rId3"/>
          <a:stretch>
            <a:fillRect/>
          </a:stretch>
        </p:blipFill>
        <p:spPr bwMode="auto">
          <a:xfrm>
            <a:off x="4143372" y="3071810"/>
            <a:ext cx="4320000" cy="3240000"/>
          </a:xfrm>
          <a:prstGeom prst="roundRect">
            <a:avLst>
              <a:gd name="adj" fmla="val 785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diamond(in)">
                                      <p:cBhvr>
                                        <p:cTn id="7" dur="20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Screen-shot-2012-06-25-at-9_12_54-AM-300x264.png"/>
          <p:cNvPicPr>
            <a:picLocks noChangeAspect="1"/>
          </p:cNvPicPr>
          <p:nvPr/>
        </p:nvPicPr>
        <p:blipFill>
          <a:blip r:embed="rId2">
            <a:clrChange>
              <a:clrFrom>
                <a:srgbClr val="FFFFFF"/>
              </a:clrFrom>
              <a:clrTo>
                <a:srgbClr val="FFFFFF">
                  <a:alpha val="0"/>
                </a:srgbClr>
              </a:clrTo>
            </a:clrChange>
          </a:blip>
          <a:stretch>
            <a:fillRect/>
          </a:stretch>
        </p:blipFill>
        <p:spPr>
          <a:xfrm>
            <a:off x="7072330" y="4377696"/>
            <a:ext cx="2428872" cy="2137407"/>
          </a:xfrm>
          <a:prstGeom prst="rect">
            <a:avLst/>
          </a:prstGeom>
        </p:spPr>
      </p:pic>
      <p:sp>
        <p:nvSpPr>
          <p:cNvPr id="2" name="1 Başlık"/>
          <p:cNvSpPr>
            <a:spLocks noGrp="1"/>
          </p:cNvSpPr>
          <p:nvPr>
            <p:ph type="title"/>
          </p:nvPr>
        </p:nvSpPr>
        <p:spPr/>
        <p:txBody>
          <a:bodyPr/>
          <a:lstStyle/>
          <a:p>
            <a:r>
              <a:rPr lang="tr-TR" dirty="0" smtClean="0"/>
              <a:t>Fonksiyonlar ne işe yarıyor?</a:t>
            </a:r>
          </a:p>
        </p:txBody>
      </p:sp>
      <p:sp>
        <p:nvSpPr>
          <p:cNvPr id="6" name="5 İçerik Yer Tutucusu"/>
          <p:cNvSpPr>
            <a:spLocks noGrp="1"/>
          </p:cNvSpPr>
          <p:nvPr>
            <p:ph sz="quarter" idx="1"/>
          </p:nvPr>
        </p:nvSpPr>
        <p:spPr>
          <a:xfrm>
            <a:off x="457200" y="1219200"/>
            <a:ext cx="5329246" cy="4937760"/>
          </a:xfrm>
        </p:spPr>
        <p:txBody>
          <a:bodyPr/>
          <a:lstStyle/>
          <a:p>
            <a:r>
              <a:rPr lang="tr-TR" dirty="0" smtClean="0"/>
              <a:t>Fonksiyon kullanmadan da tüm kodu </a:t>
            </a:r>
            <a:r>
              <a:rPr lang="tr-TR" dirty="0" err="1" smtClean="0"/>
              <a:t>main’e</a:t>
            </a:r>
            <a:r>
              <a:rPr lang="tr-TR" dirty="0" smtClean="0"/>
              <a:t> yığarak işinizi yapabilirsiniz.</a:t>
            </a:r>
          </a:p>
          <a:p>
            <a:r>
              <a:rPr lang="tr-TR" dirty="0" smtClean="0"/>
              <a:t>Bu, bir şirketin tüm işlerini genel müdüre yaptırmaya benzer…</a:t>
            </a:r>
          </a:p>
          <a:p>
            <a:r>
              <a:rPr lang="tr-TR" dirty="0" smtClean="0"/>
              <a:t>Bir işi yapmış olmak değil de </a:t>
            </a:r>
            <a:r>
              <a:rPr lang="tr-TR" b="1" dirty="0" smtClean="0"/>
              <a:t>iyi şekilde yapmış olmak </a:t>
            </a:r>
            <a:r>
              <a:rPr lang="tr-TR" dirty="0" smtClean="0"/>
              <a:t>ön plana çıkınca Ziya Paşa’yı hatırlayınız.</a:t>
            </a:r>
          </a:p>
          <a:p>
            <a:pPr>
              <a:buNone/>
            </a:pPr>
            <a:endParaRPr lang="tr-TR" dirty="0"/>
          </a:p>
        </p:txBody>
      </p:sp>
      <p:sp>
        <p:nvSpPr>
          <p:cNvPr id="5" name="4 Köşeleri Yuvarlanmış Dikdörtgen Belirtme Çizgisi"/>
          <p:cNvSpPr/>
          <p:nvPr/>
        </p:nvSpPr>
        <p:spPr>
          <a:xfrm>
            <a:off x="6000760" y="2214554"/>
            <a:ext cx="2286016" cy="1928826"/>
          </a:xfrm>
          <a:prstGeom prst="wedgeRoundRectCallout">
            <a:avLst>
              <a:gd name="adj1" fmla="val 37008"/>
              <a:gd name="adj2" fmla="val 9714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sz="1600" dirty="0" smtClean="0">
                <a:solidFill>
                  <a:schemeClr val="tx1"/>
                </a:solidFill>
              </a:rPr>
              <a:t>HOCAM, BEN HİÇ FONKSİYON KULLANMIYORUM. YİNE DE HER KODU YAZABİLİYORUM. AFERİN BANA.</a:t>
            </a:r>
            <a:endParaRPr lang="tr-TR" sz="1600" dirty="0">
              <a:solidFill>
                <a:schemeClr val="tx1"/>
              </a:solidFill>
            </a:endParaRPr>
          </a:p>
        </p:txBody>
      </p:sp>
      <p:sp>
        <p:nvSpPr>
          <p:cNvPr id="8" name="7 Yuvarlatılmış Dikdörtgen"/>
          <p:cNvSpPr/>
          <p:nvPr/>
        </p:nvSpPr>
        <p:spPr>
          <a:xfrm>
            <a:off x="1000100" y="4714884"/>
            <a:ext cx="5929354"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b="1" dirty="0" smtClean="0"/>
              <a:t>300 satırlık kodda kahramanlık yapmak kolaydır. </a:t>
            </a:r>
          </a:p>
          <a:p>
            <a:pPr algn="ctr"/>
            <a:r>
              <a:rPr lang="tr-TR" dirty="0" smtClean="0"/>
              <a:t>Mesele 300 satırlık kod yazarak öğrendiğiniz programlama dili dersimizde, ileride 30000 satırlık kod yazarken kullanabileceğiniz bakış açısı, yetenekler ve alışkanlıklar edinebilmek… </a:t>
            </a:r>
          </a:p>
          <a:p>
            <a:pPr algn="ctr"/>
            <a:r>
              <a:rPr lang="tr-TR" b="1" dirty="0" smtClean="0"/>
              <a:t>Bunu yapabiliyorsanız aferin size.</a:t>
            </a:r>
            <a:endParaRPr lang="tr-TR" b="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amond(in)">
                                      <p:cBhvr>
                                        <p:cTn id="2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Daktilo etkisi ile metin yazdırmak</a:t>
            </a:r>
            <a:endParaRPr lang="tr-TR" sz="7200" dirty="0"/>
          </a:p>
        </p:txBody>
      </p:sp>
      <p:pic>
        <p:nvPicPr>
          <p:cNvPr id="4" name="3 Resim" descr="284005965_tn30_0.jpg"/>
          <p:cNvPicPr>
            <a:picLocks noChangeAspect="1"/>
          </p:cNvPicPr>
          <p:nvPr/>
        </p:nvPicPr>
        <p:blipFill>
          <a:blip r:embed="rId3"/>
          <a:srcRect t="15000" b="15000"/>
          <a:stretch>
            <a:fillRect/>
          </a:stretch>
        </p:blipFill>
        <p:spPr>
          <a:xfrm>
            <a:off x="4714876" y="3571876"/>
            <a:ext cx="3857632" cy="2700361"/>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err="1" smtClean="0"/>
              <a:t>printf’lerinizi</a:t>
            </a:r>
            <a:r>
              <a:rPr lang="tr-TR" dirty="0" smtClean="0"/>
              <a:t> daha artistik bir hale getirebilirsiniz!</a:t>
            </a:r>
          </a:p>
          <a:p>
            <a:endParaRPr lang="tr-TR" dirty="0" smtClean="0"/>
          </a:p>
          <a:p>
            <a:r>
              <a:rPr lang="tr-TR" dirty="0" smtClean="0"/>
              <a:t>Şu kütüphaneleri ekleyiniz:</a:t>
            </a:r>
            <a:endParaRPr lang="tr-TR" dirty="0"/>
          </a:p>
        </p:txBody>
      </p:sp>
      <p:sp>
        <p:nvSpPr>
          <p:cNvPr id="5" name="4 Dikdörtgen"/>
          <p:cNvSpPr/>
          <p:nvPr/>
        </p:nvSpPr>
        <p:spPr>
          <a:xfrm>
            <a:off x="1088265" y="2833352"/>
            <a:ext cx="7424670" cy="1200329"/>
          </a:xfrm>
          <a:prstGeom prst="rect">
            <a:avLst/>
          </a:prstGeom>
        </p:spPr>
        <p:txBody>
          <a:bodyPr wrap="square">
            <a:spAutoFit/>
          </a:bodyPr>
          <a:lstStyle/>
          <a:p>
            <a:r>
              <a:rPr lang="tr-TR" dirty="0" smtClean="0"/>
              <a:t>#</a:t>
            </a:r>
            <a:r>
              <a:rPr lang="tr-TR" dirty="0" err="1" smtClean="0"/>
              <a:t>include</a:t>
            </a:r>
            <a:r>
              <a:rPr lang="tr-TR" dirty="0" smtClean="0"/>
              <a:t> &lt;</a:t>
            </a:r>
            <a:r>
              <a:rPr lang="tr-TR" dirty="0" err="1" smtClean="0"/>
              <a:t>stdlib</a:t>
            </a:r>
            <a:r>
              <a:rPr lang="tr-TR" dirty="0" smtClean="0"/>
              <a:t>.h&gt;</a:t>
            </a:r>
          </a:p>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a:t>
            </a:r>
            <a:r>
              <a:rPr lang="tr-TR" dirty="0" err="1" smtClean="0"/>
              <a:t>include</a:t>
            </a:r>
            <a:r>
              <a:rPr lang="tr-TR" dirty="0" smtClean="0"/>
              <a:t> &lt;</a:t>
            </a:r>
            <a:r>
              <a:rPr lang="tr-TR" dirty="0" err="1" smtClean="0"/>
              <a:t>string</a:t>
            </a:r>
            <a:r>
              <a:rPr lang="tr-TR" dirty="0" smtClean="0"/>
              <a:t>.h&gt; //</a:t>
            </a:r>
            <a:r>
              <a:rPr lang="tr-TR" dirty="0" err="1" smtClean="0"/>
              <a:t>strlen</a:t>
            </a:r>
            <a:r>
              <a:rPr lang="tr-TR" dirty="0" smtClean="0"/>
              <a:t> gibi </a:t>
            </a:r>
            <a:r>
              <a:rPr lang="tr-TR" dirty="0" err="1" smtClean="0"/>
              <a:t>fonk</a:t>
            </a:r>
            <a:r>
              <a:rPr lang="tr-TR" dirty="0" smtClean="0"/>
              <a:t>.</a:t>
            </a:r>
            <a:r>
              <a:rPr lang="tr-TR" dirty="0" err="1" smtClean="0"/>
              <a:t>lar</a:t>
            </a:r>
            <a:r>
              <a:rPr lang="tr-TR" dirty="0" smtClean="0"/>
              <a:t> </a:t>
            </a:r>
            <a:r>
              <a:rPr lang="tr-TR" dirty="0" err="1" smtClean="0"/>
              <a:t>icin</a:t>
            </a:r>
            <a:r>
              <a:rPr lang="tr-TR" dirty="0" smtClean="0"/>
              <a:t> gerekebilir.</a:t>
            </a:r>
          </a:p>
          <a:p>
            <a:r>
              <a:rPr lang="tr-TR" dirty="0" smtClean="0"/>
              <a:t>#</a:t>
            </a:r>
            <a:r>
              <a:rPr lang="tr-TR" dirty="0" err="1" smtClean="0"/>
              <a:t>include</a:t>
            </a:r>
            <a:r>
              <a:rPr lang="tr-TR" dirty="0" smtClean="0"/>
              <a:t> &lt;</a:t>
            </a:r>
            <a:r>
              <a:rPr lang="tr-TR" dirty="0" err="1" smtClean="0"/>
              <a:t>windows</a:t>
            </a:r>
            <a:r>
              <a:rPr lang="tr-TR" dirty="0" smtClean="0"/>
              <a:t>.h&gt; // </a:t>
            </a:r>
            <a:r>
              <a:rPr lang="tr-TR" dirty="0" err="1" smtClean="0"/>
              <a:t>Sleep</a:t>
            </a:r>
            <a:r>
              <a:rPr lang="tr-TR" dirty="0" smtClean="0"/>
              <a:t> fonksiyonu için gerekebilir.</a:t>
            </a:r>
            <a:endParaRPr lang="tr-TR" dirty="0"/>
          </a:p>
        </p:txBody>
      </p:sp>
      <p:sp>
        <p:nvSpPr>
          <p:cNvPr id="6" name="5 Metin kutusu"/>
          <p:cNvSpPr txBox="1"/>
          <p:nvPr/>
        </p:nvSpPr>
        <p:spPr>
          <a:xfrm>
            <a:off x="457200" y="5972294"/>
            <a:ext cx="5225020" cy="369332"/>
          </a:xfrm>
          <a:prstGeom prst="rect">
            <a:avLst/>
          </a:prstGeom>
          <a:noFill/>
        </p:spPr>
        <p:txBody>
          <a:bodyPr wrap="none" rtlCol="0">
            <a:spAutoFit/>
          </a:bodyPr>
          <a:lstStyle/>
          <a:p>
            <a:r>
              <a:rPr lang="tr-TR" dirty="0" smtClean="0"/>
              <a:t>Sınavda buradaki daktilo </a:t>
            </a:r>
            <a:r>
              <a:rPr lang="tr-TR" dirty="0" err="1" smtClean="0"/>
              <a:t>printf’ten</a:t>
            </a:r>
            <a:r>
              <a:rPr lang="tr-TR" dirty="0" smtClean="0"/>
              <a:t> sorumlu değilsiniz.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smtClean="0"/>
              <a:t>Daktilo gibi ekrana yazı yazdırmak </a:t>
            </a:r>
          </a:p>
          <a:p>
            <a:r>
              <a:rPr lang="tr-TR" dirty="0" smtClean="0"/>
              <a:t>Fonksiyonlar sayesinde…</a:t>
            </a:r>
          </a:p>
          <a:p>
            <a:endParaRPr lang="tr-TR" dirty="0" smtClean="0"/>
          </a:p>
          <a:p>
            <a:endParaRPr lang="tr-TR" dirty="0" smtClean="0"/>
          </a:p>
          <a:p>
            <a:endParaRPr lang="tr-TR" dirty="0" smtClean="0"/>
          </a:p>
          <a:p>
            <a:endParaRPr lang="tr-TR" dirty="0" smtClean="0"/>
          </a:p>
          <a:p>
            <a:endParaRPr lang="tr-TR" dirty="0" smtClean="0"/>
          </a:p>
          <a:p>
            <a:endParaRPr lang="tr-TR" dirty="0" smtClean="0"/>
          </a:p>
        </p:txBody>
      </p:sp>
      <p:pic>
        <p:nvPicPr>
          <p:cNvPr id="4" name="Picture 2"/>
          <p:cNvPicPr>
            <a:picLocks noChangeAspect="1" noChangeArrowheads="1"/>
          </p:cNvPicPr>
          <p:nvPr/>
        </p:nvPicPr>
        <p:blipFill>
          <a:blip r:embed="rId3"/>
          <a:srcRect t="8074" r="7251" b="73965"/>
          <a:stretch>
            <a:fillRect/>
          </a:stretch>
        </p:blipFill>
        <p:spPr bwMode="auto">
          <a:xfrm>
            <a:off x="285720" y="2428868"/>
            <a:ext cx="8402292" cy="1084153"/>
          </a:xfrm>
          <a:prstGeom prst="rect">
            <a:avLst/>
          </a:prstGeom>
          <a:noFill/>
          <a:ln w="9525">
            <a:solidFill>
              <a:schemeClr val="bg2">
                <a:lumMod val="50000"/>
              </a:schemeClr>
            </a:solidFill>
            <a:miter lim="800000"/>
            <a:headEnd/>
            <a:tailEnd/>
          </a:ln>
          <a:effectLst/>
        </p:spPr>
      </p:pic>
      <p:cxnSp>
        <p:nvCxnSpPr>
          <p:cNvPr id="6" name="5 Düz Ok Bağlayıcısı"/>
          <p:cNvCxnSpPr/>
          <p:nvPr/>
        </p:nvCxnSpPr>
        <p:spPr>
          <a:xfrm>
            <a:off x="4429124" y="3298707"/>
            <a:ext cx="2071702"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3857620" y="3441583"/>
            <a:ext cx="338650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dirty="0" smtClean="0"/>
              <a:t>harfler birer birer ekrana yazdırılır.</a:t>
            </a:r>
            <a:endParaRPr lang="tr-TR" dirty="0"/>
          </a:p>
        </p:txBody>
      </p:sp>
      <p:sp>
        <p:nvSpPr>
          <p:cNvPr id="8" name="7 Yuvarlatılmış Dikdörtgen"/>
          <p:cNvSpPr/>
          <p:nvPr/>
        </p:nvSpPr>
        <p:spPr>
          <a:xfrm>
            <a:off x="4286248" y="4500570"/>
            <a:ext cx="4500594"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i="1" dirty="0" smtClean="0"/>
              <a:t>Ödev değerlendirmesi yapacak asistanınıza acıyınız ve ödev kodlarınızda uzun metinleri </a:t>
            </a:r>
            <a:r>
              <a:rPr lang="tr-TR" sz="2000" i="1" dirty="0" err="1" smtClean="0"/>
              <a:t>daktilolamayınız</a:t>
            </a:r>
            <a:r>
              <a:rPr lang="tr-TR" sz="2000" i="1" dirty="0" smtClean="0"/>
              <a:t>.</a:t>
            </a:r>
            <a:endParaRPr lang="tr-TR" sz="20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err="1" smtClean="0"/>
              <a:t>printf’lerinizi</a:t>
            </a:r>
            <a:r>
              <a:rPr lang="tr-TR" dirty="0" smtClean="0"/>
              <a:t> daha artistik bir hale getirebilirsiniz!</a:t>
            </a:r>
          </a:p>
          <a:p>
            <a:pPr>
              <a:buNone/>
            </a:pPr>
            <a:r>
              <a:rPr lang="tr-TR" sz="1800" dirty="0" smtClean="0"/>
              <a:t>(İçerisindeki </a:t>
            </a:r>
            <a:r>
              <a:rPr lang="tr-TR" sz="1800" dirty="0" err="1" smtClean="0"/>
              <a:t>strlen</a:t>
            </a:r>
            <a:r>
              <a:rPr lang="tr-TR" sz="1800" dirty="0" smtClean="0"/>
              <a:t> gibi kısımları henüz görmedik. Ödevlerinizde kullanabilirsiniz.)</a:t>
            </a:r>
          </a:p>
          <a:p>
            <a:endParaRPr lang="tr-TR" dirty="0" smtClean="0"/>
          </a:p>
        </p:txBody>
      </p:sp>
      <p:sp>
        <p:nvSpPr>
          <p:cNvPr id="6" name="5 Dikdörtgen"/>
          <p:cNvSpPr/>
          <p:nvPr/>
        </p:nvSpPr>
        <p:spPr>
          <a:xfrm>
            <a:off x="1371600" y="2215166"/>
            <a:ext cx="7315199"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dirty="0" err="1" smtClean="0"/>
              <a:t>void</a:t>
            </a:r>
            <a:r>
              <a:rPr lang="tr-TR" dirty="0" smtClean="0"/>
              <a:t> daktilo(</a:t>
            </a:r>
            <a:r>
              <a:rPr lang="tr-TR" dirty="0" err="1" smtClean="0"/>
              <a:t>const</a:t>
            </a:r>
            <a:r>
              <a:rPr lang="tr-TR" dirty="0" smtClean="0"/>
              <a:t> </a:t>
            </a:r>
            <a:r>
              <a:rPr lang="tr-TR" dirty="0" err="1" smtClean="0"/>
              <a:t>char</a:t>
            </a:r>
            <a:r>
              <a:rPr lang="tr-TR" dirty="0" smtClean="0"/>
              <a:t>* </a:t>
            </a:r>
            <a:r>
              <a:rPr lang="tr-TR" dirty="0" err="1" smtClean="0"/>
              <a:t>text</a:t>
            </a:r>
            <a:r>
              <a:rPr lang="tr-TR" dirty="0" smtClean="0"/>
              <a:t>) // sade metin </a:t>
            </a:r>
            <a:r>
              <a:rPr lang="tr-TR" dirty="0" err="1" smtClean="0"/>
              <a:t>yazdirmak</a:t>
            </a:r>
            <a:r>
              <a:rPr lang="tr-TR" dirty="0" smtClean="0"/>
              <a:t> </a:t>
            </a:r>
            <a:r>
              <a:rPr lang="tr-TR" dirty="0" err="1" smtClean="0"/>
              <a:t>icin</a:t>
            </a:r>
            <a:endParaRPr lang="tr-TR" dirty="0" smtClean="0"/>
          </a:p>
          <a:p>
            <a:r>
              <a:rPr lang="tr-TR" dirty="0" smtClean="0"/>
              <a:t>{</a:t>
            </a:r>
          </a:p>
          <a:p>
            <a:r>
              <a:rPr lang="tr-TR" dirty="0" smtClean="0"/>
              <a:t>	</a:t>
            </a:r>
            <a:r>
              <a:rPr lang="tr-TR" dirty="0" err="1" smtClean="0"/>
              <a:t>int</a:t>
            </a:r>
            <a:r>
              <a:rPr lang="tr-TR" dirty="0" smtClean="0"/>
              <a:t> </a:t>
            </a:r>
            <a:r>
              <a:rPr lang="tr-TR" dirty="0" err="1" smtClean="0"/>
              <a:t>length</a:t>
            </a:r>
            <a:r>
              <a:rPr lang="tr-TR" dirty="0" smtClean="0"/>
              <a:t> = </a:t>
            </a:r>
            <a:r>
              <a:rPr lang="tr-TR" dirty="0" err="1" smtClean="0"/>
              <a:t>strlen</a:t>
            </a:r>
            <a:r>
              <a:rPr lang="tr-TR" dirty="0" smtClean="0"/>
              <a:t>(</a:t>
            </a:r>
            <a:r>
              <a:rPr lang="tr-TR" dirty="0" err="1" smtClean="0"/>
              <a:t>text</a:t>
            </a:r>
            <a:r>
              <a:rPr lang="tr-TR" dirty="0" smtClean="0"/>
              <a:t>); //girilen </a:t>
            </a:r>
            <a:r>
              <a:rPr lang="tr-TR" dirty="0" err="1" smtClean="0"/>
              <a:t>sozcuk</a:t>
            </a:r>
            <a:r>
              <a:rPr lang="tr-TR" dirty="0" smtClean="0"/>
              <a:t> </a:t>
            </a:r>
            <a:r>
              <a:rPr lang="tr-TR" dirty="0" err="1" smtClean="0"/>
              <a:t>kac</a:t>
            </a:r>
            <a:r>
              <a:rPr lang="tr-TR" dirty="0" smtClean="0"/>
              <a:t> karakterli</a:t>
            </a:r>
          </a:p>
          <a:p>
            <a:r>
              <a:rPr lang="tr-TR" dirty="0" smtClean="0"/>
              <a:t>	</a:t>
            </a:r>
            <a:r>
              <a:rPr lang="tr-TR" dirty="0" err="1" smtClean="0"/>
              <a:t>int</a:t>
            </a:r>
            <a:r>
              <a:rPr lang="tr-TR" dirty="0" smtClean="0"/>
              <a:t> i;</a:t>
            </a:r>
          </a:p>
          <a:p>
            <a:endParaRPr lang="tr-TR" dirty="0" smtClean="0"/>
          </a:p>
          <a:p>
            <a:r>
              <a:rPr lang="tr-TR" dirty="0" smtClean="0"/>
              <a:t>	</a:t>
            </a:r>
            <a:r>
              <a:rPr lang="tr-TR" dirty="0" err="1" smtClean="0"/>
              <a:t>for</a:t>
            </a:r>
            <a:r>
              <a:rPr lang="tr-TR" dirty="0" smtClean="0"/>
              <a:t> (i = 0; i &lt; </a:t>
            </a:r>
            <a:r>
              <a:rPr lang="tr-TR" dirty="0" err="1" smtClean="0"/>
              <a:t>length</a:t>
            </a:r>
            <a:r>
              <a:rPr lang="tr-TR" dirty="0" smtClean="0"/>
              <a:t>; i++)</a:t>
            </a:r>
          </a:p>
          <a:p>
            <a:r>
              <a:rPr lang="tr-TR" dirty="0" smtClean="0"/>
              <a:t>	{</a:t>
            </a:r>
          </a:p>
          <a:p>
            <a:r>
              <a:rPr lang="tr-TR" dirty="0" smtClean="0"/>
              <a:t>		</a:t>
            </a:r>
            <a:r>
              <a:rPr lang="tr-TR" dirty="0" err="1" smtClean="0"/>
              <a:t>printf</a:t>
            </a:r>
            <a:r>
              <a:rPr lang="tr-TR" dirty="0" smtClean="0"/>
              <a:t>("%c", </a:t>
            </a:r>
            <a:r>
              <a:rPr lang="tr-TR" dirty="0" err="1" smtClean="0"/>
              <a:t>text</a:t>
            </a:r>
            <a:r>
              <a:rPr lang="tr-TR" dirty="0" smtClean="0"/>
              <a:t>[i]); //sırayla bir karakter basar.</a:t>
            </a:r>
          </a:p>
          <a:p>
            <a:r>
              <a:rPr lang="tr-TR" dirty="0" smtClean="0"/>
              <a:t>		</a:t>
            </a:r>
            <a:r>
              <a:rPr lang="tr-TR" dirty="0" err="1" smtClean="0"/>
              <a:t>Sleep</a:t>
            </a:r>
            <a:r>
              <a:rPr lang="tr-TR" dirty="0" smtClean="0"/>
              <a:t>(60); // </a:t>
            </a:r>
            <a:r>
              <a:rPr lang="tr-TR" dirty="0" err="1" smtClean="0"/>
              <a:t>delay'e</a:t>
            </a:r>
            <a:r>
              <a:rPr lang="tr-TR" dirty="0" smtClean="0"/>
              <a:t> alternatif bir duraklatma ifadesi</a:t>
            </a:r>
          </a:p>
          <a:p>
            <a:r>
              <a:rPr lang="tr-TR" dirty="0" smtClean="0"/>
              <a:t>	}</a:t>
            </a:r>
          </a:p>
          <a:p>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smtClean="0"/>
              <a:t>Daktilo fonksiyonunun çağırılması </a:t>
            </a:r>
            <a:r>
              <a:rPr lang="tr-TR" dirty="0" err="1" smtClean="0"/>
              <a:t>printf’e</a:t>
            </a:r>
            <a:r>
              <a:rPr lang="tr-TR" dirty="0" smtClean="0"/>
              <a:t> çok benzer…</a:t>
            </a:r>
          </a:p>
        </p:txBody>
      </p:sp>
      <p:sp>
        <p:nvSpPr>
          <p:cNvPr id="5" name="4 Dikdörtgen"/>
          <p:cNvSpPr/>
          <p:nvPr/>
        </p:nvSpPr>
        <p:spPr>
          <a:xfrm>
            <a:off x="857224" y="2000240"/>
            <a:ext cx="784967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	daktilo("Merhaba, </a:t>
            </a:r>
            <a:r>
              <a:rPr lang="tr-TR" dirty="0" err="1" smtClean="0"/>
              <a:t>cok</a:t>
            </a:r>
            <a:r>
              <a:rPr lang="tr-TR" dirty="0" smtClean="0"/>
              <a:t> </a:t>
            </a:r>
            <a:r>
              <a:rPr lang="tr-TR" dirty="0" err="1" smtClean="0"/>
              <a:t>guzel</a:t>
            </a:r>
            <a:r>
              <a:rPr lang="tr-TR" dirty="0" smtClean="0"/>
              <a:t> bir </a:t>
            </a:r>
            <a:r>
              <a:rPr lang="tr-TR" dirty="0" err="1" smtClean="0"/>
              <a:t>gun</a:t>
            </a:r>
            <a:r>
              <a:rPr lang="tr-TR" dirty="0" smtClean="0"/>
              <a:t>, sizce de </a:t>
            </a:r>
            <a:r>
              <a:rPr lang="tr-TR" dirty="0" err="1" smtClean="0"/>
              <a:t>oyle</a:t>
            </a:r>
            <a:r>
              <a:rPr lang="tr-TR" dirty="0" smtClean="0"/>
              <a:t> </a:t>
            </a:r>
            <a:r>
              <a:rPr lang="tr-TR" dirty="0" err="1" smtClean="0"/>
              <a:t>degil</a:t>
            </a:r>
            <a:r>
              <a:rPr lang="tr-TR" dirty="0" smtClean="0"/>
              <a:t> mi?\n"); </a:t>
            </a:r>
          </a:p>
          <a:p>
            <a:r>
              <a:rPr lang="tr-TR" dirty="0" smtClean="0"/>
              <a:t>		</a:t>
            </a:r>
          </a:p>
          <a:p>
            <a:r>
              <a:rPr lang="tr-TR" dirty="0" smtClean="0"/>
              <a:t>}</a:t>
            </a:r>
            <a:endParaRPr lang="tr-TR" dirty="0"/>
          </a:p>
        </p:txBody>
      </p:sp>
      <p:pic>
        <p:nvPicPr>
          <p:cNvPr id="1026" name="Picture 2" descr="https://kidim2013.files.wordpress.com/2013/12/1476562_301288596663121_1008329376_n.jpg"/>
          <p:cNvPicPr>
            <a:picLocks noChangeAspect="1" noChangeArrowheads="1"/>
          </p:cNvPicPr>
          <p:nvPr/>
        </p:nvPicPr>
        <p:blipFill>
          <a:blip r:embed="rId3"/>
          <a:srcRect b="41432"/>
          <a:stretch>
            <a:fillRect/>
          </a:stretch>
        </p:blipFill>
        <p:spPr bwMode="auto">
          <a:xfrm>
            <a:off x="5072066" y="3786190"/>
            <a:ext cx="3838575" cy="22481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Hatırlatma: </a:t>
            </a:r>
            <a:r>
              <a:rPr lang="tr-TR" dirty="0" err="1" smtClean="0"/>
              <a:t>getch</a:t>
            </a:r>
            <a:r>
              <a:rPr lang="tr-TR" dirty="0" smtClean="0"/>
              <a:t>() ile ok girişi algılamak</a:t>
            </a:r>
            <a:endParaRPr lang="tr-TR" dirty="0"/>
          </a:p>
        </p:txBody>
      </p:sp>
      <p:graphicFrame>
        <p:nvGraphicFramePr>
          <p:cNvPr id="6" name="5 Tablo"/>
          <p:cNvGraphicFramePr>
            <a:graphicFrameLocks noGrp="1"/>
          </p:cNvGraphicFramePr>
          <p:nvPr/>
        </p:nvGraphicFramePr>
        <p:xfrm>
          <a:off x="214282" y="1428736"/>
          <a:ext cx="4429155" cy="2123440"/>
        </p:xfrm>
        <a:graphic>
          <a:graphicData uri="http://schemas.openxmlformats.org/drawingml/2006/table">
            <a:tbl>
              <a:tblPr firstRow="1" bandRow="1">
                <a:tableStyleId>{69012ECD-51FC-41F1-AA8D-1B2483CD663E}</a:tableStyleId>
              </a:tblPr>
              <a:tblGrid>
                <a:gridCol w="1476385"/>
                <a:gridCol w="1476385"/>
                <a:gridCol w="1476385"/>
              </a:tblGrid>
              <a:tr h="370840">
                <a:tc>
                  <a:txBody>
                    <a:bodyPr/>
                    <a:lstStyle/>
                    <a:p>
                      <a:r>
                        <a:rPr lang="tr-TR" dirty="0" smtClean="0"/>
                        <a:t/>
                      </a:r>
                      <a:br>
                        <a:rPr lang="tr-TR" dirty="0" smtClean="0"/>
                      </a:br>
                      <a:r>
                        <a:rPr lang="tr-TR" dirty="0" smtClean="0"/>
                        <a:t>Ok yönleri</a:t>
                      </a:r>
                      <a:endParaRPr lang="tr-TR" dirty="0"/>
                    </a:p>
                  </a:txBody>
                  <a:tcPr/>
                </a:tc>
                <a:tc>
                  <a:txBody>
                    <a:bodyPr/>
                    <a:lstStyle/>
                    <a:p>
                      <a:pPr algn="ctr"/>
                      <a:r>
                        <a:rPr lang="tr-TR" dirty="0" smtClean="0"/>
                        <a:t>Soldaki ok tuşları</a:t>
                      </a:r>
                      <a:endParaRPr lang="tr-TR" dirty="0"/>
                    </a:p>
                  </a:txBody>
                  <a:tcPr/>
                </a:tc>
                <a:tc>
                  <a:txBody>
                    <a:bodyPr/>
                    <a:lstStyle/>
                    <a:p>
                      <a:pPr algn="ctr"/>
                      <a:r>
                        <a:rPr lang="tr-TR" dirty="0" smtClean="0"/>
                        <a:t>Sayı</a:t>
                      </a:r>
                      <a:r>
                        <a:rPr lang="tr-TR" baseline="0" dirty="0" smtClean="0"/>
                        <a:t> kısmı üzerindeki</a:t>
                      </a:r>
                      <a:endParaRPr lang="tr-TR" dirty="0"/>
                    </a:p>
                  </a:txBody>
                  <a:tcPr/>
                </a:tc>
              </a:tr>
              <a:tr h="370840">
                <a:tc>
                  <a:txBody>
                    <a:bodyPr/>
                    <a:lstStyle/>
                    <a:p>
                      <a:r>
                        <a:rPr lang="tr-TR" dirty="0" smtClean="0"/>
                        <a:t>Üst</a:t>
                      </a:r>
                      <a:endParaRPr lang="tr-TR" dirty="0"/>
                    </a:p>
                  </a:txBody>
                  <a:tcPr/>
                </a:tc>
                <a:tc>
                  <a:txBody>
                    <a:bodyPr/>
                    <a:lstStyle/>
                    <a:p>
                      <a:pPr algn="ctr"/>
                      <a:r>
                        <a:rPr lang="tr-TR" dirty="0" smtClean="0"/>
                        <a:t>224-72</a:t>
                      </a:r>
                      <a:endParaRPr lang="tr-TR" dirty="0"/>
                    </a:p>
                  </a:txBody>
                  <a:tcPr/>
                </a:tc>
                <a:tc>
                  <a:txBody>
                    <a:bodyPr/>
                    <a:lstStyle/>
                    <a:p>
                      <a:pPr algn="ctr"/>
                      <a:r>
                        <a:rPr lang="tr-TR" dirty="0" smtClean="0"/>
                        <a:t>0-72</a:t>
                      </a:r>
                      <a:endParaRPr lang="tr-TR" dirty="0"/>
                    </a:p>
                  </a:txBody>
                  <a:tcPr/>
                </a:tc>
              </a:tr>
              <a:tr h="370840">
                <a:tc>
                  <a:txBody>
                    <a:bodyPr/>
                    <a:lstStyle/>
                    <a:p>
                      <a:r>
                        <a:rPr lang="tr-TR" dirty="0" smtClean="0"/>
                        <a:t>Alt</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224-80</a:t>
                      </a:r>
                    </a:p>
                  </a:txBody>
                  <a:tcPr/>
                </a:tc>
                <a:tc>
                  <a:txBody>
                    <a:bodyPr/>
                    <a:lstStyle/>
                    <a:p>
                      <a:pPr algn="ctr"/>
                      <a:r>
                        <a:rPr lang="tr-TR" dirty="0" smtClean="0"/>
                        <a:t>0-80</a:t>
                      </a:r>
                      <a:endParaRPr lang="tr-TR" dirty="0"/>
                    </a:p>
                  </a:txBody>
                  <a:tcPr/>
                </a:tc>
              </a:tr>
              <a:tr h="370840">
                <a:tc>
                  <a:txBody>
                    <a:bodyPr/>
                    <a:lstStyle/>
                    <a:p>
                      <a:r>
                        <a:rPr lang="tr-TR" dirty="0" smtClean="0"/>
                        <a:t>Sol</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224-75</a:t>
                      </a:r>
                    </a:p>
                  </a:txBody>
                  <a:tcPr/>
                </a:tc>
                <a:tc>
                  <a:txBody>
                    <a:bodyPr/>
                    <a:lstStyle/>
                    <a:p>
                      <a:pPr algn="ctr"/>
                      <a:r>
                        <a:rPr lang="tr-TR" dirty="0" smtClean="0"/>
                        <a:t>0-75</a:t>
                      </a:r>
                      <a:endParaRPr lang="tr-TR" dirty="0"/>
                    </a:p>
                  </a:txBody>
                  <a:tcPr/>
                </a:tc>
              </a:tr>
              <a:tr h="370840">
                <a:tc>
                  <a:txBody>
                    <a:bodyPr/>
                    <a:lstStyle/>
                    <a:p>
                      <a:r>
                        <a:rPr lang="tr-TR" dirty="0" smtClean="0"/>
                        <a:t>Sağ</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224-77</a:t>
                      </a:r>
                    </a:p>
                  </a:txBody>
                  <a:tcPr/>
                </a:tc>
                <a:tc>
                  <a:txBody>
                    <a:bodyPr/>
                    <a:lstStyle/>
                    <a:p>
                      <a:pPr algn="ctr"/>
                      <a:r>
                        <a:rPr lang="tr-TR" dirty="0" smtClean="0"/>
                        <a:t>0-77</a:t>
                      </a:r>
                      <a:endParaRPr lang="tr-TR" dirty="0"/>
                    </a:p>
                  </a:txBody>
                  <a:tcPr/>
                </a:tc>
              </a:tr>
            </a:tbl>
          </a:graphicData>
        </a:graphic>
      </p:graphicFrame>
      <p:pic>
        <p:nvPicPr>
          <p:cNvPr id="7" name="6 Resim" descr="kensington-64406-washable-keyboard-white-pic1.jpg"/>
          <p:cNvPicPr>
            <a:picLocks noChangeAspect="1"/>
          </p:cNvPicPr>
          <p:nvPr/>
        </p:nvPicPr>
        <p:blipFill>
          <a:blip r:embed="rId3"/>
          <a:srcRect l="63542" t="37500" b="33333"/>
          <a:stretch>
            <a:fillRect/>
          </a:stretch>
        </p:blipFill>
        <p:spPr>
          <a:xfrm>
            <a:off x="5214942" y="1357298"/>
            <a:ext cx="3393272" cy="2714644"/>
          </a:xfrm>
          <a:prstGeom prst="rect">
            <a:avLst/>
          </a:prstGeom>
        </p:spPr>
      </p:pic>
      <p:sp>
        <p:nvSpPr>
          <p:cNvPr id="8" name="7 Metin kutusu"/>
          <p:cNvSpPr txBox="1"/>
          <p:nvPr/>
        </p:nvSpPr>
        <p:spPr>
          <a:xfrm>
            <a:off x="357158" y="4214818"/>
            <a:ext cx="8072494" cy="1569660"/>
          </a:xfrm>
          <a:prstGeom prst="rect">
            <a:avLst/>
          </a:prstGeom>
          <a:noFill/>
        </p:spPr>
        <p:txBody>
          <a:bodyPr wrap="square" rtlCol="0">
            <a:spAutoFit/>
          </a:bodyPr>
          <a:lstStyle/>
          <a:p>
            <a:pPr>
              <a:buFont typeface="Arial" pitchFamily="34" charset="0"/>
              <a:buChar char="•"/>
            </a:pPr>
            <a:r>
              <a:rPr lang="tr-TR" sz="2400" dirty="0" smtClean="0"/>
              <a:t>Ok tuşları bir değil iki tane </a:t>
            </a:r>
            <a:r>
              <a:rPr lang="tr-TR" sz="2400" dirty="0" err="1" smtClean="0"/>
              <a:t>int</a:t>
            </a:r>
            <a:r>
              <a:rPr lang="tr-TR" sz="2400" dirty="0" smtClean="0"/>
              <a:t> değeri ile temsil edilir.</a:t>
            </a:r>
          </a:p>
          <a:p>
            <a:pPr>
              <a:buFont typeface="Arial" pitchFamily="34" charset="0"/>
              <a:buChar char="•"/>
            </a:pPr>
            <a:r>
              <a:rPr lang="tr-TR" sz="2400" dirty="0" smtClean="0"/>
              <a:t>Bunun için iki tane peş peşe </a:t>
            </a:r>
            <a:r>
              <a:rPr lang="tr-TR" sz="2400" dirty="0" err="1" smtClean="0"/>
              <a:t>getch</a:t>
            </a:r>
            <a:r>
              <a:rPr lang="tr-TR" sz="2400" dirty="0" smtClean="0"/>
              <a:t>() gereklidir.</a:t>
            </a:r>
          </a:p>
          <a:p>
            <a:pPr lvl="1">
              <a:buFont typeface="Wingdings" pitchFamily="2" charset="2"/>
              <a:buChar char="Ø"/>
            </a:pPr>
            <a:r>
              <a:rPr lang="tr-TR" sz="2400" dirty="0" smtClean="0"/>
              <a:t>Birinci değer ok tuşlarının klavyeden girildiği yeri gösterir.</a:t>
            </a:r>
          </a:p>
          <a:p>
            <a:pPr lvl="1">
              <a:buFont typeface="Wingdings" pitchFamily="2" charset="2"/>
              <a:buChar char="Ø"/>
            </a:pPr>
            <a:r>
              <a:rPr lang="tr-TR" sz="2400" dirty="0" smtClean="0"/>
              <a:t>İkinci değer ok tuşunun yönünü gösterir.</a:t>
            </a:r>
          </a:p>
        </p:txBody>
      </p:sp>
      <p:sp>
        <p:nvSpPr>
          <p:cNvPr id="9" name="8 Oval"/>
          <p:cNvSpPr/>
          <p:nvPr/>
        </p:nvSpPr>
        <p:spPr>
          <a:xfrm>
            <a:off x="5072066" y="2643182"/>
            <a:ext cx="1571636" cy="1500198"/>
          </a:xfrm>
          <a:prstGeom prst="ellipse">
            <a:avLst/>
          </a:prstGeom>
          <a:noFill/>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0" name="9 Oval"/>
          <p:cNvSpPr/>
          <p:nvPr/>
        </p:nvSpPr>
        <p:spPr>
          <a:xfrm>
            <a:off x="6357950" y="2071678"/>
            <a:ext cx="1571636" cy="1500198"/>
          </a:xfrm>
          <a:prstGeom prst="ellipse">
            <a:avLst/>
          </a:prstGeom>
          <a:noFill/>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1" name="10 Metin kutusu"/>
          <p:cNvSpPr txBox="1"/>
          <p:nvPr/>
        </p:nvSpPr>
        <p:spPr>
          <a:xfrm>
            <a:off x="857224" y="6357958"/>
            <a:ext cx="8143932" cy="369332"/>
          </a:xfrm>
          <a:prstGeom prst="rect">
            <a:avLst/>
          </a:prstGeom>
          <a:noFill/>
        </p:spPr>
        <p:txBody>
          <a:bodyPr wrap="square" rtlCol="0">
            <a:spAutoFit/>
          </a:bodyPr>
          <a:lstStyle/>
          <a:p>
            <a:r>
              <a:rPr lang="tr-TR" dirty="0" smtClean="0"/>
              <a:t>F1(0-59), Del(224-83)… gibi tuşlar da iki </a:t>
            </a:r>
            <a:r>
              <a:rPr lang="tr-TR" dirty="0" err="1" smtClean="0"/>
              <a:t>int</a:t>
            </a:r>
            <a:r>
              <a:rPr lang="tr-TR" dirty="0" smtClean="0"/>
              <a:t> ile temsil edilir.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Döngü kullanım örneği: Ok tuşu girişlerini okumak</a:t>
            </a:r>
            <a:endParaRPr lang="tr-TR" dirty="0"/>
          </a:p>
        </p:txBody>
      </p:sp>
      <p:sp>
        <p:nvSpPr>
          <p:cNvPr id="3" name="2 İçerik Yer Tutucusu"/>
          <p:cNvSpPr>
            <a:spLocks noGrp="1"/>
          </p:cNvSpPr>
          <p:nvPr>
            <p:ph sz="quarter" idx="1"/>
          </p:nvPr>
        </p:nvSpPr>
        <p:spPr/>
        <p:txBody>
          <a:bodyPr/>
          <a:lstStyle/>
          <a:p>
            <a:r>
              <a:rPr lang="tr-TR" dirty="0" smtClean="0"/>
              <a:t>Şu kodu çalıştırıp incelemek isteyebilirsiniz…</a:t>
            </a:r>
          </a:p>
          <a:p>
            <a:pPr>
              <a:buNone/>
            </a:pPr>
            <a:endParaRPr lang="tr-TR" dirty="0"/>
          </a:p>
        </p:txBody>
      </p:sp>
      <p:pic>
        <p:nvPicPr>
          <p:cNvPr id="2050" name="Picture 2"/>
          <p:cNvPicPr>
            <a:picLocks noChangeAspect="1" noChangeArrowheads="1"/>
          </p:cNvPicPr>
          <p:nvPr/>
        </p:nvPicPr>
        <p:blipFill>
          <a:blip r:embed="rId3"/>
          <a:srcRect t="15625" r="54429" b="26758"/>
          <a:stretch>
            <a:fillRect/>
          </a:stretch>
        </p:blipFill>
        <p:spPr bwMode="auto">
          <a:xfrm>
            <a:off x="1142976" y="1785926"/>
            <a:ext cx="6706624" cy="476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Yuvarlatılmış Dikdörtgen"/>
          <p:cNvSpPr/>
          <p:nvPr/>
        </p:nvSpPr>
        <p:spPr>
          <a:xfrm>
            <a:off x="6715140" y="4000504"/>
            <a:ext cx="1857388" cy="9286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smtClean="0"/>
              <a:t>.c yerine .</a:t>
            </a:r>
            <a:r>
              <a:rPr lang="tr-TR" sz="1400" dirty="0" err="1" smtClean="0"/>
              <a:t>cpp</a:t>
            </a:r>
            <a:r>
              <a:rPr lang="tr-TR" sz="1400" dirty="0" smtClean="0"/>
              <a:t> olarak kaydederseniz bu dosya hata verir.</a:t>
            </a:r>
            <a:endParaRPr lang="tr-TR" sz="1400" dirty="0"/>
          </a:p>
        </p:txBody>
      </p:sp>
      <p:sp>
        <p:nvSpPr>
          <p:cNvPr id="6" name="5 Yuvarlatılmış Dikdörtgen"/>
          <p:cNvSpPr/>
          <p:nvPr/>
        </p:nvSpPr>
        <p:spPr>
          <a:xfrm>
            <a:off x="4929190" y="2357430"/>
            <a:ext cx="2286016" cy="1571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Bu kodu aynen kullanmak yerine, kodu iyice inceleyip, buraya bakmadan kendi başınıza yazmanız önerilir.</a:t>
            </a:r>
            <a:endParaRPr lang="tr-TR" sz="1600" dirty="0"/>
          </a:p>
        </p:txBody>
      </p:sp>
      <p:sp>
        <p:nvSpPr>
          <p:cNvPr id="8" name="7 Yuvarlatılmış Dikdörtgen"/>
          <p:cNvSpPr/>
          <p:nvPr/>
        </p:nvSpPr>
        <p:spPr>
          <a:xfrm>
            <a:off x="4357686" y="4643446"/>
            <a:ext cx="1857388" cy="9286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100" smtClean="0"/>
              <a:t>Buradaki </a:t>
            </a:r>
            <a:r>
              <a:rPr lang="tr-TR" sz="1100" dirty="0" err="1" smtClean="0"/>
              <a:t>enum’u</a:t>
            </a:r>
            <a:r>
              <a:rPr lang="tr-TR" sz="1100" dirty="0" smtClean="0"/>
              <a:t> araştırabilirsiniz. Çok karışık bir konu değildir. </a:t>
            </a:r>
            <a:r>
              <a:rPr lang="tr-TR" sz="1100" dirty="0" err="1" smtClean="0"/>
              <a:t>enum’u</a:t>
            </a:r>
            <a:r>
              <a:rPr lang="tr-TR" sz="1100" dirty="0" smtClean="0"/>
              <a:t> silip </a:t>
            </a:r>
            <a:r>
              <a:rPr lang="tr-TR" sz="1100" i="1" dirty="0" smtClean="0"/>
              <a:t>#define </a:t>
            </a:r>
            <a:r>
              <a:rPr lang="tr-TR" sz="1100" i="1" dirty="0" err="1" smtClean="0"/>
              <a:t>ust</a:t>
            </a:r>
            <a:r>
              <a:rPr lang="tr-TR" sz="1100" i="1" dirty="0" smtClean="0"/>
              <a:t> 72 </a:t>
            </a:r>
            <a:r>
              <a:rPr lang="tr-TR" sz="1100" dirty="0" smtClean="0"/>
              <a:t>olarak da kullanabilirsiniz.</a:t>
            </a:r>
            <a:endParaRPr lang="tr-TR" sz="11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t>
            </a:r>
            <a:r>
              <a:rPr lang="tr-TR" dirty="0" err="1" smtClean="0"/>
              <a:t>keyboard</a:t>
            </a:r>
            <a:r>
              <a:rPr lang="tr-TR" dirty="0" smtClean="0"/>
              <a:t> </a:t>
            </a:r>
            <a:r>
              <a:rPr lang="tr-TR" dirty="0" err="1" smtClean="0"/>
              <a:t>hit”</a:t>
            </a:r>
            <a:r>
              <a:rPr lang="tr-TR" b="1" dirty="0" err="1" smtClean="0"/>
              <a:t>kbhit</a:t>
            </a:r>
            <a:r>
              <a:rPr lang="tr-TR" b="1" dirty="0" smtClean="0"/>
              <a:t> fonksiyonu</a:t>
            </a:r>
            <a:endParaRPr lang="tr-TR" dirty="0"/>
          </a:p>
        </p:txBody>
      </p:sp>
      <p:sp>
        <p:nvSpPr>
          <p:cNvPr id="3" name="2 İçerik Yer Tutucusu"/>
          <p:cNvSpPr>
            <a:spLocks noGrp="1"/>
          </p:cNvSpPr>
          <p:nvPr>
            <p:ph sz="quarter" idx="1"/>
          </p:nvPr>
        </p:nvSpPr>
        <p:spPr>
          <a:xfrm>
            <a:off x="457200" y="1219200"/>
            <a:ext cx="5186370" cy="1495420"/>
          </a:xfrm>
        </p:spPr>
        <p:txBody>
          <a:bodyPr>
            <a:normAutofit fontScale="92500" lnSpcReduction="10000"/>
          </a:bodyPr>
          <a:lstStyle/>
          <a:p>
            <a:r>
              <a:rPr lang="tr-TR" sz="1900" dirty="0" smtClean="0"/>
              <a:t>Klavyeden bir değer girilmediği sürece kod belli bir işlemi yapsın, değer girildiğinde başka bir işleme geçsin isteniyorsa </a:t>
            </a:r>
            <a:r>
              <a:rPr lang="tr-TR" sz="1900" dirty="0" err="1" smtClean="0"/>
              <a:t>conio</a:t>
            </a:r>
            <a:r>
              <a:rPr lang="tr-TR" sz="1900" dirty="0" smtClean="0"/>
              <a:t> kütüphanesinden </a:t>
            </a:r>
            <a:r>
              <a:rPr lang="tr-TR" sz="1900" dirty="0" err="1" smtClean="0"/>
              <a:t>kbhit</a:t>
            </a:r>
            <a:r>
              <a:rPr lang="tr-TR" sz="1900" dirty="0" smtClean="0"/>
              <a:t>() kullanılabilir.</a:t>
            </a:r>
          </a:p>
          <a:p>
            <a:r>
              <a:rPr lang="tr-TR" sz="1900" dirty="0" smtClean="0"/>
              <a:t>Giriş yoksa 0, varsa sıfır harici </a:t>
            </a:r>
            <a:r>
              <a:rPr lang="tr-TR" sz="1900" dirty="0" err="1" smtClean="0"/>
              <a:t>int</a:t>
            </a:r>
            <a:r>
              <a:rPr lang="tr-TR" sz="1900" dirty="0" smtClean="0"/>
              <a:t> değer döner.</a:t>
            </a:r>
          </a:p>
          <a:p>
            <a:endParaRPr lang="tr-TR" dirty="0" smtClean="0"/>
          </a:p>
          <a:p>
            <a:endParaRPr lang="tr-TR" dirty="0"/>
          </a:p>
        </p:txBody>
      </p:sp>
      <p:pic>
        <p:nvPicPr>
          <p:cNvPr id="7170" name="Picture 2"/>
          <p:cNvPicPr>
            <a:picLocks noChangeAspect="1" noChangeArrowheads="1"/>
          </p:cNvPicPr>
          <p:nvPr/>
        </p:nvPicPr>
        <p:blipFill>
          <a:blip r:embed="rId3"/>
          <a:srcRect t="6766" r="67346"/>
          <a:stretch>
            <a:fillRect/>
          </a:stretch>
        </p:blipFill>
        <p:spPr bwMode="auto">
          <a:xfrm>
            <a:off x="5857884" y="2751168"/>
            <a:ext cx="2824152" cy="3472289"/>
          </a:xfrm>
          <a:prstGeom prst="roundRect">
            <a:avLst>
              <a:gd name="adj" fmla="val 2748"/>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714348" y="2714620"/>
            <a:ext cx="4572000" cy="313932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a:t>
            </a:r>
            <a:r>
              <a:rPr lang="tr-TR" dirty="0" err="1" smtClean="0"/>
              <a:t>include</a:t>
            </a:r>
            <a:r>
              <a:rPr lang="tr-TR" dirty="0" smtClean="0"/>
              <a:t> &lt;</a:t>
            </a:r>
            <a:r>
              <a:rPr lang="tr-TR" dirty="0" err="1" smtClean="0"/>
              <a:t>conio</a:t>
            </a:r>
            <a:r>
              <a:rPr lang="tr-TR" dirty="0" smtClean="0"/>
              <a:t>.h&gt;</a:t>
            </a:r>
          </a:p>
          <a:p>
            <a:endParaRPr lang="tr-TR" dirty="0" smtClean="0"/>
          </a:p>
          <a:p>
            <a:r>
              <a:rPr lang="tr-TR" dirty="0" err="1" smtClean="0"/>
              <a:t>int</a:t>
            </a:r>
            <a:r>
              <a:rPr lang="tr-TR" dirty="0" smtClean="0"/>
              <a:t> </a:t>
            </a:r>
            <a:r>
              <a:rPr lang="tr-TR" dirty="0" err="1" smtClean="0"/>
              <a:t>main</a:t>
            </a:r>
            <a:r>
              <a:rPr lang="tr-TR" dirty="0" smtClean="0"/>
              <a:t>() {</a:t>
            </a:r>
          </a:p>
          <a:p>
            <a:r>
              <a:rPr lang="tr-TR" dirty="0" smtClean="0"/>
              <a:t>   </a:t>
            </a:r>
            <a:r>
              <a:rPr lang="tr-TR" dirty="0" err="1" smtClean="0"/>
              <a:t>while</a:t>
            </a:r>
            <a:r>
              <a:rPr lang="tr-TR" dirty="0" smtClean="0"/>
              <a:t> (!</a:t>
            </a:r>
            <a:r>
              <a:rPr lang="tr-TR" dirty="0" err="1" smtClean="0"/>
              <a:t>kbhit</a:t>
            </a:r>
            <a:r>
              <a:rPr lang="tr-TR" dirty="0" smtClean="0"/>
              <a:t>())</a:t>
            </a:r>
          </a:p>
          <a:p>
            <a:r>
              <a:rPr lang="tr-TR" dirty="0" smtClean="0"/>
              <a:t>   	</a:t>
            </a:r>
            <a:r>
              <a:rPr lang="tr-TR" dirty="0" err="1" smtClean="0"/>
              <a:t>printf</a:t>
            </a:r>
            <a:r>
              <a:rPr lang="tr-TR" dirty="0" smtClean="0"/>
              <a:t>("</a:t>
            </a:r>
            <a:r>
              <a:rPr lang="tr-TR" dirty="0" err="1" smtClean="0"/>
              <a:t>Giris</a:t>
            </a:r>
            <a:r>
              <a:rPr lang="tr-TR" dirty="0" smtClean="0"/>
              <a:t> </a:t>
            </a:r>
            <a:r>
              <a:rPr lang="tr-TR" dirty="0" err="1" smtClean="0"/>
              <a:t>yapilmadi</a:t>
            </a:r>
            <a:r>
              <a:rPr lang="tr-TR" dirty="0" smtClean="0"/>
              <a:t>.\n");</a:t>
            </a:r>
          </a:p>
          <a:p>
            <a:endParaRPr lang="tr-TR" dirty="0" smtClean="0"/>
          </a:p>
          <a:p>
            <a:r>
              <a:rPr lang="tr-TR" dirty="0" smtClean="0"/>
              <a:t>   </a:t>
            </a:r>
            <a:r>
              <a:rPr lang="tr-TR" dirty="0" err="1" smtClean="0"/>
              <a:t>printf</a:t>
            </a:r>
            <a:r>
              <a:rPr lang="tr-TR" dirty="0" smtClean="0"/>
              <a:t>("%c </a:t>
            </a:r>
            <a:r>
              <a:rPr lang="tr-TR" dirty="0" err="1" smtClean="0"/>
              <a:t>girisi</a:t>
            </a:r>
            <a:r>
              <a:rPr lang="tr-TR" dirty="0" smtClean="0"/>
              <a:t> </a:t>
            </a:r>
            <a:r>
              <a:rPr lang="tr-TR" dirty="0" err="1" smtClean="0"/>
              <a:t>yapildi</a:t>
            </a:r>
            <a:r>
              <a:rPr lang="tr-TR" dirty="0" smtClean="0"/>
              <a:t>.", (</a:t>
            </a:r>
            <a:r>
              <a:rPr lang="tr-TR" dirty="0" err="1" smtClean="0"/>
              <a:t>char</a:t>
            </a:r>
            <a:r>
              <a:rPr lang="tr-TR" dirty="0" smtClean="0"/>
              <a:t>)</a:t>
            </a:r>
            <a:r>
              <a:rPr lang="tr-TR" dirty="0" err="1" smtClean="0"/>
              <a:t>getch</a:t>
            </a:r>
            <a:r>
              <a:rPr lang="tr-TR" dirty="0" smtClean="0"/>
              <a:t>());</a:t>
            </a:r>
          </a:p>
          <a:p>
            <a:endParaRPr lang="tr-TR" dirty="0" smtClean="0"/>
          </a:p>
          <a:p>
            <a:r>
              <a:rPr lang="tr-TR" dirty="0" smtClean="0"/>
              <a:t>   </a:t>
            </a:r>
            <a:r>
              <a:rPr lang="tr-TR" dirty="0" err="1" smtClean="0"/>
              <a:t>return</a:t>
            </a:r>
            <a:r>
              <a:rPr lang="tr-TR" dirty="0" smtClean="0"/>
              <a:t> 0;</a:t>
            </a:r>
          </a:p>
          <a:p>
            <a:r>
              <a:rPr lang="tr-TR" dirty="0" smtClean="0"/>
              <a:t>}</a:t>
            </a:r>
            <a:endParaRPr lang="tr-TR" dirty="0"/>
          </a:p>
        </p:txBody>
      </p:sp>
      <p:pic>
        <p:nvPicPr>
          <p:cNvPr id="6" name="5 Resim" descr="giphy.gif"/>
          <p:cNvPicPr>
            <a:picLocks noChangeAspect="1"/>
          </p:cNvPicPr>
          <p:nvPr/>
        </p:nvPicPr>
        <p:blipFill>
          <a:blip r:embed="rId4"/>
          <a:stretch>
            <a:fillRect/>
          </a:stretch>
        </p:blipFill>
        <p:spPr>
          <a:xfrm>
            <a:off x="5786446" y="428604"/>
            <a:ext cx="2857499" cy="2143124"/>
          </a:xfrm>
          <a:prstGeom prst="rect">
            <a:avLst/>
          </a:prstGeom>
        </p:spPr>
      </p:pic>
      <p:sp>
        <p:nvSpPr>
          <p:cNvPr id="8" name="7 Yuvarlatılmış Dikdörtgen"/>
          <p:cNvSpPr/>
          <p:nvPr/>
        </p:nvSpPr>
        <p:spPr>
          <a:xfrm>
            <a:off x="2786050" y="5429264"/>
            <a:ext cx="2357454"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yöntemle birçok ilginç oyun yapılabilir!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t>”</a:t>
            </a:r>
            <a:r>
              <a:rPr lang="tr-TR" sz="2800" dirty="0" err="1" smtClean="0"/>
              <a:t>keyboard</a:t>
            </a:r>
            <a:r>
              <a:rPr lang="tr-TR" sz="2800" dirty="0" smtClean="0"/>
              <a:t> </a:t>
            </a:r>
            <a:r>
              <a:rPr lang="tr-TR" sz="2800" dirty="0" err="1" smtClean="0"/>
              <a:t>hit”</a:t>
            </a:r>
            <a:r>
              <a:rPr lang="tr-TR" sz="2800" b="1" dirty="0" err="1" smtClean="0"/>
              <a:t>kbhit</a:t>
            </a:r>
            <a:r>
              <a:rPr lang="tr-TR" sz="2800" b="1" dirty="0" smtClean="0"/>
              <a:t> fonksiyonu</a:t>
            </a:r>
            <a:endParaRPr lang="tr-TR" sz="2800" dirty="0"/>
          </a:p>
        </p:txBody>
      </p:sp>
      <p:sp>
        <p:nvSpPr>
          <p:cNvPr id="3" name="2 İçerik Yer Tutucusu"/>
          <p:cNvSpPr>
            <a:spLocks noGrp="1"/>
          </p:cNvSpPr>
          <p:nvPr>
            <p:ph sz="quarter" idx="1"/>
          </p:nvPr>
        </p:nvSpPr>
        <p:spPr>
          <a:xfrm>
            <a:off x="457200" y="1219200"/>
            <a:ext cx="5186370" cy="1495420"/>
          </a:xfrm>
        </p:spPr>
        <p:txBody>
          <a:bodyPr>
            <a:normAutofit fontScale="92500" lnSpcReduction="10000"/>
          </a:bodyPr>
          <a:lstStyle/>
          <a:p>
            <a:r>
              <a:rPr lang="tr-TR" sz="1900" dirty="0" smtClean="0"/>
              <a:t>Klavyeden bir değer girilmediği sürece kod belli bir işlemi yapsın, değer girildiğinde başka bir işleme geçsin isteniyorsa </a:t>
            </a:r>
            <a:r>
              <a:rPr lang="tr-TR" sz="1900" dirty="0" err="1" smtClean="0"/>
              <a:t>conio</a:t>
            </a:r>
            <a:r>
              <a:rPr lang="tr-TR" sz="1900" dirty="0" smtClean="0"/>
              <a:t> kütüphanesinden </a:t>
            </a:r>
            <a:r>
              <a:rPr lang="tr-TR" sz="1900" dirty="0" err="1" smtClean="0"/>
              <a:t>kbhit</a:t>
            </a:r>
            <a:r>
              <a:rPr lang="tr-TR" sz="1900" dirty="0" smtClean="0"/>
              <a:t>() kullanılabilir.</a:t>
            </a:r>
          </a:p>
          <a:p>
            <a:r>
              <a:rPr lang="tr-TR" sz="1900" dirty="0" smtClean="0"/>
              <a:t>Giriş yoksa 0, varsa sıfır harici </a:t>
            </a:r>
            <a:r>
              <a:rPr lang="tr-TR" sz="1900" dirty="0" err="1" smtClean="0"/>
              <a:t>int</a:t>
            </a:r>
            <a:r>
              <a:rPr lang="tr-TR" sz="1900" dirty="0" smtClean="0"/>
              <a:t> değer döner.</a:t>
            </a:r>
          </a:p>
          <a:p>
            <a:endParaRPr lang="tr-TR" dirty="0" smtClean="0"/>
          </a:p>
          <a:p>
            <a:endParaRPr lang="tr-TR" dirty="0"/>
          </a:p>
        </p:txBody>
      </p:sp>
      <p:sp>
        <p:nvSpPr>
          <p:cNvPr id="5" name="4 Dikdörtgen"/>
          <p:cNvSpPr/>
          <p:nvPr/>
        </p:nvSpPr>
        <p:spPr>
          <a:xfrm>
            <a:off x="857224" y="2707559"/>
            <a:ext cx="4572000" cy="329320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sz="1600" dirty="0" smtClean="0"/>
              <a:t>#</a:t>
            </a:r>
            <a:r>
              <a:rPr lang="tr-TR" sz="1600" dirty="0" err="1" smtClean="0"/>
              <a:t>include</a:t>
            </a:r>
            <a:r>
              <a:rPr lang="tr-TR" sz="1600" dirty="0" smtClean="0"/>
              <a:t> &lt;</a:t>
            </a:r>
            <a:r>
              <a:rPr lang="tr-TR" sz="1600" dirty="0" err="1" smtClean="0"/>
              <a:t>stdio</a:t>
            </a:r>
            <a:r>
              <a:rPr lang="tr-TR" sz="1600" dirty="0" smtClean="0"/>
              <a:t>.h&gt;</a:t>
            </a:r>
          </a:p>
          <a:p>
            <a:r>
              <a:rPr lang="tr-TR" sz="1600" dirty="0" smtClean="0"/>
              <a:t>#</a:t>
            </a:r>
            <a:r>
              <a:rPr lang="tr-TR" sz="1600" dirty="0" err="1" smtClean="0"/>
              <a:t>include</a:t>
            </a:r>
            <a:r>
              <a:rPr lang="tr-TR" sz="1600" dirty="0" smtClean="0"/>
              <a:t> &lt;</a:t>
            </a:r>
            <a:r>
              <a:rPr lang="tr-TR" sz="1600" dirty="0" err="1" smtClean="0"/>
              <a:t>conio</a:t>
            </a:r>
            <a:r>
              <a:rPr lang="tr-TR" sz="1600" dirty="0" smtClean="0"/>
              <a:t>.h&gt;</a:t>
            </a:r>
          </a:p>
          <a:p>
            <a:r>
              <a:rPr lang="tr-TR" sz="1600" dirty="0" err="1" smtClean="0"/>
              <a:t>int</a:t>
            </a:r>
            <a:r>
              <a:rPr lang="tr-TR" sz="1600" dirty="0" smtClean="0"/>
              <a:t> </a:t>
            </a:r>
            <a:r>
              <a:rPr lang="tr-TR" sz="1600" dirty="0" err="1" smtClean="0"/>
              <a:t>main</a:t>
            </a:r>
            <a:r>
              <a:rPr lang="tr-TR" sz="1600" dirty="0" smtClean="0"/>
              <a:t>() {</a:t>
            </a:r>
          </a:p>
          <a:p>
            <a:r>
              <a:rPr lang="tr-TR" sz="1600" dirty="0" err="1" smtClean="0"/>
              <a:t>while</a:t>
            </a:r>
            <a:r>
              <a:rPr lang="tr-TR" sz="1600" dirty="0" smtClean="0"/>
              <a:t>(1)</a:t>
            </a:r>
          </a:p>
          <a:p>
            <a:r>
              <a:rPr lang="tr-TR" sz="1600" dirty="0" smtClean="0"/>
              <a:t>   {</a:t>
            </a:r>
          </a:p>
          <a:p>
            <a:r>
              <a:rPr lang="tr-TR" sz="1600" dirty="0" smtClean="0"/>
              <a:t>   	</a:t>
            </a:r>
            <a:r>
              <a:rPr lang="tr-TR" sz="1600" dirty="0" err="1" smtClean="0"/>
              <a:t>while</a:t>
            </a:r>
            <a:r>
              <a:rPr lang="tr-TR" sz="1600" dirty="0" smtClean="0"/>
              <a:t> (!</a:t>
            </a:r>
            <a:r>
              <a:rPr lang="tr-TR" sz="1600" dirty="0" err="1" smtClean="0"/>
              <a:t>kbhit</a:t>
            </a:r>
            <a:r>
              <a:rPr lang="tr-TR" sz="1600" dirty="0" smtClean="0"/>
              <a:t>())</a:t>
            </a:r>
          </a:p>
          <a:p>
            <a:r>
              <a:rPr lang="tr-TR" sz="1600" dirty="0" smtClean="0"/>
              <a:t>	{</a:t>
            </a:r>
          </a:p>
          <a:p>
            <a:r>
              <a:rPr lang="tr-TR" sz="1600" dirty="0" smtClean="0"/>
              <a:t>	   	bekleme_</a:t>
            </a:r>
            <a:r>
              <a:rPr lang="tr-TR" sz="1600" dirty="0" err="1" smtClean="0"/>
              <a:t>islemini</a:t>
            </a:r>
            <a:r>
              <a:rPr lang="tr-TR" sz="1600" dirty="0" smtClean="0"/>
              <a:t>_yap();</a:t>
            </a:r>
          </a:p>
          <a:p>
            <a:r>
              <a:rPr lang="tr-TR" sz="1600" dirty="0" smtClean="0"/>
              <a:t>	}</a:t>
            </a:r>
          </a:p>
          <a:p>
            <a:r>
              <a:rPr lang="tr-TR" sz="1600" dirty="0" smtClean="0"/>
              <a:t>     </a:t>
            </a:r>
            <a:r>
              <a:rPr lang="tr-TR" sz="1600" dirty="0" err="1" smtClean="0"/>
              <a:t>basilan</a:t>
            </a:r>
            <a:r>
              <a:rPr lang="tr-TR" sz="1600" dirty="0" smtClean="0"/>
              <a:t>_</a:t>
            </a:r>
            <a:r>
              <a:rPr lang="tr-TR" sz="1600" dirty="0" err="1" smtClean="0"/>
              <a:t>tusu</a:t>
            </a:r>
            <a:r>
              <a:rPr lang="tr-TR" sz="1600" dirty="0" smtClean="0"/>
              <a:t>_</a:t>
            </a:r>
            <a:r>
              <a:rPr lang="tr-TR" sz="1600" dirty="0" err="1" smtClean="0"/>
              <a:t>degerlendir</a:t>
            </a:r>
            <a:r>
              <a:rPr lang="tr-TR" sz="1600" dirty="0" smtClean="0"/>
              <a:t>();</a:t>
            </a:r>
          </a:p>
          <a:p>
            <a:r>
              <a:rPr lang="tr-TR" sz="1600" dirty="0" smtClean="0"/>
              <a:t>   }</a:t>
            </a:r>
          </a:p>
          <a:p>
            <a:r>
              <a:rPr lang="tr-TR" sz="1600" dirty="0" smtClean="0"/>
              <a:t>   </a:t>
            </a:r>
            <a:r>
              <a:rPr lang="tr-TR" sz="1600" dirty="0" err="1" smtClean="0"/>
              <a:t>return</a:t>
            </a:r>
            <a:r>
              <a:rPr lang="tr-TR" sz="1600" dirty="0" smtClean="0"/>
              <a:t> 0;</a:t>
            </a:r>
          </a:p>
          <a:p>
            <a:r>
              <a:rPr lang="tr-TR" sz="1600" dirty="0" smtClean="0"/>
              <a:t>}</a:t>
            </a:r>
            <a:endParaRPr lang="tr-TR" sz="1600" dirty="0"/>
          </a:p>
        </p:txBody>
      </p:sp>
      <p:pic>
        <p:nvPicPr>
          <p:cNvPr id="6" name="5 Resim" descr="giphy.gif"/>
          <p:cNvPicPr>
            <a:picLocks noChangeAspect="1"/>
          </p:cNvPicPr>
          <p:nvPr/>
        </p:nvPicPr>
        <p:blipFill>
          <a:blip r:embed="rId3"/>
          <a:stretch>
            <a:fillRect/>
          </a:stretch>
        </p:blipFill>
        <p:spPr>
          <a:xfrm>
            <a:off x="5786446" y="428604"/>
            <a:ext cx="2857499" cy="2143124"/>
          </a:xfrm>
          <a:prstGeom prst="rect">
            <a:avLst/>
          </a:prstGeom>
        </p:spPr>
      </p:pic>
      <p:sp>
        <p:nvSpPr>
          <p:cNvPr id="8" name="7 Yuvarlatılmış Dikdörtgen"/>
          <p:cNvSpPr/>
          <p:nvPr/>
        </p:nvSpPr>
        <p:spPr>
          <a:xfrm>
            <a:off x="5786446" y="2857496"/>
            <a:ext cx="2714644" cy="3143272"/>
          </a:xfrm>
          <a:prstGeom prst="roundRect">
            <a:avLst>
              <a:gd name="adj" fmla="val 750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kbhit</a:t>
            </a:r>
            <a:r>
              <a:rPr lang="tr-TR" dirty="0" smtClean="0"/>
              <a:t> kullanmadığımızda kullanıcıdan girdi istediğimizde ekranda hiçbir hareket olamamaktaydı. </a:t>
            </a:r>
          </a:p>
          <a:p>
            <a:pPr algn="ctr"/>
            <a:r>
              <a:rPr lang="tr-TR" dirty="0" smtClean="0"/>
              <a:t>Bu ise pek çok oyun için iyi bir durum değildir. </a:t>
            </a:r>
            <a:r>
              <a:rPr lang="tr-TR" dirty="0" err="1" smtClean="0"/>
              <a:t>kbhit</a:t>
            </a:r>
            <a:r>
              <a:rPr lang="tr-TR" dirty="0" smtClean="0"/>
              <a:t> ile buna güzel bir çözüm getirmiş oluyoruz.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dirty="0" smtClean="0"/>
              <a:t>”</a:t>
            </a:r>
            <a:r>
              <a:rPr lang="tr-TR" dirty="0" err="1" smtClean="0"/>
              <a:t>keyboard</a:t>
            </a:r>
            <a:r>
              <a:rPr lang="tr-TR" dirty="0" smtClean="0"/>
              <a:t> </a:t>
            </a:r>
            <a:r>
              <a:rPr lang="tr-TR" dirty="0" err="1" smtClean="0"/>
              <a:t>hit”</a:t>
            </a:r>
            <a:r>
              <a:rPr lang="tr-TR" b="1" dirty="0" err="1" smtClean="0"/>
              <a:t>kbhit</a:t>
            </a:r>
            <a:r>
              <a:rPr lang="tr-TR" b="1" dirty="0" smtClean="0"/>
              <a:t> fonksiyonu</a:t>
            </a:r>
            <a:endParaRPr lang="tr-TR" b="1" dirty="0"/>
          </a:p>
        </p:txBody>
      </p:sp>
      <p:sp>
        <p:nvSpPr>
          <p:cNvPr id="3" name="2 İçerik Yer Tutucusu"/>
          <p:cNvSpPr>
            <a:spLocks noGrp="1"/>
          </p:cNvSpPr>
          <p:nvPr>
            <p:ph sz="quarter" idx="1"/>
          </p:nvPr>
        </p:nvSpPr>
        <p:spPr/>
        <p:txBody>
          <a:bodyPr/>
          <a:lstStyle/>
          <a:p>
            <a:r>
              <a:rPr lang="tr-TR" sz="2800" dirty="0" smtClean="0"/>
              <a:t>Kullanıcıdan değer almak için kodu durdurmak zorunda mıyız?</a:t>
            </a:r>
          </a:p>
          <a:p>
            <a:r>
              <a:rPr lang="tr-TR" sz="2800" dirty="0" smtClean="0"/>
              <a:t>O değer girene kadar kodda başka bir kısım çalışsa…</a:t>
            </a:r>
          </a:p>
          <a:p>
            <a:pPr lvl="1"/>
            <a:r>
              <a:rPr lang="tr-TR" sz="2500" dirty="0" smtClean="0"/>
              <a:t>örneğin mermiler yaklaşsa</a:t>
            </a:r>
            <a:r>
              <a:rPr lang="tr-TR" dirty="0" smtClean="0"/>
              <a:t>…</a:t>
            </a:r>
          </a:p>
          <a:p>
            <a:pPr lvl="2"/>
            <a:endParaRPr lang="tr-TR" dirty="0" smtClean="0"/>
          </a:p>
        </p:txBody>
      </p:sp>
      <p:sp>
        <p:nvSpPr>
          <p:cNvPr id="4" name="3 Yuvarlatılmış Dikdörtgen"/>
          <p:cNvSpPr/>
          <p:nvPr/>
        </p:nvSpPr>
        <p:spPr>
          <a:xfrm>
            <a:off x="6215074" y="3643314"/>
            <a:ext cx="2428892"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Tank Oyununu inceleyelim.</a:t>
            </a:r>
            <a:endParaRPr lang="tr-TR" dirty="0"/>
          </a:p>
        </p:txBody>
      </p:sp>
      <p:pic>
        <p:nvPicPr>
          <p:cNvPr id="1026" name="Picture 2"/>
          <p:cNvPicPr>
            <a:picLocks noChangeAspect="1" noChangeArrowheads="1"/>
          </p:cNvPicPr>
          <p:nvPr/>
        </p:nvPicPr>
        <p:blipFill>
          <a:blip r:embed="rId3"/>
          <a:srcRect t="6054" r="53269" b="41211"/>
          <a:stretch>
            <a:fillRect/>
          </a:stretch>
        </p:blipFill>
        <p:spPr bwMode="auto">
          <a:xfrm>
            <a:off x="571472" y="3143248"/>
            <a:ext cx="5447138" cy="3214733"/>
          </a:xfrm>
          <a:prstGeom prst="rect">
            <a:avLst/>
          </a:prstGeom>
          <a:ln>
            <a:noFill/>
          </a:ln>
          <a:effectLst>
            <a:outerShdw blurRad="190500" algn="tl" rotWithShape="0">
              <a:srgbClr val="000000">
                <a:alpha val="70000"/>
              </a:srgbClr>
            </a:outerShdw>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Metin kutusu"/>
          <p:cNvSpPr txBox="1"/>
          <p:nvPr/>
        </p:nvSpPr>
        <p:spPr>
          <a:xfrm>
            <a:off x="3357554" y="4000504"/>
            <a:ext cx="2286016"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400" dirty="0" smtClean="0"/>
              <a:t>Üstünkörü/alelacele yazılmış, parametrik olarak düşünülmemiş, gelişime açık olmayan, anlaşılması zor, upuzun… koda örnektir.</a:t>
            </a:r>
            <a:endParaRPr lang="tr-TR" sz="1400" dirty="0"/>
          </a:p>
        </p:txBody>
      </p:sp>
      <p:sp>
        <p:nvSpPr>
          <p:cNvPr id="19" name="18 Köşeleri Yuvarlanmış Dikdörtgen Belirtme Çizgisi"/>
          <p:cNvSpPr/>
          <p:nvPr/>
        </p:nvSpPr>
        <p:spPr>
          <a:xfrm>
            <a:off x="285720" y="4357694"/>
            <a:ext cx="1785950" cy="642942"/>
          </a:xfrm>
          <a:prstGeom prst="wedgeRoundRectCallout">
            <a:avLst>
              <a:gd name="adj1" fmla="val -47335"/>
              <a:gd name="adj2" fmla="val 14104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400" dirty="0" smtClean="0"/>
              <a:t>Sonuçta kod çalışıyor Hocam.</a:t>
            </a:r>
            <a:endParaRPr lang="tr-TR" sz="1400" dirty="0"/>
          </a:p>
        </p:txBody>
      </p:sp>
      <p:sp>
        <p:nvSpPr>
          <p:cNvPr id="2" name="1 Başlık"/>
          <p:cNvSpPr>
            <a:spLocks noGrp="1"/>
          </p:cNvSpPr>
          <p:nvPr>
            <p:ph type="title"/>
          </p:nvPr>
        </p:nvSpPr>
        <p:spPr/>
        <p:txBody>
          <a:bodyPr/>
          <a:lstStyle/>
          <a:p>
            <a:r>
              <a:rPr lang="tr-TR" dirty="0" smtClean="0"/>
              <a:t>Düzgün kod, sade kod, basit kod… yazınız.</a:t>
            </a:r>
            <a:endParaRPr lang="tr-TR" dirty="0"/>
          </a:p>
        </p:txBody>
      </p:sp>
      <p:pic>
        <p:nvPicPr>
          <p:cNvPr id="5" name="4 İçerik Yer Tutucusu" descr="windmill.gif"/>
          <p:cNvPicPr>
            <a:picLocks noGrp="1" noChangeAspect="1"/>
          </p:cNvPicPr>
          <p:nvPr>
            <p:ph sz="quarter" idx="1"/>
          </p:nvPr>
        </p:nvPicPr>
        <p:blipFill>
          <a:blip r:embed="rId2"/>
          <a:stretch>
            <a:fillRect/>
          </a:stretch>
        </p:blipFill>
        <p:spPr>
          <a:xfrm>
            <a:off x="-714412" y="857232"/>
            <a:ext cx="3786182" cy="3774278"/>
          </a:xfrm>
        </p:spPr>
      </p:pic>
      <p:sp>
        <p:nvSpPr>
          <p:cNvPr id="4" name="3 Yatay Kaydırma"/>
          <p:cNvSpPr/>
          <p:nvPr/>
        </p:nvSpPr>
        <p:spPr>
          <a:xfrm>
            <a:off x="2500298" y="1357298"/>
            <a:ext cx="5214974" cy="2643206"/>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2000" i="1" dirty="0" smtClean="0"/>
              <a:t>“</a:t>
            </a:r>
            <a:r>
              <a:rPr lang="tr-TR" sz="2000" i="1" dirty="0" err="1" smtClean="0"/>
              <a:t>Asiyab</a:t>
            </a:r>
            <a:r>
              <a:rPr lang="tr-TR" sz="2000" i="1" dirty="0" smtClean="0"/>
              <a:t>-ı </a:t>
            </a:r>
            <a:r>
              <a:rPr lang="tr-TR" sz="2000" i="1" dirty="0" err="1" smtClean="0"/>
              <a:t>sengi’yi</a:t>
            </a:r>
            <a:r>
              <a:rPr lang="tr-TR" sz="2000" i="1" dirty="0" smtClean="0"/>
              <a:t> bir har da olsa </a:t>
            </a:r>
            <a:r>
              <a:rPr lang="tr-TR" sz="2000" b="1" i="1" dirty="0" smtClean="0"/>
              <a:t>döndürür</a:t>
            </a:r>
            <a:r>
              <a:rPr lang="tr-TR" sz="2000" i="1" dirty="0" smtClean="0"/>
              <a:t>, </a:t>
            </a:r>
          </a:p>
          <a:p>
            <a:r>
              <a:rPr lang="tr-TR" sz="2000" i="1" dirty="0" smtClean="0"/>
              <a:t> Döndürür ama, mili kırar, çarkı bozar, harabeye </a:t>
            </a:r>
            <a:r>
              <a:rPr lang="tr-TR" sz="2000" b="1" i="1" dirty="0" smtClean="0"/>
              <a:t>döndürür</a:t>
            </a:r>
            <a:r>
              <a:rPr lang="tr-TR" sz="2000" i="1" dirty="0" smtClean="0"/>
              <a:t>.”</a:t>
            </a:r>
          </a:p>
          <a:p>
            <a:pPr algn="r"/>
            <a:r>
              <a:rPr lang="tr-TR" sz="2000" dirty="0" smtClean="0"/>
              <a:t>~ Ziya Paşa(19.yy)</a:t>
            </a:r>
          </a:p>
          <a:p>
            <a:endParaRPr lang="tr-TR" dirty="0"/>
          </a:p>
        </p:txBody>
      </p:sp>
      <p:sp>
        <p:nvSpPr>
          <p:cNvPr id="6" name="5 Metin kutusu"/>
          <p:cNvSpPr txBox="1"/>
          <p:nvPr/>
        </p:nvSpPr>
        <p:spPr>
          <a:xfrm>
            <a:off x="571472" y="3929066"/>
            <a:ext cx="1458797" cy="369332"/>
          </a:xfrm>
          <a:prstGeom prst="rect">
            <a:avLst/>
          </a:prstGeom>
          <a:noFill/>
        </p:spPr>
        <p:txBody>
          <a:bodyPr wrap="none" rtlCol="0">
            <a:spAutoFit/>
          </a:bodyPr>
          <a:lstStyle/>
          <a:p>
            <a:r>
              <a:rPr lang="tr-TR" dirty="0" err="1" smtClean="0"/>
              <a:t>Asiyab</a:t>
            </a:r>
            <a:r>
              <a:rPr lang="tr-TR" dirty="0" smtClean="0"/>
              <a:t>-ı </a:t>
            </a:r>
            <a:r>
              <a:rPr lang="tr-TR" dirty="0" err="1" smtClean="0"/>
              <a:t>sengi</a:t>
            </a:r>
            <a:endParaRPr lang="tr-TR" dirty="0"/>
          </a:p>
        </p:txBody>
      </p:sp>
      <p:pic>
        <p:nvPicPr>
          <p:cNvPr id="9" name="8 Resim" descr="Eşek Gif (22).gif"/>
          <p:cNvPicPr>
            <a:picLocks noChangeAspect="1"/>
          </p:cNvPicPr>
          <p:nvPr/>
        </p:nvPicPr>
        <p:blipFill>
          <a:blip r:embed="rId3"/>
          <a:stretch>
            <a:fillRect/>
          </a:stretch>
        </p:blipFill>
        <p:spPr>
          <a:xfrm>
            <a:off x="6977558" y="4000504"/>
            <a:ext cx="1237780" cy="1407533"/>
          </a:xfrm>
          <a:prstGeom prst="rect">
            <a:avLst/>
          </a:prstGeom>
        </p:spPr>
      </p:pic>
      <p:sp>
        <p:nvSpPr>
          <p:cNvPr id="10" name="9 Metin kutusu"/>
          <p:cNvSpPr txBox="1"/>
          <p:nvPr/>
        </p:nvSpPr>
        <p:spPr>
          <a:xfrm>
            <a:off x="5929322" y="4786322"/>
            <a:ext cx="497252" cy="369332"/>
          </a:xfrm>
          <a:prstGeom prst="rect">
            <a:avLst/>
          </a:prstGeom>
          <a:noFill/>
        </p:spPr>
        <p:txBody>
          <a:bodyPr wrap="none" rtlCol="0">
            <a:spAutoFit/>
          </a:bodyPr>
          <a:lstStyle/>
          <a:p>
            <a:r>
              <a:rPr lang="tr-TR" dirty="0" smtClean="0"/>
              <a:t>har</a:t>
            </a:r>
            <a:endParaRPr lang="tr-TR" dirty="0"/>
          </a:p>
        </p:txBody>
      </p:sp>
      <p:cxnSp>
        <p:nvCxnSpPr>
          <p:cNvPr id="11" name="10 Düz Ok Bağlayıcısı"/>
          <p:cNvCxnSpPr/>
          <p:nvPr/>
        </p:nvCxnSpPr>
        <p:spPr>
          <a:xfrm flipV="1">
            <a:off x="6429388" y="4857760"/>
            <a:ext cx="64294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285720" y="5572140"/>
            <a:ext cx="8286808" cy="830997"/>
          </a:xfrm>
          <a:prstGeom prst="rect">
            <a:avLst/>
          </a:prstGeom>
          <a:noFill/>
        </p:spPr>
        <p:txBody>
          <a:bodyPr wrap="square" rtlCol="0">
            <a:spAutoFit/>
          </a:bodyPr>
          <a:lstStyle/>
          <a:p>
            <a:pPr algn="ctr"/>
            <a:r>
              <a:rPr lang="tr-TR" sz="1600" i="1" dirty="0" smtClean="0"/>
              <a:t>Bir fonksiyonla yapılabilecek işi kopyala yapıştır gibi türlü yollarla da yapabilirsiniz. </a:t>
            </a:r>
          </a:p>
          <a:p>
            <a:pPr algn="ctr"/>
            <a:r>
              <a:rPr lang="tr-TR" sz="1600" i="1" dirty="0" smtClean="0"/>
              <a:t>Yaparsınız ama kodu mahveder, ödev gönderim formunu tıkar,  </a:t>
            </a:r>
          </a:p>
          <a:p>
            <a:pPr algn="ctr"/>
            <a:r>
              <a:rPr lang="tr-TR" sz="1600" i="1" dirty="0" smtClean="0"/>
              <a:t>esas öğrenmeniz gereken konuları öğrenememiş olarak yaparsınız.</a:t>
            </a:r>
            <a:endParaRPr lang="tr-TR" sz="1600" i="1" dirty="0"/>
          </a:p>
        </p:txBody>
      </p:sp>
      <p:sp>
        <p:nvSpPr>
          <p:cNvPr id="12" name="11 Çember Ok"/>
          <p:cNvSpPr/>
          <p:nvPr/>
        </p:nvSpPr>
        <p:spPr>
          <a:xfrm flipH="1">
            <a:off x="5000628" y="3643314"/>
            <a:ext cx="2000264" cy="1571636"/>
          </a:xfrm>
          <a:prstGeom prst="circularArrow">
            <a:avLst>
              <a:gd name="adj1" fmla="val 1081"/>
              <a:gd name="adj2" fmla="val 930548"/>
              <a:gd name="adj3" fmla="val 19114926"/>
              <a:gd name="adj4" fmla="val 10800000"/>
              <a:gd name="adj5" fmla="val 1250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chemeClr val="tx1"/>
              </a:solidFill>
            </a:endParaRPr>
          </a:p>
        </p:txBody>
      </p:sp>
    </p:spTree>
  </p:cSld>
  <p:clrMapOvr>
    <a:masterClrMapping/>
  </p:clrMapOvr>
  <p:transition>
    <p:random/>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HATA AYIKLAMA (</a:t>
            </a:r>
            <a:r>
              <a:rPr lang="tr-TR" sz="7200" dirty="0" err="1" smtClean="0"/>
              <a:t>debugging</a:t>
            </a:r>
            <a:r>
              <a:rPr lang="tr-TR" sz="7200" dirty="0" smtClean="0"/>
              <a:t>)</a:t>
            </a:r>
            <a:endParaRPr lang="tr-TR" sz="72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Programlamada en önemli yeteneklerden biri</a:t>
            </a:r>
            <a:endParaRPr lang="tr-TR" dirty="0"/>
          </a:p>
        </p:txBody>
      </p:sp>
      <p:pic>
        <p:nvPicPr>
          <p:cNvPr id="4" name="3 İçerik Yer Tutucusu" descr="içerik.jpeg"/>
          <p:cNvPicPr>
            <a:picLocks noGrp="1" noChangeAspect="1"/>
          </p:cNvPicPr>
          <p:nvPr>
            <p:ph sz="quarter" idx="1"/>
          </p:nvPr>
        </p:nvPicPr>
        <p:blipFill>
          <a:blip r:embed="rId3"/>
          <a:stretch>
            <a:fillRect/>
          </a:stretch>
        </p:blipFill>
        <p:spPr>
          <a:xfrm>
            <a:off x="2282507" y="2350768"/>
            <a:ext cx="4578987" cy="2156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1910687" y="1609593"/>
            <a:ext cx="5242717"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tr-TR" sz="3600" b="1" dirty="0" smtClean="0"/>
              <a:t>Hata Ayıklama(</a:t>
            </a:r>
            <a:r>
              <a:rPr lang="tr-TR" sz="3600" b="1" dirty="0" err="1" smtClean="0"/>
              <a:t>debugging</a:t>
            </a:r>
            <a:r>
              <a:rPr lang="tr-TR" sz="3600" b="1" dirty="0" smtClean="0"/>
              <a:t>)</a:t>
            </a:r>
            <a:endParaRPr lang="tr-TR" sz="3600" b="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Hata ayıklayabilmenin ilk adımı: Hata olduğunu fark etmek</a:t>
            </a:r>
            <a:endParaRPr lang="tr-TR" sz="2400" dirty="0"/>
          </a:p>
        </p:txBody>
      </p:sp>
      <p:sp>
        <p:nvSpPr>
          <p:cNvPr id="3" name="2 İçerik Yer Tutucusu"/>
          <p:cNvSpPr>
            <a:spLocks noGrp="1"/>
          </p:cNvSpPr>
          <p:nvPr>
            <p:ph sz="quarter" idx="1"/>
          </p:nvPr>
        </p:nvSpPr>
        <p:spPr>
          <a:xfrm>
            <a:off x="457200" y="1219200"/>
            <a:ext cx="5114932" cy="4937760"/>
          </a:xfrm>
        </p:spPr>
        <p:txBody>
          <a:bodyPr/>
          <a:lstStyle/>
          <a:p>
            <a:r>
              <a:rPr lang="tr-TR" dirty="0" smtClean="0"/>
              <a:t>İyice </a:t>
            </a:r>
            <a:r>
              <a:rPr lang="tr-TR" b="1" dirty="0" smtClean="0"/>
              <a:t>test etmeyi </a:t>
            </a:r>
            <a:r>
              <a:rPr lang="tr-TR" dirty="0" smtClean="0"/>
              <a:t>ve “</a:t>
            </a:r>
            <a:r>
              <a:rPr lang="tr-TR" dirty="0" err="1" smtClean="0"/>
              <a:t>bug”ları</a:t>
            </a:r>
            <a:r>
              <a:rPr lang="tr-TR" dirty="0" smtClean="0"/>
              <a:t> tespit etmeyi unutmayalım.</a:t>
            </a:r>
            <a:endParaRPr lang="tr-TR" dirty="0"/>
          </a:p>
        </p:txBody>
      </p:sp>
      <p:sp>
        <p:nvSpPr>
          <p:cNvPr id="5" name="4 Yuvarlatılmış Dikdörtgen"/>
          <p:cNvSpPr/>
          <p:nvPr/>
        </p:nvSpPr>
        <p:spPr>
          <a:xfrm>
            <a:off x="6572264" y="1428736"/>
            <a:ext cx="2286016" cy="428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Kod bitince ben</a:t>
            </a:r>
            <a:endParaRPr lang="tr-TR" dirty="0"/>
          </a:p>
        </p:txBody>
      </p:sp>
      <p:pic>
        <p:nvPicPr>
          <p:cNvPr id="4" name="3 Resim" descr="similing.jpg"/>
          <p:cNvPicPr>
            <a:picLocks noChangeAspect="1"/>
          </p:cNvPicPr>
          <p:nvPr/>
        </p:nvPicPr>
        <p:blipFill>
          <a:blip r:embed="rId3"/>
          <a:srcRect b="27083"/>
          <a:stretch>
            <a:fillRect/>
          </a:stretch>
        </p:blipFill>
        <p:spPr>
          <a:xfrm>
            <a:off x="7715272" y="1857364"/>
            <a:ext cx="1037604" cy="1428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6 Düz Ok Bağlayıcısı"/>
          <p:cNvCxnSpPr/>
          <p:nvPr/>
        </p:nvCxnSpPr>
        <p:spPr>
          <a:xfrm rot="16200000" flipH="1">
            <a:off x="2464579" y="2178835"/>
            <a:ext cx="571504"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1285852" y="2786058"/>
            <a:ext cx="3714776" cy="2308324"/>
          </a:xfrm>
          <a:prstGeom prst="rect">
            <a:avLst/>
          </a:prstGeom>
          <a:noFill/>
        </p:spPr>
        <p:txBody>
          <a:bodyPr wrap="square" rtlCol="0">
            <a:spAutoFit/>
          </a:bodyPr>
          <a:lstStyle/>
          <a:p>
            <a:pPr algn="just"/>
            <a:r>
              <a:rPr lang="tr-TR" dirty="0" smtClean="0"/>
              <a:t>Yazılımların testi o kadar önemlidir ki şirketlerde test mühendisliği gibi bir </a:t>
            </a:r>
            <a:r>
              <a:rPr lang="tr-TR" b="1" dirty="0" smtClean="0"/>
              <a:t>iş</a:t>
            </a:r>
            <a:r>
              <a:rPr lang="tr-TR" dirty="0" smtClean="0"/>
              <a:t> bile vardır. Bu işte çalışanların esas görevi, kalite standartlarının sağlanırlığından emin olmaktır. Siz de kendi kodlarınızın istenen standartlara uygun olup olmadığını iyice test ediniz.</a:t>
            </a:r>
            <a:endParaRPr lang="tr-TR" dirty="0"/>
          </a:p>
        </p:txBody>
      </p:sp>
      <p:pic>
        <p:nvPicPr>
          <p:cNvPr id="9" name="8 Resim" descr="bug-code-9205906.jpg"/>
          <p:cNvPicPr>
            <a:picLocks noChangeAspect="1"/>
          </p:cNvPicPr>
          <p:nvPr/>
        </p:nvPicPr>
        <p:blipFill>
          <a:blip r:embed="rId4"/>
          <a:stretch>
            <a:fillRect/>
          </a:stretch>
        </p:blipFill>
        <p:spPr>
          <a:xfrm>
            <a:off x="5857884" y="2786058"/>
            <a:ext cx="1499722" cy="2242109"/>
          </a:xfrm>
          <a:prstGeom prst="rect">
            <a:avLst/>
          </a:prstGeom>
        </p:spPr>
      </p:pic>
      <p:sp>
        <p:nvSpPr>
          <p:cNvPr id="10" name="9 Yuvarlatılmış Dikdörtgen"/>
          <p:cNvSpPr/>
          <p:nvPr/>
        </p:nvSpPr>
        <p:spPr>
          <a:xfrm>
            <a:off x="5857884" y="4857760"/>
            <a:ext cx="1500198" cy="428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smtClean="0"/>
              <a:t>bug</a:t>
            </a:r>
            <a:r>
              <a:rPr lang="tr-TR" sz="1600" dirty="0" smtClean="0"/>
              <a:t> sen şu işe</a:t>
            </a:r>
            <a:endParaRPr lang="tr-TR" sz="1600" dirty="0"/>
          </a:p>
        </p:txBody>
      </p:sp>
      <p:sp>
        <p:nvSpPr>
          <p:cNvPr id="12" name="11 Metin kutusu"/>
          <p:cNvSpPr txBox="1"/>
          <p:nvPr/>
        </p:nvSpPr>
        <p:spPr>
          <a:xfrm>
            <a:off x="500034" y="5643578"/>
            <a:ext cx="8429652" cy="400110"/>
          </a:xfrm>
          <a:prstGeom prst="rect">
            <a:avLst/>
          </a:prstGeom>
          <a:noFill/>
        </p:spPr>
        <p:txBody>
          <a:bodyPr wrap="square" rtlCol="0">
            <a:spAutoFit/>
          </a:bodyPr>
          <a:lstStyle/>
          <a:p>
            <a:r>
              <a:rPr lang="tr-TR" sz="2000" b="1" dirty="0" smtClean="0"/>
              <a:t>Kodlarınızı göstermeden .</a:t>
            </a:r>
            <a:r>
              <a:rPr lang="tr-TR" sz="2000" b="1" dirty="0" err="1" smtClean="0"/>
              <a:t>exe</a:t>
            </a:r>
            <a:r>
              <a:rPr lang="tr-TR" sz="2000" b="1" dirty="0" smtClean="0"/>
              <a:t> ‘</a:t>
            </a:r>
            <a:r>
              <a:rPr lang="tr-TR" sz="2000" b="1" dirty="0" err="1" smtClean="0"/>
              <a:t>lerini</a:t>
            </a:r>
            <a:r>
              <a:rPr lang="tr-TR" sz="2000" b="1" dirty="0" smtClean="0"/>
              <a:t> eş, dost, akrabaya … test ettirebilirsiniz!</a:t>
            </a:r>
            <a:endParaRPr lang="tr-TR" sz="2000" b="1" dirty="0"/>
          </a:p>
        </p:txBody>
      </p:sp>
    </p:spTree>
    <p:extLst>
      <p:ext uri="{BB962C8B-B14F-4D97-AF65-F5344CB8AC3E}">
        <p14:creationId xmlns="" xmlns:p14="http://schemas.microsoft.com/office/powerpoint/2010/main" val="2990207244"/>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P spid="10"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twister-clipart-tornado-clip-art-tornado-clip-art-14.jpg"/>
          <p:cNvPicPr>
            <a:picLocks noChangeAspect="1"/>
          </p:cNvPicPr>
          <p:nvPr/>
        </p:nvPicPr>
        <p:blipFill>
          <a:blip r:embed="rId3"/>
          <a:srcRect b="4464"/>
          <a:stretch>
            <a:fillRect/>
          </a:stretch>
        </p:blipFill>
        <p:spPr>
          <a:xfrm rot="20824750">
            <a:off x="191304" y="4333936"/>
            <a:ext cx="1922811" cy="1928826"/>
          </a:xfrm>
          <a:prstGeom prst="rect">
            <a:avLst/>
          </a:prstGeom>
        </p:spPr>
      </p:pic>
      <p:sp>
        <p:nvSpPr>
          <p:cNvPr id="2" name="1 Başlık"/>
          <p:cNvSpPr>
            <a:spLocks noGrp="1"/>
          </p:cNvSpPr>
          <p:nvPr>
            <p:ph type="title"/>
          </p:nvPr>
        </p:nvSpPr>
        <p:spPr/>
        <p:txBody>
          <a:bodyPr>
            <a:normAutofit/>
          </a:bodyPr>
          <a:lstStyle/>
          <a:p>
            <a:r>
              <a:rPr lang="tr-TR" i="1" dirty="0" smtClean="0"/>
              <a:t>“Deneme yanılma” girdabı </a:t>
            </a:r>
            <a:r>
              <a:rPr lang="tr-TR" i="1" dirty="0" err="1" smtClean="0"/>
              <a:t>hk</a:t>
            </a:r>
            <a:r>
              <a:rPr lang="tr-TR" i="1" dirty="0" smtClean="0"/>
              <a:t>.</a:t>
            </a:r>
            <a:endParaRPr lang="tr-TR" i="1" dirty="0"/>
          </a:p>
        </p:txBody>
      </p:sp>
      <p:sp>
        <p:nvSpPr>
          <p:cNvPr id="4" name="3 Dikdörtgen"/>
          <p:cNvSpPr/>
          <p:nvPr/>
        </p:nvSpPr>
        <p:spPr>
          <a:xfrm rot="21327611">
            <a:off x="708250" y="2806282"/>
            <a:ext cx="260685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dirty="0" smtClean="0"/>
              <a:t>LÜTFEN DÜZENLİ ÇALIŞIN!</a:t>
            </a:r>
          </a:p>
          <a:p>
            <a:pPr algn="ctr"/>
            <a:endParaRPr lang="tr-TR" dirty="0" smtClean="0"/>
          </a:p>
          <a:p>
            <a:pPr algn="ctr"/>
            <a:r>
              <a:rPr lang="tr-TR" dirty="0" smtClean="0"/>
              <a:t>MANTIĞINI ANLAMAYA ÖZEN GÖSTERİN.</a:t>
            </a:r>
          </a:p>
        </p:txBody>
      </p:sp>
      <p:sp>
        <p:nvSpPr>
          <p:cNvPr id="6" name="5 Dikdörtgen"/>
          <p:cNvSpPr/>
          <p:nvPr/>
        </p:nvSpPr>
        <p:spPr>
          <a:xfrm>
            <a:off x="3571868" y="1428736"/>
            <a:ext cx="4572000" cy="341632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smtClean="0"/>
              <a:t>Geçen dönem de C dersi aldım teorik kısmını </a:t>
            </a:r>
            <a:r>
              <a:rPr lang="tr-TR" b="1" dirty="0" smtClean="0"/>
              <a:t>ezberleyip </a:t>
            </a:r>
            <a:r>
              <a:rPr lang="tr-TR" dirty="0" smtClean="0"/>
              <a:t>ödevleri de yaparak 2.vizeye kadar idare ettim. Ancak pratiğimin çok eksik olmasından ve </a:t>
            </a:r>
            <a:r>
              <a:rPr lang="tr-TR" dirty="0" err="1" smtClean="0"/>
              <a:t>algoritmik</a:t>
            </a:r>
            <a:r>
              <a:rPr lang="tr-TR" dirty="0" smtClean="0"/>
              <a:t> düşünme olayına </a:t>
            </a:r>
            <a:r>
              <a:rPr lang="tr-TR" dirty="0" err="1" smtClean="0"/>
              <a:t>alışamamdan</a:t>
            </a:r>
            <a:r>
              <a:rPr lang="tr-TR" dirty="0" smtClean="0"/>
              <a:t> dolayı 2. vizede fena patladım. Bunun sebebi ödevleri yaparken her zaman daha kısa daha farklı çözümler üretmektense bildiğim yöntemleri kullanarak sürekli kendimi tekrar etmekti. Algoritma kurma konusunda deneme yanılma yoluyla </a:t>
            </a:r>
            <a:r>
              <a:rPr lang="tr-TR" b="1" dirty="0" smtClean="0"/>
              <a:t>uzun saatler geçirdim bilgisayar başında ve bütün emeklerim boşa çıktı.</a:t>
            </a:r>
            <a:endParaRPr lang="tr-TR" b="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twister-clipart-tornado-clip-art-tornado-clip-art-14.jpg"/>
          <p:cNvPicPr>
            <a:picLocks noChangeAspect="1"/>
          </p:cNvPicPr>
          <p:nvPr/>
        </p:nvPicPr>
        <p:blipFill>
          <a:blip r:embed="rId3"/>
          <a:srcRect b="4464"/>
          <a:stretch>
            <a:fillRect/>
          </a:stretch>
        </p:blipFill>
        <p:spPr>
          <a:xfrm rot="20824750">
            <a:off x="191304" y="4333936"/>
            <a:ext cx="1922811" cy="1928826"/>
          </a:xfrm>
          <a:prstGeom prst="rect">
            <a:avLst/>
          </a:prstGeom>
        </p:spPr>
      </p:pic>
      <p:sp>
        <p:nvSpPr>
          <p:cNvPr id="2" name="1 Başlık"/>
          <p:cNvSpPr>
            <a:spLocks noGrp="1"/>
          </p:cNvSpPr>
          <p:nvPr>
            <p:ph type="title"/>
          </p:nvPr>
        </p:nvSpPr>
        <p:spPr/>
        <p:txBody>
          <a:bodyPr>
            <a:normAutofit/>
          </a:bodyPr>
          <a:lstStyle/>
          <a:p>
            <a:r>
              <a:rPr lang="tr-TR" i="1" dirty="0" smtClean="0"/>
              <a:t>“Deneme yanılma” girdabı </a:t>
            </a:r>
            <a:r>
              <a:rPr lang="tr-TR" i="1" dirty="0" err="1" smtClean="0"/>
              <a:t>hk</a:t>
            </a:r>
            <a:r>
              <a:rPr lang="tr-TR" i="1" dirty="0" smtClean="0"/>
              <a:t>.</a:t>
            </a:r>
            <a:endParaRPr lang="tr-TR" i="1" dirty="0"/>
          </a:p>
        </p:txBody>
      </p:sp>
      <p:sp>
        <p:nvSpPr>
          <p:cNvPr id="4" name="3 Dikdörtgen"/>
          <p:cNvSpPr/>
          <p:nvPr/>
        </p:nvSpPr>
        <p:spPr>
          <a:xfrm rot="21327611">
            <a:off x="708250" y="2529285"/>
            <a:ext cx="2606855"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dirty="0" smtClean="0"/>
              <a:t>LÜTFEN DÜZENLİ ÇALIŞIN!</a:t>
            </a:r>
          </a:p>
          <a:p>
            <a:pPr algn="ctr"/>
            <a:endParaRPr lang="tr-TR" dirty="0" smtClean="0"/>
          </a:p>
          <a:p>
            <a:pPr algn="ctr"/>
            <a:r>
              <a:rPr lang="tr-TR" dirty="0" smtClean="0"/>
              <a:t>“DENEME YANILMA” DENİLEN SONSUZ VE VERİMSİZ </a:t>
            </a:r>
            <a:r>
              <a:rPr lang="tr-TR" b="1" dirty="0" smtClean="0"/>
              <a:t>DÖNGÜDEN</a:t>
            </a:r>
            <a:r>
              <a:rPr lang="tr-TR" dirty="0" smtClean="0"/>
              <a:t> KAÇININ!</a:t>
            </a:r>
          </a:p>
        </p:txBody>
      </p:sp>
      <p:sp>
        <p:nvSpPr>
          <p:cNvPr id="8" name="7 Dikdörtgen"/>
          <p:cNvSpPr/>
          <p:nvPr/>
        </p:nvSpPr>
        <p:spPr>
          <a:xfrm rot="20479311">
            <a:off x="2214913" y="4058048"/>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dirty="0" smtClean="0"/>
              <a:t>...Artik ailem bu kadar </a:t>
            </a:r>
            <a:r>
              <a:rPr lang="tr-TR" dirty="0" err="1" smtClean="0"/>
              <a:t>cok</a:t>
            </a:r>
            <a:r>
              <a:rPr lang="tr-TR" dirty="0" smtClean="0"/>
              <a:t> kod </a:t>
            </a:r>
            <a:r>
              <a:rPr lang="tr-TR" dirty="0" err="1" smtClean="0"/>
              <a:t>dusunme</a:t>
            </a:r>
            <a:r>
              <a:rPr lang="tr-TR" dirty="0" smtClean="0"/>
              <a:t> diye sitem ediyorlar </a:t>
            </a:r>
            <a:r>
              <a:rPr lang="tr-TR" dirty="0" err="1" smtClean="0"/>
              <a:t>cunku</a:t>
            </a:r>
            <a:r>
              <a:rPr lang="tr-TR" dirty="0" smtClean="0"/>
              <a:t> bir </a:t>
            </a:r>
            <a:r>
              <a:rPr lang="tr-TR" dirty="0" err="1" smtClean="0"/>
              <a:t>basladi</a:t>
            </a:r>
            <a:r>
              <a:rPr lang="tr-TR" dirty="0" smtClean="0"/>
              <a:t> mi kodu </a:t>
            </a:r>
            <a:r>
              <a:rPr lang="tr-TR" dirty="0" err="1" smtClean="0"/>
              <a:t>dusunmeden</a:t>
            </a:r>
            <a:r>
              <a:rPr lang="tr-TR" dirty="0" smtClean="0"/>
              <a:t> asla </a:t>
            </a:r>
            <a:r>
              <a:rPr lang="tr-TR" dirty="0" err="1" smtClean="0"/>
              <a:t>duramiyorum</a:t>
            </a:r>
            <a:endParaRPr lang="tr-TR" dirty="0" smtClean="0"/>
          </a:p>
          <a:p>
            <a:endParaRPr lang="tr-TR" dirty="0" smtClean="0"/>
          </a:p>
        </p:txBody>
      </p:sp>
      <p:sp>
        <p:nvSpPr>
          <p:cNvPr id="9" name="8 Dikdörtgen"/>
          <p:cNvSpPr/>
          <p:nvPr/>
        </p:nvSpPr>
        <p:spPr>
          <a:xfrm>
            <a:off x="4143372" y="5143512"/>
            <a:ext cx="4572000" cy="92333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smtClean="0"/>
              <a:t>… yemek yerken bile kafamdan </a:t>
            </a:r>
            <a:r>
              <a:rPr lang="tr-TR" dirty="0" err="1" smtClean="0"/>
              <a:t>for</a:t>
            </a:r>
            <a:r>
              <a:rPr lang="tr-TR" dirty="0" smtClean="0"/>
              <a:t> mu </a:t>
            </a:r>
            <a:r>
              <a:rPr lang="tr-TR" dirty="0" err="1" smtClean="0"/>
              <a:t>while</a:t>
            </a:r>
            <a:r>
              <a:rPr lang="tr-TR" dirty="0" smtClean="0"/>
              <a:t> mi kullansam diye </a:t>
            </a:r>
            <a:r>
              <a:rPr lang="tr-TR" dirty="0" err="1" smtClean="0"/>
              <a:t>dusunuyor</a:t>
            </a:r>
            <a:r>
              <a:rPr lang="tr-TR" dirty="0" smtClean="0"/>
              <a:t> sofradan </a:t>
            </a:r>
            <a:r>
              <a:rPr lang="tr-TR" dirty="0" err="1" smtClean="0"/>
              <a:t>kalkip</a:t>
            </a:r>
            <a:r>
              <a:rPr lang="tr-TR" dirty="0" smtClean="0"/>
              <a:t> odama gidiyor ve kod yazmaya </a:t>
            </a:r>
            <a:r>
              <a:rPr lang="tr-TR" dirty="0" err="1" smtClean="0"/>
              <a:t>cabaliyorum</a:t>
            </a:r>
            <a:r>
              <a:rPr lang="tr-TR" dirty="0" smtClean="0"/>
              <a:t>.</a:t>
            </a:r>
            <a:endParaRPr lang="tr-TR" dirty="0"/>
          </a:p>
        </p:txBody>
      </p:sp>
      <p:sp>
        <p:nvSpPr>
          <p:cNvPr id="10" name="9 Dikdörtgen"/>
          <p:cNvSpPr/>
          <p:nvPr/>
        </p:nvSpPr>
        <p:spPr>
          <a:xfrm>
            <a:off x="3857620" y="1428736"/>
            <a:ext cx="4572000" cy="1569660"/>
          </a:xfrm>
          <a:prstGeom prst="rect">
            <a:avLst/>
          </a:prstGeom>
        </p:spPr>
        <p:txBody>
          <a:bodyPr>
            <a:spAutoFit/>
          </a:bodyPr>
          <a:lstStyle/>
          <a:p>
            <a:r>
              <a:rPr lang="tr-TR" sz="1600" i="1" dirty="0" smtClean="0">
                <a:solidFill>
                  <a:srgbClr val="FF0000"/>
                </a:solidFill>
              </a:rPr>
              <a:t>Bu öğrencilerin bir kısmı, soru sormaya geldiklerinde anlaşıldığı üzere, “deneme yanılma” girdabına giriş bulunmakta ve neticesinde 10 dakikalık kodu 3 saat gibi uzun sürelerde yazabilmektedirler. Zamanında düzenli çalışmayarak geldikleri bu nokta kendi seçimleri olduğu için seçimlerine saygı duyuyoruz.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Hata Ayıklama(</a:t>
            </a:r>
            <a:r>
              <a:rPr lang="tr-TR" dirty="0" err="1" smtClean="0"/>
              <a:t>debugging</a:t>
            </a:r>
            <a:r>
              <a:rPr lang="tr-TR" dirty="0" smtClean="0"/>
              <a:t>)</a:t>
            </a:r>
            <a:endParaRPr lang="tr-TR" dirty="0"/>
          </a:p>
        </p:txBody>
      </p:sp>
      <p:sp>
        <p:nvSpPr>
          <p:cNvPr id="3" name="2 İçerik Yer Tutucusu"/>
          <p:cNvSpPr>
            <a:spLocks noGrp="1"/>
          </p:cNvSpPr>
          <p:nvPr>
            <p:ph sz="quarter" idx="1"/>
          </p:nvPr>
        </p:nvSpPr>
        <p:spPr/>
        <p:txBody>
          <a:bodyPr/>
          <a:lstStyle/>
          <a:p>
            <a:r>
              <a:rPr lang="tr-TR" dirty="0" smtClean="0"/>
              <a:t>Yazdığınız kodda hatalar olması </a:t>
            </a:r>
            <a:r>
              <a:rPr lang="tr-TR" b="1" dirty="0" smtClean="0"/>
              <a:t>çok doğaldır.</a:t>
            </a:r>
          </a:p>
          <a:p>
            <a:pPr lvl="1"/>
            <a:r>
              <a:rPr lang="tr-TR" dirty="0" smtClean="0"/>
              <a:t>Ancak düzenli çalışan öğrencilerin kodlarında çok fazla hata olmasını beklemeyiz.</a:t>
            </a:r>
          </a:p>
          <a:p>
            <a:r>
              <a:rPr lang="tr-TR" dirty="0" smtClean="0"/>
              <a:t>Önemli olan hatanın nereden kaynaklı olduğunu kısa sürede </a:t>
            </a:r>
            <a:r>
              <a:rPr lang="tr-TR" b="1" dirty="0" smtClean="0"/>
              <a:t>tespit</a:t>
            </a:r>
            <a:r>
              <a:rPr lang="tr-TR" dirty="0" smtClean="0"/>
              <a:t> edebilmektir.</a:t>
            </a:r>
          </a:p>
        </p:txBody>
      </p:sp>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357554" y="4000504"/>
            <a:ext cx="1857388" cy="1857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4889740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5" name="4 Resim" descr="0nf96lopkmluv78rgymd.gif"/>
          <p:cNvPicPr>
            <a:picLocks noChangeAspect="1"/>
          </p:cNvPicPr>
          <p:nvPr/>
        </p:nvPicPr>
        <p:blipFill>
          <a:blip r:embed="rId3"/>
          <a:stretch>
            <a:fillRect/>
          </a:stretch>
        </p:blipFill>
        <p:spPr>
          <a:xfrm>
            <a:off x="3859924" y="4000504"/>
            <a:ext cx="1497893" cy="1857388"/>
          </a:xfrm>
          <a:prstGeom prst="rect">
            <a:avLst/>
          </a:prstGeom>
        </p:spPr>
      </p:pic>
      <p:sp>
        <p:nvSpPr>
          <p:cNvPr id="2" name="1 Başlık"/>
          <p:cNvSpPr>
            <a:spLocks noGrp="1"/>
          </p:cNvSpPr>
          <p:nvPr>
            <p:ph type="title"/>
          </p:nvPr>
        </p:nvSpPr>
        <p:spPr/>
        <p:txBody>
          <a:bodyPr>
            <a:normAutofit fontScale="90000"/>
          </a:bodyPr>
          <a:lstStyle/>
          <a:p>
            <a:r>
              <a:rPr lang="tr-TR" dirty="0" smtClean="0"/>
              <a:t>Hata Ayıklama(</a:t>
            </a:r>
            <a:r>
              <a:rPr lang="tr-TR" dirty="0" err="1" smtClean="0"/>
              <a:t>debugging</a:t>
            </a:r>
            <a:r>
              <a:rPr lang="tr-TR" dirty="0" smtClean="0"/>
              <a:t>) – </a:t>
            </a:r>
            <a:r>
              <a:rPr lang="tr-TR" b="1" dirty="0" smtClean="0"/>
              <a:t>Son anı beklememek</a:t>
            </a:r>
            <a:endParaRPr lang="tr-TR" b="1" dirty="0"/>
          </a:p>
        </p:txBody>
      </p:sp>
      <p:sp>
        <p:nvSpPr>
          <p:cNvPr id="7" name="6 Dikdörtgen"/>
          <p:cNvSpPr/>
          <p:nvPr/>
        </p:nvSpPr>
        <p:spPr>
          <a:xfrm>
            <a:off x="428596" y="1428736"/>
            <a:ext cx="7715304" cy="2123658"/>
          </a:xfrm>
          <a:prstGeom prst="rect">
            <a:avLst/>
          </a:prstGeom>
        </p:spPr>
        <p:txBody>
          <a:bodyPr wrap="square">
            <a:spAutoFit/>
          </a:bodyPr>
          <a:lstStyle/>
          <a:p>
            <a:pPr marL="514350" indent="-514350" algn="just">
              <a:spcBef>
                <a:spcPts val="600"/>
              </a:spcBef>
              <a:buClr>
                <a:srgbClr val="727CA3"/>
              </a:buClr>
              <a:buSzPct val="76000"/>
            </a:pPr>
            <a:r>
              <a:rPr lang="tr-TR" sz="2400" dirty="0" smtClean="0"/>
              <a:t>Kod yazmaya başlamak için son beklemeyin.</a:t>
            </a:r>
          </a:p>
          <a:p>
            <a:pPr marL="514350" indent="-514350" algn="just">
              <a:spcBef>
                <a:spcPts val="600"/>
              </a:spcBef>
              <a:buClr>
                <a:srgbClr val="727CA3"/>
              </a:buClr>
              <a:buSzPct val="76000"/>
            </a:pPr>
            <a:r>
              <a:rPr lang="tr-TR" sz="2400" dirty="0" smtClean="0"/>
              <a:t>Kod yazarken de, çalıştırmak için son anı beklemeyin. Son anda beliren çok hatayla birden uğraşmaktansa aşama aşama kodu çalıştırıp hatalarla birer birer uğraşın.</a:t>
            </a:r>
          </a:p>
          <a:p>
            <a:pPr marL="514350" lvl="0" indent="-514350" algn="just">
              <a:spcBef>
                <a:spcPts val="600"/>
              </a:spcBef>
              <a:buClr>
                <a:srgbClr val="727CA3"/>
              </a:buClr>
              <a:buSzPct val="76000"/>
              <a:buFont typeface="+mj-lt"/>
              <a:buAutoNum type="arabicPeriod" startAt="3"/>
            </a:pPr>
            <a:endParaRPr lang="tr-TR" sz="2600" dirty="0" smtClean="0"/>
          </a:p>
        </p:txBody>
      </p:sp>
      <p:pic>
        <p:nvPicPr>
          <p:cNvPr id="8" name="7 Resim" descr="0nf96lopkmluv78rgymd.gif"/>
          <p:cNvPicPr>
            <a:picLocks noChangeAspect="1"/>
          </p:cNvPicPr>
          <p:nvPr/>
        </p:nvPicPr>
        <p:blipFill>
          <a:blip r:embed="rId4" cstate="print"/>
          <a:stretch>
            <a:fillRect/>
          </a:stretch>
        </p:blipFill>
        <p:spPr>
          <a:xfrm>
            <a:off x="6500826" y="4529146"/>
            <a:ext cx="571504" cy="708666"/>
          </a:xfrm>
          <a:prstGeom prst="rect">
            <a:avLst/>
          </a:prstGeom>
        </p:spPr>
      </p:pic>
      <p:pic>
        <p:nvPicPr>
          <p:cNvPr id="9" name="8 Resim" descr="0nf96lopkmluv78rgymd.gif"/>
          <p:cNvPicPr>
            <a:picLocks noChangeAspect="1"/>
          </p:cNvPicPr>
          <p:nvPr/>
        </p:nvPicPr>
        <p:blipFill>
          <a:blip r:embed="rId4" cstate="print"/>
          <a:stretch>
            <a:fillRect/>
          </a:stretch>
        </p:blipFill>
        <p:spPr>
          <a:xfrm>
            <a:off x="7072330" y="3857628"/>
            <a:ext cx="571504" cy="708666"/>
          </a:xfrm>
          <a:prstGeom prst="rect">
            <a:avLst/>
          </a:prstGeom>
        </p:spPr>
      </p:pic>
      <p:pic>
        <p:nvPicPr>
          <p:cNvPr id="10" name="9 Resim" descr="0nf96lopkmluv78rgymd.gif"/>
          <p:cNvPicPr>
            <a:picLocks noChangeAspect="1"/>
          </p:cNvPicPr>
          <p:nvPr/>
        </p:nvPicPr>
        <p:blipFill>
          <a:blip r:embed="rId4" cstate="print"/>
          <a:stretch>
            <a:fillRect/>
          </a:stretch>
        </p:blipFill>
        <p:spPr>
          <a:xfrm>
            <a:off x="6143636" y="3857628"/>
            <a:ext cx="571504" cy="708666"/>
          </a:xfrm>
          <a:prstGeom prst="rect">
            <a:avLst/>
          </a:prstGeom>
        </p:spPr>
      </p:pic>
      <p:pic>
        <p:nvPicPr>
          <p:cNvPr id="11" name="10 Resim" descr="0nf96lopkmluv78rgymd.gif"/>
          <p:cNvPicPr>
            <a:picLocks noChangeAspect="1"/>
          </p:cNvPicPr>
          <p:nvPr/>
        </p:nvPicPr>
        <p:blipFill>
          <a:blip r:embed="rId4" cstate="print"/>
          <a:stretch>
            <a:fillRect/>
          </a:stretch>
        </p:blipFill>
        <p:spPr>
          <a:xfrm>
            <a:off x="7215206" y="5000636"/>
            <a:ext cx="571504" cy="708666"/>
          </a:xfrm>
          <a:prstGeom prst="rect">
            <a:avLst/>
          </a:prstGeom>
        </p:spPr>
      </p:pic>
      <p:pic>
        <p:nvPicPr>
          <p:cNvPr id="12" name="11 Resim" descr="0nf96lopkmluv78rgymd.gif"/>
          <p:cNvPicPr>
            <a:picLocks noChangeAspect="1"/>
          </p:cNvPicPr>
          <p:nvPr/>
        </p:nvPicPr>
        <p:blipFill>
          <a:blip r:embed="rId4" cstate="print"/>
          <a:stretch>
            <a:fillRect/>
          </a:stretch>
        </p:blipFill>
        <p:spPr>
          <a:xfrm>
            <a:off x="5715008" y="5214950"/>
            <a:ext cx="571504" cy="708666"/>
          </a:xfrm>
          <a:prstGeom prst="rect">
            <a:avLst/>
          </a:prstGeom>
        </p:spPr>
      </p:pic>
      <p:pic>
        <p:nvPicPr>
          <p:cNvPr id="13" name="12 Resim" descr="0nf96lopkmluv78rgymd.gif"/>
          <p:cNvPicPr>
            <a:picLocks noChangeAspect="1"/>
          </p:cNvPicPr>
          <p:nvPr/>
        </p:nvPicPr>
        <p:blipFill>
          <a:blip r:embed="rId4" cstate="print"/>
          <a:stretch>
            <a:fillRect/>
          </a:stretch>
        </p:blipFill>
        <p:spPr>
          <a:xfrm>
            <a:off x="6858016" y="3214686"/>
            <a:ext cx="571504" cy="708666"/>
          </a:xfrm>
          <a:prstGeom prst="rect">
            <a:avLst/>
          </a:prstGeom>
        </p:spPr>
      </p:pic>
      <p:pic>
        <p:nvPicPr>
          <p:cNvPr id="14" name="13 Resim" descr="0nf96lopkmluv78rgymd.gif"/>
          <p:cNvPicPr>
            <a:picLocks noChangeAspect="1"/>
          </p:cNvPicPr>
          <p:nvPr/>
        </p:nvPicPr>
        <p:blipFill>
          <a:blip r:embed="rId4" cstate="print"/>
          <a:stretch>
            <a:fillRect/>
          </a:stretch>
        </p:blipFill>
        <p:spPr>
          <a:xfrm>
            <a:off x="5500694" y="4500570"/>
            <a:ext cx="571504" cy="708666"/>
          </a:xfrm>
          <a:prstGeom prst="rect">
            <a:avLst/>
          </a:prstGeom>
        </p:spPr>
      </p:pic>
      <p:pic>
        <p:nvPicPr>
          <p:cNvPr id="15" name="14 Resim" descr="0nf96lopkmluv78rgymd.gif"/>
          <p:cNvPicPr>
            <a:picLocks noChangeAspect="1"/>
          </p:cNvPicPr>
          <p:nvPr/>
        </p:nvPicPr>
        <p:blipFill>
          <a:blip r:embed="rId4" cstate="print"/>
          <a:stretch>
            <a:fillRect/>
          </a:stretch>
        </p:blipFill>
        <p:spPr>
          <a:xfrm>
            <a:off x="5572132" y="3286124"/>
            <a:ext cx="571504" cy="708666"/>
          </a:xfrm>
          <a:prstGeom prst="rect">
            <a:avLst/>
          </a:prstGeom>
        </p:spPr>
      </p:pic>
      <p:pic>
        <p:nvPicPr>
          <p:cNvPr id="16" name="15 Resim" descr="images.png"/>
          <p:cNvPicPr>
            <a:picLocks noChangeAspect="1"/>
          </p:cNvPicPr>
          <p:nvPr/>
        </p:nvPicPr>
        <p:blipFill>
          <a:blip r:embed="rId5"/>
          <a:srcRect l="20916"/>
          <a:stretch>
            <a:fillRect/>
          </a:stretch>
        </p:blipFill>
        <p:spPr>
          <a:xfrm>
            <a:off x="571472" y="4857760"/>
            <a:ext cx="1269888" cy="1285884"/>
          </a:xfrm>
          <a:prstGeom prst="rect">
            <a:avLst/>
          </a:prstGeom>
        </p:spPr>
      </p:pic>
      <p:sp>
        <p:nvSpPr>
          <p:cNvPr id="17" name="16 Köşeleri Yuvarlanmış Dikdörtgen Belirtme Çizgisi"/>
          <p:cNvSpPr/>
          <p:nvPr/>
        </p:nvSpPr>
        <p:spPr>
          <a:xfrm>
            <a:off x="714348" y="3500438"/>
            <a:ext cx="2786082" cy="1643074"/>
          </a:xfrm>
          <a:prstGeom prst="wedgeRoundRectCallout">
            <a:avLst>
              <a:gd name="adj1" fmla="val -32130"/>
              <a:gd name="adj2" fmla="val 733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Teker teker gelin!</a:t>
            </a:r>
            <a:endParaRPr lang="tr-TR" sz="2800" dirty="0"/>
          </a:p>
        </p:txBody>
      </p:sp>
    </p:spTree>
    <p:extLst>
      <p:ext uri="{BB962C8B-B14F-4D97-AF65-F5344CB8AC3E}">
        <p14:creationId xmlns="" xmlns:p14="http://schemas.microsoft.com/office/powerpoint/2010/main" val="3313584333"/>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Uyarı: Hata ayıklayabilmek önemli bir yetenektir.</a:t>
            </a:r>
            <a:endParaRPr lang="tr-TR" dirty="0"/>
          </a:p>
        </p:txBody>
      </p:sp>
      <p:sp>
        <p:nvSpPr>
          <p:cNvPr id="3" name="2 İçerik Yer Tutucusu"/>
          <p:cNvSpPr>
            <a:spLocks noGrp="1"/>
          </p:cNvSpPr>
          <p:nvPr>
            <p:ph sz="quarter" idx="1"/>
          </p:nvPr>
        </p:nvSpPr>
        <p:spPr>
          <a:xfrm>
            <a:off x="500034" y="1357298"/>
            <a:ext cx="3114668" cy="2857520"/>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tr-TR" dirty="0" smtClean="0"/>
              <a:t>Kod yazarken</a:t>
            </a:r>
          </a:p>
          <a:p>
            <a:pPr lvl="1"/>
            <a:r>
              <a:rPr lang="tr-TR" dirty="0" err="1" smtClean="0"/>
              <a:t>if</a:t>
            </a:r>
            <a:r>
              <a:rPr lang="tr-TR" dirty="0" smtClean="0"/>
              <a:t>(x=3) mü kullandınız…</a:t>
            </a:r>
          </a:p>
          <a:p>
            <a:pPr lvl="1"/>
            <a:r>
              <a:rPr lang="tr-TR" dirty="0" err="1" smtClean="0"/>
              <a:t>if</a:t>
            </a:r>
            <a:r>
              <a:rPr lang="tr-TR" dirty="0" smtClean="0"/>
              <a:t>(2&lt;=x&lt;=5) mi kullandınız…</a:t>
            </a:r>
          </a:p>
          <a:p>
            <a:pPr lvl="1"/>
            <a:r>
              <a:rPr lang="tr-TR" dirty="0" err="1" smtClean="0"/>
              <a:t>scanf’in</a:t>
            </a:r>
            <a:r>
              <a:rPr lang="tr-TR" dirty="0" smtClean="0"/>
              <a:t> “%</a:t>
            </a:r>
            <a:r>
              <a:rPr lang="tr-TR" dirty="0" err="1" smtClean="0"/>
              <a:t>c”sinde</a:t>
            </a:r>
            <a:r>
              <a:rPr lang="tr-TR" dirty="0" smtClean="0"/>
              <a:t> boşluk mu unuttunuz?</a:t>
            </a:r>
          </a:p>
          <a:p>
            <a:pPr lvl="1"/>
            <a:r>
              <a:rPr lang="tr-TR" dirty="0" err="1" smtClean="0"/>
              <a:t>else’leriniz</a:t>
            </a:r>
            <a:r>
              <a:rPr lang="tr-TR" dirty="0" smtClean="0"/>
              <a:t> sahipsizce boşta mı dolaşıyor…</a:t>
            </a:r>
          </a:p>
          <a:p>
            <a:pPr>
              <a:buNone/>
            </a:pPr>
            <a:r>
              <a:rPr lang="tr-TR" dirty="0" smtClean="0"/>
              <a:t>		</a:t>
            </a:r>
            <a:r>
              <a:rPr lang="tr-TR" b="1" dirty="0" smtClean="0"/>
              <a:t>Sorun değil.</a:t>
            </a:r>
          </a:p>
          <a:p>
            <a:pPr>
              <a:buNone/>
            </a:pPr>
            <a:endParaRPr lang="tr-TR" dirty="0" smtClean="0"/>
          </a:p>
        </p:txBody>
      </p:sp>
      <p:sp>
        <p:nvSpPr>
          <p:cNvPr id="5" name="2 İçerik Yer Tutucusu"/>
          <p:cNvSpPr txBox="1">
            <a:spLocks/>
          </p:cNvSpPr>
          <p:nvPr/>
        </p:nvSpPr>
        <p:spPr>
          <a:xfrm>
            <a:off x="4071934" y="1285860"/>
            <a:ext cx="4857784" cy="3500462"/>
          </a:xfrm>
          <a:prstGeom prst="rect">
            <a:avLst/>
          </a:prstGeom>
        </p:spPr>
        <p:style>
          <a:lnRef idx="2">
            <a:schemeClr val="accent6"/>
          </a:lnRef>
          <a:fillRef idx="1">
            <a:schemeClr val="lt1"/>
          </a:fillRef>
          <a:effectRef idx="0">
            <a:schemeClr val="accent6"/>
          </a:effectRef>
          <a:fontRef idx="minor">
            <a:schemeClr val="dk1"/>
          </a:fontRef>
        </p:style>
        <p:txBody>
          <a:bodyPr vert="horz">
            <a:normAutofit fontScale="77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Kod yazarken</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Hata ayıklama yöntemlerini uygulayamıyor musunuz? </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Kendi hatanızı kendiniz ayıklayamıyor musunuz?</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Noktalı virgül unutsanız hemen “</a:t>
            </a:r>
            <a:r>
              <a:rPr kumimoji="0" lang="tr-TR" sz="2300" b="0" i="1" u="none" strike="noStrike" kern="1200" cap="none" spc="0" normalizeH="0" baseline="0" noProof="0" dirty="0" smtClean="0">
                <a:ln>
                  <a:noFill/>
                </a:ln>
                <a:solidFill>
                  <a:srgbClr val="FF0000"/>
                </a:solidFill>
                <a:effectLst/>
                <a:uLnTx/>
                <a:uFillTx/>
                <a:latin typeface="+mn-lt"/>
                <a:ea typeface="+mn-ea"/>
                <a:cs typeface="+mn-cs"/>
              </a:rPr>
              <a:t>Hocam kodum çalışmıyor</a:t>
            </a:r>
            <a:r>
              <a:rPr kumimoji="0" lang="tr-TR" sz="2300" b="0" i="0" u="none" strike="noStrike" kern="1200" cap="none" spc="0" normalizeH="0" baseline="0" noProof="0" dirty="0" smtClean="0">
                <a:ln>
                  <a:noFill/>
                </a:ln>
                <a:solidFill>
                  <a:schemeClr val="tx2"/>
                </a:solidFill>
                <a:effectLst/>
                <a:uLnTx/>
                <a:uFillTx/>
                <a:latin typeface="+mn-lt"/>
                <a:ea typeface="+mn-ea"/>
                <a:cs typeface="+mn-cs"/>
              </a:rPr>
              <a:t>” mesajı mı atıyorsunuz?</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Kodlarınızdaki</a:t>
            </a:r>
            <a:r>
              <a:rPr kumimoji="0" lang="tr-TR" sz="2300" b="0" i="0" u="none" strike="noStrike" kern="1200" cap="none" spc="0" normalizeH="0" noProof="0" dirty="0" smtClean="0">
                <a:ln>
                  <a:noFill/>
                </a:ln>
                <a:solidFill>
                  <a:schemeClr val="tx2"/>
                </a:solidFill>
                <a:effectLst/>
                <a:uLnTx/>
                <a:uFillTx/>
                <a:latin typeface="+mn-lt"/>
                <a:ea typeface="+mn-ea"/>
                <a:cs typeface="+mn-cs"/>
              </a:rPr>
              <a:t> hataları, hiç düşünmeden  “bir de şunu deneyeyim” mantığı ile mi çözüyorsunuz?</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4100" b="1" i="0" u="sng" strike="noStrike" kern="1200" cap="none" spc="0" normalizeH="0" baseline="0" noProof="0" dirty="0" smtClean="0">
                <a:ln>
                  <a:noFill/>
                </a:ln>
                <a:solidFill>
                  <a:srgbClr val="FF0000"/>
                </a:solidFill>
                <a:effectLst/>
                <a:uLnTx/>
                <a:uFillTx/>
                <a:latin typeface="+mn-lt"/>
                <a:ea typeface="+mn-ea"/>
                <a:cs typeface="+mn-cs"/>
              </a:rPr>
              <a:t>Eyvah </a:t>
            </a:r>
            <a:r>
              <a:rPr kumimoji="0" lang="tr-TR" sz="4100" b="1" i="0" u="sng" strike="noStrike" kern="1200" cap="none" spc="0" normalizeH="0" noProof="0" dirty="0" smtClean="0">
                <a:ln>
                  <a:noFill/>
                </a:ln>
                <a:solidFill>
                  <a:srgbClr val="FF0000"/>
                </a:solidFill>
                <a:effectLst/>
                <a:uLnTx/>
                <a:uFillTx/>
                <a:latin typeface="+mn-lt"/>
                <a:ea typeface="+mn-ea"/>
                <a:cs typeface="+mn-cs"/>
              </a:rPr>
              <a:t>! ! !</a:t>
            </a:r>
            <a:endParaRPr kumimoji="0" lang="tr-TR" sz="2600" b="1" i="0" u="sng" strike="noStrike" kern="1200" cap="none" spc="0" normalizeH="0" baseline="0" noProof="0" dirty="0" smtClean="0">
              <a:ln>
                <a:noFill/>
              </a:ln>
              <a:solidFill>
                <a:srgbClr val="FF0000"/>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None/>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5 Resim" descr="act3-12.png"/>
          <p:cNvPicPr>
            <a:picLocks noChangeAspect="1"/>
          </p:cNvPicPr>
          <p:nvPr/>
        </p:nvPicPr>
        <p:blipFill>
          <a:blip r:embed="rId3">
            <a:clrChange>
              <a:clrFrom>
                <a:srgbClr val="FFFFFF"/>
              </a:clrFrom>
              <a:clrTo>
                <a:srgbClr val="FFFFFF">
                  <a:alpha val="0"/>
                </a:srgbClr>
              </a:clrTo>
            </a:clrChange>
          </a:blip>
          <a:stretch>
            <a:fillRect/>
          </a:stretch>
        </p:blipFill>
        <p:spPr>
          <a:xfrm>
            <a:off x="1000100" y="3857628"/>
            <a:ext cx="2071702" cy="2415814"/>
          </a:xfrm>
          <a:prstGeom prst="rect">
            <a:avLst/>
          </a:prstGeom>
        </p:spPr>
      </p:pic>
      <p:pic>
        <p:nvPicPr>
          <p:cNvPr id="7" name="6 Resim" descr="fry.jpg"/>
          <p:cNvPicPr>
            <a:picLocks noChangeAspect="1"/>
          </p:cNvPicPr>
          <p:nvPr/>
        </p:nvPicPr>
        <p:blipFill>
          <a:blip r:embed="rId4">
            <a:clrChange>
              <a:clrFrom>
                <a:srgbClr val="FEFEFE"/>
              </a:clrFrom>
              <a:clrTo>
                <a:srgbClr val="FEFEFE">
                  <a:alpha val="0"/>
                </a:srgbClr>
              </a:clrTo>
            </a:clrChange>
          </a:blip>
          <a:stretch>
            <a:fillRect/>
          </a:stretch>
        </p:blipFill>
        <p:spPr>
          <a:xfrm>
            <a:off x="5429256" y="4429132"/>
            <a:ext cx="2533646" cy="1809747"/>
          </a:xfrm>
          <a:prstGeom prst="rect">
            <a:avLst/>
          </a:prstGeom>
        </p:spPr>
      </p:pic>
      <p:pic>
        <p:nvPicPr>
          <p:cNvPr id="8" name="7 Resim" descr="15522695ea6b563348037e29100bfad1_back-of-laptop-stock-photos-image-6033-back-of-laptop-clipart_240-160.jpeg"/>
          <p:cNvPicPr>
            <a:picLocks noChangeAspect="1"/>
          </p:cNvPicPr>
          <p:nvPr/>
        </p:nvPicPr>
        <p:blipFill>
          <a:blip r:embed="rId5">
            <a:clrChange>
              <a:clrFrom>
                <a:srgbClr val="FFFFFF"/>
              </a:clrFrom>
              <a:clrTo>
                <a:srgbClr val="FFFFFF">
                  <a:alpha val="0"/>
                </a:srgbClr>
              </a:clrTo>
            </a:clrChange>
          </a:blip>
          <a:stretch>
            <a:fillRect/>
          </a:stretch>
        </p:blipFill>
        <p:spPr>
          <a:xfrm>
            <a:off x="1285852" y="5143512"/>
            <a:ext cx="1500198" cy="10001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bg/>
                                          </p:spTgt>
                                        </p:tgtEl>
                                        <p:attrNameLst>
                                          <p:attrName>style.visibility</p:attrName>
                                        </p:attrNameLst>
                                      </p:cBhvr>
                                      <p:to>
                                        <p:strVal val="visible"/>
                                      </p:to>
                                    </p:set>
                                    <p:anim calcmode="lin" valueType="num">
                                      <p:cBhvr additive="base">
                                        <p:cTn id="4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additive="base">
                                        <p:cTn id="4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 calcmode="lin" valueType="num">
                                      <p:cBhvr additive="base">
                                        <p:cTn id="5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 calcmode="lin" valueType="num">
                                      <p:cBhvr additive="base">
                                        <p:cTn id="6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 calcmode="lin" valueType="num">
                                      <p:cBhvr additive="base">
                                        <p:cTn id="6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4" end="4"/>
                                            </p:txEl>
                                          </p:spTgt>
                                        </p:tgtEl>
                                        <p:attrNameLst>
                                          <p:attrName>style.visibility</p:attrName>
                                        </p:attrNameLst>
                                      </p:cBhvr>
                                      <p:to>
                                        <p:strVal val="visible"/>
                                      </p:to>
                                    </p:set>
                                    <p:anim calcmode="lin" valueType="num">
                                      <p:cBhvr additive="base">
                                        <p:cTn id="7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(d</a:t>
            </a:r>
            <a:r>
              <a:rPr lang="en-US" dirty="0" err="1" smtClean="0"/>
              <a:t>ebuggin</a:t>
            </a:r>
            <a:r>
              <a:rPr lang="tr-TR" dirty="0" smtClean="0"/>
              <a:t>g)</a:t>
            </a:r>
            <a:endParaRPr lang="tr-TR" dirty="0"/>
          </a:p>
        </p:txBody>
      </p:sp>
      <p:pic>
        <p:nvPicPr>
          <p:cNvPr id="4" name="Picture 2" descr="http://2.bp.blogspot.com/-tFxHJL1S5eo/T4DPM3pwiMI/AAAAAAAAAdY/D-WVnmMXEEw/s1600/success_baby.jpg"/>
          <p:cNvPicPr>
            <a:picLocks noGrp="1" noChangeAspect="1" noChangeArrowheads="1"/>
          </p:cNvPicPr>
          <p:nvPr>
            <p:ph sz="quarter" idx="1"/>
          </p:nvPr>
        </p:nvPicPr>
        <p:blipFill>
          <a:blip r:embed="rId3"/>
          <a:srcRect/>
          <a:stretch>
            <a:fillRect/>
          </a:stretch>
        </p:blipFill>
        <p:spPr bwMode="auto">
          <a:xfrm>
            <a:off x="2071670" y="3643314"/>
            <a:ext cx="1941022" cy="2132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Bulut Belirtme Çizgisi"/>
          <p:cNvSpPr/>
          <p:nvPr/>
        </p:nvSpPr>
        <p:spPr>
          <a:xfrm>
            <a:off x="143982" y="1143000"/>
            <a:ext cx="3285010" cy="2357438"/>
          </a:xfrm>
          <a:prstGeom prst="cloudCallout">
            <a:avLst>
              <a:gd name="adj1" fmla="val 27844"/>
              <a:gd name="adj2" fmla="val 7144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000" dirty="0" smtClean="0"/>
              <a:t>Niçin asistanlara sormak için ertesi günü bekleyim… Hem sınavda/işte vs. yanımda asistan mı olacak…</a:t>
            </a:r>
          </a:p>
        </p:txBody>
      </p:sp>
      <p:pic>
        <p:nvPicPr>
          <p:cNvPr id="7" name="6 Resim" descr="0nf96lopkmluv78rgymd.gif"/>
          <p:cNvPicPr>
            <a:picLocks noChangeAspect="1"/>
          </p:cNvPicPr>
          <p:nvPr/>
        </p:nvPicPr>
        <p:blipFill>
          <a:blip r:embed="rId4"/>
          <a:stretch>
            <a:fillRect/>
          </a:stretch>
        </p:blipFill>
        <p:spPr>
          <a:xfrm flipH="1">
            <a:off x="6221588" y="4682813"/>
            <a:ext cx="1215674" cy="1522721"/>
          </a:xfrm>
          <a:prstGeom prst="rect">
            <a:avLst/>
          </a:prstGeom>
        </p:spPr>
      </p:pic>
      <p:sp>
        <p:nvSpPr>
          <p:cNvPr id="8" name="7 Köşeleri Yuvarlanmış Dikdörtgen Belirtme Çizgisi"/>
          <p:cNvSpPr/>
          <p:nvPr/>
        </p:nvSpPr>
        <p:spPr>
          <a:xfrm>
            <a:off x="4621388" y="3286124"/>
            <a:ext cx="1600200" cy="1396689"/>
          </a:xfrm>
          <a:prstGeom prst="wedgeRoundRectCallout">
            <a:avLst>
              <a:gd name="adj1" fmla="val 64286"/>
              <a:gd name="adj2" fmla="val 784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t>Kaçalım dostlar. Bu çocuk çok ciddi.</a:t>
            </a:r>
            <a:endParaRPr lang="tr-TR" sz="2000" dirty="0"/>
          </a:p>
        </p:txBody>
      </p:sp>
      <p:sp>
        <p:nvSpPr>
          <p:cNvPr id="9" name="8 Köşeleri Yuvarlanmış Dikdörtgen Belirtme Çizgisi"/>
          <p:cNvSpPr/>
          <p:nvPr/>
        </p:nvSpPr>
        <p:spPr>
          <a:xfrm>
            <a:off x="3587926" y="1800225"/>
            <a:ext cx="2066924" cy="1218871"/>
          </a:xfrm>
          <a:prstGeom prst="wedgeRoundRectCallout">
            <a:avLst>
              <a:gd name="adj1" fmla="val -49404"/>
              <a:gd name="adj2" fmla="val 7492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Kendi hatamı kendim ayıklayabilmeliyim.</a:t>
            </a:r>
          </a:p>
        </p:txBody>
      </p:sp>
    </p:spTree>
    <p:extLst>
      <p:ext uri="{BB962C8B-B14F-4D97-AF65-F5344CB8AC3E}">
        <p14:creationId xmlns="" xmlns:p14="http://schemas.microsoft.com/office/powerpoint/2010/main" val="65802495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1+ppt_w/2"/>
                                          </p:val>
                                        </p:tav>
                                      </p:tavLst>
                                    </p:anim>
                                    <p:anim calcmode="lin" valueType="num">
                                      <p:cBhvr additive="base">
                                        <p:cTn id="15" dur="500"/>
                                        <p:tgtEl>
                                          <p:spTgt spid="7"/>
                                        </p:tgtEl>
                                        <p:attrNameLst>
                                          <p:attrName>ppt_y</p:attrName>
                                        </p:attrNameLst>
                                      </p:cBhvr>
                                      <p:tavLst>
                                        <p:tav tm="0">
                                          <p:val>
                                            <p:strVal val="ppt_y"/>
                                          </p:val>
                                        </p:tav>
                                        <p:tav tm="100000">
                                          <p:val>
                                            <p:strVal val="ppt_y"/>
                                          </p:val>
                                        </p:tav>
                                      </p:tavLst>
                                    </p:anim>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1+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olmayan bir hata ayıklama yöntemi…</a:t>
            </a:r>
            <a:endParaRPr lang="tr-TR" dirty="0"/>
          </a:p>
        </p:txBody>
      </p:sp>
      <p:pic>
        <p:nvPicPr>
          <p:cNvPr id="5" name="4 İçerik Yer Tutucusu" descr="a.jpg"/>
          <p:cNvPicPr>
            <a:picLocks noGrp="1" noChangeAspect="1"/>
          </p:cNvPicPr>
          <p:nvPr>
            <p:ph sz="quarter" idx="1"/>
          </p:nvPr>
        </p:nvPicPr>
        <p:blipFill>
          <a:blip r:embed="rId3"/>
          <a:stretch>
            <a:fillRect/>
          </a:stretch>
        </p:blipFill>
        <p:spPr>
          <a:xfrm>
            <a:off x="571472" y="1285860"/>
            <a:ext cx="2857520" cy="4937116"/>
          </a:xfrm>
        </p:spPr>
      </p:pic>
      <p:sp>
        <p:nvSpPr>
          <p:cNvPr id="6" name="5 Metin kutusu"/>
          <p:cNvSpPr txBox="1"/>
          <p:nvPr/>
        </p:nvSpPr>
        <p:spPr>
          <a:xfrm>
            <a:off x="5429256" y="1357298"/>
            <a:ext cx="3357586" cy="2523768"/>
          </a:xfrm>
          <a:prstGeom prst="rect">
            <a:avLst/>
          </a:prstGeom>
          <a:noFill/>
        </p:spPr>
        <p:txBody>
          <a:bodyPr wrap="square" rtlCol="0">
            <a:spAutoFit/>
          </a:bodyPr>
          <a:lstStyle/>
          <a:p>
            <a:r>
              <a:rPr lang="tr-TR" sz="1400" dirty="0" smtClean="0"/>
              <a:t>Bir hata ile karşılaştığınızda ekran görüntüsünü almacalar, </a:t>
            </a:r>
            <a:r>
              <a:rPr lang="tr-TR" sz="1400" dirty="0" err="1" smtClean="0"/>
              <a:t>Paint’te</a:t>
            </a:r>
            <a:r>
              <a:rPr lang="tr-TR" sz="1400" dirty="0" smtClean="0"/>
              <a:t> ilgili yerleri yuvarlak içine almacalar, e-posta ile sormacalar…</a:t>
            </a:r>
          </a:p>
          <a:p>
            <a:r>
              <a:rPr lang="tr-TR" sz="1400" b="1" dirty="0" smtClean="0"/>
              <a:t>etkin</a:t>
            </a:r>
            <a:r>
              <a:rPr lang="tr-TR" sz="1400" dirty="0" smtClean="0"/>
              <a:t> bir hata ayıklama yöntemi </a:t>
            </a:r>
            <a:r>
              <a:rPr lang="tr-TR" sz="1400" b="1" dirty="0" smtClean="0"/>
              <a:t>değildir</a:t>
            </a:r>
            <a:r>
              <a:rPr lang="tr-TR" sz="1400" dirty="0" smtClean="0"/>
              <a:t>.</a:t>
            </a:r>
          </a:p>
          <a:p>
            <a:endParaRPr lang="tr-TR" sz="1400" dirty="0" smtClean="0"/>
          </a:p>
          <a:p>
            <a:r>
              <a:rPr lang="tr-TR" sz="1400" dirty="0" smtClean="0"/>
              <a:t>Bir hata ile karşılaştığınızda bilgisayarınızı alıp, hocanın ofisine gitmeceler, teknoloji merkezinde asistan avcılığı…</a:t>
            </a:r>
          </a:p>
          <a:p>
            <a:r>
              <a:rPr lang="tr-TR" sz="1400" b="1" dirty="0" smtClean="0"/>
              <a:t>etkin</a:t>
            </a:r>
            <a:r>
              <a:rPr lang="tr-TR" sz="1400" dirty="0" smtClean="0"/>
              <a:t> bir hata ayıklama yöntemi </a:t>
            </a:r>
            <a:r>
              <a:rPr lang="tr-TR" sz="1400" b="1" dirty="0" smtClean="0"/>
              <a:t>değildir</a:t>
            </a:r>
            <a:r>
              <a:rPr lang="tr-TR" sz="1400" dirty="0" smtClean="0"/>
              <a:t>.</a:t>
            </a:r>
          </a:p>
          <a:p>
            <a:endParaRPr lang="tr-TR" dirty="0"/>
          </a:p>
        </p:txBody>
      </p:sp>
      <p:sp>
        <p:nvSpPr>
          <p:cNvPr id="8" name="7 Yuvarlatılmış Dikdörtgen"/>
          <p:cNvSpPr/>
          <p:nvPr/>
        </p:nvSpPr>
        <p:spPr>
          <a:xfrm>
            <a:off x="4357686" y="3643314"/>
            <a:ext cx="3714776" cy="17859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tr-TR" dirty="0" smtClean="0"/>
              <a:t>Bize sorduğunuz soruların çoğunu sakin bir kafayla düşünseniz kendiniz bulacaksınız.</a:t>
            </a:r>
          </a:p>
          <a:p>
            <a:pPr>
              <a:buFont typeface="Arial" pitchFamily="34" charset="0"/>
              <a:buChar char="•"/>
            </a:pPr>
            <a:r>
              <a:rPr lang="tr-TR" dirty="0" smtClean="0"/>
              <a:t>Kendiniz bularak daha kalıcı şekilde öğrenmeniz ve sınavda da başarılı olmanız beklenir.</a:t>
            </a:r>
          </a:p>
        </p:txBody>
      </p:sp>
      <p:sp>
        <p:nvSpPr>
          <p:cNvPr id="9" name="8 Sola Bükülü Ok"/>
          <p:cNvSpPr/>
          <p:nvPr/>
        </p:nvSpPr>
        <p:spPr>
          <a:xfrm flipV="1">
            <a:off x="3357554" y="1928802"/>
            <a:ext cx="357190" cy="9286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9 Metin kutusu"/>
          <p:cNvSpPr txBox="1"/>
          <p:nvPr/>
        </p:nvSpPr>
        <p:spPr>
          <a:xfrm rot="18295477">
            <a:off x="3250968" y="2374997"/>
            <a:ext cx="1423140" cy="307777"/>
          </a:xfrm>
          <a:prstGeom prst="rect">
            <a:avLst/>
          </a:prstGeom>
          <a:noFill/>
        </p:spPr>
        <p:txBody>
          <a:bodyPr wrap="square" rtlCol="0">
            <a:spAutoFit/>
          </a:bodyPr>
          <a:lstStyle/>
          <a:p>
            <a:r>
              <a:rPr lang="tr-TR" sz="1400" dirty="0" smtClean="0"/>
              <a:t>2 dakika sonra</a:t>
            </a:r>
            <a:endParaRPr lang="tr-TR" sz="1400" dirty="0"/>
          </a:p>
        </p:txBody>
      </p:sp>
      <p:cxnSp>
        <p:nvCxnSpPr>
          <p:cNvPr id="12" name="11 Düz Bağlayıcı"/>
          <p:cNvCxnSpPr/>
          <p:nvPr/>
        </p:nvCxnSpPr>
        <p:spPr>
          <a:xfrm>
            <a:off x="3214678" y="3143248"/>
            <a:ext cx="500066" cy="71438"/>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500430" y="3214686"/>
            <a:ext cx="1571636" cy="461665"/>
          </a:xfrm>
          <a:prstGeom prst="rect">
            <a:avLst/>
          </a:prstGeom>
          <a:noFill/>
        </p:spPr>
        <p:txBody>
          <a:bodyPr wrap="square" rtlCol="0">
            <a:spAutoFit/>
          </a:bodyPr>
          <a:lstStyle/>
          <a:p>
            <a:r>
              <a:rPr lang="tr-TR" sz="1200" dirty="0" smtClean="0"/>
              <a:t>Ekli dosyalar: Ekran görüntüleri</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Kombinasyon fonksiyonu örneği</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Kombinasyon işlemi matematik kütüphanesinde yoktur.</a:t>
            </a:r>
          </a:p>
          <a:p>
            <a:r>
              <a:rPr lang="tr-TR" dirty="0" smtClean="0"/>
              <a:t>İçerisinde faktöriyeli birçok kez kullanmayı gerektirir.</a:t>
            </a:r>
          </a:p>
          <a:p>
            <a:r>
              <a:rPr lang="tr-TR" dirty="0" smtClean="0"/>
              <a:t>Bu kodu fonksiyonsuz yazmak gereksiz yere uğraştırıcıdır.</a:t>
            </a:r>
          </a:p>
          <a:p>
            <a:endParaRPr lang="tr-TR" dirty="0" smtClean="0"/>
          </a:p>
          <a:p>
            <a:endParaRPr lang="tr-TR" dirty="0" smtClean="0"/>
          </a:p>
          <a:p>
            <a:endParaRPr lang="tr-TR" dirty="0" smtClean="0"/>
          </a:p>
          <a:p>
            <a:endParaRPr lang="tr-TR" dirty="0" smtClean="0"/>
          </a:p>
          <a:p>
            <a:endParaRPr lang="tr-TR" dirty="0" smtClean="0"/>
          </a:p>
          <a:p>
            <a:r>
              <a:rPr lang="tr-TR" dirty="0" smtClean="0"/>
              <a:t>Oysa, önce </a:t>
            </a:r>
            <a:r>
              <a:rPr lang="tr-TR" dirty="0" err="1" smtClean="0"/>
              <a:t>faktoriyel</a:t>
            </a:r>
            <a:r>
              <a:rPr lang="tr-TR" dirty="0" smtClean="0"/>
              <a:t> şeklinde bir fonksiyon tanımlarsanız, sonra bu fonksiyonu kombinasyon için kullanarak kombinasyon isimli bir fonksiyon tasarlayabilirsiniz.</a:t>
            </a:r>
          </a:p>
        </p:txBody>
      </p:sp>
      <p:pic>
        <p:nvPicPr>
          <p:cNvPr id="5" name="4 Resim" descr="içerik.png"/>
          <p:cNvPicPr>
            <a:picLocks noChangeAspect="1"/>
          </p:cNvPicPr>
          <p:nvPr/>
        </p:nvPicPr>
        <p:blipFill>
          <a:blip r:embed="rId2">
            <a:clrChange>
              <a:clrFrom>
                <a:srgbClr val="FFFFFF"/>
              </a:clrFrom>
              <a:clrTo>
                <a:srgbClr val="FFFFFF">
                  <a:alpha val="0"/>
                </a:srgbClr>
              </a:clrTo>
            </a:clrChange>
          </a:blip>
          <a:stretch>
            <a:fillRect/>
          </a:stretch>
        </p:blipFill>
        <p:spPr>
          <a:xfrm>
            <a:off x="2000232" y="2714620"/>
            <a:ext cx="5046029" cy="1881195"/>
          </a:xfrm>
          <a:prstGeom prst="rect">
            <a:avLst/>
          </a:prstGeom>
        </p:spPr>
      </p:pic>
    </p:spTree>
  </p:cSld>
  <p:clrMapOvr>
    <a:masterClrMapping/>
  </p:clrMapOvr>
  <p:transition>
    <p:random/>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hata ayıklama yöntemleri</a:t>
            </a:r>
            <a:endParaRPr lang="tr-TR" dirty="0"/>
          </a:p>
        </p:txBody>
      </p:sp>
      <p:sp>
        <p:nvSpPr>
          <p:cNvPr id="3" name="2 İçerik Yer Tutucusu"/>
          <p:cNvSpPr>
            <a:spLocks noGrp="1"/>
          </p:cNvSpPr>
          <p:nvPr>
            <p:ph sz="quarter" idx="1"/>
          </p:nvPr>
        </p:nvSpPr>
        <p:spPr/>
        <p:txBody>
          <a:bodyPr/>
          <a:lstStyle/>
          <a:p>
            <a:r>
              <a:rPr lang="tr-TR" dirty="0" smtClean="0"/>
              <a:t>Kendi etkin yöntemlerinizi geliştiriniz…</a:t>
            </a:r>
            <a:endParaRPr lang="tr-TR" dirty="0"/>
          </a:p>
        </p:txBody>
      </p:sp>
      <p:sp>
        <p:nvSpPr>
          <p:cNvPr id="4" name="3 7-Noktalı Yıldız"/>
          <p:cNvSpPr/>
          <p:nvPr/>
        </p:nvSpPr>
        <p:spPr>
          <a:xfrm>
            <a:off x="6000760" y="3857628"/>
            <a:ext cx="2857520" cy="2428892"/>
          </a:xfrm>
          <a:prstGeom prst="star7">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t>Elini yüzü yıka, ara ver, </a:t>
            </a:r>
            <a:r>
              <a:rPr lang="tr-TR" b="1" dirty="0" smtClean="0"/>
              <a:t>dinlen</a:t>
            </a:r>
            <a:r>
              <a:rPr lang="tr-TR" dirty="0" smtClean="0"/>
              <a:t>, sonra tekrar bir bak.</a:t>
            </a:r>
            <a:endParaRPr lang="tr-TR" dirty="0"/>
          </a:p>
        </p:txBody>
      </p:sp>
      <p:sp>
        <p:nvSpPr>
          <p:cNvPr id="5" name="4 Bulut Belirtme Çizgisi"/>
          <p:cNvSpPr/>
          <p:nvPr/>
        </p:nvSpPr>
        <p:spPr>
          <a:xfrm>
            <a:off x="6286512" y="1214422"/>
            <a:ext cx="2286016" cy="2428892"/>
          </a:xfrm>
          <a:prstGeom prst="cloudCallout">
            <a:avLst>
              <a:gd name="adj1" fmla="val 500"/>
              <a:gd name="adj2" fmla="val 5810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Düşün bir bakalım, acaba niye bu sonucu veriyor olabilir?</a:t>
            </a:r>
            <a:endParaRPr lang="tr-TR" dirty="0"/>
          </a:p>
        </p:txBody>
      </p:sp>
      <p:sp>
        <p:nvSpPr>
          <p:cNvPr id="6" name="5 Oval"/>
          <p:cNvSpPr/>
          <p:nvPr/>
        </p:nvSpPr>
        <p:spPr>
          <a:xfrm>
            <a:off x="3643306" y="1857364"/>
            <a:ext cx="2571768" cy="221457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Hatanın ne olduğunu bilmeden çözüme geçme. </a:t>
            </a:r>
            <a:r>
              <a:rPr lang="tr-TR" b="1" dirty="0" smtClean="0"/>
              <a:t>Kaş yapayım derken göz çıkarma.</a:t>
            </a:r>
            <a:endParaRPr lang="tr-TR" b="1" dirty="0"/>
          </a:p>
        </p:txBody>
      </p:sp>
      <p:sp>
        <p:nvSpPr>
          <p:cNvPr id="7" name="6 Dikey Kaydırma"/>
          <p:cNvSpPr/>
          <p:nvPr/>
        </p:nvSpPr>
        <p:spPr>
          <a:xfrm>
            <a:off x="500034" y="1643050"/>
            <a:ext cx="3000396" cy="2000264"/>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Tıp ilkesi:</a:t>
            </a:r>
          </a:p>
          <a:p>
            <a:pPr algn="ctr"/>
            <a:r>
              <a:rPr lang="tr-TR" sz="1600" dirty="0" smtClean="0"/>
              <a:t>Semptomdan teşhise gidilmeli.</a:t>
            </a:r>
          </a:p>
          <a:p>
            <a:pPr algn="ctr"/>
            <a:r>
              <a:rPr lang="tr-TR" sz="1600" dirty="0" smtClean="0"/>
              <a:t>Teşhisten tedaviye geçilmeli. </a:t>
            </a:r>
            <a:r>
              <a:rPr lang="tr-TR" sz="1600" b="1" dirty="0" smtClean="0"/>
              <a:t>Teşhis olmadan tedaviye geçilmemeli.</a:t>
            </a:r>
            <a:endParaRPr lang="tr-TR" sz="1600" b="1" dirty="0"/>
          </a:p>
        </p:txBody>
      </p:sp>
      <p:sp>
        <p:nvSpPr>
          <p:cNvPr id="9" name="8 İkizkenar Üçgen"/>
          <p:cNvSpPr/>
          <p:nvPr/>
        </p:nvSpPr>
        <p:spPr>
          <a:xfrm>
            <a:off x="285720" y="4214818"/>
            <a:ext cx="2643206" cy="21431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Hayıflan:</a:t>
            </a:r>
          </a:p>
          <a:p>
            <a:pPr algn="ctr"/>
            <a:r>
              <a:rPr lang="tr-TR" dirty="0" smtClean="0"/>
              <a:t>Keşke düzenli çalışsaydım.</a:t>
            </a:r>
            <a:endParaRPr lang="tr-TR" dirty="0"/>
          </a:p>
        </p:txBody>
      </p:sp>
      <p:sp>
        <p:nvSpPr>
          <p:cNvPr id="10" name="9 Yuvarlatılmış Dikdörtgen"/>
          <p:cNvSpPr/>
          <p:nvPr/>
        </p:nvSpPr>
        <p:spPr>
          <a:xfrm rot="20723013">
            <a:off x="491292" y="3796385"/>
            <a:ext cx="2357454" cy="4286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Slaytlara bir bak… </a:t>
            </a:r>
          </a:p>
        </p:txBody>
      </p:sp>
      <p:sp>
        <p:nvSpPr>
          <p:cNvPr id="11" name="10 Akış Çizelgesi: Veri"/>
          <p:cNvSpPr/>
          <p:nvPr/>
        </p:nvSpPr>
        <p:spPr>
          <a:xfrm flipH="1">
            <a:off x="2357422" y="4214818"/>
            <a:ext cx="3714776" cy="2071702"/>
          </a:xfrm>
          <a:prstGeom prst="flowChartInputOutp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Şans eseri düzelttiğin hataların esasta </a:t>
            </a:r>
            <a:r>
              <a:rPr lang="tr-TR" b="1" dirty="0" smtClean="0"/>
              <a:t>neden hata </a:t>
            </a:r>
            <a:r>
              <a:rPr lang="tr-TR" dirty="0" smtClean="0"/>
              <a:t>olduğunu öğren(hocaya vs. sor) ki tekrar başına gelmesin.</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457200" y="1219200"/>
            <a:ext cx="4614866" cy="4937760"/>
          </a:xfrm>
        </p:spPr>
        <p:txBody>
          <a:bodyPr/>
          <a:lstStyle/>
          <a:p>
            <a:r>
              <a:rPr lang="tr-TR" dirty="0" smtClean="0"/>
              <a:t>Yazılımdaki hatalara “</a:t>
            </a:r>
            <a:r>
              <a:rPr lang="tr-TR" dirty="0" err="1" smtClean="0"/>
              <a:t>bug</a:t>
            </a:r>
            <a:r>
              <a:rPr lang="tr-TR" dirty="0" smtClean="0"/>
              <a:t>”</a:t>
            </a:r>
            <a:br>
              <a:rPr lang="tr-TR" dirty="0" smtClean="0"/>
            </a:br>
            <a:r>
              <a:rPr lang="tr-TR" dirty="0" smtClean="0"/>
              <a:t>(küçük böcek) denir.</a:t>
            </a:r>
          </a:p>
          <a:p>
            <a:r>
              <a:rPr lang="tr-TR" dirty="0" smtClean="0"/>
              <a:t>Gözle görülür ilk “</a:t>
            </a:r>
            <a:r>
              <a:rPr lang="tr-TR" dirty="0" err="1" smtClean="0"/>
              <a:t>bug</a:t>
            </a:r>
            <a:r>
              <a:rPr lang="tr-TR" dirty="0" smtClean="0"/>
              <a:t>” ne zaman tespit edilmiştir?</a:t>
            </a:r>
          </a:p>
          <a:p>
            <a:pPr algn="ctr">
              <a:buNone/>
            </a:pPr>
            <a:r>
              <a:rPr lang="tr-TR" sz="3600" dirty="0" smtClean="0">
                <a:solidFill>
                  <a:srgbClr val="FF0000"/>
                </a:solidFill>
              </a:rPr>
              <a:t>9 Eylül 1947 Saat 15:45</a:t>
            </a:r>
          </a:p>
          <a:p>
            <a:pPr algn="ctr">
              <a:buNone/>
            </a:pPr>
            <a:endParaRPr lang="tr-TR" sz="3600" dirty="0" smtClean="0">
              <a:solidFill>
                <a:srgbClr val="FF0000"/>
              </a:solidFill>
            </a:endParaRPr>
          </a:p>
          <a:p>
            <a:r>
              <a:rPr lang="tr-TR" dirty="0" smtClean="0"/>
              <a:t>Neden bu isim verilmiştir?</a:t>
            </a:r>
          </a:p>
        </p:txBody>
      </p:sp>
      <p:pic>
        <p:nvPicPr>
          <p:cNvPr id="4" name="3 Resim" descr="bug-found.jpg"/>
          <p:cNvPicPr>
            <a:picLocks noChangeAspect="1"/>
          </p:cNvPicPr>
          <p:nvPr/>
        </p:nvPicPr>
        <p:blipFill>
          <a:blip r:embed="rId3"/>
          <a:stretch>
            <a:fillRect/>
          </a:stretch>
        </p:blipFill>
        <p:spPr>
          <a:xfrm>
            <a:off x="6215074" y="0"/>
            <a:ext cx="2687638" cy="1898307"/>
          </a:xfrm>
          <a:prstGeom prst="ellipse">
            <a:avLst/>
          </a:prstGeom>
          <a:ln>
            <a:noFill/>
          </a:ln>
          <a:effectLst>
            <a:softEdge rad="112500"/>
          </a:effectLst>
        </p:spPr>
      </p:pic>
      <p:pic>
        <p:nvPicPr>
          <p:cNvPr id="5" name="4 Resim" descr="ios-811.jpg"/>
          <p:cNvPicPr>
            <a:picLocks noChangeAspect="1"/>
          </p:cNvPicPr>
          <p:nvPr/>
        </p:nvPicPr>
        <p:blipFill>
          <a:blip r:embed="rId4"/>
          <a:stretch>
            <a:fillRect/>
          </a:stretch>
        </p:blipFill>
        <p:spPr>
          <a:xfrm>
            <a:off x="5286380" y="2285992"/>
            <a:ext cx="3585330" cy="3167253"/>
          </a:xfrm>
          <a:prstGeom prst="rect">
            <a:avLst/>
          </a:prstGeom>
          <a:ln>
            <a:noFill/>
          </a:ln>
          <a:effectLst>
            <a:outerShdw blurRad="190500" algn="tl" rotWithShape="0">
              <a:srgbClr val="000000">
                <a:alpha val="70000"/>
              </a:srgbClr>
            </a:outerShdw>
          </a:effectLst>
        </p:spPr>
      </p:pic>
      <p:sp>
        <p:nvSpPr>
          <p:cNvPr id="6" name="5 Oval"/>
          <p:cNvSpPr/>
          <p:nvPr/>
        </p:nvSpPr>
        <p:spPr>
          <a:xfrm>
            <a:off x="6143636" y="3357562"/>
            <a:ext cx="857256" cy="785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cxnSp>
        <p:nvCxnSpPr>
          <p:cNvPr id="8" name="7 Düz Ok Bağlayıcısı"/>
          <p:cNvCxnSpPr/>
          <p:nvPr/>
        </p:nvCxnSpPr>
        <p:spPr>
          <a:xfrm rot="5400000">
            <a:off x="6107917" y="2393149"/>
            <a:ext cx="1500198" cy="2857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91134514"/>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2014-09-29 09.02.07.jpg"/>
          <p:cNvPicPr>
            <a:picLocks noGrp="1" noChangeAspect="1"/>
          </p:cNvPicPr>
          <p:nvPr>
            <p:ph sz="quarter" idx="1"/>
          </p:nvPr>
        </p:nvPicPr>
        <p:blipFill>
          <a:blip r:embed="rId4" cstate="print"/>
          <a:stretch>
            <a:fillRect/>
          </a:stretch>
        </p:blipFill>
        <p:spPr>
          <a:xfrm>
            <a:off x="6429388" y="1285860"/>
            <a:ext cx="2500330" cy="3333773"/>
          </a:xfrm>
        </p:spPr>
      </p:pic>
      <p:pic>
        <p:nvPicPr>
          <p:cNvPr id="5" name="4 Resim" descr="2014-09-29 09.02.19.jpg"/>
          <p:cNvPicPr>
            <a:picLocks noChangeAspect="1"/>
          </p:cNvPicPr>
          <p:nvPr/>
        </p:nvPicPr>
        <p:blipFill>
          <a:blip r:embed="rId5" cstate="print"/>
          <a:stretch>
            <a:fillRect/>
          </a:stretch>
        </p:blipFill>
        <p:spPr>
          <a:xfrm>
            <a:off x="214282" y="3419477"/>
            <a:ext cx="2143140" cy="2857520"/>
          </a:xfrm>
          <a:prstGeom prst="rect">
            <a:avLst/>
          </a:prstGeom>
        </p:spPr>
      </p:pic>
      <p:cxnSp>
        <p:nvCxnSpPr>
          <p:cNvPr id="8" name="7 Düz Ok Bağlayıcısı"/>
          <p:cNvCxnSpPr/>
          <p:nvPr/>
        </p:nvCxnSpPr>
        <p:spPr>
          <a:xfrm rot="10800000">
            <a:off x="5500694" y="642918"/>
            <a:ext cx="2000264"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643438" y="285728"/>
            <a:ext cx="3987566" cy="369332"/>
          </a:xfrm>
          <a:prstGeom prst="rect">
            <a:avLst/>
          </a:prstGeom>
          <a:noFill/>
        </p:spPr>
        <p:txBody>
          <a:bodyPr wrap="none" rtlCol="0">
            <a:spAutoFit/>
          </a:bodyPr>
          <a:lstStyle/>
          <a:p>
            <a:r>
              <a:rPr lang="tr-TR" dirty="0" smtClean="0"/>
              <a:t>Harvard Üniversitesi’ndeki eski bilgisayar</a:t>
            </a:r>
            <a:endParaRPr lang="tr-TR" dirty="0"/>
          </a:p>
        </p:txBody>
      </p:sp>
      <p:sp>
        <p:nvSpPr>
          <p:cNvPr id="12" name="11 Metin kutusu"/>
          <p:cNvSpPr txBox="1"/>
          <p:nvPr/>
        </p:nvSpPr>
        <p:spPr>
          <a:xfrm>
            <a:off x="214282" y="2714620"/>
            <a:ext cx="1676293" cy="369332"/>
          </a:xfrm>
          <a:prstGeom prst="rect">
            <a:avLst/>
          </a:prstGeom>
          <a:noFill/>
        </p:spPr>
        <p:txBody>
          <a:bodyPr wrap="none" rtlCol="0">
            <a:spAutoFit/>
          </a:bodyPr>
          <a:lstStyle/>
          <a:p>
            <a:r>
              <a:rPr lang="tr-TR" dirty="0" smtClean="0"/>
              <a:t>İlk yazılım </a:t>
            </a:r>
            <a:r>
              <a:rPr lang="tr-TR" dirty="0" err="1" smtClean="0"/>
              <a:t>bug’ı</a:t>
            </a:r>
            <a:r>
              <a:rPr lang="tr-TR" dirty="0" smtClean="0"/>
              <a:t>.</a:t>
            </a:r>
            <a:endParaRPr lang="tr-TR" dirty="0"/>
          </a:p>
        </p:txBody>
      </p:sp>
      <p:sp>
        <p:nvSpPr>
          <p:cNvPr id="14" name="13 Metin kutusu"/>
          <p:cNvSpPr txBox="1"/>
          <p:nvPr/>
        </p:nvSpPr>
        <p:spPr>
          <a:xfrm>
            <a:off x="6786578" y="4643446"/>
            <a:ext cx="1907317" cy="369332"/>
          </a:xfrm>
          <a:prstGeom prst="rect">
            <a:avLst/>
          </a:prstGeom>
          <a:noFill/>
        </p:spPr>
        <p:txBody>
          <a:bodyPr wrap="none" rtlCol="0">
            <a:spAutoFit/>
          </a:bodyPr>
          <a:lstStyle/>
          <a:p>
            <a:r>
              <a:rPr lang="tr-TR" dirty="0" smtClean="0"/>
              <a:t>Boston, Eylül 2014</a:t>
            </a:r>
            <a:endParaRPr lang="tr-TR" dirty="0"/>
          </a:p>
        </p:txBody>
      </p:sp>
      <p:sp>
        <p:nvSpPr>
          <p:cNvPr id="16" name="15 Metin kutusu"/>
          <p:cNvSpPr txBox="1"/>
          <p:nvPr/>
        </p:nvSpPr>
        <p:spPr>
          <a:xfrm>
            <a:off x="214282" y="1285860"/>
            <a:ext cx="5715040" cy="923330"/>
          </a:xfrm>
          <a:prstGeom prst="rect">
            <a:avLst/>
          </a:prstGeom>
          <a:noFill/>
        </p:spPr>
        <p:txBody>
          <a:bodyPr wrap="square" rtlCol="0">
            <a:spAutoFit/>
          </a:bodyPr>
          <a:lstStyle/>
          <a:p>
            <a:r>
              <a:rPr lang="tr-TR" dirty="0" smtClean="0"/>
              <a:t>İlk program </a:t>
            </a:r>
            <a:r>
              <a:rPr lang="tr-TR" dirty="0" err="1" smtClean="0"/>
              <a:t>bug’ı</a:t>
            </a:r>
            <a:r>
              <a:rPr lang="tr-TR" dirty="0" smtClean="0"/>
              <a:t> 1947 yılında </a:t>
            </a:r>
            <a:r>
              <a:rPr lang="tr-TR" dirty="0" err="1" smtClean="0"/>
              <a:t>Grace</a:t>
            </a:r>
            <a:r>
              <a:rPr lang="tr-TR" dirty="0" smtClean="0"/>
              <a:t> </a:t>
            </a:r>
            <a:r>
              <a:rPr lang="tr-TR" dirty="0" err="1" smtClean="0"/>
              <a:t>Murray</a:t>
            </a:r>
            <a:r>
              <a:rPr lang="tr-TR" dirty="0" smtClean="0"/>
              <a:t> </a:t>
            </a:r>
            <a:r>
              <a:rPr lang="tr-TR" dirty="0" err="1" smtClean="0"/>
              <a:t>Hopper’in</a:t>
            </a:r>
            <a:r>
              <a:rPr lang="tr-TR" dirty="0" smtClean="0"/>
              <a:t> Harvard Üniversitesi’nde kullandığı Mark II </a:t>
            </a:r>
            <a:r>
              <a:rPr lang="tr-TR" dirty="0" err="1" smtClean="0"/>
              <a:t>Aiken</a:t>
            </a:r>
            <a:r>
              <a:rPr lang="tr-TR" dirty="0" smtClean="0"/>
              <a:t> isimli röle (</a:t>
            </a:r>
            <a:r>
              <a:rPr lang="tr-TR" dirty="0" err="1" smtClean="0"/>
              <a:t>relay</a:t>
            </a:r>
            <a:r>
              <a:rPr lang="tr-TR" dirty="0" smtClean="0"/>
              <a:t>) bazlı hesaplayıcıda (ilkel bir bilgisayar) kayıta geçti.</a:t>
            </a:r>
            <a:endParaRPr lang="tr-TR" dirty="0"/>
          </a:p>
        </p:txBody>
      </p:sp>
      <p:sp>
        <p:nvSpPr>
          <p:cNvPr id="17" name="16 Dikdörtgen"/>
          <p:cNvSpPr/>
          <p:nvPr/>
        </p:nvSpPr>
        <p:spPr>
          <a:xfrm>
            <a:off x="2500298" y="2357430"/>
            <a:ext cx="3857652" cy="2585323"/>
          </a:xfrm>
          <a:prstGeom prst="rect">
            <a:avLst/>
          </a:prstGeom>
        </p:spPr>
        <p:txBody>
          <a:bodyPr wrap="square">
            <a:spAutoFit/>
          </a:bodyPr>
          <a:lstStyle/>
          <a:p>
            <a:r>
              <a:rPr lang="tr-TR" dirty="0" smtClean="0"/>
              <a:t>9 eylül 1947 tarihinde hesaplayıcının programlandığı şekilde çalışmadığı, sorun çıkardığı görüldü Yapılan araştırma üzerine F panelindeki 70 numaralı rölenin bacakları arasında bir güvenin sıkışıp kaldığı görüldü. </a:t>
            </a:r>
            <a:br>
              <a:rPr lang="tr-TR" dirty="0" smtClean="0"/>
            </a:br>
            <a:r>
              <a:rPr lang="tr-TR" dirty="0" smtClean="0"/>
              <a:t>Program hatasının sebebi </a:t>
            </a:r>
            <a:r>
              <a:rPr lang="tr-TR" dirty="0" err="1" smtClean="0"/>
              <a:t>bulunmustu</a:t>
            </a:r>
            <a:r>
              <a:rPr lang="tr-TR" dirty="0" smtClean="0"/>
              <a:t>: bir güve yani bir böcek (</a:t>
            </a:r>
            <a:r>
              <a:rPr lang="tr-TR" dirty="0" err="1" smtClean="0"/>
              <a:t>ingl</a:t>
            </a:r>
            <a:r>
              <a:rPr lang="tr-TR" dirty="0" smtClean="0"/>
              <a:t>. </a:t>
            </a:r>
            <a:r>
              <a:rPr lang="tr-TR" dirty="0" err="1" smtClean="0"/>
              <a:t>bug</a:t>
            </a:r>
            <a:r>
              <a:rPr lang="tr-TR" dirty="0" smtClean="0"/>
              <a:t>).</a:t>
            </a:r>
          </a:p>
          <a:p>
            <a:endParaRPr lang="tr-TR" dirty="0" smtClean="0"/>
          </a:p>
        </p:txBody>
      </p:sp>
      <p:sp>
        <p:nvSpPr>
          <p:cNvPr id="19" name="18 Dikdörtgen"/>
          <p:cNvSpPr/>
          <p:nvPr/>
        </p:nvSpPr>
        <p:spPr>
          <a:xfrm>
            <a:off x="2571736" y="5988626"/>
            <a:ext cx="6215106" cy="369332"/>
          </a:xfrm>
          <a:prstGeom prst="rect">
            <a:avLst/>
          </a:prstGeom>
        </p:spPr>
        <p:txBody>
          <a:bodyPr wrap="square">
            <a:spAutoFit/>
          </a:bodyPr>
          <a:lstStyle/>
          <a:p>
            <a:r>
              <a:rPr lang="tr-TR" dirty="0" smtClean="0"/>
              <a:t>Yazılımdaki hatayı temizlemeye “</a:t>
            </a:r>
            <a:r>
              <a:rPr lang="tr-TR" dirty="0" err="1" smtClean="0"/>
              <a:t>debugging</a:t>
            </a:r>
            <a:r>
              <a:rPr lang="tr-TR" dirty="0" smtClean="0"/>
              <a:t>” denir.</a:t>
            </a:r>
            <a:endParaRPr lang="tr-TR" dirty="0"/>
          </a:p>
        </p:txBody>
      </p:sp>
      <p:sp>
        <p:nvSpPr>
          <p:cNvPr id="20" name="19 Dikdörtgen"/>
          <p:cNvSpPr/>
          <p:nvPr/>
        </p:nvSpPr>
        <p:spPr>
          <a:xfrm>
            <a:off x="2571736" y="5072074"/>
            <a:ext cx="6215106" cy="923330"/>
          </a:xfrm>
          <a:prstGeom prst="rect">
            <a:avLst/>
          </a:prstGeom>
        </p:spPr>
        <p:txBody>
          <a:bodyPr wrap="square">
            <a:spAutoFit/>
          </a:bodyPr>
          <a:lstStyle/>
          <a:p>
            <a:r>
              <a:rPr lang="tr-TR" dirty="0" smtClean="0"/>
              <a:t>Bilgisayar programlama tarihine ilk program hatası olarak geçen bu böcek operatör tarafından </a:t>
            </a:r>
            <a:r>
              <a:rPr lang="tr-TR" dirty="0" err="1" smtClean="0"/>
              <a:t>log</a:t>
            </a:r>
            <a:r>
              <a:rPr lang="tr-TR" dirty="0" smtClean="0"/>
              <a:t> defterine soldaki resimdeki şekilde eklendi.</a:t>
            </a:r>
            <a:endParaRPr lang="tr-TR" dirty="0"/>
          </a:p>
        </p:txBody>
      </p:sp>
      <p:cxnSp>
        <p:nvCxnSpPr>
          <p:cNvPr id="22" name="21 Düz Ok Bağlayıcısı"/>
          <p:cNvCxnSpPr/>
          <p:nvPr/>
        </p:nvCxnSpPr>
        <p:spPr>
          <a:xfrm rot="16200000" flipV="1">
            <a:off x="500034" y="3786190"/>
            <a:ext cx="150019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914995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DevCpp’a</a:t>
            </a:r>
            <a:r>
              <a:rPr lang="tr-TR" dirty="0" smtClean="0"/>
              <a:t> kulak verin…</a:t>
            </a:r>
            <a:endParaRPr lang="tr-TR" dirty="0"/>
          </a:p>
        </p:txBody>
      </p:sp>
      <p:sp>
        <p:nvSpPr>
          <p:cNvPr id="3" name="2 İçerik Yer Tutucusu"/>
          <p:cNvSpPr>
            <a:spLocks noGrp="1"/>
          </p:cNvSpPr>
          <p:nvPr>
            <p:ph sz="quarter" idx="1"/>
          </p:nvPr>
        </p:nvSpPr>
        <p:spPr/>
        <p:txBody>
          <a:bodyPr/>
          <a:lstStyle/>
          <a:p>
            <a:r>
              <a:rPr lang="tr-TR" dirty="0" smtClean="0"/>
              <a:t>En kolay tespit edilen hatalar </a:t>
            </a:r>
            <a:r>
              <a:rPr lang="tr-TR" dirty="0" err="1" smtClean="0"/>
              <a:t>sözdizim</a:t>
            </a:r>
            <a:r>
              <a:rPr lang="tr-TR" dirty="0" smtClean="0"/>
              <a:t> hatası olarak </a:t>
            </a:r>
            <a:r>
              <a:rPr lang="tr-TR" dirty="0" err="1" smtClean="0"/>
              <a:t>DevCpp’ın</a:t>
            </a:r>
            <a:r>
              <a:rPr lang="tr-TR" dirty="0" smtClean="0"/>
              <a:t> açıkça ifade ettiği hatalardır.</a:t>
            </a:r>
          </a:p>
          <a:p>
            <a:r>
              <a:rPr lang="tr-TR" dirty="0" err="1" smtClean="0"/>
              <a:t>DevCpp</a:t>
            </a:r>
            <a:r>
              <a:rPr lang="tr-TR" dirty="0" smtClean="0"/>
              <a:t> uyarılarını dikkatlice anlamaya çalışın. Hatta ilk başlarda, özellikle hata yapıp, “Bu hatanın uyarısı aşağıda nasıl oluyor?” diye inceleyin.</a:t>
            </a:r>
          </a:p>
        </p:txBody>
      </p:sp>
      <p:pic>
        <p:nvPicPr>
          <p:cNvPr id="218114" name="Picture 2"/>
          <p:cNvPicPr>
            <a:picLocks noChangeAspect="1" noChangeArrowheads="1"/>
          </p:cNvPicPr>
          <p:nvPr/>
        </p:nvPicPr>
        <p:blipFill>
          <a:blip r:embed="rId3"/>
          <a:srcRect/>
          <a:stretch>
            <a:fillRect/>
          </a:stretch>
        </p:blipFill>
        <p:spPr bwMode="auto">
          <a:xfrm>
            <a:off x="2428860" y="3357562"/>
            <a:ext cx="5572164" cy="2969645"/>
          </a:xfrm>
          <a:prstGeom prst="rect">
            <a:avLst/>
          </a:prstGeom>
          <a:noFill/>
          <a:ln w="9525">
            <a:noFill/>
            <a:miter lim="800000"/>
            <a:headEnd/>
            <a:tailEnd/>
          </a:ln>
          <a:effectLst/>
        </p:spPr>
      </p:pic>
      <p:sp>
        <p:nvSpPr>
          <p:cNvPr id="5" name="4 Sağ Ok"/>
          <p:cNvSpPr/>
          <p:nvPr/>
        </p:nvSpPr>
        <p:spPr>
          <a:xfrm rot="6808980">
            <a:off x="4050318" y="3627042"/>
            <a:ext cx="2428892" cy="18573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5 Resim" descr="indir.png"/>
          <p:cNvPicPr>
            <a:picLocks noChangeAspect="1"/>
          </p:cNvPicPr>
          <p:nvPr/>
        </p:nvPicPr>
        <p:blipFill>
          <a:blip r:embed="rId4"/>
          <a:stretch>
            <a:fillRect/>
          </a:stretch>
        </p:blipFill>
        <p:spPr>
          <a:xfrm>
            <a:off x="357158" y="3643314"/>
            <a:ext cx="1857388" cy="139842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DevCpp</a:t>
            </a:r>
            <a:r>
              <a:rPr lang="tr-TR" dirty="0" smtClean="0"/>
              <a:t> Uyarıları Gösterme Ayarı</a:t>
            </a:r>
            <a:endParaRPr lang="tr-TR" dirty="0"/>
          </a:p>
        </p:txBody>
      </p:sp>
      <p:sp>
        <p:nvSpPr>
          <p:cNvPr id="3" name="2 İçerik Yer Tutucusu"/>
          <p:cNvSpPr>
            <a:spLocks noGrp="1"/>
          </p:cNvSpPr>
          <p:nvPr>
            <p:ph sz="quarter" idx="1"/>
          </p:nvPr>
        </p:nvSpPr>
        <p:spPr/>
        <p:txBody>
          <a:bodyPr/>
          <a:lstStyle/>
          <a:p>
            <a:r>
              <a:rPr lang="tr-TR" dirty="0" err="1" smtClean="0"/>
              <a:t>DevCpp’ın</a:t>
            </a:r>
            <a:r>
              <a:rPr lang="tr-TR" dirty="0" smtClean="0"/>
              <a:t> derleyici ayarlarına girerek detaylı uyarıları gösterme ayarlarını da açarsanız, kodlarınızdaki eksikler konusunda daha çok geri bildirim alırsınız.</a:t>
            </a:r>
          </a:p>
          <a:p>
            <a:r>
              <a:rPr lang="tr-TR" dirty="0" smtClean="0"/>
              <a:t>“</a:t>
            </a:r>
            <a:r>
              <a:rPr lang="tr-TR" b="1" i="1" dirty="0" smtClean="0"/>
              <a:t>Hata</a:t>
            </a:r>
            <a:r>
              <a:rPr lang="tr-TR" dirty="0" smtClean="0"/>
              <a:t>”lardan farklı olarak “</a:t>
            </a:r>
            <a:r>
              <a:rPr lang="tr-TR" b="1" i="1" dirty="0" smtClean="0"/>
              <a:t>Uyarı</a:t>
            </a:r>
            <a:r>
              <a:rPr lang="tr-TR" dirty="0" smtClean="0"/>
              <a:t>”lar kodun derlenmesine engel olmazlar.</a:t>
            </a:r>
            <a:endParaRPr lang="tr-TR" dirty="0"/>
          </a:p>
        </p:txBody>
      </p:sp>
      <p:pic>
        <p:nvPicPr>
          <p:cNvPr id="4" name="3 Resim" descr="Ekran Alıntısı.GIF"/>
          <p:cNvPicPr>
            <a:picLocks noChangeAspect="1"/>
          </p:cNvPicPr>
          <p:nvPr/>
        </p:nvPicPr>
        <p:blipFill>
          <a:blip r:embed="rId3"/>
          <a:stretch>
            <a:fillRect/>
          </a:stretch>
        </p:blipFill>
        <p:spPr>
          <a:xfrm>
            <a:off x="2214546" y="3500438"/>
            <a:ext cx="4733925" cy="3048000"/>
          </a:xfrm>
          <a:prstGeom prst="rect">
            <a:avLst/>
          </a:prstGeom>
        </p:spPr>
      </p:pic>
      <p:sp>
        <p:nvSpPr>
          <p:cNvPr id="5" name="4 Oval"/>
          <p:cNvSpPr/>
          <p:nvPr/>
        </p:nvSpPr>
        <p:spPr>
          <a:xfrm>
            <a:off x="5429256" y="5000636"/>
            <a:ext cx="1500198" cy="64294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cute-computer-5814716.jpg"/>
          <p:cNvPicPr>
            <a:picLocks noChangeAspect="1"/>
          </p:cNvPicPr>
          <p:nvPr/>
        </p:nvPicPr>
        <p:blipFill>
          <a:blip r:embed="rId3" cstate="print"/>
          <a:stretch>
            <a:fillRect/>
          </a:stretch>
        </p:blipFill>
        <p:spPr>
          <a:xfrm>
            <a:off x="642910" y="2214554"/>
            <a:ext cx="1576390" cy="1422692"/>
          </a:xfrm>
          <a:prstGeom prst="rect">
            <a:avLst/>
          </a:prstGeom>
        </p:spPr>
      </p:pic>
      <p:sp>
        <p:nvSpPr>
          <p:cNvPr id="2" name="1 Başlık"/>
          <p:cNvSpPr>
            <a:spLocks noGrp="1"/>
          </p:cNvSpPr>
          <p:nvPr>
            <p:ph type="title"/>
          </p:nvPr>
        </p:nvSpPr>
        <p:spPr/>
        <p:txBody>
          <a:bodyPr/>
          <a:lstStyle/>
          <a:p>
            <a:r>
              <a:rPr lang="tr-TR" dirty="0" smtClean="0"/>
              <a:t>Etkin hata ayıklama yöntemleri</a:t>
            </a:r>
            <a:endParaRPr lang="tr-TR" dirty="0"/>
          </a:p>
        </p:txBody>
      </p:sp>
      <p:sp>
        <p:nvSpPr>
          <p:cNvPr id="3" name="2 İçerik Yer Tutucusu"/>
          <p:cNvSpPr>
            <a:spLocks noGrp="1"/>
          </p:cNvSpPr>
          <p:nvPr>
            <p:ph sz="quarter" idx="1"/>
          </p:nvPr>
        </p:nvSpPr>
        <p:spPr>
          <a:xfrm>
            <a:off x="457200" y="1219200"/>
            <a:ext cx="8229600" cy="4710130"/>
          </a:xfrm>
        </p:spPr>
        <p:txBody>
          <a:bodyPr>
            <a:normAutofit lnSpcReduction="10000"/>
          </a:bodyPr>
          <a:lstStyle/>
          <a:p>
            <a:pPr marL="514350" indent="-514350">
              <a:buFont typeface="+mj-lt"/>
              <a:buAutoNum type="arabicPeriod"/>
            </a:pPr>
            <a:r>
              <a:rPr lang="tr-TR" sz="2400" dirty="0" err="1" smtClean="0"/>
              <a:t>DevCpp’ın</a:t>
            </a:r>
            <a:r>
              <a:rPr lang="tr-TR" sz="2400" dirty="0" smtClean="0"/>
              <a:t> hata ayıklama modülünü kullanın.</a:t>
            </a:r>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788670" lvl="1" indent="-514350"/>
            <a:r>
              <a:rPr lang="tr-TR" sz="2100" dirty="0" smtClean="0"/>
              <a:t>Programcıların kullandığı bunun gibi özel programlar/teknikler mevcuttur. </a:t>
            </a:r>
            <a:r>
              <a:rPr lang="tr-TR" sz="1600" dirty="0" smtClean="0"/>
              <a:t>(</a:t>
            </a:r>
            <a:r>
              <a:rPr lang="tr-TR" sz="1600" dirty="0" smtClean="0">
                <a:hlinkClick r:id="rId4"/>
              </a:rPr>
              <a:t>örnek</a:t>
            </a:r>
            <a:r>
              <a:rPr lang="tr-TR" sz="1600" dirty="0" smtClean="0"/>
              <a:t>)</a:t>
            </a:r>
            <a:endParaRPr lang="tr-TR" sz="2100" dirty="0" smtClean="0"/>
          </a:p>
          <a:p>
            <a:pPr marL="514350" indent="-514350">
              <a:buFont typeface="+mj-lt"/>
              <a:buAutoNum type="arabicPeriod"/>
            </a:pPr>
            <a:r>
              <a:rPr lang="tr-TR" sz="2400" dirty="0" smtClean="0"/>
              <a:t>Bu modül olmadan da hata ayıklama yapılabilir mi?</a:t>
            </a:r>
          </a:p>
          <a:p>
            <a:pPr marL="788670" lvl="1" indent="-514350"/>
            <a:r>
              <a:rPr lang="tr-TR" dirty="0" smtClean="0"/>
              <a:t>geçici </a:t>
            </a:r>
            <a:r>
              <a:rPr lang="tr-TR" dirty="0" err="1" smtClean="0"/>
              <a:t>printf’lerle</a:t>
            </a:r>
            <a:r>
              <a:rPr lang="tr-TR" dirty="0" smtClean="0"/>
              <a:t> kod içinde pratik bir kod ayıklama yöntemi oluşturabiliriz.</a:t>
            </a:r>
            <a:endParaRPr lang="tr-TR" dirty="0"/>
          </a:p>
        </p:txBody>
      </p:sp>
      <p:pic>
        <p:nvPicPr>
          <p:cNvPr id="6" name="Picture 1"/>
          <p:cNvPicPr>
            <a:picLocks noChangeAspect="1" noChangeArrowheads="1"/>
          </p:cNvPicPr>
          <p:nvPr/>
        </p:nvPicPr>
        <p:blipFill>
          <a:blip r:embed="rId5"/>
          <a:srcRect l="5111" t="5492" r="36310" b="32227"/>
          <a:stretch>
            <a:fillRect/>
          </a:stretch>
        </p:blipFill>
        <p:spPr bwMode="auto">
          <a:xfrm>
            <a:off x="2500298" y="1643050"/>
            <a:ext cx="3788347" cy="226453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amond(in)">
                                      <p:cBhvr>
                                        <p:cTn id="7" dur="20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diamond(in)">
                                      <p:cBhvr>
                                        <p:cTn id="1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a:ln/>
        </p:spPr>
        <p:txBody>
          <a:bodyPr>
            <a:normAutofit/>
          </a:bodyPr>
          <a:lstStyle/>
          <a:p>
            <a:r>
              <a:rPr lang="tr-TR" dirty="0" smtClean="0"/>
              <a:t>Etkin hata ayıklama yöntemleri: geçici </a:t>
            </a:r>
            <a:r>
              <a:rPr lang="tr-TR" dirty="0" err="1" smtClean="0"/>
              <a:t>printler</a:t>
            </a:r>
            <a:endParaRPr lang="en-US" dirty="0"/>
          </a:p>
        </p:txBody>
      </p:sp>
      <p:sp>
        <p:nvSpPr>
          <p:cNvPr id="21507" name="Rectangle 3"/>
          <p:cNvSpPr>
            <a:spLocks noGrp="1" noChangeArrowheads="1"/>
          </p:cNvSpPr>
          <p:nvPr>
            <p:ph sz="quarter" idx="1"/>
          </p:nvPr>
        </p:nvSpPr>
        <p:spPr>
          <a:xfrm>
            <a:off x="457200" y="1285860"/>
            <a:ext cx="8229600" cy="4929222"/>
          </a:xfrm>
          <a:noFill/>
          <a:ln/>
        </p:spPr>
        <p:txBody>
          <a:bodyPr>
            <a:normAutofit/>
          </a:bodyPr>
          <a:lstStyle/>
          <a:p>
            <a:r>
              <a:rPr lang="en-US" sz="2400" dirty="0" smtClean="0"/>
              <a:t>Insert </a:t>
            </a:r>
            <a:r>
              <a:rPr lang="en-US" sz="2400" dirty="0"/>
              <a:t>temporary </a:t>
            </a:r>
            <a:r>
              <a:rPr lang="en-US" sz="2400" dirty="0" err="1"/>
              <a:t>printf</a:t>
            </a:r>
            <a:r>
              <a:rPr lang="en-US" sz="2400" dirty="0"/>
              <a:t>() statements so you can see what your program is doing.</a:t>
            </a:r>
          </a:p>
          <a:p>
            <a:pPr lvl="1"/>
            <a:r>
              <a:rPr lang="en-US" sz="2400" dirty="0"/>
              <a:t>Confirm that the correct value(s) has been read in.</a:t>
            </a:r>
          </a:p>
          <a:p>
            <a:pPr lvl="1"/>
            <a:r>
              <a:rPr lang="en-US" sz="2400" dirty="0"/>
              <a:t>Check the results of arithmetic computations immediately after they are performed</a:t>
            </a:r>
            <a:r>
              <a:rPr lang="en-US" sz="2400" dirty="0" smtClean="0"/>
              <a:t>.</a:t>
            </a:r>
            <a:endParaRPr lang="tr-TR" sz="2400" dirty="0" smtClean="0"/>
          </a:p>
          <a:p>
            <a:r>
              <a:rPr lang="en-US" sz="2400" dirty="0" smtClean="0"/>
              <a:t>Trace your code by hand (a hand trace), keeping track of the value of each variable.</a:t>
            </a:r>
          </a:p>
          <a:p>
            <a:pPr lvl="1"/>
            <a:endParaRPr lang="en-US" sz="2400" dirty="0"/>
          </a:p>
        </p:txBody>
      </p:sp>
      <p:pic>
        <p:nvPicPr>
          <p:cNvPr id="4" name="3 Resim" descr="3d-man-showing-okay-hand-sign-with-a-clipart__k17657373.jpg"/>
          <p:cNvPicPr>
            <a:picLocks noChangeAspect="1"/>
          </p:cNvPicPr>
          <p:nvPr/>
        </p:nvPicPr>
        <p:blipFill>
          <a:blip r:embed="rId3"/>
          <a:stretch>
            <a:fillRect/>
          </a:stretch>
        </p:blipFill>
        <p:spPr>
          <a:xfrm>
            <a:off x="6215074" y="3894438"/>
            <a:ext cx="2415580" cy="2320643"/>
          </a:xfrm>
          <a:prstGeom prst="rect">
            <a:avLst/>
          </a:prstGeom>
        </p:spPr>
      </p:pic>
    </p:spTree>
    <p:extLst>
      <p:ext uri="{BB962C8B-B14F-4D97-AF65-F5344CB8AC3E}">
        <p14:creationId xmlns="" xmlns:p14="http://schemas.microsoft.com/office/powerpoint/2010/main" val="2574396426"/>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hata ayıklama yöntemleri: geçici </a:t>
            </a:r>
            <a:r>
              <a:rPr lang="tr-TR" dirty="0" err="1" smtClean="0"/>
              <a:t>printler</a:t>
            </a:r>
            <a:endParaRPr lang="tr-TR" dirty="0"/>
          </a:p>
        </p:txBody>
      </p:sp>
      <p:sp>
        <p:nvSpPr>
          <p:cNvPr id="3" name="2 İçerik Yer Tutucusu"/>
          <p:cNvSpPr>
            <a:spLocks noGrp="1"/>
          </p:cNvSpPr>
          <p:nvPr>
            <p:ph sz="quarter" idx="1"/>
          </p:nvPr>
        </p:nvSpPr>
        <p:spPr/>
        <p:txBody>
          <a:bodyPr>
            <a:normAutofit fontScale="92500" lnSpcReduction="10000"/>
          </a:bodyPr>
          <a:lstStyle/>
          <a:p>
            <a:pPr marL="514350" indent="-514350">
              <a:buNone/>
            </a:pPr>
            <a:r>
              <a:rPr lang="tr-TR" dirty="0" smtClean="0"/>
              <a:t>Kodunuzdaki hataları tespit etmek için satırlar arasına </a:t>
            </a:r>
            <a:r>
              <a:rPr lang="tr-TR" dirty="0" err="1" smtClean="0"/>
              <a:t>printf’ler</a:t>
            </a:r>
            <a:r>
              <a:rPr lang="tr-TR" dirty="0" smtClean="0"/>
              <a:t> koyabilirsiniz.</a:t>
            </a:r>
          </a:p>
          <a:p>
            <a:pPr marL="514350" indent="-514350">
              <a:buNone/>
            </a:pPr>
            <a:r>
              <a:rPr lang="tr-TR" dirty="0" smtClean="0"/>
              <a:t>	Örneğin:</a:t>
            </a:r>
          </a:p>
          <a:p>
            <a:pPr marL="1062990" lvl="2" indent="-514350">
              <a:buNone/>
            </a:pPr>
            <a:r>
              <a:rPr lang="tr-TR" dirty="0" smtClean="0"/>
              <a:t>	…</a:t>
            </a:r>
          </a:p>
          <a:p>
            <a:pPr marL="1062990" lvl="2" indent="-514350">
              <a:buNone/>
            </a:pPr>
            <a:r>
              <a:rPr lang="tr-TR" dirty="0" smtClean="0"/>
              <a:t>	</a:t>
            </a:r>
            <a:r>
              <a:rPr lang="tr-TR" sz="2100" b="1" dirty="0" smtClean="0">
                <a:solidFill>
                  <a:srgbClr val="FF0000"/>
                </a:solidFill>
              </a:rPr>
              <a:t>// </a:t>
            </a:r>
            <a:r>
              <a:rPr lang="tr-TR" sz="2100" b="1" dirty="0" err="1" smtClean="0">
                <a:solidFill>
                  <a:srgbClr val="FF0000"/>
                </a:solidFill>
              </a:rPr>
              <a:t>printf</a:t>
            </a:r>
            <a:r>
              <a:rPr lang="tr-TR" sz="2100" b="1" dirty="0" smtClean="0">
                <a:solidFill>
                  <a:srgbClr val="FF0000"/>
                </a:solidFill>
              </a:rPr>
              <a:t>(“Dosyadan %d </a:t>
            </a:r>
            <a:r>
              <a:rPr lang="tr-TR" sz="2100" b="1" dirty="0" err="1" smtClean="0">
                <a:solidFill>
                  <a:srgbClr val="FF0000"/>
                </a:solidFill>
              </a:rPr>
              <a:t>degeri</a:t>
            </a:r>
            <a:r>
              <a:rPr lang="tr-TR" sz="2100" b="1" dirty="0" smtClean="0">
                <a:solidFill>
                  <a:srgbClr val="FF0000"/>
                </a:solidFill>
              </a:rPr>
              <a:t> okundu.\n”, a);</a:t>
            </a:r>
          </a:p>
          <a:p>
            <a:pPr marL="1062990" lvl="2" indent="-514350">
              <a:buNone/>
            </a:pPr>
            <a:r>
              <a:rPr lang="tr-TR" dirty="0" smtClean="0"/>
              <a:t>	</a:t>
            </a:r>
            <a:r>
              <a:rPr lang="tr-TR" dirty="0" err="1" smtClean="0"/>
              <a:t>sonuc</a:t>
            </a:r>
            <a:r>
              <a:rPr lang="tr-TR" dirty="0" smtClean="0"/>
              <a:t> = f(a);</a:t>
            </a:r>
          </a:p>
          <a:p>
            <a:pPr marL="1062990" lvl="2" indent="-514350">
              <a:buNone/>
            </a:pPr>
            <a:r>
              <a:rPr lang="tr-TR" dirty="0" smtClean="0"/>
              <a:t>	</a:t>
            </a:r>
            <a:r>
              <a:rPr lang="tr-TR" b="1" dirty="0" smtClean="0">
                <a:solidFill>
                  <a:srgbClr val="FF0000"/>
                </a:solidFill>
              </a:rPr>
              <a:t>// </a:t>
            </a:r>
            <a:r>
              <a:rPr lang="tr-TR" b="1" dirty="0" err="1" smtClean="0">
                <a:solidFill>
                  <a:srgbClr val="FF0000"/>
                </a:solidFill>
              </a:rPr>
              <a:t>printf</a:t>
            </a:r>
            <a:r>
              <a:rPr lang="tr-TR" b="1" dirty="0" smtClean="0">
                <a:solidFill>
                  <a:srgbClr val="FF0000"/>
                </a:solidFill>
              </a:rPr>
              <a:t>(“</a:t>
            </a:r>
            <a:r>
              <a:rPr lang="tr-TR" b="1" dirty="0" err="1" smtClean="0">
                <a:solidFill>
                  <a:srgbClr val="FF0000"/>
                </a:solidFill>
              </a:rPr>
              <a:t>Sonuc</a:t>
            </a:r>
            <a:r>
              <a:rPr lang="tr-TR" b="1" dirty="0" smtClean="0">
                <a:solidFill>
                  <a:srgbClr val="FF0000"/>
                </a:solidFill>
              </a:rPr>
              <a:t> </a:t>
            </a:r>
            <a:r>
              <a:rPr lang="tr-TR" b="1" dirty="0" err="1" smtClean="0">
                <a:solidFill>
                  <a:srgbClr val="FF0000"/>
                </a:solidFill>
              </a:rPr>
              <a:t>degeri</a:t>
            </a:r>
            <a:r>
              <a:rPr lang="tr-TR" b="1" dirty="0" smtClean="0">
                <a:solidFill>
                  <a:srgbClr val="FF0000"/>
                </a:solidFill>
              </a:rPr>
              <a:t> %d olarak </a:t>
            </a:r>
            <a:r>
              <a:rPr lang="tr-TR" b="1" dirty="0" err="1" smtClean="0">
                <a:solidFill>
                  <a:srgbClr val="FF0000"/>
                </a:solidFill>
              </a:rPr>
              <a:t>hesaplandi</a:t>
            </a:r>
            <a:r>
              <a:rPr lang="tr-TR" b="1" dirty="0" smtClean="0">
                <a:solidFill>
                  <a:srgbClr val="FF0000"/>
                </a:solidFill>
              </a:rPr>
              <a:t>.\n”, </a:t>
            </a:r>
            <a:r>
              <a:rPr lang="tr-TR" b="1" dirty="0" err="1" smtClean="0">
                <a:solidFill>
                  <a:srgbClr val="FF0000"/>
                </a:solidFill>
              </a:rPr>
              <a:t>sonuc</a:t>
            </a:r>
            <a:r>
              <a:rPr lang="tr-TR" b="1" dirty="0" smtClean="0">
                <a:solidFill>
                  <a:srgbClr val="FF0000"/>
                </a:solidFill>
              </a:rPr>
              <a:t>);</a:t>
            </a:r>
          </a:p>
          <a:p>
            <a:pPr marL="1062990" lvl="2" indent="-514350">
              <a:buNone/>
            </a:pPr>
            <a:r>
              <a:rPr lang="tr-TR" dirty="0" smtClean="0"/>
              <a:t>	</a:t>
            </a:r>
            <a:r>
              <a:rPr lang="tr-TR" dirty="0" err="1" smtClean="0"/>
              <a:t>if</a:t>
            </a:r>
            <a:r>
              <a:rPr lang="tr-TR" dirty="0" smtClean="0"/>
              <a:t>(</a:t>
            </a:r>
            <a:r>
              <a:rPr lang="tr-TR" dirty="0" err="1" smtClean="0"/>
              <a:t>sonuc</a:t>
            </a:r>
            <a:r>
              <a:rPr lang="tr-TR" dirty="0" smtClean="0"/>
              <a:t>&lt;5)</a:t>
            </a:r>
          </a:p>
          <a:p>
            <a:pPr marL="1062990" lvl="2" indent="-514350">
              <a:buNone/>
            </a:pPr>
            <a:r>
              <a:rPr lang="tr-TR" dirty="0" smtClean="0"/>
              <a:t>	…</a:t>
            </a:r>
          </a:p>
          <a:p>
            <a:pPr marL="1062990" lvl="2" indent="-514350">
              <a:buNone/>
            </a:pPr>
            <a:r>
              <a:rPr lang="tr-TR" sz="2600" dirty="0" smtClean="0"/>
              <a:t>Bu şekilde, kod çalışırken ara basamaklarda ne olduğu hakkında çıktıya bakarak fikir edinir, hataları tespit edebilirsiniz.</a:t>
            </a:r>
          </a:p>
          <a:p>
            <a:pPr marL="1062990" lvl="2" indent="-514350">
              <a:buNone/>
            </a:pPr>
            <a:r>
              <a:rPr lang="tr-TR" sz="2600" dirty="0" smtClean="0"/>
              <a:t>İşiniz bittiğinde bu hata ayıklama amaçlı satırları // ile yoruma çevirmeyi unutmayın.</a:t>
            </a:r>
          </a:p>
        </p:txBody>
      </p:sp>
      <p:pic>
        <p:nvPicPr>
          <p:cNvPr id="4" name="3 Resim" descr="images.png"/>
          <p:cNvPicPr>
            <a:picLocks noChangeAspect="1"/>
          </p:cNvPicPr>
          <p:nvPr/>
        </p:nvPicPr>
        <p:blipFill>
          <a:blip r:embed="rId3"/>
          <a:srcRect l="20916"/>
          <a:stretch>
            <a:fillRect/>
          </a:stretch>
        </p:blipFill>
        <p:spPr>
          <a:xfrm>
            <a:off x="7143768" y="1785926"/>
            <a:ext cx="1269888" cy="1285884"/>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amond(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hata ayıklama yöntemleri: </a:t>
            </a:r>
            <a:r>
              <a:rPr lang="tr-TR" dirty="0" err="1" smtClean="0"/>
              <a:t>if</a:t>
            </a:r>
            <a:r>
              <a:rPr lang="tr-TR" dirty="0" smtClean="0"/>
              <a:t>(DEBUG)</a:t>
            </a:r>
            <a:endParaRPr lang="tr-TR" dirty="0"/>
          </a:p>
        </p:txBody>
      </p:sp>
      <p:sp>
        <p:nvSpPr>
          <p:cNvPr id="6" name="5 İçerik Yer Tutucusu"/>
          <p:cNvSpPr>
            <a:spLocks noGrp="1"/>
          </p:cNvSpPr>
          <p:nvPr>
            <p:ph sz="quarter" idx="1"/>
          </p:nvPr>
        </p:nvSpPr>
        <p:spPr/>
        <p:txBody>
          <a:bodyPr/>
          <a:lstStyle/>
          <a:p>
            <a:pPr marL="788670" lvl="1" indent="-514350"/>
            <a:r>
              <a:rPr lang="tr-TR" sz="2000" dirty="0" smtClean="0"/>
              <a:t>Kodunuzda araya aşağıdaki gibi geçici </a:t>
            </a:r>
            <a:r>
              <a:rPr lang="tr-TR" sz="2000" dirty="0" err="1" smtClean="0"/>
              <a:t>printf’ler</a:t>
            </a:r>
            <a:r>
              <a:rPr lang="tr-TR" sz="2000" dirty="0" smtClean="0"/>
              <a:t> koyun. Böylece kod, ilgili satıra geldiğinde hangi değişken değerine sahip görürsünüz. </a:t>
            </a:r>
          </a:p>
          <a:p>
            <a:pPr marL="788670" lvl="1" indent="-514350"/>
            <a:r>
              <a:rPr lang="tr-TR" sz="2000" dirty="0" smtClean="0"/>
              <a:t>Kod, siz </a:t>
            </a:r>
            <a:r>
              <a:rPr lang="tr-TR" sz="2000" dirty="0" err="1" smtClean="0"/>
              <a:t>enter’a</a:t>
            </a:r>
            <a:r>
              <a:rPr lang="tr-TR" sz="2000" dirty="0" smtClean="0"/>
              <a:t> basana kadar devam etsin isterseniz, </a:t>
            </a:r>
            <a:r>
              <a:rPr lang="tr-TR" sz="2000" dirty="0" err="1" smtClean="0"/>
              <a:t>getch</a:t>
            </a:r>
            <a:r>
              <a:rPr lang="tr-TR" sz="2000" dirty="0" smtClean="0"/>
              <a:t>()’de ekleyin.</a:t>
            </a:r>
          </a:p>
          <a:p>
            <a:pPr marL="788670" lvl="1" indent="-514350"/>
            <a:r>
              <a:rPr lang="tr-TR" sz="2000" dirty="0" smtClean="0"/>
              <a:t>İşiniz bittiğinde ilgili satırları devre dışı bırakmak için DEBUG 0 yapın.</a:t>
            </a:r>
          </a:p>
          <a:p>
            <a:endParaRPr lang="tr-TR" dirty="0"/>
          </a:p>
        </p:txBody>
      </p:sp>
      <p:sp>
        <p:nvSpPr>
          <p:cNvPr id="4" name="3 Yuvarlatılmış Dikdörtgen"/>
          <p:cNvSpPr/>
          <p:nvPr/>
        </p:nvSpPr>
        <p:spPr>
          <a:xfrm>
            <a:off x="2214546" y="3357562"/>
            <a:ext cx="6357982" cy="271464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smtClean="0"/>
              <a:t>…</a:t>
            </a:r>
          </a:p>
          <a:p>
            <a:r>
              <a:rPr lang="tr-TR" dirty="0" smtClean="0"/>
              <a:t>#define DEBUG 1</a:t>
            </a:r>
          </a:p>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a:t>
            </a:r>
          </a:p>
          <a:p>
            <a:r>
              <a:rPr lang="tr-TR" dirty="0" err="1" smtClean="0"/>
              <a:t>if</a:t>
            </a:r>
            <a:r>
              <a:rPr lang="tr-TR" dirty="0" smtClean="0"/>
              <a:t>(DEBUG) {</a:t>
            </a:r>
          </a:p>
          <a:p>
            <a:r>
              <a:rPr lang="tr-TR" dirty="0" smtClean="0"/>
              <a:t> 	</a:t>
            </a:r>
            <a:r>
              <a:rPr lang="tr-TR" dirty="0" err="1" smtClean="0"/>
              <a:t>printf</a:t>
            </a:r>
            <a:r>
              <a:rPr lang="tr-TR" dirty="0" smtClean="0"/>
              <a:t>(“Dosyadan %c okundu. </a:t>
            </a:r>
            <a:r>
              <a:rPr lang="tr-TR" dirty="0" err="1" smtClean="0"/>
              <a:t>Kullanici</a:t>
            </a:r>
            <a:r>
              <a:rPr lang="tr-TR" dirty="0" smtClean="0"/>
              <a:t> %c girdi.”, x,y);</a:t>
            </a:r>
          </a:p>
          <a:p>
            <a:r>
              <a:rPr lang="tr-TR" dirty="0" smtClean="0"/>
              <a:t>	</a:t>
            </a:r>
            <a:r>
              <a:rPr lang="tr-TR" dirty="0" err="1" smtClean="0"/>
              <a:t>getch</a:t>
            </a:r>
            <a:r>
              <a:rPr lang="tr-TR" dirty="0" smtClean="0"/>
              <a:t>();</a:t>
            </a:r>
          </a:p>
          <a:p>
            <a:r>
              <a:rPr lang="tr-TR" dirty="0" smtClean="0"/>
              <a:t>}</a:t>
            </a:r>
          </a:p>
          <a:p>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Etkin hata ayıklama yöntemleri: kodu sadeleştirme</a:t>
            </a:r>
            <a:endParaRPr lang="tr-TR" dirty="0"/>
          </a:p>
        </p:txBody>
      </p:sp>
      <p:sp>
        <p:nvSpPr>
          <p:cNvPr id="3" name="2 İçerik Yer Tutucusu"/>
          <p:cNvSpPr>
            <a:spLocks noGrp="1"/>
          </p:cNvSpPr>
          <p:nvPr>
            <p:ph sz="quarter" idx="1"/>
          </p:nvPr>
        </p:nvSpPr>
        <p:spPr/>
        <p:txBody>
          <a:bodyPr>
            <a:normAutofit lnSpcReduction="10000"/>
          </a:bodyPr>
          <a:lstStyle/>
          <a:p>
            <a:pPr marL="514350" indent="-514350">
              <a:buNone/>
            </a:pPr>
            <a:r>
              <a:rPr lang="tr-TR" dirty="0" smtClean="0"/>
              <a:t>Kodunuzdaki hataları tespit etmek için belli kısımları geçici süreyle koddan çıkarabilirsiniz. Bunun için ilgili kodu kesip, başka bir belgeye yapıştırmak yerine /* ve */ kullanınız.</a:t>
            </a:r>
          </a:p>
          <a:p>
            <a:pPr marL="514350" indent="-514350">
              <a:buNone/>
            </a:pPr>
            <a:r>
              <a:rPr lang="tr-TR" dirty="0" smtClean="0"/>
              <a:t>Örneğin, tek başına Hesap1’in doğru çalışıp çalışmadığını test etmek için</a:t>
            </a:r>
            <a:endParaRPr lang="tr-TR" sz="2600" dirty="0" smtClean="0"/>
          </a:p>
          <a:p>
            <a:pPr marL="788670" lvl="1" indent="-514350">
              <a:buNone/>
            </a:pPr>
            <a:r>
              <a:rPr lang="tr-TR" dirty="0" smtClean="0"/>
              <a:t>	KODDAKİ GİRİŞ KISMI</a:t>
            </a:r>
          </a:p>
          <a:p>
            <a:pPr marL="788670" lvl="1" indent="-514350">
              <a:buNone/>
            </a:pPr>
            <a:r>
              <a:rPr lang="tr-TR" sz="2300" dirty="0" smtClean="0"/>
              <a:t>	HESAP 1 KISMI </a:t>
            </a:r>
          </a:p>
          <a:p>
            <a:pPr marL="788670" lvl="1" indent="-514350">
              <a:buNone/>
            </a:pPr>
            <a:r>
              <a:rPr lang="tr-TR" dirty="0" smtClean="0"/>
              <a:t>	</a:t>
            </a:r>
            <a:r>
              <a:rPr lang="tr-TR" dirty="0" smtClean="0">
                <a:solidFill>
                  <a:schemeClr val="bg1">
                    <a:lumMod val="65000"/>
                  </a:schemeClr>
                </a:solidFill>
              </a:rPr>
              <a:t>/*</a:t>
            </a:r>
          </a:p>
          <a:p>
            <a:pPr marL="788670" lvl="1" indent="-514350">
              <a:buNone/>
            </a:pPr>
            <a:r>
              <a:rPr lang="tr-TR" dirty="0" smtClean="0"/>
              <a:t>	HESAP 2 KISMI</a:t>
            </a:r>
          </a:p>
          <a:p>
            <a:pPr marL="788670" lvl="1" indent="-514350">
              <a:buNone/>
            </a:pPr>
            <a:r>
              <a:rPr lang="tr-TR" dirty="0" smtClean="0"/>
              <a:t>	</a:t>
            </a:r>
            <a:r>
              <a:rPr lang="tr-TR" dirty="0" smtClean="0">
                <a:solidFill>
                  <a:schemeClr val="bg1">
                    <a:lumMod val="65000"/>
                  </a:schemeClr>
                </a:solidFill>
              </a:rPr>
              <a:t>*/</a:t>
            </a:r>
          </a:p>
          <a:p>
            <a:pPr marL="788670" lvl="1" indent="-514350">
              <a:buNone/>
            </a:pPr>
            <a:r>
              <a:rPr lang="tr-TR" sz="2300" dirty="0" smtClean="0"/>
              <a:t>	EKRANA YAZDIRMA KISMI</a:t>
            </a:r>
          </a:p>
        </p:txBody>
      </p:sp>
      <p:pic>
        <p:nvPicPr>
          <p:cNvPr id="5" name="4 Resim" descr="Blocks.png"/>
          <p:cNvPicPr>
            <a:picLocks noChangeAspect="1"/>
          </p:cNvPicPr>
          <p:nvPr/>
        </p:nvPicPr>
        <p:blipFill>
          <a:blip r:embed="rId3"/>
          <a:stretch>
            <a:fillRect/>
          </a:stretch>
        </p:blipFill>
        <p:spPr>
          <a:xfrm>
            <a:off x="6429388" y="4143380"/>
            <a:ext cx="1911673" cy="2106588"/>
          </a:xfrm>
          <a:prstGeom prst="rect">
            <a:avLst/>
          </a:prstGeom>
        </p:spPr>
      </p:pic>
      <p:pic>
        <p:nvPicPr>
          <p:cNvPr id="6" name="5 Resim" descr="child-building-with-blocks-clipart-2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857752" y="3357562"/>
            <a:ext cx="1579050" cy="221803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amond(in)">
                                      <p:cBhvr>
                                        <p:cTn id="7" dur="2000"/>
                                        <p:tgtEl>
                                          <p:spTgt spid="3">
                                            <p:txEl>
                                              <p:pRg st="4" end="4"/>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amond(in)">
                                      <p:cBhvr>
                                        <p:cTn id="1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Kombinasyon fonksiyonu örneği</a:t>
            </a:r>
            <a:endParaRPr lang="tr-TR" dirty="0"/>
          </a:p>
        </p:txBody>
      </p:sp>
      <p:pic>
        <p:nvPicPr>
          <p:cNvPr id="4" name="3 Resim" descr="bilgisayar.wmf"/>
          <p:cNvPicPr>
            <a:picLocks noChangeAspect="1"/>
          </p:cNvPicPr>
          <p:nvPr/>
        </p:nvPicPr>
        <p:blipFill>
          <a:blip r:embed="rId2"/>
          <a:stretch>
            <a:fillRect/>
          </a:stretch>
        </p:blipFill>
        <p:spPr>
          <a:xfrm>
            <a:off x="7000892" y="2214554"/>
            <a:ext cx="1247771" cy="1273902"/>
          </a:xfrm>
          <a:prstGeom prst="rect">
            <a:avLst/>
          </a:prstGeom>
        </p:spPr>
      </p:pic>
      <p:pic>
        <p:nvPicPr>
          <p:cNvPr id="6" name="3 Resim" descr="lg_20123061-two-dozen-24-red,-pink-and-white-roses-and-gyp-handtied-bouquet-or-vase.jpg"/>
          <p:cNvPicPr/>
          <p:nvPr/>
        </p:nvPicPr>
        <p:blipFill>
          <a:blip r:embed="rId3" cstate="print"/>
          <a:stretch>
            <a:fillRect/>
          </a:stretch>
        </p:blipFill>
        <p:spPr>
          <a:xfrm>
            <a:off x="428596" y="1285860"/>
            <a:ext cx="2044773" cy="2108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4 Resim" descr="kombinasyon-çözümlü-sorular.jpg"/>
          <p:cNvPicPr/>
          <p:nvPr/>
        </p:nvPicPr>
        <p:blipFill>
          <a:blip r:embed="rId4" cstate="print"/>
          <a:stretch>
            <a:fillRect/>
          </a:stretch>
        </p:blipFill>
        <p:spPr>
          <a:xfrm>
            <a:off x="2571736" y="1285860"/>
            <a:ext cx="4357718" cy="3500462"/>
          </a:xfrm>
          <a:prstGeom prst="rect">
            <a:avLst/>
          </a:prstGeom>
        </p:spPr>
      </p:pic>
      <p:pic>
        <p:nvPicPr>
          <p:cNvPr id="8" name="7 Resim" descr="içerik.png"/>
          <p:cNvPicPr>
            <a:picLocks noChangeAspect="1"/>
          </p:cNvPicPr>
          <p:nvPr/>
        </p:nvPicPr>
        <p:blipFill>
          <a:blip r:embed="rId5">
            <a:clrChange>
              <a:clrFrom>
                <a:srgbClr val="FFFFFF"/>
              </a:clrFrom>
              <a:clrTo>
                <a:srgbClr val="FFFFFF">
                  <a:alpha val="0"/>
                </a:srgbClr>
              </a:clrTo>
            </a:clrChange>
          </a:blip>
          <a:stretch>
            <a:fillRect/>
          </a:stretch>
        </p:blipFill>
        <p:spPr>
          <a:xfrm>
            <a:off x="3357554" y="4929198"/>
            <a:ext cx="2938188" cy="1095377"/>
          </a:xfrm>
          <a:prstGeom prst="rect">
            <a:avLst/>
          </a:prstGeom>
        </p:spPr>
      </p:pic>
      <p:pic>
        <p:nvPicPr>
          <p:cNvPr id="5" name="25 Resim" descr="online-algebra-app-knowre-embraced-by-math-teachers-as-they-embrace-free-math-clipart-800_767.png"/>
          <p:cNvPicPr/>
          <p:nvPr/>
        </p:nvPicPr>
        <p:blipFill>
          <a:blip r:embed="rId6" cstate="print">
            <a:clrChange>
              <a:clrFrom>
                <a:srgbClr val="FFFFFF"/>
              </a:clrFrom>
              <a:clrTo>
                <a:srgbClr val="FFFFFF">
                  <a:alpha val="0"/>
                </a:srgbClr>
              </a:clrTo>
            </a:clrChange>
          </a:blip>
          <a:stretch>
            <a:fillRect/>
          </a:stretch>
        </p:blipFill>
        <p:spPr>
          <a:xfrm>
            <a:off x="6643702" y="4572008"/>
            <a:ext cx="2046440" cy="1642021"/>
          </a:xfrm>
          <a:prstGeom prst="rect">
            <a:avLst/>
          </a:prstGeom>
        </p:spPr>
      </p:pic>
      <p:sp>
        <p:nvSpPr>
          <p:cNvPr id="9" name="8 Yuvarlatılmış Dikdörtgen"/>
          <p:cNvSpPr/>
          <p:nvPr/>
        </p:nvSpPr>
        <p:spPr>
          <a:xfrm>
            <a:off x="357158" y="3714752"/>
            <a:ext cx="2357454"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smtClean="0"/>
              <a:t>ÖNCE ?</a:t>
            </a:r>
            <a:endParaRPr lang="tr-TR" sz="4000" dirty="0"/>
          </a:p>
        </p:txBody>
      </p:sp>
      <p:sp>
        <p:nvSpPr>
          <p:cNvPr id="10" name="9 Yuvarlatılmış Dikdörtgen"/>
          <p:cNvSpPr/>
          <p:nvPr/>
        </p:nvSpPr>
        <p:spPr>
          <a:xfrm>
            <a:off x="357158" y="3714752"/>
            <a:ext cx="2357454"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ÖNCE SÖZDE KOD</a:t>
            </a:r>
            <a:endParaRPr lang="tr-TR" sz="32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p:txBody>
          <a:bodyPr>
            <a:normAutofit fontScale="77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double</a:t>
            </a:r>
            <a:r>
              <a:rPr lang="tr-TR" dirty="0" smtClean="0"/>
              <a:t> dilim;</a:t>
            </a:r>
          </a:p>
          <a:p>
            <a:pPr>
              <a:buNone/>
            </a:pPr>
            <a:r>
              <a:rPr lang="tr-TR" dirty="0" smtClean="0"/>
              <a:t>	</a:t>
            </a:r>
            <a:r>
              <a:rPr lang="tr-TR" dirty="0" err="1" smtClean="0"/>
              <a:t>printf</a:t>
            </a:r>
            <a:r>
              <a:rPr lang="tr-TR" dirty="0" smtClean="0"/>
              <a:t>("Dilim:");</a:t>
            </a:r>
          </a:p>
          <a:p>
            <a:pPr>
              <a:buNone/>
            </a:pPr>
            <a:r>
              <a:rPr lang="tr-TR" dirty="0" smtClean="0"/>
              <a:t>	</a:t>
            </a:r>
            <a:r>
              <a:rPr lang="tr-TR" dirty="0" err="1" smtClean="0"/>
              <a:t>scanf</a:t>
            </a:r>
            <a:r>
              <a:rPr lang="tr-TR" dirty="0" smtClean="0"/>
              <a:t>("%d", &amp;dilim);</a:t>
            </a:r>
          </a:p>
          <a:p>
            <a:pPr>
              <a:buNone/>
            </a:pPr>
            <a:r>
              <a:rPr lang="tr-TR" dirty="0" smtClean="0"/>
              <a:t>	</a:t>
            </a:r>
            <a:r>
              <a:rPr lang="tr-TR" dirty="0" err="1" smtClean="0"/>
              <a:t>printf</a:t>
            </a:r>
            <a:r>
              <a:rPr lang="tr-TR" dirty="0" smtClean="0"/>
              <a:t>("Dilim %d olarak </a:t>
            </a:r>
            <a:r>
              <a:rPr lang="tr-TR" dirty="0" err="1" smtClean="0"/>
              <a:t>algilandi</a:t>
            </a:r>
            <a:r>
              <a:rPr lang="tr-TR" dirty="0" smtClean="0"/>
              <a:t>.", dilim);</a:t>
            </a:r>
          </a:p>
          <a:p>
            <a:pPr>
              <a:buNone/>
            </a:pPr>
            <a:r>
              <a:rPr lang="tr-TR" dirty="0" smtClean="0"/>
              <a:t>	</a:t>
            </a:r>
            <a:r>
              <a:rPr lang="tr-TR" dirty="0" err="1" smtClean="0"/>
              <a:t>fonk</a:t>
            </a:r>
            <a:r>
              <a:rPr lang="tr-TR" dirty="0" smtClean="0"/>
              <a:t>(dilim);</a:t>
            </a:r>
            <a:endParaRPr lang="tr-TR" b="1" dirty="0" smtClean="0"/>
          </a:p>
          <a:p>
            <a:pPr>
              <a:buNone/>
            </a:pPr>
            <a:r>
              <a:rPr lang="tr-TR" dirty="0" smtClean="0"/>
              <a:t>	</a:t>
            </a:r>
            <a:r>
              <a:rPr lang="tr-TR" dirty="0" err="1" smtClean="0"/>
              <a:t>return</a:t>
            </a:r>
            <a:r>
              <a:rPr lang="tr-TR" dirty="0" smtClean="0"/>
              <a:t> 0;	</a:t>
            </a:r>
          </a:p>
          <a:p>
            <a:pPr>
              <a:buNone/>
            </a:pPr>
            <a:r>
              <a:rPr lang="tr-TR" dirty="0" smtClean="0"/>
              <a: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smtClean="0"/>
              <a:t>{</a:t>
            </a:r>
          </a:p>
          <a:p>
            <a:pPr>
              <a:buNone/>
            </a:pPr>
            <a:r>
              <a:rPr lang="tr-TR" dirty="0" smtClean="0"/>
              <a:t>	</a:t>
            </a:r>
            <a:r>
              <a:rPr lang="tr-TR" dirty="0" err="1" smtClean="0"/>
              <a:t>printf</a:t>
            </a:r>
            <a:r>
              <a:rPr lang="tr-TR" dirty="0" smtClean="0"/>
              <a:t>(“\</a:t>
            </a:r>
            <a:r>
              <a:rPr lang="tr-TR" dirty="0" err="1" smtClean="0"/>
              <a:t>nDilim</a:t>
            </a:r>
            <a:r>
              <a:rPr lang="tr-TR" dirty="0" smtClean="0"/>
              <a:t> </a:t>
            </a:r>
            <a:r>
              <a:rPr lang="tr-TR" dirty="0" err="1" smtClean="0"/>
              <a:t>fonka</a:t>
            </a:r>
            <a:r>
              <a:rPr lang="tr-TR" dirty="0" smtClean="0"/>
              <a:t> %d olarak </a:t>
            </a:r>
            <a:r>
              <a:rPr lang="tr-TR" dirty="0" err="1" smtClean="0"/>
              <a:t>ulastirildi</a:t>
            </a:r>
            <a:r>
              <a:rPr lang="tr-TR" dirty="0" smtClean="0"/>
              <a:t>", dilim);	</a:t>
            </a:r>
          </a:p>
          <a:p>
            <a:pPr>
              <a:buNone/>
            </a:pPr>
            <a:r>
              <a:rPr lang="tr-TR" dirty="0" smtClean="0"/>
              <a:t>}</a:t>
            </a:r>
            <a:endParaRPr lang="tr-TR" dirty="0"/>
          </a:p>
        </p:txBody>
      </p:sp>
      <p:pic>
        <p:nvPicPr>
          <p:cNvPr id="1027" name="Picture 3"/>
          <p:cNvPicPr>
            <a:picLocks noChangeAspect="1" noChangeArrowheads="1"/>
          </p:cNvPicPr>
          <p:nvPr/>
        </p:nvPicPr>
        <p:blipFill>
          <a:blip r:embed="rId3"/>
          <a:srcRect r="76904" b="83203"/>
          <a:stretch>
            <a:fillRect/>
          </a:stretch>
        </p:blipFill>
        <p:spPr bwMode="auto">
          <a:xfrm>
            <a:off x="5500694" y="1428736"/>
            <a:ext cx="3005113" cy="1228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Yuvarlatılmış Dikdörtgen"/>
          <p:cNvSpPr/>
          <p:nvPr/>
        </p:nvSpPr>
        <p:spPr>
          <a:xfrm>
            <a:off x="785786" y="2500306"/>
            <a:ext cx="928694" cy="35719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6 Metin kutusu"/>
          <p:cNvSpPr txBox="1"/>
          <p:nvPr/>
        </p:nvSpPr>
        <p:spPr>
          <a:xfrm>
            <a:off x="5715008" y="3571876"/>
            <a:ext cx="300042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err="1" smtClean="0"/>
              <a:t>double</a:t>
            </a:r>
            <a:r>
              <a:rPr lang="tr-TR" dirty="0" smtClean="0"/>
              <a:t> hatalı olmasına rağmen </a:t>
            </a:r>
            <a:r>
              <a:rPr lang="tr-TR" dirty="0" err="1" smtClean="0"/>
              <a:t>main’deki</a:t>
            </a:r>
            <a:r>
              <a:rPr lang="tr-TR" dirty="0" smtClean="0"/>
              <a:t> </a:t>
            </a:r>
            <a:r>
              <a:rPr lang="tr-TR" dirty="0" err="1" smtClean="0"/>
              <a:t>printf</a:t>
            </a:r>
            <a:r>
              <a:rPr lang="tr-TR" dirty="0" smtClean="0"/>
              <a:t>/</a:t>
            </a:r>
            <a:r>
              <a:rPr lang="tr-TR" dirty="0" err="1" smtClean="0"/>
              <a:t>scanf’te</a:t>
            </a:r>
            <a:r>
              <a:rPr lang="tr-TR" dirty="0" smtClean="0"/>
              <a:t> bu hata gözükmüyor. Ancak fonksiyona gönderirken, durum ortaya çıkıyor.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double</a:t>
            </a:r>
            <a:r>
              <a:rPr lang="tr-TR" dirty="0" smtClean="0"/>
              <a:t> dilim; //Normalde </a:t>
            </a:r>
            <a:r>
              <a:rPr lang="tr-TR" dirty="0" err="1" smtClean="0"/>
              <a:t>int</a:t>
            </a:r>
            <a:r>
              <a:rPr lang="tr-TR" dirty="0" smtClean="0"/>
              <a:t> dilim </a:t>
            </a:r>
            <a:r>
              <a:rPr lang="tr-TR" dirty="0" err="1" smtClean="0"/>
              <a:t>olmali</a:t>
            </a:r>
            <a:r>
              <a:rPr lang="tr-TR" dirty="0" smtClean="0"/>
              <a:t>!</a:t>
            </a:r>
          </a:p>
          <a:p>
            <a:pPr>
              <a:buNone/>
            </a:pPr>
            <a:r>
              <a:rPr lang="tr-TR" dirty="0" smtClean="0"/>
              <a:t>	</a:t>
            </a:r>
            <a:r>
              <a:rPr lang="tr-TR" dirty="0" err="1" smtClean="0"/>
              <a:t>printf</a:t>
            </a:r>
            <a:r>
              <a:rPr lang="tr-TR" dirty="0" smtClean="0"/>
              <a:t>("Dilim:");</a:t>
            </a:r>
          </a:p>
          <a:p>
            <a:pPr>
              <a:buNone/>
            </a:pPr>
            <a:r>
              <a:rPr lang="tr-TR" dirty="0" smtClean="0"/>
              <a:t>	</a:t>
            </a:r>
            <a:r>
              <a:rPr lang="tr-TR" dirty="0" err="1" smtClean="0"/>
              <a:t>scanf</a:t>
            </a:r>
            <a:r>
              <a:rPr lang="tr-TR" dirty="0" smtClean="0"/>
              <a:t>("%d", &amp;dilim);</a:t>
            </a:r>
          </a:p>
          <a:p>
            <a:pPr>
              <a:buNone/>
            </a:pPr>
            <a:r>
              <a:rPr lang="tr-TR" dirty="0" smtClean="0"/>
              <a:t>	</a:t>
            </a:r>
            <a:r>
              <a:rPr lang="tr-TR" dirty="0" err="1" smtClean="0"/>
              <a:t>printf</a:t>
            </a:r>
            <a:r>
              <a:rPr lang="tr-TR" dirty="0" smtClean="0"/>
              <a:t>("Dilim %d olarak </a:t>
            </a:r>
            <a:r>
              <a:rPr lang="tr-TR" dirty="0" err="1" smtClean="0"/>
              <a:t>algilandi</a:t>
            </a:r>
            <a:r>
              <a:rPr lang="tr-TR" dirty="0" smtClean="0"/>
              <a:t>.", dilim);</a:t>
            </a:r>
          </a:p>
          <a:p>
            <a:pPr>
              <a:buNone/>
            </a:pPr>
            <a:r>
              <a:rPr lang="tr-TR" dirty="0" smtClean="0"/>
              <a:t>	//Burada </a:t>
            </a:r>
            <a:r>
              <a:rPr lang="tr-TR" dirty="0" err="1" smtClean="0"/>
              <a:t>dogru</a:t>
            </a:r>
            <a:r>
              <a:rPr lang="tr-TR" dirty="0" smtClean="0"/>
              <a:t> </a:t>
            </a:r>
            <a:r>
              <a:rPr lang="tr-TR" dirty="0" err="1" smtClean="0"/>
              <a:t>deger</a:t>
            </a:r>
            <a:r>
              <a:rPr lang="tr-TR" dirty="0" smtClean="0"/>
              <a:t> </a:t>
            </a:r>
            <a:r>
              <a:rPr lang="tr-TR" dirty="0" err="1" smtClean="0"/>
              <a:t>yazdirabiliyor</a:t>
            </a:r>
            <a:r>
              <a:rPr lang="tr-TR" dirty="0" smtClean="0"/>
              <a:t>.</a:t>
            </a:r>
          </a:p>
          <a:p>
            <a:pPr>
              <a:buNone/>
            </a:pPr>
            <a:r>
              <a:rPr lang="tr-TR" dirty="0" smtClean="0"/>
              <a:t>	</a:t>
            </a:r>
            <a:r>
              <a:rPr lang="tr-TR" dirty="0" err="1" smtClean="0"/>
              <a:t>fonk</a:t>
            </a:r>
            <a:r>
              <a:rPr lang="tr-TR" dirty="0" smtClean="0"/>
              <a:t>(dilim);</a:t>
            </a:r>
          </a:p>
          <a:p>
            <a:pPr>
              <a:buNone/>
            </a:pPr>
            <a:r>
              <a:rPr lang="tr-TR" dirty="0" smtClean="0"/>
              <a:t>	//Ama </a:t>
            </a:r>
            <a:r>
              <a:rPr lang="tr-TR" dirty="0" err="1" smtClean="0"/>
              <a:t>fonka</a:t>
            </a:r>
            <a:r>
              <a:rPr lang="tr-TR" dirty="0" smtClean="0"/>
              <a:t> giderken </a:t>
            </a:r>
            <a:r>
              <a:rPr lang="tr-TR" dirty="0" err="1" smtClean="0"/>
              <a:t>Cnin</a:t>
            </a:r>
            <a:r>
              <a:rPr lang="tr-TR" dirty="0" smtClean="0"/>
              <a:t> </a:t>
            </a:r>
            <a:r>
              <a:rPr lang="tr-TR" dirty="0" err="1" smtClean="0"/>
              <a:t>hos</a:t>
            </a:r>
            <a:r>
              <a:rPr lang="tr-TR" dirty="0" smtClean="0"/>
              <a:t> </a:t>
            </a:r>
            <a:r>
              <a:rPr lang="tr-TR" dirty="0" err="1" smtClean="0"/>
              <a:t>gorusu</a:t>
            </a:r>
            <a:r>
              <a:rPr lang="tr-TR" dirty="0" smtClean="0"/>
              <a:t> </a:t>
            </a:r>
            <a:r>
              <a:rPr lang="tr-TR" b="1" dirty="0" smtClean="0"/>
              <a:t>devreye girmiyor, bizi yarı yolda bırakıyor.</a:t>
            </a:r>
          </a:p>
          <a:p>
            <a:pPr>
              <a:buNone/>
            </a:pPr>
            <a:r>
              <a:rPr lang="tr-TR" dirty="0" smtClean="0"/>
              <a:t>	</a:t>
            </a:r>
            <a:r>
              <a:rPr lang="tr-TR" dirty="0" err="1" smtClean="0"/>
              <a:t>return</a:t>
            </a:r>
            <a:r>
              <a:rPr lang="tr-TR" dirty="0" smtClean="0"/>
              <a:t> 0;	</a:t>
            </a:r>
          </a:p>
          <a:p>
            <a:pPr>
              <a:buNone/>
            </a:pPr>
            <a:r>
              <a:rPr lang="tr-TR" dirty="0" smtClean="0"/>
              <a: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smtClean="0"/>
              <a:t>{</a:t>
            </a:r>
          </a:p>
          <a:p>
            <a:pPr>
              <a:buNone/>
            </a:pPr>
            <a:r>
              <a:rPr lang="tr-TR" dirty="0" smtClean="0"/>
              <a:t>	</a:t>
            </a:r>
            <a:r>
              <a:rPr lang="tr-TR" dirty="0" err="1" smtClean="0"/>
              <a:t>printf</a:t>
            </a:r>
            <a:r>
              <a:rPr lang="tr-TR" dirty="0" smtClean="0"/>
              <a:t>(“\</a:t>
            </a:r>
            <a:r>
              <a:rPr lang="tr-TR" dirty="0" err="1" smtClean="0"/>
              <a:t>nDilim</a:t>
            </a:r>
            <a:r>
              <a:rPr lang="tr-TR" dirty="0" smtClean="0"/>
              <a:t> </a:t>
            </a:r>
            <a:r>
              <a:rPr lang="tr-TR" dirty="0" err="1" smtClean="0"/>
              <a:t>fonka</a:t>
            </a:r>
            <a:r>
              <a:rPr lang="tr-TR" dirty="0" smtClean="0"/>
              <a:t> %d olarak </a:t>
            </a:r>
            <a:r>
              <a:rPr lang="tr-TR" dirty="0" err="1" smtClean="0"/>
              <a:t>ulastirildi</a:t>
            </a:r>
            <a:r>
              <a:rPr lang="tr-TR" dirty="0" smtClean="0"/>
              <a:t>", dilim);	</a:t>
            </a:r>
          </a:p>
          <a:p>
            <a:pPr>
              <a:buNone/>
            </a:pPr>
            <a:r>
              <a:rPr lang="tr-TR" dirty="0" smtClean="0"/>
              <a:t>}</a:t>
            </a:r>
            <a:endParaRPr lang="tr-TR" dirty="0"/>
          </a:p>
        </p:txBody>
      </p:sp>
      <p:pic>
        <p:nvPicPr>
          <p:cNvPr id="1027" name="Picture 3"/>
          <p:cNvPicPr>
            <a:picLocks noChangeAspect="1" noChangeArrowheads="1"/>
          </p:cNvPicPr>
          <p:nvPr/>
        </p:nvPicPr>
        <p:blipFill>
          <a:blip r:embed="rId3"/>
          <a:srcRect r="76904" b="83203"/>
          <a:stretch>
            <a:fillRect/>
          </a:stretch>
        </p:blipFill>
        <p:spPr bwMode="auto">
          <a:xfrm>
            <a:off x="5429256" y="1643050"/>
            <a:ext cx="3005113" cy="1228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6072198" y="4286256"/>
            <a:ext cx="2500330" cy="15716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Bir öğrencinin sorusu üzerine uzun uzun hatanın nedeni araştırıldıktan sonra keşfedilmiştir.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a:xfrm>
            <a:off x="457200" y="1219200"/>
            <a:ext cx="6329378" cy="3638560"/>
          </a:xfrm>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char</a:t>
            </a:r>
            <a:r>
              <a:rPr lang="tr-TR" dirty="0" smtClean="0"/>
              <a:t> y='d';</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char</a:t>
            </a:r>
            <a:r>
              <a:rPr lang="tr-TR" dirty="0" smtClean="0"/>
              <a:t> x;</a:t>
            </a:r>
          </a:p>
          <a:p>
            <a:pPr>
              <a:buNone/>
            </a:pPr>
            <a:r>
              <a:rPr lang="tr-TR" dirty="0" smtClean="0"/>
              <a:t>	</a:t>
            </a:r>
            <a:r>
              <a:rPr lang="tr-TR" dirty="0" err="1" smtClean="0"/>
              <a:t>printf</a:t>
            </a:r>
            <a:r>
              <a:rPr lang="tr-TR" dirty="0" smtClean="0"/>
              <a:t>("harf:");</a:t>
            </a:r>
          </a:p>
          <a:p>
            <a:pPr>
              <a:buNone/>
            </a:pPr>
            <a:r>
              <a:rPr lang="tr-TR" dirty="0" smtClean="0"/>
              <a:t>	scanf("%s",&amp;x);</a:t>
            </a:r>
          </a:p>
          <a:p>
            <a:pPr>
              <a:buNone/>
            </a:pPr>
            <a:r>
              <a:rPr lang="tr-TR" dirty="0" smtClean="0"/>
              <a:t>	</a:t>
            </a:r>
            <a:r>
              <a:rPr lang="tr-TR" dirty="0" err="1" smtClean="0"/>
              <a:t>printf</a:t>
            </a:r>
            <a:r>
              <a:rPr lang="tr-TR" dirty="0" smtClean="0"/>
              <a:t>("</a:t>
            </a:r>
            <a:r>
              <a:rPr lang="tr-TR" dirty="0" err="1" smtClean="0"/>
              <a:t>Girisiniz</a:t>
            </a:r>
            <a:r>
              <a:rPr lang="tr-TR" dirty="0" smtClean="0"/>
              <a:t>:%c\n", x);</a:t>
            </a:r>
          </a:p>
          <a:p>
            <a:pPr>
              <a:buNone/>
            </a:pPr>
            <a:r>
              <a:rPr lang="tr-TR" dirty="0" smtClean="0"/>
              <a:t>	</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sp>
        <p:nvSpPr>
          <p:cNvPr id="8" name="7 Yuvarlatılmış Dikdörtgen"/>
          <p:cNvSpPr/>
          <p:nvPr/>
        </p:nvSpPr>
        <p:spPr>
          <a:xfrm>
            <a:off x="1285852" y="3071810"/>
            <a:ext cx="500066" cy="35719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16066" name="Picture 2"/>
          <p:cNvPicPr>
            <a:picLocks noChangeAspect="1" noChangeArrowheads="1"/>
          </p:cNvPicPr>
          <p:nvPr/>
        </p:nvPicPr>
        <p:blipFill>
          <a:blip r:embed="rId3"/>
          <a:srcRect/>
          <a:stretch>
            <a:fillRect/>
          </a:stretch>
        </p:blipFill>
        <p:spPr bwMode="auto">
          <a:xfrm>
            <a:off x="5429256" y="1500174"/>
            <a:ext cx="2152650" cy="26574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a:xfrm>
            <a:off x="457200" y="1219200"/>
            <a:ext cx="6329378" cy="3638560"/>
          </a:xfrm>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char</a:t>
            </a:r>
            <a:r>
              <a:rPr lang="tr-TR" dirty="0" smtClean="0"/>
              <a:t> y='d';</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char</a:t>
            </a:r>
            <a:r>
              <a:rPr lang="tr-TR" dirty="0" smtClean="0"/>
              <a:t> x;</a:t>
            </a:r>
          </a:p>
          <a:p>
            <a:pPr>
              <a:buNone/>
            </a:pPr>
            <a:r>
              <a:rPr lang="tr-TR" dirty="0" smtClean="0"/>
              <a:t>	</a:t>
            </a:r>
            <a:r>
              <a:rPr lang="tr-TR" dirty="0" err="1" smtClean="0"/>
              <a:t>printf</a:t>
            </a:r>
            <a:r>
              <a:rPr lang="tr-TR" dirty="0" smtClean="0"/>
              <a:t>("harf:");</a:t>
            </a:r>
          </a:p>
          <a:p>
            <a:pPr>
              <a:buNone/>
            </a:pPr>
            <a:r>
              <a:rPr lang="tr-TR" dirty="0" smtClean="0"/>
              <a:t>	scanf",&amp;x);</a:t>
            </a:r>
          </a:p>
          <a:p>
            <a:pPr>
              <a:buNone/>
            </a:pPr>
            <a:r>
              <a:rPr lang="tr-TR" dirty="0" smtClean="0"/>
              <a:t>	</a:t>
            </a:r>
            <a:r>
              <a:rPr lang="tr-TR" dirty="0" err="1" smtClean="0"/>
              <a:t>printf</a:t>
            </a:r>
            <a:r>
              <a:rPr lang="tr-TR" dirty="0" smtClean="0"/>
              <a:t>("</a:t>
            </a:r>
            <a:r>
              <a:rPr lang="tr-TR" dirty="0" err="1" smtClean="0"/>
              <a:t>Girisiniz</a:t>
            </a:r>
            <a:r>
              <a:rPr lang="tr-TR" dirty="0" smtClean="0"/>
              <a:t>:%c\n", x);</a:t>
            </a:r>
          </a:p>
          <a:p>
            <a:pPr>
              <a:buNone/>
            </a:pPr>
            <a:r>
              <a:rPr lang="tr-TR" dirty="0" smtClean="0"/>
              <a:t>	</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sp>
        <p:nvSpPr>
          <p:cNvPr id="7" name="6 Metin kutusu"/>
          <p:cNvSpPr txBox="1"/>
          <p:nvPr/>
        </p:nvSpPr>
        <p:spPr>
          <a:xfrm>
            <a:off x="714348" y="4786322"/>
            <a:ext cx="764386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%c yerine %s kullanma hatası.</a:t>
            </a:r>
          </a:p>
          <a:p>
            <a:r>
              <a:rPr lang="tr-TR" dirty="0" smtClean="0"/>
              <a:t>Dizgilerde 1 karakter de </a:t>
            </a:r>
            <a:r>
              <a:rPr lang="tr-TR" dirty="0" err="1" smtClean="0"/>
              <a:t>C’nin</a:t>
            </a:r>
            <a:r>
              <a:rPr lang="tr-TR" dirty="0" smtClean="0"/>
              <a:t> kendisi için ayrılır.</a:t>
            </a:r>
          </a:p>
          <a:p>
            <a:r>
              <a:rPr lang="tr-TR" dirty="0" smtClean="0"/>
              <a:t>Burada x değişkenine harf yerleştiriliyor ancak hemen komşusunu da C dili kendisi için kullanıyor ve bu da y değişkeninin üzerine denk geliyor. Sonuç y değerinin üzerine yazılım yapıldı.</a:t>
            </a:r>
          </a:p>
        </p:txBody>
      </p:sp>
      <p:sp>
        <p:nvSpPr>
          <p:cNvPr id="8" name="7 Yuvarlatılmış Dikdörtgen"/>
          <p:cNvSpPr/>
          <p:nvPr/>
        </p:nvSpPr>
        <p:spPr>
          <a:xfrm>
            <a:off x="1285852" y="3071810"/>
            <a:ext cx="500066" cy="35719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16066" name="Picture 2"/>
          <p:cNvPicPr>
            <a:picLocks noChangeAspect="1" noChangeArrowheads="1"/>
          </p:cNvPicPr>
          <p:nvPr/>
        </p:nvPicPr>
        <p:blipFill>
          <a:blip r:embed="rId3"/>
          <a:srcRect/>
          <a:stretch>
            <a:fillRect/>
          </a:stretch>
        </p:blipFill>
        <p:spPr bwMode="auto">
          <a:xfrm>
            <a:off x="5429256" y="1500174"/>
            <a:ext cx="2152650" cy="26574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a:xfrm>
            <a:off x="457200" y="1219200"/>
            <a:ext cx="8229600" cy="5210196"/>
          </a:xfrm>
        </p:spPr>
        <p:txBody>
          <a:bodyPr>
            <a:normAutofit fontScale="62500" lnSpcReduction="20000"/>
          </a:bodyPr>
          <a:lstStyle/>
          <a:p>
            <a:pPr>
              <a:buNone/>
            </a:pPr>
            <a:r>
              <a:rPr lang="tr-TR" sz="2900" dirty="0" smtClean="0"/>
              <a:t>#</a:t>
            </a:r>
            <a:r>
              <a:rPr lang="tr-TR" sz="2900" dirty="0" err="1" smtClean="0"/>
              <a:t>include</a:t>
            </a:r>
            <a:r>
              <a:rPr lang="tr-TR" sz="2900" dirty="0" smtClean="0"/>
              <a:t> &lt;</a:t>
            </a:r>
            <a:r>
              <a:rPr lang="tr-TR" sz="2900" dirty="0" err="1" smtClean="0"/>
              <a:t>stdio</a:t>
            </a:r>
            <a:r>
              <a:rPr lang="tr-TR" sz="2900" dirty="0" smtClean="0"/>
              <a:t>.h&gt;</a:t>
            </a:r>
          </a:p>
          <a:p>
            <a:pPr>
              <a:buNone/>
            </a:pPr>
            <a:r>
              <a:rPr lang="tr-TR" sz="2900" dirty="0" smtClean="0"/>
              <a:t>#</a:t>
            </a:r>
            <a:r>
              <a:rPr lang="tr-TR" sz="2900" dirty="0" err="1" smtClean="0"/>
              <a:t>include</a:t>
            </a:r>
            <a:r>
              <a:rPr lang="tr-TR" sz="2900" dirty="0" smtClean="0"/>
              <a:t> &lt;</a:t>
            </a:r>
            <a:r>
              <a:rPr lang="tr-TR" sz="2900" dirty="0" err="1" smtClean="0"/>
              <a:t>conio</a:t>
            </a:r>
            <a:r>
              <a:rPr lang="tr-TR" sz="2900" dirty="0" smtClean="0"/>
              <a:t>.h&gt;</a:t>
            </a:r>
          </a:p>
          <a:p>
            <a:pPr>
              <a:buNone/>
            </a:pPr>
            <a:r>
              <a:rPr lang="tr-TR" sz="2900" dirty="0" err="1" smtClean="0"/>
              <a:t>int</a:t>
            </a:r>
            <a:r>
              <a:rPr lang="tr-TR" sz="2900" dirty="0" smtClean="0"/>
              <a:t> </a:t>
            </a:r>
            <a:r>
              <a:rPr lang="tr-TR" sz="2900" dirty="0" err="1" smtClean="0"/>
              <a:t>main</a:t>
            </a:r>
            <a:r>
              <a:rPr lang="tr-TR" sz="2900" dirty="0" smtClean="0"/>
              <a:t>() {</a:t>
            </a:r>
          </a:p>
          <a:p>
            <a:pPr>
              <a:buNone/>
            </a:pPr>
            <a:r>
              <a:rPr lang="tr-TR" sz="2900" dirty="0" smtClean="0"/>
              <a:t>	</a:t>
            </a:r>
            <a:r>
              <a:rPr lang="tr-TR" sz="2900" dirty="0" err="1" smtClean="0"/>
              <a:t>int</a:t>
            </a:r>
            <a:r>
              <a:rPr lang="tr-TR" sz="2900" dirty="0" smtClean="0"/>
              <a:t> </a:t>
            </a:r>
            <a:r>
              <a:rPr lang="tr-TR" sz="2900" dirty="0" err="1" smtClean="0"/>
              <a:t>giris</a:t>
            </a:r>
            <a:r>
              <a:rPr lang="tr-TR" sz="2900" dirty="0" smtClean="0"/>
              <a:t>, cevap;</a:t>
            </a:r>
          </a:p>
          <a:p>
            <a:pPr>
              <a:buNone/>
            </a:pPr>
            <a:r>
              <a:rPr lang="tr-TR" sz="2900" dirty="0" smtClean="0"/>
              <a:t>	FILE* dosya = </a:t>
            </a:r>
            <a:r>
              <a:rPr lang="tr-TR" sz="2900" dirty="0" err="1" smtClean="0"/>
              <a:t>fopen</a:t>
            </a:r>
            <a:r>
              <a:rPr lang="tr-TR" sz="2900" dirty="0" smtClean="0"/>
              <a:t>("cevap_</a:t>
            </a:r>
            <a:r>
              <a:rPr lang="tr-TR" sz="2900" dirty="0" err="1" smtClean="0"/>
              <a:t>anahtari</a:t>
            </a:r>
            <a:r>
              <a:rPr lang="tr-TR" sz="2900" dirty="0" smtClean="0"/>
              <a:t>.</a:t>
            </a:r>
            <a:r>
              <a:rPr lang="tr-TR" sz="2900" dirty="0" err="1" smtClean="0"/>
              <a:t>txt</a:t>
            </a:r>
            <a:r>
              <a:rPr lang="tr-TR" sz="2900" dirty="0" smtClean="0"/>
              <a:t>", "r");</a:t>
            </a:r>
          </a:p>
          <a:p>
            <a:pPr>
              <a:buNone/>
            </a:pPr>
            <a:r>
              <a:rPr lang="tr-TR" sz="2900" dirty="0" smtClean="0"/>
              <a:t>	</a:t>
            </a:r>
            <a:r>
              <a:rPr lang="tr-TR" sz="2900" dirty="0" err="1" smtClean="0"/>
              <a:t>fscanf</a:t>
            </a:r>
            <a:r>
              <a:rPr lang="tr-TR" sz="2900" dirty="0" smtClean="0"/>
              <a:t>(dosya, "%c", &amp;</a:t>
            </a:r>
            <a:r>
              <a:rPr lang="tr-TR" sz="2900" dirty="0" err="1" smtClean="0"/>
              <a:t>giris</a:t>
            </a:r>
            <a:r>
              <a:rPr lang="tr-TR" sz="2900" dirty="0" smtClean="0"/>
              <a:t>);</a:t>
            </a:r>
          </a:p>
          <a:p>
            <a:pPr>
              <a:buNone/>
            </a:pPr>
            <a:r>
              <a:rPr lang="tr-TR" sz="2900" dirty="0" smtClean="0"/>
              <a:t>	</a:t>
            </a:r>
            <a:r>
              <a:rPr lang="tr-TR" sz="2900" dirty="0" err="1" smtClean="0"/>
              <a:t>printf</a:t>
            </a:r>
            <a:r>
              <a:rPr lang="tr-TR" sz="2900" dirty="0" smtClean="0"/>
              <a:t>("Cevap nedir:");</a:t>
            </a:r>
          </a:p>
          <a:p>
            <a:pPr>
              <a:buNone/>
            </a:pPr>
            <a:r>
              <a:rPr lang="tr-TR" sz="2900" dirty="0" smtClean="0"/>
              <a:t>	</a:t>
            </a:r>
            <a:r>
              <a:rPr lang="tr-TR" sz="2900" dirty="0" err="1" smtClean="0"/>
              <a:t>scanf</a:t>
            </a:r>
            <a:r>
              <a:rPr lang="tr-TR" sz="2900" dirty="0" smtClean="0"/>
              <a:t> ("%c",  &amp;cevap);</a:t>
            </a:r>
          </a:p>
          <a:p>
            <a:pPr>
              <a:buNone/>
            </a:pPr>
            <a:r>
              <a:rPr lang="tr-TR" sz="2900" dirty="0" smtClean="0"/>
              <a:t>	</a:t>
            </a:r>
            <a:r>
              <a:rPr lang="tr-TR" sz="2900" dirty="0" err="1" smtClean="0"/>
              <a:t>printf</a:t>
            </a:r>
            <a:r>
              <a:rPr lang="tr-TR" sz="2900" dirty="0" smtClean="0"/>
              <a:t>("</a:t>
            </a:r>
            <a:r>
              <a:rPr lang="tr-TR" sz="2900" dirty="0" err="1" smtClean="0"/>
              <a:t>Giris</a:t>
            </a:r>
            <a:r>
              <a:rPr lang="tr-TR" sz="2900" dirty="0" smtClean="0"/>
              <a:t>:%c, cevap:%c\n", </a:t>
            </a:r>
            <a:r>
              <a:rPr lang="tr-TR" sz="2900" dirty="0" err="1" smtClean="0"/>
              <a:t>giris</a:t>
            </a:r>
            <a:r>
              <a:rPr lang="tr-TR" sz="2900" dirty="0" smtClean="0"/>
              <a:t>, cevap); </a:t>
            </a:r>
          </a:p>
          <a:p>
            <a:pPr>
              <a:buNone/>
            </a:pPr>
            <a:r>
              <a:rPr lang="tr-TR" sz="2900" dirty="0" smtClean="0"/>
              <a:t>	</a:t>
            </a:r>
            <a:r>
              <a:rPr lang="tr-TR" sz="2900" dirty="0" err="1" smtClean="0"/>
              <a:t>printf</a:t>
            </a:r>
            <a:r>
              <a:rPr lang="tr-TR" sz="2900" dirty="0" smtClean="0"/>
              <a:t>("Bu durumda cevabiniz: ");</a:t>
            </a:r>
          </a:p>
          <a:p>
            <a:pPr>
              <a:buNone/>
            </a:pPr>
            <a:r>
              <a:rPr lang="tr-TR" sz="2900" dirty="0" smtClean="0"/>
              <a:t>	</a:t>
            </a:r>
            <a:r>
              <a:rPr lang="tr-TR" sz="2900" dirty="0" err="1" smtClean="0"/>
              <a:t>if</a:t>
            </a:r>
            <a:r>
              <a:rPr lang="tr-TR" sz="2900" dirty="0" smtClean="0"/>
              <a:t>(</a:t>
            </a:r>
            <a:r>
              <a:rPr lang="tr-TR" sz="2900" dirty="0" err="1" smtClean="0"/>
              <a:t>giris</a:t>
            </a:r>
            <a:r>
              <a:rPr lang="tr-TR" sz="2900" dirty="0" smtClean="0"/>
              <a:t>==cevap)</a:t>
            </a:r>
          </a:p>
          <a:p>
            <a:pPr>
              <a:buNone/>
            </a:pPr>
            <a:r>
              <a:rPr lang="tr-TR" sz="2900" dirty="0" smtClean="0"/>
              <a:t>		</a:t>
            </a:r>
            <a:r>
              <a:rPr lang="tr-TR" sz="2900" dirty="0" err="1" smtClean="0"/>
              <a:t>printf</a:t>
            </a:r>
            <a:r>
              <a:rPr lang="tr-TR" sz="2900" dirty="0" smtClean="0"/>
              <a:t>("</a:t>
            </a:r>
            <a:r>
              <a:rPr lang="tr-TR" sz="2900" dirty="0" err="1" smtClean="0"/>
              <a:t>Dogru</a:t>
            </a:r>
            <a:r>
              <a:rPr lang="tr-TR" sz="2900" dirty="0" smtClean="0"/>
              <a:t>");</a:t>
            </a:r>
          </a:p>
          <a:p>
            <a:pPr>
              <a:buNone/>
            </a:pPr>
            <a:r>
              <a:rPr lang="tr-TR" sz="2900" dirty="0" smtClean="0"/>
              <a:t>		else</a:t>
            </a:r>
          </a:p>
          <a:p>
            <a:pPr>
              <a:buNone/>
            </a:pPr>
            <a:r>
              <a:rPr lang="tr-TR" sz="2900" dirty="0" smtClean="0"/>
              <a:t>		</a:t>
            </a:r>
            <a:r>
              <a:rPr lang="tr-TR" sz="2900" dirty="0" err="1" smtClean="0"/>
              <a:t>printf</a:t>
            </a:r>
            <a:r>
              <a:rPr lang="tr-TR" sz="2900" dirty="0" smtClean="0"/>
              <a:t>("</a:t>
            </a:r>
            <a:r>
              <a:rPr lang="tr-TR" sz="2900" dirty="0" err="1" smtClean="0"/>
              <a:t>Yanlis</a:t>
            </a:r>
            <a:r>
              <a:rPr lang="tr-TR" sz="2900" dirty="0" smtClean="0"/>
              <a:t>.");</a:t>
            </a:r>
          </a:p>
          <a:p>
            <a:pPr>
              <a:buNone/>
            </a:pPr>
            <a:r>
              <a:rPr lang="tr-TR" sz="2900" dirty="0" smtClean="0"/>
              <a:t>	</a:t>
            </a:r>
            <a:r>
              <a:rPr lang="tr-TR" sz="2900" dirty="0" err="1" smtClean="0"/>
              <a:t>getch</a:t>
            </a:r>
            <a:r>
              <a:rPr lang="tr-TR" sz="2900" dirty="0" smtClean="0"/>
              <a:t>();</a:t>
            </a:r>
          </a:p>
          <a:p>
            <a:pPr>
              <a:buNone/>
            </a:pPr>
            <a:r>
              <a:rPr lang="tr-TR" sz="2900" dirty="0" smtClean="0"/>
              <a:t>	</a:t>
            </a:r>
            <a:r>
              <a:rPr lang="tr-TR" sz="2900" dirty="0" err="1" smtClean="0"/>
              <a:t>return</a:t>
            </a:r>
            <a:r>
              <a:rPr lang="tr-TR" sz="2900" dirty="0" smtClean="0"/>
              <a:t> 0;</a:t>
            </a:r>
          </a:p>
          <a:p>
            <a:pPr>
              <a:buNone/>
            </a:pPr>
            <a:r>
              <a:rPr lang="tr-TR" sz="2900" dirty="0" smtClean="0"/>
              <a:t>}</a:t>
            </a:r>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p:txBody>
      </p:sp>
      <p:pic>
        <p:nvPicPr>
          <p:cNvPr id="194562" name="Picture 2"/>
          <p:cNvPicPr>
            <a:picLocks noChangeAspect="1" noChangeArrowheads="1"/>
          </p:cNvPicPr>
          <p:nvPr/>
        </p:nvPicPr>
        <p:blipFill>
          <a:blip r:embed="rId3"/>
          <a:srcRect/>
          <a:stretch>
            <a:fillRect/>
          </a:stretch>
        </p:blipFill>
        <p:spPr bwMode="auto">
          <a:xfrm>
            <a:off x="4857752" y="4643446"/>
            <a:ext cx="3376599" cy="1291231"/>
          </a:xfrm>
          <a:prstGeom prst="rect">
            <a:avLst/>
          </a:prstGeom>
          <a:noFill/>
          <a:ln w="9525">
            <a:noFill/>
            <a:miter lim="800000"/>
            <a:headEnd/>
            <a:tailEnd/>
          </a:ln>
          <a:effectLst/>
        </p:spPr>
      </p:pic>
      <p:sp>
        <p:nvSpPr>
          <p:cNvPr id="6" name="5 Yuvarlatılmış Dikdörtgen"/>
          <p:cNvSpPr/>
          <p:nvPr/>
        </p:nvSpPr>
        <p:spPr>
          <a:xfrm>
            <a:off x="714348" y="2071678"/>
            <a:ext cx="1643074" cy="357190"/>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smtClean="0"/>
              <a:t>#</a:t>
            </a:r>
            <a:r>
              <a:rPr lang="tr-TR" dirty="0" err="1" smtClean="0"/>
              <a:t>include</a:t>
            </a:r>
            <a:r>
              <a:rPr lang="tr-TR" dirty="0" smtClean="0"/>
              <a:t> &lt;</a:t>
            </a:r>
            <a:r>
              <a:rPr lang="tr-TR" dirty="0" err="1" smtClean="0"/>
              <a:t>conio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a:t>
            </a:r>
            <a:r>
              <a:rPr lang="tr-TR" dirty="0" err="1" smtClean="0"/>
              <a:t>giris</a:t>
            </a:r>
            <a:r>
              <a:rPr lang="tr-TR" dirty="0" smtClean="0"/>
              <a:t>, cevap;</a:t>
            </a:r>
          </a:p>
          <a:p>
            <a:pPr>
              <a:buNone/>
            </a:pPr>
            <a:r>
              <a:rPr lang="tr-TR" dirty="0" smtClean="0"/>
              <a:t>	FILE* dosya = </a:t>
            </a:r>
            <a:r>
              <a:rPr lang="tr-TR" dirty="0" err="1" smtClean="0"/>
              <a:t>fopen</a:t>
            </a:r>
            <a:r>
              <a:rPr lang="tr-TR" dirty="0" smtClean="0"/>
              <a:t>("cevap_</a:t>
            </a:r>
            <a:r>
              <a:rPr lang="tr-TR" dirty="0" err="1" smtClean="0"/>
              <a:t>anahtari</a:t>
            </a:r>
            <a:r>
              <a:rPr lang="tr-TR" dirty="0" smtClean="0"/>
              <a:t>.</a:t>
            </a:r>
            <a:r>
              <a:rPr lang="tr-TR" dirty="0" err="1" smtClean="0"/>
              <a:t>txt</a:t>
            </a:r>
            <a:r>
              <a:rPr lang="tr-TR" dirty="0" smtClean="0"/>
              <a:t>", "r");</a:t>
            </a:r>
          </a:p>
          <a:p>
            <a:pPr>
              <a:buNone/>
            </a:pPr>
            <a:r>
              <a:rPr lang="tr-TR" dirty="0" smtClean="0"/>
              <a:t>	</a:t>
            </a:r>
            <a:r>
              <a:rPr lang="tr-TR" dirty="0" err="1" smtClean="0"/>
              <a:t>fscanf</a:t>
            </a:r>
            <a:r>
              <a:rPr lang="tr-TR" dirty="0" smtClean="0"/>
              <a:t>(dosya, "%c", &amp;</a:t>
            </a:r>
            <a:r>
              <a:rPr lang="tr-TR" dirty="0" err="1" smtClean="0"/>
              <a:t>giris</a:t>
            </a:r>
            <a:r>
              <a:rPr lang="tr-TR" dirty="0" smtClean="0"/>
              <a:t>);</a:t>
            </a:r>
          </a:p>
          <a:p>
            <a:pPr>
              <a:buNone/>
            </a:pPr>
            <a:r>
              <a:rPr lang="tr-TR" dirty="0" smtClean="0"/>
              <a:t>	</a:t>
            </a:r>
            <a:r>
              <a:rPr lang="tr-TR" dirty="0" err="1" smtClean="0"/>
              <a:t>printf</a:t>
            </a:r>
            <a:r>
              <a:rPr lang="tr-TR" dirty="0" smtClean="0"/>
              <a:t>("Cevap nedir:");</a:t>
            </a:r>
          </a:p>
          <a:p>
            <a:pPr>
              <a:buNone/>
            </a:pPr>
            <a:r>
              <a:rPr lang="tr-TR" dirty="0" smtClean="0"/>
              <a:t>	</a:t>
            </a:r>
            <a:r>
              <a:rPr lang="tr-TR" dirty="0" err="1" smtClean="0"/>
              <a:t>scanf</a:t>
            </a:r>
            <a:r>
              <a:rPr lang="tr-TR" dirty="0" smtClean="0"/>
              <a:t> ("%c",  &amp;cevap);</a:t>
            </a:r>
          </a:p>
          <a:p>
            <a:pPr>
              <a:buNone/>
            </a:pPr>
            <a:r>
              <a:rPr lang="tr-TR" dirty="0" smtClean="0"/>
              <a:t>	</a:t>
            </a:r>
            <a:r>
              <a:rPr lang="tr-TR" dirty="0" err="1" smtClean="0"/>
              <a:t>printf</a:t>
            </a:r>
            <a:r>
              <a:rPr lang="tr-TR" dirty="0" smtClean="0"/>
              <a:t>("</a:t>
            </a:r>
            <a:r>
              <a:rPr lang="tr-TR" dirty="0" err="1" smtClean="0"/>
              <a:t>Giris</a:t>
            </a:r>
            <a:r>
              <a:rPr lang="tr-TR" dirty="0" smtClean="0"/>
              <a:t>:%c, cevap:%c\n", </a:t>
            </a:r>
            <a:r>
              <a:rPr lang="tr-TR" dirty="0" err="1" smtClean="0"/>
              <a:t>giris</a:t>
            </a:r>
            <a:r>
              <a:rPr lang="tr-TR" dirty="0" smtClean="0"/>
              <a:t>, cevap); </a:t>
            </a:r>
          </a:p>
          <a:p>
            <a:pPr>
              <a:buNone/>
            </a:pPr>
            <a:r>
              <a:rPr lang="tr-TR" dirty="0" smtClean="0"/>
              <a:t>// </a:t>
            </a:r>
            <a:r>
              <a:rPr lang="tr-TR" dirty="0" err="1" smtClean="0"/>
              <a:t>printf</a:t>
            </a:r>
            <a:r>
              <a:rPr lang="tr-TR" dirty="0" smtClean="0"/>
              <a:t> bizi </a:t>
            </a:r>
            <a:r>
              <a:rPr lang="tr-TR" dirty="0" err="1" smtClean="0"/>
              <a:t>yaniltabiliyor</a:t>
            </a:r>
            <a:r>
              <a:rPr lang="tr-TR" dirty="0" smtClean="0"/>
              <a:t>. Ekran </a:t>
            </a:r>
            <a:r>
              <a:rPr lang="tr-TR" dirty="0" err="1" smtClean="0"/>
              <a:t>ciktisi</a:t>
            </a:r>
            <a:r>
              <a:rPr lang="tr-TR" dirty="0" smtClean="0"/>
              <a:t> normal gibi </a:t>
            </a:r>
            <a:r>
              <a:rPr lang="tr-TR" dirty="0" err="1" smtClean="0"/>
              <a:t>gosterse</a:t>
            </a:r>
            <a:r>
              <a:rPr lang="tr-TR" dirty="0" smtClean="0"/>
              <a:t> de </a:t>
            </a:r>
            <a:r>
              <a:rPr lang="tr-TR" dirty="0" err="1" smtClean="0"/>
              <a:t>aslinda</a:t>
            </a:r>
            <a:r>
              <a:rPr lang="tr-TR" dirty="0" smtClean="0"/>
              <a:t> ortada bir sorun var.</a:t>
            </a:r>
          </a:p>
          <a:p>
            <a:pPr>
              <a:buNone/>
            </a:pPr>
            <a:r>
              <a:rPr lang="tr-TR" dirty="0" smtClean="0"/>
              <a:t>	</a:t>
            </a:r>
            <a:r>
              <a:rPr lang="tr-TR" dirty="0" err="1" smtClean="0"/>
              <a:t>printf</a:t>
            </a:r>
            <a:r>
              <a:rPr lang="tr-TR" dirty="0" smtClean="0"/>
              <a:t>("Bu durumda cevabiniz: ");</a:t>
            </a:r>
          </a:p>
          <a:p>
            <a:pPr>
              <a:buNone/>
            </a:pPr>
            <a:r>
              <a:rPr lang="tr-TR" dirty="0" smtClean="0"/>
              <a:t>	</a:t>
            </a:r>
            <a:r>
              <a:rPr lang="tr-TR" dirty="0" err="1" smtClean="0"/>
              <a:t>if</a:t>
            </a:r>
            <a:r>
              <a:rPr lang="tr-TR" dirty="0" smtClean="0"/>
              <a:t>(</a:t>
            </a:r>
            <a:r>
              <a:rPr lang="tr-TR" dirty="0" err="1" smtClean="0"/>
              <a:t>giris</a:t>
            </a:r>
            <a:r>
              <a:rPr lang="tr-TR" dirty="0" smtClean="0"/>
              <a:t>==cevap)</a:t>
            </a:r>
          </a:p>
          <a:p>
            <a:pPr>
              <a:buNone/>
            </a:pPr>
            <a:r>
              <a:rPr lang="tr-TR" dirty="0" smtClean="0"/>
              <a:t>		</a:t>
            </a:r>
            <a:r>
              <a:rPr lang="tr-TR" dirty="0" err="1" smtClean="0"/>
              <a:t>printf</a:t>
            </a:r>
            <a:r>
              <a:rPr lang="tr-TR" dirty="0" smtClean="0"/>
              <a:t>("</a:t>
            </a:r>
            <a:r>
              <a:rPr lang="tr-TR" dirty="0" err="1" smtClean="0"/>
              <a:t>Dogru</a:t>
            </a:r>
            <a:r>
              <a:rPr lang="tr-TR" dirty="0" smtClean="0"/>
              <a:t>");</a:t>
            </a:r>
          </a:p>
          <a:p>
            <a:pPr>
              <a:buNone/>
            </a:pPr>
            <a:r>
              <a:rPr lang="tr-TR" dirty="0" smtClean="0"/>
              <a:t>		else</a:t>
            </a:r>
          </a:p>
          <a:p>
            <a:pPr>
              <a:buNone/>
            </a:pPr>
            <a:r>
              <a:rPr lang="tr-TR" dirty="0" smtClean="0"/>
              <a:t>		</a:t>
            </a:r>
            <a:r>
              <a:rPr lang="tr-TR" dirty="0" err="1" smtClean="0"/>
              <a:t>printf</a:t>
            </a:r>
            <a:r>
              <a:rPr lang="tr-TR" dirty="0" smtClean="0"/>
              <a:t>("</a:t>
            </a:r>
            <a:r>
              <a:rPr lang="tr-TR" dirty="0" err="1" smtClean="0"/>
              <a:t>Yanlis</a:t>
            </a:r>
            <a:r>
              <a:rPr lang="tr-TR" dirty="0" smtClean="0"/>
              <a:t>.");</a:t>
            </a:r>
          </a:p>
          <a:p>
            <a:pPr>
              <a:buNone/>
            </a:pPr>
            <a:r>
              <a:rPr lang="tr-TR" dirty="0" smtClean="0"/>
              <a:t>	</a:t>
            </a:r>
            <a:r>
              <a:rPr lang="tr-TR" dirty="0" err="1" smtClean="0"/>
              <a:t>getch</a:t>
            </a:r>
            <a:r>
              <a:rPr lang="tr-TR" dirty="0" smtClean="0"/>
              <a:t>();</a:t>
            </a:r>
          </a:p>
          <a:p>
            <a:pPr>
              <a:buNone/>
            </a:pPr>
            <a:r>
              <a:rPr lang="tr-TR" dirty="0" smtClean="0"/>
              <a:t>	</a:t>
            </a:r>
            <a:r>
              <a:rPr lang="tr-TR" dirty="0" err="1" smtClean="0"/>
              <a:t>return</a:t>
            </a:r>
            <a:r>
              <a:rPr lang="tr-TR" dirty="0" smtClean="0"/>
              <a:t> 0;</a:t>
            </a:r>
          </a:p>
          <a:p>
            <a:pPr>
              <a:buNone/>
            </a:pPr>
            <a:r>
              <a:rPr lang="tr-TR" dirty="0" smtClean="0"/>
              <a:t>}</a:t>
            </a:r>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p:txBody>
      </p:sp>
      <p:sp>
        <p:nvSpPr>
          <p:cNvPr id="5" name="4 Yuvarlatılmış Dikdörtgen"/>
          <p:cNvSpPr/>
          <p:nvPr/>
        </p:nvSpPr>
        <p:spPr>
          <a:xfrm>
            <a:off x="6072198" y="4286256"/>
            <a:ext cx="2500330" cy="15716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Bir öğrencinin sorusu üzerine uzun uzun hatanın nedeni araştırıldıktan sonra keşfedilmiştir.</a:t>
            </a:r>
            <a:endParaRPr lang="tr-TR" dirty="0"/>
          </a:p>
        </p:txBody>
      </p:sp>
      <p:pic>
        <p:nvPicPr>
          <p:cNvPr id="194562" name="Picture 2"/>
          <p:cNvPicPr>
            <a:picLocks noChangeAspect="1" noChangeArrowheads="1"/>
          </p:cNvPicPr>
          <p:nvPr/>
        </p:nvPicPr>
        <p:blipFill>
          <a:blip r:embed="rId3"/>
          <a:srcRect/>
          <a:stretch>
            <a:fillRect/>
          </a:stretch>
        </p:blipFill>
        <p:spPr bwMode="auto">
          <a:xfrm>
            <a:off x="5143504" y="1500174"/>
            <a:ext cx="3376599" cy="1291231"/>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SINAVLARLA İLGİLİ OLMAYAN BİLGİLER</a:t>
            </a:r>
            <a:endParaRPr lang="tr-TR" dirty="0"/>
          </a:p>
        </p:txBody>
      </p:sp>
      <p:sp>
        <p:nvSpPr>
          <p:cNvPr id="3" name="2 İçerik Yer Tutucusu"/>
          <p:cNvSpPr>
            <a:spLocks noGrp="1"/>
          </p:cNvSpPr>
          <p:nvPr>
            <p:ph sz="quarter" idx="1"/>
          </p:nvPr>
        </p:nvSpPr>
        <p:spPr/>
        <p:txBody>
          <a:bodyPr/>
          <a:lstStyle/>
          <a:p>
            <a:r>
              <a:rPr lang="tr-TR" dirty="0" smtClean="0"/>
              <a:t>Bu slaytlardan sınavda sorumlu olmazsınız.</a:t>
            </a:r>
          </a:p>
          <a:p>
            <a:pPr lvl="1"/>
            <a:r>
              <a:rPr lang="tr-TR" dirty="0" smtClean="0"/>
              <a:t>Ödevlerinizde vs. kullanma isteyebileceğiniz bilgiler olabilir.</a:t>
            </a:r>
          </a:p>
          <a:p>
            <a:pPr lvl="1"/>
            <a:r>
              <a:rPr lang="tr-TR" dirty="0" err="1" smtClean="0"/>
              <a:t>Piazza’nın</a:t>
            </a:r>
            <a:r>
              <a:rPr lang="tr-TR" dirty="0" smtClean="0"/>
              <a:t> kullanımıyla ilgili basit bilgiler olabilir.</a:t>
            </a:r>
            <a:endParaRPr lang="tr-TR" dirty="0"/>
          </a:p>
        </p:txBody>
      </p:sp>
    </p:spTree>
  </p:cSld>
  <p:clrMapOvr>
    <a:masterClrMapping/>
  </p:clrMapOvr>
  <p:transition>
    <p:random/>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clock</a:t>
            </a:r>
            <a:r>
              <a:rPr lang="tr-TR" dirty="0" smtClean="0"/>
              <a:t>() komutu ile zaman kullanımı</a:t>
            </a:r>
            <a:endParaRPr lang="tr-TR" dirty="0"/>
          </a:p>
        </p:txBody>
      </p:sp>
      <p:sp>
        <p:nvSpPr>
          <p:cNvPr id="3" name="2 İçerik Yer Tutucusu"/>
          <p:cNvSpPr>
            <a:spLocks noGrp="1"/>
          </p:cNvSpPr>
          <p:nvPr>
            <p:ph sz="quarter" idx="1"/>
          </p:nvPr>
        </p:nvSpPr>
        <p:spPr>
          <a:xfrm>
            <a:off x="457200" y="1219200"/>
            <a:ext cx="8229600" cy="2424114"/>
          </a:xfrm>
        </p:spPr>
        <p:txBody>
          <a:bodyPr>
            <a:normAutofit fontScale="77500" lnSpcReduction="20000"/>
          </a:bodyPr>
          <a:lstStyle/>
          <a:p>
            <a:r>
              <a:rPr lang="tr-TR" dirty="0" smtClean="0"/>
              <a:t>time.h kütüphanesi içerisindedir. </a:t>
            </a:r>
            <a:r>
              <a:rPr lang="tr-TR" sz="2000" dirty="0" smtClean="0"/>
              <a:t>(Eklenmese de kod uyarısız çalışabilir. Ama eklenmesi tavsiye edilir. bkz. iyi programcı alışkanlıkları)</a:t>
            </a:r>
          </a:p>
          <a:p>
            <a:r>
              <a:rPr lang="tr-TR" dirty="0" smtClean="0"/>
              <a:t>Bu derste çok sade bir kullanımını göreceğiz (esas kullanımı </a:t>
            </a:r>
            <a:r>
              <a:rPr lang="tr-TR" dirty="0" err="1" smtClean="0"/>
              <a:t>delay</a:t>
            </a:r>
            <a:r>
              <a:rPr lang="tr-TR" dirty="0" smtClean="0"/>
              <a:t> fonksiyonu – bir sonraki slayt – içerisindeki gibi)</a:t>
            </a:r>
          </a:p>
          <a:p>
            <a:r>
              <a:rPr lang="tr-TR" dirty="0" err="1" smtClean="0"/>
              <a:t>int</a:t>
            </a:r>
            <a:r>
              <a:rPr lang="tr-TR" dirty="0" smtClean="0"/>
              <a:t> değer döndüğünü varsayınız.</a:t>
            </a:r>
          </a:p>
          <a:p>
            <a:r>
              <a:rPr lang="tr-TR" dirty="0" smtClean="0"/>
              <a:t>Kodun içerisinde ilk çağırıldığında 0 döner ve </a:t>
            </a:r>
            <a:r>
              <a:rPr lang="tr-TR" dirty="0" err="1" smtClean="0"/>
              <a:t>ms</a:t>
            </a:r>
            <a:r>
              <a:rPr lang="tr-TR" dirty="0" smtClean="0"/>
              <a:t> cinsinden sayan bir sayaç başlatır. Ondan sonraki her çağırılışında bu sayacın anlık değerini döner. Böylece kod içerisinde iki kez çağırıp zaman farkını tespit edebilirsiniz.</a:t>
            </a:r>
          </a:p>
        </p:txBody>
      </p:sp>
      <p:pic>
        <p:nvPicPr>
          <p:cNvPr id="38914" name="Picture 2"/>
          <p:cNvPicPr>
            <a:picLocks noChangeAspect="1" noChangeArrowheads="1"/>
          </p:cNvPicPr>
          <p:nvPr/>
        </p:nvPicPr>
        <p:blipFill>
          <a:blip r:embed="rId3"/>
          <a:srcRect/>
          <a:stretch>
            <a:fillRect/>
          </a:stretch>
        </p:blipFill>
        <p:spPr bwMode="auto">
          <a:xfrm>
            <a:off x="714348" y="3929066"/>
            <a:ext cx="7762875" cy="10572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Bir fonksiyon örneği: </a:t>
            </a:r>
            <a:r>
              <a:rPr lang="tr-TR" b="1" i="1" dirty="0" err="1" smtClean="0"/>
              <a:t>delay</a:t>
            </a:r>
            <a:r>
              <a:rPr lang="tr-TR" b="1" i="1" dirty="0" smtClean="0"/>
              <a:t> fonksiyonu</a:t>
            </a:r>
            <a:endParaRPr lang="tr-TR" dirty="0"/>
          </a:p>
        </p:txBody>
      </p:sp>
      <p:sp>
        <p:nvSpPr>
          <p:cNvPr id="3" name="2 İçerik Yer Tutucusu"/>
          <p:cNvSpPr>
            <a:spLocks noGrp="1"/>
          </p:cNvSpPr>
          <p:nvPr>
            <p:ph sz="quarter" idx="1"/>
          </p:nvPr>
        </p:nvSpPr>
        <p:spPr>
          <a:xfrm>
            <a:off x="457200" y="1219200"/>
            <a:ext cx="8229600" cy="4210064"/>
          </a:xfrm>
        </p:spPr>
        <p:txBody>
          <a:bodyPr>
            <a:normAutofit fontScale="85000" lnSpcReduction="20000"/>
          </a:bodyPr>
          <a:lstStyle/>
          <a:p>
            <a:r>
              <a:rPr lang="tr-TR" dirty="0" smtClean="0"/>
              <a:t>Kodun baş kısmına şu parça eklenir:</a:t>
            </a:r>
          </a:p>
          <a:p>
            <a:pPr lvl="1">
              <a:buNone/>
            </a:pPr>
            <a:r>
              <a:rPr lang="tr-TR" dirty="0" smtClean="0"/>
              <a:t>#</a:t>
            </a:r>
            <a:r>
              <a:rPr lang="tr-TR" dirty="0" err="1" smtClean="0"/>
              <a:t>include</a:t>
            </a:r>
            <a:r>
              <a:rPr lang="tr-TR" dirty="0" smtClean="0"/>
              <a:t> &lt;time.h&gt;</a:t>
            </a:r>
          </a:p>
          <a:p>
            <a:pPr lvl="1">
              <a:buNone/>
            </a:pPr>
            <a:r>
              <a:rPr lang="tr-TR" dirty="0" err="1" smtClean="0"/>
              <a:t>void</a:t>
            </a:r>
            <a:r>
              <a:rPr lang="tr-TR" dirty="0" smtClean="0"/>
              <a:t> </a:t>
            </a:r>
            <a:r>
              <a:rPr lang="tr-TR" dirty="0" err="1" smtClean="0"/>
              <a:t>delay</a:t>
            </a:r>
            <a:r>
              <a:rPr lang="tr-TR" dirty="0" smtClean="0"/>
              <a:t>(</a:t>
            </a:r>
            <a:r>
              <a:rPr lang="tr-TR" dirty="0" err="1" smtClean="0"/>
              <a:t>int</a:t>
            </a:r>
            <a:r>
              <a:rPr lang="tr-TR" dirty="0" smtClean="0"/>
              <a:t> </a:t>
            </a:r>
            <a:r>
              <a:rPr lang="tr-TR" dirty="0" err="1" smtClean="0"/>
              <a:t>seconds</a:t>
            </a:r>
            <a:r>
              <a:rPr lang="tr-TR" dirty="0" smtClean="0"/>
              <a:t>);</a:t>
            </a:r>
          </a:p>
          <a:p>
            <a:r>
              <a:rPr lang="tr-TR" dirty="0" smtClean="0"/>
              <a:t>Kodun  en sonuna (</a:t>
            </a:r>
            <a:r>
              <a:rPr lang="tr-TR" dirty="0" err="1" smtClean="0"/>
              <a:t>main</a:t>
            </a:r>
            <a:r>
              <a:rPr lang="tr-TR" dirty="0" smtClean="0"/>
              <a:t> dışına) şu parça eklenir:</a:t>
            </a:r>
          </a:p>
          <a:p>
            <a:pPr lvl="1">
              <a:buNone/>
            </a:pPr>
            <a:r>
              <a:rPr lang="en-US" dirty="0" smtClean="0">
                <a:solidFill>
                  <a:srgbClr val="FF0000"/>
                </a:solidFill>
              </a:rPr>
              <a:t>void delay(</a:t>
            </a:r>
            <a:r>
              <a:rPr lang="en-US" dirty="0" err="1" smtClean="0">
                <a:solidFill>
                  <a:srgbClr val="FF0000"/>
                </a:solidFill>
              </a:rPr>
              <a:t>int</a:t>
            </a:r>
            <a:r>
              <a:rPr lang="en-US" dirty="0" smtClean="0">
                <a:solidFill>
                  <a:srgbClr val="FF0000"/>
                </a:solidFill>
              </a:rPr>
              <a:t> seconds)</a:t>
            </a:r>
          </a:p>
          <a:p>
            <a:pPr lvl="1">
              <a:buNone/>
            </a:pPr>
            <a:r>
              <a:rPr lang="en-US" dirty="0" smtClean="0">
                <a:solidFill>
                  <a:srgbClr val="FF0000"/>
                </a:solidFill>
              </a:rPr>
              <a:t>{</a:t>
            </a:r>
          </a:p>
          <a:p>
            <a:pPr lvl="1">
              <a:buNone/>
            </a:pPr>
            <a:r>
              <a:rPr lang="en-US" dirty="0" smtClean="0">
                <a:solidFill>
                  <a:srgbClr val="FF0000"/>
                </a:solidFill>
              </a:rPr>
              <a:t>    long pause;</a:t>
            </a:r>
          </a:p>
          <a:p>
            <a:pPr lvl="1">
              <a:buNone/>
            </a:pPr>
            <a:r>
              <a:rPr lang="en-US" dirty="0" smtClean="0">
                <a:solidFill>
                  <a:srgbClr val="FF0000"/>
                </a:solidFill>
              </a:rPr>
              <a:t>  </a:t>
            </a:r>
            <a:r>
              <a:rPr lang="tr-TR" dirty="0" smtClean="0">
                <a:solidFill>
                  <a:srgbClr val="FF0000"/>
                </a:solidFill>
              </a:rPr>
              <a:t>  </a:t>
            </a:r>
            <a:r>
              <a:rPr lang="en-US" dirty="0" err="1" smtClean="0">
                <a:solidFill>
                  <a:srgbClr val="FF0000"/>
                </a:solidFill>
              </a:rPr>
              <a:t>clock_t</a:t>
            </a:r>
            <a:r>
              <a:rPr lang="en-US" dirty="0" smtClean="0">
                <a:solidFill>
                  <a:srgbClr val="FF0000"/>
                </a:solidFill>
              </a:rPr>
              <a:t> </a:t>
            </a:r>
            <a:r>
              <a:rPr lang="en-US" dirty="0" err="1" smtClean="0">
                <a:solidFill>
                  <a:srgbClr val="FF0000"/>
                </a:solidFill>
              </a:rPr>
              <a:t>now,then</a:t>
            </a:r>
            <a:r>
              <a:rPr lang="en-US" dirty="0" smtClean="0">
                <a:solidFill>
                  <a:srgbClr val="FF0000"/>
                </a:solidFill>
              </a:rPr>
              <a:t>;</a:t>
            </a:r>
          </a:p>
          <a:p>
            <a:pPr lvl="1">
              <a:buNone/>
            </a:pPr>
            <a:r>
              <a:rPr lang="en-US" dirty="0" smtClean="0">
                <a:solidFill>
                  <a:srgbClr val="FF0000"/>
                </a:solidFill>
              </a:rPr>
              <a:t>    pause = seconds*CLOCKS_PER_SEC;</a:t>
            </a:r>
          </a:p>
          <a:p>
            <a:pPr lvl="1">
              <a:buNone/>
            </a:pPr>
            <a:r>
              <a:rPr lang="en-US" dirty="0" smtClean="0">
                <a:solidFill>
                  <a:srgbClr val="FF0000"/>
                </a:solidFill>
              </a:rPr>
              <a:t>    now = then = clock();</a:t>
            </a:r>
          </a:p>
          <a:p>
            <a:pPr lvl="1">
              <a:buNone/>
            </a:pPr>
            <a:r>
              <a:rPr lang="en-US" dirty="0" smtClean="0">
                <a:solidFill>
                  <a:srgbClr val="FF0000"/>
                </a:solidFill>
              </a:rPr>
              <a:t>    while( (now-then) &lt; pause )</a:t>
            </a:r>
          </a:p>
          <a:p>
            <a:pPr lvl="1">
              <a:buNone/>
            </a:pPr>
            <a:r>
              <a:rPr lang="en-US" dirty="0" smtClean="0">
                <a:solidFill>
                  <a:srgbClr val="FF0000"/>
                </a:solidFill>
              </a:rPr>
              <a:t>        now = clock();</a:t>
            </a:r>
          </a:p>
          <a:p>
            <a:pPr lvl="1">
              <a:buNone/>
            </a:pPr>
            <a:r>
              <a:rPr lang="en-US" dirty="0" smtClean="0">
                <a:solidFill>
                  <a:srgbClr val="FF0000"/>
                </a:solidFill>
              </a:rPr>
              <a:t>}</a:t>
            </a:r>
            <a:endParaRPr lang="tr-TR" dirty="0">
              <a:solidFill>
                <a:srgbClr val="FF0000"/>
              </a:solidFill>
            </a:endParaRPr>
          </a:p>
        </p:txBody>
      </p:sp>
      <p:pic>
        <p:nvPicPr>
          <p:cNvPr id="4" name="3 Resim" descr="original_Flight_Cancellation_or_Delay-Tips_for_What_to_Do.jpg"/>
          <p:cNvPicPr>
            <a:picLocks noChangeAspect="1"/>
          </p:cNvPicPr>
          <p:nvPr/>
        </p:nvPicPr>
        <p:blipFill>
          <a:blip r:embed="rId3" cstate="print"/>
          <a:stretch>
            <a:fillRect/>
          </a:stretch>
        </p:blipFill>
        <p:spPr>
          <a:xfrm>
            <a:off x="6500826" y="1428736"/>
            <a:ext cx="1971676" cy="1313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5357818" y="2928934"/>
            <a:ext cx="3429024" cy="20002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tr-TR" b="1" dirty="0" smtClean="0"/>
              <a:t>KULLANIMI:</a:t>
            </a:r>
          </a:p>
          <a:p>
            <a:r>
              <a:rPr lang="tr-TR" dirty="0" err="1" smtClean="0"/>
              <a:t>main</a:t>
            </a:r>
            <a:r>
              <a:rPr lang="tr-TR" dirty="0" smtClean="0"/>
              <a:t> içinde </a:t>
            </a:r>
            <a:r>
              <a:rPr lang="tr-TR" dirty="0" err="1" smtClean="0"/>
              <a:t>delay</a:t>
            </a:r>
            <a:r>
              <a:rPr lang="tr-TR" dirty="0" smtClean="0"/>
              <a:t>(3); gibi bir komutla kodu 3 saniyeliğine durdurma imkanı tanır.</a:t>
            </a:r>
          </a:p>
          <a:p>
            <a:r>
              <a:rPr lang="tr-TR" sz="1400" dirty="0" smtClean="0"/>
              <a:t>Böylece içerisine müdahale edebileceğimiz bir </a:t>
            </a:r>
            <a:r>
              <a:rPr lang="tr-TR" sz="1400" dirty="0" err="1" smtClean="0"/>
              <a:t>sleep</a:t>
            </a:r>
            <a:r>
              <a:rPr lang="tr-TR" sz="1400" dirty="0" smtClean="0"/>
              <a:t>/</a:t>
            </a:r>
            <a:r>
              <a:rPr lang="tr-TR" sz="1400" dirty="0" err="1" smtClean="0"/>
              <a:t>Sleep’imiz</a:t>
            </a:r>
            <a:r>
              <a:rPr lang="tr-TR" sz="1400" dirty="0" smtClean="0"/>
              <a:t> olur. (bkz. Bir sonraki slayt)</a:t>
            </a:r>
            <a:endParaRPr lang="tr-TR" sz="1400" dirty="0"/>
          </a:p>
        </p:txBody>
      </p:sp>
      <p:sp>
        <p:nvSpPr>
          <p:cNvPr id="7" name="6 Yuvarlatılmış Dikdörtgen"/>
          <p:cNvSpPr/>
          <p:nvPr/>
        </p:nvSpPr>
        <p:spPr>
          <a:xfrm>
            <a:off x="928662" y="5429264"/>
            <a:ext cx="2500330" cy="9286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Sınavda </a:t>
            </a:r>
            <a:r>
              <a:rPr lang="tr-TR" sz="1600" dirty="0" err="1" smtClean="0"/>
              <a:t>delay’in</a:t>
            </a:r>
            <a:r>
              <a:rPr lang="tr-TR" sz="1600" dirty="0" smtClean="0"/>
              <a:t> içini yazınız gibi bir soru gelmez. Ancak çalışma prensibini anlayınız.</a:t>
            </a:r>
            <a:endParaRPr lang="tr-TR" sz="1600" dirty="0"/>
          </a:p>
        </p:txBody>
      </p:sp>
      <p:sp>
        <p:nvSpPr>
          <p:cNvPr id="8" name="7 Yuvarlatılmış Dikdörtgen"/>
          <p:cNvSpPr/>
          <p:nvPr/>
        </p:nvSpPr>
        <p:spPr>
          <a:xfrm>
            <a:off x="3786182" y="5000636"/>
            <a:ext cx="2500330" cy="12858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smtClean="0"/>
              <a:t>clock</a:t>
            </a:r>
            <a:r>
              <a:rPr lang="tr-TR" sz="1600" dirty="0" smtClean="0"/>
              <a:t>() ilk çağırıldığı anda 0 döner. Sonrakilerde ilk çağırılışından itibaren geçen tik tak sayısını verir.</a:t>
            </a:r>
          </a:p>
          <a:p>
            <a:pPr algn="ctr"/>
            <a:r>
              <a:rPr lang="tr-TR" sz="1600" dirty="0" smtClean="0"/>
              <a:t>Deneyelim…</a:t>
            </a:r>
            <a:endParaRPr lang="tr-TR" sz="1600" dirty="0"/>
          </a:p>
        </p:txBody>
      </p:sp>
      <p:sp>
        <p:nvSpPr>
          <p:cNvPr id="9" name="8 Yuvarlatılmış Dikdörtgen"/>
          <p:cNvSpPr/>
          <p:nvPr/>
        </p:nvSpPr>
        <p:spPr>
          <a:xfrm>
            <a:off x="6357950" y="5286388"/>
            <a:ext cx="2500330" cy="9286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err="1" smtClean="0"/>
              <a:t>delay</a:t>
            </a:r>
            <a:r>
              <a:rPr lang="tr-TR" sz="1600" dirty="0" smtClean="0"/>
              <a:t> ismini beğenmezseniz istediğiniz başka bir isim(beklet vs.) verebilirsiniz.</a:t>
            </a:r>
            <a:endParaRPr lang="tr-TR" sz="1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delay</a:t>
            </a:r>
            <a:r>
              <a:rPr lang="tr-TR" dirty="0" smtClean="0"/>
              <a:t> fonksiyonunun </a:t>
            </a:r>
            <a:r>
              <a:rPr lang="tr-TR" dirty="0" err="1" smtClean="0"/>
              <a:t>sleep’e</a:t>
            </a:r>
            <a:r>
              <a:rPr lang="tr-TR" dirty="0" smtClean="0"/>
              <a:t> göre avantajları</a:t>
            </a:r>
            <a:endParaRPr lang="tr-TR" dirty="0"/>
          </a:p>
        </p:txBody>
      </p:sp>
      <p:sp>
        <p:nvSpPr>
          <p:cNvPr id="3" name="2 İçerik Yer Tutucusu"/>
          <p:cNvSpPr>
            <a:spLocks noGrp="1"/>
          </p:cNvSpPr>
          <p:nvPr>
            <p:ph sz="quarter" idx="1"/>
          </p:nvPr>
        </p:nvSpPr>
        <p:spPr/>
        <p:txBody>
          <a:bodyPr>
            <a:normAutofit fontScale="92500" lnSpcReduction="20000"/>
          </a:bodyPr>
          <a:lstStyle/>
          <a:p>
            <a:r>
              <a:rPr lang="tr-TR" dirty="0" err="1" smtClean="0"/>
              <a:t>delay</a:t>
            </a:r>
            <a:r>
              <a:rPr lang="tr-TR" dirty="0" smtClean="0"/>
              <a:t> fonksiyonu çalışmasının sonucu olarak </a:t>
            </a:r>
            <a:r>
              <a:rPr lang="tr-TR" dirty="0" err="1" smtClean="0"/>
              <a:t>sleep</a:t>
            </a:r>
            <a:r>
              <a:rPr lang="tr-TR" dirty="0" smtClean="0"/>
              <a:t> ile aynı sonucu verir. Ancak </a:t>
            </a:r>
            <a:r>
              <a:rPr lang="tr-TR" dirty="0" err="1" smtClean="0"/>
              <a:t>sleep’ten</a:t>
            </a:r>
            <a:r>
              <a:rPr lang="tr-TR" dirty="0" smtClean="0"/>
              <a:t> farklı olarak, </a:t>
            </a:r>
            <a:r>
              <a:rPr lang="tr-TR" dirty="0" err="1" smtClean="0"/>
              <a:t>delay’in</a:t>
            </a:r>
            <a:r>
              <a:rPr lang="tr-TR" dirty="0" smtClean="0"/>
              <a:t> iç yapısını istediğimiz gibi </a:t>
            </a:r>
            <a:r>
              <a:rPr lang="tr-TR" b="1" dirty="0" smtClean="0"/>
              <a:t>güncelleyebiliriz</a:t>
            </a:r>
            <a:r>
              <a:rPr lang="tr-TR" dirty="0" smtClean="0"/>
              <a:t>. </a:t>
            </a:r>
            <a:r>
              <a:rPr lang="tr-TR" sz="1900" dirty="0" smtClean="0"/>
              <a:t>(renk efekti vs. düşünülebilir.)</a:t>
            </a:r>
            <a:endParaRPr lang="tr-TR" dirty="0" smtClean="0"/>
          </a:p>
          <a:p>
            <a:r>
              <a:rPr lang="tr-TR" dirty="0" err="1" smtClean="0"/>
              <a:t>delay’in</a:t>
            </a:r>
            <a:r>
              <a:rPr lang="tr-TR" dirty="0" smtClean="0"/>
              <a:t> </a:t>
            </a:r>
            <a:r>
              <a:rPr lang="tr-TR" b="1" dirty="0" smtClean="0"/>
              <a:t>iç yapısını </a:t>
            </a:r>
            <a:r>
              <a:rPr lang="tr-TR" dirty="0" smtClean="0"/>
              <a:t>parçalayarak kodumuzda kullanmak (bkz. bir sonraki slayt) ilginç uygulamalara olanak sağlar.</a:t>
            </a:r>
          </a:p>
          <a:p>
            <a:r>
              <a:rPr lang="tr-TR" dirty="0" smtClean="0"/>
              <a:t>Öte yandan, süre sayacı uygulaması gibi bir kodda bir döngü içerisinde “1 saniye </a:t>
            </a:r>
            <a:r>
              <a:rPr lang="tr-TR" dirty="0" err="1" smtClean="0"/>
              <a:t>sleep</a:t>
            </a:r>
            <a:r>
              <a:rPr lang="tr-TR" dirty="0" smtClean="0"/>
              <a:t> ile beklet – saniyeyi ekrana yazdır” kullanımı normalden biraz daha </a:t>
            </a:r>
            <a:r>
              <a:rPr lang="tr-TR" b="1" dirty="0" smtClean="0"/>
              <a:t>uzun (sözde) saniye </a:t>
            </a:r>
            <a:r>
              <a:rPr lang="tr-TR" dirty="0" smtClean="0"/>
              <a:t>aralıkları oluşturur. </a:t>
            </a:r>
          </a:p>
          <a:p>
            <a:pPr lvl="1"/>
            <a:r>
              <a:rPr lang="tr-TR" dirty="0" smtClean="0"/>
              <a:t>Bunun nedeni, </a:t>
            </a:r>
            <a:r>
              <a:rPr lang="tr-TR" dirty="0" err="1" smtClean="0"/>
              <a:t>printf’in</a:t>
            </a:r>
            <a:r>
              <a:rPr lang="tr-TR" dirty="0" smtClean="0"/>
              <a:t> ekrana yazdırmasının da birkaç </a:t>
            </a:r>
            <a:r>
              <a:rPr lang="tr-TR" dirty="0" err="1" smtClean="0"/>
              <a:t>ms</a:t>
            </a:r>
            <a:r>
              <a:rPr lang="tr-TR" dirty="0" smtClean="0"/>
              <a:t> alıyor olmasıdır. Bu ise 10 dakika gibi uzun aralıklarda hissedilebilir derecede farklı sonuçlar çıkarabilir. Örn. gerçekte 10 dakika geçtiğinde kodda 9:56’ı gösteriyor olabilir. Bu nedenle bu uygulamada </a:t>
            </a:r>
            <a:r>
              <a:rPr lang="tr-TR" dirty="0" err="1" smtClean="0"/>
              <a:t>sleep</a:t>
            </a:r>
            <a:r>
              <a:rPr lang="tr-TR" dirty="0" smtClean="0"/>
              <a:t> kullanımı sakıncalıdır. Buna çözüm olarak </a:t>
            </a:r>
            <a:r>
              <a:rPr lang="tr-TR" dirty="0" err="1" smtClean="0"/>
              <a:t>delay’in</a:t>
            </a:r>
            <a:r>
              <a:rPr lang="tr-TR" dirty="0" smtClean="0"/>
              <a:t> iç yapısını kodumuzda kullanabiliriz.</a:t>
            </a:r>
          </a:p>
          <a:p>
            <a:pPr>
              <a:buNone/>
            </a:pPr>
            <a:endParaRPr lang="tr-TR" dirty="0" smtClean="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 Alıştırmaları</a:t>
            </a:r>
            <a:endParaRPr lang="tr-TR" dirty="0"/>
          </a:p>
        </p:txBody>
      </p:sp>
      <p:sp>
        <p:nvSpPr>
          <p:cNvPr id="3" name="2 İçerik Yer Tutucusu"/>
          <p:cNvSpPr>
            <a:spLocks noGrp="1"/>
          </p:cNvSpPr>
          <p:nvPr>
            <p:ph sz="quarter" idx="1"/>
          </p:nvPr>
        </p:nvSpPr>
        <p:spPr>
          <a:xfrm>
            <a:off x="457200" y="1219200"/>
            <a:ext cx="6472254" cy="5067320"/>
          </a:xfrm>
        </p:spPr>
        <p:txBody>
          <a:bodyPr>
            <a:normAutofit fontScale="85000" lnSpcReduction="20000"/>
          </a:bodyPr>
          <a:lstStyle/>
          <a:p>
            <a:pPr marL="514350" indent="-514350">
              <a:buFont typeface="+mj-lt"/>
              <a:buAutoNum type="arabicPeriod"/>
            </a:pPr>
            <a:r>
              <a:rPr lang="tr-TR" dirty="0" smtClean="0"/>
              <a:t>#</a:t>
            </a:r>
            <a:r>
              <a:rPr lang="tr-TR" dirty="0" err="1" smtClean="0"/>
              <a:t>include</a:t>
            </a:r>
            <a:r>
              <a:rPr lang="tr-TR" dirty="0" smtClean="0"/>
              <a:t> &lt;</a:t>
            </a:r>
            <a:r>
              <a:rPr lang="tr-TR" dirty="0" err="1" smtClean="0"/>
              <a:t>stdio</a:t>
            </a:r>
            <a:r>
              <a:rPr lang="tr-TR" dirty="0" smtClean="0"/>
              <a:t>.h&gt;</a:t>
            </a:r>
          </a:p>
          <a:p>
            <a:pPr marL="514350" indent="-514350">
              <a:buFont typeface="+mj-lt"/>
              <a:buAutoNum type="arabicPeriod"/>
            </a:pPr>
            <a:r>
              <a:rPr lang="tr-TR" dirty="0" err="1" smtClean="0"/>
              <a:t>int</a:t>
            </a:r>
            <a:r>
              <a:rPr lang="tr-TR" dirty="0" smtClean="0"/>
              <a:t> fonksiyon(</a:t>
            </a:r>
            <a:r>
              <a:rPr lang="tr-TR" dirty="0" err="1" smtClean="0"/>
              <a:t>int</a:t>
            </a:r>
            <a:r>
              <a:rPr lang="tr-TR" dirty="0" smtClean="0"/>
              <a:t>);</a:t>
            </a:r>
          </a:p>
          <a:p>
            <a:pPr marL="514350" indent="-514350">
              <a:buFont typeface="+mj-lt"/>
              <a:buAutoNum type="arabicPeriod"/>
            </a:pPr>
            <a:endParaRPr lang="tr-TR" dirty="0" smtClean="0"/>
          </a:p>
          <a:p>
            <a:pPr marL="514350" indent="-514350">
              <a:buFont typeface="+mj-lt"/>
              <a:buAutoNum type="arabicPeriod"/>
            </a:pPr>
            <a:r>
              <a:rPr lang="tr-TR" dirty="0" err="1" smtClean="0"/>
              <a:t>int</a:t>
            </a:r>
            <a:r>
              <a:rPr lang="tr-TR" dirty="0" smtClean="0"/>
              <a:t> </a:t>
            </a:r>
            <a:r>
              <a:rPr lang="tr-TR" dirty="0" err="1" smtClean="0"/>
              <a:t>main</a:t>
            </a:r>
            <a:r>
              <a:rPr lang="tr-TR" dirty="0" smtClean="0"/>
              <a:t>()</a:t>
            </a:r>
          </a:p>
          <a:p>
            <a:pPr marL="514350" indent="-514350">
              <a:buFont typeface="+mj-lt"/>
              <a:buAutoNum type="arabicPeriod"/>
            </a:pPr>
            <a:r>
              <a:rPr lang="tr-TR" dirty="0" smtClean="0"/>
              <a:t>{</a:t>
            </a:r>
          </a:p>
          <a:p>
            <a:pPr marL="514350" indent="-514350">
              <a:buFont typeface="+mj-lt"/>
              <a:buAutoNum type="arabicPeriod"/>
            </a:pPr>
            <a:r>
              <a:rPr lang="tr-TR" dirty="0" smtClean="0"/>
              <a:t>     </a:t>
            </a:r>
            <a:r>
              <a:rPr lang="tr-TR" dirty="0" err="1" smtClean="0"/>
              <a:t>int</a:t>
            </a:r>
            <a:r>
              <a:rPr lang="tr-TR" dirty="0" smtClean="0"/>
              <a:t> d = fonksiyon(5);</a:t>
            </a:r>
          </a:p>
          <a:p>
            <a:pPr marL="514350" indent="-514350">
              <a:buFont typeface="+mj-lt"/>
              <a:buAutoNum type="arabicPeriod"/>
            </a:pPr>
            <a:r>
              <a:rPr lang="tr-TR" dirty="0" smtClean="0"/>
              <a:t>     </a:t>
            </a:r>
            <a:r>
              <a:rPr lang="tr-TR" dirty="0" err="1" smtClean="0"/>
              <a:t>printf</a:t>
            </a:r>
            <a:r>
              <a:rPr lang="tr-TR" dirty="0" smtClean="0"/>
              <a:t>(“%d”, d);</a:t>
            </a:r>
          </a:p>
          <a:p>
            <a:pPr marL="514350" indent="-514350">
              <a:buFont typeface="+mj-lt"/>
              <a:buAutoNum type="arabicPeriod"/>
            </a:pPr>
            <a:r>
              <a:rPr lang="tr-TR" dirty="0" smtClean="0"/>
              <a:t>     </a:t>
            </a:r>
            <a:r>
              <a:rPr lang="tr-TR" dirty="0" err="1" smtClean="0"/>
              <a:t>return</a:t>
            </a:r>
            <a:r>
              <a:rPr lang="tr-TR" dirty="0" smtClean="0"/>
              <a:t> 0;</a:t>
            </a:r>
          </a:p>
          <a:p>
            <a:pPr marL="514350" indent="-514350">
              <a:buFont typeface="+mj-lt"/>
              <a:buAutoNum type="arabicPeriod"/>
            </a:pPr>
            <a:r>
              <a:rPr lang="tr-TR" dirty="0" smtClean="0"/>
              <a:t>}</a:t>
            </a:r>
          </a:p>
          <a:p>
            <a:pPr marL="514350" indent="-514350">
              <a:buFont typeface="+mj-lt"/>
              <a:buAutoNum type="arabicPeriod"/>
            </a:pPr>
            <a:endParaRPr lang="tr-TR" dirty="0" smtClean="0"/>
          </a:p>
          <a:p>
            <a:pPr marL="514350" indent="-514350">
              <a:buFont typeface="+mj-lt"/>
              <a:buAutoNum type="arabicPeriod"/>
            </a:pPr>
            <a:r>
              <a:rPr lang="tr-TR" dirty="0" err="1" smtClean="0"/>
              <a:t>int</a:t>
            </a:r>
            <a:r>
              <a:rPr lang="tr-TR" dirty="0" smtClean="0"/>
              <a:t> fonksiyon(</a:t>
            </a:r>
            <a:r>
              <a:rPr lang="tr-TR" dirty="0" err="1" smtClean="0"/>
              <a:t>int</a:t>
            </a:r>
            <a:r>
              <a:rPr lang="tr-TR" dirty="0" smtClean="0"/>
              <a:t> </a:t>
            </a:r>
            <a:r>
              <a:rPr lang="tr-TR" dirty="0" err="1" smtClean="0"/>
              <a:t>pika</a:t>
            </a:r>
            <a:r>
              <a:rPr lang="tr-TR" dirty="0" smtClean="0"/>
              <a:t>)</a:t>
            </a:r>
          </a:p>
          <a:p>
            <a:pPr marL="514350" indent="-514350">
              <a:buFont typeface="+mj-lt"/>
              <a:buAutoNum type="arabicPeriod"/>
            </a:pPr>
            <a:r>
              <a:rPr lang="tr-TR" dirty="0" smtClean="0"/>
              <a:t>{</a:t>
            </a:r>
          </a:p>
          <a:p>
            <a:pPr marL="514350" indent="-514350">
              <a:buFont typeface="+mj-lt"/>
              <a:buAutoNum type="arabicPeriod"/>
            </a:pPr>
            <a:r>
              <a:rPr lang="tr-TR" dirty="0" smtClean="0"/>
              <a:t>    </a:t>
            </a:r>
            <a:r>
              <a:rPr lang="tr-TR" dirty="0" err="1" smtClean="0"/>
              <a:t>return</a:t>
            </a:r>
            <a:r>
              <a:rPr lang="tr-TR" dirty="0" smtClean="0"/>
              <a:t> (</a:t>
            </a:r>
            <a:r>
              <a:rPr lang="tr-TR" dirty="0" err="1" smtClean="0"/>
              <a:t>pika</a:t>
            </a:r>
            <a:r>
              <a:rPr lang="tr-TR" dirty="0" smtClean="0"/>
              <a:t>+7);</a:t>
            </a:r>
          </a:p>
          <a:p>
            <a:pPr marL="514350" indent="-514350">
              <a:buFont typeface="+mj-lt"/>
              <a:buAutoNum type="arabicPeriod"/>
            </a:pPr>
            <a:r>
              <a:rPr lang="tr-TR" dirty="0" smtClean="0"/>
              <a:t>}</a:t>
            </a:r>
          </a:p>
          <a:p>
            <a:pPr marL="514350" indent="-514350">
              <a:buFont typeface="+mj-lt"/>
              <a:buAutoNum type="arabicPeriod"/>
            </a:pPr>
            <a:endParaRPr lang="tr-TR" dirty="0" smtClean="0"/>
          </a:p>
        </p:txBody>
      </p:sp>
      <p:pic>
        <p:nvPicPr>
          <p:cNvPr id="5" name="4 Resim" descr="maxresdefault.jpg"/>
          <p:cNvPicPr>
            <a:picLocks noChangeAspect="1"/>
          </p:cNvPicPr>
          <p:nvPr/>
        </p:nvPicPr>
        <p:blipFill>
          <a:blip r:embed="rId3"/>
          <a:srcRect l="21875" b="13889"/>
          <a:stretch>
            <a:fillRect/>
          </a:stretch>
        </p:blipFill>
        <p:spPr>
          <a:xfrm>
            <a:off x="4572000" y="1357298"/>
            <a:ext cx="4263205" cy="2643188"/>
          </a:xfrm>
          <a:prstGeom prst="rect">
            <a:avLst/>
          </a:prstGeom>
        </p:spPr>
      </p:pic>
      <p:sp>
        <p:nvSpPr>
          <p:cNvPr id="6" name="5 Metin kutusu"/>
          <p:cNvSpPr txBox="1"/>
          <p:nvPr/>
        </p:nvSpPr>
        <p:spPr>
          <a:xfrm>
            <a:off x="4786314" y="4143380"/>
            <a:ext cx="371477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err="1" smtClean="0"/>
              <a:t>main</a:t>
            </a:r>
            <a:r>
              <a:rPr lang="tr-TR" dirty="0" smtClean="0"/>
              <a:t> çalışması esnasında topu fonksiyona atar, fonksiyon işi bitince topu yeniden </a:t>
            </a:r>
            <a:r>
              <a:rPr lang="tr-TR" dirty="0" err="1" smtClean="0"/>
              <a:t>main’e</a:t>
            </a:r>
            <a:r>
              <a:rPr lang="tr-TR" dirty="0" smtClean="0"/>
              <a:t> atar.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inkTgt spid="_x0000_s139266"/>
                                        </p:tgtEl>
                                        <p:attrNameLst>
                                          <p:attrName>style.visibility</p:attrName>
                                        </p:attrNameLst>
                                      </p:cBhvr>
                                      <p:to>
                                        <p:strVal val="visible"/>
                                      </p:to>
                                    </p:set>
                                    <p:animEffect transition="in" filter="diamond(in)">
                                      <p:cBhvr>
                                        <p:cTn id="7" dur="2000"/>
                                        <p:tgtEl>
                                          <p:inkTgt spid="_x0000_s139266"/>
                                        </p:tgtEl>
                                      </p:cBhvr>
                                    </p:animEffect>
                                  </p:childTnLst>
                                </p:cTn>
                              </p:par>
                              <p:par>
                                <p:cTn id="8" presetID="5" presetClass="entr" presetSubtype="10" fill="hold" nodeType="withEffect">
                                  <p:stCondLst>
                                    <p:cond delay="0"/>
                                  </p:stCondLst>
                                  <p:childTnLst>
                                    <p:set>
                                      <p:cBhvr>
                                        <p:cTn id="9" dur="1" fill="hold">
                                          <p:stCondLst>
                                            <p:cond delay="0"/>
                                          </p:stCondLst>
                                        </p:cTn>
                                        <p:tgtEl>
                                          <p:inkTgt spid="_x0000_s139267"/>
                                        </p:tgtEl>
                                        <p:attrNameLst>
                                          <p:attrName>style.visibility</p:attrName>
                                        </p:attrNameLst>
                                      </p:cBhvr>
                                      <p:to>
                                        <p:strVal val="visible"/>
                                      </p:to>
                                    </p:set>
                                    <p:animEffect transition="in" filter="checkerboard(across)">
                                      <p:cBhvr>
                                        <p:cTn id="10" dur="500"/>
                                        <p:tgtEl>
                                          <p:inkTgt spid="_x0000_s139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delay</a:t>
            </a:r>
            <a:r>
              <a:rPr lang="tr-TR" dirty="0" smtClean="0"/>
              <a:t> fonksiyonunun içinin irdelenmesi</a:t>
            </a:r>
            <a:endParaRPr lang="tr-TR" dirty="0"/>
          </a:p>
        </p:txBody>
      </p:sp>
      <p:sp>
        <p:nvSpPr>
          <p:cNvPr id="3" name="2 İçerik Yer Tutucusu"/>
          <p:cNvSpPr>
            <a:spLocks noGrp="1"/>
          </p:cNvSpPr>
          <p:nvPr>
            <p:ph sz="quarter" idx="1"/>
          </p:nvPr>
        </p:nvSpPr>
        <p:spPr/>
        <p:txBody>
          <a:bodyPr>
            <a:normAutofit/>
          </a:bodyPr>
          <a:lstStyle/>
          <a:p>
            <a:r>
              <a:rPr lang="tr-TR" sz="2400" dirty="0" err="1" smtClean="0"/>
              <a:t>delay</a:t>
            </a:r>
            <a:r>
              <a:rPr lang="tr-TR" sz="2400" dirty="0" smtClean="0"/>
              <a:t> fonksiyonu kodundan yola çıkarak kullanıcının kaç saniye içinde giriş yaptığını ölçen bir kod tasarlayabilirsiniz.</a:t>
            </a:r>
            <a:endParaRPr lang="tr-TR" sz="2400" dirty="0"/>
          </a:p>
        </p:txBody>
      </p:sp>
      <p:sp>
        <p:nvSpPr>
          <p:cNvPr id="4" name="3 Dikdörtgen"/>
          <p:cNvSpPr/>
          <p:nvPr/>
        </p:nvSpPr>
        <p:spPr>
          <a:xfrm>
            <a:off x="1071538" y="2143116"/>
            <a:ext cx="707236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1400" dirty="0" smtClean="0"/>
              <a:t>#</a:t>
            </a:r>
            <a:r>
              <a:rPr lang="tr-TR" sz="1400" dirty="0" err="1" smtClean="0"/>
              <a:t>include</a:t>
            </a:r>
            <a:r>
              <a:rPr lang="tr-TR" sz="1400" dirty="0" smtClean="0"/>
              <a:t> &lt;</a:t>
            </a:r>
            <a:r>
              <a:rPr lang="tr-TR" sz="1400" dirty="0" err="1" smtClean="0"/>
              <a:t>stdio</a:t>
            </a:r>
            <a:r>
              <a:rPr lang="tr-TR" sz="1400" dirty="0" smtClean="0"/>
              <a:t>.h&gt;</a:t>
            </a:r>
          </a:p>
          <a:p>
            <a:r>
              <a:rPr lang="tr-TR" sz="1400" dirty="0" smtClean="0"/>
              <a:t>#</a:t>
            </a:r>
            <a:r>
              <a:rPr lang="tr-TR" sz="1400" dirty="0" err="1" smtClean="0"/>
              <a:t>include</a:t>
            </a:r>
            <a:r>
              <a:rPr lang="tr-TR" sz="1400" dirty="0" smtClean="0"/>
              <a:t> &lt;</a:t>
            </a:r>
            <a:r>
              <a:rPr lang="tr-TR" sz="1400" dirty="0" err="1" smtClean="0"/>
              <a:t>conio</a:t>
            </a:r>
            <a:r>
              <a:rPr lang="tr-TR" sz="1400" dirty="0" smtClean="0"/>
              <a:t>.h&gt;</a:t>
            </a:r>
          </a:p>
          <a:p>
            <a:r>
              <a:rPr lang="tr-TR" sz="1400" dirty="0" smtClean="0"/>
              <a:t>#</a:t>
            </a:r>
            <a:r>
              <a:rPr lang="tr-TR" sz="1400" dirty="0" err="1" smtClean="0"/>
              <a:t>include</a:t>
            </a:r>
            <a:r>
              <a:rPr lang="tr-TR" sz="1400" dirty="0" smtClean="0"/>
              <a:t> &lt;time.h&gt;</a:t>
            </a:r>
          </a:p>
          <a:p>
            <a:r>
              <a:rPr lang="tr-TR" sz="1400" dirty="0" smtClean="0"/>
              <a:t>   </a:t>
            </a:r>
            <a:r>
              <a:rPr lang="tr-TR" sz="1400" dirty="0" err="1" smtClean="0"/>
              <a:t>int</a:t>
            </a:r>
            <a:r>
              <a:rPr lang="tr-TR" sz="1400" dirty="0" smtClean="0"/>
              <a:t> </a:t>
            </a:r>
            <a:r>
              <a:rPr lang="tr-TR" sz="1400" dirty="0" err="1" smtClean="0"/>
              <a:t>main</a:t>
            </a:r>
            <a:r>
              <a:rPr lang="tr-TR" sz="1400" dirty="0" smtClean="0"/>
              <a:t>() {</a:t>
            </a:r>
          </a:p>
          <a:p>
            <a:r>
              <a:rPr lang="tr-TR" sz="1400" dirty="0" err="1" smtClean="0"/>
              <a:t>clock</a:t>
            </a:r>
            <a:r>
              <a:rPr lang="tr-TR" sz="1400" dirty="0" smtClean="0"/>
              <a:t>_t </a:t>
            </a:r>
            <a:r>
              <a:rPr lang="tr-TR" sz="1400" dirty="0" err="1" smtClean="0"/>
              <a:t>now</a:t>
            </a:r>
            <a:r>
              <a:rPr lang="tr-TR" sz="1400" dirty="0" smtClean="0"/>
              <a:t>,</a:t>
            </a:r>
            <a:r>
              <a:rPr lang="tr-TR" sz="1400" dirty="0" err="1" smtClean="0"/>
              <a:t>then</a:t>
            </a:r>
            <a:r>
              <a:rPr lang="tr-TR" sz="1400" dirty="0" smtClean="0"/>
              <a:t>;</a:t>
            </a:r>
          </a:p>
          <a:p>
            <a:r>
              <a:rPr lang="tr-TR" sz="1400" dirty="0" smtClean="0"/>
              <a:t>   </a:t>
            </a:r>
            <a:r>
              <a:rPr lang="tr-TR" sz="1400" dirty="0" err="1" smtClean="0"/>
              <a:t>printf</a:t>
            </a:r>
            <a:r>
              <a:rPr lang="tr-TR" sz="1400" dirty="0" smtClean="0"/>
              <a:t>("Sureyi </a:t>
            </a:r>
            <a:r>
              <a:rPr lang="tr-TR" sz="1400" dirty="0" err="1" smtClean="0"/>
              <a:t>baslatmak</a:t>
            </a:r>
            <a:r>
              <a:rPr lang="tr-TR" sz="1400" dirty="0" smtClean="0"/>
              <a:t> </a:t>
            </a:r>
            <a:r>
              <a:rPr lang="tr-TR" sz="1400" dirty="0" err="1" smtClean="0"/>
              <a:t>icin</a:t>
            </a:r>
            <a:r>
              <a:rPr lang="tr-TR" sz="1400" dirty="0" smtClean="0"/>
              <a:t> </a:t>
            </a:r>
            <a:r>
              <a:rPr lang="tr-TR" sz="1400" dirty="0" err="1" smtClean="0"/>
              <a:t>entera</a:t>
            </a:r>
            <a:r>
              <a:rPr lang="tr-TR" sz="1400" dirty="0" smtClean="0"/>
              <a:t> </a:t>
            </a:r>
            <a:r>
              <a:rPr lang="tr-TR" sz="1400" dirty="0" err="1" smtClean="0"/>
              <a:t>basin</a:t>
            </a:r>
            <a:r>
              <a:rPr lang="tr-TR" sz="1400" dirty="0" smtClean="0"/>
              <a:t>.\n");</a:t>
            </a:r>
          </a:p>
          <a:p>
            <a:r>
              <a:rPr lang="tr-TR" sz="1400" dirty="0" smtClean="0"/>
              <a:t>   </a:t>
            </a:r>
            <a:r>
              <a:rPr lang="tr-TR" sz="1400" dirty="0" err="1" smtClean="0"/>
              <a:t>getch</a:t>
            </a:r>
            <a:r>
              <a:rPr lang="tr-TR" sz="1400" dirty="0" smtClean="0"/>
              <a:t>();</a:t>
            </a:r>
          </a:p>
          <a:p>
            <a:r>
              <a:rPr lang="tr-TR" sz="1400" dirty="0" smtClean="0"/>
              <a:t>   </a:t>
            </a:r>
            <a:r>
              <a:rPr lang="tr-TR" sz="1400" dirty="0" err="1" smtClean="0"/>
              <a:t>then</a:t>
            </a:r>
            <a:r>
              <a:rPr lang="tr-TR" sz="1400" dirty="0" smtClean="0"/>
              <a:t>= </a:t>
            </a:r>
            <a:r>
              <a:rPr lang="tr-TR" sz="1400" dirty="0" err="1" smtClean="0"/>
              <a:t>clock</a:t>
            </a:r>
            <a:r>
              <a:rPr lang="tr-TR" sz="1400" dirty="0" smtClean="0"/>
              <a:t>();</a:t>
            </a:r>
          </a:p>
          <a:p>
            <a:r>
              <a:rPr lang="tr-TR" sz="1400" dirty="0" smtClean="0"/>
              <a:t>   </a:t>
            </a:r>
            <a:r>
              <a:rPr lang="tr-TR" sz="1400" dirty="0" err="1" smtClean="0"/>
              <a:t>printf</a:t>
            </a:r>
            <a:r>
              <a:rPr lang="tr-TR" sz="1400" dirty="0" smtClean="0"/>
              <a:t>("\</a:t>
            </a:r>
            <a:r>
              <a:rPr lang="tr-TR" sz="1400" dirty="0" err="1" smtClean="0"/>
              <a:t>nSayac</a:t>
            </a:r>
            <a:r>
              <a:rPr lang="tr-TR" sz="1400" dirty="0" smtClean="0"/>
              <a:t> saymaya </a:t>
            </a:r>
            <a:r>
              <a:rPr lang="tr-TR" sz="1400" dirty="0" err="1" smtClean="0"/>
              <a:t>basladi</a:t>
            </a:r>
            <a:r>
              <a:rPr lang="tr-TR" sz="1400" dirty="0" smtClean="0"/>
              <a:t>.\n");</a:t>
            </a:r>
          </a:p>
          <a:p>
            <a:r>
              <a:rPr lang="tr-TR" sz="1400" dirty="0" smtClean="0"/>
              <a:t>   </a:t>
            </a:r>
            <a:r>
              <a:rPr lang="tr-TR" sz="1400" dirty="0" err="1" smtClean="0"/>
              <a:t>printf</a:t>
            </a:r>
            <a:r>
              <a:rPr lang="tr-TR" sz="1400" dirty="0" smtClean="0"/>
              <a:t>("Sureyi durdurmak </a:t>
            </a:r>
            <a:r>
              <a:rPr lang="tr-TR" sz="1400" dirty="0" err="1" smtClean="0"/>
              <a:t>icin</a:t>
            </a:r>
            <a:r>
              <a:rPr lang="tr-TR" sz="1400" dirty="0" smtClean="0"/>
              <a:t> </a:t>
            </a:r>
            <a:r>
              <a:rPr lang="tr-TR" sz="1400" dirty="0" err="1" smtClean="0"/>
              <a:t>entera</a:t>
            </a:r>
            <a:r>
              <a:rPr lang="tr-TR" sz="1400" dirty="0" smtClean="0"/>
              <a:t> </a:t>
            </a:r>
            <a:r>
              <a:rPr lang="tr-TR" sz="1400" dirty="0" err="1" smtClean="0"/>
              <a:t>basin</a:t>
            </a:r>
            <a:r>
              <a:rPr lang="tr-TR" sz="1400" dirty="0" smtClean="0"/>
              <a:t>.");</a:t>
            </a:r>
          </a:p>
          <a:p>
            <a:r>
              <a:rPr lang="tr-TR" sz="1400" dirty="0" smtClean="0"/>
              <a:t>   </a:t>
            </a:r>
            <a:r>
              <a:rPr lang="tr-TR" sz="1400" dirty="0" err="1" smtClean="0"/>
              <a:t>getch</a:t>
            </a:r>
            <a:r>
              <a:rPr lang="tr-TR" sz="1400" dirty="0" smtClean="0"/>
              <a:t>();</a:t>
            </a:r>
          </a:p>
          <a:p>
            <a:r>
              <a:rPr lang="tr-TR" sz="1400" dirty="0" smtClean="0"/>
              <a:t>   </a:t>
            </a:r>
            <a:r>
              <a:rPr lang="tr-TR" sz="1400" dirty="0" err="1" smtClean="0"/>
              <a:t>now</a:t>
            </a:r>
            <a:r>
              <a:rPr lang="tr-TR" sz="1400" dirty="0" smtClean="0"/>
              <a:t> = </a:t>
            </a:r>
            <a:r>
              <a:rPr lang="tr-TR" sz="1400" dirty="0" err="1" smtClean="0"/>
              <a:t>clock</a:t>
            </a:r>
            <a:r>
              <a:rPr lang="tr-TR" sz="1400" dirty="0" smtClean="0"/>
              <a:t>();</a:t>
            </a:r>
          </a:p>
          <a:p>
            <a:r>
              <a:rPr lang="tr-TR" sz="1400" dirty="0" smtClean="0"/>
              <a:t>   </a:t>
            </a:r>
            <a:r>
              <a:rPr lang="tr-TR" sz="1400" dirty="0" err="1" smtClean="0"/>
              <a:t>printf</a:t>
            </a:r>
            <a:r>
              <a:rPr lang="tr-TR" sz="1400" dirty="0" smtClean="0"/>
              <a:t>("\n\</a:t>
            </a:r>
            <a:r>
              <a:rPr lang="tr-TR" sz="1400" dirty="0" err="1" smtClean="0"/>
              <a:t>nIki</a:t>
            </a:r>
            <a:r>
              <a:rPr lang="tr-TR" sz="1400" dirty="0" smtClean="0"/>
              <a:t> </a:t>
            </a:r>
            <a:r>
              <a:rPr lang="tr-TR" sz="1400" dirty="0" err="1" smtClean="0"/>
              <a:t>enter</a:t>
            </a:r>
            <a:r>
              <a:rPr lang="tr-TR" sz="1400" dirty="0" smtClean="0"/>
              <a:t> </a:t>
            </a:r>
            <a:r>
              <a:rPr lang="tr-TR" sz="1400" dirty="0" err="1" smtClean="0"/>
              <a:t>arasinda</a:t>
            </a:r>
            <a:r>
              <a:rPr lang="tr-TR" sz="1400" dirty="0" smtClean="0"/>
              <a:t> %d saniyelik sure </a:t>
            </a:r>
            <a:r>
              <a:rPr lang="tr-TR" sz="1400" dirty="0" err="1" smtClean="0"/>
              <a:t>gecti</a:t>
            </a:r>
            <a:r>
              <a:rPr lang="tr-TR" sz="1400" dirty="0" smtClean="0"/>
              <a:t>.", (</a:t>
            </a:r>
            <a:r>
              <a:rPr lang="tr-TR" sz="1400" dirty="0" err="1" smtClean="0"/>
              <a:t>now</a:t>
            </a:r>
            <a:r>
              <a:rPr lang="tr-TR" sz="1400" dirty="0" smtClean="0"/>
              <a:t>-</a:t>
            </a:r>
            <a:r>
              <a:rPr lang="tr-TR" sz="1400" dirty="0" err="1" smtClean="0"/>
              <a:t>then</a:t>
            </a:r>
            <a:r>
              <a:rPr lang="tr-TR" sz="1400" dirty="0" smtClean="0"/>
              <a:t>)/CLOCKS_PER_SEC);</a:t>
            </a:r>
          </a:p>
          <a:p>
            <a:r>
              <a:rPr lang="tr-TR" sz="1400" dirty="0" smtClean="0"/>
              <a:t>   </a:t>
            </a:r>
            <a:r>
              <a:rPr lang="tr-TR" sz="1400" dirty="0" err="1" smtClean="0"/>
              <a:t>getch</a:t>
            </a:r>
            <a:r>
              <a:rPr lang="tr-TR" sz="1400" dirty="0" smtClean="0"/>
              <a:t>();	</a:t>
            </a:r>
          </a:p>
          <a:p>
            <a:r>
              <a:rPr lang="tr-TR" sz="1400" dirty="0" smtClean="0"/>
              <a:t>   </a:t>
            </a:r>
            <a:r>
              <a:rPr lang="tr-TR" sz="1400" dirty="0" err="1" smtClean="0"/>
              <a:t>return</a:t>
            </a:r>
            <a:r>
              <a:rPr lang="tr-TR" sz="1400" dirty="0" smtClean="0"/>
              <a:t> 0;</a:t>
            </a:r>
          </a:p>
          <a:p>
            <a:r>
              <a:rPr lang="tr-TR" sz="1400" dirty="0" smtClean="0"/>
              <a:t>}</a:t>
            </a:r>
            <a:endParaRPr lang="tr-TR" sz="1400" dirty="0"/>
          </a:p>
        </p:txBody>
      </p:sp>
      <p:pic>
        <p:nvPicPr>
          <p:cNvPr id="6146" name="Picture 2"/>
          <p:cNvPicPr>
            <a:picLocks noChangeAspect="1" noChangeArrowheads="1"/>
          </p:cNvPicPr>
          <p:nvPr/>
        </p:nvPicPr>
        <p:blipFill>
          <a:blip r:embed="rId4"/>
          <a:srcRect l="693" t="11873" r="4161" b="9894"/>
          <a:stretch>
            <a:fillRect/>
          </a:stretch>
        </p:blipFill>
        <p:spPr bwMode="auto">
          <a:xfrm>
            <a:off x="3929058" y="2214554"/>
            <a:ext cx="3593920" cy="1035641"/>
          </a:xfrm>
          <a:prstGeom prst="rect">
            <a:avLst/>
          </a:prstGeom>
          <a:noFill/>
          <a:ln w="9525">
            <a:noFill/>
            <a:miter lim="800000"/>
            <a:headEnd/>
            <a:tailEnd/>
          </a:ln>
          <a:effectLst/>
        </p:spPr>
      </p:pic>
      <p:pic>
        <p:nvPicPr>
          <p:cNvPr id="6" name="5 Resim" descr="içerik.png"/>
          <p:cNvPicPr>
            <a:picLocks noChangeAspect="1"/>
          </p:cNvPicPr>
          <p:nvPr/>
        </p:nvPicPr>
        <p:blipFill>
          <a:blip r:embed="rId5">
            <a:clrChange>
              <a:clrFrom>
                <a:srgbClr val="FFFFFF"/>
              </a:clrFrom>
              <a:clrTo>
                <a:srgbClr val="FFFFFF">
                  <a:alpha val="0"/>
                </a:srgbClr>
              </a:clrTo>
            </a:clrChange>
          </a:blip>
          <a:stretch>
            <a:fillRect/>
          </a:stretch>
        </p:blipFill>
        <p:spPr>
          <a:xfrm>
            <a:off x="5000628" y="3000372"/>
            <a:ext cx="2581275" cy="1771650"/>
          </a:xfrm>
          <a:prstGeom prst="rect">
            <a:avLst/>
          </a:prstGeom>
        </p:spPr>
      </p:pic>
      <p:sp>
        <p:nvSpPr>
          <p:cNvPr id="7" name="6 Metin kutusu"/>
          <p:cNvSpPr txBox="1"/>
          <p:nvPr/>
        </p:nvSpPr>
        <p:spPr>
          <a:xfrm>
            <a:off x="500034" y="5843491"/>
            <a:ext cx="7429552" cy="800219"/>
          </a:xfrm>
          <a:prstGeom prst="rect">
            <a:avLst/>
          </a:prstGeom>
          <a:noFill/>
        </p:spPr>
        <p:txBody>
          <a:bodyPr wrap="square" rtlCol="0">
            <a:spAutoFit/>
          </a:bodyPr>
          <a:lstStyle/>
          <a:p>
            <a:r>
              <a:rPr lang="tr-TR" sz="1400" dirty="0" smtClean="0"/>
              <a:t> </a:t>
            </a:r>
            <a:r>
              <a:rPr lang="tr-TR" sz="1400" dirty="0" err="1" smtClean="0"/>
              <a:t>printf</a:t>
            </a:r>
            <a:r>
              <a:rPr lang="tr-TR" sz="1400" dirty="0" smtClean="0"/>
              <a:t>("\n\</a:t>
            </a:r>
            <a:r>
              <a:rPr lang="tr-TR" sz="1400" dirty="0" err="1" smtClean="0"/>
              <a:t>nIki</a:t>
            </a:r>
            <a:r>
              <a:rPr lang="tr-TR" sz="1400" dirty="0" smtClean="0"/>
              <a:t> </a:t>
            </a:r>
            <a:r>
              <a:rPr lang="tr-TR" sz="1400" dirty="0" err="1" smtClean="0"/>
              <a:t>enter</a:t>
            </a:r>
            <a:r>
              <a:rPr lang="tr-TR" sz="1400" dirty="0" smtClean="0"/>
              <a:t> </a:t>
            </a:r>
            <a:r>
              <a:rPr lang="tr-TR" sz="1400" dirty="0" err="1" smtClean="0"/>
              <a:t>arasinda</a:t>
            </a:r>
            <a:r>
              <a:rPr lang="tr-TR" sz="1400" dirty="0" smtClean="0"/>
              <a:t> %f saniyelik sure </a:t>
            </a:r>
            <a:r>
              <a:rPr lang="tr-TR" sz="1400" dirty="0" err="1" smtClean="0"/>
              <a:t>gecti</a:t>
            </a:r>
            <a:r>
              <a:rPr lang="tr-TR" sz="1400" dirty="0" smtClean="0"/>
              <a:t>.", (</a:t>
            </a:r>
            <a:r>
              <a:rPr lang="tr-TR" sz="1400" dirty="0" err="1" smtClean="0"/>
              <a:t>now</a:t>
            </a:r>
            <a:r>
              <a:rPr lang="tr-TR" sz="1400" dirty="0" smtClean="0"/>
              <a:t>-</a:t>
            </a:r>
            <a:r>
              <a:rPr lang="tr-TR" sz="1400" dirty="0" err="1" smtClean="0"/>
              <a:t>then</a:t>
            </a:r>
            <a:r>
              <a:rPr lang="tr-TR" sz="1400" dirty="0" smtClean="0"/>
              <a:t>)/(</a:t>
            </a:r>
            <a:r>
              <a:rPr lang="tr-TR" sz="1400" dirty="0" err="1" smtClean="0"/>
              <a:t>double</a:t>
            </a:r>
            <a:r>
              <a:rPr lang="tr-TR" sz="1400" dirty="0" smtClean="0"/>
              <a:t>)CLOCKS_PER_SEC)</a:t>
            </a:r>
          </a:p>
          <a:p>
            <a:r>
              <a:rPr lang="tr-TR" sz="1400" dirty="0" smtClean="0"/>
              <a:t>ile ondalıklı şekilde de ekrana yazdırılabilir.</a:t>
            </a:r>
          </a:p>
          <a:p>
            <a:r>
              <a:rPr lang="tr-TR" dirty="0" smtClean="0"/>
              <a:t> </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Tarih, zaman ve diğer bilgileri ifade eden </a:t>
            </a:r>
            <a:r>
              <a:rPr lang="tr-TR" dirty="0" err="1" smtClean="0"/>
              <a:t>MACROlar</a:t>
            </a:r>
            <a:endParaRPr lang="tr-TR" dirty="0"/>
          </a:p>
        </p:txBody>
      </p:sp>
      <p:sp>
        <p:nvSpPr>
          <p:cNvPr id="3" name="2 İçerik Yer Tutucusu"/>
          <p:cNvSpPr>
            <a:spLocks noGrp="1"/>
          </p:cNvSpPr>
          <p:nvPr>
            <p:ph sz="quarter" idx="1"/>
          </p:nvPr>
        </p:nvSpPr>
        <p:spPr/>
        <p:txBody>
          <a:bodyPr>
            <a:normAutofit/>
          </a:bodyPr>
          <a:lstStyle/>
          <a:p>
            <a:r>
              <a:rPr lang="tr-TR" dirty="0" smtClean="0"/>
              <a:t>__DATE__ : Tarihi verir.</a:t>
            </a:r>
          </a:p>
          <a:p>
            <a:r>
              <a:rPr lang="tr-TR" dirty="0" smtClean="0"/>
              <a:t>__TIME__ : Zamanı verir.</a:t>
            </a:r>
          </a:p>
          <a:p>
            <a:r>
              <a:rPr lang="tr-TR" dirty="0" smtClean="0"/>
              <a:t>__FILE__: Mevcut </a:t>
            </a:r>
            <a:r>
              <a:rPr lang="tr-TR" dirty="0" err="1" smtClean="0"/>
              <a:t>dosyanin</a:t>
            </a:r>
            <a:r>
              <a:rPr lang="tr-TR" dirty="0" smtClean="0"/>
              <a:t> ismi</a:t>
            </a:r>
          </a:p>
          <a:p>
            <a:r>
              <a:rPr lang="tr-TR" dirty="0" smtClean="0"/>
              <a:t>__LINE__ : Mevcut satır numarası</a:t>
            </a:r>
          </a:p>
          <a:p>
            <a:endParaRPr lang="tr-TR" dirty="0" smtClean="0"/>
          </a:p>
          <a:p>
            <a:endParaRPr lang="tr-TR" dirty="0" smtClean="0"/>
          </a:p>
          <a:p>
            <a:r>
              <a:rPr lang="tr-TR" dirty="0" err="1" smtClean="0"/>
              <a:t>printf</a:t>
            </a:r>
            <a:r>
              <a:rPr lang="tr-TR" dirty="0" smtClean="0"/>
              <a:t>(“%s”, __TIME__); // su anki </a:t>
            </a:r>
            <a:r>
              <a:rPr lang="tr-TR" dirty="0" err="1" smtClean="0"/>
              <a:t>zamani</a:t>
            </a:r>
            <a:r>
              <a:rPr lang="tr-TR" dirty="0" smtClean="0"/>
              <a:t> </a:t>
            </a:r>
            <a:r>
              <a:rPr lang="tr-TR" dirty="0" err="1" smtClean="0"/>
              <a:t>yazdirir</a:t>
            </a:r>
            <a:r>
              <a:rPr lang="tr-TR" dirty="0" smtClean="0"/>
              <a:t>.</a:t>
            </a:r>
          </a:p>
        </p:txBody>
      </p:sp>
      <p:pic>
        <p:nvPicPr>
          <p:cNvPr id="478210" name="Picture 2"/>
          <p:cNvPicPr>
            <a:picLocks noChangeAspect="1" noChangeArrowheads="1"/>
          </p:cNvPicPr>
          <p:nvPr/>
        </p:nvPicPr>
        <p:blipFill>
          <a:blip r:embed="rId3"/>
          <a:srcRect/>
          <a:stretch>
            <a:fillRect/>
          </a:stretch>
        </p:blipFill>
        <p:spPr bwMode="auto">
          <a:xfrm>
            <a:off x="3214678" y="4786322"/>
            <a:ext cx="2357454" cy="1342854"/>
          </a:xfrm>
          <a:prstGeom prst="rect">
            <a:avLst/>
          </a:prstGeom>
          <a:noFill/>
          <a:ln w="9525">
            <a:noFill/>
            <a:miter lim="800000"/>
            <a:headEnd/>
            <a:tailEnd/>
          </a:ln>
          <a:effectLst/>
        </p:spPr>
      </p:pic>
      <p:sp>
        <p:nvSpPr>
          <p:cNvPr id="6" name="5 Sağa Bükülü Ok"/>
          <p:cNvSpPr/>
          <p:nvPr/>
        </p:nvSpPr>
        <p:spPr>
          <a:xfrm>
            <a:off x="2143108" y="4500570"/>
            <a:ext cx="928694" cy="10001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Tarih ve zamanı parçalayan kod</a:t>
            </a:r>
            <a:endParaRPr lang="tr-TR" dirty="0"/>
          </a:p>
        </p:txBody>
      </p:sp>
      <p:sp>
        <p:nvSpPr>
          <p:cNvPr id="3" name="2 İçerik Yer Tutucusu"/>
          <p:cNvSpPr>
            <a:spLocks noGrp="1"/>
          </p:cNvSpPr>
          <p:nvPr>
            <p:ph sz="quarter" idx="1"/>
          </p:nvPr>
        </p:nvSpPr>
        <p:spPr/>
        <p:txBody>
          <a:bodyPr>
            <a:normAutofit fontScale="47500" lnSpcReduction="20000"/>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a:t>
            </a:r>
            <a:r>
              <a:rPr lang="tr-TR" dirty="0" err="1" smtClean="0"/>
              <a:t>include</a:t>
            </a:r>
            <a:r>
              <a:rPr lang="tr-TR" dirty="0" smtClean="0"/>
              <a:t> &lt;time.h&gt;</a:t>
            </a:r>
          </a:p>
          <a:p>
            <a:r>
              <a:rPr lang="tr-TR" dirty="0" err="1" smtClean="0"/>
              <a:t>int</a:t>
            </a:r>
            <a:r>
              <a:rPr lang="tr-TR" dirty="0" smtClean="0"/>
              <a:t> </a:t>
            </a:r>
            <a:r>
              <a:rPr lang="tr-TR" dirty="0" err="1" smtClean="0"/>
              <a:t>main</a:t>
            </a:r>
            <a:r>
              <a:rPr lang="tr-TR" dirty="0" smtClean="0"/>
              <a:t> ()</a:t>
            </a:r>
          </a:p>
          <a:p>
            <a:r>
              <a:rPr lang="tr-TR" dirty="0" smtClean="0"/>
              <a:t>{</a:t>
            </a:r>
          </a:p>
          <a:p>
            <a:r>
              <a:rPr lang="tr-TR" dirty="0" smtClean="0"/>
              <a:t>	</a:t>
            </a:r>
            <a:r>
              <a:rPr lang="tr-TR" dirty="0" err="1" smtClean="0"/>
              <a:t>while</a:t>
            </a:r>
            <a:r>
              <a:rPr lang="tr-TR" dirty="0" smtClean="0"/>
              <a:t>(1)</a:t>
            </a:r>
          </a:p>
          <a:p>
            <a:r>
              <a:rPr lang="tr-TR" dirty="0" smtClean="0"/>
              <a:t>	{</a:t>
            </a:r>
          </a:p>
          <a:p>
            <a:r>
              <a:rPr lang="tr-TR" dirty="0" smtClean="0"/>
              <a:t>		time_t t = time(NULL);</a:t>
            </a:r>
          </a:p>
          <a:p>
            <a:r>
              <a:rPr lang="tr-TR" dirty="0" smtClean="0"/>
              <a:t>		</a:t>
            </a:r>
            <a:r>
              <a:rPr lang="tr-TR" dirty="0" err="1" smtClean="0"/>
              <a:t>struct</a:t>
            </a:r>
            <a:r>
              <a:rPr lang="tr-TR" dirty="0" smtClean="0"/>
              <a:t> </a:t>
            </a:r>
            <a:r>
              <a:rPr lang="tr-TR" dirty="0" err="1" smtClean="0"/>
              <a:t>tm</a:t>
            </a:r>
            <a:r>
              <a:rPr lang="tr-TR" dirty="0" smtClean="0"/>
              <a:t> </a:t>
            </a:r>
            <a:r>
              <a:rPr lang="tr-TR" dirty="0" err="1" smtClean="0"/>
              <a:t>tm</a:t>
            </a:r>
            <a:r>
              <a:rPr lang="tr-TR" dirty="0" smtClean="0"/>
              <a:t> = *</a:t>
            </a:r>
            <a:r>
              <a:rPr lang="tr-TR" dirty="0" err="1" smtClean="0"/>
              <a:t>localtime</a:t>
            </a:r>
            <a:r>
              <a:rPr lang="tr-TR" dirty="0" smtClean="0"/>
              <a:t>(&amp;t); </a:t>
            </a:r>
          </a:p>
          <a:p>
            <a:pPr algn="r">
              <a:buNone/>
            </a:pPr>
            <a:r>
              <a:rPr lang="tr-TR" dirty="0" smtClean="0"/>
              <a:t>//</a:t>
            </a:r>
            <a:r>
              <a:rPr lang="tr-TR" dirty="0" err="1" smtClean="0"/>
              <a:t>yapilar</a:t>
            </a:r>
            <a:r>
              <a:rPr lang="tr-TR" dirty="0" smtClean="0"/>
              <a:t> konusu </a:t>
            </a:r>
            <a:r>
              <a:rPr lang="tr-TR" dirty="0" err="1" smtClean="0"/>
              <a:t>henuz</a:t>
            </a:r>
            <a:r>
              <a:rPr lang="tr-TR" dirty="0" smtClean="0"/>
              <a:t> islenmedi. Ancak </a:t>
            </a:r>
            <a:r>
              <a:rPr lang="tr-TR" dirty="0" err="1" smtClean="0"/>
              <a:t>odevlerinizde</a:t>
            </a:r>
            <a:r>
              <a:rPr lang="tr-TR" dirty="0" smtClean="0"/>
              <a:t> referans vererek kullanabilirsiniz.</a:t>
            </a:r>
          </a:p>
          <a:p>
            <a:r>
              <a:rPr lang="tr-TR" dirty="0" smtClean="0"/>
              <a:t>		</a:t>
            </a:r>
            <a:r>
              <a:rPr lang="tr-TR" dirty="0" err="1" smtClean="0"/>
              <a:t>printf</a:t>
            </a:r>
            <a:r>
              <a:rPr lang="tr-TR" dirty="0" smtClean="0"/>
              <a:t>("Saat kulesi der ki: %d %d %d %d:%d:%d\n", </a:t>
            </a:r>
          </a:p>
          <a:p>
            <a:r>
              <a:rPr lang="tr-TR" dirty="0" smtClean="0"/>
              <a:t>			</a:t>
            </a:r>
            <a:r>
              <a:rPr lang="tr-TR" dirty="0" err="1" smtClean="0"/>
              <a:t>tm</a:t>
            </a:r>
            <a:r>
              <a:rPr lang="tr-TR" dirty="0" smtClean="0"/>
              <a:t>.</a:t>
            </a:r>
            <a:r>
              <a:rPr lang="tr-TR" dirty="0" err="1" smtClean="0"/>
              <a:t>tm</a:t>
            </a:r>
            <a:r>
              <a:rPr lang="tr-TR" dirty="0" smtClean="0"/>
              <a:t>_</a:t>
            </a:r>
            <a:r>
              <a:rPr lang="tr-TR" dirty="0" err="1" smtClean="0"/>
              <a:t>mday</a:t>
            </a:r>
            <a:r>
              <a:rPr lang="tr-TR" dirty="0" smtClean="0"/>
              <a:t>, </a:t>
            </a:r>
          </a:p>
          <a:p>
            <a:r>
              <a:rPr lang="tr-TR" dirty="0" smtClean="0"/>
              <a:t>			</a:t>
            </a:r>
            <a:r>
              <a:rPr lang="tr-TR" dirty="0" err="1" smtClean="0"/>
              <a:t>tm</a:t>
            </a:r>
            <a:r>
              <a:rPr lang="tr-TR" dirty="0" smtClean="0"/>
              <a:t>.</a:t>
            </a:r>
            <a:r>
              <a:rPr lang="tr-TR" dirty="0" err="1" smtClean="0"/>
              <a:t>tm</a:t>
            </a:r>
            <a:r>
              <a:rPr lang="tr-TR" dirty="0" smtClean="0"/>
              <a:t>_</a:t>
            </a:r>
            <a:r>
              <a:rPr lang="tr-TR" dirty="0" err="1" smtClean="0"/>
              <a:t>mon</a:t>
            </a:r>
            <a:r>
              <a:rPr lang="tr-TR" dirty="0" smtClean="0"/>
              <a:t> + 1, </a:t>
            </a:r>
          </a:p>
          <a:p>
            <a:r>
              <a:rPr lang="tr-TR" dirty="0" smtClean="0"/>
              <a:t>			</a:t>
            </a:r>
            <a:r>
              <a:rPr lang="tr-TR" dirty="0" err="1" smtClean="0"/>
              <a:t>tm</a:t>
            </a:r>
            <a:r>
              <a:rPr lang="tr-TR" dirty="0" smtClean="0"/>
              <a:t>.</a:t>
            </a:r>
            <a:r>
              <a:rPr lang="tr-TR" dirty="0" err="1" smtClean="0"/>
              <a:t>tm</a:t>
            </a:r>
            <a:r>
              <a:rPr lang="tr-TR" dirty="0" smtClean="0"/>
              <a:t>_</a:t>
            </a:r>
            <a:r>
              <a:rPr lang="tr-TR" dirty="0" err="1" smtClean="0"/>
              <a:t>year</a:t>
            </a:r>
            <a:r>
              <a:rPr lang="tr-TR" dirty="0" smtClean="0"/>
              <a:t> + 1900, </a:t>
            </a:r>
          </a:p>
          <a:p>
            <a:r>
              <a:rPr lang="tr-TR" dirty="0" smtClean="0"/>
              <a:t>			</a:t>
            </a:r>
            <a:r>
              <a:rPr lang="tr-TR" dirty="0" err="1" smtClean="0"/>
              <a:t>tm</a:t>
            </a:r>
            <a:r>
              <a:rPr lang="tr-TR" dirty="0" smtClean="0"/>
              <a:t>.</a:t>
            </a:r>
            <a:r>
              <a:rPr lang="tr-TR" dirty="0" err="1" smtClean="0"/>
              <a:t>tm</a:t>
            </a:r>
            <a:r>
              <a:rPr lang="tr-TR" dirty="0" smtClean="0"/>
              <a:t>_</a:t>
            </a:r>
            <a:r>
              <a:rPr lang="tr-TR" dirty="0" err="1" smtClean="0"/>
              <a:t>hour</a:t>
            </a:r>
            <a:r>
              <a:rPr lang="tr-TR" dirty="0" smtClean="0"/>
              <a:t>, </a:t>
            </a:r>
          </a:p>
          <a:p>
            <a:r>
              <a:rPr lang="tr-TR" dirty="0" smtClean="0"/>
              <a:t>			</a:t>
            </a:r>
            <a:r>
              <a:rPr lang="tr-TR" dirty="0" err="1" smtClean="0"/>
              <a:t>tm</a:t>
            </a:r>
            <a:r>
              <a:rPr lang="tr-TR" dirty="0" smtClean="0"/>
              <a:t>.</a:t>
            </a:r>
            <a:r>
              <a:rPr lang="tr-TR" dirty="0" err="1" smtClean="0"/>
              <a:t>tm</a:t>
            </a:r>
            <a:r>
              <a:rPr lang="tr-TR" dirty="0" smtClean="0"/>
              <a:t>_</a:t>
            </a:r>
            <a:r>
              <a:rPr lang="tr-TR" dirty="0" err="1" smtClean="0"/>
              <a:t>min</a:t>
            </a:r>
            <a:r>
              <a:rPr lang="tr-TR" dirty="0" smtClean="0"/>
              <a:t>, </a:t>
            </a:r>
          </a:p>
          <a:p>
            <a:r>
              <a:rPr lang="tr-TR" dirty="0" smtClean="0"/>
              <a:t>			</a:t>
            </a:r>
            <a:r>
              <a:rPr lang="tr-TR" dirty="0" err="1" smtClean="0"/>
              <a:t>tm</a:t>
            </a:r>
            <a:r>
              <a:rPr lang="tr-TR" dirty="0" smtClean="0"/>
              <a:t>.</a:t>
            </a:r>
            <a:r>
              <a:rPr lang="tr-TR" dirty="0" err="1" smtClean="0"/>
              <a:t>tm</a:t>
            </a:r>
            <a:r>
              <a:rPr lang="tr-TR" dirty="0" smtClean="0"/>
              <a:t>_</a:t>
            </a:r>
            <a:r>
              <a:rPr lang="tr-TR" dirty="0" err="1" smtClean="0"/>
              <a:t>sec</a:t>
            </a:r>
            <a:r>
              <a:rPr lang="tr-TR" dirty="0" smtClean="0"/>
              <a:t>);</a:t>
            </a:r>
          </a:p>
          <a:p>
            <a:r>
              <a:rPr lang="tr-TR" dirty="0" smtClean="0"/>
              <a:t>		</a:t>
            </a:r>
          </a:p>
          <a:p>
            <a:r>
              <a:rPr lang="tr-TR" dirty="0" smtClean="0"/>
              <a:t>		</a:t>
            </a:r>
            <a:r>
              <a:rPr lang="tr-TR" dirty="0" err="1" smtClean="0"/>
              <a:t>sleep</a:t>
            </a:r>
            <a:r>
              <a:rPr lang="tr-TR" dirty="0" smtClean="0"/>
              <a:t>(1);</a:t>
            </a:r>
          </a:p>
          <a:p>
            <a:r>
              <a:rPr lang="tr-TR" dirty="0" smtClean="0"/>
              <a:t>		</a:t>
            </a:r>
            <a:r>
              <a:rPr lang="tr-TR" dirty="0" err="1" smtClean="0"/>
              <a:t>system</a:t>
            </a:r>
            <a:r>
              <a:rPr lang="tr-TR" dirty="0" smtClean="0"/>
              <a:t>("</a:t>
            </a:r>
            <a:r>
              <a:rPr lang="tr-TR" dirty="0" err="1" smtClean="0"/>
              <a:t>cls</a:t>
            </a:r>
            <a:r>
              <a:rPr lang="tr-TR" dirty="0" smtClean="0"/>
              <a:t>"); // </a:t>
            </a:r>
            <a:r>
              <a:rPr lang="tr-TR" dirty="0" err="1" smtClean="0"/>
              <a:t>ekrani</a:t>
            </a:r>
            <a:r>
              <a:rPr lang="tr-TR" dirty="0" smtClean="0"/>
              <a:t> temizler</a:t>
            </a:r>
          </a:p>
          <a:p>
            <a:r>
              <a:rPr lang="tr-TR" dirty="0" smtClean="0"/>
              <a:t>	}</a:t>
            </a:r>
          </a:p>
          <a:p>
            <a:r>
              <a:rPr lang="tr-TR" dirty="0" smtClean="0"/>
              <a:t>	</a:t>
            </a:r>
            <a:r>
              <a:rPr lang="tr-TR" dirty="0" err="1" smtClean="0"/>
              <a:t>return</a:t>
            </a:r>
            <a:r>
              <a:rPr lang="tr-TR" dirty="0" smtClean="0"/>
              <a:t> 0;</a:t>
            </a:r>
          </a:p>
          <a:p>
            <a:r>
              <a:rPr lang="tr-TR" dirty="0" smtClean="0"/>
              <a:t>}</a:t>
            </a:r>
          </a:p>
        </p:txBody>
      </p:sp>
      <p:pic>
        <p:nvPicPr>
          <p:cNvPr id="4" name="3 Resim" descr="içerik.png"/>
          <p:cNvPicPr>
            <a:picLocks noChangeAspect="1"/>
          </p:cNvPicPr>
          <p:nvPr/>
        </p:nvPicPr>
        <p:blipFill>
          <a:blip r:embed="rId3">
            <a:clrChange>
              <a:clrFrom>
                <a:srgbClr val="FFFFFF"/>
              </a:clrFrom>
              <a:clrTo>
                <a:srgbClr val="FFFFFF">
                  <a:alpha val="0"/>
                </a:srgbClr>
              </a:clrTo>
            </a:clrChange>
          </a:blip>
          <a:stretch>
            <a:fillRect/>
          </a:stretch>
        </p:blipFill>
        <p:spPr>
          <a:xfrm>
            <a:off x="5000628" y="3000372"/>
            <a:ext cx="2581275" cy="177165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Bunu biliyor </a:t>
            </a:r>
            <a:r>
              <a:rPr lang="tr-TR" dirty="0" smtClean="0"/>
              <a:t>musunuz? </a:t>
            </a:r>
            <a:r>
              <a:rPr lang="tr-TR" dirty="0" err="1" smtClean="0"/>
              <a:t>Ctrl</a:t>
            </a:r>
            <a:r>
              <a:rPr lang="tr-TR" dirty="0" smtClean="0"/>
              <a:t> + C</a:t>
            </a:r>
            <a:endParaRPr lang="tr-TR" dirty="0"/>
          </a:p>
        </p:txBody>
      </p:sp>
      <p:sp>
        <p:nvSpPr>
          <p:cNvPr id="3" name="2 İçerik Yer Tutucusu"/>
          <p:cNvSpPr>
            <a:spLocks noGrp="1"/>
          </p:cNvSpPr>
          <p:nvPr>
            <p:ph sz="quarter" idx="1"/>
          </p:nvPr>
        </p:nvSpPr>
        <p:spPr/>
        <p:txBody>
          <a:bodyPr/>
          <a:lstStyle/>
          <a:p>
            <a:r>
              <a:rPr lang="tr-TR" dirty="0" smtClean="0"/>
              <a:t>Kodunuz sonsuz döngüye girdiğinde </a:t>
            </a:r>
            <a:r>
              <a:rPr lang="tr-TR" dirty="0" err="1" smtClean="0"/>
              <a:t>Ctrl</a:t>
            </a:r>
            <a:r>
              <a:rPr lang="tr-TR" dirty="0" smtClean="0"/>
              <a:t> ve C tuşlarına birlikte basarak döngüden çıkış sağlayabilir, kodun çalışmasını durdurabilirsiniz.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5" name="4 İçerik Yer Tutucusu" descr="images.jpeg"/>
          <p:cNvPicPr>
            <a:picLocks noGrp="1" noChangeAspect="1"/>
          </p:cNvPicPr>
          <p:nvPr>
            <p:ph sz="quarter" idx="1"/>
          </p:nvPr>
        </p:nvPicPr>
        <p:blipFill>
          <a:blip r:embed="rId3"/>
          <a:stretch>
            <a:fillRect/>
          </a:stretch>
        </p:blipFill>
        <p:spPr>
          <a:xfrm>
            <a:off x="6143625" y="1495858"/>
            <a:ext cx="2543175" cy="1800225"/>
          </a:xfrm>
        </p:spPr>
      </p:pic>
      <p:sp>
        <p:nvSpPr>
          <p:cNvPr id="6" name="2 İçerik Yer Tutucusu"/>
          <p:cNvSpPr txBox="1">
            <a:spLocks/>
          </p:cNvSpPr>
          <p:nvPr/>
        </p:nvSpPr>
        <p:spPr>
          <a:xfrm>
            <a:off x="457200" y="1219200"/>
            <a:ext cx="5686425" cy="4937760"/>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Klavyedeki “</a:t>
            </a:r>
            <a:r>
              <a:rPr kumimoji="0" lang="tr-TR" sz="2600" b="0" i="0" u="none" strike="noStrike" kern="1200" cap="none" spc="0" normalizeH="0" baseline="0" noProof="0" dirty="0" err="1" smtClean="0">
                <a:ln>
                  <a:noFill/>
                </a:ln>
                <a:solidFill>
                  <a:schemeClr val="tx1"/>
                </a:solidFill>
                <a:effectLst/>
                <a:uLnTx/>
                <a:uFillTx/>
                <a:latin typeface="+mn-lt"/>
                <a:ea typeface="+mn-ea"/>
                <a:cs typeface="+mn-cs"/>
              </a:rPr>
              <a:t>Home</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ve “</a:t>
            </a:r>
            <a:r>
              <a:rPr kumimoji="0" lang="tr-TR" sz="2600" b="0" i="0" u="none" strike="noStrike" kern="1200" cap="none" spc="0" normalizeH="0" baseline="0" noProof="0" dirty="0" err="1" smtClean="0">
                <a:ln>
                  <a:noFill/>
                </a:ln>
                <a:solidFill>
                  <a:schemeClr val="tx1"/>
                </a:solidFill>
                <a:effectLst/>
                <a:uLnTx/>
                <a:uFillTx/>
                <a:latin typeface="+mn-lt"/>
                <a:ea typeface="+mn-ea"/>
                <a:cs typeface="+mn-cs"/>
              </a:rPr>
              <a:t>End</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tuşları</a:t>
            </a:r>
            <a:r>
              <a:rPr kumimoji="0" lang="tr-TR" sz="2600" b="0" i="0" u="none" strike="noStrike" kern="1200" cap="none" spc="0" normalizeH="0" noProof="0" dirty="0" smtClean="0">
                <a:ln>
                  <a:noFill/>
                </a:ln>
                <a:solidFill>
                  <a:schemeClr val="tx1"/>
                </a:solidFill>
                <a:effectLst/>
                <a:uLnTx/>
                <a:uFillTx/>
                <a:latin typeface="+mn-lt"/>
                <a:ea typeface="+mn-ea"/>
                <a:cs typeface="+mn-cs"/>
              </a:rPr>
              <a:t> kod yazarken satır başına ve sonuna gitmek için kullanılabilir. Kod yazma hızınızı artırabilir.</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r>
              <a:rPr lang="tr-TR" sz="2600" baseline="0" dirty="0" smtClean="0"/>
              <a:t>“</a:t>
            </a:r>
            <a:r>
              <a:rPr lang="tr-TR" sz="2600" baseline="0" dirty="0" err="1" smtClean="0"/>
              <a:t>Delete</a:t>
            </a:r>
            <a:r>
              <a:rPr lang="tr-TR" sz="2600" baseline="0" dirty="0" smtClean="0"/>
              <a:t>” tuşunun sola doğru değil, sağa doğru</a:t>
            </a:r>
            <a:r>
              <a:rPr lang="tr-TR" sz="2600" dirty="0" smtClean="0"/>
              <a:t> sildiğini fark ettiniz mi?</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r>
              <a:rPr lang="tr-TR" sz="2600" dirty="0" smtClean="0"/>
              <a:t>“</a:t>
            </a:r>
            <a:r>
              <a:rPr lang="tr-TR" sz="2600" dirty="0" err="1" smtClean="0"/>
              <a:t>Insert</a:t>
            </a:r>
            <a:r>
              <a:rPr lang="tr-TR" sz="2600" dirty="0" smtClean="0"/>
              <a:t>” tuşuna bastığınızda kodda mevcut metni ötelemeden metnin üzerine giriş yaparsınız.</a:t>
            </a:r>
          </a:p>
          <a:p>
            <a:pPr marL="731520" lvl="1" indent="-274320" defTabSz="914400">
              <a:spcBef>
                <a:spcPts val="600"/>
              </a:spcBef>
              <a:buClr>
                <a:schemeClr val="accent1"/>
              </a:buClr>
              <a:buSzPct val="76000"/>
              <a:buFont typeface="Arial" pitchFamily="34" charset="0"/>
              <a:buChar char="•"/>
            </a:pPr>
            <a:r>
              <a:rPr lang="tr-TR" sz="2600" dirty="0" smtClean="0"/>
              <a:t>Bazen kod yazarken yanlışlıkla eliniz değer ve sonra (ARASINAV </a:t>
            </a:r>
            <a:r>
              <a:rPr lang="tr-TR" sz="2600" dirty="0" err="1" smtClean="0"/>
              <a:t>ıı’DE</a:t>
            </a:r>
            <a:r>
              <a:rPr lang="tr-TR" sz="2600" dirty="0" smtClean="0"/>
              <a:t> vs.) panik olursunuz. Bu durumlarda “</a:t>
            </a:r>
            <a:r>
              <a:rPr lang="tr-TR" sz="2600" dirty="0" err="1" smtClean="0"/>
              <a:t>Insert”e</a:t>
            </a:r>
            <a:r>
              <a:rPr lang="tr-TR" sz="2600" dirty="0" smtClean="0"/>
              <a:t> tekrar basarak durumu düzeltebileceğinizi bilmelisiniz.</a:t>
            </a:r>
          </a:p>
          <a:p>
            <a:pPr marL="731520" lvl="1" indent="-274320" defTabSz="914400">
              <a:spcBef>
                <a:spcPts val="600"/>
              </a:spcBef>
              <a:buClr>
                <a:schemeClr val="accent1"/>
              </a:buClr>
              <a:buSzPct val="76000"/>
              <a:buFont typeface="Arial" pitchFamily="34" charset="0"/>
              <a:buChar char="•"/>
            </a:pPr>
            <a:endParaRPr lang="tr-TR" sz="26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6 Resim" descr="200_s.jpeg"/>
          <p:cNvPicPr>
            <a:picLocks noChangeAspect="1"/>
          </p:cNvPicPr>
          <p:nvPr/>
        </p:nvPicPr>
        <p:blipFill>
          <a:blip r:embed="rId4"/>
          <a:stretch>
            <a:fillRect/>
          </a:stretch>
        </p:blipFill>
        <p:spPr>
          <a:xfrm>
            <a:off x="6143625" y="4352438"/>
            <a:ext cx="2543175" cy="15274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457199" y="1219201"/>
            <a:ext cx="7994073" cy="2455158"/>
          </a:xfrm>
        </p:spPr>
        <p:txBody>
          <a:bodyPr>
            <a:normAutofit/>
          </a:bodyPr>
          <a:lstStyle/>
          <a:p>
            <a:pPr lvl="1"/>
            <a:r>
              <a:rPr lang="tr-TR" sz="2400" dirty="0" smtClean="0"/>
              <a:t>Olmasa da olur tuşlar: </a:t>
            </a:r>
            <a:r>
              <a:rPr lang="tr-TR" sz="2400" dirty="0" err="1" smtClean="0"/>
              <a:t>SysRq</a:t>
            </a:r>
            <a:r>
              <a:rPr lang="tr-TR" sz="2400" dirty="0" smtClean="0"/>
              <a:t>, </a:t>
            </a:r>
            <a:r>
              <a:rPr lang="tr-TR" sz="2400" dirty="0" err="1" smtClean="0"/>
              <a:t>Scr</a:t>
            </a:r>
            <a:r>
              <a:rPr lang="tr-TR" sz="2400" dirty="0" smtClean="0"/>
              <a:t> </a:t>
            </a:r>
            <a:r>
              <a:rPr lang="tr-TR" sz="2400" dirty="0" err="1" smtClean="0"/>
              <a:t>Lk</a:t>
            </a:r>
            <a:r>
              <a:rPr lang="tr-TR" sz="2400" dirty="0" smtClean="0"/>
              <a:t>, </a:t>
            </a:r>
          </a:p>
          <a:p>
            <a:pPr lvl="1"/>
            <a:r>
              <a:rPr lang="tr-TR" sz="2400" dirty="0" err="1" smtClean="0"/>
              <a:t>Ctrl</a:t>
            </a:r>
            <a:r>
              <a:rPr lang="tr-TR" sz="2400" dirty="0" smtClean="0"/>
              <a:t>+Alt+Del kazara basılamasın diye özellikle seçilmiştir, tek elle bu tuşlara basmak çok zordur.</a:t>
            </a:r>
          </a:p>
          <a:p>
            <a:pPr lvl="2"/>
            <a:r>
              <a:rPr lang="tr-TR" sz="2100" dirty="0" smtClean="0"/>
              <a:t>Bill Gates bu tuş kombinasyonu için pişmanlığını belirtmiştir ama daha basit bir tuşa geçişten bahsetmemiştir. </a:t>
            </a:r>
            <a:r>
              <a:rPr lang="tr-TR" sz="1050" dirty="0" smtClean="0">
                <a:hlinkClick r:id="rId3"/>
              </a:rPr>
              <a:t>https://thenextweb.com/insider/2017/09/21/bill-gates-regrets-ctrlaltdelete-offers-better-solution/#.tnw_AvPthzvh</a:t>
            </a:r>
            <a:endParaRPr lang="tr-TR" sz="2100" dirty="0"/>
          </a:p>
        </p:txBody>
      </p:sp>
      <p:pic>
        <p:nvPicPr>
          <p:cNvPr id="5" name="4 Resim" descr="snakesandcomputers.jpg"/>
          <p:cNvPicPr>
            <a:picLocks noChangeAspect="1"/>
          </p:cNvPicPr>
          <p:nvPr/>
        </p:nvPicPr>
        <p:blipFill>
          <a:blip r:embed="rId4"/>
          <a:stretch>
            <a:fillRect/>
          </a:stretch>
        </p:blipFill>
        <p:spPr>
          <a:xfrm>
            <a:off x="1856509" y="3674358"/>
            <a:ext cx="5767469" cy="3183642"/>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 name="Picture 2" descr="Image result for self reflection"/>
          <p:cNvPicPr>
            <a:picLocks noChangeAspect="1" noChangeArrowheads="1"/>
          </p:cNvPicPr>
          <p:nvPr/>
        </p:nvPicPr>
        <p:blipFill>
          <a:blip r:embed="rId3"/>
          <a:srcRect/>
          <a:stretch>
            <a:fillRect/>
          </a:stretch>
        </p:blipFill>
        <p:spPr bwMode="auto">
          <a:xfrm>
            <a:off x="714348" y="4357694"/>
            <a:ext cx="2923164" cy="1900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Resim" descr="geribidirim.jpg"/>
          <p:cNvPicPr>
            <a:picLocks noChangeAspect="1"/>
          </p:cNvPicPr>
          <p:nvPr/>
        </p:nvPicPr>
        <p:blipFill>
          <a:blip r:embed="rId4" cstate="print"/>
          <a:stretch>
            <a:fillRect/>
          </a:stretch>
        </p:blipFill>
        <p:spPr>
          <a:xfrm>
            <a:off x="3929058" y="3429000"/>
            <a:ext cx="4929190" cy="2937797"/>
          </a:xfrm>
          <a:prstGeom prst="rect">
            <a:avLst/>
          </a:prstGeom>
        </p:spPr>
      </p:pic>
      <p:sp>
        <p:nvSpPr>
          <p:cNvPr id="2" name="1 Başlık"/>
          <p:cNvSpPr>
            <a:spLocks noGrp="1"/>
          </p:cNvSpPr>
          <p:nvPr>
            <p:ph type="title"/>
          </p:nvPr>
        </p:nvSpPr>
        <p:spPr/>
        <p:txBody>
          <a:bodyPr/>
          <a:lstStyle/>
          <a:p>
            <a:r>
              <a:rPr lang="tr-TR" dirty="0" smtClean="0"/>
              <a:t>Kendinize geri bildirimde bulunun.</a:t>
            </a:r>
            <a:endParaRPr lang="tr-TR" dirty="0"/>
          </a:p>
        </p:txBody>
      </p:sp>
      <p:sp>
        <p:nvSpPr>
          <p:cNvPr id="3" name="2 İçerik Yer Tutucusu"/>
          <p:cNvSpPr>
            <a:spLocks noGrp="1"/>
          </p:cNvSpPr>
          <p:nvPr>
            <p:ph sz="quarter" idx="1"/>
          </p:nvPr>
        </p:nvSpPr>
        <p:spPr>
          <a:xfrm>
            <a:off x="593677" y="1357745"/>
            <a:ext cx="5692835" cy="3672115"/>
          </a:xfrm>
        </p:spPr>
        <p:txBody>
          <a:bodyPr>
            <a:normAutofit/>
          </a:bodyPr>
          <a:lstStyle/>
          <a:p>
            <a:r>
              <a:rPr lang="tr-TR" b="1" dirty="0" smtClean="0"/>
              <a:t>Günlük olarak derse çalışıyor musunuz?</a:t>
            </a:r>
          </a:p>
          <a:p>
            <a:pPr lvl="1"/>
            <a:r>
              <a:rPr lang="tr-TR" dirty="0" smtClean="0"/>
              <a:t>Evet ise, bu çalışmalarınızda neler yapıyorsunuz? Ne kadar vaktinizi alıyor?</a:t>
            </a:r>
          </a:p>
          <a:p>
            <a:pPr lvl="1"/>
            <a:r>
              <a:rPr lang="tr-TR" dirty="0" smtClean="0"/>
              <a:t>Hayır ise, neden günlük çalışmıyorsunuz? Bu şekilde derste başarılı olabileceğinizi düşünüyor musunuz?</a:t>
            </a:r>
          </a:p>
          <a:p>
            <a:endParaRPr lang="tr-TR" dirty="0" smtClean="0"/>
          </a:p>
          <a:p>
            <a:pPr>
              <a:buNone/>
            </a:pPr>
            <a:endParaRPr lang="tr-TR" dirty="0" smtClean="0"/>
          </a:p>
          <a:p>
            <a:endParaRPr lang="tr-TR" dirty="0"/>
          </a:p>
        </p:txBody>
      </p:sp>
      <p:pic>
        <p:nvPicPr>
          <p:cNvPr id="4" name="3 Resim" descr="200_s.jpeg"/>
          <p:cNvPicPr>
            <a:picLocks noChangeAspect="1"/>
          </p:cNvPicPr>
          <p:nvPr/>
        </p:nvPicPr>
        <p:blipFill>
          <a:blip r:embed="rId5"/>
          <a:stretch>
            <a:fillRect/>
          </a:stretch>
        </p:blipFill>
        <p:spPr>
          <a:xfrm>
            <a:off x="6429388" y="1428736"/>
            <a:ext cx="2098956" cy="1260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56299661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Fonksiyonlar – Tipik Hatalar</a:t>
            </a:r>
            <a:endParaRPr lang="tr-TR" dirty="0"/>
          </a:p>
        </p:txBody>
      </p:sp>
      <p:sp>
        <p:nvSpPr>
          <p:cNvPr id="3" name="2 İçerik Yer Tutucusu"/>
          <p:cNvSpPr>
            <a:spLocks noGrp="1"/>
          </p:cNvSpPr>
          <p:nvPr>
            <p:ph sz="quarter" idx="1"/>
          </p:nvPr>
        </p:nvSpPr>
        <p:spPr/>
        <p:txBody>
          <a:bodyPr/>
          <a:lstStyle/>
          <a:p>
            <a:r>
              <a:rPr lang="tr-TR" dirty="0" smtClean="0"/>
              <a:t>Bir fonksiyonu tanımlarken kullanacağınız ifadeleri, o fonksiyonu çağırırken kullanmayınız.</a:t>
            </a:r>
          </a:p>
          <a:p>
            <a:r>
              <a:rPr lang="tr-TR" dirty="0" smtClean="0"/>
              <a:t>Örneğin, </a:t>
            </a:r>
            <a:r>
              <a:rPr lang="tr-TR" dirty="0" err="1" smtClean="0"/>
              <a:t>main</a:t>
            </a:r>
            <a:r>
              <a:rPr lang="tr-TR" dirty="0" smtClean="0"/>
              <a:t> fonksiyonun içerisinde</a:t>
            </a:r>
          </a:p>
          <a:p>
            <a:pPr marL="514350" indent="-514350">
              <a:buFont typeface="+mj-lt"/>
              <a:buAutoNum type="arabicPeriod"/>
            </a:pPr>
            <a:r>
              <a:rPr lang="tr-TR" dirty="0" err="1" smtClean="0"/>
              <a:t>int</a:t>
            </a:r>
            <a:r>
              <a:rPr lang="tr-TR" dirty="0" smtClean="0"/>
              <a:t> </a:t>
            </a:r>
            <a:r>
              <a:rPr lang="tr-TR" dirty="0" err="1" smtClean="0"/>
              <a:t>main</a:t>
            </a:r>
            <a:r>
              <a:rPr lang="tr-TR" dirty="0" smtClean="0"/>
              <a:t>()</a:t>
            </a:r>
          </a:p>
          <a:p>
            <a:pPr marL="514350" indent="-514350">
              <a:buFont typeface="+mj-lt"/>
              <a:buAutoNum type="arabicPeriod"/>
            </a:pPr>
            <a:r>
              <a:rPr lang="tr-TR" dirty="0" smtClean="0"/>
              <a:t>{</a:t>
            </a:r>
          </a:p>
          <a:p>
            <a:pPr marL="514350" indent="-514350">
              <a:buFont typeface="+mj-lt"/>
              <a:buAutoNum type="arabicPeriod"/>
            </a:pPr>
            <a:r>
              <a:rPr lang="tr-TR" dirty="0" smtClean="0"/>
              <a:t>    </a:t>
            </a:r>
            <a:r>
              <a:rPr lang="tr-TR" dirty="0" err="1" smtClean="0"/>
              <a:t>int</a:t>
            </a:r>
            <a:r>
              <a:rPr lang="tr-TR" dirty="0" smtClean="0"/>
              <a:t> </a:t>
            </a:r>
            <a:r>
              <a:rPr lang="tr-TR" dirty="0" err="1" smtClean="0"/>
              <a:t>canimFonksiyonum</a:t>
            </a:r>
            <a:r>
              <a:rPr lang="tr-TR" dirty="0" smtClean="0"/>
              <a:t>(</a:t>
            </a:r>
            <a:r>
              <a:rPr lang="tr-TR" dirty="0" err="1" smtClean="0"/>
              <a:t>int</a:t>
            </a:r>
            <a:r>
              <a:rPr lang="tr-TR" dirty="0" smtClean="0"/>
              <a:t> a); //böyle yapmayınız!</a:t>
            </a:r>
          </a:p>
          <a:p>
            <a:pPr marL="514350" indent="-514350">
              <a:buFont typeface="+mj-lt"/>
              <a:buAutoNum type="arabicPeriod"/>
            </a:pPr>
            <a:r>
              <a:rPr lang="tr-TR" dirty="0" smtClean="0"/>
              <a:t>    …</a:t>
            </a:r>
          </a:p>
          <a:p>
            <a:pPr marL="514350" indent="-514350">
              <a:buFont typeface="+mj-lt"/>
              <a:buAutoNum type="arabicPeriod"/>
            </a:pPr>
            <a:r>
              <a:rPr lang="tr-TR" dirty="0" smtClean="0"/>
              <a:t>    </a:t>
            </a:r>
            <a:r>
              <a:rPr lang="tr-TR" dirty="0" err="1" smtClean="0"/>
              <a:t>return</a:t>
            </a:r>
            <a:r>
              <a:rPr lang="tr-TR" dirty="0" smtClean="0"/>
              <a:t> 0;</a:t>
            </a:r>
          </a:p>
          <a:p>
            <a:pPr marL="514350" indent="-514350">
              <a:buFont typeface="+mj-lt"/>
              <a:buAutoNum type="arabicPeriod"/>
            </a:pPr>
            <a:r>
              <a:rPr lang="tr-TR" dirty="0" smtClean="0"/>
              <a:t>}</a:t>
            </a:r>
            <a:endParaRPr lang="tr-TR" dirty="0"/>
          </a:p>
        </p:txBody>
      </p:sp>
      <p:sp>
        <p:nvSpPr>
          <p:cNvPr id="4" name="3 Metin kutusu"/>
          <p:cNvSpPr txBox="1"/>
          <p:nvPr/>
        </p:nvSpPr>
        <p:spPr>
          <a:xfrm>
            <a:off x="4000496" y="4286256"/>
            <a:ext cx="435771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Fonksiyonu çağırmak/kullanmak için sadece ismini yazıp girdisi varsa onu gönderiyoruz, çıktısı varsa onu kaydediyoruz vs.</a:t>
            </a:r>
          </a:p>
          <a:p>
            <a:r>
              <a:rPr lang="tr-TR" dirty="0" smtClean="0"/>
              <a:t>Örnek çağırılış/kullanım:</a:t>
            </a:r>
          </a:p>
          <a:p>
            <a:r>
              <a:rPr lang="tr-TR" dirty="0" err="1" smtClean="0"/>
              <a:t>int</a:t>
            </a:r>
            <a:r>
              <a:rPr lang="tr-TR" dirty="0" smtClean="0"/>
              <a:t> x;</a:t>
            </a:r>
          </a:p>
          <a:p>
            <a:r>
              <a:rPr lang="tr-TR" dirty="0" smtClean="0"/>
              <a:t>x= </a:t>
            </a:r>
            <a:r>
              <a:rPr lang="tr-TR" dirty="0" err="1" smtClean="0"/>
              <a:t>canimFonksiyonum</a:t>
            </a:r>
            <a:r>
              <a:rPr lang="tr-TR" dirty="0" smtClean="0"/>
              <a:t>(52);</a:t>
            </a:r>
            <a:endParaRPr lang="tr-TR" dirty="0"/>
          </a:p>
        </p:txBody>
      </p:sp>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Fonksiyonlar – Tipik Hatalar</a:t>
            </a:r>
            <a:endParaRPr lang="tr-TR" dirty="0"/>
          </a:p>
        </p:txBody>
      </p:sp>
      <p:sp>
        <p:nvSpPr>
          <p:cNvPr id="3" name="2 İçerik Yer Tutucusu"/>
          <p:cNvSpPr>
            <a:spLocks noGrp="1"/>
          </p:cNvSpPr>
          <p:nvPr>
            <p:ph sz="quarter" idx="1"/>
          </p:nvPr>
        </p:nvSpPr>
        <p:spPr/>
        <p:txBody>
          <a:bodyPr/>
          <a:lstStyle/>
          <a:p>
            <a:r>
              <a:rPr lang="tr-TR" dirty="0" smtClean="0"/>
              <a:t>Fonksiyon değer alacaksa bırakın alsın. İçeride değişkeni ayrıca bir de siz tanımla</a:t>
            </a:r>
            <a:r>
              <a:rPr lang="tr-TR" b="1" dirty="0" smtClean="0">
                <a:solidFill>
                  <a:srgbClr val="FF0000"/>
                </a:solidFill>
              </a:rPr>
              <a:t>ma</a:t>
            </a:r>
            <a:r>
              <a:rPr lang="tr-TR" dirty="0" smtClean="0"/>
              <a:t>yın. Siz, o değeri kullanın.</a:t>
            </a:r>
          </a:p>
          <a:p>
            <a:r>
              <a:rPr lang="tr-TR" dirty="0" err="1" smtClean="0"/>
              <a:t>int</a:t>
            </a:r>
            <a:r>
              <a:rPr lang="tr-TR" dirty="0" smtClean="0"/>
              <a:t> </a:t>
            </a:r>
            <a:r>
              <a:rPr lang="tr-TR" dirty="0" err="1" smtClean="0"/>
              <a:t>fonk</a:t>
            </a:r>
            <a:r>
              <a:rPr lang="tr-TR" dirty="0" smtClean="0"/>
              <a:t>( </a:t>
            </a:r>
            <a:r>
              <a:rPr lang="tr-TR" dirty="0" err="1" smtClean="0"/>
              <a:t>int</a:t>
            </a:r>
            <a:r>
              <a:rPr lang="tr-TR" dirty="0" smtClean="0"/>
              <a:t> sayi1)</a:t>
            </a:r>
          </a:p>
          <a:p>
            <a:r>
              <a:rPr lang="tr-TR" dirty="0" smtClean="0"/>
              <a:t>{</a:t>
            </a:r>
          </a:p>
          <a:p>
            <a:r>
              <a:rPr lang="tr-TR" dirty="0" smtClean="0"/>
              <a:t>   </a:t>
            </a:r>
            <a:r>
              <a:rPr lang="tr-TR" dirty="0" err="1" smtClean="0"/>
              <a:t>int</a:t>
            </a:r>
            <a:r>
              <a:rPr lang="tr-TR" dirty="0" smtClean="0"/>
              <a:t> sayi1; //hata</a:t>
            </a:r>
          </a:p>
          <a:p>
            <a:r>
              <a:rPr lang="tr-TR" dirty="0" smtClean="0"/>
              <a:t>   </a:t>
            </a:r>
            <a:r>
              <a:rPr lang="tr-TR" dirty="0" err="1" smtClean="0"/>
              <a:t>scanf</a:t>
            </a:r>
            <a:r>
              <a:rPr lang="tr-TR" dirty="0" smtClean="0"/>
              <a:t>(“%d”, &amp;sayi1);</a:t>
            </a:r>
          </a:p>
          <a:p>
            <a:r>
              <a:rPr lang="tr-TR" dirty="0" smtClean="0"/>
              <a:t>   </a:t>
            </a:r>
            <a:r>
              <a:rPr lang="tr-TR" dirty="0" err="1" smtClean="0"/>
              <a:t>if</a:t>
            </a:r>
            <a:r>
              <a:rPr lang="tr-TR" dirty="0" smtClean="0"/>
              <a:t>(sayi1&lt;3)</a:t>
            </a:r>
          </a:p>
          <a:p>
            <a:r>
              <a:rPr lang="tr-TR" dirty="0" smtClean="0"/>
              <a:t>   …</a:t>
            </a:r>
          </a:p>
          <a:p>
            <a:endParaRPr lang="tr-TR" dirty="0"/>
          </a:p>
        </p:txBody>
      </p:sp>
      <p:sp>
        <p:nvSpPr>
          <p:cNvPr id="4" name="3 Metin kutusu"/>
          <p:cNvSpPr txBox="1"/>
          <p:nvPr/>
        </p:nvSpPr>
        <p:spPr>
          <a:xfrm>
            <a:off x="4000496" y="2643182"/>
            <a:ext cx="4357718"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Bu fonksiyondaki “</a:t>
            </a:r>
            <a:r>
              <a:rPr lang="tr-TR" dirty="0" err="1" smtClean="0"/>
              <a:t>int</a:t>
            </a:r>
            <a:r>
              <a:rPr lang="tr-TR" dirty="0" smtClean="0"/>
              <a:t> sayi1” ifadesi de bir tanımdır. Fonksiyonun içerisinde tekrar </a:t>
            </a:r>
          </a:p>
          <a:p>
            <a:r>
              <a:rPr lang="tr-TR" dirty="0" err="1" smtClean="0"/>
              <a:t>int</a:t>
            </a:r>
            <a:r>
              <a:rPr lang="tr-TR" dirty="0" smtClean="0"/>
              <a:t> sayi1;</a:t>
            </a:r>
          </a:p>
          <a:p>
            <a:r>
              <a:rPr lang="tr-TR" dirty="0" smtClean="0"/>
              <a:t>yazarsanız </a:t>
            </a:r>
          </a:p>
          <a:p>
            <a:r>
              <a:rPr lang="tr-TR" dirty="0" smtClean="0"/>
              <a:t>derleyici hata verir: sayi1 zaten tanımlı!</a:t>
            </a:r>
          </a:p>
          <a:p>
            <a:endParaRPr lang="tr-TR" dirty="0" smtClean="0"/>
          </a:p>
          <a:p>
            <a:r>
              <a:rPr lang="tr-TR" dirty="0" smtClean="0"/>
              <a:t>Siz fonksiyonun aldığı değeri kullan.</a:t>
            </a:r>
          </a:p>
          <a:p>
            <a:r>
              <a:rPr lang="tr-TR" dirty="0" smtClean="0"/>
              <a:t>Örnek:</a:t>
            </a:r>
          </a:p>
          <a:p>
            <a:r>
              <a:rPr lang="tr-TR" dirty="0" err="1" smtClean="0"/>
              <a:t>int</a:t>
            </a:r>
            <a:r>
              <a:rPr lang="tr-TR" dirty="0" smtClean="0"/>
              <a:t> </a:t>
            </a:r>
            <a:r>
              <a:rPr lang="tr-TR" dirty="0" err="1" smtClean="0"/>
              <a:t>fonk</a:t>
            </a:r>
            <a:r>
              <a:rPr lang="tr-TR" dirty="0" smtClean="0"/>
              <a:t>( </a:t>
            </a:r>
            <a:r>
              <a:rPr lang="tr-TR" dirty="0" err="1" smtClean="0"/>
              <a:t>int</a:t>
            </a:r>
            <a:r>
              <a:rPr lang="tr-TR" dirty="0" smtClean="0"/>
              <a:t> sayi1)</a:t>
            </a:r>
          </a:p>
          <a:p>
            <a:r>
              <a:rPr lang="tr-TR" dirty="0" smtClean="0"/>
              <a:t>{</a:t>
            </a:r>
          </a:p>
          <a:p>
            <a:r>
              <a:rPr lang="tr-TR" dirty="0" smtClean="0"/>
              <a:t>   </a:t>
            </a:r>
            <a:r>
              <a:rPr lang="tr-TR" dirty="0" err="1" smtClean="0"/>
              <a:t>if</a:t>
            </a:r>
            <a:r>
              <a:rPr lang="tr-TR" dirty="0" smtClean="0"/>
              <a:t>(sayi1&lt;3)</a:t>
            </a:r>
          </a:p>
          <a:p>
            <a:r>
              <a:rPr lang="tr-TR" dirty="0" smtClean="0"/>
              <a:t>   …</a:t>
            </a:r>
          </a:p>
          <a:p>
            <a:endParaRPr lang="tr-TR" dirty="0"/>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Fonksiyon sonlandırmak: </a:t>
            </a:r>
            <a:r>
              <a:rPr lang="tr-TR" sz="2400" dirty="0" err="1" smtClean="0"/>
              <a:t>return</a:t>
            </a:r>
            <a:r>
              <a:rPr lang="tr-TR" sz="2400" dirty="0" smtClean="0"/>
              <a:t> ile </a:t>
            </a:r>
            <a:r>
              <a:rPr lang="tr-TR" sz="2400" dirty="0" err="1" smtClean="0"/>
              <a:t>exit</a:t>
            </a:r>
            <a:r>
              <a:rPr lang="tr-TR" sz="2400" dirty="0" smtClean="0"/>
              <a:t> komutlarının farkı</a:t>
            </a:r>
            <a:endParaRPr lang="tr-TR" sz="2400" dirty="0"/>
          </a:p>
        </p:txBody>
      </p:sp>
      <p:sp>
        <p:nvSpPr>
          <p:cNvPr id="3" name="2 İçerik Yer Tutucusu"/>
          <p:cNvSpPr>
            <a:spLocks noGrp="1"/>
          </p:cNvSpPr>
          <p:nvPr>
            <p:ph sz="quarter" idx="1"/>
          </p:nvPr>
        </p:nvSpPr>
        <p:spPr/>
        <p:txBody>
          <a:bodyPr>
            <a:normAutofit fontScale="92500" lnSpcReduction="20000"/>
          </a:bodyPr>
          <a:lstStyle/>
          <a:p>
            <a:r>
              <a:rPr lang="tr-TR" dirty="0" err="1" smtClean="0"/>
              <a:t>return</a:t>
            </a:r>
            <a:r>
              <a:rPr lang="tr-TR" dirty="0" smtClean="0"/>
              <a:t> 0; komutu içinde bulunduğu fonksiyonu sonlandırır.</a:t>
            </a:r>
          </a:p>
          <a:p>
            <a:r>
              <a:rPr lang="tr-TR" dirty="0" err="1" smtClean="0"/>
              <a:t>exit</a:t>
            </a:r>
            <a:r>
              <a:rPr lang="tr-TR" dirty="0" smtClean="0"/>
              <a:t>(0); ise</a:t>
            </a:r>
          </a:p>
          <a:p>
            <a:pPr lvl="1"/>
            <a:r>
              <a:rPr lang="tr-TR" dirty="0" smtClean="0"/>
              <a:t>#</a:t>
            </a:r>
            <a:r>
              <a:rPr lang="tr-TR" dirty="0" err="1" smtClean="0"/>
              <a:t>include</a:t>
            </a:r>
            <a:r>
              <a:rPr lang="tr-TR" dirty="0" smtClean="0"/>
              <a:t> &lt;</a:t>
            </a:r>
            <a:r>
              <a:rPr lang="tr-TR" dirty="0" err="1" smtClean="0"/>
              <a:t>stdlib</a:t>
            </a:r>
            <a:r>
              <a:rPr lang="tr-TR" dirty="0" smtClean="0"/>
              <a:t>.h&gt; ile </a:t>
            </a:r>
            <a:r>
              <a:rPr lang="tr-TR" dirty="0" err="1" smtClean="0"/>
              <a:t>stdlib</a:t>
            </a:r>
            <a:r>
              <a:rPr lang="tr-TR" dirty="0" smtClean="0"/>
              <a:t> kütüphanesinin eklenmesini gerektirir.</a:t>
            </a:r>
          </a:p>
          <a:p>
            <a:pPr lvl="1"/>
            <a:r>
              <a:rPr lang="tr-TR" dirty="0" smtClean="0"/>
              <a:t>Kodu anında sonlandırır ve bu genelde iyi bir kodlama tekniği değildir.</a:t>
            </a:r>
          </a:p>
          <a:p>
            <a:pPr lvl="1"/>
            <a:endParaRPr lang="tr-TR" dirty="0" smtClean="0"/>
          </a:p>
          <a:p>
            <a:r>
              <a:rPr lang="tr-TR" dirty="0" err="1" smtClean="0"/>
              <a:t>main</a:t>
            </a:r>
            <a:r>
              <a:rPr lang="tr-TR" dirty="0" smtClean="0"/>
              <a:t> içinde </a:t>
            </a:r>
            <a:r>
              <a:rPr lang="tr-TR" b="1" i="1" u="sng" dirty="0" err="1" smtClean="0"/>
              <a:t>return</a:t>
            </a:r>
            <a:r>
              <a:rPr lang="tr-TR" b="1" i="1" u="sng" dirty="0" smtClean="0"/>
              <a:t> 0;</a:t>
            </a:r>
            <a:r>
              <a:rPr lang="tr-TR" dirty="0" smtClean="0"/>
              <a:t> ile </a:t>
            </a:r>
            <a:r>
              <a:rPr lang="tr-TR" b="1" i="1" dirty="0" err="1" smtClean="0"/>
              <a:t>exit</a:t>
            </a:r>
            <a:r>
              <a:rPr lang="tr-TR" b="1" i="1" dirty="0" smtClean="0"/>
              <a:t>(0);</a:t>
            </a:r>
            <a:r>
              <a:rPr lang="tr-TR" dirty="0" smtClean="0"/>
              <a:t> aynı etkiyi gösterir.</a:t>
            </a:r>
          </a:p>
          <a:p>
            <a:r>
              <a:rPr lang="tr-TR" dirty="0" err="1" smtClean="0"/>
              <a:t>main</a:t>
            </a:r>
            <a:r>
              <a:rPr lang="tr-TR" dirty="0" smtClean="0"/>
              <a:t> dışındaki bir fonksiyon içinde ise</a:t>
            </a:r>
          </a:p>
          <a:p>
            <a:pPr lvl="1"/>
            <a:r>
              <a:rPr lang="tr-TR" dirty="0" err="1" smtClean="0"/>
              <a:t>return</a:t>
            </a:r>
            <a:r>
              <a:rPr lang="tr-TR" dirty="0" smtClean="0"/>
              <a:t>, fonksiyonu sonlandırıp kodu fonksiyonun çağırıldığı yere döndürür.</a:t>
            </a:r>
          </a:p>
          <a:p>
            <a:pPr lvl="1"/>
            <a:r>
              <a:rPr lang="tr-TR" dirty="0" err="1" smtClean="0"/>
              <a:t>exit</a:t>
            </a:r>
            <a:r>
              <a:rPr lang="tr-TR" dirty="0" smtClean="0"/>
              <a:t> ise fonksiyon değil doğrudan kodu sonlandırır.</a:t>
            </a:r>
          </a:p>
          <a:p>
            <a:pPr lvl="1"/>
            <a:endParaRPr lang="tr-TR" dirty="0" smtClean="0"/>
          </a:p>
          <a:p>
            <a:r>
              <a:rPr lang="tr-TR" dirty="0" smtClean="0"/>
              <a:t>Hatırlatma: 0 değeri “kod başarılı bir şekilde sonlandı” anlamına gelir.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ox(in)">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ox(in)">
                                      <p:cBhvr>
                                        <p:cTn id="28" dur="500"/>
                                        <p:tgtEl>
                                          <p:spTgt spid="3">
                                            <p:txEl>
                                              <p:pRg st="6" end="6"/>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ox(in)">
                                      <p:cBhvr>
                                        <p:cTn id="31" dur="500"/>
                                        <p:tgtEl>
                                          <p:spTgt spid="3">
                                            <p:txEl>
                                              <p:pRg st="7" end="7"/>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ox(in)">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ox(in)">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Fonksiyonlar ve küresel değişkenler</a:t>
            </a:r>
            <a:endParaRPr lang="tr-TR" dirty="0"/>
          </a:p>
        </p:txBody>
      </p:sp>
      <p:sp>
        <p:nvSpPr>
          <p:cNvPr id="3" name="2 İçerik Yer Tutucusu"/>
          <p:cNvSpPr>
            <a:spLocks noGrp="1"/>
          </p:cNvSpPr>
          <p:nvPr>
            <p:ph sz="quarter" idx="1"/>
          </p:nvPr>
        </p:nvSpPr>
        <p:spPr/>
        <p:txBody>
          <a:bodyPr>
            <a:normAutofit lnSpcReduction="10000"/>
          </a:bodyPr>
          <a:lstStyle/>
          <a:p>
            <a:r>
              <a:rPr lang="tr-TR" dirty="0" err="1" smtClean="0"/>
              <a:t>main</a:t>
            </a:r>
            <a:r>
              <a:rPr lang="tr-TR" dirty="0" smtClean="0"/>
              <a:t> veya diğer fonksiyonların dışına yazdığınız değişkenler, tüm fonksiyonlarda görünür (küresel) olurlar.</a:t>
            </a:r>
          </a:p>
          <a:p>
            <a:pPr lvl="1"/>
            <a:r>
              <a:rPr lang="tr-TR" dirty="0" err="1" smtClean="0"/>
              <a:t>int</a:t>
            </a:r>
            <a:r>
              <a:rPr lang="tr-TR" dirty="0" smtClean="0"/>
              <a:t> fonk1(</a:t>
            </a:r>
            <a:r>
              <a:rPr lang="tr-TR" dirty="0" err="1" smtClean="0"/>
              <a:t>int</a:t>
            </a:r>
            <a:r>
              <a:rPr lang="tr-TR" dirty="0" smtClean="0"/>
              <a:t>);</a:t>
            </a:r>
          </a:p>
          <a:p>
            <a:pPr lvl="1"/>
            <a:r>
              <a:rPr lang="tr-TR" dirty="0" err="1" smtClean="0"/>
              <a:t>int</a:t>
            </a:r>
            <a:r>
              <a:rPr lang="tr-TR" dirty="0" smtClean="0"/>
              <a:t> a=1;</a:t>
            </a:r>
          </a:p>
          <a:p>
            <a:pPr lvl="1"/>
            <a:r>
              <a:rPr lang="tr-TR" dirty="0" err="1" smtClean="0"/>
              <a:t>int</a:t>
            </a:r>
            <a:r>
              <a:rPr lang="tr-TR" dirty="0" smtClean="0"/>
              <a:t> </a:t>
            </a:r>
            <a:r>
              <a:rPr lang="tr-TR" dirty="0" err="1" smtClean="0"/>
              <a:t>main</a:t>
            </a:r>
            <a:r>
              <a:rPr lang="tr-TR" dirty="0" smtClean="0"/>
              <a:t>()</a:t>
            </a:r>
          </a:p>
          <a:p>
            <a:pPr lvl="1"/>
            <a:r>
              <a:rPr lang="tr-TR" dirty="0" smtClean="0"/>
              <a:t> {</a:t>
            </a:r>
          </a:p>
          <a:p>
            <a:pPr lvl="2">
              <a:buNone/>
            </a:pPr>
            <a:r>
              <a:rPr lang="tr-TR" dirty="0" smtClean="0"/>
              <a:t>	a++;</a:t>
            </a:r>
          </a:p>
          <a:p>
            <a:pPr lvl="1"/>
            <a:r>
              <a:rPr lang="tr-TR" dirty="0" smtClean="0"/>
              <a:t>}</a:t>
            </a:r>
          </a:p>
          <a:p>
            <a:pPr lvl="1"/>
            <a:r>
              <a:rPr lang="tr-TR" dirty="0" err="1" smtClean="0"/>
              <a:t>int</a:t>
            </a:r>
            <a:r>
              <a:rPr lang="tr-TR" dirty="0" smtClean="0"/>
              <a:t> fonk1(</a:t>
            </a:r>
            <a:r>
              <a:rPr lang="tr-TR" dirty="0" err="1" smtClean="0"/>
              <a:t>int</a:t>
            </a:r>
            <a:r>
              <a:rPr lang="tr-TR" dirty="0" smtClean="0"/>
              <a:t> b)</a:t>
            </a:r>
          </a:p>
          <a:p>
            <a:pPr lvl="1"/>
            <a:r>
              <a:rPr lang="tr-TR" dirty="0" smtClean="0"/>
              <a:t>{</a:t>
            </a:r>
          </a:p>
          <a:p>
            <a:pPr lvl="1">
              <a:buNone/>
            </a:pPr>
            <a:r>
              <a:rPr lang="tr-TR" dirty="0" smtClean="0"/>
              <a:t>		a=3;</a:t>
            </a:r>
          </a:p>
          <a:p>
            <a:pPr lvl="1"/>
            <a:r>
              <a:rPr lang="tr-TR" dirty="0" smtClean="0"/>
              <a:t>}</a:t>
            </a:r>
          </a:p>
        </p:txBody>
      </p:sp>
      <p:sp>
        <p:nvSpPr>
          <p:cNvPr id="4" name="3 Yuvarlatılmış Dikdörtgen"/>
          <p:cNvSpPr/>
          <p:nvPr/>
        </p:nvSpPr>
        <p:spPr>
          <a:xfrm>
            <a:off x="4643438" y="2714620"/>
            <a:ext cx="3714776" cy="25717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TARZ KÜRESEL DEĞİŞKEN KULLANIMINI BİLİYOR OLUN İSTİYORUZ</a:t>
            </a:r>
          </a:p>
          <a:p>
            <a:pPr algn="ctr"/>
            <a:r>
              <a:rPr lang="tr-TR" dirty="0" smtClean="0"/>
              <a:t>ANCAK</a:t>
            </a:r>
          </a:p>
          <a:p>
            <a:pPr algn="ctr"/>
            <a:r>
              <a:rPr lang="tr-TR" dirty="0" smtClean="0"/>
              <a:t>SAKINCALARI(önceden değinildi) OLDUĞU İÇİN </a:t>
            </a:r>
            <a:r>
              <a:rPr lang="tr-TR" sz="2000" b="1" dirty="0" smtClean="0"/>
              <a:t>KODUNUZDA ASLA KULLANMAYIN!</a:t>
            </a:r>
            <a:endParaRPr lang="tr-TR" sz="2000" b="1" dirty="0"/>
          </a:p>
        </p:txBody>
      </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Fonksiyonlar ve yerel değişkenler</a:t>
            </a:r>
            <a:endParaRPr lang="tr-TR" dirty="0"/>
          </a:p>
        </p:txBody>
      </p:sp>
      <p:sp>
        <p:nvSpPr>
          <p:cNvPr id="3" name="2 İçerik Yer Tutucusu"/>
          <p:cNvSpPr>
            <a:spLocks noGrp="1"/>
          </p:cNvSpPr>
          <p:nvPr>
            <p:ph sz="quarter" idx="1"/>
          </p:nvPr>
        </p:nvSpPr>
        <p:spPr/>
        <p:txBody>
          <a:bodyPr/>
          <a:lstStyle/>
          <a:p>
            <a:pPr marL="514350" indent="-514350">
              <a:buFont typeface="+mj-lt"/>
              <a:buAutoNum type="arabicPeriod"/>
            </a:pPr>
            <a:r>
              <a:rPr lang="tr-TR" dirty="0" smtClean="0"/>
              <a:t>Değişkenler, içinde tanımlandıkları fonksiyonlara(bloklara)  aittirler/yereldirler. </a:t>
            </a:r>
          </a:p>
          <a:p>
            <a:pPr marL="514350" indent="-514350">
              <a:buFont typeface="+mj-lt"/>
              <a:buAutoNum type="arabicPeriod"/>
            </a:pPr>
            <a:r>
              <a:rPr lang="tr-TR" dirty="0" smtClean="0"/>
              <a:t>İki ayrı fonksiyonda, aynı isimli iki ayrı değişken tanımlanabilir. İsimleri </a:t>
            </a:r>
            <a:r>
              <a:rPr lang="tr-TR" b="1" dirty="0" smtClean="0"/>
              <a:t>aynı olsa bile </a:t>
            </a:r>
            <a:r>
              <a:rPr lang="tr-TR" dirty="0" smtClean="0"/>
              <a:t>aslında hafızada farklı adreslerde saklanan </a:t>
            </a:r>
            <a:r>
              <a:rPr lang="tr-TR" b="1" dirty="0" smtClean="0"/>
              <a:t>iki ayrı değişkenlerdir.</a:t>
            </a:r>
          </a:p>
          <a:p>
            <a:pPr marL="514350" indent="-514350">
              <a:buFont typeface="+mj-lt"/>
              <a:buAutoNum type="arabicPeriod"/>
            </a:pPr>
            <a:r>
              <a:rPr lang="tr-TR" b="1" i="1" dirty="0" err="1" smtClean="0"/>
              <a:t>main</a:t>
            </a:r>
            <a:r>
              <a:rPr lang="tr-TR" dirty="0" smtClean="0"/>
              <a:t> fonksiyonundaki bir “</a:t>
            </a:r>
            <a:r>
              <a:rPr lang="tr-TR" dirty="0" err="1" smtClean="0"/>
              <a:t>sayi</a:t>
            </a:r>
            <a:r>
              <a:rPr lang="tr-TR" dirty="0" smtClean="0"/>
              <a:t>” </a:t>
            </a:r>
            <a:r>
              <a:rPr lang="tr-TR" dirty="0" err="1" smtClean="0"/>
              <a:t>degiskeninin</a:t>
            </a:r>
            <a:r>
              <a:rPr lang="tr-TR" dirty="0" smtClean="0"/>
              <a:t> değerini, başka bir fonksiyonun içinden değiştiremeyiz. </a:t>
            </a:r>
          </a:p>
        </p:txBody>
      </p:sp>
      <p:sp>
        <p:nvSpPr>
          <p:cNvPr id="4" name="3 Yuvarlatılmış Dikdörtgen"/>
          <p:cNvSpPr/>
          <p:nvPr/>
        </p:nvSpPr>
        <p:spPr>
          <a:xfrm>
            <a:off x="642910" y="4357694"/>
            <a:ext cx="3643338" cy="15716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Bu 3maddenin hangisi yanlıştır?</a:t>
            </a:r>
            <a:endParaRPr lang="tr-TR" sz="3600" dirty="0"/>
          </a:p>
        </p:txBody>
      </p:sp>
      <p:sp>
        <p:nvSpPr>
          <p:cNvPr id="5" name="4 Yuvarlatılmış Dikdörtgen"/>
          <p:cNvSpPr/>
          <p:nvPr/>
        </p:nvSpPr>
        <p:spPr>
          <a:xfrm>
            <a:off x="4857752" y="4357694"/>
            <a:ext cx="3643338" cy="15716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HİÇBİRİSİ</a:t>
            </a:r>
            <a:endParaRPr lang="tr-TR" sz="36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3">
                                            <p:txEl>
                                              <p:pRg st="1" end="1"/>
                                            </p:txEl>
                                          </p:spTgt>
                                        </p:tgtEl>
                                        <p:attrNameLst>
                                          <p:attrName>style.visibility</p:attrName>
                                        </p:attrNameLst>
                                      </p:cBhvr>
                                      <p:to>
                                        <p:strVal val="visible"/>
                                      </p:to>
                                    </p:set>
                                    <p:set>
                                      <p:cBhvr>
                                        <p:cTn id="16" dur="455" fill="hold">
                                          <p:stCondLst>
                                            <p:cond delay="0"/>
                                          </p:stCondLst>
                                        </p:cTn>
                                        <p:tgtEl>
                                          <p:spTgt spid="3">
                                            <p:txEl>
                                              <p:pRg st="1" end="1"/>
                                            </p:txEl>
                                          </p:spTgt>
                                        </p:tgtEl>
                                        <p:attrNameLst>
                                          <p:attrName>style.rotation</p:attrName>
                                        </p:attrNameLst>
                                      </p:cBhvr>
                                      <p:to>
                                        <p:strVal val="-45.0"/>
                                      </p:to>
                                    </p:set>
                                    <p:anim calcmode="lin" valueType="num">
                                      <p:cBhvr>
                                        <p:cTn id="17"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3">
                                            <p:txEl>
                                              <p:pRg st="2" end="2"/>
                                            </p:txEl>
                                          </p:spTgt>
                                        </p:tgtEl>
                                        <p:attrNameLst>
                                          <p:attrName>style.visibility</p:attrName>
                                        </p:attrNameLst>
                                      </p:cBhvr>
                                      <p:to>
                                        <p:strVal val="visible"/>
                                      </p:to>
                                    </p:set>
                                    <p:set>
                                      <p:cBhvr>
                                        <p:cTn id="25" dur="455" fill="hold">
                                          <p:stCondLst>
                                            <p:cond delay="0"/>
                                          </p:stCondLst>
                                        </p:cTn>
                                        <p:tgtEl>
                                          <p:spTgt spid="3">
                                            <p:txEl>
                                              <p:pRg st="2" end="2"/>
                                            </p:txEl>
                                          </p:spTgt>
                                        </p:tgtEl>
                                        <p:attrNameLst>
                                          <p:attrName>style.rotation</p:attrName>
                                        </p:attrNameLst>
                                      </p:cBhvr>
                                      <p:to>
                                        <p:strVal val="-45.0"/>
                                      </p:to>
                                    </p:set>
                                    <p:anim calcmode="lin" valueType="num">
                                      <p:cBhvr>
                                        <p:cTn id="26" dur="455" fill="hold">
                                          <p:stCondLst>
                                            <p:cond delay="455"/>
                                          </p:stCondLst>
                                        </p:cTn>
                                        <p:tgtEl>
                                          <p:spTgt spid="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27" dur="455" fill="hold">
                                          <p:stCondLst>
                                            <p:cond delay="0"/>
                                          </p:stCondLst>
                                        </p:cTn>
                                        <p:tgtEl>
                                          <p:spTgt spid="3">
                                            <p:txEl>
                                              <p:pRg st="2" end="2"/>
                                            </p:txEl>
                                          </p:spTgt>
                                        </p:tgtEl>
                                        <p:attrNameLst>
                                          <p:attrName>ppt_y</p:attrName>
                                        </p:attrNameLst>
                                      </p:cBhvr>
                                      <p:tavLst>
                                        <p:tav tm="0">
                                          <p:val>
                                            <p:strVal val="#ppt_y-1"/>
                                          </p:val>
                                        </p:tav>
                                        <p:tav tm="100000">
                                          <p:val>
                                            <p:strVal val="#ppt_y-(0.354*#ppt_w-0.172*#ppt_h)"/>
                                          </p:val>
                                        </p:tav>
                                      </p:tavLst>
                                    </p:anim>
                                    <p:anim calcmode="lin" valueType="num">
                                      <p:cBhvr>
                                        <p:cTn id="28" dur="156" decel="50000" autoRev="1" fill="hold">
                                          <p:stCondLst>
                                            <p:cond delay="455"/>
                                          </p:stCondLst>
                                        </p:cTn>
                                        <p:tgtEl>
                                          <p:spTgt spid="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29" dur="136" fill="hold">
                                          <p:stCondLst>
                                            <p:cond delay="864"/>
                                          </p:stCondLst>
                                        </p:cTn>
                                        <p:tgtEl>
                                          <p:spTgt spid="3">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amond(i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Bulut Belirtme Çizgisi"/>
          <p:cNvSpPr/>
          <p:nvPr/>
        </p:nvSpPr>
        <p:spPr>
          <a:xfrm>
            <a:off x="4357686" y="357166"/>
            <a:ext cx="2786082" cy="1428760"/>
          </a:xfrm>
          <a:prstGeom prst="cloudCallout">
            <a:avLst>
              <a:gd name="adj1" fmla="val -51049"/>
              <a:gd name="adj2" fmla="val 7773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Finale çalışırken anlayamadığım yerleri Alican’a mı sorsam ?</a:t>
            </a:r>
            <a:endParaRPr lang="tr-TR" dirty="0"/>
          </a:p>
        </p:txBody>
      </p:sp>
      <p:sp>
        <p:nvSpPr>
          <p:cNvPr id="2" name="1 Başlık"/>
          <p:cNvSpPr>
            <a:spLocks noGrp="1"/>
          </p:cNvSpPr>
          <p:nvPr>
            <p:ph type="title"/>
          </p:nvPr>
        </p:nvSpPr>
        <p:spPr>
          <a:xfrm>
            <a:off x="428596" y="0"/>
            <a:ext cx="5143536" cy="1000148"/>
          </a:xfrm>
        </p:spPr>
        <p:txBody>
          <a:bodyPr>
            <a:normAutofit/>
          </a:bodyPr>
          <a:lstStyle/>
          <a:p>
            <a:pPr algn="l"/>
            <a:r>
              <a:rPr lang="tr-TR" sz="3600" dirty="0" smtClean="0"/>
              <a:t>Bunu biliyor musunuz?</a:t>
            </a:r>
            <a:endParaRPr lang="tr-TR" sz="3600" dirty="0"/>
          </a:p>
        </p:txBody>
      </p:sp>
      <p:pic>
        <p:nvPicPr>
          <p:cNvPr id="5" name="4 Resim" descr="IMG_9075 (Düzenlendi).JPG"/>
          <p:cNvPicPr>
            <a:picLocks noChangeAspect="1"/>
          </p:cNvPicPr>
          <p:nvPr/>
        </p:nvPicPr>
        <p:blipFill>
          <a:blip r:embed="rId2" cstate="print">
            <a:lum bright="20000"/>
          </a:blip>
          <a:srcRect b="10369"/>
          <a:stretch>
            <a:fillRect/>
          </a:stretch>
        </p:blipFill>
        <p:spPr>
          <a:xfrm>
            <a:off x="6215074" y="4459232"/>
            <a:ext cx="2286016" cy="24702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5 Resim" descr="IMG_9076.JPG"/>
          <p:cNvPicPr>
            <a:picLocks noChangeAspect="1"/>
          </p:cNvPicPr>
          <p:nvPr/>
        </p:nvPicPr>
        <p:blipFill>
          <a:blip r:embed="rId3" cstate="print">
            <a:lum bright="10000"/>
          </a:blip>
          <a:stretch>
            <a:fillRect/>
          </a:stretch>
        </p:blipFill>
        <p:spPr>
          <a:xfrm>
            <a:off x="0" y="3571876"/>
            <a:ext cx="3714744" cy="2786058"/>
          </a:xfrm>
          <a:prstGeom prst="ellipse">
            <a:avLst/>
          </a:prstGeom>
          <a:ln>
            <a:noFill/>
          </a:ln>
          <a:effectLst>
            <a:softEdge rad="112500"/>
          </a:effectLst>
        </p:spPr>
      </p:pic>
      <p:pic>
        <p:nvPicPr>
          <p:cNvPr id="1026" name="Picture 2"/>
          <p:cNvPicPr>
            <a:picLocks noChangeAspect="1" noChangeArrowheads="1"/>
          </p:cNvPicPr>
          <p:nvPr/>
        </p:nvPicPr>
        <p:blipFill>
          <a:blip r:embed="rId4"/>
          <a:srcRect l="17569" t="10162" r="40154" b="10569"/>
          <a:stretch>
            <a:fillRect/>
          </a:stretch>
        </p:blipFill>
        <p:spPr bwMode="auto">
          <a:xfrm>
            <a:off x="5500694" y="1357298"/>
            <a:ext cx="3357586" cy="34011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9" name="8 Düz Ok Bağlayıcısı"/>
          <p:cNvCxnSpPr/>
          <p:nvPr/>
        </p:nvCxnSpPr>
        <p:spPr>
          <a:xfrm rot="10800000">
            <a:off x="3786182" y="5286388"/>
            <a:ext cx="2428892" cy="2857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 name="9 Resim" descr="go-back-gallery-for-two-brothers-clipart-O2JOxk-clipart.png"/>
          <p:cNvPicPr>
            <a:picLocks noChangeAspect="1"/>
          </p:cNvPicPr>
          <p:nvPr/>
        </p:nvPicPr>
        <p:blipFill>
          <a:blip r:embed="rId5"/>
          <a:stretch>
            <a:fillRect/>
          </a:stretch>
        </p:blipFill>
        <p:spPr>
          <a:xfrm flipH="1">
            <a:off x="1928794" y="1714488"/>
            <a:ext cx="3238541" cy="3173474"/>
          </a:xfrm>
          <a:prstGeom prst="rect">
            <a:avLst/>
          </a:prstGeom>
        </p:spPr>
      </p:pic>
      <p:sp>
        <p:nvSpPr>
          <p:cNvPr id="11" name="10 Köşeleri Yuvarlanmış Dikdörtgen Belirtme Çizgisi"/>
          <p:cNvSpPr/>
          <p:nvPr/>
        </p:nvSpPr>
        <p:spPr>
          <a:xfrm>
            <a:off x="285720" y="928670"/>
            <a:ext cx="2428892" cy="1071570"/>
          </a:xfrm>
          <a:prstGeom prst="wedgeRoundRectCallout">
            <a:avLst>
              <a:gd name="adj1" fmla="val 34741"/>
              <a:gd name="adj2" fmla="val 19877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Hasan </a:t>
            </a:r>
            <a:r>
              <a:rPr lang="tr-TR" sz="2000" dirty="0" err="1" smtClean="0"/>
              <a:t>Abi</a:t>
            </a:r>
            <a:r>
              <a:rPr lang="tr-TR" sz="2000" dirty="0" smtClean="0"/>
              <a:t>, do </a:t>
            </a:r>
            <a:r>
              <a:rPr lang="tr-TR" sz="2000" dirty="0" err="1" smtClean="0"/>
              <a:t>while’ın</a:t>
            </a:r>
            <a:r>
              <a:rPr lang="tr-TR" sz="2000" dirty="0" smtClean="0"/>
              <a:t> içinde </a:t>
            </a:r>
            <a:r>
              <a:rPr lang="tr-TR" sz="2000" dirty="0" err="1" smtClean="0"/>
              <a:t>for</a:t>
            </a:r>
            <a:r>
              <a:rPr lang="tr-TR" sz="2000" dirty="0" smtClean="0"/>
              <a:t> kullanabilir miyim?</a:t>
            </a:r>
            <a:endParaRPr lang="tr-TR" sz="2000" dirty="0"/>
          </a:p>
        </p:txBody>
      </p:sp>
      <p:sp>
        <p:nvSpPr>
          <p:cNvPr id="12" name="11 Köşeleri Yuvarlanmış Dikdörtgen Belirtme Çizgisi"/>
          <p:cNvSpPr/>
          <p:nvPr/>
        </p:nvSpPr>
        <p:spPr>
          <a:xfrm flipH="1">
            <a:off x="1285852" y="2000240"/>
            <a:ext cx="2214578" cy="857256"/>
          </a:xfrm>
          <a:prstGeom prst="wedgeRoundRectCallout">
            <a:avLst>
              <a:gd name="adj1" fmla="val -58870"/>
              <a:gd name="adj2" fmla="val 7696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hadi sen git top oyna, ben sonra anlatırım sana Alican</a:t>
            </a:r>
            <a:endParaRPr lang="tr-TR" dirty="0"/>
          </a:p>
        </p:txBody>
      </p:sp>
      <p:sp>
        <p:nvSpPr>
          <p:cNvPr id="13" name="12 Köşeleri Yuvarlanmış Dikdörtgen Belirtme Çizgisi"/>
          <p:cNvSpPr/>
          <p:nvPr/>
        </p:nvSpPr>
        <p:spPr>
          <a:xfrm>
            <a:off x="285720" y="3071810"/>
            <a:ext cx="2143172" cy="785818"/>
          </a:xfrm>
          <a:prstGeom prst="wedgeRoundRectCallout">
            <a:avLst>
              <a:gd name="adj1" fmla="val 51473"/>
              <a:gd name="adj2" fmla="val 673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Tamam </a:t>
            </a:r>
            <a:r>
              <a:rPr lang="tr-TR" dirty="0" err="1" smtClean="0"/>
              <a:t>abi</a:t>
            </a:r>
            <a:r>
              <a:rPr lang="tr-TR" dirty="0" smtClean="0"/>
              <a:t>. </a:t>
            </a:r>
            <a:br>
              <a:rPr lang="tr-TR" dirty="0" smtClean="0"/>
            </a:br>
            <a:r>
              <a:rPr lang="tr-TR" dirty="0" smtClean="0"/>
              <a:t>do{ ben_git(); }</a:t>
            </a:r>
            <a:r>
              <a:rPr lang="tr-TR" dirty="0" err="1" smtClean="0"/>
              <a:t>while</a:t>
            </a:r>
            <a:r>
              <a:rPr lang="tr-TR" dirty="0" smtClean="0"/>
              <a:t>(!top_oyna());</a:t>
            </a:r>
            <a:endParaRPr lang="tr-TR" dirty="0"/>
          </a:p>
        </p:txBody>
      </p:sp>
      <p:sp>
        <p:nvSpPr>
          <p:cNvPr id="16" name="15 Yuvarlatılmış Dikdörtgen"/>
          <p:cNvSpPr/>
          <p:nvPr/>
        </p:nvSpPr>
        <p:spPr>
          <a:xfrm>
            <a:off x="1428728" y="5715016"/>
            <a:ext cx="6286544" cy="8572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2000" b="1" dirty="0" smtClean="0"/>
              <a:t>Kodlama eğitimi</a:t>
            </a:r>
            <a:r>
              <a:rPr lang="tr-TR" sz="2000" dirty="0" smtClean="0"/>
              <a:t>, “bilişim teknolojileri ve yazılım dersi” müfredatına alınıyor/alındı (2016 haberi)</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Fonksiyonlara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just">
              <a:buFontTx/>
              <a:buChar char="-"/>
            </a:pPr>
            <a:r>
              <a:rPr lang="tr-TR" dirty="0" err="1" smtClean="0">
                <a:solidFill>
                  <a:schemeClr val="tx1"/>
                </a:solidFill>
              </a:rPr>
              <a:t>C'de</a:t>
            </a:r>
            <a:r>
              <a:rPr lang="tr-TR" dirty="0" smtClean="0">
                <a:solidFill>
                  <a:schemeClr val="tx1"/>
                </a:solidFill>
              </a:rPr>
              <a:t> fonksiyonlara parametre geçişi için iki farklı yöntem kullanılmaktadır. Bunlar değer geçişi (</a:t>
            </a:r>
            <a:r>
              <a:rPr lang="tr-TR" b="1" dirty="0" err="1" smtClean="0">
                <a:solidFill>
                  <a:schemeClr val="tx1"/>
                </a:solidFill>
              </a:rPr>
              <a:t>pass</a:t>
            </a:r>
            <a:r>
              <a:rPr lang="tr-TR" b="1" dirty="0" smtClean="0">
                <a:solidFill>
                  <a:schemeClr val="tx1"/>
                </a:solidFill>
              </a:rPr>
              <a:t>-</a:t>
            </a:r>
            <a:r>
              <a:rPr lang="tr-TR" b="1" dirty="0" err="1" smtClean="0">
                <a:solidFill>
                  <a:schemeClr val="tx1"/>
                </a:solidFill>
              </a:rPr>
              <a:t>by</a:t>
            </a:r>
            <a:r>
              <a:rPr lang="tr-TR" b="1" dirty="0" smtClean="0">
                <a:solidFill>
                  <a:schemeClr val="tx1"/>
                </a:solidFill>
              </a:rPr>
              <a:t>-</a:t>
            </a:r>
            <a:r>
              <a:rPr lang="tr-TR" b="1" dirty="0" err="1" smtClean="0">
                <a:solidFill>
                  <a:schemeClr val="tx1"/>
                </a:solidFill>
              </a:rPr>
              <a:t>value</a:t>
            </a:r>
            <a:r>
              <a:rPr lang="tr-TR" dirty="0" smtClean="0">
                <a:solidFill>
                  <a:schemeClr val="tx1"/>
                </a:solidFill>
              </a:rPr>
              <a:t>) ve referans geçişidir (</a:t>
            </a:r>
            <a:r>
              <a:rPr lang="tr-TR" b="1" dirty="0" err="1" smtClean="0">
                <a:solidFill>
                  <a:schemeClr val="tx1"/>
                </a:solidFill>
              </a:rPr>
              <a:t>pass</a:t>
            </a:r>
            <a:r>
              <a:rPr lang="tr-TR" b="1" dirty="0" smtClean="0">
                <a:solidFill>
                  <a:schemeClr val="tx1"/>
                </a:solidFill>
              </a:rPr>
              <a:t>-</a:t>
            </a:r>
            <a:r>
              <a:rPr lang="tr-TR" b="1" dirty="0" err="1" smtClean="0">
                <a:solidFill>
                  <a:schemeClr val="tx1"/>
                </a:solidFill>
              </a:rPr>
              <a:t>by</a:t>
            </a:r>
            <a:r>
              <a:rPr lang="tr-TR" b="1" dirty="0" smtClean="0">
                <a:solidFill>
                  <a:schemeClr val="tx1"/>
                </a:solidFill>
              </a:rPr>
              <a:t>-</a:t>
            </a:r>
            <a:r>
              <a:rPr lang="tr-TR" b="1" dirty="0" err="1" smtClean="0">
                <a:solidFill>
                  <a:schemeClr val="tx1"/>
                </a:solidFill>
              </a:rPr>
              <a:t>reference</a:t>
            </a:r>
            <a:r>
              <a:rPr lang="tr-TR" dirty="0" smtClean="0">
                <a:solidFill>
                  <a:schemeClr val="tx1"/>
                </a:solidFill>
              </a:rPr>
              <a:t>).</a:t>
            </a:r>
          </a:p>
          <a:p>
            <a:pPr marL="342900" indent="-342900" algn="just">
              <a:buFontTx/>
              <a:buChar char="-"/>
            </a:pPr>
            <a:endParaRPr lang="tr-TR" dirty="0">
              <a:solidFill>
                <a:schemeClr val="tx1"/>
              </a:solidFill>
            </a:endParaRPr>
          </a:p>
          <a:p>
            <a:pPr marL="342900" indent="-342900" algn="just">
              <a:buFontTx/>
              <a:buChar char="-"/>
            </a:pPr>
            <a:endParaRPr lang="tr-TR" dirty="0">
              <a:solidFill>
                <a:schemeClr val="tx1"/>
              </a:solidFill>
            </a:endParaRPr>
          </a:p>
        </p:txBody>
      </p:sp>
      <p:sp>
        <p:nvSpPr>
          <p:cNvPr id="4" name="3 Dikdörtgen"/>
          <p:cNvSpPr/>
          <p:nvPr/>
        </p:nvSpPr>
        <p:spPr>
          <a:xfrm>
            <a:off x="428596" y="3071810"/>
            <a:ext cx="3786214"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r>
              <a:rPr lang="tr-TR" dirty="0" err="1" smtClean="0"/>
              <a:t>C'de</a:t>
            </a:r>
            <a:r>
              <a:rPr lang="tr-TR" dirty="0" smtClean="0"/>
              <a:t> varsayılan parametre geçişi </a:t>
            </a:r>
            <a:r>
              <a:rPr lang="tr-TR" dirty="0" err="1" smtClean="0"/>
              <a:t>pass</a:t>
            </a:r>
            <a:r>
              <a:rPr lang="tr-TR" dirty="0" smtClean="0"/>
              <a:t>-</a:t>
            </a:r>
            <a:r>
              <a:rPr lang="tr-TR" dirty="0" err="1" smtClean="0"/>
              <a:t>by</a:t>
            </a:r>
            <a:r>
              <a:rPr lang="tr-TR" dirty="0" smtClean="0"/>
              <a:t>-</a:t>
            </a:r>
            <a:r>
              <a:rPr lang="tr-TR" dirty="0" err="1" smtClean="0"/>
              <a:t>value'dur</a:t>
            </a:r>
            <a:r>
              <a:rPr lang="tr-TR" dirty="0" smtClean="0"/>
              <a:t>. Ancak, parametre geçişlerinde özel sembollerle parametreler referans olarak da geçirilebilir. İşaretçiler konusunda bu konuya ayrıca değinilecektir.</a:t>
            </a:r>
          </a:p>
        </p:txBody>
      </p:sp>
      <p:sp>
        <p:nvSpPr>
          <p:cNvPr id="5" name="4 Dikdörtgen"/>
          <p:cNvSpPr/>
          <p:nvPr/>
        </p:nvSpPr>
        <p:spPr>
          <a:xfrm>
            <a:off x="4429124" y="3643314"/>
            <a:ext cx="4143372"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r>
              <a:rPr lang="tr-TR" b="1" dirty="0" err="1" smtClean="0"/>
              <a:t>pass</a:t>
            </a:r>
            <a:r>
              <a:rPr lang="tr-TR" b="1" dirty="0" smtClean="0"/>
              <a:t>-</a:t>
            </a:r>
            <a:r>
              <a:rPr lang="tr-TR" b="1" dirty="0" err="1" smtClean="0"/>
              <a:t>by</a:t>
            </a:r>
            <a:r>
              <a:rPr lang="tr-TR" b="1" dirty="0" smtClean="0"/>
              <a:t>-</a:t>
            </a:r>
            <a:r>
              <a:rPr lang="tr-TR" b="1" dirty="0" err="1" smtClean="0"/>
              <a:t>value</a:t>
            </a:r>
            <a:r>
              <a:rPr lang="tr-TR" dirty="0" smtClean="0"/>
              <a:t> yönteminde fonksiyona giren değişken veya değerin bir </a:t>
            </a:r>
            <a:r>
              <a:rPr lang="tr-TR" b="1" i="1" u="sng" dirty="0" smtClean="0"/>
              <a:t>kopyası</a:t>
            </a:r>
            <a:r>
              <a:rPr lang="tr-TR" dirty="0" smtClean="0"/>
              <a:t> oluşturulur ve işlemler bu kopya üzerinde yapılır. Bu nedenle fonksiyon tamamlandıktan sonra parametre olarak gelen değerlerde bir değişiklik gözlenmez.</a:t>
            </a:r>
            <a:endParaRPr lang="tr-TR" dirty="0"/>
          </a:p>
        </p:txBody>
      </p:sp>
      <p:cxnSp>
        <p:nvCxnSpPr>
          <p:cNvPr id="7" name="6 Düz Ok Bağlayıcısı"/>
          <p:cNvCxnSpPr/>
          <p:nvPr/>
        </p:nvCxnSpPr>
        <p:spPr>
          <a:xfrm rot="5400000">
            <a:off x="3500430" y="2571744"/>
            <a:ext cx="42862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rot="5400000">
            <a:off x="6322231" y="2750339"/>
            <a:ext cx="142876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Yuvarlatılmış Dikdörtgen"/>
          <p:cNvSpPr/>
          <p:nvPr/>
        </p:nvSpPr>
        <p:spPr>
          <a:xfrm>
            <a:off x="785786" y="4929198"/>
            <a:ext cx="3071834" cy="13573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Küresel değişken kullanmayacak ve yerel değişkenleri bu şekilde </a:t>
            </a:r>
            <a:r>
              <a:rPr lang="tr-TR" dirty="0" err="1" smtClean="0"/>
              <a:t>KONTROLLÜce</a:t>
            </a:r>
            <a:r>
              <a:rPr lang="tr-TR" dirty="0" smtClean="0"/>
              <a:t> aktaracağız.</a:t>
            </a:r>
            <a:endParaRPr lang="tr-TR" dirty="0"/>
          </a:p>
        </p:txBody>
      </p:sp>
    </p:spTree>
    <p:extLst>
      <p:ext uri="{BB962C8B-B14F-4D97-AF65-F5344CB8AC3E}">
        <p14:creationId xmlns:p14="http://schemas.microsoft.com/office/powerpoint/2010/main" xmlns="" val="3041678499"/>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tr-TR" dirty="0" smtClean="0"/>
              <a:t>Fonksiyonlar ve yerel değişkenler</a:t>
            </a:r>
            <a:endParaRPr lang="en-US" dirty="0"/>
          </a:p>
        </p:txBody>
      </p:sp>
      <p:sp>
        <p:nvSpPr>
          <p:cNvPr id="23555" name="Rectangle 3"/>
          <p:cNvSpPr>
            <a:spLocks noGrp="1" noChangeArrowheads="1"/>
          </p:cNvSpPr>
          <p:nvPr>
            <p:ph idx="1"/>
          </p:nvPr>
        </p:nvSpPr>
        <p:spPr>
          <a:xfrm>
            <a:off x="381000" y="1295400"/>
            <a:ext cx="8382000" cy="4876800"/>
          </a:xfrm>
          <a:noFill/>
          <a:ln/>
        </p:spPr>
        <p:txBody>
          <a:bodyPr/>
          <a:lstStyle/>
          <a:p>
            <a:r>
              <a:rPr lang="en-US" sz="2800" b="0" dirty="0"/>
              <a:t>Functions only </a:t>
            </a:r>
            <a:r>
              <a:rPr lang="ja-JP" altLang="en-US" sz="2800" b="0" dirty="0">
                <a:latin typeface="Arial"/>
              </a:rPr>
              <a:t>“</a:t>
            </a:r>
            <a:r>
              <a:rPr lang="en-US" sz="2800" b="0" dirty="0"/>
              <a:t>see</a:t>
            </a:r>
            <a:r>
              <a:rPr lang="ja-JP" altLang="en-US" sz="2800" b="0" dirty="0">
                <a:latin typeface="Arial"/>
              </a:rPr>
              <a:t>”</a:t>
            </a:r>
            <a:r>
              <a:rPr lang="en-US" sz="2800" b="0" dirty="0"/>
              <a:t> (have access to) their own local variables.  This includes main( ) .</a:t>
            </a:r>
          </a:p>
          <a:p>
            <a:r>
              <a:rPr lang="en-US" sz="2800" b="0" dirty="0" smtClean="0"/>
              <a:t>Other </a:t>
            </a:r>
            <a:r>
              <a:rPr lang="en-US" sz="2800" b="0" dirty="0"/>
              <a:t>local variables can be declared within the function body.</a:t>
            </a:r>
          </a:p>
        </p:txBody>
      </p:sp>
      <p:sp>
        <p:nvSpPr>
          <p:cNvPr id="3" name="Oval 2"/>
          <p:cNvSpPr/>
          <p:nvPr/>
        </p:nvSpPr>
        <p:spPr>
          <a:xfrm>
            <a:off x="692459" y="3160450"/>
            <a:ext cx="3151573" cy="32137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t>X FUNCTION</a:t>
            </a:r>
          </a:p>
          <a:p>
            <a:pPr algn="ctr"/>
            <a:endParaRPr lang="tr-TR" dirty="0"/>
          </a:p>
          <a:p>
            <a:pPr algn="ctr"/>
            <a:endParaRPr lang="tr-TR" dirty="0" smtClean="0"/>
          </a:p>
          <a:p>
            <a:pPr algn="ctr"/>
            <a:endParaRPr lang="tr-TR" dirty="0"/>
          </a:p>
          <a:p>
            <a:pPr algn="ctr"/>
            <a:r>
              <a:rPr lang="tr-TR" dirty="0"/>
              <a:t>i</a:t>
            </a:r>
            <a:r>
              <a:rPr lang="tr-TR" dirty="0" smtClean="0"/>
              <a:t>nt james;</a:t>
            </a:r>
            <a:endParaRPr lang="tr-TR" dirty="0"/>
          </a:p>
        </p:txBody>
      </p:sp>
      <p:sp>
        <p:nvSpPr>
          <p:cNvPr id="6" name="Oval 5"/>
          <p:cNvSpPr/>
          <p:nvPr/>
        </p:nvSpPr>
        <p:spPr>
          <a:xfrm>
            <a:off x="4580878" y="3160450"/>
            <a:ext cx="3151573" cy="321371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             Y FUNCTION</a:t>
            </a:r>
          </a:p>
          <a:p>
            <a:pPr algn="ctr"/>
            <a:endParaRPr lang="tr-TR" dirty="0"/>
          </a:p>
          <a:p>
            <a:pPr algn="ctr"/>
            <a:endParaRPr lang="tr-TR" dirty="0" smtClean="0"/>
          </a:p>
          <a:p>
            <a:pPr algn="ctr"/>
            <a:endParaRPr lang="tr-TR" dirty="0"/>
          </a:p>
          <a:p>
            <a:pPr algn="ctr"/>
            <a:r>
              <a:rPr lang="tr-TR" dirty="0" smtClean="0"/>
              <a:t>int rebecca;</a:t>
            </a:r>
            <a:endParaRPr lang="tr-TR" dirty="0"/>
          </a:p>
        </p:txBody>
      </p:sp>
      <p:pic>
        <p:nvPicPr>
          <p:cNvPr id="4098" name="Picture 2" descr="http://sweetclipart.com/multisite/sweetclipart/files/businessman_clipart.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8359"/>
          <a:stretch/>
        </p:blipFill>
        <p:spPr bwMode="auto">
          <a:xfrm flipH="1">
            <a:off x="1191566" y="4390423"/>
            <a:ext cx="2153355" cy="76831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www.atlanta.k12.ga.us/cms/lib/GA01000924/Centricity/Domain/442/32661391.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01076" y="4298289"/>
            <a:ext cx="860452" cy="8604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ular Callout 3"/>
          <p:cNvSpPr/>
          <p:nvPr/>
        </p:nvSpPr>
        <p:spPr>
          <a:xfrm>
            <a:off x="2849880" y="3672840"/>
            <a:ext cx="1607820" cy="1135380"/>
          </a:xfrm>
          <a:prstGeom prst="wedgeRoundRectCallout">
            <a:avLst>
              <a:gd name="adj1" fmla="val -52113"/>
              <a:gd name="adj2" fmla="val 625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t>Hi. I am James. Can you see me?</a:t>
            </a:r>
            <a:endParaRPr lang="tr-TR" dirty="0"/>
          </a:p>
        </p:txBody>
      </p:sp>
      <p:sp>
        <p:nvSpPr>
          <p:cNvPr id="10" name="Rounded Rectangular Callout 9"/>
          <p:cNvSpPr/>
          <p:nvPr/>
        </p:nvSpPr>
        <p:spPr>
          <a:xfrm>
            <a:off x="4429124" y="2857496"/>
            <a:ext cx="1607820" cy="1135380"/>
          </a:xfrm>
          <a:prstGeom prst="wedgeRoundRectCallout">
            <a:avLst>
              <a:gd name="adj1" fmla="val 46939"/>
              <a:gd name="adj2" fmla="val 10948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400" dirty="0" smtClean="0"/>
              <a:t>I cannot see you. We are the variables of two different functions.</a:t>
            </a:r>
            <a:endParaRPr lang="tr-TR" sz="1400" dirty="0"/>
          </a:p>
        </p:txBody>
      </p:sp>
      <p:pic>
        <p:nvPicPr>
          <p:cNvPr id="4102" name="Picture 6" descr="https://encrypted-tbn1.gstatic.com/images?q=tbn:ANd9GcR72IbzTfYpNH7KLJQnWWfZPIIMw4VsxdERgc9Zlozr3YDFQSmh"/>
          <p:cNvPicPr>
            <a:picLocks noChangeAspect="1" noChangeArrowheads="1"/>
          </p:cNvPicPr>
          <p:nvPr/>
        </p:nvPicPr>
        <p:blipFill>
          <a:blip r:embed="rId4" cstate="print">
            <a:extLst>
              <a:ext uri="{BEBA8EAE-BF5A-486C-A8C5-ECC9F3942E4B}">
                <a14:imgProps xmlns:a14="http://schemas.microsoft.com/office/drawing/2010/main" xmlns="">
                  <a14:imgLayer r:embed="">
                    <a14:imgEffect>
                      <a14:backgroundRemoval t="0" b="100000" l="0" r="100000">
                        <a14:foregroundMark x1="32821" y1="14286" x2="32821" y2="14286"/>
                        <a14:foregroundMark x1="80000" y1="78764" x2="80000" y2="7876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895558" y="4774582"/>
            <a:ext cx="299803" cy="39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65685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Ayrı fonksiyonların değişkeni olmak…</a:t>
            </a:r>
            <a:endParaRPr lang="tr-TR" dirty="0"/>
          </a:p>
        </p:txBody>
      </p:sp>
      <p:sp>
        <p:nvSpPr>
          <p:cNvPr id="3" name="2 İçerik Yer Tutucusu"/>
          <p:cNvSpPr>
            <a:spLocks noGrp="1"/>
          </p:cNvSpPr>
          <p:nvPr>
            <p:ph sz="quarter" idx="1"/>
          </p:nvPr>
        </p:nvSpPr>
        <p:spPr/>
        <p:txBody>
          <a:bodyPr>
            <a:normAutofit/>
          </a:bodyPr>
          <a:lstStyle/>
          <a:p>
            <a:r>
              <a:rPr lang="tr-TR" b="1" dirty="0" err="1" smtClean="0">
                <a:solidFill>
                  <a:srgbClr val="7F0055"/>
                </a:solidFill>
                <a:latin typeface="Consolas"/>
              </a:rPr>
              <a:t>void</a:t>
            </a:r>
            <a:r>
              <a:rPr lang="tr-TR" b="1" dirty="0" smtClean="0">
                <a:solidFill>
                  <a:srgbClr val="000000"/>
                </a:solidFill>
                <a:latin typeface="Consolas"/>
              </a:rPr>
              <a:t> fonk1(</a:t>
            </a:r>
            <a:r>
              <a:rPr lang="tr-TR" b="1" dirty="0" err="1" smtClean="0">
                <a:solidFill>
                  <a:srgbClr val="7F0055"/>
                </a:solidFill>
                <a:latin typeface="Consolas"/>
              </a:rPr>
              <a:t>int</a:t>
            </a:r>
            <a:r>
              <a:rPr lang="tr-TR" b="1" dirty="0" smtClean="0">
                <a:solidFill>
                  <a:srgbClr val="000000"/>
                </a:solidFill>
                <a:latin typeface="Consolas"/>
              </a:rPr>
              <a:t> girdi1, </a:t>
            </a:r>
            <a:r>
              <a:rPr lang="tr-TR" b="1" dirty="0" err="1" smtClean="0">
                <a:solidFill>
                  <a:srgbClr val="7F0055"/>
                </a:solidFill>
                <a:latin typeface="Consolas"/>
              </a:rPr>
              <a:t>int</a:t>
            </a:r>
            <a:r>
              <a:rPr lang="tr-TR" b="1" dirty="0" smtClean="0">
                <a:solidFill>
                  <a:srgbClr val="000000"/>
                </a:solidFill>
                <a:latin typeface="Consolas"/>
              </a:rPr>
              <a:t> girdi2){</a:t>
            </a:r>
          </a:p>
          <a:p>
            <a:pPr lvl="1"/>
            <a:r>
              <a:rPr lang="tr-TR" b="1" dirty="0" err="1" smtClean="0">
                <a:solidFill>
                  <a:srgbClr val="7F0055"/>
                </a:solidFill>
                <a:latin typeface="Consolas"/>
              </a:rPr>
              <a:t>int</a:t>
            </a:r>
            <a:r>
              <a:rPr lang="tr-TR" b="1" dirty="0" smtClean="0">
                <a:solidFill>
                  <a:srgbClr val="000000"/>
                </a:solidFill>
                <a:latin typeface="Consolas"/>
              </a:rPr>
              <a:t> </a:t>
            </a:r>
            <a:r>
              <a:rPr lang="tr-TR" b="1" dirty="0" err="1" smtClean="0">
                <a:solidFill>
                  <a:srgbClr val="000000"/>
                </a:solidFill>
                <a:latin typeface="Consolas"/>
              </a:rPr>
              <a:t>james</a:t>
            </a:r>
            <a:r>
              <a:rPr lang="tr-TR" b="1" dirty="0" smtClean="0">
                <a:solidFill>
                  <a:srgbClr val="000000"/>
                </a:solidFill>
                <a:latin typeface="Consolas"/>
              </a:rPr>
              <a:t>=007+girdi1;</a:t>
            </a:r>
          </a:p>
          <a:p>
            <a:pPr lvl="1"/>
            <a:r>
              <a:rPr lang="pt-BR" b="1" dirty="0" smtClean="0">
                <a:solidFill>
                  <a:srgbClr val="642880"/>
                </a:solidFill>
                <a:latin typeface="Consolas"/>
              </a:rPr>
              <a:t>printf</a:t>
            </a:r>
            <a:r>
              <a:rPr lang="pt-BR" b="1" dirty="0" smtClean="0">
                <a:solidFill>
                  <a:srgbClr val="000000"/>
                </a:solidFill>
                <a:latin typeface="Consolas"/>
              </a:rPr>
              <a:t>(</a:t>
            </a:r>
            <a:r>
              <a:rPr lang="pt-BR" b="1" dirty="0" smtClean="0">
                <a:solidFill>
                  <a:srgbClr val="2A00FF"/>
                </a:solidFill>
                <a:latin typeface="Consolas"/>
              </a:rPr>
              <a:t>"%d"</a:t>
            </a:r>
            <a:r>
              <a:rPr lang="pt-BR" b="1" dirty="0" smtClean="0">
                <a:solidFill>
                  <a:srgbClr val="000000"/>
                </a:solidFill>
                <a:latin typeface="Consolas"/>
              </a:rPr>
              <a:t>, </a:t>
            </a:r>
            <a:r>
              <a:rPr lang="tr-TR" b="1" dirty="0" err="1" smtClean="0">
                <a:solidFill>
                  <a:srgbClr val="000000"/>
                </a:solidFill>
                <a:latin typeface="Consolas"/>
              </a:rPr>
              <a:t>rebecca</a:t>
            </a:r>
            <a:r>
              <a:rPr lang="pt-BR" b="1" dirty="0" smtClean="0">
                <a:solidFill>
                  <a:srgbClr val="000000"/>
                </a:solidFill>
                <a:latin typeface="Consolas"/>
              </a:rPr>
              <a:t>);</a:t>
            </a:r>
            <a:r>
              <a:rPr lang="tr-TR" b="1" dirty="0" smtClean="0">
                <a:solidFill>
                  <a:srgbClr val="000000"/>
                </a:solidFill>
                <a:latin typeface="Consolas"/>
              </a:rPr>
              <a:t> </a:t>
            </a:r>
            <a:r>
              <a:rPr lang="tr-TR" sz="1600" b="1" dirty="0" smtClean="0">
                <a:solidFill>
                  <a:srgbClr val="000000"/>
                </a:solidFill>
                <a:latin typeface="Consolas"/>
              </a:rPr>
              <a:t>//hata verir. </a:t>
            </a:r>
            <a:r>
              <a:rPr lang="tr-TR" sz="1600" b="1" dirty="0" err="1" smtClean="0">
                <a:solidFill>
                  <a:srgbClr val="000000"/>
                </a:solidFill>
                <a:latin typeface="Consolas"/>
              </a:rPr>
              <a:t>rebecca</a:t>
            </a:r>
            <a:r>
              <a:rPr lang="tr-TR" sz="1600" b="1" dirty="0" smtClean="0">
                <a:solidFill>
                  <a:srgbClr val="000000"/>
                </a:solidFill>
                <a:latin typeface="Consolas"/>
              </a:rPr>
              <a:t> </a:t>
            </a:r>
            <a:r>
              <a:rPr lang="tr-TR" sz="1600" b="1" dirty="0" err="1" smtClean="0">
                <a:solidFill>
                  <a:srgbClr val="000000"/>
                </a:solidFill>
                <a:latin typeface="Consolas"/>
              </a:rPr>
              <a:t>tanimsiz</a:t>
            </a:r>
            <a:r>
              <a:rPr lang="tr-TR" sz="1600" b="1" dirty="0" smtClean="0">
                <a:solidFill>
                  <a:srgbClr val="000000"/>
                </a:solidFill>
                <a:latin typeface="Consolas"/>
              </a:rPr>
              <a:t>.</a:t>
            </a:r>
            <a:endParaRPr lang="pt-BR" b="1" dirty="0" smtClean="0">
              <a:solidFill>
                <a:srgbClr val="000000"/>
              </a:solidFill>
              <a:latin typeface="Consolas"/>
            </a:endParaRPr>
          </a:p>
          <a:p>
            <a:r>
              <a:rPr lang="tr-TR" dirty="0" smtClean="0">
                <a:solidFill>
                  <a:srgbClr val="000000"/>
                </a:solidFill>
                <a:latin typeface="Consolas"/>
              </a:rPr>
              <a:t>}</a:t>
            </a:r>
          </a:p>
          <a:p>
            <a:endParaRPr lang="tr-TR" dirty="0" smtClean="0">
              <a:latin typeface="Consolas"/>
            </a:endParaRPr>
          </a:p>
          <a:p>
            <a:r>
              <a:rPr lang="tr-TR" b="1" dirty="0" err="1" smtClean="0">
                <a:solidFill>
                  <a:srgbClr val="7F0055"/>
                </a:solidFill>
                <a:latin typeface="Consolas"/>
              </a:rPr>
              <a:t>void</a:t>
            </a:r>
            <a:r>
              <a:rPr lang="tr-TR" b="1" dirty="0" smtClean="0">
                <a:solidFill>
                  <a:srgbClr val="000000"/>
                </a:solidFill>
                <a:latin typeface="Consolas"/>
              </a:rPr>
              <a:t> fonk2(</a:t>
            </a:r>
            <a:r>
              <a:rPr lang="tr-TR" b="1" dirty="0" err="1" smtClean="0">
                <a:solidFill>
                  <a:srgbClr val="7F0055"/>
                </a:solidFill>
                <a:latin typeface="Consolas"/>
              </a:rPr>
              <a:t>int</a:t>
            </a:r>
            <a:r>
              <a:rPr lang="tr-TR" b="1" dirty="0" smtClean="0">
                <a:solidFill>
                  <a:srgbClr val="000000"/>
                </a:solidFill>
                <a:latin typeface="Consolas"/>
              </a:rPr>
              <a:t> inp1, </a:t>
            </a:r>
            <a:r>
              <a:rPr lang="tr-TR" b="1" dirty="0" err="1" smtClean="0">
                <a:solidFill>
                  <a:srgbClr val="7F0055"/>
                </a:solidFill>
                <a:latin typeface="Consolas"/>
              </a:rPr>
              <a:t>int</a:t>
            </a:r>
            <a:r>
              <a:rPr lang="tr-TR" b="1" dirty="0" smtClean="0">
                <a:solidFill>
                  <a:srgbClr val="000000"/>
                </a:solidFill>
                <a:latin typeface="Consolas"/>
              </a:rPr>
              <a:t> inp2){</a:t>
            </a:r>
          </a:p>
          <a:p>
            <a:pPr lvl="1"/>
            <a:r>
              <a:rPr lang="tr-TR" b="1" dirty="0" err="1" smtClean="0">
                <a:solidFill>
                  <a:srgbClr val="7F0055"/>
                </a:solidFill>
                <a:latin typeface="Consolas"/>
              </a:rPr>
              <a:t>int</a:t>
            </a:r>
            <a:r>
              <a:rPr lang="tr-TR" b="1" dirty="0" smtClean="0">
                <a:solidFill>
                  <a:srgbClr val="000000"/>
                </a:solidFill>
                <a:latin typeface="Consolas"/>
              </a:rPr>
              <a:t> </a:t>
            </a:r>
            <a:r>
              <a:rPr lang="tr-TR" b="1" dirty="0" err="1" smtClean="0">
                <a:solidFill>
                  <a:srgbClr val="000000"/>
                </a:solidFill>
                <a:latin typeface="Consolas"/>
              </a:rPr>
              <a:t>rebecca</a:t>
            </a:r>
            <a:r>
              <a:rPr lang="tr-TR" b="1" dirty="0" smtClean="0">
                <a:solidFill>
                  <a:srgbClr val="000000"/>
                </a:solidFill>
                <a:latin typeface="Consolas"/>
              </a:rPr>
              <a:t>=42+inp1*inp2;</a:t>
            </a:r>
          </a:p>
          <a:p>
            <a:pPr lvl="1"/>
            <a:r>
              <a:rPr lang="tr-TR" b="1" dirty="0" err="1" smtClean="0">
                <a:solidFill>
                  <a:srgbClr val="000000"/>
                </a:solidFill>
                <a:latin typeface="Consolas"/>
              </a:rPr>
              <a:t>james</a:t>
            </a:r>
            <a:r>
              <a:rPr lang="tr-TR" b="1" dirty="0" smtClean="0">
                <a:solidFill>
                  <a:srgbClr val="000000"/>
                </a:solidFill>
                <a:latin typeface="Consolas"/>
              </a:rPr>
              <a:t>++; </a:t>
            </a:r>
            <a:r>
              <a:rPr lang="tr-TR" sz="1600" b="1" dirty="0" smtClean="0">
                <a:solidFill>
                  <a:srgbClr val="000000"/>
                </a:solidFill>
                <a:latin typeface="Consolas"/>
              </a:rPr>
              <a:t>//hata verir. </a:t>
            </a:r>
            <a:r>
              <a:rPr lang="tr-TR" sz="1600" b="1" dirty="0" err="1" smtClean="0">
                <a:solidFill>
                  <a:srgbClr val="000000"/>
                </a:solidFill>
                <a:latin typeface="Consolas"/>
              </a:rPr>
              <a:t>james</a:t>
            </a:r>
            <a:r>
              <a:rPr lang="tr-TR" sz="1600" b="1" dirty="0" smtClean="0">
                <a:solidFill>
                  <a:srgbClr val="000000"/>
                </a:solidFill>
                <a:latin typeface="Consolas"/>
              </a:rPr>
              <a:t> </a:t>
            </a:r>
            <a:r>
              <a:rPr lang="tr-TR" sz="1600" b="1" dirty="0" err="1" smtClean="0">
                <a:solidFill>
                  <a:srgbClr val="000000"/>
                </a:solidFill>
                <a:latin typeface="Consolas"/>
              </a:rPr>
              <a:t>tanimsiz</a:t>
            </a:r>
            <a:r>
              <a:rPr lang="tr-TR" sz="1600" b="1" dirty="0" smtClean="0">
                <a:solidFill>
                  <a:srgbClr val="000000"/>
                </a:solidFill>
                <a:latin typeface="Consolas"/>
              </a:rPr>
              <a:t>.</a:t>
            </a:r>
            <a:endParaRPr lang="tr-TR" b="1" dirty="0" smtClean="0">
              <a:solidFill>
                <a:srgbClr val="000000"/>
              </a:solidFill>
              <a:latin typeface="Consolas"/>
            </a:endParaRPr>
          </a:p>
          <a:p>
            <a:r>
              <a:rPr lang="tr-TR" dirty="0" smtClean="0">
                <a:solidFill>
                  <a:srgbClr val="000000"/>
                </a:solidFill>
                <a:latin typeface="Consolas"/>
              </a:rPr>
              <a:t>}</a:t>
            </a:r>
          </a:p>
          <a:p>
            <a:endParaRPr lang="tr-TR" dirty="0"/>
          </a:p>
        </p:txBody>
      </p:sp>
      <p:sp>
        <p:nvSpPr>
          <p:cNvPr id="4" name="3 Yuvarlatılmış Dikdörtgen"/>
          <p:cNvSpPr/>
          <p:nvPr/>
        </p:nvSpPr>
        <p:spPr>
          <a:xfrm>
            <a:off x="6143636" y="4000504"/>
            <a:ext cx="2857520" cy="2286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Bu durum fonksiyonlara özel değildir; genel olarak tüm bloklar için geçerlidir.</a:t>
            </a:r>
          </a:p>
          <a:p>
            <a:pPr algn="ctr"/>
            <a:endParaRPr lang="tr-TR" dirty="0" smtClean="0"/>
          </a:p>
          <a:p>
            <a:pPr algn="ctr"/>
            <a:r>
              <a:rPr lang="tr-TR" dirty="0" smtClean="0"/>
              <a:t>Bir blok içerisinde tanımlı olan değişken, o bloğun dışında tanımsızdır.</a:t>
            </a:r>
            <a:endParaRPr lang="tr-TR" dirty="0"/>
          </a:p>
        </p:txBody>
      </p:sp>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Fonksiyonlara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marL="342900" indent="-342900" algn="just">
              <a:buFontTx/>
              <a:buChar char="-"/>
            </a:pPr>
            <a:r>
              <a:rPr lang="tr-TR" b="1" dirty="0" err="1">
                <a:solidFill>
                  <a:schemeClr val="tx1"/>
                </a:solidFill>
              </a:rPr>
              <a:t>p</a:t>
            </a:r>
            <a:r>
              <a:rPr lang="tr-TR" b="1" dirty="0" err="1" smtClean="0">
                <a:solidFill>
                  <a:schemeClr val="tx1"/>
                </a:solidFill>
              </a:rPr>
              <a:t>ass</a:t>
            </a:r>
            <a:r>
              <a:rPr lang="tr-TR" b="1" dirty="0" smtClean="0">
                <a:solidFill>
                  <a:schemeClr val="tx1"/>
                </a:solidFill>
              </a:rPr>
              <a:t>-</a:t>
            </a:r>
            <a:r>
              <a:rPr lang="tr-TR" b="1" dirty="0" err="1" smtClean="0">
                <a:solidFill>
                  <a:schemeClr val="tx1"/>
                </a:solidFill>
              </a:rPr>
              <a:t>by</a:t>
            </a:r>
            <a:r>
              <a:rPr lang="tr-TR" b="1" dirty="0" smtClean="0">
                <a:solidFill>
                  <a:schemeClr val="tx1"/>
                </a:solidFill>
              </a:rPr>
              <a:t>-</a:t>
            </a:r>
            <a:r>
              <a:rPr lang="tr-TR" b="1" dirty="0" err="1" smtClean="0">
                <a:solidFill>
                  <a:schemeClr val="tx1"/>
                </a:solidFill>
              </a:rPr>
              <a:t>value</a:t>
            </a:r>
            <a:r>
              <a:rPr lang="tr-TR" b="1" dirty="0" smtClean="0">
                <a:solidFill>
                  <a:schemeClr val="tx1"/>
                </a:solidFill>
              </a:rPr>
              <a:t> örneği:</a:t>
            </a:r>
          </a:p>
          <a:p>
            <a:pPr algn="just"/>
            <a:endParaRPr lang="tr-TR" dirty="0">
              <a:solidFill>
                <a:schemeClr val="tx1"/>
              </a:solidFill>
            </a:endParaRPr>
          </a:p>
          <a:p>
            <a:pPr algn="l"/>
            <a:r>
              <a:rPr lang="tr-TR" b="1" dirty="0" err="1">
                <a:solidFill>
                  <a:srgbClr val="7F0055"/>
                </a:solidFill>
                <a:latin typeface="Consolas"/>
              </a:rPr>
              <a:t>void</a:t>
            </a:r>
            <a:r>
              <a:rPr lang="tr-TR" b="1" dirty="0">
                <a:solidFill>
                  <a:srgbClr val="000000"/>
                </a:solidFill>
                <a:latin typeface="Consolas"/>
              </a:rPr>
              <a:t> </a:t>
            </a:r>
            <a:r>
              <a:rPr lang="tr-TR" b="1" dirty="0" err="1">
                <a:solidFill>
                  <a:srgbClr val="000000"/>
                </a:solidFill>
                <a:latin typeface="Consolas"/>
              </a:rPr>
              <a:t>degistir</a:t>
            </a:r>
            <a:r>
              <a:rPr lang="tr-TR" b="1" dirty="0">
                <a:solidFill>
                  <a:srgbClr val="000000"/>
                </a:solidFill>
                <a:latin typeface="Consolas"/>
              </a:rPr>
              <a:t>(</a:t>
            </a:r>
            <a:r>
              <a:rPr lang="tr-TR" b="1" dirty="0" err="1">
                <a:solidFill>
                  <a:srgbClr val="7F0055"/>
                </a:solidFill>
                <a:latin typeface="Consolas"/>
              </a:rPr>
              <a:t>int</a:t>
            </a:r>
            <a:r>
              <a:rPr lang="tr-TR" b="1" dirty="0">
                <a:solidFill>
                  <a:srgbClr val="000000"/>
                </a:solidFill>
                <a:latin typeface="Consolas"/>
              </a:rPr>
              <a:t> a, </a:t>
            </a:r>
            <a:r>
              <a:rPr lang="tr-TR" b="1" dirty="0" err="1">
                <a:solidFill>
                  <a:srgbClr val="7F0055"/>
                </a:solidFill>
                <a:latin typeface="Consolas"/>
              </a:rPr>
              <a:t>int</a:t>
            </a:r>
            <a:r>
              <a:rPr lang="tr-TR" b="1" dirty="0">
                <a:solidFill>
                  <a:srgbClr val="000000"/>
                </a:solidFill>
                <a:latin typeface="Consolas"/>
              </a:rPr>
              <a:t> b){</a:t>
            </a:r>
          </a:p>
          <a:p>
            <a:pPr lvl="1" algn="l"/>
            <a:r>
              <a:rPr lang="tr-TR" b="1" dirty="0" err="1">
                <a:solidFill>
                  <a:srgbClr val="7F0055"/>
                </a:solidFill>
                <a:latin typeface="Consolas"/>
              </a:rPr>
              <a:t>int</a:t>
            </a:r>
            <a:r>
              <a:rPr lang="tr-TR" b="1" dirty="0">
                <a:solidFill>
                  <a:srgbClr val="000000"/>
                </a:solidFill>
                <a:latin typeface="Consolas"/>
              </a:rPr>
              <a:t> </a:t>
            </a:r>
            <a:r>
              <a:rPr lang="tr-TR" b="1" dirty="0" err="1">
                <a:solidFill>
                  <a:srgbClr val="000000"/>
                </a:solidFill>
                <a:latin typeface="Consolas"/>
              </a:rPr>
              <a:t>temp</a:t>
            </a:r>
            <a:r>
              <a:rPr lang="tr-TR" b="1" dirty="0">
                <a:solidFill>
                  <a:srgbClr val="000000"/>
                </a:solidFill>
                <a:latin typeface="Consolas"/>
              </a:rPr>
              <a:t> = a;</a:t>
            </a:r>
          </a:p>
          <a:p>
            <a:pPr lvl="1" algn="l"/>
            <a:r>
              <a:rPr lang="tr-TR" dirty="0">
                <a:solidFill>
                  <a:srgbClr val="000000"/>
                </a:solidFill>
                <a:latin typeface="Consolas"/>
              </a:rPr>
              <a:t>a = b;</a:t>
            </a:r>
          </a:p>
          <a:p>
            <a:pPr lvl="1" algn="l"/>
            <a:r>
              <a:rPr lang="tr-TR" dirty="0">
                <a:solidFill>
                  <a:srgbClr val="000000"/>
                </a:solidFill>
                <a:latin typeface="Consolas"/>
              </a:rPr>
              <a:t>b = </a:t>
            </a:r>
            <a:r>
              <a:rPr lang="tr-TR" dirty="0" err="1">
                <a:solidFill>
                  <a:srgbClr val="000000"/>
                </a:solidFill>
                <a:latin typeface="Consolas"/>
              </a:rPr>
              <a:t>temp</a:t>
            </a:r>
            <a:r>
              <a:rPr lang="tr-TR" dirty="0">
                <a:solidFill>
                  <a:srgbClr val="000000"/>
                </a:solidFill>
                <a:latin typeface="Consolas"/>
              </a:rPr>
              <a:t>;</a:t>
            </a:r>
          </a:p>
          <a:p>
            <a:pPr lvl="1" algn="l"/>
            <a:r>
              <a:rPr lang="pt-BR" b="1" dirty="0">
                <a:solidFill>
                  <a:srgbClr val="642880"/>
                </a:solidFill>
                <a:latin typeface="Consolas"/>
              </a:rPr>
              <a:t>printf</a:t>
            </a:r>
            <a:r>
              <a:rPr lang="pt-BR" b="1" dirty="0">
                <a:solidFill>
                  <a:srgbClr val="000000"/>
                </a:solidFill>
                <a:latin typeface="Consolas"/>
              </a:rPr>
              <a:t>(</a:t>
            </a:r>
            <a:r>
              <a:rPr lang="pt-BR" b="1" dirty="0">
                <a:solidFill>
                  <a:srgbClr val="2A00FF"/>
                </a:solidFill>
                <a:latin typeface="Consolas"/>
              </a:rPr>
              <a:t>"%d - %d\n"</a:t>
            </a:r>
            <a:r>
              <a:rPr lang="pt-BR" b="1" dirty="0">
                <a:solidFill>
                  <a:srgbClr val="000000"/>
                </a:solidFill>
                <a:latin typeface="Consolas"/>
              </a:rPr>
              <a:t>, a, b);</a:t>
            </a:r>
          </a:p>
          <a:p>
            <a:pPr algn="l"/>
            <a:r>
              <a:rPr lang="tr-TR" dirty="0">
                <a:solidFill>
                  <a:srgbClr val="000000"/>
                </a:solidFill>
                <a:latin typeface="Consolas"/>
              </a:rPr>
              <a:t>}</a:t>
            </a:r>
          </a:p>
          <a:p>
            <a:pPr algn="l"/>
            <a:endParaRPr lang="tr-TR" dirty="0">
              <a:latin typeface="Consolas"/>
            </a:endParaRPr>
          </a:p>
          <a:p>
            <a:pPr algn="l"/>
            <a:r>
              <a:rPr lang="tr-TR" b="1" dirty="0" err="1">
                <a:solidFill>
                  <a:srgbClr val="7F0055"/>
                </a:solidFill>
                <a:latin typeface="Consolas"/>
              </a:rPr>
              <a:t>int</a:t>
            </a:r>
            <a:r>
              <a:rPr lang="tr-TR" b="1" dirty="0">
                <a:solidFill>
                  <a:srgbClr val="000000"/>
                </a:solidFill>
                <a:latin typeface="Consolas"/>
              </a:rPr>
              <a:t> </a:t>
            </a:r>
            <a:r>
              <a:rPr lang="tr-TR" b="1" dirty="0" err="1">
                <a:solidFill>
                  <a:srgbClr val="000000"/>
                </a:solidFill>
                <a:latin typeface="Consolas"/>
              </a:rPr>
              <a:t>main</a:t>
            </a:r>
            <a:r>
              <a:rPr lang="tr-TR" b="1" dirty="0" smtClean="0">
                <a:solidFill>
                  <a:srgbClr val="000000"/>
                </a:solidFill>
                <a:latin typeface="Consolas"/>
              </a:rPr>
              <a:t>(){</a:t>
            </a:r>
            <a:endParaRPr lang="tr-TR" dirty="0">
              <a:latin typeface="Consolas"/>
            </a:endParaRPr>
          </a:p>
          <a:p>
            <a:pPr lvl="1" algn="l"/>
            <a:r>
              <a:rPr lang="en-US" b="1" dirty="0" err="1">
                <a:solidFill>
                  <a:srgbClr val="7F0055"/>
                </a:solidFill>
                <a:latin typeface="Consolas"/>
              </a:rPr>
              <a:t>int</a:t>
            </a:r>
            <a:r>
              <a:rPr lang="en-US" b="1" dirty="0">
                <a:solidFill>
                  <a:srgbClr val="000000"/>
                </a:solidFill>
                <a:latin typeface="Consolas"/>
              </a:rPr>
              <a:t> sayi1 = 3, sayi2 = 6;</a:t>
            </a:r>
          </a:p>
          <a:p>
            <a:pPr lvl="1" algn="l"/>
            <a:r>
              <a:rPr lang="en-US" b="1" dirty="0" err="1">
                <a:solidFill>
                  <a:srgbClr val="642880"/>
                </a:solidFill>
                <a:latin typeface="Consolas"/>
              </a:rPr>
              <a:t>printf</a:t>
            </a:r>
            <a:r>
              <a:rPr lang="en-US" b="1" dirty="0">
                <a:solidFill>
                  <a:srgbClr val="000000"/>
                </a:solidFill>
                <a:latin typeface="Consolas"/>
              </a:rPr>
              <a:t>(</a:t>
            </a:r>
            <a:r>
              <a:rPr lang="en-US" b="1" dirty="0">
                <a:solidFill>
                  <a:srgbClr val="2A00FF"/>
                </a:solidFill>
                <a:latin typeface="Consolas"/>
              </a:rPr>
              <a:t>"%d - %d\n"</a:t>
            </a:r>
            <a:r>
              <a:rPr lang="en-US" b="1" dirty="0">
                <a:solidFill>
                  <a:srgbClr val="000000"/>
                </a:solidFill>
                <a:latin typeface="Consolas"/>
              </a:rPr>
              <a:t>, sayi1, sayi2);</a:t>
            </a:r>
          </a:p>
          <a:p>
            <a:pPr lvl="1" algn="l"/>
            <a:r>
              <a:rPr lang="tr-TR" dirty="0" err="1">
                <a:solidFill>
                  <a:srgbClr val="000000"/>
                </a:solidFill>
                <a:latin typeface="Consolas"/>
              </a:rPr>
              <a:t>degistir</a:t>
            </a:r>
            <a:r>
              <a:rPr lang="tr-TR" dirty="0">
                <a:solidFill>
                  <a:srgbClr val="000000"/>
                </a:solidFill>
                <a:latin typeface="Consolas"/>
              </a:rPr>
              <a:t>(sayi1, sayi2);</a:t>
            </a:r>
          </a:p>
          <a:p>
            <a:pPr lvl="1" algn="l"/>
            <a:r>
              <a:rPr lang="en-US" b="1" dirty="0" err="1">
                <a:solidFill>
                  <a:srgbClr val="642880"/>
                </a:solidFill>
                <a:latin typeface="Consolas"/>
              </a:rPr>
              <a:t>printf</a:t>
            </a:r>
            <a:r>
              <a:rPr lang="en-US" b="1" dirty="0">
                <a:solidFill>
                  <a:srgbClr val="000000"/>
                </a:solidFill>
                <a:latin typeface="Consolas"/>
              </a:rPr>
              <a:t>(</a:t>
            </a:r>
            <a:r>
              <a:rPr lang="en-US" b="1" dirty="0">
                <a:solidFill>
                  <a:srgbClr val="2A00FF"/>
                </a:solidFill>
                <a:latin typeface="Consolas"/>
              </a:rPr>
              <a:t>"%d - %d\n"</a:t>
            </a:r>
            <a:r>
              <a:rPr lang="en-US" b="1" dirty="0">
                <a:solidFill>
                  <a:srgbClr val="000000"/>
                </a:solidFill>
                <a:latin typeface="Consolas"/>
              </a:rPr>
              <a:t>, sayi1, sayi2);</a:t>
            </a:r>
          </a:p>
          <a:p>
            <a:pPr lvl="1" algn="l"/>
            <a:endParaRPr lang="tr-TR" dirty="0">
              <a:latin typeface="Consolas"/>
            </a:endParaRPr>
          </a:p>
          <a:p>
            <a:pPr lvl="1" algn="l"/>
            <a:r>
              <a:rPr lang="tr-TR" b="1" dirty="0" err="1">
                <a:solidFill>
                  <a:srgbClr val="7F0055"/>
                </a:solidFill>
                <a:latin typeface="Consolas"/>
              </a:rPr>
              <a:t>return</a:t>
            </a:r>
            <a:r>
              <a:rPr lang="tr-TR" b="1" dirty="0">
                <a:solidFill>
                  <a:srgbClr val="000000"/>
                </a:solidFill>
                <a:latin typeface="Consolas"/>
              </a:rPr>
              <a:t> 0;</a:t>
            </a:r>
          </a:p>
          <a:p>
            <a:pPr algn="l"/>
            <a:r>
              <a:rPr lang="tr-TR" dirty="0" smtClean="0">
                <a:solidFill>
                  <a:srgbClr val="000000"/>
                </a:solidFill>
                <a:latin typeface="Consolas"/>
              </a:rPr>
              <a:t>}</a:t>
            </a:r>
          </a:p>
          <a:p>
            <a:pPr algn="l"/>
            <a:endParaRPr lang="tr-TR" dirty="0" smtClean="0">
              <a:solidFill>
                <a:srgbClr val="000000"/>
              </a:solidFill>
              <a:latin typeface="Consolas"/>
            </a:endParaRPr>
          </a:p>
          <a:p>
            <a:pPr algn="l"/>
            <a:endParaRPr lang="tr-TR" dirty="0">
              <a:solidFill>
                <a:schemeClr val="tx1"/>
              </a:solidFill>
            </a:endParaRPr>
          </a:p>
        </p:txBody>
      </p:sp>
      <p:sp>
        <p:nvSpPr>
          <p:cNvPr id="4" name="3 Dikdörtgen"/>
          <p:cNvSpPr/>
          <p:nvPr/>
        </p:nvSpPr>
        <p:spPr>
          <a:xfrm>
            <a:off x="6357950" y="2928934"/>
            <a:ext cx="200026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Ø"/>
            </a:pPr>
            <a:r>
              <a:rPr lang="tr-TR" dirty="0" smtClean="0">
                <a:solidFill>
                  <a:srgbClr val="000000"/>
                </a:solidFill>
                <a:latin typeface="Consolas"/>
              </a:rPr>
              <a:t>Çıktı:</a:t>
            </a:r>
          </a:p>
          <a:p>
            <a:endParaRPr lang="tr-TR" dirty="0" smtClean="0">
              <a:solidFill>
                <a:srgbClr val="000000"/>
              </a:solidFill>
              <a:latin typeface="Consolas"/>
            </a:endParaRPr>
          </a:p>
          <a:p>
            <a:r>
              <a:rPr lang="tr-TR" dirty="0" smtClean="0">
                <a:solidFill>
                  <a:srgbClr val="000000"/>
                </a:solidFill>
                <a:latin typeface="Consolas"/>
              </a:rPr>
              <a:t>3 - 6</a:t>
            </a:r>
          </a:p>
          <a:p>
            <a:r>
              <a:rPr lang="tr-TR" dirty="0" smtClean="0">
                <a:solidFill>
                  <a:srgbClr val="000000"/>
                </a:solidFill>
                <a:latin typeface="Consolas"/>
              </a:rPr>
              <a:t>6 - 3</a:t>
            </a:r>
          </a:p>
          <a:p>
            <a:r>
              <a:rPr lang="tr-TR" dirty="0" smtClean="0">
                <a:solidFill>
                  <a:srgbClr val="000000"/>
                </a:solidFill>
                <a:latin typeface="Consolas"/>
              </a:rPr>
              <a:t>3 - 6</a:t>
            </a:r>
            <a:endParaRPr lang="tr-TR" dirty="0">
              <a:solidFill>
                <a:srgbClr val="000000"/>
              </a:solidFill>
              <a:latin typeface="Consolas"/>
            </a:endParaRPr>
          </a:p>
        </p:txBody>
      </p:sp>
      <p:sp>
        <p:nvSpPr>
          <p:cNvPr id="5" name="4 Yuvarlatılmış Dikdörtgen"/>
          <p:cNvSpPr/>
          <p:nvPr/>
        </p:nvSpPr>
        <p:spPr>
          <a:xfrm>
            <a:off x="857224" y="2143116"/>
            <a:ext cx="2071702" cy="7143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6 Düz Ok Bağlayıcısı"/>
          <p:cNvCxnSpPr>
            <a:stCxn id="5" idx="3"/>
          </p:cNvCxnSpPr>
          <p:nvPr/>
        </p:nvCxnSpPr>
        <p:spPr>
          <a:xfrm flipV="1">
            <a:off x="2928926" y="2428868"/>
            <a:ext cx="107157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4000496" y="2143116"/>
            <a:ext cx="3281411" cy="584775"/>
          </a:xfrm>
          <a:prstGeom prst="rect">
            <a:avLst/>
          </a:prstGeom>
          <a:noFill/>
        </p:spPr>
        <p:txBody>
          <a:bodyPr wrap="none" rtlCol="0">
            <a:spAutoFit/>
          </a:bodyPr>
          <a:lstStyle/>
          <a:p>
            <a:r>
              <a:rPr lang="tr-TR" sz="1600" dirty="0" smtClean="0"/>
              <a:t>tipik bir yapıdır, a ve b değişkenlerin </a:t>
            </a:r>
            <a:br>
              <a:rPr lang="tr-TR" sz="1600" dirty="0" smtClean="0"/>
            </a:br>
            <a:r>
              <a:rPr lang="tr-TR" sz="1600" dirty="0" smtClean="0"/>
              <a:t>değerlerini kendi aralarında değiştirir.</a:t>
            </a:r>
            <a:endParaRPr lang="tr-TR" sz="1600" dirty="0"/>
          </a:p>
        </p:txBody>
      </p:sp>
      <p:sp>
        <p:nvSpPr>
          <p:cNvPr id="9" name="8 Yuvarlatılmış Dikdörtgen"/>
          <p:cNvSpPr/>
          <p:nvPr/>
        </p:nvSpPr>
        <p:spPr>
          <a:xfrm>
            <a:off x="5286380" y="1142984"/>
            <a:ext cx="3214710"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Prototip kullanılmamıştır çünkü </a:t>
            </a:r>
            <a:r>
              <a:rPr lang="tr-TR" dirty="0" err="1" smtClean="0"/>
              <a:t>main</a:t>
            </a:r>
            <a:r>
              <a:rPr lang="tr-TR" dirty="0" smtClean="0"/>
              <a:t> en alta konmuştur.</a:t>
            </a:r>
            <a:br>
              <a:rPr lang="tr-TR" dirty="0" smtClean="0"/>
            </a:br>
            <a:r>
              <a:rPr lang="tr-TR" dirty="0" smtClean="0"/>
              <a:t>(bunu pek tercih etmeyiz)</a:t>
            </a:r>
            <a:endParaRPr lang="tr-TR" dirty="0"/>
          </a:p>
        </p:txBody>
      </p:sp>
    </p:spTree>
    <p:extLst>
      <p:ext uri="{BB962C8B-B14F-4D97-AF65-F5344CB8AC3E}">
        <p14:creationId xmlns:p14="http://schemas.microsoft.com/office/powerpoint/2010/main" xmlns="" val="293224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heckerboard(across)">
                                      <p:cBhvr>
                                        <p:cTn id="7" dur="500"/>
                                        <p:tgtEl>
                                          <p:spTgt spid="4">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checkerboard(across)">
                                      <p:cBhvr>
                                        <p:cTn id="10" dur="500"/>
                                        <p:tgtEl>
                                          <p:spTgt spid="4">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checkerboard(across)">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Fonksiyonlara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marL="342900" indent="-342900" algn="just">
              <a:buFontTx/>
              <a:buChar char="-"/>
            </a:pPr>
            <a:r>
              <a:rPr lang="tr-TR" b="1" dirty="0" err="1">
                <a:solidFill>
                  <a:schemeClr val="tx1"/>
                </a:solidFill>
              </a:rPr>
              <a:t>p</a:t>
            </a:r>
            <a:r>
              <a:rPr lang="tr-TR" b="1" dirty="0" err="1" smtClean="0">
                <a:solidFill>
                  <a:schemeClr val="tx1"/>
                </a:solidFill>
              </a:rPr>
              <a:t>ass</a:t>
            </a:r>
            <a:r>
              <a:rPr lang="tr-TR" b="1" dirty="0" smtClean="0">
                <a:solidFill>
                  <a:schemeClr val="tx1"/>
                </a:solidFill>
              </a:rPr>
              <a:t>-</a:t>
            </a:r>
            <a:r>
              <a:rPr lang="tr-TR" b="1" dirty="0" err="1" smtClean="0">
                <a:solidFill>
                  <a:schemeClr val="tx1"/>
                </a:solidFill>
              </a:rPr>
              <a:t>by</a:t>
            </a:r>
            <a:r>
              <a:rPr lang="tr-TR" b="1" dirty="0" smtClean="0">
                <a:solidFill>
                  <a:schemeClr val="tx1"/>
                </a:solidFill>
              </a:rPr>
              <a:t>-</a:t>
            </a:r>
            <a:r>
              <a:rPr lang="tr-TR" b="1" dirty="0" err="1" smtClean="0">
                <a:solidFill>
                  <a:schemeClr val="tx1"/>
                </a:solidFill>
              </a:rPr>
              <a:t>value</a:t>
            </a:r>
            <a:r>
              <a:rPr lang="tr-TR" b="1" dirty="0" smtClean="0">
                <a:solidFill>
                  <a:schemeClr val="tx1"/>
                </a:solidFill>
              </a:rPr>
              <a:t> örneği:</a:t>
            </a:r>
          </a:p>
          <a:p>
            <a:pPr algn="just"/>
            <a:endParaRPr lang="tr-TR" dirty="0">
              <a:solidFill>
                <a:schemeClr val="tx1"/>
              </a:solidFill>
            </a:endParaRPr>
          </a:p>
          <a:p>
            <a:pPr algn="l"/>
            <a:r>
              <a:rPr lang="tr-TR" b="1" dirty="0" err="1">
                <a:solidFill>
                  <a:srgbClr val="7F0055"/>
                </a:solidFill>
                <a:latin typeface="Consolas"/>
              </a:rPr>
              <a:t>void</a:t>
            </a:r>
            <a:r>
              <a:rPr lang="tr-TR" b="1" dirty="0">
                <a:solidFill>
                  <a:srgbClr val="000000"/>
                </a:solidFill>
                <a:latin typeface="Consolas"/>
              </a:rPr>
              <a:t> </a:t>
            </a:r>
            <a:r>
              <a:rPr lang="tr-TR" b="1" dirty="0" err="1">
                <a:solidFill>
                  <a:srgbClr val="000000"/>
                </a:solidFill>
                <a:latin typeface="Consolas"/>
              </a:rPr>
              <a:t>degistir</a:t>
            </a:r>
            <a:r>
              <a:rPr lang="tr-TR" b="1" dirty="0">
                <a:solidFill>
                  <a:srgbClr val="000000"/>
                </a:solidFill>
                <a:latin typeface="Consolas"/>
              </a:rPr>
              <a:t>(</a:t>
            </a:r>
            <a:r>
              <a:rPr lang="tr-TR" b="1" dirty="0" err="1">
                <a:solidFill>
                  <a:srgbClr val="7F0055"/>
                </a:solidFill>
                <a:latin typeface="Consolas"/>
              </a:rPr>
              <a:t>int</a:t>
            </a:r>
            <a:r>
              <a:rPr lang="tr-TR" b="1" dirty="0">
                <a:solidFill>
                  <a:srgbClr val="000000"/>
                </a:solidFill>
                <a:latin typeface="Consolas"/>
              </a:rPr>
              <a:t> </a:t>
            </a:r>
            <a:r>
              <a:rPr lang="tr-TR" b="1" dirty="0" smtClean="0">
                <a:solidFill>
                  <a:srgbClr val="000000"/>
                </a:solidFill>
                <a:latin typeface="Consolas"/>
              </a:rPr>
              <a:t>sayi1, </a:t>
            </a:r>
            <a:r>
              <a:rPr lang="tr-TR" b="1" dirty="0" err="1">
                <a:solidFill>
                  <a:srgbClr val="7F0055"/>
                </a:solidFill>
                <a:latin typeface="Consolas"/>
              </a:rPr>
              <a:t>int</a:t>
            </a:r>
            <a:r>
              <a:rPr lang="tr-TR" b="1" dirty="0">
                <a:solidFill>
                  <a:srgbClr val="000000"/>
                </a:solidFill>
                <a:latin typeface="Consolas"/>
              </a:rPr>
              <a:t> </a:t>
            </a:r>
            <a:r>
              <a:rPr lang="tr-TR" b="1" dirty="0" smtClean="0">
                <a:solidFill>
                  <a:srgbClr val="000000"/>
                </a:solidFill>
                <a:latin typeface="Consolas"/>
              </a:rPr>
              <a:t>sayi2){</a:t>
            </a:r>
            <a:endParaRPr lang="tr-TR" b="1" dirty="0">
              <a:solidFill>
                <a:srgbClr val="000000"/>
              </a:solidFill>
              <a:latin typeface="Consolas"/>
            </a:endParaRPr>
          </a:p>
          <a:p>
            <a:pPr lvl="1" algn="l"/>
            <a:r>
              <a:rPr lang="tr-TR" b="1" dirty="0" err="1">
                <a:solidFill>
                  <a:srgbClr val="7F0055"/>
                </a:solidFill>
                <a:latin typeface="Consolas"/>
              </a:rPr>
              <a:t>int</a:t>
            </a:r>
            <a:r>
              <a:rPr lang="tr-TR" b="1" dirty="0">
                <a:solidFill>
                  <a:srgbClr val="000000"/>
                </a:solidFill>
                <a:latin typeface="Consolas"/>
              </a:rPr>
              <a:t> </a:t>
            </a:r>
            <a:r>
              <a:rPr lang="tr-TR" b="1" dirty="0" err="1">
                <a:solidFill>
                  <a:srgbClr val="000000"/>
                </a:solidFill>
                <a:latin typeface="Consolas"/>
              </a:rPr>
              <a:t>temp</a:t>
            </a:r>
            <a:r>
              <a:rPr lang="tr-TR" b="1" dirty="0">
                <a:solidFill>
                  <a:srgbClr val="000000"/>
                </a:solidFill>
                <a:latin typeface="Consolas"/>
              </a:rPr>
              <a:t> = </a:t>
            </a:r>
            <a:r>
              <a:rPr lang="tr-TR" b="1" dirty="0" smtClean="0">
                <a:solidFill>
                  <a:srgbClr val="000000"/>
                </a:solidFill>
                <a:latin typeface="Consolas"/>
              </a:rPr>
              <a:t>sayi1;</a:t>
            </a:r>
            <a:endParaRPr lang="tr-TR" b="1" dirty="0">
              <a:solidFill>
                <a:srgbClr val="000000"/>
              </a:solidFill>
              <a:latin typeface="Consolas"/>
            </a:endParaRPr>
          </a:p>
          <a:p>
            <a:pPr lvl="1" algn="l"/>
            <a:r>
              <a:rPr lang="tr-TR" dirty="0" smtClean="0">
                <a:solidFill>
                  <a:srgbClr val="000000"/>
                </a:solidFill>
                <a:latin typeface="Consolas"/>
              </a:rPr>
              <a:t>sayi1 </a:t>
            </a:r>
            <a:r>
              <a:rPr lang="tr-TR" dirty="0">
                <a:solidFill>
                  <a:srgbClr val="000000"/>
                </a:solidFill>
                <a:latin typeface="Consolas"/>
              </a:rPr>
              <a:t>= </a:t>
            </a:r>
            <a:r>
              <a:rPr lang="tr-TR" dirty="0" smtClean="0">
                <a:solidFill>
                  <a:srgbClr val="000000"/>
                </a:solidFill>
                <a:latin typeface="Consolas"/>
              </a:rPr>
              <a:t>sayi2;</a:t>
            </a:r>
            <a:endParaRPr lang="tr-TR" dirty="0">
              <a:solidFill>
                <a:srgbClr val="000000"/>
              </a:solidFill>
              <a:latin typeface="Consolas"/>
            </a:endParaRPr>
          </a:p>
          <a:p>
            <a:pPr lvl="1" algn="l"/>
            <a:r>
              <a:rPr lang="tr-TR" dirty="0" smtClean="0">
                <a:solidFill>
                  <a:srgbClr val="000000"/>
                </a:solidFill>
                <a:latin typeface="Consolas"/>
              </a:rPr>
              <a:t>sayi2 </a:t>
            </a:r>
            <a:r>
              <a:rPr lang="tr-TR" dirty="0">
                <a:solidFill>
                  <a:srgbClr val="000000"/>
                </a:solidFill>
                <a:latin typeface="Consolas"/>
              </a:rPr>
              <a:t>= </a:t>
            </a:r>
            <a:r>
              <a:rPr lang="tr-TR" dirty="0" err="1">
                <a:solidFill>
                  <a:srgbClr val="000000"/>
                </a:solidFill>
                <a:latin typeface="Consolas"/>
              </a:rPr>
              <a:t>temp</a:t>
            </a:r>
            <a:r>
              <a:rPr lang="tr-TR" dirty="0">
                <a:solidFill>
                  <a:srgbClr val="000000"/>
                </a:solidFill>
                <a:latin typeface="Consolas"/>
              </a:rPr>
              <a:t>;</a:t>
            </a:r>
          </a:p>
          <a:p>
            <a:pPr lvl="1" algn="l"/>
            <a:r>
              <a:rPr lang="pt-BR" b="1" dirty="0">
                <a:solidFill>
                  <a:srgbClr val="642880"/>
                </a:solidFill>
                <a:latin typeface="Consolas"/>
              </a:rPr>
              <a:t>printf</a:t>
            </a:r>
            <a:r>
              <a:rPr lang="pt-BR" b="1" dirty="0">
                <a:solidFill>
                  <a:srgbClr val="000000"/>
                </a:solidFill>
                <a:latin typeface="Consolas"/>
              </a:rPr>
              <a:t>(</a:t>
            </a:r>
            <a:r>
              <a:rPr lang="pt-BR" b="1" dirty="0">
                <a:solidFill>
                  <a:srgbClr val="2A00FF"/>
                </a:solidFill>
                <a:latin typeface="Consolas"/>
              </a:rPr>
              <a:t>"%d - %d\n"</a:t>
            </a:r>
            <a:r>
              <a:rPr lang="pt-BR" b="1" dirty="0">
                <a:solidFill>
                  <a:srgbClr val="000000"/>
                </a:solidFill>
                <a:latin typeface="Consolas"/>
              </a:rPr>
              <a:t>, </a:t>
            </a:r>
            <a:r>
              <a:rPr lang="tr-TR" b="1" dirty="0" smtClean="0">
                <a:solidFill>
                  <a:srgbClr val="000000"/>
                </a:solidFill>
                <a:latin typeface="Consolas"/>
              </a:rPr>
              <a:t>sayi1</a:t>
            </a:r>
            <a:r>
              <a:rPr lang="pt-BR" b="1" dirty="0" smtClean="0">
                <a:solidFill>
                  <a:srgbClr val="000000"/>
                </a:solidFill>
                <a:latin typeface="Consolas"/>
              </a:rPr>
              <a:t>, </a:t>
            </a:r>
            <a:r>
              <a:rPr lang="tr-TR" b="1" dirty="0" smtClean="0">
                <a:solidFill>
                  <a:srgbClr val="000000"/>
                </a:solidFill>
                <a:latin typeface="Consolas"/>
              </a:rPr>
              <a:t>sayi2</a:t>
            </a:r>
            <a:r>
              <a:rPr lang="pt-BR" b="1" dirty="0" smtClean="0">
                <a:solidFill>
                  <a:srgbClr val="000000"/>
                </a:solidFill>
                <a:latin typeface="Consolas"/>
              </a:rPr>
              <a:t>);</a:t>
            </a:r>
            <a:endParaRPr lang="pt-BR" b="1" dirty="0">
              <a:solidFill>
                <a:srgbClr val="000000"/>
              </a:solidFill>
              <a:latin typeface="Consolas"/>
            </a:endParaRPr>
          </a:p>
          <a:p>
            <a:pPr algn="l"/>
            <a:r>
              <a:rPr lang="tr-TR" dirty="0">
                <a:solidFill>
                  <a:srgbClr val="000000"/>
                </a:solidFill>
                <a:latin typeface="Consolas"/>
              </a:rPr>
              <a:t>}</a:t>
            </a:r>
          </a:p>
          <a:p>
            <a:pPr algn="l"/>
            <a:endParaRPr lang="tr-TR" dirty="0">
              <a:latin typeface="Consolas"/>
            </a:endParaRPr>
          </a:p>
          <a:p>
            <a:pPr algn="l"/>
            <a:r>
              <a:rPr lang="tr-TR" b="1" dirty="0" err="1">
                <a:solidFill>
                  <a:srgbClr val="7F0055"/>
                </a:solidFill>
                <a:latin typeface="Consolas"/>
              </a:rPr>
              <a:t>int</a:t>
            </a:r>
            <a:r>
              <a:rPr lang="tr-TR" b="1" dirty="0">
                <a:solidFill>
                  <a:srgbClr val="000000"/>
                </a:solidFill>
                <a:latin typeface="Consolas"/>
              </a:rPr>
              <a:t> </a:t>
            </a:r>
            <a:r>
              <a:rPr lang="tr-TR" b="1" dirty="0" err="1">
                <a:solidFill>
                  <a:srgbClr val="000000"/>
                </a:solidFill>
                <a:latin typeface="Consolas"/>
              </a:rPr>
              <a:t>main</a:t>
            </a:r>
            <a:r>
              <a:rPr lang="tr-TR" b="1" dirty="0" smtClean="0">
                <a:solidFill>
                  <a:srgbClr val="000000"/>
                </a:solidFill>
                <a:latin typeface="Consolas"/>
              </a:rPr>
              <a:t>(){</a:t>
            </a:r>
            <a:endParaRPr lang="tr-TR" dirty="0">
              <a:latin typeface="Consolas"/>
            </a:endParaRPr>
          </a:p>
          <a:p>
            <a:pPr lvl="1" algn="l"/>
            <a:r>
              <a:rPr lang="en-US" b="1" dirty="0" err="1">
                <a:solidFill>
                  <a:srgbClr val="7F0055"/>
                </a:solidFill>
                <a:latin typeface="Consolas"/>
              </a:rPr>
              <a:t>int</a:t>
            </a:r>
            <a:r>
              <a:rPr lang="en-US" b="1" dirty="0">
                <a:solidFill>
                  <a:srgbClr val="000000"/>
                </a:solidFill>
                <a:latin typeface="Consolas"/>
              </a:rPr>
              <a:t> sayi1 = 3, sayi2 = 6;</a:t>
            </a:r>
          </a:p>
          <a:p>
            <a:pPr lvl="1" algn="l"/>
            <a:r>
              <a:rPr lang="en-US" b="1" dirty="0" err="1">
                <a:solidFill>
                  <a:srgbClr val="642880"/>
                </a:solidFill>
                <a:latin typeface="Consolas"/>
              </a:rPr>
              <a:t>printf</a:t>
            </a:r>
            <a:r>
              <a:rPr lang="en-US" b="1" dirty="0">
                <a:solidFill>
                  <a:srgbClr val="000000"/>
                </a:solidFill>
                <a:latin typeface="Consolas"/>
              </a:rPr>
              <a:t>(</a:t>
            </a:r>
            <a:r>
              <a:rPr lang="en-US" b="1" dirty="0">
                <a:solidFill>
                  <a:srgbClr val="2A00FF"/>
                </a:solidFill>
                <a:latin typeface="Consolas"/>
              </a:rPr>
              <a:t>"%d - %d\n"</a:t>
            </a:r>
            <a:r>
              <a:rPr lang="en-US" b="1" dirty="0">
                <a:solidFill>
                  <a:srgbClr val="000000"/>
                </a:solidFill>
                <a:latin typeface="Consolas"/>
              </a:rPr>
              <a:t>, sayi1, sayi2);</a:t>
            </a:r>
          </a:p>
          <a:p>
            <a:pPr lvl="1" algn="l"/>
            <a:r>
              <a:rPr lang="tr-TR" dirty="0" err="1">
                <a:solidFill>
                  <a:srgbClr val="000000"/>
                </a:solidFill>
                <a:latin typeface="Consolas"/>
              </a:rPr>
              <a:t>degistir</a:t>
            </a:r>
            <a:r>
              <a:rPr lang="tr-TR" dirty="0">
                <a:solidFill>
                  <a:srgbClr val="000000"/>
                </a:solidFill>
                <a:latin typeface="Consolas"/>
              </a:rPr>
              <a:t>(sayi1, sayi2);</a:t>
            </a:r>
          </a:p>
          <a:p>
            <a:pPr lvl="1" algn="l"/>
            <a:r>
              <a:rPr lang="en-US" b="1" dirty="0" err="1">
                <a:solidFill>
                  <a:srgbClr val="642880"/>
                </a:solidFill>
                <a:latin typeface="Consolas"/>
              </a:rPr>
              <a:t>printf</a:t>
            </a:r>
            <a:r>
              <a:rPr lang="en-US" b="1" dirty="0">
                <a:solidFill>
                  <a:srgbClr val="000000"/>
                </a:solidFill>
                <a:latin typeface="Consolas"/>
              </a:rPr>
              <a:t>(</a:t>
            </a:r>
            <a:r>
              <a:rPr lang="en-US" b="1" dirty="0">
                <a:solidFill>
                  <a:srgbClr val="2A00FF"/>
                </a:solidFill>
                <a:latin typeface="Consolas"/>
              </a:rPr>
              <a:t>"%d - %d\n"</a:t>
            </a:r>
            <a:r>
              <a:rPr lang="en-US" b="1" dirty="0">
                <a:solidFill>
                  <a:srgbClr val="000000"/>
                </a:solidFill>
                <a:latin typeface="Consolas"/>
              </a:rPr>
              <a:t>, sayi1, sayi2);</a:t>
            </a:r>
          </a:p>
          <a:p>
            <a:pPr lvl="1" algn="l"/>
            <a:endParaRPr lang="tr-TR" dirty="0">
              <a:latin typeface="Consolas"/>
            </a:endParaRPr>
          </a:p>
          <a:p>
            <a:pPr lvl="1" algn="l"/>
            <a:r>
              <a:rPr lang="tr-TR" b="1" dirty="0" err="1">
                <a:solidFill>
                  <a:srgbClr val="7F0055"/>
                </a:solidFill>
                <a:latin typeface="Consolas"/>
              </a:rPr>
              <a:t>return</a:t>
            </a:r>
            <a:r>
              <a:rPr lang="tr-TR" b="1" dirty="0">
                <a:solidFill>
                  <a:srgbClr val="000000"/>
                </a:solidFill>
                <a:latin typeface="Consolas"/>
              </a:rPr>
              <a:t> 0;</a:t>
            </a:r>
          </a:p>
          <a:p>
            <a:pPr algn="l"/>
            <a:r>
              <a:rPr lang="tr-TR" dirty="0" smtClean="0">
                <a:solidFill>
                  <a:srgbClr val="000000"/>
                </a:solidFill>
                <a:latin typeface="Consolas"/>
              </a:rPr>
              <a:t>}</a:t>
            </a:r>
          </a:p>
          <a:p>
            <a:pPr algn="l"/>
            <a:endParaRPr lang="tr-TR" dirty="0" smtClean="0">
              <a:solidFill>
                <a:srgbClr val="000000"/>
              </a:solidFill>
              <a:latin typeface="Consolas"/>
            </a:endParaRPr>
          </a:p>
          <a:p>
            <a:pPr algn="l"/>
            <a:endParaRPr lang="tr-TR" dirty="0">
              <a:solidFill>
                <a:schemeClr val="tx1"/>
              </a:solidFill>
            </a:endParaRPr>
          </a:p>
        </p:txBody>
      </p:sp>
      <p:sp>
        <p:nvSpPr>
          <p:cNvPr id="4" name="3 Dikdörtgen"/>
          <p:cNvSpPr/>
          <p:nvPr/>
        </p:nvSpPr>
        <p:spPr>
          <a:xfrm>
            <a:off x="6357950" y="2928934"/>
            <a:ext cx="200026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Ø"/>
            </a:pPr>
            <a:r>
              <a:rPr lang="tr-TR" dirty="0" smtClean="0">
                <a:solidFill>
                  <a:srgbClr val="000000"/>
                </a:solidFill>
                <a:latin typeface="Consolas"/>
              </a:rPr>
              <a:t>Çıktı:</a:t>
            </a:r>
          </a:p>
          <a:p>
            <a:endParaRPr lang="tr-TR" dirty="0" smtClean="0">
              <a:solidFill>
                <a:srgbClr val="000000"/>
              </a:solidFill>
              <a:latin typeface="Consolas"/>
            </a:endParaRPr>
          </a:p>
          <a:p>
            <a:r>
              <a:rPr lang="tr-TR" dirty="0" smtClean="0">
                <a:solidFill>
                  <a:srgbClr val="000000"/>
                </a:solidFill>
                <a:latin typeface="Consolas"/>
              </a:rPr>
              <a:t>3 - 6</a:t>
            </a:r>
          </a:p>
          <a:p>
            <a:r>
              <a:rPr lang="tr-TR" dirty="0" smtClean="0">
                <a:solidFill>
                  <a:srgbClr val="000000"/>
                </a:solidFill>
                <a:latin typeface="Consolas"/>
              </a:rPr>
              <a:t>6 - 3</a:t>
            </a:r>
          </a:p>
          <a:p>
            <a:r>
              <a:rPr lang="tr-TR" dirty="0" smtClean="0">
                <a:solidFill>
                  <a:srgbClr val="000000"/>
                </a:solidFill>
                <a:latin typeface="Consolas"/>
              </a:rPr>
              <a:t>3 - 6</a:t>
            </a:r>
            <a:endParaRPr lang="tr-TR" dirty="0">
              <a:solidFill>
                <a:srgbClr val="000000"/>
              </a:solidFill>
              <a:latin typeface="Consolas"/>
            </a:endParaRPr>
          </a:p>
        </p:txBody>
      </p:sp>
      <p:grpSp>
        <p:nvGrpSpPr>
          <p:cNvPr id="7" name="11 Grup"/>
          <p:cNvGrpSpPr/>
          <p:nvPr/>
        </p:nvGrpSpPr>
        <p:grpSpPr>
          <a:xfrm>
            <a:off x="1491600" y="1645920"/>
            <a:ext cx="7346516" cy="2760342"/>
            <a:chOff x="1491600" y="1645920"/>
            <a:chExt cx="7346516" cy="2760342"/>
          </a:xfrm>
        </p:grpSpPr>
        <p:sp>
          <p:nvSpPr>
            <p:cNvPr id="5" name="4 Oval"/>
            <p:cNvSpPr/>
            <p:nvPr/>
          </p:nvSpPr>
          <p:spPr>
            <a:xfrm>
              <a:off x="2926080" y="1645920"/>
              <a:ext cx="937260" cy="5486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6" name="5 Oval"/>
            <p:cNvSpPr/>
            <p:nvPr/>
          </p:nvSpPr>
          <p:spPr>
            <a:xfrm>
              <a:off x="1491600" y="3857622"/>
              <a:ext cx="937260" cy="5486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8" name="7 Düz Bağlayıcı"/>
            <p:cNvCxnSpPr>
              <a:stCxn id="6" idx="6"/>
            </p:cNvCxnSpPr>
            <p:nvPr/>
          </p:nvCxnSpPr>
          <p:spPr>
            <a:xfrm flipV="1">
              <a:off x="2428860" y="2194560"/>
              <a:ext cx="4300550" cy="1937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Düz Bağlayıcı"/>
            <p:cNvCxnSpPr>
              <a:stCxn id="5" idx="6"/>
            </p:cNvCxnSpPr>
            <p:nvPr/>
          </p:nvCxnSpPr>
          <p:spPr>
            <a:xfrm>
              <a:off x="3863340" y="1920240"/>
              <a:ext cx="2494610" cy="274320"/>
            </a:xfrm>
            <a:prstGeom prst="line">
              <a:avLst/>
            </a:prstGeom>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6357950" y="1920240"/>
              <a:ext cx="2480166" cy="369332"/>
            </a:xfrm>
            <a:prstGeom prst="rect">
              <a:avLst/>
            </a:prstGeom>
            <a:noFill/>
          </p:spPr>
          <p:txBody>
            <a:bodyPr wrap="none" rtlCol="0">
              <a:spAutoFit/>
            </a:bodyPr>
            <a:lstStyle/>
            <a:p>
              <a:r>
                <a:rPr lang="tr-TR" dirty="0" smtClean="0"/>
                <a:t>İki farklı değişkenlerdir</a:t>
              </a:r>
              <a:endParaRPr lang="tr-TR" dirty="0"/>
            </a:p>
          </p:txBody>
        </p:sp>
      </p:grpSp>
    </p:spTree>
    <p:extLst>
      <p:ext uri="{BB962C8B-B14F-4D97-AF65-F5344CB8AC3E}">
        <p14:creationId xmlns:p14="http://schemas.microsoft.com/office/powerpoint/2010/main" xmlns="" val="293224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71802" y="5867400"/>
            <a:ext cx="8229600" cy="990600"/>
          </a:xfrm>
        </p:spPr>
        <p:txBody>
          <a:bodyPr/>
          <a:lstStyle/>
          <a:p>
            <a:r>
              <a:rPr lang="tr-TR" dirty="0" smtClean="0"/>
              <a:t>Alıştırma – Ekran çıktısını yazınız.</a:t>
            </a:r>
            <a:endParaRPr lang="tr-TR" dirty="0"/>
          </a:p>
        </p:txBody>
      </p:sp>
      <p:sp>
        <p:nvSpPr>
          <p:cNvPr id="3" name="2 İçerik Yer Tutucusu"/>
          <p:cNvSpPr>
            <a:spLocks noGrp="1"/>
          </p:cNvSpPr>
          <p:nvPr>
            <p:ph sz="quarter" idx="1"/>
          </p:nvPr>
        </p:nvSpPr>
        <p:spPr>
          <a:xfrm>
            <a:off x="428596" y="214290"/>
            <a:ext cx="8229600" cy="4937760"/>
          </a:xfrm>
        </p:spPr>
        <p:txBody>
          <a:bodyPr>
            <a:normAutofit/>
          </a:bodyPr>
          <a:lstStyle/>
          <a:p>
            <a:pPr marL="342900" indent="-342900">
              <a:buFont typeface="+mj-lt"/>
              <a:buAutoNum type="arabicPeriod"/>
            </a:pPr>
            <a:r>
              <a:rPr lang="tr-TR" sz="2400" dirty="0" smtClean="0"/>
              <a:t>#</a:t>
            </a:r>
            <a:r>
              <a:rPr lang="tr-TR" sz="2400" dirty="0" err="1" smtClean="0"/>
              <a:t>include</a:t>
            </a:r>
            <a:r>
              <a:rPr lang="tr-TR" sz="2400" dirty="0" smtClean="0"/>
              <a:t> &lt;</a:t>
            </a:r>
            <a:r>
              <a:rPr lang="tr-TR" sz="2400" dirty="0" err="1" smtClean="0"/>
              <a:t>stdio</a:t>
            </a:r>
            <a:r>
              <a:rPr lang="tr-TR" sz="2400" dirty="0" smtClean="0"/>
              <a:t>.h&gt;</a:t>
            </a:r>
          </a:p>
          <a:p>
            <a:pPr marL="342900" indent="-342900">
              <a:buFont typeface="+mj-lt"/>
              <a:buAutoNum type="arabicPeriod"/>
            </a:pPr>
            <a:r>
              <a:rPr lang="tr-TR" sz="2400" dirty="0" err="1" smtClean="0"/>
              <a:t>int</a:t>
            </a:r>
            <a:r>
              <a:rPr lang="tr-TR" sz="2400" dirty="0" smtClean="0"/>
              <a:t> f1(</a:t>
            </a:r>
            <a:r>
              <a:rPr lang="tr-TR" sz="2400" dirty="0" err="1" smtClean="0"/>
              <a:t>int</a:t>
            </a:r>
            <a:r>
              <a:rPr lang="tr-TR" sz="2400" dirty="0" smtClean="0"/>
              <a:t>, </a:t>
            </a:r>
            <a:r>
              <a:rPr lang="tr-TR" sz="2400" dirty="0" err="1" smtClean="0"/>
              <a:t>int</a:t>
            </a:r>
            <a:r>
              <a:rPr lang="tr-TR" sz="2400" dirty="0" smtClean="0"/>
              <a:t>);</a:t>
            </a:r>
          </a:p>
          <a:p>
            <a:pPr marL="342900" indent="-342900">
              <a:buFont typeface="+mj-lt"/>
              <a:buAutoNum type="arabicPeriod"/>
            </a:pPr>
            <a:r>
              <a:rPr lang="tr-TR" sz="2400" dirty="0" err="1" smtClean="0"/>
              <a:t>int</a:t>
            </a:r>
            <a:r>
              <a:rPr lang="tr-TR" sz="2400" dirty="0" smtClean="0"/>
              <a:t> </a:t>
            </a:r>
            <a:r>
              <a:rPr lang="tr-TR" sz="2400" dirty="0" err="1" smtClean="0"/>
              <a:t>main</a:t>
            </a:r>
            <a:r>
              <a:rPr lang="tr-TR" sz="2400" dirty="0" smtClean="0"/>
              <a:t>() {</a:t>
            </a:r>
          </a:p>
          <a:p>
            <a:pPr marL="342900" indent="-342900">
              <a:buFont typeface="+mj-lt"/>
              <a:buAutoNum type="arabicPeriod"/>
            </a:pPr>
            <a:r>
              <a:rPr lang="tr-TR" sz="2400" dirty="0" smtClean="0"/>
              <a:t>	</a:t>
            </a:r>
            <a:r>
              <a:rPr lang="tr-TR" sz="2400" dirty="0" err="1" smtClean="0"/>
              <a:t>int</a:t>
            </a:r>
            <a:r>
              <a:rPr lang="tr-TR" sz="2400" dirty="0" smtClean="0"/>
              <a:t> x = 5;</a:t>
            </a:r>
          </a:p>
          <a:p>
            <a:pPr marL="342900" indent="-342900">
              <a:buFont typeface="+mj-lt"/>
              <a:buAutoNum type="arabicPeriod"/>
            </a:pPr>
            <a:r>
              <a:rPr lang="tr-TR" sz="2400" dirty="0" smtClean="0"/>
              <a:t>	</a:t>
            </a:r>
            <a:r>
              <a:rPr lang="tr-TR" sz="2400" dirty="0" err="1" smtClean="0"/>
              <a:t>printf</a:t>
            </a:r>
            <a:r>
              <a:rPr lang="tr-TR" sz="2400" dirty="0" smtClean="0"/>
              <a:t>("%d",x);</a:t>
            </a:r>
          </a:p>
          <a:p>
            <a:pPr marL="342900" indent="-342900">
              <a:buFont typeface="+mj-lt"/>
              <a:buAutoNum type="arabicPeriod"/>
            </a:pPr>
            <a:r>
              <a:rPr lang="tr-TR" sz="2400" dirty="0" smtClean="0"/>
              <a:t>	f1(x,x);	</a:t>
            </a:r>
          </a:p>
          <a:p>
            <a:pPr marL="342900" indent="-342900">
              <a:buFont typeface="+mj-lt"/>
              <a:buAutoNum type="arabicPeriod"/>
            </a:pPr>
            <a:r>
              <a:rPr lang="tr-TR" sz="2400" dirty="0" smtClean="0"/>
              <a:t>	</a:t>
            </a:r>
            <a:r>
              <a:rPr lang="tr-TR" sz="2400" dirty="0" err="1" smtClean="0"/>
              <a:t>printf</a:t>
            </a:r>
            <a:r>
              <a:rPr lang="tr-TR" sz="2400" dirty="0" smtClean="0"/>
              <a:t>("%d",x);</a:t>
            </a:r>
          </a:p>
          <a:p>
            <a:pPr marL="342900" indent="-342900">
              <a:buFont typeface="+mj-lt"/>
              <a:buAutoNum type="arabicPeriod"/>
            </a:pPr>
            <a:r>
              <a:rPr lang="tr-TR" sz="2400" dirty="0" smtClean="0"/>
              <a:t>	</a:t>
            </a:r>
            <a:r>
              <a:rPr lang="tr-TR" sz="2400" dirty="0" err="1" smtClean="0"/>
              <a:t>printf</a:t>
            </a:r>
            <a:r>
              <a:rPr lang="tr-TR" sz="2400" dirty="0" smtClean="0"/>
              <a:t>("%d",f1(x,x));	</a:t>
            </a:r>
          </a:p>
          <a:p>
            <a:pPr marL="342900" indent="-342900">
              <a:buFont typeface="+mj-lt"/>
              <a:buAutoNum type="arabicPeriod"/>
            </a:pPr>
            <a:r>
              <a:rPr lang="tr-TR" sz="2400" dirty="0" smtClean="0"/>
              <a:t>	</a:t>
            </a:r>
            <a:r>
              <a:rPr lang="tr-TR" sz="2400" dirty="0" err="1" smtClean="0"/>
              <a:t>return</a:t>
            </a:r>
            <a:r>
              <a:rPr lang="tr-TR" sz="2400" dirty="0" smtClean="0"/>
              <a:t> 0;</a:t>
            </a:r>
          </a:p>
          <a:p>
            <a:pPr marL="342900" indent="-342900">
              <a:buFont typeface="+mj-lt"/>
              <a:buAutoNum type="arabicPeriod"/>
            </a:pPr>
            <a:r>
              <a:rPr lang="tr-TR" sz="2400" dirty="0" smtClean="0"/>
              <a:t>}</a:t>
            </a:r>
          </a:p>
        </p:txBody>
      </p:sp>
      <p:sp>
        <p:nvSpPr>
          <p:cNvPr id="4" name="3 Dikdörtgen"/>
          <p:cNvSpPr/>
          <p:nvPr/>
        </p:nvSpPr>
        <p:spPr>
          <a:xfrm>
            <a:off x="4786314" y="1142984"/>
            <a:ext cx="4572000" cy="1938992"/>
          </a:xfrm>
          <a:prstGeom prst="rect">
            <a:avLst/>
          </a:prstGeom>
        </p:spPr>
        <p:txBody>
          <a:bodyPr>
            <a:spAutoFit/>
          </a:bodyPr>
          <a:lstStyle/>
          <a:p>
            <a:pPr marL="457200" indent="-457200">
              <a:buFont typeface="+mj-lt"/>
              <a:buAutoNum type="arabicPeriod" startAt="11"/>
            </a:pPr>
            <a:r>
              <a:rPr lang="tr-TR" sz="2400" dirty="0" err="1" smtClean="0"/>
              <a:t>int</a:t>
            </a:r>
            <a:r>
              <a:rPr lang="tr-TR" sz="2400" dirty="0" smtClean="0"/>
              <a:t> f1( </a:t>
            </a:r>
            <a:r>
              <a:rPr lang="tr-TR" sz="2400" dirty="0" err="1" smtClean="0"/>
              <a:t>int</a:t>
            </a:r>
            <a:r>
              <a:rPr lang="tr-TR" sz="2400" dirty="0" smtClean="0"/>
              <a:t> x, </a:t>
            </a:r>
            <a:r>
              <a:rPr lang="tr-TR" sz="2400" dirty="0" err="1" smtClean="0"/>
              <a:t>int</a:t>
            </a:r>
            <a:r>
              <a:rPr lang="tr-TR" sz="2400" dirty="0" smtClean="0"/>
              <a:t> y)</a:t>
            </a:r>
          </a:p>
          <a:p>
            <a:pPr marL="457200" indent="-457200">
              <a:buFont typeface="+mj-lt"/>
              <a:buAutoNum type="arabicPeriod" startAt="11"/>
            </a:pPr>
            <a:r>
              <a:rPr lang="tr-TR" sz="2400" dirty="0" smtClean="0"/>
              <a:t>{</a:t>
            </a:r>
          </a:p>
          <a:p>
            <a:pPr marL="457200" indent="-457200">
              <a:buFont typeface="+mj-lt"/>
              <a:buAutoNum type="arabicPeriod" startAt="11"/>
            </a:pPr>
            <a:r>
              <a:rPr lang="tr-TR" sz="2400" dirty="0" smtClean="0"/>
              <a:t>	x=10;</a:t>
            </a:r>
          </a:p>
          <a:p>
            <a:pPr marL="457200" indent="-457200">
              <a:buFont typeface="+mj-lt"/>
              <a:buAutoNum type="arabicPeriod" startAt="11"/>
            </a:pPr>
            <a:r>
              <a:rPr lang="tr-TR" sz="2400" dirty="0" smtClean="0"/>
              <a:t>	</a:t>
            </a:r>
            <a:r>
              <a:rPr lang="tr-TR" sz="2400" dirty="0" err="1" smtClean="0"/>
              <a:t>return</a:t>
            </a:r>
            <a:r>
              <a:rPr lang="tr-TR" sz="2400" dirty="0" smtClean="0"/>
              <a:t> y;</a:t>
            </a:r>
          </a:p>
          <a:p>
            <a:pPr marL="457200" indent="-457200">
              <a:buFont typeface="+mj-lt"/>
              <a:buAutoNum type="arabicPeriod" startAt="11"/>
            </a:pPr>
            <a:r>
              <a:rPr lang="tr-TR" sz="2400" dirty="0" smtClean="0"/>
              <a:t>}</a:t>
            </a:r>
            <a:endParaRPr lang="tr-TR" sz="2400" dirty="0"/>
          </a:p>
        </p:txBody>
      </p:sp>
      <p:sp>
        <p:nvSpPr>
          <p:cNvPr id="5" name="4 Metin kutusu"/>
          <p:cNvSpPr txBox="1"/>
          <p:nvPr/>
        </p:nvSpPr>
        <p:spPr>
          <a:xfrm>
            <a:off x="6429388" y="4714884"/>
            <a:ext cx="1000132" cy="646331"/>
          </a:xfrm>
          <a:prstGeom prst="rect">
            <a:avLst/>
          </a:prstGeom>
          <a:noFill/>
        </p:spPr>
        <p:txBody>
          <a:bodyPr wrap="square" rtlCol="0">
            <a:spAutoFit/>
          </a:bodyPr>
          <a:lstStyle/>
          <a:p>
            <a:r>
              <a:rPr lang="tr-TR" sz="3600" b="1" i="1" dirty="0" smtClean="0"/>
              <a:t>555</a:t>
            </a:r>
            <a:endParaRPr lang="tr-TR" sz="3600" b="1" i="1" dirty="0"/>
          </a:p>
        </p:txBody>
      </p:sp>
      <p:pic>
        <p:nvPicPr>
          <p:cNvPr id="6" name="5 Resim" descr="soru.jpg"/>
          <p:cNvPicPr>
            <a:picLocks noChangeAspect="1"/>
          </p:cNvPicPr>
          <p:nvPr/>
        </p:nvPicPr>
        <p:blipFill>
          <a:blip r:embed="rId3"/>
          <a:stretch>
            <a:fillRect/>
          </a:stretch>
        </p:blipFill>
        <p:spPr>
          <a:xfrm>
            <a:off x="4143372" y="4714884"/>
            <a:ext cx="1767840" cy="132892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normAutofit fontScale="70000" lnSpcReduction="20000"/>
          </a:bodyPr>
          <a:lstStyle/>
          <a:p>
            <a:pPr>
              <a:buNone/>
            </a:pPr>
            <a:r>
              <a:rPr lang="tr-TR" dirty="0" smtClean="0"/>
              <a:t>//</a:t>
            </a:r>
            <a:r>
              <a:rPr lang="tr-TR" dirty="0" err="1" smtClean="0"/>
              <a:t>hafiza</a:t>
            </a:r>
            <a:r>
              <a:rPr lang="tr-TR" dirty="0" smtClean="0"/>
              <a:t> </a:t>
            </a:r>
            <a:r>
              <a:rPr lang="tr-TR" dirty="0" err="1" smtClean="0"/>
              <a:t>uzerinden</a:t>
            </a:r>
            <a:r>
              <a:rPr lang="tr-TR" dirty="0" smtClean="0"/>
              <a:t> konunun </a:t>
            </a:r>
            <a:r>
              <a:rPr lang="tr-TR" dirty="0" err="1" smtClean="0"/>
              <a:t>anlatimi</a:t>
            </a:r>
            <a:endParaRPr lang="tr-TR" dirty="0" smtClean="0"/>
          </a:p>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void</a:t>
            </a:r>
            <a:r>
              <a:rPr lang="tr-TR" dirty="0" smtClean="0"/>
              <a:t> </a:t>
            </a:r>
            <a:r>
              <a:rPr lang="tr-TR" dirty="0" err="1" smtClean="0"/>
              <a:t>cagir</a:t>
            </a:r>
            <a:r>
              <a:rPr lang="tr-TR" dirty="0" smtClean="0"/>
              <a:t>(</a:t>
            </a:r>
            <a:r>
              <a:rPr lang="tr-TR" dirty="0" err="1" smtClean="0"/>
              <a:t>int</a:t>
            </a:r>
            <a:r>
              <a:rPr lang="tr-TR" dirty="0" smtClean="0"/>
              <a:t> ali, </a:t>
            </a:r>
            <a:r>
              <a:rPr lang="tr-TR" dirty="0" err="1" smtClean="0"/>
              <a:t>int</a:t>
            </a:r>
            <a:r>
              <a:rPr lang="tr-TR" dirty="0" smtClean="0"/>
              <a:t> veli);</a:t>
            </a:r>
          </a:p>
          <a:p>
            <a:pPr>
              <a:buNone/>
            </a:pPr>
            <a:r>
              <a:rPr lang="tr-TR" dirty="0" err="1" smtClean="0"/>
              <a:t>int</a:t>
            </a:r>
            <a:r>
              <a:rPr lang="tr-TR" dirty="0" smtClean="0"/>
              <a:t> </a:t>
            </a:r>
            <a:r>
              <a:rPr lang="tr-TR" dirty="0" err="1" smtClean="0"/>
              <a:t>main</a:t>
            </a:r>
            <a:r>
              <a:rPr lang="tr-TR" dirty="0" smtClean="0"/>
              <a:t>(){</a:t>
            </a:r>
          </a:p>
          <a:p>
            <a:pPr>
              <a:buNone/>
            </a:pPr>
            <a:r>
              <a:rPr lang="tr-TR" dirty="0" smtClean="0"/>
              <a:t>	</a:t>
            </a:r>
            <a:r>
              <a:rPr lang="tr-TR" dirty="0" err="1" smtClean="0"/>
              <a:t>int</a:t>
            </a:r>
            <a:r>
              <a:rPr lang="tr-TR" dirty="0" smtClean="0"/>
              <a:t> ali=3, veli=10;</a:t>
            </a:r>
          </a:p>
          <a:p>
            <a:pPr>
              <a:buNone/>
            </a:pPr>
            <a:r>
              <a:rPr lang="tr-TR" dirty="0" smtClean="0"/>
              <a:t>	</a:t>
            </a:r>
            <a:r>
              <a:rPr lang="tr-TR" dirty="0" err="1" smtClean="0"/>
              <a:t>printf</a:t>
            </a:r>
            <a:r>
              <a:rPr lang="tr-TR" dirty="0" smtClean="0"/>
              <a:t>("Merhaba.\</a:t>
            </a:r>
            <a:r>
              <a:rPr lang="tr-TR" dirty="0" err="1" smtClean="0"/>
              <a:t>nBen</a:t>
            </a:r>
            <a:r>
              <a:rPr lang="tr-TR" dirty="0" smtClean="0"/>
              <a:t> </a:t>
            </a:r>
            <a:r>
              <a:rPr lang="tr-TR" dirty="0" err="1" smtClean="0"/>
              <a:t>mainden</a:t>
            </a:r>
            <a:r>
              <a:rPr lang="tr-TR" dirty="0" smtClean="0"/>
              <a:t> Ali\</a:t>
            </a:r>
            <a:r>
              <a:rPr lang="tr-TR" dirty="0" err="1" smtClean="0"/>
              <a:t>nDegerim</a:t>
            </a:r>
            <a:r>
              <a:rPr lang="tr-TR" dirty="0" smtClean="0"/>
              <a:t> %d. </a:t>
            </a:r>
            <a:r>
              <a:rPr lang="tr-TR" dirty="0" err="1" smtClean="0"/>
              <a:t>Hafizadaki</a:t>
            </a:r>
            <a:r>
              <a:rPr lang="tr-TR" dirty="0" smtClean="0"/>
              <a:t> yerim %d", ali, &amp;ali);</a:t>
            </a:r>
          </a:p>
          <a:p>
            <a:pPr>
              <a:buNone/>
            </a:pPr>
            <a:r>
              <a:rPr lang="tr-TR" dirty="0" smtClean="0"/>
              <a:t>	</a:t>
            </a:r>
            <a:r>
              <a:rPr lang="tr-TR" dirty="0" err="1" smtClean="0"/>
              <a:t>printf</a:t>
            </a:r>
            <a:r>
              <a:rPr lang="tr-TR" dirty="0" smtClean="0"/>
              <a:t>("\</a:t>
            </a:r>
            <a:r>
              <a:rPr lang="tr-TR" dirty="0" err="1" smtClean="0"/>
              <a:t>nMerhaba</a:t>
            </a:r>
            <a:r>
              <a:rPr lang="tr-TR" dirty="0" smtClean="0"/>
              <a:t>.\</a:t>
            </a:r>
            <a:r>
              <a:rPr lang="tr-TR" dirty="0" err="1" smtClean="0"/>
              <a:t>nBen</a:t>
            </a:r>
            <a:r>
              <a:rPr lang="tr-TR" dirty="0" smtClean="0"/>
              <a:t> Veli\</a:t>
            </a:r>
            <a:r>
              <a:rPr lang="tr-TR" dirty="0" err="1" smtClean="0"/>
              <a:t>nDegerim</a:t>
            </a:r>
            <a:r>
              <a:rPr lang="tr-TR" dirty="0" smtClean="0"/>
              <a:t> %d. </a:t>
            </a:r>
            <a:r>
              <a:rPr lang="tr-TR" dirty="0" err="1" smtClean="0"/>
              <a:t>Hafizadaki</a:t>
            </a:r>
            <a:r>
              <a:rPr lang="tr-TR" dirty="0" smtClean="0"/>
              <a:t> yerim %d", veli, &amp;veli);</a:t>
            </a:r>
          </a:p>
          <a:p>
            <a:pPr>
              <a:buNone/>
            </a:pPr>
            <a:r>
              <a:rPr lang="tr-TR" dirty="0" smtClean="0"/>
              <a:t>	</a:t>
            </a:r>
            <a:r>
              <a:rPr lang="tr-TR" dirty="0" err="1" smtClean="0"/>
              <a:t>cagir</a:t>
            </a:r>
            <a:r>
              <a:rPr lang="tr-TR" dirty="0" smtClean="0"/>
              <a:t>(ali, veli);</a:t>
            </a:r>
          </a:p>
          <a:p>
            <a:pPr>
              <a:buNone/>
            </a:pPr>
            <a:r>
              <a:rPr lang="tr-TR" dirty="0" smtClean="0"/>
              <a:t>	</a:t>
            </a:r>
            <a:r>
              <a:rPr lang="tr-TR" sz="2200" dirty="0" err="1" smtClean="0"/>
              <a:t>printf</a:t>
            </a:r>
            <a:r>
              <a:rPr lang="tr-TR" sz="2200" dirty="0" smtClean="0"/>
              <a:t>("\n\</a:t>
            </a:r>
            <a:r>
              <a:rPr lang="tr-TR" sz="2200" dirty="0" err="1" smtClean="0"/>
              <a:t>nMerhaba</a:t>
            </a:r>
            <a:r>
              <a:rPr lang="tr-TR" sz="2200" dirty="0" smtClean="0"/>
              <a:t>.\</a:t>
            </a:r>
            <a:r>
              <a:rPr lang="tr-TR" sz="2200" dirty="0" err="1" smtClean="0"/>
              <a:t>nBen</a:t>
            </a:r>
            <a:r>
              <a:rPr lang="tr-TR" sz="2200" dirty="0" smtClean="0"/>
              <a:t> yine </a:t>
            </a:r>
            <a:r>
              <a:rPr lang="tr-TR" sz="2200" dirty="0" err="1" smtClean="0"/>
              <a:t>mainden</a:t>
            </a:r>
            <a:r>
              <a:rPr lang="tr-TR" sz="2200" dirty="0" smtClean="0"/>
              <a:t> Ali\</a:t>
            </a:r>
            <a:r>
              <a:rPr lang="tr-TR" sz="2200" dirty="0" err="1" smtClean="0"/>
              <a:t>nDegerim</a:t>
            </a:r>
            <a:r>
              <a:rPr lang="tr-TR" sz="2200" dirty="0" smtClean="0"/>
              <a:t> halen %d. </a:t>
            </a:r>
            <a:r>
              <a:rPr lang="tr-TR" sz="2200" dirty="0" err="1" smtClean="0"/>
              <a:t>Hafizadaki</a:t>
            </a:r>
            <a:r>
              <a:rPr lang="tr-TR" sz="2200" dirty="0" smtClean="0"/>
              <a:t> yerim %d", ali, &amp;ali);</a:t>
            </a:r>
            <a:endParaRPr lang="tr-TR" dirty="0" smtClean="0"/>
          </a:p>
          <a:p>
            <a:pPr>
              <a:buNone/>
            </a:pPr>
            <a:r>
              <a:rPr lang="tr-TR" dirty="0" smtClean="0"/>
              <a:t>	</a:t>
            </a:r>
            <a:r>
              <a:rPr lang="tr-TR" dirty="0" err="1" smtClean="0"/>
              <a:t>return</a:t>
            </a:r>
            <a:r>
              <a:rPr lang="tr-TR" dirty="0" smtClean="0"/>
              <a:t> 0;</a:t>
            </a:r>
          </a:p>
          <a:p>
            <a:pPr>
              <a:buNone/>
            </a:pPr>
            <a:r>
              <a:rPr lang="tr-TR" dirty="0" smtClean="0"/>
              <a:t>}</a:t>
            </a:r>
          </a:p>
          <a:p>
            <a:pPr>
              <a:buNone/>
            </a:pPr>
            <a:r>
              <a:rPr lang="tr-TR" dirty="0" err="1" smtClean="0"/>
              <a:t>void</a:t>
            </a:r>
            <a:r>
              <a:rPr lang="tr-TR" dirty="0" smtClean="0"/>
              <a:t> </a:t>
            </a:r>
            <a:r>
              <a:rPr lang="tr-TR" dirty="0" err="1" smtClean="0"/>
              <a:t>cagir</a:t>
            </a:r>
            <a:r>
              <a:rPr lang="tr-TR" dirty="0" smtClean="0"/>
              <a:t>(</a:t>
            </a:r>
            <a:r>
              <a:rPr lang="tr-TR" dirty="0" err="1" smtClean="0"/>
              <a:t>int</a:t>
            </a:r>
            <a:r>
              <a:rPr lang="tr-TR" dirty="0" smtClean="0"/>
              <a:t> ali, </a:t>
            </a:r>
            <a:r>
              <a:rPr lang="tr-TR" dirty="0" err="1" smtClean="0"/>
              <a:t>int</a:t>
            </a:r>
            <a:r>
              <a:rPr lang="tr-TR" dirty="0" smtClean="0"/>
              <a:t> veli)</a:t>
            </a:r>
          </a:p>
          <a:p>
            <a:pPr>
              <a:buNone/>
            </a:pPr>
            <a:r>
              <a:rPr lang="tr-TR" dirty="0" smtClean="0"/>
              <a:t>{</a:t>
            </a:r>
          </a:p>
          <a:p>
            <a:pPr>
              <a:buNone/>
            </a:pPr>
            <a:r>
              <a:rPr lang="tr-TR" dirty="0" smtClean="0"/>
              <a:t>	ali=8;	</a:t>
            </a:r>
          </a:p>
          <a:p>
            <a:pPr>
              <a:buNone/>
            </a:pPr>
            <a:r>
              <a:rPr lang="tr-TR" sz="2200" dirty="0" err="1" smtClean="0"/>
              <a:t>printf</a:t>
            </a:r>
            <a:r>
              <a:rPr lang="tr-TR" sz="2200" dirty="0" smtClean="0"/>
              <a:t>("\</a:t>
            </a:r>
            <a:r>
              <a:rPr lang="tr-TR" sz="2200" dirty="0" err="1" smtClean="0"/>
              <a:t>nSelam</a:t>
            </a:r>
            <a:r>
              <a:rPr lang="tr-TR" sz="2200" dirty="0" smtClean="0"/>
              <a:t> </a:t>
            </a:r>
            <a:r>
              <a:rPr lang="tr-TR" sz="2200" dirty="0" err="1" smtClean="0"/>
              <a:t>genclik</a:t>
            </a:r>
            <a:r>
              <a:rPr lang="tr-TR" sz="2200" dirty="0" smtClean="0"/>
              <a:t>.\</a:t>
            </a:r>
            <a:r>
              <a:rPr lang="tr-TR" sz="2200" dirty="0" err="1" smtClean="0"/>
              <a:t>nBen</a:t>
            </a:r>
            <a:r>
              <a:rPr lang="tr-TR" sz="2200" dirty="0" smtClean="0"/>
              <a:t> </a:t>
            </a:r>
            <a:r>
              <a:rPr lang="tr-TR" sz="2200" dirty="0" err="1" smtClean="0"/>
              <a:t>cagir</a:t>
            </a:r>
            <a:r>
              <a:rPr lang="tr-TR" sz="2200" dirty="0" smtClean="0"/>
              <a:t> koylu Ali\</a:t>
            </a:r>
            <a:r>
              <a:rPr lang="tr-TR" sz="2200" dirty="0" err="1" smtClean="0"/>
              <a:t>nDegerim</a:t>
            </a:r>
            <a:r>
              <a:rPr lang="tr-TR" sz="2200" dirty="0" smtClean="0"/>
              <a:t> %d. </a:t>
            </a:r>
            <a:r>
              <a:rPr lang="tr-TR" sz="2200" dirty="0" err="1" smtClean="0"/>
              <a:t>Hafizadaki</a:t>
            </a:r>
            <a:r>
              <a:rPr lang="tr-TR" sz="2200" dirty="0" smtClean="0"/>
              <a:t> yerim %d", ali, &amp;ali);</a:t>
            </a:r>
          </a:p>
          <a:p>
            <a:pPr>
              <a:buNone/>
            </a:pPr>
            <a:r>
              <a:rPr lang="tr-TR" sz="2200" dirty="0" smtClean="0"/>
              <a:t>}</a:t>
            </a:r>
          </a:p>
          <a:p>
            <a:endParaRPr lang="tr-TR" dirty="0" smtClean="0"/>
          </a:p>
        </p:txBody>
      </p:sp>
      <p:pic>
        <p:nvPicPr>
          <p:cNvPr id="1026" name="Picture 2"/>
          <p:cNvPicPr>
            <a:picLocks noChangeAspect="1" noChangeArrowheads="1"/>
          </p:cNvPicPr>
          <p:nvPr/>
        </p:nvPicPr>
        <p:blipFill>
          <a:blip r:embed="rId2"/>
          <a:srcRect/>
          <a:stretch>
            <a:fillRect/>
          </a:stretch>
        </p:blipFill>
        <p:spPr bwMode="auto">
          <a:xfrm>
            <a:off x="4303260" y="196791"/>
            <a:ext cx="4383540" cy="2044818"/>
          </a:xfrm>
          <a:prstGeom prst="rect">
            <a:avLst/>
          </a:prstGeom>
          <a:noFill/>
          <a:ln w="9525">
            <a:noFill/>
            <a:miter lim="800000"/>
            <a:headEnd/>
            <a:tailEnd/>
          </a:ln>
          <a:effectLst/>
        </p:spPr>
      </p:pic>
      <p:pic>
        <p:nvPicPr>
          <p:cNvPr id="5" name="4 Resim" descr="bilgisayar.wmf"/>
          <p:cNvPicPr>
            <a:picLocks noChangeAspect="1"/>
          </p:cNvPicPr>
          <p:nvPr/>
        </p:nvPicPr>
        <p:blipFill>
          <a:blip r:embed="rId3"/>
          <a:stretch>
            <a:fillRect/>
          </a:stretch>
        </p:blipFill>
        <p:spPr>
          <a:xfrm>
            <a:off x="6929454" y="4071942"/>
            <a:ext cx="1180065" cy="1204908"/>
          </a:xfrm>
          <a:prstGeom prst="rect">
            <a:avLst/>
          </a:prstGeom>
        </p:spPr>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Duyuru</a:t>
            </a:r>
            <a:endParaRPr lang="tr-TR" dirty="0"/>
          </a:p>
        </p:txBody>
      </p:sp>
      <p:sp>
        <p:nvSpPr>
          <p:cNvPr id="3" name="2 İçerik Yer Tutucusu"/>
          <p:cNvSpPr>
            <a:spLocks noGrp="1"/>
          </p:cNvSpPr>
          <p:nvPr>
            <p:ph sz="quarter" idx="1"/>
          </p:nvPr>
        </p:nvSpPr>
        <p:spPr>
          <a:xfrm>
            <a:off x="4643438" y="2285992"/>
            <a:ext cx="4071966" cy="2214578"/>
          </a:xfrm>
        </p:spPr>
        <p:txBody>
          <a:bodyPr>
            <a:normAutofit fontScale="92500" lnSpcReduction="20000"/>
          </a:bodyPr>
          <a:lstStyle/>
          <a:p>
            <a:r>
              <a:rPr lang="tr-TR" sz="2000" b="1" dirty="0" smtClean="0"/>
              <a:t>Uygulamalı Dersler ve Kısa Sınav</a:t>
            </a:r>
          </a:p>
          <a:p>
            <a:r>
              <a:rPr lang="tr-TR" sz="2000" dirty="0" smtClean="0"/>
              <a:t>Haftanın 3. ve 4. ders saatinde</a:t>
            </a:r>
          </a:p>
          <a:p>
            <a:r>
              <a:rPr lang="tr-TR" sz="2000" dirty="0" smtClean="0"/>
              <a:t>Zaman Çizelgesi’nden hangi haftalarda olduğunu takip edebilirsiniz.</a:t>
            </a:r>
          </a:p>
          <a:p>
            <a:r>
              <a:rPr lang="tr-TR" sz="2000" dirty="0" smtClean="0"/>
              <a:t>Bilgisayar getiriniz.</a:t>
            </a:r>
          </a:p>
          <a:p>
            <a:r>
              <a:rPr lang="tr-TR" sz="2000" b="1" dirty="0" smtClean="0"/>
              <a:t>Takımlı</a:t>
            </a:r>
            <a:r>
              <a:rPr lang="tr-TR" sz="2000" dirty="0" smtClean="0"/>
              <a:t> olacaktır.</a:t>
            </a:r>
            <a:endParaRPr lang="tr-TR" sz="2000" dirty="0"/>
          </a:p>
        </p:txBody>
      </p:sp>
      <p:pic>
        <p:nvPicPr>
          <p:cNvPr id="4" name="3 Resim" descr="download.png"/>
          <p:cNvPicPr>
            <a:picLocks noChangeAspect="1"/>
          </p:cNvPicPr>
          <p:nvPr/>
        </p:nvPicPr>
        <p:blipFill>
          <a:blip r:embed="rId2"/>
          <a:stretch>
            <a:fillRect/>
          </a:stretch>
        </p:blipFill>
        <p:spPr>
          <a:xfrm>
            <a:off x="4429124" y="4286256"/>
            <a:ext cx="3834672" cy="1553422"/>
          </a:xfrm>
          <a:prstGeom prst="rect">
            <a:avLst/>
          </a:prstGeom>
        </p:spPr>
      </p:pic>
      <p:sp>
        <p:nvSpPr>
          <p:cNvPr id="6" name="2 İçerik Yer Tutucusu"/>
          <p:cNvSpPr txBox="1">
            <a:spLocks/>
          </p:cNvSpPr>
          <p:nvPr/>
        </p:nvSpPr>
        <p:spPr>
          <a:xfrm>
            <a:off x="428596" y="1214422"/>
            <a:ext cx="3643338" cy="2643206"/>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000" b="1" i="0" u="none" strike="noStrike" kern="1200" cap="none" spc="0" normalizeH="0" baseline="0" noProof="0" dirty="0" err="1" smtClean="0">
                <a:ln>
                  <a:noFill/>
                </a:ln>
                <a:solidFill>
                  <a:schemeClr val="tx1"/>
                </a:solidFill>
                <a:effectLst/>
                <a:uLnTx/>
                <a:uFillTx/>
                <a:latin typeface="+mn-lt"/>
                <a:ea typeface="+mn-ea"/>
                <a:cs typeface="+mn-cs"/>
              </a:rPr>
              <a:t>Ofi</a:t>
            </a:r>
            <a:r>
              <a:rPr lang="tr-TR" sz="2000" b="1" dirty="0" smtClean="0"/>
              <a:t>s Saatleri</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000" dirty="0" smtClean="0"/>
              <a:t>Ana Bina 312’de</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000" dirty="0" smtClean="0"/>
              <a:t>Sorularını sorabilirsiniz.</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000" dirty="0" smtClean="0"/>
              <a:t>Genel olarak haftanın her günü olması planlanmaktır. Ancak güncel saatlerini gitmeden önce </a:t>
            </a:r>
            <a:r>
              <a:rPr lang="tr-TR" sz="2000" dirty="0" err="1" smtClean="0"/>
              <a:t>Piazza’dan</a:t>
            </a:r>
            <a:r>
              <a:rPr lang="tr-TR" sz="2000" dirty="0" smtClean="0"/>
              <a:t> kontrol ediniz.</a:t>
            </a: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Benden randevu almak istediğinizde…</a:t>
            </a:r>
            <a:endParaRPr lang="tr-TR" dirty="0"/>
          </a:p>
        </p:txBody>
      </p:sp>
      <p:sp>
        <p:nvSpPr>
          <p:cNvPr id="3" name="2 İçerik Yer Tutucusu"/>
          <p:cNvSpPr>
            <a:spLocks noGrp="1"/>
          </p:cNvSpPr>
          <p:nvPr>
            <p:ph sz="quarter" idx="1"/>
          </p:nvPr>
        </p:nvSpPr>
        <p:spPr/>
        <p:txBody>
          <a:bodyPr>
            <a:normAutofit/>
          </a:bodyPr>
          <a:lstStyle/>
          <a:p>
            <a:pPr algn="ctr"/>
            <a:r>
              <a:rPr lang="tr-TR" sz="3600" b="1" dirty="0" err="1" smtClean="0"/>
              <a:t>ohanoglu</a:t>
            </a:r>
            <a:r>
              <a:rPr lang="tr-TR" sz="3600" b="1" dirty="0" smtClean="0"/>
              <a:t>@</a:t>
            </a:r>
            <a:r>
              <a:rPr lang="tr-TR" sz="3600" b="1" dirty="0" err="1" smtClean="0"/>
              <a:t>etu</a:t>
            </a:r>
            <a:r>
              <a:rPr lang="tr-TR" sz="3600" b="1" dirty="0" smtClean="0"/>
              <a:t>.edu.tr</a:t>
            </a:r>
            <a:endParaRPr lang="tr-TR" sz="3600" b="1" dirty="0"/>
          </a:p>
          <a:p>
            <a:pPr algn="ctr">
              <a:buNone/>
            </a:pPr>
            <a:endParaRPr lang="tr-TR" sz="3600" b="1" dirty="0" smtClean="0"/>
          </a:p>
        </p:txBody>
      </p:sp>
      <p:sp>
        <p:nvSpPr>
          <p:cNvPr id="4" name="3 Yuvarlatılmış Dikdörtgen"/>
          <p:cNvSpPr/>
          <p:nvPr/>
        </p:nvSpPr>
        <p:spPr>
          <a:xfrm>
            <a:off x="1039091" y="1953491"/>
            <a:ext cx="7065818" cy="213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dirty="0" smtClean="0"/>
              <a:t>Merhaba,</a:t>
            </a:r>
          </a:p>
          <a:p>
            <a:r>
              <a:rPr lang="tr-TR" dirty="0" smtClean="0"/>
              <a:t>Size C dilinde takıldığım birkaç nokta hakkında soru sormak istiyorum.</a:t>
            </a:r>
          </a:p>
          <a:p>
            <a:r>
              <a:rPr lang="tr-TR" b="1" dirty="0" smtClean="0"/>
              <a:t>Bugün ve yarın </a:t>
            </a:r>
            <a:r>
              <a:rPr lang="tr-TR" dirty="0" smtClean="0"/>
              <a:t>müsait vakitlerim: … </a:t>
            </a:r>
          </a:p>
          <a:p>
            <a:r>
              <a:rPr lang="tr-TR" dirty="0" smtClean="0"/>
              <a:t>Size müsait olan bir vakitte, odanıza gelebilirim.</a:t>
            </a:r>
          </a:p>
          <a:p>
            <a:r>
              <a:rPr lang="tr-TR" dirty="0" smtClean="0"/>
              <a:t>İyi çalışmalar.</a:t>
            </a:r>
            <a:endParaRPr lang="tr-TR" dirty="0"/>
          </a:p>
        </p:txBody>
      </p:sp>
      <p:cxnSp>
        <p:nvCxnSpPr>
          <p:cNvPr id="6" name="5 Düz Ok Bağlayıcısı"/>
          <p:cNvCxnSpPr/>
          <p:nvPr/>
        </p:nvCxnSpPr>
        <p:spPr>
          <a:xfrm>
            <a:off x="2147455" y="4087091"/>
            <a:ext cx="803563" cy="249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1233055" y="4415043"/>
            <a:ext cx="6871854" cy="369332"/>
          </a:xfrm>
          <a:prstGeom prst="rect">
            <a:avLst/>
          </a:prstGeom>
          <a:noFill/>
        </p:spPr>
        <p:txBody>
          <a:bodyPr wrap="square" rtlCol="0">
            <a:spAutoFit/>
          </a:bodyPr>
          <a:lstStyle/>
          <a:p>
            <a:r>
              <a:rPr lang="tr-TR" dirty="0" smtClean="0"/>
              <a:t>şeklinde bir e-posta ile randevu alabilirsiniz.</a:t>
            </a:r>
            <a:endParaRPr lang="tr-TR" dirty="0"/>
          </a:p>
        </p:txBody>
      </p:sp>
      <p:sp>
        <p:nvSpPr>
          <p:cNvPr id="8" name="7 Yuvarlatılmış Dikdörtgen"/>
          <p:cNvSpPr/>
          <p:nvPr/>
        </p:nvSpPr>
        <p:spPr>
          <a:xfrm>
            <a:off x="762000" y="4969041"/>
            <a:ext cx="7606145" cy="118791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b="1" dirty="0" smtClean="0"/>
              <a:t>Uyarı</a:t>
            </a:r>
            <a:r>
              <a:rPr lang="tr-TR" sz="1600" dirty="0" smtClean="0"/>
              <a:t>: Sorularınızı kendiniz çözemiyorsanız ve her hafta sormak durumunda kalıyorsanız lütfen en kısa sürede dersin hocasıyla iletişime geçiniz. Bu durumdaki öğrenciler ne yazık ki sınav sonuçlarını görünce fark edebiliyorlar ki: bir yerlerde yanlış yapmışlar, ödevlerden yeterince faydalanamamışlar, yanlış bir çalışma yöntemi belirlemişler…</a:t>
            </a:r>
            <a:endParaRPr lang="tr-TR" sz="1600" dirty="0"/>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2.ders sonu</a:t>
            </a:r>
            <a:endParaRPr lang="tr-TR" sz="8000" dirty="0"/>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Resim" descr="baby-programmer.png"/>
          <p:cNvPicPr>
            <a:picLocks noChangeAspect="1"/>
          </p:cNvPicPr>
          <p:nvPr/>
        </p:nvPicPr>
        <p:blipFill>
          <a:blip r:embed="rId2"/>
          <a:stretch>
            <a:fillRect/>
          </a:stretch>
        </p:blipFill>
        <p:spPr>
          <a:xfrm>
            <a:off x="714348" y="3571876"/>
            <a:ext cx="2071702" cy="2071702"/>
          </a:xfrm>
          <a:prstGeom prst="rect">
            <a:avLst/>
          </a:prstGeom>
        </p:spPr>
      </p:pic>
      <p:sp>
        <p:nvSpPr>
          <p:cNvPr id="2" name="1 Başlık"/>
          <p:cNvSpPr>
            <a:spLocks noGrp="1"/>
          </p:cNvSpPr>
          <p:nvPr>
            <p:ph type="title"/>
          </p:nvPr>
        </p:nvSpPr>
        <p:spPr/>
        <p:txBody>
          <a:bodyPr/>
          <a:lstStyle/>
          <a:p>
            <a:r>
              <a:rPr lang="tr-TR" dirty="0" smtClean="0"/>
              <a:t>C eğitimi daha da erken yaşlarda başlayabilir mi?</a:t>
            </a:r>
            <a:endParaRPr lang="tr-TR" dirty="0"/>
          </a:p>
        </p:txBody>
      </p:sp>
      <p:pic>
        <p:nvPicPr>
          <p:cNvPr id="9" name="Picture 2" descr="C:\Documents and Settings\Owner\Desktop\bebeklerde-ce-ee-oyunu.jpg"/>
          <p:cNvPicPr>
            <a:picLocks noChangeAspect="1" noChangeArrowheads="1"/>
          </p:cNvPicPr>
          <p:nvPr/>
        </p:nvPicPr>
        <p:blipFill>
          <a:blip r:embed="rId3"/>
          <a:srcRect/>
          <a:stretch>
            <a:fillRect/>
          </a:stretch>
        </p:blipFill>
        <p:spPr bwMode="auto">
          <a:xfrm>
            <a:off x="5357818" y="1643050"/>
            <a:ext cx="2198484" cy="1861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9 Köşeleri Yuvarlanmış Dikdörtgen Belirtme Çizgisi"/>
          <p:cNvSpPr/>
          <p:nvPr/>
        </p:nvSpPr>
        <p:spPr>
          <a:xfrm>
            <a:off x="7715272" y="1428736"/>
            <a:ext cx="1029796" cy="602983"/>
          </a:xfrm>
          <a:prstGeom prst="wedgeRoundRectCallout">
            <a:avLst>
              <a:gd name="adj1" fmla="val -94798"/>
              <a:gd name="adj2" fmla="val 1496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i="1" dirty="0" err="1" smtClean="0"/>
              <a:t>Ceee</a:t>
            </a:r>
            <a:endParaRPr lang="tr-TR" sz="2800" i="1" dirty="0"/>
          </a:p>
        </p:txBody>
      </p:sp>
      <p:pic>
        <p:nvPicPr>
          <p:cNvPr id="13" name="12 Resim" descr="5-Web-Design.jpg"/>
          <p:cNvPicPr>
            <a:picLocks noChangeAspect="1"/>
          </p:cNvPicPr>
          <p:nvPr/>
        </p:nvPicPr>
        <p:blipFill>
          <a:blip r:embed="rId4"/>
          <a:stretch>
            <a:fillRect/>
          </a:stretch>
        </p:blipFill>
        <p:spPr>
          <a:xfrm>
            <a:off x="3714744" y="4071942"/>
            <a:ext cx="1541020" cy="1797856"/>
          </a:xfrm>
          <a:prstGeom prst="rect">
            <a:avLst/>
          </a:prstGeom>
          <a:ln>
            <a:noFill/>
          </a:ln>
          <a:effectLst>
            <a:outerShdw blurRad="292100" dist="139700" dir="2700000" algn="tl" rotWithShape="0">
              <a:srgbClr val="333333">
                <a:alpha val="65000"/>
              </a:srgbClr>
            </a:outerShdw>
          </a:effectLst>
        </p:spPr>
      </p:pic>
      <p:pic>
        <p:nvPicPr>
          <p:cNvPr id="14" name="13 Resim" descr="hqdefault.jpg"/>
          <p:cNvPicPr>
            <a:picLocks noChangeAspect="1"/>
          </p:cNvPicPr>
          <p:nvPr/>
        </p:nvPicPr>
        <p:blipFill>
          <a:blip r:embed="rId5"/>
          <a:srcRect l="12500" t="12500" r="12500" b="16667"/>
          <a:stretch>
            <a:fillRect/>
          </a:stretch>
        </p:blipFill>
        <p:spPr>
          <a:xfrm>
            <a:off x="6143636" y="4071942"/>
            <a:ext cx="2571768" cy="1821669"/>
          </a:xfrm>
          <a:prstGeom prst="rect">
            <a:avLst/>
          </a:prstGeom>
        </p:spPr>
      </p:pic>
      <p:pic>
        <p:nvPicPr>
          <p:cNvPr id="15" name="14 Resim" descr="tumblr_nu7o7bR8Qz1qmu28ro1_1280.jpg"/>
          <p:cNvPicPr>
            <a:picLocks noChangeAspect="1"/>
          </p:cNvPicPr>
          <p:nvPr/>
        </p:nvPicPr>
        <p:blipFill>
          <a:blip r:embed="rId6" cstate="print"/>
          <a:stretch>
            <a:fillRect/>
          </a:stretch>
        </p:blipFill>
        <p:spPr>
          <a:xfrm>
            <a:off x="500034" y="1428736"/>
            <a:ext cx="2051214" cy="1708102"/>
          </a:xfrm>
          <a:prstGeom prst="rect">
            <a:avLst/>
          </a:prstGeom>
        </p:spPr>
      </p:pic>
      <p:sp>
        <p:nvSpPr>
          <p:cNvPr id="11" name="10 Metin kutusu"/>
          <p:cNvSpPr txBox="1"/>
          <p:nvPr/>
        </p:nvSpPr>
        <p:spPr>
          <a:xfrm>
            <a:off x="357158" y="3143248"/>
            <a:ext cx="2571768" cy="369332"/>
          </a:xfrm>
          <a:prstGeom prst="rect">
            <a:avLst/>
          </a:prstGeom>
          <a:noFill/>
        </p:spPr>
        <p:txBody>
          <a:bodyPr wrap="square" rtlCol="0">
            <a:spAutoFit/>
          </a:bodyPr>
          <a:lstStyle/>
          <a:p>
            <a:r>
              <a:rPr lang="tr-TR" dirty="0" smtClean="0"/>
              <a:t>1) Soruyu incele</a:t>
            </a:r>
            <a:endParaRPr lang="tr-TR" dirty="0"/>
          </a:p>
        </p:txBody>
      </p:sp>
      <p:sp>
        <p:nvSpPr>
          <p:cNvPr id="12" name="11 Metin kutusu"/>
          <p:cNvSpPr txBox="1"/>
          <p:nvPr/>
        </p:nvSpPr>
        <p:spPr>
          <a:xfrm>
            <a:off x="714348" y="5643578"/>
            <a:ext cx="2571768" cy="369332"/>
          </a:xfrm>
          <a:prstGeom prst="rect">
            <a:avLst/>
          </a:prstGeom>
          <a:noFill/>
        </p:spPr>
        <p:txBody>
          <a:bodyPr wrap="square" rtlCol="0">
            <a:spAutoFit/>
          </a:bodyPr>
          <a:lstStyle/>
          <a:p>
            <a:r>
              <a:rPr lang="tr-TR" dirty="0" smtClean="0"/>
              <a:t>2) Algoritmayı kur </a:t>
            </a:r>
            <a:endParaRPr lang="tr-TR" dirty="0"/>
          </a:p>
        </p:txBody>
      </p:sp>
      <p:sp>
        <p:nvSpPr>
          <p:cNvPr id="17" name="16 Metin kutusu"/>
          <p:cNvSpPr txBox="1"/>
          <p:nvPr/>
        </p:nvSpPr>
        <p:spPr>
          <a:xfrm>
            <a:off x="3571868" y="5929330"/>
            <a:ext cx="2571768" cy="369332"/>
          </a:xfrm>
          <a:prstGeom prst="rect">
            <a:avLst/>
          </a:prstGeom>
          <a:noFill/>
        </p:spPr>
        <p:txBody>
          <a:bodyPr wrap="square" rtlCol="0">
            <a:spAutoFit/>
          </a:bodyPr>
          <a:lstStyle/>
          <a:p>
            <a:r>
              <a:rPr lang="tr-TR" dirty="0" smtClean="0"/>
              <a:t>3) Kodu iyice test et</a:t>
            </a:r>
            <a:endParaRPr lang="tr-TR" dirty="0"/>
          </a:p>
        </p:txBody>
      </p:sp>
      <p:sp>
        <p:nvSpPr>
          <p:cNvPr id="18" name="17 Metin kutusu"/>
          <p:cNvSpPr txBox="1"/>
          <p:nvPr/>
        </p:nvSpPr>
        <p:spPr>
          <a:xfrm>
            <a:off x="6500826" y="5929330"/>
            <a:ext cx="2286016" cy="369332"/>
          </a:xfrm>
          <a:prstGeom prst="rect">
            <a:avLst/>
          </a:prstGeom>
          <a:noFill/>
        </p:spPr>
        <p:txBody>
          <a:bodyPr wrap="square" rtlCol="0">
            <a:spAutoFit/>
          </a:bodyPr>
          <a:lstStyle/>
          <a:p>
            <a:r>
              <a:rPr lang="tr-TR" dirty="0" smtClean="0"/>
              <a:t>4) Hataları ayıkla</a:t>
            </a:r>
            <a:endParaRPr lang="tr-TR" dirty="0"/>
          </a:p>
        </p:txBody>
      </p:sp>
      <p:sp>
        <p:nvSpPr>
          <p:cNvPr id="21" name="20 Bulut Belirtme Çizgisi"/>
          <p:cNvSpPr/>
          <p:nvPr/>
        </p:nvSpPr>
        <p:spPr>
          <a:xfrm>
            <a:off x="3786182" y="1857364"/>
            <a:ext cx="1285884" cy="1285884"/>
          </a:xfrm>
          <a:prstGeom prst="cloudCallout">
            <a:avLst>
              <a:gd name="adj1" fmla="val 74689"/>
              <a:gd name="adj2" fmla="val 1760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err="1" smtClean="0"/>
              <a:t>Javaaa</a:t>
            </a:r>
            <a:endParaRPr lang="tr-TR" sz="16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3. ve 4. dersler</a:t>
            </a:r>
            <a:endParaRPr lang="tr-TR" dirty="0"/>
          </a:p>
        </p:txBody>
      </p:sp>
      <p:sp>
        <p:nvSpPr>
          <p:cNvPr id="3" name="2 İçerik Yer Tutucusu"/>
          <p:cNvSpPr>
            <a:spLocks noGrp="1"/>
          </p:cNvSpPr>
          <p:nvPr>
            <p:ph sz="quarter" idx="1"/>
          </p:nvPr>
        </p:nvSpPr>
        <p:spPr/>
        <p:txBody>
          <a:bodyPr>
            <a:normAutofit/>
          </a:bodyPr>
          <a:lstStyle/>
          <a:p>
            <a:pPr algn="ctr"/>
            <a:r>
              <a:rPr lang="tr-TR" sz="7200" dirty="0" smtClean="0"/>
              <a:t>3. VE 4. DERSLERDE </a:t>
            </a:r>
            <a:r>
              <a:rPr lang="tr-TR" sz="7200" dirty="0" smtClean="0">
                <a:solidFill>
                  <a:srgbClr val="FF0000"/>
                </a:solidFill>
              </a:rPr>
              <a:t>UYGULAMALI DERS </a:t>
            </a:r>
            <a:r>
              <a:rPr lang="tr-TR" sz="7200" dirty="0" smtClean="0"/>
              <a:t>YAPILDI.</a:t>
            </a:r>
            <a:endParaRPr lang="tr-TR" sz="7200" dirty="0"/>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normAutofit/>
          </a:bodyPr>
          <a:lstStyle/>
          <a:p>
            <a:r>
              <a:rPr lang="tr-TR" sz="16000" dirty="0" smtClean="0"/>
              <a:t>ÖZET</a:t>
            </a:r>
          </a:p>
          <a:p>
            <a:r>
              <a:rPr lang="tr-TR" sz="3200" dirty="0" smtClean="0"/>
              <a:t>fonksiyonlar</a:t>
            </a:r>
            <a:endParaRPr lang="tr-TR" sz="3200" dirty="0"/>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Bunu biliyor musunuz? </a:t>
            </a:r>
            <a:r>
              <a:rPr lang="tr-TR" dirty="0" err="1" smtClean="0"/>
              <a:t>SYÇS’lerin</a:t>
            </a:r>
            <a:r>
              <a:rPr lang="tr-TR" dirty="0" smtClean="0"/>
              <a:t> önemi</a:t>
            </a:r>
            <a:endParaRPr lang="tr-TR" dirty="0"/>
          </a:p>
        </p:txBody>
      </p:sp>
      <p:pic>
        <p:nvPicPr>
          <p:cNvPr id="4" name="3 İçerik Yer Tutucusu" descr="IMG_9118.JPG"/>
          <p:cNvPicPr>
            <a:picLocks noGrp="1" noChangeAspect="1"/>
          </p:cNvPicPr>
          <p:nvPr>
            <p:ph sz="quarter" idx="1"/>
          </p:nvPr>
        </p:nvPicPr>
        <p:blipFill>
          <a:blip r:embed="rId2" cstate="print">
            <a:lum bright="10000"/>
          </a:blip>
          <a:srcRect b="34984"/>
          <a:stretch>
            <a:fillRect/>
          </a:stretch>
        </p:blipFill>
        <p:spPr>
          <a:xfrm>
            <a:off x="857224" y="1285860"/>
            <a:ext cx="7200000" cy="3510876"/>
          </a:xfrm>
          <a:prstGeom prst="rect">
            <a:avLst/>
          </a:prstGeom>
          <a:ln>
            <a:noFill/>
          </a:ln>
          <a:effectLst>
            <a:softEdge rad="112500"/>
          </a:effectLst>
        </p:spPr>
      </p:pic>
      <p:sp>
        <p:nvSpPr>
          <p:cNvPr id="6" name="5 Metin kutusu"/>
          <p:cNvSpPr txBox="1"/>
          <p:nvPr/>
        </p:nvSpPr>
        <p:spPr>
          <a:xfrm>
            <a:off x="714348" y="5143512"/>
            <a:ext cx="7929618" cy="1200329"/>
          </a:xfrm>
          <a:prstGeom prst="rect">
            <a:avLst/>
          </a:prstGeom>
          <a:noFill/>
        </p:spPr>
        <p:txBody>
          <a:bodyPr wrap="square" rtlCol="0">
            <a:spAutoFit/>
          </a:bodyPr>
          <a:lstStyle/>
          <a:p>
            <a:pPr>
              <a:buFont typeface="Arial" pitchFamily="34" charset="0"/>
              <a:buChar char="•"/>
            </a:pPr>
            <a:r>
              <a:rPr lang="tr-TR" i="1" dirty="0" smtClean="0"/>
              <a:t>“Öğrenciler not olmadığı sürece çalışmazlar” </a:t>
            </a:r>
            <a:br>
              <a:rPr lang="tr-TR" i="1" dirty="0" smtClean="0"/>
            </a:br>
            <a:r>
              <a:rPr lang="tr-TR" i="1" dirty="0" smtClean="0"/>
              <a:t>-&gt;  Sınava Yönelik Çalışma Sorularındaki sorular sınavlarda </a:t>
            </a:r>
            <a:r>
              <a:rPr lang="tr-TR" b="1" i="1" dirty="0" smtClean="0"/>
              <a:t>karşınıza çıkabiliyor. </a:t>
            </a:r>
          </a:p>
          <a:p>
            <a:pPr>
              <a:buFont typeface="Arial" pitchFamily="34" charset="0"/>
              <a:buChar char="•"/>
            </a:pPr>
            <a:r>
              <a:rPr lang="tr-TR" i="1" dirty="0" smtClean="0"/>
              <a:t>“Her gün kod yazmaya maruz kalmak gerekir.”</a:t>
            </a:r>
            <a:br>
              <a:rPr lang="tr-TR" i="1" dirty="0" smtClean="0"/>
            </a:br>
            <a:r>
              <a:rPr lang="tr-TR" i="1" dirty="0" smtClean="0"/>
              <a:t>-&gt; Sınava Yönelik Çalışma Sorularıyla bu gereklilik nedeniyle </a:t>
            </a:r>
            <a:r>
              <a:rPr lang="tr-TR" b="1" i="1" dirty="0" smtClean="0"/>
              <a:t>uğraşılmalı</a:t>
            </a:r>
            <a:r>
              <a:rPr lang="tr-TR" i="1" dirty="0" smtClean="0"/>
              <a:t>.</a:t>
            </a:r>
          </a:p>
        </p:txBody>
      </p:sp>
      <p:sp>
        <p:nvSpPr>
          <p:cNvPr id="7" name="6 Metin kutusu"/>
          <p:cNvSpPr txBox="1"/>
          <p:nvPr/>
        </p:nvSpPr>
        <p:spPr>
          <a:xfrm>
            <a:off x="5000628" y="4786322"/>
            <a:ext cx="3786214" cy="338554"/>
          </a:xfrm>
          <a:prstGeom prst="rect">
            <a:avLst/>
          </a:prstGeom>
          <a:noFill/>
        </p:spPr>
        <p:txBody>
          <a:bodyPr wrap="square" rtlCol="0">
            <a:spAutoFit/>
          </a:bodyPr>
          <a:lstStyle/>
          <a:p>
            <a:r>
              <a:rPr lang="tr-TR" sz="1600" i="1" dirty="0" smtClean="0"/>
              <a:t>Bir öğrencinin sınav geri bildiriminden</a:t>
            </a:r>
            <a:endParaRPr lang="tr-TR" sz="1600" i="1" dirty="0"/>
          </a:p>
        </p:txBody>
      </p:sp>
      <p:sp>
        <p:nvSpPr>
          <p:cNvPr id="8" name="7 6-Noktalı Yıldız"/>
          <p:cNvSpPr/>
          <p:nvPr/>
        </p:nvSpPr>
        <p:spPr>
          <a:xfrm>
            <a:off x="7858148" y="2500306"/>
            <a:ext cx="1000132" cy="928694"/>
          </a:xfrm>
          <a:prstGeom prst="star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200" dirty="0" smtClean="0"/>
              <a:t>17/100</a:t>
            </a:r>
            <a:endParaRPr lang="tr-TR" sz="1200" dirty="0"/>
          </a:p>
        </p:txBody>
      </p:sp>
      <p:cxnSp>
        <p:nvCxnSpPr>
          <p:cNvPr id="10" name="9 Düz Ok Bağlayıcısı"/>
          <p:cNvCxnSpPr/>
          <p:nvPr/>
        </p:nvCxnSpPr>
        <p:spPr>
          <a:xfrm>
            <a:off x="7286644" y="2500306"/>
            <a:ext cx="428628" cy="2857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4714876" y="2928934"/>
            <a:ext cx="2000264" cy="1000132"/>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smtClean="0"/>
              <a:t>Yol Haritası</a:t>
            </a:r>
            <a:endParaRPr lang="tr-TR" dirty="0"/>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komut ekranı</a:t>
            </a:r>
          </a:p>
        </p:txBody>
      </p:sp>
      <p:sp>
        <p:nvSpPr>
          <p:cNvPr id="25" name="24 Metin kutusu"/>
          <p:cNvSpPr txBox="1"/>
          <p:nvPr/>
        </p:nvSpPr>
        <p:spPr>
          <a:xfrm>
            <a:off x="6357950" y="4071942"/>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özyineleme</a:t>
            </a:r>
          </a:p>
        </p:txBody>
      </p:sp>
    </p:spTree>
  </p:cSld>
  <p:clrMapOvr>
    <a:masterClrMapping/>
  </p:clrMapOvr>
  <p:transition spd="med" advClick="0">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5-Nokta Yıldız"/>
          <p:cNvSpPr/>
          <p:nvPr/>
        </p:nvSpPr>
        <p:spPr>
          <a:xfrm>
            <a:off x="4286248" y="1857364"/>
            <a:ext cx="4857752" cy="3929090"/>
          </a:xfrm>
          <a:prstGeom prst="star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smtClean="0"/>
              <a:t>Programlamada </a:t>
            </a:r>
            <a:r>
              <a:rPr lang="tr-TR" sz="2000" b="1" i="1" dirty="0" smtClean="0"/>
              <a:t>döngü</a:t>
            </a:r>
            <a:r>
              <a:rPr lang="tr-TR" sz="2000" dirty="0" smtClean="0"/>
              <a:t> deyince aklınıza neler geliyor?</a:t>
            </a:r>
          </a:p>
        </p:txBody>
      </p:sp>
      <p:sp>
        <p:nvSpPr>
          <p:cNvPr id="2" name="1 Başlık"/>
          <p:cNvSpPr>
            <a:spLocks noGrp="1"/>
          </p:cNvSpPr>
          <p:nvPr>
            <p:ph type="title"/>
          </p:nvPr>
        </p:nvSpPr>
        <p:spPr/>
        <p:txBody>
          <a:bodyPr/>
          <a:lstStyle/>
          <a:p>
            <a:r>
              <a:rPr lang="tr-TR" dirty="0" smtClean="0"/>
              <a:t>CEVAP ARANACAK BAZI SORULAR</a:t>
            </a:r>
            <a:endParaRPr lang="en-US" dirty="0"/>
          </a:p>
        </p:txBody>
      </p:sp>
      <p:sp>
        <p:nvSpPr>
          <p:cNvPr id="3" name="2 İçerik Yer Tutucusu"/>
          <p:cNvSpPr>
            <a:spLocks noGrp="1"/>
          </p:cNvSpPr>
          <p:nvPr>
            <p:ph sz="quarter" idx="1"/>
          </p:nvPr>
        </p:nvSpPr>
        <p:spPr/>
        <p:txBody>
          <a:bodyPr/>
          <a:lstStyle/>
          <a:p>
            <a:r>
              <a:rPr lang="tr-TR" dirty="0" smtClean="0"/>
              <a:t>Döngü nedir?</a:t>
            </a:r>
          </a:p>
          <a:p>
            <a:r>
              <a:rPr lang="tr-TR" dirty="0" err="1" smtClean="0"/>
              <a:t>Algoritmik</a:t>
            </a:r>
            <a:r>
              <a:rPr lang="tr-TR" dirty="0" smtClean="0"/>
              <a:t> olarak döngüler nasıl kurgulanır?</a:t>
            </a:r>
          </a:p>
          <a:p>
            <a:r>
              <a:rPr lang="tr-TR" dirty="0" smtClean="0"/>
              <a:t>Döngülerle birlikte kodlamada </a:t>
            </a:r>
            <a:br>
              <a:rPr lang="tr-TR" dirty="0" smtClean="0"/>
            </a:br>
            <a:r>
              <a:rPr lang="tr-TR" dirty="0" smtClean="0"/>
              <a:t>nasıl yetiler kazanıyoruz?</a:t>
            </a:r>
          </a:p>
          <a:p>
            <a:endParaRPr lang="tr-TR" dirty="0" smtClean="0"/>
          </a:p>
          <a:p>
            <a:endParaRPr lang="tr-TR" dirty="0" smtClean="0"/>
          </a:p>
        </p:txBody>
      </p:sp>
    </p:spTree>
    <p:extLst>
      <p:ext uri="{BB962C8B-B14F-4D97-AF65-F5344CB8AC3E}">
        <p14:creationId xmlns="" xmlns:p14="http://schemas.microsoft.com/office/powerpoint/2010/main" val="1832465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4929190" y="1142984"/>
            <a:ext cx="328614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Bizim dersimizin de bir döngüsü vardır.</a:t>
            </a:r>
            <a:endParaRPr lang="tr-TR" sz="2400" dirty="0"/>
          </a:p>
        </p:txBody>
      </p:sp>
      <p:sp>
        <p:nvSpPr>
          <p:cNvPr id="8" name="7 Sağ Ok"/>
          <p:cNvSpPr/>
          <p:nvPr/>
        </p:nvSpPr>
        <p:spPr>
          <a:xfrm rot="19718683">
            <a:off x="4179550" y="2012546"/>
            <a:ext cx="1071538"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 Başlık"/>
          <p:cNvSpPr>
            <a:spLocks noGrp="1"/>
          </p:cNvSpPr>
          <p:nvPr>
            <p:ph type="title"/>
          </p:nvPr>
        </p:nvSpPr>
        <p:spPr/>
        <p:txBody>
          <a:bodyPr/>
          <a:lstStyle/>
          <a:p>
            <a:r>
              <a:rPr lang="tr-TR" dirty="0" smtClean="0"/>
              <a:t>Bil141 Döngüsü</a:t>
            </a:r>
            <a:endParaRPr lang="tr-TR" dirty="0"/>
          </a:p>
        </p:txBody>
      </p:sp>
      <p:graphicFrame>
        <p:nvGraphicFramePr>
          <p:cNvPr id="4" name="3 İçerik Yer Tutucusu"/>
          <p:cNvGraphicFramePr>
            <a:graphicFrameLocks noGrp="1"/>
          </p:cNvGraphicFramePr>
          <p:nvPr>
            <p:ph sz="quarter" idx="1"/>
          </p:nvPr>
        </p:nvGraphicFramePr>
        <p:xfrm>
          <a:off x="500034" y="1214422"/>
          <a:ext cx="5478780" cy="3562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Metin kutusu"/>
          <p:cNvSpPr txBox="1"/>
          <p:nvPr/>
        </p:nvSpPr>
        <p:spPr>
          <a:xfrm>
            <a:off x="857224" y="5000636"/>
            <a:ext cx="7429552" cy="1200329"/>
          </a:xfrm>
          <a:prstGeom prst="rect">
            <a:avLst/>
          </a:prstGeom>
          <a:noFill/>
        </p:spPr>
        <p:txBody>
          <a:bodyPr wrap="square" rtlCol="0">
            <a:spAutoFit/>
          </a:bodyPr>
          <a:lstStyle/>
          <a:p>
            <a:r>
              <a:rPr lang="tr-TR" sz="2400" dirty="0" smtClean="0"/>
              <a:t>Bu döngünün içinde kalmaya özen gösterelim.</a:t>
            </a:r>
          </a:p>
          <a:p>
            <a:r>
              <a:rPr lang="tr-TR" sz="2400" dirty="0" smtClean="0"/>
              <a:t>Bunun için yaklaşmakta olan ara sınavdan başarılı bir not almanız çok önemli.</a:t>
            </a:r>
            <a:endParaRPr lang="tr-TR" sz="24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Döngüler</a:t>
            </a:r>
            <a:endParaRPr lang="en-US" dirty="0"/>
          </a:p>
        </p:txBody>
      </p:sp>
      <p:sp>
        <p:nvSpPr>
          <p:cNvPr id="3" name="2 İçerik Yer Tutucusu"/>
          <p:cNvSpPr>
            <a:spLocks noGrp="1"/>
          </p:cNvSpPr>
          <p:nvPr>
            <p:ph sz="quarter" idx="1"/>
          </p:nvPr>
        </p:nvSpPr>
        <p:spPr/>
        <p:txBody>
          <a:bodyPr>
            <a:normAutofit/>
          </a:bodyPr>
          <a:lstStyle/>
          <a:p>
            <a:r>
              <a:rPr lang="tr-TR" dirty="0" err="1" smtClean="0"/>
              <a:t>while</a:t>
            </a:r>
            <a:r>
              <a:rPr lang="tr-TR" dirty="0" smtClean="0"/>
              <a:t>, do </a:t>
            </a:r>
            <a:r>
              <a:rPr lang="tr-TR" dirty="0" err="1" smtClean="0"/>
              <a:t>while</a:t>
            </a:r>
            <a:r>
              <a:rPr lang="tr-TR" dirty="0" smtClean="0"/>
              <a:t> ve for döngüleri</a:t>
            </a:r>
          </a:p>
          <a:p>
            <a:endParaRPr lang="tr-TR" dirty="0" smtClean="0"/>
          </a:p>
          <a:p>
            <a:pPr>
              <a:buNone/>
            </a:pPr>
            <a:endParaRPr lang="tr-TR" dirty="0" smtClean="0"/>
          </a:p>
          <a:p>
            <a:pPr lvl="1"/>
            <a:endParaRPr lang="tr-TR" dirty="0" smtClean="0"/>
          </a:p>
          <a:p>
            <a:pPr lvl="1"/>
            <a:endParaRPr lang="tr-TR" dirty="0" smtClean="0"/>
          </a:p>
          <a:p>
            <a:pPr lvl="1"/>
            <a:endParaRPr lang="tr-TR" dirty="0" smtClean="0"/>
          </a:p>
          <a:p>
            <a:endParaRPr lang="tr-TR" dirty="0" smtClean="0"/>
          </a:p>
        </p:txBody>
      </p:sp>
      <p:pic>
        <p:nvPicPr>
          <p:cNvPr id="5" name="Picture 2" descr="http://media.giphy.com/media/z9c1ZCvaH5WBq/giphy.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438400" y="2678258"/>
            <a:ext cx="3810000" cy="214312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6" name="Horizontal Scroll 3"/>
          <p:cNvSpPr/>
          <p:nvPr/>
        </p:nvSpPr>
        <p:spPr>
          <a:xfrm>
            <a:off x="1905000" y="4385831"/>
            <a:ext cx="5126182" cy="1579418"/>
          </a:xfrm>
          <a:prstGeom prst="horizontalScroll">
            <a:avLst/>
          </a:prstGeom>
          <a:solidFill>
            <a:schemeClr val="accent3">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2400" i="1" dirty="0" err="1" smtClean="0">
                <a:solidFill>
                  <a:schemeClr val="tx1"/>
                </a:solidFill>
              </a:rPr>
              <a:t>while</a:t>
            </a:r>
            <a:r>
              <a:rPr lang="tr-TR" sz="2400" i="1" dirty="0" smtClean="0">
                <a:solidFill>
                  <a:schemeClr val="tx1"/>
                </a:solidFill>
              </a:rPr>
              <a:t> döngüsünü iyi anlarsak diğerleri kolay olur.</a:t>
            </a:r>
            <a:endParaRPr lang="tr-TR" sz="2400" i="1" dirty="0">
              <a:solidFill>
                <a:schemeClr val="tx1"/>
              </a:solidFill>
            </a:endParaRPr>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t>
            </a:r>
            <a:r>
              <a:rPr lang="tr-TR" sz="2400" dirty="0" smtClean="0"/>
              <a:t>C dilinde</a:t>
            </a:r>
            <a:r>
              <a:rPr lang="tr-TR" sz="2400" dirty="0" smtClean="0">
                <a:solidFill>
                  <a:schemeClr val="tx1"/>
                </a:solidFill>
              </a:rPr>
              <a:t> iki temel döngü bulunmaktadır. Bunlar </a:t>
            </a:r>
            <a:r>
              <a:rPr lang="tr-TR" sz="2400" b="1" i="1" dirty="0" err="1" smtClean="0">
                <a:solidFill>
                  <a:schemeClr val="tx1"/>
                </a:solidFill>
              </a:rPr>
              <a:t>while</a:t>
            </a:r>
            <a:r>
              <a:rPr lang="tr-TR" sz="2400" dirty="0" smtClean="0">
                <a:solidFill>
                  <a:schemeClr val="tx1"/>
                </a:solidFill>
              </a:rPr>
              <a:t> ve </a:t>
            </a:r>
            <a:r>
              <a:rPr lang="tr-TR" sz="2400" b="1" i="1" dirty="0" smtClean="0">
                <a:solidFill>
                  <a:schemeClr val="tx1"/>
                </a:solidFill>
              </a:rPr>
              <a:t>for</a:t>
            </a:r>
            <a:r>
              <a:rPr lang="tr-TR" sz="2400" dirty="0" smtClean="0">
                <a:solidFill>
                  <a:schemeClr val="tx1"/>
                </a:solidFill>
              </a:rPr>
              <a:t> döngüleridir. Ayrıca </a:t>
            </a:r>
            <a:r>
              <a:rPr lang="tr-TR" sz="2400" dirty="0" err="1" smtClean="0">
                <a:solidFill>
                  <a:schemeClr val="tx1"/>
                </a:solidFill>
              </a:rPr>
              <a:t>while</a:t>
            </a:r>
            <a:r>
              <a:rPr lang="tr-TR" sz="2400" dirty="0" smtClean="0">
                <a:solidFill>
                  <a:schemeClr val="tx1"/>
                </a:solidFill>
              </a:rPr>
              <a:t> döngüsünün özel bir hali olan </a:t>
            </a:r>
            <a:r>
              <a:rPr lang="tr-TR" sz="2400" b="1" i="1" dirty="0" smtClean="0">
                <a:solidFill>
                  <a:schemeClr val="tx1"/>
                </a:solidFill>
              </a:rPr>
              <a:t>do-</a:t>
            </a:r>
            <a:r>
              <a:rPr lang="tr-TR" sz="2400" b="1" i="1" dirty="0" err="1" smtClean="0">
                <a:solidFill>
                  <a:schemeClr val="tx1"/>
                </a:solidFill>
              </a:rPr>
              <a:t>while</a:t>
            </a:r>
            <a:r>
              <a:rPr lang="tr-TR" sz="2400" dirty="0" smtClean="0">
                <a:solidFill>
                  <a:schemeClr val="tx1"/>
                </a:solidFill>
              </a:rPr>
              <a:t> döngüsü de bulunmaktadır.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a:t>
            </a:r>
            <a:r>
              <a:rPr lang="tr-TR" sz="2400" b="1" i="1" dirty="0" err="1" smtClean="0">
                <a:solidFill>
                  <a:schemeClr val="tx1"/>
                </a:solidFill>
              </a:rPr>
              <a:t>while</a:t>
            </a:r>
            <a:r>
              <a:rPr lang="tr-TR" sz="2400" dirty="0" smtClean="0">
                <a:solidFill>
                  <a:schemeClr val="tx1"/>
                </a:solidFill>
              </a:rPr>
              <a:t> döngüsü bir mantıksal ifadenin durumuna göre hareket eden bir döngüdür. Döngüde yer alması gereken kontrol değişkeni atamaları, mantıksal kontrol, ve değişken güncelleştirmeleri </a:t>
            </a:r>
            <a:r>
              <a:rPr lang="tr-TR" sz="2400" b="1" i="1" dirty="0" err="1" smtClean="0">
                <a:solidFill>
                  <a:schemeClr val="tx1"/>
                </a:solidFill>
              </a:rPr>
              <a:t>while</a:t>
            </a:r>
            <a:r>
              <a:rPr lang="tr-TR" sz="2400" dirty="0" smtClean="0">
                <a:solidFill>
                  <a:schemeClr val="tx1"/>
                </a:solidFill>
              </a:rPr>
              <a:t> döngüsünde birbirinden bağımsız ve kodun ayrı satırlarında yapılmaktadır.</a:t>
            </a:r>
          </a:p>
        </p:txBody>
      </p:sp>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p>
            <a:fld id="{642C3DA2-A01E-334C-9CC5-69F846491E92}" type="slidenum">
              <a:rPr lang="en-US" smtClean="0"/>
              <a:pPr/>
              <a:t>48</a:t>
            </a:fld>
            <a:endParaRPr lang="en-US" sz="1400" dirty="0" smtClean="0"/>
          </a:p>
        </p:txBody>
      </p:sp>
      <p:sp>
        <p:nvSpPr>
          <p:cNvPr id="84995" name="Rectangle 2"/>
          <p:cNvSpPr>
            <a:spLocks noGrp="1" noChangeArrowheads="1"/>
          </p:cNvSpPr>
          <p:nvPr>
            <p:ph type="title"/>
          </p:nvPr>
        </p:nvSpPr>
        <p:spPr>
          <a:xfrm>
            <a:off x="0" y="685784"/>
            <a:ext cx="9144000" cy="457200"/>
          </a:xfrm>
        </p:spPr>
        <p:txBody>
          <a:bodyPr/>
          <a:lstStyle/>
          <a:p>
            <a:r>
              <a:rPr kumimoji="0" lang="en-US" dirty="0">
                <a:ea typeface="ＭＳ Ｐゴシック" charset="-128"/>
                <a:cs typeface="ＭＳ Ｐゴシック" charset="-128"/>
              </a:rPr>
              <a:t>Control Flow Summary</a:t>
            </a:r>
          </a:p>
        </p:txBody>
      </p:sp>
      <p:sp>
        <p:nvSpPr>
          <p:cNvPr id="84996"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Control flow.</a:t>
            </a:r>
          </a:p>
          <a:p>
            <a:pPr lvl="1"/>
            <a:r>
              <a:rPr kumimoji="0" lang="en-US" dirty="0"/>
              <a:t>Sequence of statements that are actually executed in a program.</a:t>
            </a:r>
          </a:p>
          <a:p>
            <a:pPr lvl="1"/>
            <a:r>
              <a:rPr kumimoji="0" lang="en-US" dirty="0"/>
              <a:t>Conditionals and loops:  </a:t>
            </a:r>
            <a:r>
              <a:rPr kumimoji="0" lang="en-US" dirty="0" smtClean="0"/>
              <a:t>enable </a:t>
            </a:r>
            <a:r>
              <a:rPr kumimoji="0" lang="en-US" dirty="0"/>
              <a:t>us to choreograph the control flow.</a:t>
            </a: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p:txBody>
      </p:sp>
      <p:sp>
        <p:nvSpPr>
          <p:cNvPr id="84997" name="Rectangle 4"/>
          <p:cNvSpPr>
            <a:spLocks noChangeArrowheads="1"/>
          </p:cNvSpPr>
          <p:nvPr/>
        </p:nvSpPr>
        <p:spPr bwMode="auto">
          <a:xfrm>
            <a:off x="1797051" y="2614609"/>
            <a:ext cx="1849437"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a:t>straight-line</a:t>
            </a:r>
            <a:br>
              <a:rPr kumimoji="1" lang="en-US" sz="1400"/>
            </a:br>
            <a:r>
              <a:rPr kumimoji="1" lang="en-US" sz="1400"/>
              <a:t>programs</a:t>
            </a:r>
            <a:endParaRPr kumimoji="1" lang="en-US" sz="1400">
              <a:latin typeface="Courier New" charset="0"/>
            </a:endParaRPr>
          </a:p>
        </p:txBody>
      </p:sp>
      <p:sp>
        <p:nvSpPr>
          <p:cNvPr id="84998" name="Rectangle 5"/>
          <p:cNvSpPr>
            <a:spLocks noChangeArrowheads="1"/>
          </p:cNvSpPr>
          <p:nvPr/>
        </p:nvSpPr>
        <p:spPr bwMode="auto">
          <a:xfrm>
            <a:off x="3646488" y="2614609"/>
            <a:ext cx="26352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all statements are</a:t>
            </a:r>
            <a:br>
              <a:rPr kumimoji="1" lang="en-US" sz="1400" dirty="0"/>
            </a:br>
            <a:r>
              <a:rPr kumimoji="1" lang="en-US" sz="1400" dirty="0"/>
              <a:t>executed in the </a:t>
            </a:r>
            <a:r>
              <a:rPr kumimoji="1" lang="en-US" sz="1400" b="1" dirty="0"/>
              <a:t>order</a:t>
            </a:r>
            <a:r>
              <a:rPr kumimoji="1" lang="en-US" sz="1400" dirty="0"/>
              <a:t> given</a:t>
            </a:r>
          </a:p>
        </p:txBody>
      </p:sp>
      <p:sp>
        <p:nvSpPr>
          <p:cNvPr id="84999" name="Rectangle 6"/>
          <p:cNvSpPr>
            <a:spLocks noChangeArrowheads="1"/>
          </p:cNvSpPr>
          <p:nvPr/>
        </p:nvSpPr>
        <p:spPr bwMode="auto">
          <a:xfrm>
            <a:off x="6281738" y="2614609"/>
            <a:ext cx="13271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endParaRPr kumimoji="1" lang="en-US" sz="1400">
              <a:latin typeface="Courier New" charset="0"/>
            </a:endParaRPr>
          </a:p>
        </p:txBody>
      </p:sp>
      <p:sp>
        <p:nvSpPr>
          <p:cNvPr id="85000" name="Rectangle 7"/>
          <p:cNvSpPr>
            <a:spLocks noChangeArrowheads="1"/>
          </p:cNvSpPr>
          <p:nvPr/>
        </p:nvSpPr>
        <p:spPr bwMode="auto">
          <a:xfrm>
            <a:off x="1797051" y="3278184"/>
            <a:ext cx="1849437"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conditionals</a:t>
            </a:r>
          </a:p>
        </p:txBody>
      </p:sp>
      <p:sp>
        <p:nvSpPr>
          <p:cNvPr id="85001" name="Rectangle 8"/>
          <p:cNvSpPr>
            <a:spLocks noChangeArrowheads="1"/>
          </p:cNvSpPr>
          <p:nvPr/>
        </p:nvSpPr>
        <p:spPr bwMode="auto">
          <a:xfrm>
            <a:off x="3646488" y="3278184"/>
            <a:ext cx="26352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depending</a:t>
            </a:r>
            <a:r>
              <a:rPr kumimoji="1" lang="en-US" sz="1400" dirty="0"/>
              <a:t> on the</a:t>
            </a:r>
            <a:br>
              <a:rPr kumimoji="1" lang="en-US" sz="1400" dirty="0"/>
            </a:br>
            <a:r>
              <a:rPr kumimoji="1" lang="en-US" sz="1400" dirty="0"/>
              <a:t>values of certain variables</a:t>
            </a:r>
          </a:p>
        </p:txBody>
      </p:sp>
      <p:sp>
        <p:nvSpPr>
          <p:cNvPr id="85002" name="Rectangle 9"/>
          <p:cNvSpPr>
            <a:spLocks noChangeArrowheads="1"/>
          </p:cNvSpPr>
          <p:nvPr/>
        </p:nvSpPr>
        <p:spPr bwMode="auto">
          <a:xfrm>
            <a:off x="6281738" y="3278184"/>
            <a:ext cx="13271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b="1">
                <a:latin typeface="Courier New" charset="0"/>
              </a:rPr>
              <a:t>if</a:t>
            </a:r>
          </a:p>
          <a:p>
            <a:pPr algn="ctr">
              <a:lnSpc>
                <a:spcPct val="110000"/>
              </a:lnSpc>
              <a:buFont typeface="Monotype Sorts" charset="2"/>
              <a:buNone/>
            </a:pPr>
            <a:r>
              <a:rPr kumimoji="1" lang="en-US" sz="1400" b="1">
                <a:latin typeface="Courier New" charset="0"/>
              </a:rPr>
              <a:t>if-else</a:t>
            </a:r>
          </a:p>
        </p:txBody>
      </p:sp>
      <p:grpSp>
        <p:nvGrpSpPr>
          <p:cNvPr id="19" name="18 Grup"/>
          <p:cNvGrpSpPr/>
          <p:nvPr/>
        </p:nvGrpSpPr>
        <p:grpSpPr>
          <a:xfrm>
            <a:off x="1797051" y="4121146"/>
            <a:ext cx="5811837" cy="844550"/>
            <a:chOff x="1797051" y="4121146"/>
            <a:chExt cx="5811837" cy="844550"/>
          </a:xfrm>
        </p:grpSpPr>
        <p:sp>
          <p:nvSpPr>
            <p:cNvPr id="85003" name="Rectangle 10"/>
            <p:cNvSpPr>
              <a:spLocks noChangeArrowheads="1"/>
            </p:cNvSpPr>
            <p:nvPr/>
          </p:nvSpPr>
          <p:spPr bwMode="auto">
            <a:xfrm>
              <a:off x="1797051" y="4121146"/>
              <a:ext cx="1849437" cy="844550"/>
            </a:xfrm>
            <a:prstGeom prst="rect">
              <a:avLst/>
            </a:prstGeom>
            <a:solidFill>
              <a:srgbClr val="FFC000"/>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loops</a:t>
              </a:r>
            </a:p>
          </p:txBody>
        </p:sp>
        <p:sp>
          <p:nvSpPr>
            <p:cNvPr id="85004" name="Rectangle 11"/>
            <p:cNvSpPr>
              <a:spLocks noChangeArrowheads="1"/>
            </p:cNvSpPr>
            <p:nvPr/>
          </p:nvSpPr>
          <p:spPr bwMode="auto">
            <a:xfrm>
              <a:off x="3646488" y="4121146"/>
              <a:ext cx="2635250" cy="844550"/>
            </a:xfrm>
            <a:prstGeom prst="rect">
              <a:avLst/>
            </a:prstGeom>
            <a:solidFill>
              <a:srgbClr val="FFC000"/>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repeatedly</a:t>
              </a:r>
              <a:r>
                <a:rPr kumimoji="1" lang="en-US" sz="1400" dirty="0"/>
                <a:t> until</a:t>
              </a:r>
              <a:br>
                <a:rPr kumimoji="1" lang="en-US" sz="1400" dirty="0"/>
              </a:br>
              <a:r>
                <a:rPr kumimoji="1" lang="en-US" sz="1400" dirty="0"/>
                <a:t>certain conditions are met</a:t>
              </a:r>
            </a:p>
          </p:txBody>
        </p:sp>
        <p:sp>
          <p:nvSpPr>
            <p:cNvPr id="85005" name="Rectangle 12"/>
            <p:cNvSpPr>
              <a:spLocks noChangeArrowheads="1"/>
            </p:cNvSpPr>
            <p:nvPr/>
          </p:nvSpPr>
          <p:spPr bwMode="auto">
            <a:xfrm>
              <a:off x="6281738" y="4121146"/>
              <a:ext cx="1327150" cy="844550"/>
            </a:xfrm>
            <a:prstGeom prst="rect">
              <a:avLst/>
            </a:prstGeom>
            <a:solidFill>
              <a:srgbClr val="FFC000"/>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b="1" dirty="0">
                  <a:latin typeface="Courier New" charset="0"/>
                </a:rPr>
                <a:t>while</a:t>
              </a:r>
            </a:p>
            <a:p>
              <a:pPr algn="ctr">
                <a:lnSpc>
                  <a:spcPct val="110000"/>
                </a:lnSpc>
                <a:buFont typeface="Monotype Sorts" charset="2"/>
                <a:buNone/>
              </a:pPr>
              <a:r>
                <a:rPr kumimoji="1" lang="en-US" sz="1400" b="1" dirty="0">
                  <a:latin typeface="Courier New" charset="0"/>
                </a:rPr>
                <a:t>for</a:t>
              </a:r>
            </a:p>
            <a:p>
              <a:pPr algn="ctr">
                <a:lnSpc>
                  <a:spcPct val="110000"/>
                </a:lnSpc>
                <a:buFont typeface="Monotype Sorts" charset="2"/>
                <a:buNone/>
              </a:pPr>
              <a:r>
                <a:rPr kumimoji="1" lang="en-US" sz="1400" b="1" dirty="0">
                  <a:latin typeface="Courier New" charset="0"/>
                </a:rPr>
                <a:t>do-while</a:t>
              </a:r>
            </a:p>
          </p:txBody>
        </p:sp>
      </p:grpSp>
      <p:sp>
        <p:nvSpPr>
          <p:cNvPr id="85006" name="Rectangle 13"/>
          <p:cNvSpPr>
            <a:spLocks noChangeArrowheads="1"/>
          </p:cNvSpPr>
          <p:nvPr/>
        </p:nvSpPr>
        <p:spPr bwMode="auto">
          <a:xfrm>
            <a:off x="1797051" y="2147884"/>
            <a:ext cx="1849437"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solidFill>
                  <a:schemeClr val="bg1"/>
                </a:solidFill>
              </a:rPr>
              <a:t>Control Flow</a:t>
            </a:r>
          </a:p>
        </p:txBody>
      </p:sp>
      <p:sp>
        <p:nvSpPr>
          <p:cNvPr id="85007" name="Rectangle 14"/>
          <p:cNvSpPr>
            <a:spLocks noChangeArrowheads="1"/>
          </p:cNvSpPr>
          <p:nvPr/>
        </p:nvSpPr>
        <p:spPr bwMode="auto">
          <a:xfrm>
            <a:off x="3646488" y="2147884"/>
            <a:ext cx="26352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Description</a:t>
            </a:r>
          </a:p>
        </p:txBody>
      </p:sp>
      <p:sp>
        <p:nvSpPr>
          <p:cNvPr id="85008" name="Rectangle 15"/>
          <p:cNvSpPr>
            <a:spLocks noChangeArrowheads="1"/>
          </p:cNvSpPr>
          <p:nvPr/>
        </p:nvSpPr>
        <p:spPr bwMode="auto">
          <a:xfrm>
            <a:off x="6281738" y="2147884"/>
            <a:ext cx="13271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Examples</a:t>
            </a:r>
          </a:p>
        </p:txBody>
      </p:sp>
      <p:pic>
        <p:nvPicPr>
          <p:cNvPr id="18" name="17 Resim" descr="avatar___chibi_katara_by_katta2-d4kgzl0.png"/>
          <p:cNvPicPr>
            <a:picLocks noChangeAspect="1"/>
          </p:cNvPicPr>
          <p:nvPr/>
        </p:nvPicPr>
        <p:blipFill>
          <a:blip r:embed="rId3"/>
          <a:stretch>
            <a:fillRect/>
          </a:stretch>
        </p:blipFill>
        <p:spPr>
          <a:xfrm>
            <a:off x="357158" y="3500438"/>
            <a:ext cx="1838325"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Sonsuz döngü</a:t>
            </a:r>
            <a:endParaRPr lang="tr-TR" dirty="0"/>
          </a:p>
        </p:txBody>
      </p:sp>
      <p:sp>
        <p:nvSpPr>
          <p:cNvPr id="4" name="Text Box 3"/>
          <p:cNvSpPr txBox="1">
            <a:spLocks noChangeArrowheads="1"/>
          </p:cNvSpPr>
          <p:nvPr/>
        </p:nvSpPr>
        <p:spPr bwMode="auto">
          <a:xfrm>
            <a:off x="533400" y="1295400"/>
            <a:ext cx="8182004" cy="4585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Arial" pitchFamily="34" charset="0"/>
              <a:buChar char="•"/>
            </a:pPr>
            <a:r>
              <a:rPr lang="tr-TR" sz="2800" dirty="0" smtClean="0"/>
              <a:t>Sonsuz döngü oluşturmak için </a:t>
            </a:r>
            <a:r>
              <a:rPr lang="tr-TR" sz="2800" dirty="0" err="1" smtClean="0"/>
              <a:t>while’ın</a:t>
            </a:r>
            <a:r>
              <a:rPr lang="tr-TR" sz="2800" dirty="0" smtClean="0"/>
              <a:t> koşulunun içine 1 yazmanız yeterli.</a:t>
            </a:r>
          </a:p>
          <a:p>
            <a:pPr lvl="1"/>
            <a:r>
              <a:rPr lang="tr-TR" sz="2400" dirty="0" err="1" smtClean="0">
                <a:solidFill>
                  <a:srgbClr val="FF0000"/>
                </a:solidFill>
              </a:rPr>
              <a:t>while</a:t>
            </a:r>
            <a:r>
              <a:rPr lang="tr-TR" sz="2400" dirty="0" smtClean="0">
                <a:solidFill>
                  <a:srgbClr val="FF0000"/>
                </a:solidFill>
              </a:rPr>
              <a:t>(1)</a:t>
            </a:r>
          </a:p>
          <a:p>
            <a:pPr lvl="1"/>
            <a:r>
              <a:rPr lang="tr-TR" sz="2400" dirty="0" smtClean="0">
                <a:solidFill>
                  <a:srgbClr val="FF0000"/>
                </a:solidFill>
              </a:rPr>
              <a:t>{</a:t>
            </a:r>
          </a:p>
          <a:p>
            <a:pPr lvl="1"/>
            <a:r>
              <a:rPr lang="tr-TR" sz="2400" dirty="0" smtClean="0">
                <a:solidFill>
                  <a:srgbClr val="FF0000"/>
                </a:solidFill>
              </a:rPr>
              <a:t> 	</a:t>
            </a:r>
            <a:r>
              <a:rPr lang="tr-TR" sz="2400" dirty="0" err="1" smtClean="0">
                <a:solidFill>
                  <a:srgbClr val="FF0000"/>
                </a:solidFill>
              </a:rPr>
              <a:t>printf</a:t>
            </a:r>
            <a:r>
              <a:rPr lang="tr-TR" sz="2400" dirty="0" smtClean="0">
                <a:solidFill>
                  <a:srgbClr val="FF0000"/>
                </a:solidFill>
              </a:rPr>
              <a:t>(“</a:t>
            </a:r>
            <a:r>
              <a:rPr lang="tr-TR" sz="2400" dirty="0" err="1" smtClean="0">
                <a:solidFill>
                  <a:srgbClr val="FF0000"/>
                </a:solidFill>
              </a:rPr>
              <a:t>Matrix</a:t>
            </a:r>
            <a:r>
              <a:rPr lang="tr-TR" sz="2400" dirty="0" smtClean="0">
                <a:solidFill>
                  <a:srgbClr val="FF0000"/>
                </a:solidFill>
              </a:rPr>
              <a:t>!010101101111”); </a:t>
            </a:r>
          </a:p>
          <a:p>
            <a:pPr lvl="1"/>
            <a:r>
              <a:rPr lang="tr-TR" sz="2400" dirty="0" smtClean="0">
                <a:solidFill>
                  <a:srgbClr val="FF0000"/>
                </a:solidFill>
              </a:rPr>
              <a:t>}</a:t>
            </a:r>
          </a:p>
          <a:p>
            <a:pPr>
              <a:buFont typeface="Arial" pitchFamily="34" charset="0"/>
              <a:buChar char="•"/>
            </a:pPr>
            <a:r>
              <a:rPr lang="tr-TR" sz="2800" dirty="0" smtClean="0"/>
              <a:t>Eğer böyle bir döngü içinde </a:t>
            </a:r>
            <a:r>
              <a:rPr lang="tr-TR" sz="2800" dirty="0" err="1" smtClean="0"/>
              <a:t>return</a:t>
            </a:r>
            <a:r>
              <a:rPr lang="tr-TR" sz="2800" dirty="0" smtClean="0"/>
              <a:t> 0; ya da break; gibi komutlar yoksa kod sürekli çalışır. </a:t>
            </a:r>
          </a:p>
          <a:p>
            <a:pPr>
              <a:buFont typeface="Arial" pitchFamily="34" charset="0"/>
              <a:buChar char="•"/>
            </a:pPr>
            <a:r>
              <a:rPr lang="tr-TR" sz="2800" dirty="0" smtClean="0"/>
              <a:t>Sınavda bu gibi durumlar için “HATA3: Kod hatalıdır. Sonsuz döngüye girer…” cevabı verebilmeniz beklenmektedir.</a:t>
            </a: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chemeClr val="tx2">
                    <a:lumMod val="60000"/>
                    <a:lumOff val="40000"/>
                  </a:schemeClr>
                </a:solidFill>
              </a:rPr>
              <a:t>Fonksiyonların Prototipleri</a:t>
            </a:r>
            <a:endParaRPr lang="tr-TR" dirty="0"/>
          </a:p>
        </p:txBody>
      </p:sp>
      <p:sp>
        <p:nvSpPr>
          <p:cNvPr id="4" name="3 Yuvarlatılmış Dikdörtgen"/>
          <p:cNvSpPr/>
          <p:nvPr/>
        </p:nvSpPr>
        <p:spPr>
          <a:xfrm>
            <a:off x="4857752" y="1071546"/>
            <a:ext cx="3571900" cy="4357718"/>
          </a:xfrm>
          <a:prstGeom prst="roundRect">
            <a:avLst/>
          </a:prstGeom>
          <a:solidFill>
            <a:srgbClr val="FFFF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4 Yuvarlatılmış Dikdörtgen"/>
          <p:cNvSpPr/>
          <p:nvPr/>
        </p:nvSpPr>
        <p:spPr>
          <a:xfrm>
            <a:off x="5214942" y="1857364"/>
            <a:ext cx="2428892"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TEK SATIRLIK PROTOTİP</a:t>
            </a:r>
            <a:endParaRPr lang="tr-TR" dirty="0"/>
          </a:p>
        </p:txBody>
      </p:sp>
      <p:sp>
        <p:nvSpPr>
          <p:cNvPr id="6" name="5 Yuvarlatılmış Dikdörtgen"/>
          <p:cNvSpPr/>
          <p:nvPr/>
        </p:nvSpPr>
        <p:spPr>
          <a:xfrm>
            <a:off x="5286380" y="2500306"/>
            <a:ext cx="2428892" cy="1143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MAİN</a:t>
            </a:r>
            <a:endParaRPr lang="tr-TR" dirty="0"/>
          </a:p>
        </p:txBody>
      </p:sp>
      <p:sp>
        <p:nvSpPr>
          <p:cNvPr id="7" name="6 Yuvarlatılmış Dikdörtgen"/>
          <p:cNvSpPr/>
          <p:nvPr/>
        </p:nvSpPr>
        <p:spPr>
          <a:xfrm>
            <a:off x="5286380" y="3929066"/>
            <a:ext cx="2428892" cy="1143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FONKSİYON</a:t>
            </a:r>
            <a:endParaRPr lang="tr-TR" dirty="0"/>
          </a:p>
        </p:txBody>
      </p:sp>
      <p:sp>
        <p:nvSpPr>
          <p:cNvPr id="8" name="7 Köşeleri Yuvarlanmış Dikdörtgen Belirtme Çizgisi"/>
          <p:cNvSpPr/>
          <p:nvPr/>
        </p:nvSpPr>
        <p:spPr>
          <a:xfrm>
            <a:off x="357158" y="1214422"/>
            <a:ext cx="3357586" cy="1428760"/>
          </a:xfrm>
          <a:prstGeom prst="wedgeRoundRectCallout">
            <a:avLst>
              <a:gd name="adj1" fmla="val 91652"/>
              <a:gd name="adj2" fmla="val -631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Ey derleyici, </a:t>
            </a:r>
            <a:r>
              <a:rPr lang="tr-TR" sz="1600" dirty="0" err="1" smtClean="0"/>
              <a:t>main’in</a:t>
            </a:r>
            <a:r>
              <a:rPr lang="tr-TR" sz="1600" dirty="0" smtClean="0"/>
              <a:t> içinde benim fonksiyonumun kullanımını görünce “Acaba bu da ne, ben bunu tanımıyorum.” deme. Az sabret, </a:t>
            </a:r>
            <a:r>
              <a:rPr lang="tr-TR" sz="1600" dirty="0" err="1" smtClean="0"/>
              <a:t>main’in</a:t>
            </a:r>
            <a:r>
              <a:rPr lang="tr-TR" sz="1600" dirty="0" smtClean="0"/>
              <a:t> sonunda detayları var.</a:t>
            </a:r>
            <a:endParaRPr lang="tr-TR" sz="1600" dirty="0"/>
          </a:p>
        </p:txBody>
      </p:sp>
      <p:sp>
        <p:nvSpPr>
          <p:cNvPr id="9" name="8 Yuvarlatılmış Dikdörtgen"/>
          <p:cNvSpPr/>
          <p:nvPr/>
        </p:nvSpPr>
        <p:spPr>
          <a:xfrm>
            <a:off x="5214942" y="1357298"/>
            <a:ext cx="2428892"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a:t>
            </a:r>
            <a:r>
              <a:rPr lang="tr-TR" dirty="0" err="1" smtClean="0"/>
              <a:t>include</a:t>
            </a:r>
            <a:r>
              <a:rPr lang="tr-TR" dirty="0" smtClean="0"/>
              <a:t> …vs. </a:t>
            </a:r>
            <a:endParaRPr lang="tr-TR" dirty="0"/>
          </a:p>
        </p:txBody>
      </p:sp>
      <p:pic>
        <p:nvPicPr>
          <p:cNvPr id="1026" name="Picture 2"/>
          <p:cNvPicPr>
            <a:picLocks noChangeAspect="1" noChangeArrowheads="1"/>
          </p:cNvPicPr>
          <p:nvPr/>
        </p:nvPicPr>
        <p:blipFill>
          <a:blip r:embed="rId2"/>
          <a:srcRect/>
          <a:stretch>
            <a:fillRect/>
          </a:stretch>
        </p:blipFill>
        <p:spPr bwMode="auto">
          <a:xfrm>
            <a:off x="285720" y="4572008"/>
            <a:ext cx="4121874" cy="928694"/>
          </a:xfrm>
          <a:prstGeom prst="rect">
            <a:avLst/>
          </a:prstGeom>
          <a:noFill/>
          <a:ln w="9525">
            <a:noFill/>
            <a:miter lim="800000"/>
            <a:headEnd/>
            <a:tailEnd/>
          </a:ln>
          <a:effectLst/>
        </p:spPr>
      </p:pic>
      <p:sp>
        <p:nvSpPr>
          <p:cNvPr id="11" name="10 Metin kutusu"/>
          <p:cNvSpPr txBox="1"/>
          <p:nvPr/>
        </p:nvSpPr>
        <p:spPr>
          <a:xfrm>
            <a:off x="214282" y="2786058"/>
            <a:ext cx="428628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1600" dirty="0" smtClean="0"/>
              <a:t>Prototip konmaması iyi bir uygulama değildir. Konulması ihmal edildiğinde, derleyici fonksiyonun </a:t>
            </a:r>
            <a:r>
              <a:rPr lang="tr-TR" sz="1600" dirty="0" err="1" smtClean="0"/>
              <a:t>int</a:t>
            </a:r>
            <a:r>
              <a:rPr lang="tr-TR" sz="1600" dirty="0" smtClean="0"/>
              <a:t> döneceğini </a:t>
            </a:r>
            <a:r>
              <a:rPr lang="tr-TR" sz="1600" b="1" dirty="0" smtClean="0"/>
              <a:t>varsayar</a:t>
            </a:r>
            <a:r>
              <a:rPr lang="tr-TR" sz="1600" dirty="0" smtClean="0"/>
              <a:t>. Gerçekten de öyleyse ne hata ne uyarı verir. Diğer durumlarda </a:t>
            </a:r>
            <a:r>
              <a:rPr lang="tr-TR" sz="1600" b="1" dirty="0" smtClean="0"/>
              <a:t>uyarı ya da hata </a:t>
            </a:r>
            <a:r>
              <a:rPr lang="tr-TR" sz="1600" dirty="0" smtClean="0"/>
              <a:t>verir.  Her durumda prototip konulması iyi bir uygulamadır.</a:t>
            </a:r>
            <a:endParaRPr lang="tr-TR" sz="1600" dirty="0"/>
          </a:p>
        </p:txBody>
      </p:sp>
      <p:cxnSp>
        <p:nvCxnSpPr>
          <p:cNvPr id="13" name="12 Düz Ok Bağlayıcısı"/>
          <p:cNvCxnSpPr/>
          <p:nvPr/>
        </p:nvCxnSpPr>
        <p:spPr>
          <a:xfrm>
            <a:off x="1357290" y="5286388"/>
            <a:ext cx="100013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2357423" y="5500702"/>
            <a:ext cx="6286543"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tr-TR" sz="1400" b="1" dirty="0" smtClean="0"/>
              <a:t>Sınavlarda</a:t>
            </a:r>
            <a:r>
              <a:rPr lang="tr-TR" sz="1400" dirty="0" smtClean="0"/>
              <a:t> herhangi bir fonksiyonun prototipi yoksa kod hata verir diyebilirsiniz ya da varmış gibi çözebilirsiniz; iki cevap da geçerli kabul edilir. Tabii ki, varmış gibi çözdüğünüzde doğru cevabı buluyor olmalısınız.</a:t>
            </a:r>
            <a:endParaRPr lang="tr-TR" sz="1400" dirty="0"/>
          </a:p>
        </p:txBody>
      </p:sp>
      <p:sp>
        <p:nvSpPr>
          <p:cNvPr id="15" name="14 5-Nokta Yıldız"/>
          <p:cNvSpPr/>
          <p:nvPr/>
        </p:nvSpPr>
        <p:spPr>
          <a:xfrm>
            <a:off x="1428728" y="5715016"/>
            <a:ext cx="928694" cy="785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Döngüler</a:t>
            </a:r>
            <a:endParaRPr lang="tr-TR" dirty="0"/>
          </a:p>
        </p:txBody>
      </p:sp>
      <p:grpSp>
        <p:nvGrpSpPr>
          <p:cNvPr id="5" name="4 Grup"/>
          <p:cNvGrpSpPr/>
          <p:nvPr/>
        </p:nvGrpSpPr>
        <p:grpSpPr>
          <a:xfrm>
            <a:off x="2786896" y="1319510"/>
            <a:ext cx="3570208" cy="4218981"/>
            <a:chOff x="3468767" y="1431458"/>
            <a:chExt cx="3570208" cy="4218981"/>
          </a:xfrm>
        </p:grpSpPr>
        <p:pic>
          <p:nvPicPr>
            <p:cNvPr id="3" name="Picture 2" descr="https://encrypted-tbn0.gstatic.com/images?q=tbn:ANd9GcT6eOBHtkFg1OttL4Xwc27wrv9paGSX4utu8AQuS97Mv1unr86u"/>
            <p:cNvPicPr>
              <a:picLocks noChangeAspect="1" noChangeArrowheads="1"/>
            </p:cNvPicPr>
            <p:nvPr/>
          </p:nvPicPr>
          <p:blipFill>
            <a:blip r:embed="rId2"/>
            <a:srcRect/>
            <a:stretch>
              <a:fillRect/>
            </a:stretch>
          </p:blipFill>
          <p:spPr bwMode="auto">
            <a:xfrm>
              <a:off x="3468767" y="1431458"/>
              <a:ext cx="3295650" cy="3295651"/>
            </a:xfrm>
            <a:prstGeom prst="rect">
              <a:avLst/>
            </a:prstGeom>
            <a:noFill/>
          </p:spPr>
        </p:pic>
        <p:sp>
          <p:nvSpPr>
            <p:cNvPr id="4" name="3 Metin kutusu"/>
            <p:cNvSpPr txBox="1"/>
            <p:nvPr/>
          </p:nvSpPr>
          <p:spPr>
            <a:xfrm>
              <a:off x="3468767" y="4727109"/>
              <a:ext cx="3570208" cy="923330"/>
            </a:xfrm>
            <a:prstGeom prst="rect">
              <a:avLst/>
            </a:prstGeom>
            <a:noFill/>
          </p:spPr>
          <p:txBody>
            <a:bodyPr wrap="none" rtlCol="0">
              <a:spAutoFit/>
            </a:bodyPr>
            <a:lstStyle/>
            <a:p>
              <a:pPr algn="ctr"/>
              <a:r>
                <a:rPr lang="tr-TR" i="1" dirty="0" smtClean="0"/>
                <a:t>Döngüler çok uzun kodları</a:t>
              </a:r>
            </a:p>
            <a:p>
              <a:pPr algn="ctr"/>
              <a:r>
                <a:rPr lang="tr-TR" i="1" dirty="0" smtClean="0"/>
                <a:t>birkaç satıra düşürmemizi sağlar </a:t>
              </a:r>
            </a:p>
            <a:p>
              <a:pPr algn="ctr"/>
              <a:r>
                <a:rPr lang="tr-TR" i="1" dirty="0" smtClean="0"/>
                <a:t>ve bizi güçlü kılar.</a:t>
              </a:r>
              <a:endParaRPr lang="tr-TR" i="1" dirty="0"/>
            </a:p>
          </p:txBody>
        </p:sp>
      </p:gr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 döngüsünün yapısı temel olarak şöyledir:</a:t>
            </a:r>
          </a:p>
          <a:p>
            <a:pPr algn="just">
              <a:buFontTx/>
              <a:buChar char="-"/>
            </a:pPr>
            <a:endParaRPr lang="tr-TR" sz="2400" dirty="0" smtClean="0">
              <a:solidFill>
                <a:schemeClr val="tx1"/>
              </a:solidFill>
            </a:endParaRPr>
          </a:p>
          <a:p>
            <a:pPr algn="just"/>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(kontrol)</a:t>
            </a:r>
          </a:p>
          <a:p>
            <a:pPr algn="just"/>
            <a:r>
              <a:rPr lang="tr-TR" sz="2400" dirty="0" smtClean="0">
                <a:solidFill>
                  <a:schemeClr val="tx1"/>
                </a:solidFill>
              </a:rPr>
              <a:t>   {</a:t>
            </a:r>
          </a:p>
          <a:p>
            <a:pPr algn="just"/>
            <a:r>
              <a:rPr lang="tr-TR" sz="2400" dirty="0" smtClean="0">
                <a:solidFill>
                  <a:schemeClr val="tx1"/>
                </a:solidFill>
              </a:rPr>
              <a:t>       işlem_1;</a:t>
            </a:r>
          </a:p>
          <a:p>
            <a:pPr algn="just"/>
            <a:r>
              <a:rPr lang="tr-TR" sz="2400" dirty="0" smtClean="0">
                <a:solidFill>
                  <a:schemeClr val="tx1"/>
                </a:solidFill>
              </a:rPr>
              <a:t>       işlem_2;</a:t>
            </a:r>
          </a:p>
          <a:p>
            <a:pPr algn="just"/>
            <a:r>
              <a:rPr lang="tr-TR" sz="2400" dirty="0" smtClean="0">
                <a:solidFill>
                  <a:schemeClr val="tx1"/>
                </a:solidFill>
              </a:rPr>
              <a:t>       …</a:t>
            </a:r>
          </a:p>
          <a:p>
            <a:pPr algn="just"/>
            <a:r>
              <a:rPr lang="tr-TR" sz="2400" dirty="0" smtClean="0">
                <a:solidFill>
                  <a:schemeClr val="tx1"/>
                </a:solidFill>
              </a:rPr>
              <a:t>       işlem_n;</a:t>
            </a:r>
          </a:p>
          <a:p>
            <a:pPr algn="just"/>
            <a:r>
              <a:rPr lang="tr-TR" sz="2400" dirty="0" smtClean="0">
                <a:solidFill>
                  <a:schemeClr val="tx1"/>
                </a:solidFill>
              </a:rPr>
              <a:t>    }</a:t>
            </a:r>
          </a:p>
          <a:p>
            <a:pPr algn="just"/>
            <a:endParaRPr lang="tr-TR" sz="2400" dirty="0" smtClean="0">
              <a:solidFill>
                <a:schemeClr val="tx1"/>
              </a:solidFill>
            </a:endParaRPr>
          </a:p>
          <a:p>
            <a:pPr algn="just">
              <a:buFontTx/>
              <a:buChar char="-"/>
            </a:pPr>
            <a:r>
              <a:rPr lang="tr-TR" sz="2400" dirty="0" smtClean="0">
                <a:solidFill>
                  <a:schemeClr val="tx1"/>
                </a:solidFill>
              </a:rPr>
              <a:t> Eğer döngü içerisinde yalnızca tek bir satır çalışacaksa süslü parantez kullanılmayabilir.</a:t>
            </a:r>
          </a:p>
          <a:p>
            <a:pPr algn="just">
              <a:buFontTx/>
              <a:buChar char="-"/>
            </a:pPr>
            <a:r>
              <a:rPr lang="tr-TR" sz="2400" dirty="0" smtClean="0">
                <a:solidFill>
                  <a:schemeClr val="tx1"/>
                </a:solidFill>
              </a:rPr>
              <a:t> Eğer döngünün herhangi bir anında döngüden çıkış kontrolüne bakılmaksızın döngüden çıkılmak istenirse </a:t>
            </a:r>
            <a:r>
              <a:rPr lang="tr-TR" sz="2400" dirty="0" err="1" smtClean="0">
                <a:solidFill>
                  <a:schemeClr val="tx1"/>
                </a:solidFill>
              </a:rPr>
              <a:t>switch</a:t>
            </a:r>
            <a:r>
              <a:rPr lang="tr-TR" sz="2400" dirty="0" smtClean="0">
                <a:solidFill>
                  <a:schemeClr val="tx1"/>
                </a:solidFill>
              </a:rPr>
              <a:t> bloğunda da gördüğümüz “</a:t>
            </a:r>
            <a:r>
              <a:rPr lang="tr-TR" sz="2400" b="1" i="1" dirty="0" smtClean="0">
                <a:solidFill>
                  <a:schemeClr val="tx1"/>
                </a:solidFill>
              </a:rPr>
              <a:t>break</a:t>
            </a:r>
            <a:r>
              <a:rPr lang="tr-TR" sz="2400" dirty="0" smtClean="0">
                <a:solidFill>
                  <a:schemeClr val="tx1"/>
                </a:solidFill>
              </a:rPr>
              <a:t>” komutu kullanılmalıdır. </a:t>
            </a:r>
            <a:r>
              <a:rPr lang="tr-TR" sz="2400" b="1" i="1" dirty="0" smtClean="0">
                <a:solidFill>
                  <a:schemeClr val="tx1"/>
                </a:solidFill>
              </a:rPr>
              <a:t>break</a:t>
            </a:r>
            <a:r>
              <a:rPr lang="tr-TR" sz="2400" dirty="0" smtClean="0">
                <a:solidFill>
                  <a:schemeClr val="tx1"/>
                </a:solidFill>
              </a:rPr>
              <a:t> komutu içinde bulunduğu döngünün dışına çıkılmasına olanak sağlar. </a:t>
            </a:r>
          </a:p>
        </p:txBody>
      </p:sp>
      <p:sp>
        <p:nvSpPr>
          <p:cNvPr id="4" name="3 Yuvarlatılmış Dikdörtgen"/>
          <p:cNvSpPr/>
          <p:nvPr/>
        </p:nvSpPr>
        <p:spPr>
          <a:xfrm>
            <a:off x="4071934" y="1714488"/>
            <a:ext cx="1785950" cy="20717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err="1" smtClean="0"/>
              <a:t>while</a:t>
            </a:r>
            <a:r>
              <a:rPr lang="tr-TR" dirty="0" smtClean="0"/>
              <a:t>(1)</a:t>
            </a:r>
          </a:p>
          <a:p>
            <a:r>
              <a:rPr lang="tr-TR" dirty="0" smtClean="0"/>
              <a:t>{</a:t>
            </a:r>
          </a:p>
          <a:p>
            <a:endParaRPr lang="tr-TR" dirty="0" smtClean="0"/>
          </a:p>
          <a:p>
            <a:r>
              <a:rPr lang="tr-TR" dirty="0" smtClean="0"/>
              <a:t>// </a:t>
            </a:r>
            <a:r>
              <a:rPr lang="tr-TR" dirty="0" err="1" smtClean="0"/>
              <a:t>islemler</a:t>
            </a:r>
            <a:r>
              <a:rPr lang="tr-TR" dirty="0" smtClean="0"/>
              <a:t>…</a:t>
            </a:r>
          </a:p>
          <a:p>
            <a:endParaRPr lang="tr-TR" dirty="0" smtClean="0"/>
          </a:p>
          <a:p>
            <a:r>
              <a:rPr lang="tr-TR" dirty="0" smtClean="0"/>
              <a:t>}</a:t>
            </a:r>
            <a:endParaRPr lang="tr-TR" dirty="0"/>
          </a:p>
        </p:txBody>
      </p:sp>
      <p:sp>
        <p:nvSpPr>
          <p:cNvPr id="5" name="4 Metin kutusu"/>
          <p:cNvSpPr txBox="1"/>
          <p:nvPr/>
        </p:nvSpPr>
        <p:spPr>
          <a:xfrm>
            <a:off x="6215074" y="2571744"/>
            <a:ext cx="1714512" cy="923330"/>
          </a:xfrm>
          <a:prstGeom prst="rect">
            <a:avLst/>
          </a:prstGeom>
          <a:noFill/>
        </p:spPr>
        <p:txBody>
          <a:bodyPr wrap="square" rtlCol="0">
            <a:spAutoFit/>
          </a:bodyPr>
          <a:lstStyle/>
          <a:p>
            <a:r>
              <a:rPr lang="tr-TR" dirty="0" smtClean="0"/>
              <a:t>Sonsuz şekilde dönen döngüye örnek</a:t>
            </a:r>
            <a:endParaRPr lang="tr-TR" dirty="0"/>
          </a:p>
        </p:txBody>
      </p:sp>
      <p:cxnSp>
        <p:nvCxnSpPr>
          <p:cNvPr id="7" name="6 Düz Ok Bağlayıcısı"/>
          <p:cNvCxnSpPr/>
          <p:nvPr/>
        </p:nvCxnSpPr>
        <p:spPr>
          <a:xfrm>
            <a:off x="5857884" y="2071678"/>
            <a:ext cx="71438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1’den 100’e kadarki sayıları yazdıran kod</a:t>
            </a:r>
            <a:endParaRPr lang="tr-TR" dirty="0"/>
          </a:p>
        </p:txBody>
      </p:sp>
      <p:pic>
        <p:nvPicPr>
          <p:cNvPr id="4" name="3 İçerik Yer Tutucusu" descr="bilgisayar.wmf"/>
          <p:cNvPicPr>
            <a:picLocks noGrp="1" noChangeAspect="1"/>
          </p:cNvPicPr>
          <p:nvPr>
            <p:ph sz="quarter" idx="1"/>
          </p:nvPr>
        </p:nvPicPr>
        <p:blipFill>
          <a:blip r:embed="rId2"/>
          <a:stretch>
            <a:fillRect/>
          </a:stretch>
        </p:blipFill>
        <p:spPr>
          <a:xfrm>
            <a:off x="6286512" y="3714752"/>
            <a:ext cx="1819275" cy="1857375"/>
          </a:xfrm>
        </p:spPr>
      </p:pic>
      <p:sp>
        <p:nvSpPr>
          <p:cNvPr id="5" name="4 Dikdörtgen"/>
          <p:cNvSpPr/>
          <p:nvPr/>
        </p:nvSpPr>
        <p:spPr>
          <a:xfrm>
            <a:off x="1214414" y="1500174"/>
            <a:ext cx="2143140" cy="42148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sz="2400" dirty="0" smtClean="0"/>
              <a:t>1</a:t>
            </a:r>
          </a:p>
          <a:p>
            <a:r>
              <a:rPr lang="tr-TR" sz="2400" dirty="0" smtClean="0"/>
              <a:t>2</a:t>
            </a:r>
          </a:p>
          <a:p>
            <a:r>
              <a:rPr lang="tr-TR" sz="2400" dirty="0" smtClean="0"/>
              <a:t>3</a:t>
            </a:r>
          </a:p>
          <a:p>
            <a:r>
              <a:rPr lang="tr-TR" sz="2400" dirty="0" smtClean="0"/>
              <a:t>.</a:t>
            </a:r>
          </a:p>
          <a:p>
            <a:r>
              <a:rPr lang="tr-TR" sz="2400" dirty="0" smtClean="0"/>
              <a:t>.</a:t>
            </a:r>
          </a:p>
          <a:p>
            <a:r>
              <a:rPr lang="tr-TR" sz="2400" dirty="0" smtClean="0"/>
              <a:t>.</a:t>
            </a:r>
          </a:p>
          <a:p>
            <a:r>
              <a:rPr lang="tr-TR" sz="2400" dirty="0" smtClean="0"/>
              <a:t>.</a:t>
            </a:r>
          </a:p>
          <a:p>
            <a:r>
              <a:rPr lang="tr-TR" sz="2400" dirty="0" smtClean="0"/>
              <a:t>.</a:t>
            </a:r>
          </a:p>
          <a:p>
            <a:r>
              <a:rPr lang="tr-TR" sz="2400" dirty="0" smtClean="0"/>
              <a:t>.</a:t>
            </a:r>
          </a:p>
          <a:p>
            <a:r>
              <a:rPr lang="tr-TR" sz="2400" dirty="0" smtClean="0"/>
              <a:t>100</a:t>
            </a:r>
          </a:p>
        </p:txBody>
      </p:sp>
      <p:sp>
        <p:nvSpPr>
          <p:cNvPr id="6" name="5 Metin kutusu"/>
          <p:cNvSpPr txBox="1"/>
          <p:nvPr/>
        </p:nvSpPr>
        <p:spPr>
          <a:xfrm>
            <a:off x="5715008" y="2571744"/>
            <a:ext cx="264320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Bu kodda </a:t>
            </a:r>
            <a:r>
              <a:rPr lang="tr-TR" dirty="0" err="1" smtClean="0"/>
              <a:t>while</a:t>
            </a:r>
            <a:r>
              <a:rPr lang="tr-TR" dirty="0" smtClean="0"/>
              <a:t> yerine </a:t>
            </a:r>
            <a:r>
              <a:rPr lang="tr-TR" dirty="0" err="1" smtClean="0"/>
              <a:t>if</a:t>
            </a:r>
            <a:r>
              <a:rPr lang="tr-TR" dirty="0" smtClean="0"/>
              <a:t> kullansak ne olurdu?</a:t>
            </a:r>
            <a:endParaRPr lang="tr-TR" dirty="0"/>
          </a:p>
        </p:txBody>
      </p:sp>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Günlük hayatta bilgisayar kullanımı olmadan kağıt üzerinde yapılan işlerde her şeyin kayıt altına alınması ve her bir işlemin kağıt üzerine yazılması gerekir. Bu hem işlerin uzamasına, hem de çok fazla kayıtla uğraşılmasına neden olur. Aynı veya benzer işlerin </a:t>
            </a:r>
            <a:r>
              <a:rPr lang="tr-TR" sz="2400" b="1" dirty="0" smtClean="0">
                <a:solidFill>
                  <a:schemeClr val="tx1"/>
                </a:solidFill>
              </a:rPr>
              <a:t>bile tekrar tekrar yapılması gerekebilir</a:t>
            </a:r>
            <a:r>
              <a:rPr lang="tr-TR" sz="2400" dirty="0" smtClean="0">
                <a:solidFill>
                  <a:schemeClr val="tx1"/>
                </a:solidFill>
              </a:rPr>
              <a:t>.</a:t>
            </a:r>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i="1" dirty="0" smtClean="0">
                <a:solidFill>
                  <a:schemeClr val="tx1"/>
                </a:solidFill>
              </a:rPr>
              <a:t> </a:t>
            </a:r>
            <a:r>
              <a:rPr lang="tr-TR" sz="2400" dirty="0" smtClean="0">
                <a:solidFill>
                  <a:schemeClr val="tx1"/>
                </a:solidFill>
              </a:rPr>
              <a:t>Programlama dillerinde akış kontrolleri sayesinde bu tür işlerin çok daha kısa sürede yapılması mümkündür. Sadece birkaç satır kod yazılarak </a:t>
            </a:r>
            <a:r>
              <a:rPr lang="tr-TR" sz="2400" b="1" dirty="0" smtClean="0">
                <a:solidFill>
                  <a:schemeClr val="tx1"/>
                </a:solidFill>
              </a:rPr>
              <a:t>çok büyük işlerin kolay ve kısa sürede </a:t>
            </a:r>
            <a:r>
              <a:rPr lang="tr-TR" sz="2400" dirty="0" smtClean="0">
                <a:solidFill>
                  <a:schemeClr val="tx1"/>
                </a:solidFill>
              </a:rPr>
              <a:t>yapılmasına olanak sağlayan programlama dillerinde akış kontrollerinin iyi bir şekilde öğrenilmesi ve uygulanması gerekir.</a:t>
            </a:r>
          </a:p>
        </p:txBody>
      </p:sp>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Döngüler de tıpkı </a:t>
            </a:r>
            <a:r>
              <a:rPr lang="tr-TR" sz="2400" b="1" dirty="0" err="1" smtClean="0">
                <a:solidFill>
                  <a:schemeClr val="tx1"/>
                </a:solidFill>
              </a:rPr>
              <a:t>if</a:t>
            </a:r>
            <a:r>
              <a:rPr lang="tr-TR" sz="2400" b="1" dirty="0" smtClean="0">
                <a:solidFill>
                  <a:schemeClr val="tx1"/>
                </a:solidFill>
              </a:rPr>
              <a:t> karar verme yapısındaki </a:t>
            </a:r>
            <a:r>
              <a:rPr lang="tr-TR" sz="2400" dirty="0" smtClean="0">
                <a:solidFill>
                  <a:schemeClr val="tx1"/>
                </a:solidFill>
              </a:rPr>
              <a:t>gibi mantıksal değerler ve operatörlerle çalışır. </a:t>
            </a:r>
          </a:p>
          <a:p>
            <a:pPr algn="just">
              <a:buNone/>
            </a:pPr>
            <a:endParaRPr lang="tr-TR" sz="2400" dirty="0" smtClean="0">
              <a:solidFill>
                <a:schemeClr val="tx1"/>
              </a:solidFill>
            </a:endParaRPr>
          </a:p>
          <a:p>
            <a:pPr algn="just">
              <a:buNone/>
            </a:pPr>
            <a:endParaRPr lang="tr-TR" sz="2400" dirty="0" smtClean="0"/>
          </a:p>
          <a:p>
            <a:pPr algn="just">
              <a:buNone/>
            </a:pPr>
            <a:endParaRPr lang="tr-TR" sz="2400" dirty="0" smtClean="0">
              <a:solidFill>
                <a:schemeClr val="tx1"/>
              </a:solidFill>
            </a:endParaRPr>
          </a:p>
          <a:p>
            <a:pPr algn="just">
              <a:buNone/>
            </a:pPr>
            <a:endParaRPr lang="tr-TR" sz="2400" dirty="0" smtClean="0"/>
          </a:p>
          <a:p>
            <a:pPr algn="just">
              <a:buNone/>
            </a:pPr>
            <a:endParaRPr lang="tr-TR" sz="2400" dirty="0" smtClean="0">
              <a:solidFill>
                <a:schemeClr val="tx1"/>
              </a:solidFill>
            </a:endParaRPr>
          </a:p>
          <a:p>
            <a:pPr algn="just">
              <a:buFontTx/>
              <a:buChar char="-"/>
            </a:pPr>
            <a:r>
              <a:rPr lang="tr-TR" sz="2400" dirty="0" smtClean="0">
                <a:solidFill>
                  <a:schemeClr val="tx1"/>
                </a:solidFill>
              </a:rPr>
              <a:t> Bir döngüye ne zaman girileceği, döngünün kaç kez döneceği, döngüden ne zaman çıkılacağı durumlarının </a:t>
            </a:r>
            <a:r>
              <a:rPr lang="tr-TR" sz="2400" b="1" dirty="0" smtClean="0">
                <a:solidFill>
                  <a:schemeClr val="tx1"/>
                </a:solidFill>
              </a:rPr>
              <a:t>iyi incelenmesi </a:t>
            </a:r>
            <a:r>
              <a:rPr lang="tr-TR" sz="2400" dirty="0" smtClean="0">
                <a:solidFill>
                  <a:schemeClr val="tx1"/>
                </a:solidFill>
              </a:rPr>
              <a:t>gerekir.</a:t>
            </a:r>
          </a:p>
        </p:txBody>
      </p:sp>
      <p:sp>
        <p:nvSpPr>
          <p:cNvPr id="4" name="3 Yuvarlatılmış Dikdörtgen"/>
          <p:cNvSpPr/>
          <p:nvPr/>
        </p:nvSpPr>
        <p:spPr>
          <a:xfrm>
            <a:off x="3071802" y="2285992"/>
            <a:ext cx="3214710"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if’e</a:t>
            </a:r>
            <a:r>
              <a:rPr lang="tr-TR" dirty="0" smtClean="0"/>
              <a:t> çok benzerler ancak </a:t>
            </a:r>
            <a:r>
              <a:rPr lang="tr-TR" dirty="0" err="1" smtClean="0"/>
              <a:t>if’in</a:t>
            </a:r>
            <a:r>
              <a:rPr lang="tr-TR" dirty="0" smtClean="0"/>
              <a:t> kapatma süslüsünden sonra kod aşağıdan devam ederken, döngüler koşul kısmına dönerler.</a:t>
            </a:r>
            <a:endParaRPr lang="tr-TR" dirty="0"/>
          </a:p>
        </p:txBody>
      </p:sp>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t>
            </a:r>
            <a:r>
              <a:rPr lang="tr-TR" sz="2400" b="1" i="1" dirty="0" err="1" smtClean="0">
                <a:solidFill>
                  <a:schemeClr val="tx1"/>
                </a:solidFill>
              </a:rPr>
              <a:t>while</a:t>
            </a:r>
            <a:r>
              <a:rPr lang="tr-TR" sz="2400" dirty="0" smtClean="0">
                <a:solidFill>
                  <a:schemeClr val="tx1"/>
                </a:solidFill>
              </a:rPr>
              <a:t> döngüsü bir mantıksal ifadenin durumuna göre hareket eden bir döngüdür. </a:t>
            </a:r>
          </a:p>
          <a:p>
            <a:pPr algn="just">
              <a:buFontTx/>
              <a:buChar char="-"/>
            </a:pPr>
            <a:r>
              <a:rPr lang="tr-TR" sz="2400" dirty="0" smtClean="0">
                <a:solidFill>
                  <a:schemeClr val="tx1"/>
                </a:solidFill>
              </a:rPr>
              <a:t>Döngüde yer alması gereken </a:t>
            </a:r>
          </a:p>
          <a:p>
            <a:pPr lvl="1" algn="just">
              <a:buFontTx/>
              <a:buChar char="-"/>
            </a:pPr>
            <a:r>
              <a:rPr lang="tr-TR" sz="2100" dirty="0" smtClean="0">
                <a:solidFill>
                  <a:schemeClr val="tx1"/>
                </a:solidFill>
              </a:rPr>
              <a:t>kontrol değişkeni atamaları</a:t>
            </a:r>
          </a:p>
          <a:p>
            <a:pPr lvl="1" algn="just">
              <a:buFontTx/>
              <a:buChar char="-"/>
            </a:pPr>
            <a:r>
              <a:rPr lang="tr-TR" sz="2100" dirty="0" smtClean="0">
                <a:solidFill>
                  <a:schemeClr val="tx1"/>
                </a:solidFill>
              </a:rPr>
              <a:t>mantıksal kontrol</a:t>
            </a:r>
          </a:p>
          <a:p>
            <a:pPr lvl="1" algn="just">
              <a:buFontTx/>
              <a:buChar char="-"/>
            </a:pPr>
            <a:r>
              <a:rPr lang="tr-TR" sz="2100" dirty="0" smtClean="0">
                <a:solidFill>
                  <a:schemeClr val="tx1"/>
                </a:solidFill>
              </a:rPr>
              <a:t>değişken güncelleştirmeleri </a:t>
            </a:r>
          </a:p>
          <a:p>
            <a:pPr lvl="1" algn="just">
              <a:buNone/>
            </a:pPr>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/do </a:t>
            </a:r>
            <a:r>
              <a:rPr lang="tr-TR" sz="2400" dirty="0" err="1" smtClean="0">
                <a:solidFill>
                  <a:schemeClr val="tx1"/>
                </a:solidFill>
              </a:rPr>
              <a:t>while</a:t>
            </a:r>
            <a:r>
              <a:rPr lang="tr-TR" sz="2400" dirty="0" smtClean="0">
                <a:solidFill>
                  <a:schemeClr val="tx1"/>
                </a:solidFill>
              </a:rPr>
              <a:t> döngülerinde birbirinden bağımsız ve 	kodun ayrı satırlarında yapılmaktadır. </a:t>
            </a:r>
            <a:r>
              <a:rPr lang="tr-TR" sz="2400" dirty="0" err="1" smtClean="0">
                <a:solidFill>
                  <a:schemeClr val="tx1"/>
                </a:solidFill>
              </a:rPr>
              <a:t>for</a:t>
            </a:r>
            <a:r>
              <a:rPr lang="tr-TR" sz="2400" dirty="0" smtClean="0">
                <a:solidFill>
                  <a:schemeClr val="tx1"/>
                </a:solidFill>
              </a:rPr>
              <a:t> döngüsünde ise 	bunlar tek satırda toplanacaktır.</a:t>
            </a:r>
          </a:p>
        </p:txBody>
      </p:sp>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kumimoji="0" lang="tr-TR" dirty="0" smtClean="0">
                <a:ea typeface="ＭＳ Ｐゴシック" charset="-128"/>
                <a:cs typeface="ＭＳ Ｐゴシック" charset="-128"/>
              </a:rPr>
              <a:t>w</a:t>
            </a:r>
            <a:r>
              <a:rPr kumimoji="0" lang="en-US" dirty="0" err="1" smtClean="0">
                <a:ea typeface="ＭＳ Ｐゴシック" charset="-128"/>
                <a:cs typeface="ＭＳ Ｐゴシック" charset="-128"/>
              </a:rPr>
              <a:t>hile</a:t>
            </a:r>
            <a:r>
              <a:rPr kumimoji="0" lang="en-US" dirty="0" smtClean="0">
                <a:ea typeface="ＭＳ Ｐゴシック" charset="-128"/>
                <a:cs typeface="ＭＳ Ｐゴシック" charset="-128"/>
              </a:rPr>
              <a:t> </a:t>
            </a:r>
            <a:r>
              <a:rPr kumimoji="0" lang="en-US" dirty="0">
                <a:ea typeface="ＭＳ Ｐゴシック" charset="-128"/>
                <a:cs typeface="ＭＳ Ｐゴシック" charset="-128"/>
              </a:rPr>
              <a:t>Loop</a:t>
            </a:r>
          </a:p>
        </p:txBody>
      </p:sp>
      <p:sp>
        <p:nvSpPr>
          <p:cNvPr id="35844"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The </a:t>
            </a:r>
            <a:r>
              <a:rPr kumimoji="0" lang="en-US" sz="1600" b="1" dirty="0">
                <a:latin typeface="Courier New" charset="0"/>
                <a:ea typeface="ＭＳ Ｐゴシック" charset="-128"/>
                <a:cs typeface="ＭＳ Ｐゴシック" charset="-128"/>
              </a:rPr>
              <a:t>while</a:t>
            </a:r>
            <a:r>
              <a:rPr kumimoji="0" lang="en-US" dirty="0">
                <a:ea typeface="ＭＳ Ｐゴシック" charset="-128"/>
                <a:cs typeface="ＭＳ Ｐゴシック" charset="-128"/>
              </a:rPr>
              <a:t> loop.  </a:t>
            </a:r>
            <a:r>
              <a:rPr kumimoji="0" lang="en-US" dirty="0">
                <a:solidFill>
                  <a:schemeClr val="tx1"/>
                </a:solidFill>
                <a:ea typeface="ＭＳ Ｐゴシック" charset="-128"/>
                <a:cs typeface="ＭＳ Ｐゴシック" charset="-128"/>
              </a:rPr>
              <a:t>A common repetition structure.</a:t>
            </a:r>
          </a:p>
          <a:p>
            <a:pPr lvl="1"/>
            <a:r>
              <a:rPr kumimoji="0" lang="en-US" dirty="0"/>
              <a:t>Evaluate a </a:t>
            </a:r>
            <a:r>
              <a:rPr kumimoji="0" lang="tr-TR" dirty="0" err="1" smtClean="0"/>
              <a:t>logical</a:t>
            </a:r>
            <a:r>
              <a:rPr kumimoji="0" lang="tr-TR" dirty="0" smtClean="0"/>
              <a:t> e</a:t>
            </a:r>
            <a:r>
              <a:rPr kumimoji="0" lang="en-US" dirty="0" err="1" smtClean="0"/>
              <a:t>xpression</a:t>
            </a:r>
            <a:r>
              <a:rPr kumimoji="0" lang="en-US" dirty="0"/>
              <a:t>.</a:t>
            </a:r>
          </a:p>
          <a:p>
            <a:pPr lvl="1"/>
            <a:r>
              <a:rPr kumimoji="0" lang="en-US" dirty="0"/>
              <a:t>If </a:t>
            </a:r>
            <a:r>
              <a:rPr kumimoji="0" lang="en-US" sz="1600" b="1" dirty="0">
                <a:latin typeface="Courier New" charset="0"/>
              </a:rPr>
              <a:t>true</a:t>
            </a:r>
            <a:r>
              <a:rPr kumimoji="0" lang="en-US" dirty="0"/>
              <a:t>, execute some statements.</a:t>
            </a:r>
          </a:p>
          <a:p>
            <a:pPr lvl="1"/>
            <a:r>
              <a:rPr kumimoji="0" lang="en-US" dirty="0"/>
              <a:t>Repeat.</a:t>
            </a:r>
          </a:p>
        </p:txBody>
      </p:sp>
      <p:sp>
        <p:nvSpPr>
          <p:cNvPr id="35845" name="Rectangle 4"/>
          <p:cNvSpPr>
            <a:spLocks noChangeArrowheads="1"/>
          </p:cNvSpPr>
          <p:nvPr/>
        </p:nvSpPr>
        <p:spPr bwMode="auto">
          <a:xfrm>
            <a:off x="746125" y="1460500"/>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cxnSp>
        <p:nvCxnSpPr>
          <p:cNvPr id="35846" name="AutoShape 5"/>
          <p:cNvCxnSpPr>
            <a:cxnSpLocks noChangeShapeType="1"/>
          </p:cNvCxnSpPr>
          <p:nvPr/>
        </p:nvCxnSpPr>
        <p:spPr bwMode="auto">
          <a:xfrm rot="10800000" flipH="1">
            <a:off x="715963" y="1522230"/>
            <a:ext cx="30162" cy="684213"/>
          </a:xfrm>
          <a:prstGeom prst="bentConnector3">
            <a:avLst>
              <a:gd name="adj1" fmla="val -757894"/>
            </a:avLst>
          </a:prstGeom>
          <a:noFill/>
          <a:ln w="12700">
            <a:solidFill>
              <a:schemeClr val="accent1"/>
            </a:solidFill>
            <a:miter lim="800000"/>
            <a:headEnd/>
            <a:tailEnd type="triangle" w="med" len="med"/>
          </a:ln>
        </p:spPr>
      </p:cxnSp>
      <p:sp>
        <p:nvSpPr>
          <p:cNvPr id="35847" name="Rectangle 7"/>
          <p:cNvSpPr>
            <a:spLocks noChangeArrowheads="1"/>
          </p:cNvSpPr>
          <p:nvPr/>
        </p:nvSpPr>
        <p:spPr bwMode="auto">
          <a:xfrm>
            <a:off x="715963" y="2144713"/>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sp>
        <p:nvSpPr>
          <p:cNvPr id="35848" name="Rectangle 26"/>
          <p:cNvSpPr>
            <a:spLocks noChangeArrowheads="1"/>
          </p:cNvSpPr>
          <p:nvPr/>
        </p:nvSpPr>
        <p:spPr bwMode="auto">
          <a:xfrm>
            <a:off x="900113" y="3328988"/>
            <a:ext cx="3478212" cy="117316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182880" tIns="182880" rIns="182880" bIns="182880">
            <a:prstTxWarp prst="textNoShape">
              <a:avLst/>
            </a:prstTxWarp>
          </a:bodyPr>
          <a:lstStyle/>
          <a:p>
            <a:r>
              <a:rPr lang="en-US" sz="1600" b="1" dirty="0" smtClean="0">
                <a:solidFill>
                  <a:srgbClr val="0000FF"/>
                </a:solidFill>
                <a:latin typeface="Courier New" charset="0"/>
              </a:rPr>
              <a:t>while</a:t>
            </a:r>
            <a:r>
              <a:rPr lang="en-US" sz="1600" b="1" dirty="0" smtClean="0">
                <a:solidFill>
                  <a:srgbClr val="9A1900"/>
                </a:solidFill>
                <a:latin typeface="Courier New" charset="0"/>
              </a:rPr>
              <a:t>(</a:t>
            </a:r>
            <a:r>
              <a:rPr lang="tr-TR" sz="1400" dirty="0" err="1" smtClean="0">
                <a:solidFill>
                  <a:schemeClr val="bg2"/>
                </a:solidFill>
                <a:latin typeface="Lucida Sans Italic" pitchFamily="32" charset="0"/>
              </a:rPr>
              <a:t>logical</a:t>
            </a:r>
            <a:r>
              <a:rPr lang="en-US" sz="1400" dirty="0" smtClean="0">
                <a:solidFill>
                  <a:schemeClr val="bg2"/>
                </a:solidFill>
                <a:latin typeface="Lucida Sans Italic" pitchFamily="32" charset="0"/>
              </a:rPr>
              <a:t> </a:t>
            </a:r>
            <a:r>
              <a:rPr lang="en-US" sz="1400" dirty="0">
                <a:solidFill>
                  <a:schemeClr val="bg2"/>
                </a:solidFill>
                <a:latin typeface="Lucida Sans Italic" pitchFamily="32" charset="0"/>
              </a:rPr>
              <a:t>expression</a:t>
            </a:r>
            <a:r>
              <a:rPr lang="en-US" sz="1600" b="1" dirty="0">
                <a:solidFill>
                  <a:srgbClr val="9A1900"/>
                </a:solidFill>
                <a:latin typeface="Courier New" charset="0"/>
              </a:rPr>
              <a:t>) </a:t>
            </a:r>
            <a:r>
              <a:rPr lang="en-US" sz="1600" b="1" dirty="0">
                <a:latin typeface="Courier New" charset="0"/>
              </a:rPr>
              <a:t>{</a:t>
            </a:r>
            <a:endParaRPr lang="en-US" sz="1600" b="1" dirty="0">
              <a:solidFill>
                <a:srgbClr val="9A1900"/>
              </a:solidFill>
              <a:latin typeface="Courier New" charset="0"/>
            </a:endParaRPr>
          </a:p>
          <a:p>
            <a:r>
              <a:rPr lang="en-US" sz="1400" dirty="0">
                <a:solidFill>
                  <a:schemeClr val="bg2"/>
                </a:solidFill>
                <a:latin typeface="Lucida Sans Italic" pitchFamily="32" charset="0"/>
              </a:rPr>
              <a:t>statement 1</a:t>
            </a:r>
            <a:r>
              <a:rPr lang="en-US" sz="1600" b="1" dirty="0">
                <a:solidFill>
                  <a:schemeClr val="bg2"/>
                </a:solidFill>
                <a:latin typeface="Courier New" charset="0"/>
              </a:rPr>
              <a:t>;</a:t>
            </a:r>
          </a:p>
          <a:p>
            <a:r>
              <a:rPr lang="en-US" sz="1400" dirty="0">
                <a:solidFill>
                  <a:schemeClr val="bg2"/>
                </a:solidFill>
                <a:latin typeface="Lucida Sans Italic" pitchFamily="32" charset="0"/>
              </a:rPr>
              <a:t>statement 2</a:t>
            </a:r>
            <a:r>
              <a:rPr lang="en-US" sz="1600" b="1" dirty="0">
                <a:solidFill>
                  <a:schemeClr val="bg2"/>
                </a:solidFill>
                <a:latin typeface="Courier New" charset="0"/>
              </a:rPr>
              <a:t>;</a:t>
            </a:r>
          </a:p>
          <a:p>
            <a:r>
              <a:rPr lang="en-US" sz="1600" b="1" dirty="0">
                <a:latin typeface="Courier New" charset="0"/>
              </a:rPr>
              <a:t>}</a:t>
            </a:r>
          </a:p>
        </p:txBody>
      </p:sp>
      <p:sp>
        <p:nvSpPr>
          <p:cNvPr id="35849" name="AutoShape 27"/>
          <p:cNvSpPr>
            <a:spLocks noChangeArrowheads="1"/>
          </p:cNvSpPr>
          <p:nvPr/>
        </p:nvSpPr>
        <p:spPr bwMode="auto">
          <a:xfrm>
            <a:off x="7699375" y="4183063"/>
            <a:ext cx="1104900" cy="341312"/>
          </a:xfrm>
          <a:prstGeom prst="flowChartProcess">
            <a:avLst/>
          </a:prstGeom>
          <a:ln>
            <a:headEnd/>
            <a:tailEnd/>
          </a:ln>
        </p:spPr>
        <p:style>
          <a:lnRef idx="2">
            <a:schemeClr val="accent1"/>
          </a:lnRef>
          <a:fillRef idx="1">
            <a:schemeClr val="lt1"/>
          </a:fillRef>
          <a:effectRef idx="0">
            <a:schemeClr val="accent1"/>
          </a:effectRef>
          <a:fontRef idx="minor">
            <a:schemeClr val="dk1"/>
          </a:fontRef>
        </p:style>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1</a:t>
            </a:r>
            <a:endParaRPr lang="en-US" sz="1400">
              <a:solidFill>
                <a:schemeClr val="bg2"/>
              </a:solidFill>
            </a:endParaRPr>
          </a:p>
        </p:txBody>
      </p:sp>
      <p:cxnSp>
        <p:nvCxnSpPr>
          <p:cNvPr id="35850" name="AutoShape 28"/>
          <p:cNvCxnSpPr>
            <a:cxnSpLocks noChangeShapeType="1"/>
            <a:stCxn id="35856" idx="4"/>
            <a:endCxn id="35859" idx="0"/>
          </p:cNvCxnSpPr>
          <p:nvPr/>
        </p:nvCxnSpPr>
        <p:spPr bwMode="auto">
          <a:xfrm>
            <a:off x="5773738" y="2903538"/>
            <a:ext cx="1587" cy="1212850"/>
          </a:xfrm>
          <a:prstGeom prst="straightConnector1">
            <a:avLst/>
          </a:prstGeom>
          <a:noFill/>
          <a:ln w="9525">
            <a:solidFill>
              <a:schemeClr val="tx1"/>
            </a:solidFill>
            <a:round/>
            <a:headEnd/>
            <a:tailEnd type="triangle" w="sm" len="sm"/>
          </a:ln>
        </p:spPr>
      </p:cxnSp>
      <p:cxnSp>
        <p:nvCxnSpPr>
          <p:cNvPr id="35851" name="AutoShape 29"/>
          <p:cNvCxnSpPr>
            <a:cxnSpLocks noChangeShapeType="1"/>
            <a:stCxn id="35859" idx="6"/>
            <a:endCxn id="35849" idx="1"/>
          </p:cNvCxnSpPr>
          <p:nvPr/>
        </p:nvCxnSpPr>
        <p:spPr bwMode="auto">
          <a:xfrm>
            <a:off x="6657975" y="4349750"/>
            <a:ext cx="1041400" cy="4763"/>
          </a:xfrm>
          <a:prstGeom prst="straightConnector1">
            <a:avLst/>
          </a:prstGeom>
          <a:noFill/>
          <a:ln w="9525">
            <a:solidFill>
              <a:schemeClr val="tx1"/>
            </a:solidFill>
            <a:round/>
            <a:headEnd/>
            <a:tailEnd type="triangle" w="sm" len="sm"/>
          </a:ln>
        </p:spPr>
      </p:cxnSp>
      <p:cxnSp>
        <p:nvCxnSpPr>
          <p:cNvPr id="35852" name="AutoShape 30"/>
          <p:cNvCxnSpPr>
            <a:cxnSpLocks noChangeShapeType="1"/>
            <a:stCxn id="35849" idx="0"/>
            <a:endCxn id="35860" idx="2"/>
          </p:cNvCxnSpPr>
          <p:nvPr/>
        </p:nvCxnSpPr>
        <p:spPr bwMode="auto">
          <a:xfrm rot="-5400000">
            <a:off x="7954962" y="3886201"/>
            <a:ext cx="593725" cy="0"/>
          </a:xfrm>
          <a:prstGeom prst="straightConnector1">
            <a:avLst/>
          </a:prstGeom>
          <a:noFill/>
          <a:ln w="9525">
            <a:solidFill>
              <a:schemeClr val="tx1"/>
            </a:solidFill>
            <a:round/>
            <a:headEnd/>
            <a:tailEnd type="triangle" w="sm" len="sm"/>
          </a:ln>
        </p:spPr>
      </p:cxnSp>
      <p:sp>
        <p:nvSpPr>
          <p:cNvPr id="35853" name="Text Box 31"/>
          <p:cNvSpPr txBox="1">
            <a:spLocks noChangeArrowheads="1"/>
          </p:cNvSpPr>
          <p:nvPr/>
        </p:nvSpPr>
        <p:spPr bwMode="auto">
          <a:xfrm>
            <a:off x="6856413" y="4071938"/>
            <a:ext cx="546922"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true</a:t>
            </a:r>
          </a:p>
        </p:txBody>
      </p:sp>
      <p:sp>
        <p:nvSpPr>
          <p:cNvPr id="35854" name="Text Box 32"/>
          <p:cNvSpPr txBox="1">
            <a:spLocks noChangeArrowheads="1"/>
          </p:cNvSpPr>
          <p:nvPr/>
        </p:nvSpPr>
        <p:spPr bwMode="auto">
          <a:xfrm>
            <a:off x="5749925" y="4930775"/>
            <a:ext cx="603028"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false</a:t>
            </a:r>
          </a:p>
        </p:txBody>
      </p:sp>
      <p:cxnSp>
        <p:nvCxnSpPr>
          <p:cNvPr id="35855" name="AutoShape 33"/>
          <p:cNvCxnSpPr>
            <a:cxnSpLocks noChangeShapeType="1"/>
            <a:stCxn id="35859" idx="4"/>
            <a:endCxn id="35857" idx="0"/>
          </p:cNvCxnSpPr>
          <p:nvPr/>
        </p:nvCxnSpPr>
        <p:spPr bwMode="auto">
          <a:xfrm>
            <a:off x="5775325" y="4583113"/>
            <a:ext cx="1588" cy="1060450"/>
          </a:xfrm>
          <a:prstGeom prst="straightConnector1">
            <a:avLst/>
          </a:prstGeom>
          <a:noFill/>
          <a:ln w="9525">
            <a:solidFill>
              <a:schemeClr val="tx1"/>
            </a:solidFill>
            <a:round/>
            <a:headEnd/>
            <a:tailEnd type="triangle" w="sm" len="sm"/>
          </a:ln>
        </p:spPr>
      </p:cxnSp>
      <p:sp>
        <p:nvSpPr>
          <p:cNvPr id="35856" name="AutoShape 34"/>
          <p:cNvSpPr>
            <a:spLocks noChangeArrowheads="1"/>
          </p:cNvSpPr>
          <p:nvPr/>
        </p:nvSpPr>
        <p:spPr bwMode="auto">
          <a:xfrm>
            <a:off x="5659438" y="2674938"/>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35857" name="AutoShape 35"/>
          <p:cNvSpPr>
            <a:spLocks noChangeArrowheads="1"/>
          </p:cNvSpPr>
          <p:nvPr/>
        </p:nvSpPr>
        <p:spPr bwMode="auto">
          <a:xfrm>
            <a:off x="5662613" y="5643563"/>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35858" name="AutoShape 36"/>
          <p:cNvSpPr>
            <a:spLocks noChangeArrowheads="1"/>
          </p:cNvSpPr>
          <p:nvPr/>
        </p:nvSpPr>
        <p:spPr bwMode="auto">
          <a:xfrm>
            <a:off x="5549900" y="3305175"/>
            <a:ext cx="227013" cy="228600"/>
          </a:xfrm>
          <a:prstGeom prst="flowChartConnector">
            <a:avLst/>
          </a:prstGeom>
          <a:noFill/>
          <a:ln w="9525">
            <a:noFill/>
            <a:round/>
            <a:headEnd/>
            <a:tailEnd/>
          </a:ln>
        </p:spPr>
        <p:txBody>
          <a:bodyPr wrap="none" anchor="ctr">
            <a:prstTxWarp prst="textNoShape">
              <a:avLst/>
            </a:prstTxWarp>
          </a:bodyPr>
          <a:lstStyle/>
          <a:p>
            <a:endParaRPr lang="en-US" sz="1400"/>
          </a:p>
        </p:txBody>
      </p:sp>
      <p:sp>
        <p:nvSpPr>
          <p:cNvPr id="35859" name="Oval 37"/>
          <p:cNvSpPr>
            <a:spLocks noChangeArrowheads="1"/>
          </p:cNvSpPr>
          <p:nvPr/>
        </p:nvSpPr>
        <p:spPr bwMode="auto">
          <a:xfrm>
            <a:off x="4892675" y="4116388"/>
            <a:ext cx="1765300" cy="466725"/>
          </a:xfrm>
          <a:prstGeom prst="ellipse">
            <a:avLst/>
          </a:prstGeom>
          <a:ln>
            <a:headEnd/>
            <a:tailEnd type="none" w="sm" len="sm"/>
          </a:ln>
        </p:spPr>
        <p:style>
          <a:lnRef idx="2">
            <a:schemeClr val="accent1"/>
          </a:lnRef>
          <a:fillRef idx="1">
            <a:schemeClr val="lt1"/>
          </a:fillRef>
          <a:effectRef idx="0">
            <a:schemeClr val="accent1"/>
          </a:effectRef>
          <a:fontRef idx="minor">
            <a:schemeClr val="dk1"/>
          </a:fontRef>
        </p:style>
        <p:txBody>
          <a:bodyPr wrap="none" anchor="ctr">
            <a:prstTxWarp prst="textNoShape">
              <a:avLst/>
            </a:prstTxWarp>
          </a:bodyPr>
          <a:lstStyle/>
          <a:p>
            <a:pPr algn="ctr"/>
            <a:r>
              <a:rPr lang="tr-TR" sz="1400" dirty="0" err="1" smtClean="0">
                <a:latin typeface="Lucida Sans Italic" pitchFamily="32" charset="0"/>
              </a:rPr>
              <a:t>logical</a:t>
            </a:r>
            <a:r>
              <a:rPr lang="en-US" sz="1400" dirty="0" smtClean="0">
                <a:latin typeface="Lucida Sans Italic" pitchFamily="32" charset="0"/>
              </a:rPr>
              <a:t> </a:t>
            </a:r>
            <a:r>
              <a:rPr lang="en-US" sz="1400" dirty="0">
                <a:latin typeface="Lucida Sans Italic" pitchFamily="32" charset="0"/>
              </a:rPr>
              <a:t>expression</a:t>
            </a:r>
          </a:p>
        </p:txBody>
      </p:sp>
      <p:sp>
        <p:nvSpPr>
          <p:cNvPr id="35860" name="AutoShape 38"/>
          <p:cNvSpPr>
            <a:spLocks noChangeArrowheads="1"/>
          </p:cNvSpPr>
          <p:nvPr/>
        </p:nvSpPr>
        <p:spPr bwMode="auto">
          <a:xfrm>
            <a:off x="7699375" y="3248025"/>
            <a:ext cx="1104900" cy="341313"/>
          </a:xfrm>
          <a:prstGeom prst="flowChartProcess">
            <a:avLst/>
          </a:prstGeom>
          <a:ln>
            <a:headEnd/>
            <a:tailEnd/>
          </a:ln>
        </p:spPr>
        <p:style>
          <a:lnRef idx="2">
            <a:schemeClr val="accent1"/>
          </a:lnRef>
          <a:fillRef idx="1">
            <a:schemeClr val="lt1"/>
          </a:fillRef>
          <a:effectRef idx="0">
            <a:schemeClr val="accent1"/>
          </a:effectRef>
          <a:fontRef idx="minor">
            <a:schemeClr val="dk1"/>
          </a:fontRef>
        </p:style>
        <p:txBody>
          <a:bodyPr wrap="none" lIns="91429" tIns="45714" rIns="91429" bIns="45714" anchor="ctr">
            <a:prstTxWarp prst="textNoShape">
              <a:avLst/>
            </a:prstTxWarp>
          </a:bodyPr>
          <a:lstStyle/>
          <a:p>
            <a:pPr algn="ctr"/>
            <a:r>
              <a:rPr lang="en-US" sz="1400" dirty="0">
                <a:solidFill>
                  <a:schemeClr val="bg2"/>
                </a:solidFill>
                <a:latin typeface="Lucida Sans Italic" pitchFamily="32" charset="0"/>
              </a:rPr>
              <a:t>statement 2</a:t>
            </a:r>
            <a:endParaRPr lang="en-US" sz="1400" dirty="0">
              <a:solidFill>
                <a:schemeClr val="bg2"/>
              </a:solidFill>
            </a:endParaRPr>
          </a:p>
        </p:txBody>
      </p:sp>
      <p:cxnSp>
        <p:nvCxnSpPr>
          <p:cNvPr id="35861" name="AutoShape 39"/>
          <p:cNvCxnSpPr>
            <a:cxnSpLocks noChangeShapeType="1"/>
            <a:stCxn id="35860" idx="1"/>
            <a:endCxn id="35858" idx="6"/>
          </p:cNvCxnSpPr>
          <p:nvPr/>
        </p:nvCxnSpPr>
        <p:spPr bwMode="auto">
          <a:xfrm rot="10800000">
            <a:off x="5776913" y="3419475"/>
            <a:ext cx="1922462" cy="0"/>
          </a:xfrm>
          <a:prstGeom prst="straightConnector1">
            <a:avLst/>
          </a:prstGeom>
          <a:noFill/>
          <a:ln w="9525">
            <a:solidFill>
              <a:schemeClr val="tx1"/>
            </a:solidFill>
            <a:round/>
            <a:headEnd/>
            <a:tailEnd type="triangle" w="sm" len="sm"/>
          </a:ln>
        </p:spPr>
      </p:cxnSp>
      <p:sp>
        <p:nvSpPr>
          <p:cNvPr id="35862" name="Rectangle 40"/>
          <p:cNvSpPr>
            <a:spLocks noChangeArrowheads="1"/>
          </p:cNvSpPr>
          <p:nvPr/>
        </p:nvSpPr>
        <p:spPr bwMode="auto">
          <a:xfrm>
            <a:off x="3302000" y="3857625"/>
            <a:ext cx="852488" cy="274638"/>
          </a:xfrm>
          <a:prstGeom prst="rect">
            <a:avLst/>
          </a:prstGeom>
          <a:noFill/>
          <a:ln w="9525">
            <a:noFill/>
            <a:miter lim="800000"/>
            <a:headEnd/>
            <a:tailEnd type="none" w="sm" len="sm"/>
          </a:ln>
        </p:spPr>
        <p:txBody>
          <a:bodyPr wrap="none">
            <a:prstTxWarp prst="textNoShape">
              <a:avLst/>
            </a:prstTxWarp>
            <a:spAutoFit/>
          </a:bodyPr>
          <a:lstStyle/>
          <a:p>
            <a:r>
              <a:rPr lang="en-US" dirty="0">
                <a:solidFill>
                  <a:schemeClr val="hlink"/>
                </a:solidFill>
              </a:rPr>
              <a:t>loop body</a:t>
            </a:r>
          </a:p>
        </p:txBody>
      </p:sp>
      <p:sp>
        <p:nvSpPr>
          <p:cNvPr id="35863" name="Line 41"/>
          <p:cNvSpPr>
            <a:spLocks noChangeShapeType="1"/>
          </p:cNvSpPr>
          <p:nvPr/>
        </p:nvSpPr>
        <p:spPr bwMode="auto">
          <a:xfrm flipH="1">
            <a:off x="2894013" y="3998913"/>
            <a:ext cx="396875" cy="31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35864" name="Rectangle 42"/>
          <p:cNvSpPr>
            <a:spLocks noChangeArrowheads="1"/>
          </p:cNvSpPr>
          <p:nvPr/>
        </p:nvSpPr>
        <p:spPr bwMode="auto">
          <a:xfrm>
            <a:off x="2119313" y="2717800"/>
            <a:ext cx="2068512" cy="274638"/>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loop continuation condition</a:t>
            </a:r>
          </a:p>
        </p:txBody>
      </p:sp>
      <p:sp>
        <p:nvSpPr>
          <p:cNvPr id="35865" name="Line 43"/>
          <p:cNvSpPr>
            <a:spLocks noChangeShapeType="1"/>
          </p:cNvSpPr>
          <p:nvPr/>
        </p:nvSpPr>
        <p:spPr bwMode="auto">
          <a:xfrm flipH="1">
            <a:off x="2897188" y="3041650"/>
            <a:ext cx="222250" cy="4222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35866" name="Line 44"/>
          <p:cNvSpPr>
            <a:spLocks noChangeShapeType="1"/>
          </p:cNvSpPr>
          <p:nvPr/>
        </p:nvSpPr>
        <p:spPr bwMode="auto">
          <a:xfrm>
            <a:off x="2814638" y="3810000"/>
            <a:ext cx="0" cy="412750"/>
          </a:xfrm>
          <a:prstGeom prst="line">
            <a:avLst/>
          </a:prstGeom>
          <a:noFill/>
          <a:ln w="15875">
            <a:solidFill>
              <a:schemeClr val="tx1"/>
            </a:solidFill>
            <a:round/>
            <a:headEnd/>
            <a:tailEnd type="none" w="sm" len="sm"/>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dirty="0" err="1" smtClean="0"/>
              <a:t>while</a:t>
            </a:r>
            <a:r>
              <a:rPr lang="tr-TR" dirty="0" smtClean="0"/>
              <a:t> döngüsüne giriş</a:t>
            </a:r>
            <a:endParaRPr lang="en-US" dirty="0"/>
          </a:p>
        </p:txBody>
      </p:sp>
      <p:sp>
        <p:nvSpPr>
          <p:cNvPr id="23555" name="Text Box 3"/>
          <p:cNvSpPr txBox="1">
            <a:spLocks noChangeArrowheads="1"/>
          </p:cNvSpPr>
          <p:nvPr/>
        </p:nvSpPr>
        <p:spPr bwMode="auto">
          <a:xfrm>
            <a:off x="533400" y="1295400"/>
            <a:ext cx="7896252" cy="30008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800" dirty="0"/>
              <a:t>while ( </a:t>
            </a:r>
            <a:r>
              <a:rPr lang="en-US" sz="2800" i="1" dirty="0"/>
              <a:t>condition</a:t>
            </a:r>
            <a:r>
              <a:rPr lang="en-US" sz="2800" dirty="0"/>
              <a:t> )</a:t>
            </a:r>
          </a:p>
          <a:p>
            <a:r>
              <a:rPr lang="en-US" sz="2800" dirty="0"/>
              <a:t>{</a:t>
            </a:r>
          </a:p>
          <a:p>
            <a:r>
              <a:rPr lang="en-US" sz="2800" dirty="0"/>
              <a:t>    </a:t>
            </a:r>
            <a:r>
              <a:rPr lang="en-US" sz="2800" i="1" dirty="0"/>
              <a:t>statement(s)</a:t>
            </a:r>
            <a:endParaRPr lang="en-US" sz="2800" dirty="0"/>
          </a:p>
          <a:p>
            <a:r>
              <a:rPr lang="en-US" sz="2800" dirty="0"/>
              <a:t>}</a:t>
            </a:r>
          </a:p>
          <a:p>
            <a:pPr>
              <a:spcBef>
                <a:spcPct val="75000"/>
              </a:spcBef>
              <a:buFont typeface="Monotype Sorts" charset="0"/>
              <a:buNone/>
            </a:pPr>
            <a:r>
              <a:rPr lang="en-US" sz="2800" dirty="0" smtClean="0"/>
              <a:t>The </a:t>
            </a:r>
            <a:r>
              <a:rPr lang="en-US" sz="2800" dirty="0"/>
              <a:t>braces are </a:t>
            </a:r>
            <a:r>
              <a:rPr lang="en-US" sz="2800" b="1" dirty="0"/>
              <a:t>not required </a:t>
            </a:r>
            <a:r>
              <a:rPr lang="en-US" sz="2800" dirty="0"/>
              <a:t>if the loop body contains only a single </a:t>
            </a:r>
            <a:r>
              <a:rPr lang="en-US" sz="2800" dirty="0" smtClean="0"/>
              <a:t>statement </a:t>
            </a:r>
            <a:r>
              <a:rPr lang="tr-TR" sz="2800" dirty="0" smtClean="0"/>
              <a:t>(</a:t>
            </a:r>
            <a:r>
              <a:rPr lang="tr-TR" sz="2800" dirty="0" err="1" smtClean="0"/>
              <a:t>just</a:t>
            </a:r>
            <a:r>
              <a:rPr lang="tr-TR" sz="2800" dirty="0" smtClean="0"/>
              <a:t> </a:t>
            </a:r>
            <a:r>
              <a:rPr lang="tr-TR" sz="2800" dirty="0" err="1" smtClean="0"/>
              <a:t>like</a:t>
            </a:r>
            <a:r>
              <a:rPr lang="tr-TR" sz="2800" dirty="0" smtClean="0"/>
              <a:t> </a:t>
            </a:r>
            <a:r>
              <a:rPr lang="tr-TR" sz="2800" dirty="0" err="1" smtClean="0"/>
              <a:t>if</a:t>
            </a:r>
            <a:r>
              <a:rPr lang="tr-TR" sz="2800" dirty="0" smtClean="0"/>
              <a:t> </a:t>
            </a:r>
            <a:r>
              <a:rPr lang="tr-TR" sz="2800" dirty="0" err="1" smtClean="0"/>
              <a:t>structures</a:t>
            </a:r>
            <a:r>
              <a:rPr lang="tr-TR" sz="2800" dirty="0" smtClean="0"/>
              <a:t>).</a:t>
            </a:r>
            <a:endParaRPr lang="en-US" sz="2800" dirty="0"/>
          </a:p>
        </p:txBody>
      </p:sp>
      <p:cxnSp>
        <p:nvCxnSpPr>
          <p:cNvPr id="5" name="4 Eğri Bağlayıcı"/>
          <p:cNvCxnSpPr/>
          <p:nvPr/>
        </p:nvCxnSpPr>
        <p:spPr>
          <a:xfrm>
            <a:off x="785786" y="2928934"/>
            <a:ext cx="857256" cy="57150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3331122"/>
      </p:ext>
    </p:extLst>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71472" y="1500174"/>
            <a:ext cx="3681158" cy="2143140"/>
          </a:xfrm>
          <a:prstGeom prst="rect">
            <a:avLst/>
          </a:prstGeom>
          <a:ln>
            <a:solidFill>
              <a:srgbClr val="C00000"/>
            </a:solidFill>
          </a:ln>
        </p:spPr>
      </p:pic>
      <p:pic>
        <p:nvPicPr>
          <p:cNvPr id="11" name="10 Resim" descr="soru.jpg"/>
          <p:cNvPicPr>
            <a:picLocks noChangeAspect="1"/>
          </p:cNvPicPr>
          <p:nvPr/>
        </p:nvPicPr>
        <p:blipFill>
          <a:blip r:embed="rId3"/>
          <a:stretch>
            <a:fillRect/>
          </a:stretch>
        </p:blipFill>
        <p:spPr>
          <a:xfrm>
            <a:off x="6715140" y="928670"/>
            <a:ext cx="1767840" cy="1328928"/>
          </a:xfrm>
          <a:prstGeom prst="rect">
            <a:avLst/>
          </a:prstGeom>
        </p:spPr>
      </p:pic>
      <p:sp>
        <p:nvSpPr>
          <p:cNvPr id="5123" name="Rectangle 3"/>
          <p:cNvSpPr>
            <a:spLocks noGrp="1" noChangeArrowheads="1"/>
          </p:cNvSpPr>
          <p:nvPr>
            <p:ph type="title"/>
          </p:nvPr>
        </p:nvSpPr>
        <p:spPr>
          <a:noFill/>
          <a:ln/>
        </p:spPr>
        <p:txBody>
          <a:bodyPr/>
          <a:lstStyle/>
          <a:p>
            <a:r>
              <a:rPr lang="tr-TR" dirty="0" smtClean="0"/>
              <a:t>Alıştırma - Örnek bir </a:t>
            </a:r>
            <a:r>
              <a:rPr lang="tr-TR" dirty="0" err="1" smtClean="0"/>
              <a:t>while</a:t>
            </a:r>
            <a:r>
              <a:rPr lang="tr-TR" dirty="0" smtClean="0"/>
              <a:t> kodu</a:t>
            </a:r>
            <a:endParaRPr lang="en-US" dirty="0"/>
          </a:p>
        </p:txBody>
      </p:sp>
      <p:cxnSp>
        <p:nvCxnSpPr>
          <p:cNvPr id="9" name="Straight Arrow Connector 8"/>
          <p:cNvCxnSpPr/>
          <p:nvPr/>
        </p:nvCxnSpPr>
        <p:spPr>
          <a:xfrm flipV="1">
            <a:off x="4101562" y="2643182"/>
            <a:ext cx="1756322" cy="2552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14876" y="2214554"/>
            <a:ext cx="1456382" cy="400110"/>
          </a:xfrm>
          <a:prstGeom prst="rect">
            <a:avLst/>
          </a:prstGeom>
          <a:noFill/>
        </p:spPr>
        <p:txBody>
          <a:bodyPr wrap="square" rtlCol="0">
            <a:spAutoFit/>
          </a:bodyPr>
          <a:lstStyle/>
          <a:p>
            <a:r>
              <a:rPr lang="en-US" sz="2000" b="1" i="1" dirty="0" smtClean="0"/>
              <a:t>output</a:t>
            </a:r>
            <a:endParaRPr lang="en-US" sz="2000" b="1" i="1" dirty="0"/>
          </a:p>
        </p:txBody>
      </p:sp>
      <p:pic>
        <p:nvPicPr>
          <p:cNvPr id="3" name="Picture 2"/>
          <p:cNvPicPr>
            <a:picLocks noChangeAspect="1"/>
          </p:cNvPicPr>
          <p:nvPr/>
        </p:nvPicPr>
        <p:blipFill>
          <a:blip r:embed="rId4"/>
          <a:srcRect t="23156" r="10100"/>
          <a:stretch>
            <a:fillRect/>
          </a:stretch>
        </p:blipFill>
        <p:spPr>
          <a:xfrm>
            <a:off x="6500826" y="2071678"/>
            <a:ext cx="571504" cy="948271"/>
          </a:xfrm>
          <a:prstGeom prst="rect">
            <a:avLst/>
          </a:prstGeom>
        </p:spPr>
      </p:pic>
      <p:pic>
        <p:nvPicPr>
          <p:cNvPr id="2050" name="Picture 2" descr="http://www.everydaydevotions.com/wp-content/uploads/2015/01/surprise.jpg"/>
          <p:cNvPicPr>
            <a:picLocks noChangeAspect="1" noChangeArrowheads="1"/>
          </p:cNvPicPr>
          <p:nvPr/>
        </p:nvPicPr>
        <p:blipFill>
          <a:blip r:embed="rId5"/>
          <a:stretch>
            <a:fillRect/>
          </a:stretch>
        </p:blipFill>
        <p:spPr bwMode="auto">
          <a:xfrm>
            <a:off x="4929190" y="4500570"/>
            <a:ext cx="2550437" cy="191282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Cube 3"/>
          <p:cNvSpPr/>
          <p:nvPr/>
        </p:nvSpPr>
        <p:spPr>
          <a:xfrm>
            <a:off x="5929322" y="1714488"/>
            <a:ext cx="1696523" cy="1317610"/>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p>
        </p:txBody>
      </p:sp>
      <p:sp>
        <p:nvSpPr>
          <p:cNvPr id="12" name="3 İçerik Yer Tutucusu"/>
          <p:cNvSpPr>
            <a:spLocks noGrp="1"/>
          </p:cNvSpPr>
          <p:nvPr>
            <p:ph sz="quarter" idx="1"/>
          </p:nvPr>
        </p:nvSpPr>
        <p:spPr>
          <a:xfrm>
            <a:off x="285720" y="3786190"/>
            <a:ext cx="4286280" cy="2143140"/>
          </a:xfrm>
          <a:prstGeom prst="frame">
            <a:avLst>
              <a:gd name="adj1" fmla="val 7254"/>
            </a:avLst>
          </a:prstGeom>
        </p:spPr>
        <p:style>
          <a:lnRef idx="2">
            <a:schemeClr val="accent1"/>
          </a:lnRef>
          <a:fillRef idx="1">
            <a:schemeClr val="lt1"/>
          </a:fillRef>
          <a:effectRef idx="0">
            <a:schemeClr val="accent1"/>
          </a:effectRef>
          <a:fontRef idx="minor">
            <a:schemeClr val="dk1"/>
          </a:fontRef>
        </p:style>
        <p:txBody>
          <a:bodyPr rtlCol="0" anchor="ctr">
            <a:normAutofit fontScale="55000" lnSpcReduction="20000"/>
          </a:bodyPr>
          <a:lstStyle/>
          <a:p>
            <a:pPr>
              <a:buNone/>
            </a:pPr>
            <a:endParaRPr lang="tr-TR" sz="2000" dirty="0" smtClean="0">
              <a:solidFill>
                <a:schemeClr val="tx1"/>
              </a:solidFill>
            </a:endParaRPr>
          </a:p>
          <a:p>
            <a:pPr>
              <a:buNone/>
            </a:pPr>
            <a:r>
              <a:rPr lang="tr-TR" sz="2800" dirty="0" smtClean="0">
                <a:solidFill>
                  <a:schemeClr val="tx1"/>
                </a:solidFill>
              </a:rPr>
              <a:t>Döngülerle işlem yaparken </a:t>
            </a:r>
            <a:r>
              <a:rPr lang="tr-TR" sz="2800" b="1" dirty="0" smtClean="0">
                <a:solidFill>
                  <a:schemeClr val="tx1"/>
                </a:solidFill>
              </a:rPr>
              <a:t>kontrol parametreleri </a:t>
            </a:r>
            <a:r>
              <a:rPr lang="tr-TR" sz="2800" dirty="0" smtClean="0">
                <a:solidFill>
                  <a:schemeClr val="tx1"/>
                </a:solidFill>
              </a:rPr>
              <a:t>düzgün bir şekilde başlatılmalı, döngü içerisinde düzgün bir şekilde </a:t>
            </a:r>
            <a:r>
              <a:rPr lang="tr-TR" sz="2800" b="1" dirty="0" smtClean="0">
                <a:solidFill>
                  <a:schemeClr val="tx1"/>
                </a:solidFill>
              </a:rPr>
              <a:t>güncellenmelidir</a:t>
            </a:r>
            <a:r>
              <a:rPr lang="tr-TR" sz="2800" dirty="0" smtClean="0">
                <a:solidFill>
                  <a:schemeClr val="tx1"/>
                </a:solidFill>
              </a:rPr>
              <a:t>. Aksi halde programınız yanlış sonuçlar verecek veya sonsuz döngüye girecektir.</a:t>
            </a:r>
          </a:p>
        </p:txBody>
      </p:sp>
      <p:sp>
        <p:nvSpPr>
          <p:cNvPr id="5" name="Cloud Callout 4"/>
          <p:cNvSpPr/>
          <p:nvPr/>
        </p:nvSpPr>
        <p:spPr>
          <a:xfrm>
            <a:off x="5000628" y="3143248"/>
            <a:ext cx="1814329" cy="1385454"/>
          </a:xfrm>
          <a:prstGeom prst="cloudCallout">
            <a:avLst>
              <a:gd name="adj1" fmla="val -2656"/>
              <a:gd name="adj2" fmla="val 7440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What is the output?</a:t>
            </a:r>
            <a:endParaRPr lang="tr-TR" dirty="0"/>
          </a:p>
        </p:txBody>
      </p:sp>
    </p:spTree>
    <p:extLst>
      <p:ext uri="{BB962C8B-B14F-4D97-AF65-F5344CB8AC3E}">
        <p14:creationId xmlns="" xmlns:p14="http://schemas.microsoft.com/office/powerpoint/2010/main" val="3988571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7166"/>
            <a:ext cx="8229600" cy="785834"/>
          </a:xfrm>
        </p:spPr>
        <p:txBody>
          <a:bodyPr anchor="ctr">
            <a:normAutofit/>
          </a:bodyPr>
          <a:lstStyle/>
          <a:p>
            <a:r>
              <a:rPr lang="tr-TR" sz="2800" b="1" dirty="0" smtClean="0">
                <a:solidFill>
                  <a:schemeClr val="tx2">
                    <a:lumMod val="60000"/>
                    <a:lumOff val="40000"/>
                  </a:schemeClr>
                </a:solidFill>
              </a:rPr>
              <a:t>Fonksiyonların Prototipleri</a:t>
            </a:r>
            <a:endParaRPr lang="tr-TR" sz="28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329642" cy="2352676"/>
          </a:xfrm>
        </p:spPr>
        <p:txBody>
          <a:bodyPr>
            <a:normAutofit/>
          </a:bodyPr>
          <a:lstStyle/>
          <a:p>
            <a:pPr marL="342900" indent="-342900" algn="just">
              <a:buFont typeface="Wingdings" panose="05000000000000000000" pitchFamily="2" charset="2"/>
              <a:buChar char="Ø"/>
            </a:pPr>
            <a:r>
              <a:rPr lang="tr-TR" b="1" dirty="0" smtClean="0">
                <a:solidFill>
                  <a:schemeClr val="tx1"/>
                </a:solidFill>
              </a:rPr>
              <a:t>Prototip yapısı: </a:t>
            </a:r>
          </a:p>
          <a:p>
            <a:pPr algn="just"/>
            <a:r>
              <a:rPr lang="tr-TR" sz="2800" b="1" dirty="0">
                <a:solidFill>
                  <a:schemeClr val="tx1"/>
                </a:solidFill>
              </a:rPr>
              <a:t> </a:t>
            </a:r>
            <a:r>
              <a:rPr lang="tr-TR" sz="2800" b="1" dirty="0" smtClean="0">
                <a:solidFill>
                  <a:schemeClr val="tx1"/>
                </a:solidFill>
              </a:rPr>
              <a:t>    </a:t>
            </a:r>
            <a:r>
              <a:rPr lang="tr-TR" sz="2800" b="1" dirty="0" smtClean="0">
                <a:solidFill>
                  <a:srgbClr val="C00000"/>
                </a:solidFill>
              </a:rPr>
              <a:t>&lt;dönen tür&gt; </a:t>
            </a:r>
            <a:r>
              <a:rPr lang="tr-TR" sz="2800" dirty="0" smtClean="0">
                <a:solidFill>
                  <a:schemeClr val="tx1"/>
                </a:solidFill>
              </a:rPr>
              <a:t>&lt;fonksiyon adı&gt; (</a:t>
            </a:r>
            <a:r>
              <a:rPr lang="tr-TR" sz="2800" b="1" dirty="0" smtClean="0">
                <a:solidFill>
                  <a:srgbClr val="002060"/>
                </a:solidFill>
              </a:rPr>
              <a:t>&lt;parametreler&gt;</a:t>
            </a:r>
            <a:r>
              <a:rPr lang="tr-TR" sz="2800" dirty="0" smtClean="0">
                <a:solidFill>
                  <a:schemeClr val="tx1"/>
                </a:solidFill>
              </a:rPr>
              <a:t>) ;</a:t>
            </a:r>
          </a:p>
          <a:p>
            <a:pPr marL="342900" indent="-342900" algn="just">
              <a:buFont typeface="Wingdings" panose="05000000000000000000" pitchFamily="2" charset="2"/>
              <a:buChar char="Ø"/>
            </a:pPr>
            <a:r>
              <a:rPr lang="tr-TR" sz="1800" b="1" dirty="0" smtClean="0">
                <a:solidFill>
                  <a:schemeClr val="tx1"/>
                </a:solidFill>
              </a:rPr>
              <a:t>Örnekler:</a:t>
            </a:r>
          </a:p>
          <a:p>
            <a:pPr algn="just"/>
            <a:r>
              <a:rPr lang="tr-TR" sz="1800" b="1" dirty="0">
                <a:solidFill>
                  <a:schemeClr val="tx1"/>
                </a:solidFill>
              </a:rPr>
              <a:t> </a:t>
            </a:r>
            <a:r>
              <a:rPr lang="tr-TR" sz="1800" b="1" dirty="0" smtClean="0">
                <a:solidFill>
                  <a:schemeClr val="tx1"/>
                </a:solidFill>
              </a:rPr>
              <a:t>     </a:t>
            </a:r>
            <a:r>
              <a:rPr lang="tr-TR" sz="1800" dirty="0" err="1" smtClean="0">
                <a:solidFill>
                  <a:schemeClr val="tx1"/>
                </a:solidFill>
              </a:rPr>
              <a:t>int</a:t>
            </a:r>
            <a:r>
              <a:rPr lang="tr-TR" sz="1800" dirty="0" smtClean="0">
                <a:solidFill>
                  <a:schemeClr val="tx1"/>
                </a:solidFill>
              </a:rPr>
              <a:t> topla(</a:t>
            </a:r>
            <a:r>
              <a:rPr lang="tr-TR" sz="1800" dirty="0" err="1" smtClean="0">
                <a:solidFill>
                  <a:schemeClr val="tx1"/>
                </a:solidFill>
              </a:rPr>
              <a:t>int</a:t>
            </a:r>
            <a:r>
              <a:rPr lang="tr-TR" sz="1800" dirty="0" smtClean="0">
                <a:solidFill>
                  <a:schemeClr val="tx1"/>
                </a:solidFill>
              </a:rPr>
              <a:t> a, </a:t>
            </a:r>
            <a:r>
              <a:rPr lang="tr-TR" sz="1800" dirty="0" err="1" smtClean="0">
                <a:solidFill>
                  <a:schemeClr val="tx1"/>
                </a:solidFill>
              </a:rPr>
              <a:t>int</a:t>
            </a:r>
            <a:r>
              <a:rPr lang="tr-TR" sz="1800" dirty="0" smtClean="0">
                <a:solidFill>
                  <a:schemeClr val="tx1"/>
                </a:solidFill>
              </a:rPr>
              <a:t> b);</a:t>
            </a:r>
          </a:p>
          <a:p>
            <a:pPr algn="just"/>
            <a:r>
              <a:rPr lang="tr-TR" sz="1800" dirty="0">
                <a:solidFill>
                  <a:schemeClr val="tx1"/>
                </a:solidFill>
              </a:rPr>
              <a:t> </a:t>
            </a: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a:t>
            </a:r>
            <a:r>
              <a:rPr lang="tr-TR" sz="1800" dirty="0" err="1" smtClean="0">
                <a:solidFill>
                  <a:schemeClr val="tx1"/>
                </a:solidFill>
              </a:rPr>
              <a:t>max</a:t>
            </a:r>
            <a:r>
              <a:rPr lang="tr-TR" sz="1800" dirty="0" smtClean="0">
                <a:solidFill>
                  <a:schemeClr val="tx1"/>
                </a:solidFill>
              </a:rPr>
              <a:t>(</a:t>
            </a:r>
            <a:r>
              <a:rPr lang="tr-TR" sz="1800" dirty="0" err="1" smtClean="0">
                <a:solidFill>
                  <a:schemeClr val="tx1"/>
                </a:solidFill>
              </a:rPr>
              <a:t>int</a:t>
            </a:r>
            <a:r>
              <a:rPr lang="tr-TR" sz="1800" dirty="0" smtClean="0">
                <a:solidFill>
                  <a:schemeClr val="tx1"/>
                </a:solidFill>
              </a:rPr>
              <a:t>,</a:t>
            </a:r>
            <a:r>
              <a:rPr lang="tr-TR" sz="1800" dirty="0" err="1" smtClean="0">
                <a:solidFill>
                  <a:schemeClr val="tx1"/>
                </a:solidFill>
              </a:rPr>
              <a:t>int</a:t>
            </a:r>
            <a:r>
              <a:rPr lang="tr-TR" sz="1800" dirty="0" smtClean="0">
                <a:solidFill>
                  <a:schemeClr val="tx1"/>
                </a:solidFill>
              </a:rPr>
              <a:t>);</a:t>
            </a:r>
          </a:p>
        </p:txBody>
      </p:sp>
      <p:sp>
        <p:nvSpPr>
          <p:cNvPr id="4" name="3 Dikdörtgen"/>
          <p:cNvSpPr/>
          <p:nvPr/>
        </p:nvSpPr>
        <p:spPr>
          <a:xfrm>
            <a:off x="4286248" y="3214686"/>
            <a:ext cx="4572000" cy="3108543"/>
          </a:xfrm>
          <a:prstGeom prst="rect">
            <a:avLst/>
          </a:prstGeom>
        </p:spPr>
        <p:txBody>
          <a:bodyPr>
            <a:spAutoFit/>
          </a:bodyPr>
          <a:lstStyle/>
          <a:p>
            <a:pPr marL="342900" indent="-342900" algn="just">
              <a:buFontTx/>
              <a:buChar char="-"/>
            </a:pPr>
            <a:endParaRPr lang="tr-TR" sz="1400" dirty="0" smtClean="0"/>
          </a:p>
          <a:p>
            <a:pPr marL="342900" indent="-342900" algn="just">
              <a:buFontTx/>
              <a:buChar char="-"/>
            </a:pPr>
            <a:r>
              <a:rPr lang="tr-TR" sz="1400" dirty="0" smtClean="0"/>
              <a:t>Eğer fonksiyon </a:t>
            </a:r>
            <a:r>
              <a:rPr lang="tr-TR" sz="1400" dirty="0" err="1" smtClean="0"/>
              <a:t>main</a:t>
            </a:r>
            <a:r>
              <a:rPr lang="tr-TR" sz="1400" dirty="0" smtClean="0"/>
              <a:t> fonksiyonunun altında yazılacaksa, ki bu doğru bir programlama alışkanlığı olur, fonksiyonların prototipleri </a:t>
            </a:r>
            <a:r>
              <a:rPr lang="tr-TR" sz="1400" dirty="0" err="1" smtClean="0"/>
              <a:t>main</a:t>
            </a:r>
            <a:r>
              <a:rPr lang="tr-TR" sz="1400" dirty="0" smtClean="0"/>
              <a:t> fonksiyonundan önce </a:t>
            </a:r>
            <a:r>
              <a:rPr lang="tr-TR" sz="1400" b="1" dirty="0" smtClean="0"/>
              <a:t>tanımlanmalıdır.</a:t>
            </a:r>
            <a:r>
              <a:rPr lang="tr-TR" sz="1400" dirty="0" smtClean="0"/>
              <a:t> Fonksiyon prototipinde fonksiyonun temel iskeleti bulunur, içeriği yer almaz. Fonksiyonlar </a:t>
            </a:r>
            <a:r>
              <a:rPr lang="tr-TR" sz="1400" dirty="0" err="1" smtClean="0"/>
              <a:t>main</a:t>
            </a:r>
            <a:r>
              <a:rPr lang="tr-TR" sz="1400" dirty="0" smtClean="0"/>
              <a:t> fonksiyonunun üzerinde tanımlandığında derleyiciler metotlar için arka planda prototipleri kendisi oluşturur.</a:t>
            </a:r>
          </a:p>
          <a:p>
            <a:pPr marL="342900" indent="-342900" algn="just">
              <a:buFontTx/>
              <a:buChar char="-"/>
            </a:pPr>
            <a:endParaRPr lang="tr-TR" sz="1400" dirty="0" smtClean="0"/>
          </a:p>
          <a:p>
            <a:pPr marL="342900" indent="-342900" algn="just">
              <a:buFontTx/>
              <a:buChar char="-"/>
            </a:pPr>
            <a:r>
              <a:rPr lang="tr-TR" sz="1400" b="1" dirty="0" smtClean="0">
                <a:solidFill>
                  <a:srgbClr val="FF0000"/>
                </a:solidFill>
              </a:rPr>
              <a:t>Özet olarak, fonksiyonlar </a:t>
            </a:r>
            <a:r>
              <a:rPr lang="tr-TR" sz="1400" b="1" dirty="0" err="1" smtClean="0">
                <a:solidFill>
                  <a:srgbClr val="FF0000"/>
                </a:solidFill>
              </a:rPr>
              <a:t>main</a:t>
            </a:r>
            <a:r>
              <a:rPr lang="tr-TR" sz="1400" b="1" dirty="0" smtClean="0">
                <a:solidFill>
                  <a:srgbClr val="FF0000"/>
                </a:solidFill>
              </a:rPr>
              <a:t> fonksiyonunun üzerinde tanımlandıysa prototip kullanılmaz. </a:t>
            </a:r>
            <a:r>
              <a:rPr lang="tr-TR" sz="1400" b="1" dirty="0" err="1" smtClean="0">
                <a:solidFill>
                  <a:srgbClr val="FF0000"/>
                </a:solidFill>
              </a:rPr>
              <a:t>Main</a:t>
            </a:r>
            <a:r>
              <a:rPr lang="tr-TR" sz="1400" b="1" dirty="0" smtClean="0">
                <a:solidFill>
                  <a:srgbClr val="FF0000"/>
                </a:solidFill>
              </a:rPr>
              <a:t> fonksiyonunun altına yazıldıysa prototip yazılması gerekir.</a:t>
            </a:r>
          </a:p>
        </p:txBody>
      </p:sp>
      <p:sp>
        <p:nvSpPr>
          <p:cNvPr id="5" name="4 Dikdörtgen"/>
          <p:cNvSpPr/>
          <p:nvPr/>
        </p:nvSpPr>
        <p:spPr>
          <a:xfrm>
            <a:off x="571472" y="3571876"/>
            <a:ext cx="3714776" cy="2462213"/>
          </a:xfrm>
          <a:prstGeom prst="rect">
            <a:avLst/>
          </a:prstGeom>
        </p:spPr>
        <p:txBody>
          <a:bodyPr wrap="square">
            <a:spAutoFit/>
          </a:bodyPr>
          <a:lstStyle/>
          <a:p>
            <a:pPr marL="342900" indent="-342900" algn="just">
              <a:buFontTx/>
              <a:buChar char="-"/>
            </a:pPr>
            <a:r>
              <a:rPr lang="tr-TR" sz="1400" dirty="0" smtClean="0"/>
              <a:t>Prototipte parametreler yazılırken parametre adının kullanılması şart değildir.</a:t>
            </a:r>
          </a:p>
          <a:p>
            <a:pPr marL="342900" indent="-342900" algn="just">
              <a:buFontTx/>
              <a:buChar char="-"/>
            </a:pPr>
            <a:r>
              <a:rPr lang="tr-TR" sz="1400" dirty="0" err="1" smtClean="0"/>
              <a:t>C'de</a:t>
            </a:r>
            <a:r>
              <a:rPr lang="tr-TR" sz="1400" dirty="0" smtClean="0"/>
              <a:t> fonksiyonlar </a:t>
            </a:r>
            <a:r>
              <a:rPr lang="tr-TR" sz="1400" dirty="0" err="1" smtClean="0"/>
              <a:t>main</a:t>
            </a:r>
            <a:r>
              <a:rPr lang="tr-TR" sz="1400" dirty="0" smtClean="0"/>
              <a:t> fonksiyonunun altına ya da üstüne yazılabilir. Eğer fonksiyon </a:t>
            </a:r>
            <a:r>
              <a:rPr lang="tr-TR" sz="1400" dirty="0" err="1" smtClean="0"/>
              <a:t>main</a:t>
            </a:r>
            <a:r>
              <a:rPr lang="tr-TR" sz="1400" dirty="0" smtClean="0"/>
              <a:t> fonksiyonunun üzerine yazılırsa fonksiyon direk olarak kullanılabilir(bu durumda </a:t>
            </a:r>
            <a:r>
              <a:rPr lang="tr-TR" sz="1400" b="1" dirty="0" smtClean="0"/>
              <a:t>prototipe gerek kalmaz</a:t>
            </a:r>
            <a:r>
              <a:rPr lang="tr-TR" sz="1400" dirty="0" smtClean="0"/>
              <a:t>). Ancak, çok fazla fonksiyon yazılan durumlarda kod karmaşıklaşmaya başlar. </a:t>
            </a:r>
            <a:r>
              <a:rPr lang="tr-TR" sz="1400" b="1" dirty="0" err="1" smtClean="0"/>
              <a:t>Main</a:t>
            </a:r>
            <a:r>
              <a:rPr lang="tr-TR" sz="1400" b="1" dirty="0" smtClean="0"/>
              <a:t> fonksiyonunun en başta olması okunmayı ve düzenlemeyi kolaylaştırır</a:t>
            </a:r>
            <a:r>
              <a:rPr lang="tr-TR" sz="1400" dirty="0" smtClean="0"/>
              <a:t>.</a:t>
            </a:r>
          </a:p>
        </p:txBody>
      </p:sp>
    </p:spTree>
    <p:extLst>
      <p:ext uri="{BB962C8B-B14F-4D97-AF65-F5344CB8AC3E}">
        <p14:creationId xmlns:p14="http://schemas.microsoft.com/office/powerpoint/2010/main" xmlns="" val="1019468585"/>
      </p:ext>
    </p:extLst>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İçerik Yer Tutucusu"/>
          <p:cNvSpPr>
            <a:spLocks noGrp="1"/>
          </p:cNvSpPr>
          <p:nvPr>
            <p:ph sz="quarter" idx="1"/>
          </p:nvPr>
        </p:nvSpPr>
        <p:spPr>
          <a:xfrm>
            <a:off x="785786" y="1500174"/>
            <a:ext cx="2614602" cy="3852874"/>
          </a:xfrm>
        </p:spPr>
        <p:style>
          <a:lnRef idx="2">
            <a:schemeClr val="dk1"/>
          </a:lnRef>
          <a:fillRef idx="1">
            <a:schemeClr val="lt1"/>
          </a:fillRef>
          <a:effectRef idx="0">
            <a:schemeClr val="dk1"/>
          </a:effectRef>
          <a:fontRef idx="minor">
            <a:schemeClr val="dk1"/>
          </a:fontRef>
        </p:style>
        <p:txBody>
          <a:bodyPr>
            <a:normAutofit/>
          </a:bodyPr>
          <a:lstStyle/>
          <a:p>
            <a:pPr>
              <a:buNone/>
            </a:pPr>
            <a:r>
              <a:rPr lang="tr-TR" sz="2000" dirty="0" smtClean="0"/>
              <a:t>#</a:t>
            </a:r>
            <a:r>
              <a:rPr lang="tr-TR" sz="2000" dirty="0" err="1" smtClean="0"/>
              <a:t>include</a:t>
            </a:r>
            <a:r>
              <a:rPr lang="tr-TR" sz="2000" dirty="0" smtClean="0"/>
              <a:t> &lt;</a:t>
            </a:r>
            <a:r>
              <a:rPr lang="tr-TR" sz="2000" dirty="0" err="1" smtClean="0"/>
              <a:t>stdio</a:t>
            </a:r>
            <a:r>
              <a:rPr lang="tr-TR" sz="2000" dirty="0" smtClean="0"/>
              <a:t>.h&gt;</a:t>
            </a:r>
          </a:p>
          <a:p>
            <a:pPr>
              <a:buNone/>
            </a:pPr>
            <a:r>
              <a:rPr lang="tr-TR" sz="2000" dirty="0" err="1" smtClean="0"/>
              <a:t>int</a:t>
            </a:r>
            <a:r>
              <a:rPr lang="tr-TR" sz="2000" dirty="0" smtClean="0"/>
              <a:t> </a:t>
            </a:r>
            <a:r>
              <a:rPr lang="tr-TR" sz="2000" dirty="0" err="1" smtClean="0"/>
              <a:t>main</a:t>
            </a:r>
            <a:r>
              <a:rPr lang="tr-TR" sz="2000" dirty="0" smtClean="0"/>
              <a:t>() {</a:t>
            </a:r>
          </a:p>
          <a:p>
            <a:pPr>
              <a:buNone/>
            </a:pPr>
            <a:r>
              <a:rPr lang="tr-TR" sz="2000" dirty="0" smtClean="0"/>
              <a:t>	</a:t>
            </a:r>
            <a:r>
              <a:rPr lang="tr-TR" sz="2000" dirty="0" err="1" smtClean="0"/>
              <a:t>int</a:t>
            </a:r>
            <a:r>
              <a:rPr lang="tr-TR" sz="2000" dirty="0" smtClean="0"/>
              <a:t> i=1;</a:t>
            </a:r>
          </a:p>
          <a:p>
            <a:pPr>
              <a:buNone/>
            </a:pPr>
            <a:r>
              <a:rPr lang="tr-TR" sz="2000" dirty="0" smtClean="0"/>
              <a:t>	</a:t>
            </a:r>
            <a:r>
              <a:rPr lang="tr-TR" sz="2000" dirty="0" err="1" smtClean="0"/>
              <a:t>while</a:t>
            </a:r>
            <a:r>
              <a:rPr lang="tr-TR" sz="2000" dirty="0" smtClean="0"/>
              <a:t>(i&lt;5)</a:t>
            </a:r>
          </a:p>
          <a:p>
            <a:pPr>
              <a:buNone/>
            </a:pPr>
            <a:r>
              <a:rPr lang="tr-TR" sz="2000" dirty="0" smtClean="0"/>
              <a:t>	   {</a:t>
            </a:r>
          </a:p>
          <a:p>
            <a:pPr>
              <a:buNone/>
            </a:pPr>
            <a:r>
              <a:rPr lang="tr-TR" sz="2000" dirty="0" smtClean="0"/>
              <a:t>	   </a:t>
            </a:r>
            <a:r>
              <a:rPr lang="tr-TR" sz="2000" dirty="0" err="1" smtClean="0"/>
              <a:t>printf</a:t>
            </a:r>
            <a:r>
              <a:rPr lang="tr-TR" sz="2000" dirty="0" smtClean="0"/>
              <a:t>("%d\n",i);</a:t>
            </a:r>
          </a:p>
          <a:p>
            <a:pPr>
              <a:buNone/>
            </a:pPr>
            <a:r>
              <a:rPr lang="tr-TR" sz="2000" dirty="0" smtClean="0"/>
              <a:t>	   i++;</a:t>
            </a:r>
          </a:p>
          <a:p>
            <a:pPr>
              <a:buNone/>
            </a:pPr>
            <a:r>
              <a:rPr lang="tr-TR" sz="2000" dirty="0" smtClean="0"/>
              <a:t>	   }</a:t>
            </a:r>
          </a:p>
          <a:p>
            <a:pPr>
              <a:buNone/>
            </a:pPr>
            <a:r>
              <a:rPr lang="tr-TR" sz="2000" dirty="0" smtClean="0"/>
              <a:t>	</a:t>
            </a:r>
            <a:r>
              <a:rPr lang="tr-TR" sz="2000" dirty="0" err="1" smtClean="0"/>
              <a:t>return</a:t>
            </a:r>
            <a:r>
              <a:rPr lang="tr-TR" sz="2000" dirty="0" smtClean="0"/>
              <a:t> 0;</a:t>
            </a:r>
          </a:p>
          <a:p>
            <a:pPr>
              <a:buNone/>
            </a:pPr>
            <a:r>
              <a:rPr lang="tr-TR" sz="2000" dirty="0" smtClean="0"/>
              <a:t>}</a:t>
            </a:r>
            <a:endParaRPr lang="tr-TR" sz="2000" dirty="0"/>
          </a:p>
        </p:txBody>
      </p:sp>
      <p:sp>
        <p:nvSpPr>
          <p:cNvPr id="5123" name="Rectangle 3"/>
          <p:cNvSpPr>
            <a:spLocks noGrp="1" noChangeArrowheads="1"/>
          </p:cNvSpPr>
          <p:nvPr>
            <p:ph type="title"/>
          </p:nvPr>
        </p:nvSpPr>
        <p:spPr>
          <a:noFill/>
          <a:ln/>
        </p:spPr>
        <p:txBody>
          <a:bodyPr/>
          <a:lstStyle/>
          <a:p>
            <a:r>
              <a:rPr lang="tr-TR" dirty="0" smtClean="0"/>
              <a:t>Alıştırma - Örnek bir </a:t>
            </a:r>
            <a:r>
              <a:rPr lang="tr-TR" dirty="0" err="1" smtClean="0"/>
              <a:t>while</a:t>
            </a:r>
            <a:r>
              <a:rPr lang="tr-TR" dirty="0" smtClean="0"/>
              <a:t> kodu</a:t>
            </a:r>
            <a:endParaRPr lang="en-US" dirty="0"/>
          </a:p>
        </p:txBody>
      </p:sp>
      <p:pic>
        <p:nvPicPr>
          <p:cNvPr id="2050" name="Picture 2" descr="http://www.everydaydevotions.com/wp-content/uploads/2015/01/surprise.jpg"/>
          <p:cNvPicPr>
            <a:picLocks noChangeAspect="1" noChangeArrowheads="1"/>
          </p:cNvPicPr>
          <p:nvPr/>
        </p:nvPicPr>
        <p:blipFill>
          <a:blip r:embed="rId2"/>
          <a:stretch>
            <a:fillRect/>
          </a:stretch>
        </p:blipFill>
        <p:spPr bwMode="auto">
          <a:xfrm>
            <a:off x="6858016" y="3000372"/>
            <a:ext cx="1995054" cy="205025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Cloud Callout 4"/>
          <p:cNvSpPr/>
          <p:nvPr/>
        </p:nvSpPr>
        <p:spPr>
          <a:xfrm>
            <a:off x="4786314" y="3929066"/>
            <a:ext cx="2242957" cy="1099702"/>
          </a:xfrm>
          <a:prstGeom prst="wedgeRoundRectCallout">
            <a:avLst>
              <a:gd name="adj1" fmla="val 78963"/>
              <a:gd name="adj2" fmla="val 1982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Dikkatlice kullanırsam aslında döngüler zor değil.</a:t>
            </a:r>
            <a:endParaRPr lang="tr-TR" dirty="0"/>
          </a:p>
        </p:txBody>
      </p:sp>
      <p:sp>
        <p:nvSpPr>
          <p:cNvPr id="15" name="14 Oval"/>
          <p:cNvSpPr/>
          <p:nvPr/>
        </p:nvSpPr>
        <p:spPr>
          <a:xfrm>
            <a:off x="3500430" y="1285860"/>
            <a:ext cx="1643074" cy="1500198"/>
          </a:xfrm>
          <a:prstGeom prst="ellipse">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err="1" smtClean="0"/>
              <a:t>i’ye</a:t>
            </a:r>
            <a:r>
              <a:rPr lang="tr-TR" dirty="0" smtClean="0"/>
              <a:t> ilk değer atamazsak ne olur?</a:t>
            </a:r>
            <a:endParaRPr lang="tr-TR" dirty="0"/>
          </a:p>
        </p:txBody>
      </p:sp>
      <p:sp>
        <p:nvSpPr>
          <p:cNvPr id="16" name="15 Oval"/>
          <p:cNvSpPr/>
          <p:nvPr/>
        </p:nvSpPr>
        <p:spPr>
          <a:xfrm>
            <a:off x="5214942" y="1785926"/>
            <a:ext cx="1643074" cy="1500198"/>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600" dirty="0" smtClean="0"/>
              <a:t>Döngüden çıkış koşulu yanlış olursa?</a:t>
            </a:r>
            <a:endParaRPr lang="tr-TR" sz="1600" dirty="0"/>
          </a:p>
        </p:txBody>
      </p:sp>
      <p:sp>
        <p:nvSpPr>
          <p:cNvPr id="17" name="16 Oval"/>
          <p:cNvSpPr/>
          <p:nvPr/>
        </p:nvSpPr>
        <p:spPr>
          <a:xfrm>
            <a:off x="7072330" y="1285860"/>
            <a:ext cx="1643074" cy="1500198"/>
          </a:xfrm>
          <a:prstGeom prst="ellipse">
            <a:avLst/>
          </a:prstGeom>
          <a:solidFill>
            <a:schemeClr val="accent4">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smtClean="0"/>
              <a:t>Değer güncellemesi yapmazsak?</a:t>
            </a:r>
            <a:endParaRPr lang="tr-TR" sz="1400" dirty="0"/>
          </a:p>
        </p:txBody>
      </p:sp>
    </p:spTree>
    <p:extLst>
      <p:ext uri="{BB962C8B-B14F-4D97-AF65-F5344CB8AC3E}">
        <p14:creationId xmlns="" xmlns:p14="http://schemas.microsoft.com/office/powerpoint/2010/main" val="3988571965"/>
      </p:ext>
    </p:extLst>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Resim" descr="5326163-computer-addiction-Stock-Vector-fat-computer-cartoon.jpg"/>
          <p:cNvPicPr>
            <a:picLocks noChangeAspect="1"/>
          </p:cNvPicPr>
          <p:nvPr/>
        </p:nvPicPr>
        <p:blipFill>
          <a:blip r:embed="rId2" cstate="print"/>
          <a:stretch>
            <a:fillRect/>
          </a:stretch>
        </p:blipFill>
        <p:spPr>
          <a:xfrm flipH="1">
            <a:off x="2071669" y="3786190"/>
            <a:ext cx="3224807" cy="2508452"/>
          </a:xfrm>
          <a:prstGeom prst="rect">
            <a:avLst/>
          </a:prstGeom>
        </p:spPr>
      </p:pic>
      <p:pic>
        <p:nvPicPr>
          <p:cNvPr id="12" name="Picture 2" descr="http://media.giphy.com/media/z9c1ZCvaH5WBq/giphy.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48" y="1714488"/>
            <a:ext cx="3810000" cy="214312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4" name="3 Katlanmış Nesne"/>
          <p:cNvSpPr/>
          <p:nvPr/>
        </p:nvSpPr>
        <p:spPr>
          <a:xfrm>
            <a:off x="5000628" y="3357562"/>
            <a:ext cx="3429024" cy="2857520"/>
          </a:xfrm>
          <a:prstGeom prst="foldedCorner">
            <a:avLst/>
          </a:prstGeom>
          <a:scene3d>
            <a:camera prst="perspectiveHeroicExtremeLeftFacing"/>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sz="2000" dirty="0" smtClean="0">
              <a:solidFill>
                <a:schemeClr val="tx1"/>
              </a:solidFill>
            </a:endParaRPr>
          </a:p>
          <a:p>
            <a:r>
              <a:rPr lang="tr-TR" sz="2000" dirty="0" smtClean="0">
                <a:solidFill>
                  <a:schemeClr val="tx1"/>
                </a:solidFill>
              </a:rPr>
              <a:t>Döngülerle işlem yaparken </a:t>
            </a:r>
            <a:r>
              <a:rPr lang="tr-TR" sz="2000" b="1" dirty="0" smtClean="0">
                <a:solidFill>
                  <a:schemeClr val="tx1"/>
                </a:solidFill>
              </a:rPr>
              <a:t>kontrol parametreleri </a:t>
            </a:r>
            <a:r>
              <a:rPr lang="tr-TR" sz="2000" dirty="0" smtClean="0">
                <a:solidFill>
                  <a:schemeClr val="tx1"/>
                </a:solidFill>
              </a:rPr>
              <a:t>düzgün bir şekilde başlatılmalı, döngü içerisinde düzgün bir şekilde güncellenmelidir. Aksi halde programınız yanlış sonuçlar verecek veya sonsuz döngüye girecektir.</a:t>
            </a:r>
          </a:p>
        </p:txBody>
      </p:sp>
      <p:sp>
        <p:nvSpPr>
          <p:cNvPr id="9" name="8 Köşeleri Yuvarlanmış Dikdörtgen Belirtme Çizgisi"/>
          <p:cNvSpPr/>
          <p:nvPr/>
        </p:nvSpPr>
        <p:spPr>
          <a:xfrm>
            <a:off x="5429256" y="1142984"/>
            <a:ext cx="2786082" cy="1143008"/>
          </a:xfrm>
          <a:prstGeom prst="wedgeRoundRectCallout">
            <a:avLst>
              <a:gd name="adj1" fmla="val -152246"/>
              <a:gd name="adj2" fmla="val 6828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err="1" smtClean="0"/>
              <a:t>while</a:t>
            </a:r>
            <a:r>
              <a:rPr lang="tr-TR" sz="2000" dirty="0" smtClean="0"/>
              <a:t> anam </a:t>
            </a:r>
            <a:r>
              <a:rPr lang="tr-TR" sz="2000" i="1" dirty="0" err="1" smtClean="0"/>
              <a:t>while</a:t>
            </a:r>
            <a:r>
              <a:rPr lang="tr-TR" sz="2000" dirty="0" smtClean="0"/>
              <a:t>… </a:t>
            </a:r>
          </a:p>
          <a:p>
            <a:pPr algn="ctr"/>
            <a:r>
              <a:rPr lang="tr-TR" sz="2000" dirty="0" smtClean="0"/>
              <a:t>dön dön bitmiyor… </a:t>
            </a:r>
            <a:endParaRPr lang="tr-TR" sz="2000" dirty="0"/>
          </a:p>
        </p:txBody>
      </p:sp>
      <p:sp>
        <p:nvSpPr>
          <p:cNvPr id="15" name="14 Oval Belirtme Çizgisi"/>
          <p:cNvSpPr/>
          <p:nvPr/>
        </p:nvSpPr>
        <p:spPr>
          <a:xfrm>
            <a:off x="285720" y="3429000"/>
            <a:ext cx="2143140" cy="3143272"/>
          </a:xfrm>
          <a:prstGeom prst="wedgeEllipseCallout">
            <a:avLst>
              <a:gd name="adj1" fmla="val 62392"/>
              <a:gd name="adj2" fmla="val 225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Niye bu döngüden çıkmıyor kodum?</a:t>
            </a:r>
          </a:p>
          <a:p>
            <a:pPr algn="ctr"/>
            <a:r>
              <a:rPr lang="tr-TR" sz="1400" dirty="0" smtClean="0"/>
              <a:t>Hiç düşünmeden her tarafa </a:t>
            </a:r>
            <a:r>
              <a:rPr lang="tr-TR" sz="1400" dirty="0" err="1" smtClean="0"/>
              <a:t>fflush</a:t>
            </a:r>
            <a:r>
              <a:rPr lang="tr-TR" sz="1400" dirty="0" smtClean="0"/>
              <a:t>(</a:t>
            </a:r>
            <a:r>
              <a:rPr lang="tr-TR" sz="1400" dirty="0" err="1" smtClean="0"/>
              <a:t>stdin</a:t>
            </a:r>
            <a:r>
              <a:rPr lang="tr-TR" sz="1400" dirty="0" smtClean="0"/>
              <a:t>) koyuyum. Sonra da tüm </a:t>
            </a:r>
            <a:r>
              <a:rPr lang="tr-TR" sz="1400" dirty="0" err="1" smtClean="0"/>
              <a:t>int’leri</a:t>
            </a:r>
            <a:r>
              <a:rPr lang="tr-TR" sz="1400" dirty="0" smtClean="0"/>
              <a:t> </a:t>
            </a:r>
            <a:r>
              <a:rPr lang="tr-TR" sz="1400" dirty="0" err="1" smtClean="0"/>
              <a:t>double</a:t>
            </a:r>
            <a:r>
              <a:rPr lang="tr-TR" sz="1400" dirty="0" smtClean="0"/>
              <a:t> yaparım. O da olmazsa bilgisayarı kapatıp açar ya da format atarım.</a:t>
            </a:r>
            <a:endParaRPr lang="tr-TR" sz="1400" dirty="0"/>
          </a:p>
        </p:txBody>
      </p:sp>
      <p:sp>
        <p:nvSpPr>
          <p:cNvPr id="8" name="7 Çarpı"/>
          <p:cNvSpPr/>
          <p:nvPr/>
        </p:nvSpPr>
        <p:spPr>
          <a:xfrm rot="2597087">
            <a:off x="-258727" y="3384619"/>
            <a:ext cx="3240000" cy="3240000"/>
          </a:xfrm>
          <a:prstGeom prst="plus">
            <a:avLst>
              <a:gd name="adj" fmla="val 479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soru.jpg"/>
          <p:cNvPicPr>
            <a:picLocks noChangeAspect="1"/>
          </p:cNvPicPr>
          <p:nvPr/>
        </p:nvPicPr>
        <p:blipFill>
          <a:blip r:embed="rId2"/>
          <a:stretch>
            <a:fillRect/>
          </a:stretch>
        </p:blipFill>
        <p:spPr>
          <a:xfrm>
            <a:off x="6715140" y="928670"/>
            <a:ext cx="1767840" cy="1328928"/>
          </a:xfrm>
          <a:prstGeom prst="rect">
            <a:avLst/>
          </a:prstGeom>
        </p:spPr>
      </p:pic>
      <p:sp>
        <p:nvSpPr>
          <p:cNvPr id="5123" name="Rectangle 3"/>
          <p:cNvSpPr>
            <a:spLocks noGrp="1" noChangeArrowheads="1"/>
          </p:cNvSpPr>
          <p:nvPr>
            <p:ph type="title"/>
          </p:nvPr>
        </p:nvSpPr>
        <p:spPr>
          <a:noFill/>
          <a:ln/>
        </p:spPr>
        <p:txBody>
          <a:bodyPr/>
          <a:lstStyle/>
          <a:p>
            <a:r>
              <a:rPr lang="tr-TR" dirty="0" smtClean="0"/>
              <a:t>Alıştırma</a:t>
            </a:r>
            <a:endParaRPr lang="en-US" dirty="0"/>
          </a:p>
        </p:txBody>
      </p:sp>
      <p:pic>
        <p:nvPicPr>
          <p:cNvPr id="2050" name="Picture 2" descr="http://www.everydaydevotions.com/wp-content/uploads/2015/01/surpris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854" t="-4390" r="24655" b="1"/>
          <a:stretch/>
        </p:blipFill>
        <p:spPr bwMode="auto">
          <a:xfrm>
            <a:off x="6761910" y="3857628"/>
            <a:ext cx="1948284" cy="232957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5" name="14 İçerik Yer Tutucusu"/>
          <p:cNvSpPr>
            <a:spLocks noGrp="1"/>
          </p:cNvSpPr>
          <p:nvPr>
            <p:ph sz="quarter" idx="1"/>
          </p:nvPr>
        </p:nvSpPr>
        <p:spPr>
          <a:xfrm>
            <a:off x="457200" y="1219200"/>
            <a:ext cx="8229600" cy="3709998"/>
          </a:xfrm>
        </p:spPr>
        <p:txBody>
          <a:bodyPr>
            <a:normAutofit fontScale="70000" lnSpcReduction="20000"/>
          </a:bodyPr>
          <a:lstStyle/>
          <a:p>
            <a:pPr marL="514350" indent="-514350">
              <a:buFont typeface="+mj-lt"/>
              <a:buAutoNum type="arabicPeriod"/>
            </a:pPr>
            <a:r>
              <a:rPr lang="en-US" dirty="0" smtClean="0"/>
              <a:t>#include &lt;</a:t>
            </a:r>
            <a:r>
              <a:rPr lang="en-US" dirty="0" err="1" smtClean="0"/>
              <a:t>stdio.h</a:t>
            </a:r>
            <a:r>
              <a:rPr lang="en-US" dirty="0" smtClean="0"/>
              <a:t>&gt;</a:t>
            </a:r>
          </a:p>
          <a:p>
            <a:pPr marL="514350" indent="-514350">
              <a:buFont typeface="+mj-lt"/>
              <a:buAutoNum type="arabicPeriod"/>
            </a:pPr>
            <a:r>
              <a:rPr lang="en-US" dirty="0" err="1" smtClean="0"/>
              <a:t>int</a:t>
            </a:r>
            <a:r>
              <a:rPr lang="en-US" dirty="0" smtClean="0"/>
              <a:t> main()</a:t>
            </a:r>
          </a:p>
          <a:p>
            <a:pPr marL="514350" indent="-514350">
              <a:buFont typeface="+mj-lt"/>
              <a:buAutoNum type="arabicPeriod"/>
            </a:pPr>
            <a:r>
              <a:rPr lang="en-US" dirty="0" smtClean="0"/>
              <a:t>{</a:t>
            </a:r>
          </a:p>
          <a:p>
            <a:pPr marL="514350" indent="-514350">
              <a:buFont typeface="+mj-lt"/>
              <a:buAutoNum type="arabicPeriod"/>
            </a:pPr>
            <a:r>
              <a:rPr lang="en-US" dirty="0" smtClean="0"/>
              <a:t>	</a:t>
            </a:r>
            <a:r>
              <a:rPr lang="en-US" dirty="0" err="1" smtClean="0"/>
              <a:t>int</a:t>
            </a:r>
            <a:r>
              <a:rPr lang="en-US" dirty="0" smtClean="0"/>
              <a:t> a=5;</a:t>
            </a:r>
          </a:p>
          <a:p>
            <a:pPr marL="514350" indent="-514350">
              <a:buFont typeface="+mj-lt"/>
              <a:buAutoNum type="arabicPeriod"/>
            </a:pPr>
            <a:r>
              <a:rPr lang="en-US" dirty="0" smtClean="0"/>
              <a:t>	while(a&lt;3);</a:t>
            </a:r>
          </a:p>
          <a:p>
            <a:pPr marL="514350" indent="-514350">
              <a:buFont typeface="+mj-lt"/>
              <a:buAutoNum type="arabicPeriod"/>
            </a:pPr>
            <a:r>
              <a:rPr lang="en-US" dirty="0" smtClean="0"/>
              <a:t>		{</a:t>
            </a:r>
          </a:p>
          <a:p>
            <a:pPr marL="514350" indent="-514350">
              <a:buFont typeface="+mj-lt"/>
              <a:buAutoNum type="arabicPeriod"/>
            </a:pPr>
            <a:r>
              <a:rPr lang="en-US" dirty="0" smtClean="0"/>
              <a:t>		</a:t>
            </a:r>
            <a:r>
              <a:rPr lang="en-US" dirty="0" err="1" smtClean="0"/>
              <a:t>printf</a:t>
            </a:r>
            <a:r>
              <a:rPr lang="en-US" dirty="0" smtClean="0"/>
              <a:t>("hah");</a:t>
            </a:r>
          </a:p>
          <a:p>
            <a:pPr marL="514350" indent="-514350">
              <a:buFont typeface="+mj-lt"/>
              <a:buAutoNum type="arabicPeriod"/>
            </a:pPr>
            <a:r>
              <a:rPr lang="en-US" dirty="0" smtClean="0"/>
              <a:t>		a++;</a:t>
            </a:r>
          </a:p>
          <a:p>
            <a:pPr marL="514350" indent="-514350">
              <a:buFont typeface="+mj-lt"/>
              <a:buAutoNum type="arabicPeriod"/>
            </a:pPr>
            <a:r>
              <a:rPr lang="en-US" dirty="0" smtClean="0"/>
              <a:t>		}</a:t>
            </a:r>
          </a:p>
          <a:p>
            <a:pPr marL="514350" indent="-514350">
              <a:buFont typeface="+mj-lt"/>
              <a:buAutoNum type="arabicPeriod"/>
            </a:pPr>
            <a:r>
              <a:rPr lang="en-US" dirty="0" smtClean="0"/>
              <a:t>		</a:t>
            </a:r>
            <a:r>
              <a:rPr lang="en-US" dirty="0" err="1" smtClean="0"/>
              <a:t>printf</a:t>
            </a:r>
            <a:r>
              <a:rPr lang="en-US" dirty="0" smtClean="0"/>
              <a:t>("ha");</a:t>
            </a:r>
          </a:p>
          <a:p>
            <a:pPr marL="514350" indent="-514350">
              <a:buFont typeface="+mj-lt"/>
              <a:buAutoNum type="arabicPeriod"/>
            </a:pPr>
            <a:r>
              <a:rPr lang="en-US" dirty="0" smtClean="0"/>
              <a:t>		return 0;</a:t>
            </a:r>
          </a:p>
          <a:p>
            <a:pPr marL="514350" indent="-514350">
              <a:buFont typeface="+mj-lt"/>
              <a:buAutoNum type="arabicPeriod"/>
            </a:pPr>
            <a:r>
              <a:rPr lang="en-US" dirty="0" smtClean="0"/>
              <a:t>}</a:t>
            </a:r>
            <a:endParaRPr lang="tr-TR" dirty="0"/>
          </a:p>
        </p:txBody>
      </p:sp>
      <p:pic>
        <p:nvPicPr>
          <p:cNvPr id="219138" name="Picture 2"/>
          <p:cNvPicPr>
            <a:picLocks noChangeAspect="1" noChangeArrowheads="1"/>
          </p:cNvPicPr>
          <p:nvPr/>
        </p:nvPicPr>
        <p:blipFill>
          <a:blip r:embed="rId4"/>
          <a:srcRect/>
          <a:stretch>
            <a:fillRect/>
          </a:stretch>
        </p:blipFill>
        <p:spPr bwMode="auto">
          <a:xfrm>
            <a:off x="4714876" y="1357298"/>
            <a:ext cx="1895475" cy="1514475"/>
          </a:xfrm>
          <a:prstGeom prst="rect">
            <a:avLst/>
          </a:prstGeom>
          <a:noFill/>
          <a:ln w="9525">
            <a:noFill/>
            <a:miter lim="800000"/>
            <a:headEnd/>
            <a:tailEnd/>
          </a:ln>
          <a:effectLst/>
        </p:spPr>
      </p:pic>
      <p:sp>
        <p:nvSpPr>
          <p:cNvPr id="7" name="6 Metin kutusu"/>
          <p:cNvSpPr txBox="1"/>
          <p:nvPr/>
        </p:nvSpPr>
        <p:spPr>
          <a:xfrm>
            <a:off x="7500958" y="4429132"/>
            <a:ext cx="928694" cy="1446550"/>
          </a:xfrm>
          <a:prstGeom prst="rect">
            <a:avLst/>
          </a:prstGeom>
          <a:noFill/>
        </p:spPr>
        <p:txBody>
          <a:bodyPr wrap="square" rtlCol="0">
            <a:spAutoFit/>
          </a:bodyPr>
          <a:lstStyle/>
          <a:p>
            <a:r>
              <a:rPr lang="tr-TR" sz="8800" b="1" dirty="0" smtClean="0">
                <a:solidFill>
                  <a:srgbClr val="FFFF00"/>
                </a:solidFill>
              </a:rPr>
              <a:t>;</a:t>
            </a:r>
            <a:endParaRPr lang="tr-TR" sz="8800" b="1" dirty="0">
              <a:solidFill>
                <a:srgbClr val="FFFF00"/>
              </a:solidFill>
            </a:endParaRPr>
          </a:p>
        </p:txBody>
      </p:sp>
      <p:sp>
        <p:nvSpPr>
          <p:cNvPr id="8" name="7 Yuvarlatılmış Dikdörtgen"/>
          <p:cNvSpPr/>
          <p:nvPr/>
        </p:nvSpPr>
        <p:spPr>
          <a:xfrm>
            <a:off x="3071802" y="5143512"/>
            <a:ext cx="3071834"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while’dan</a:t>
            </a:r>
            <a:r>
              <a:rPr lang="tr-TR" dirty="0" smtClean="0"/>
              <a:t> sonra ; koymak,</a:t>
            </a:r>
            <a:br>
              <a:rPr lang="tr-TR" dirty="0" smtClean="0"/>
            </a:br>
            <a:r>
              <a:rPr lang="tr-TR" dirty="0" smtClean="0"/>
              <a:t>; yerine {} yazmaya denktir.</a:t>
            </a:r>
            <a:endParaRPr lang="tr-TR" dirty="0"/>
          </a:p>
        </p:txBody>
      </p:sp>
    </p:spTree>
    <p:extLst>
      <p:ext uri="{BB962C8B-B14F-4D97-AF65-F5344CB8AC3E}">
        <p14:creationId xmlns="" xmlns:p14="http://schemas.microsoft.com/office/powerpoint/2010/main" val="3988571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9138"/>
                                        </p:tgtEl>
                                        <p:attrNameLst>
                                          <p:attrName>style.visibility</p:attrName>
                                        </p:attrNameLst>
                                      </p:cBhvr>
                                      <p:to>
                                        <p:strVal val="visible"/>
                                      </p:to>
                                    </p:set>
                                    <p:animEffect transition="in" filter="diamond(in)">
                                      <p:cBhvr>
                                        <p:cTn id="12" dur="2000"/>
                                        <p:tgtEl>
                                          <p:spTgt spid="21913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5.ders sonu</a:t>
            </a:r>
            <a:endParaRPr lang="tr-TR" sz="8000" dirty="0"/>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2’nin üslerini şekildeki gibi yazdırınız.</a:t>
            </a:r>
            <a:endParaRPr lang="tr-TR" dirty="0"/>
          </a:p>
        </p:txBody>
      </p:sp>
      <p:sp>
        <p:nvSpPr>
          <p:cNvPr id="4" name="Rectangle 108"/>
          <p:cNvSpPr>
            <a:spLocks noChangeArrowheads="1"/>
          </p:cNvSpPr>
          <p:nvPr/>
        </p:nvSpPr>
        <p:spPr bwMode="auto">
          <a:xfrm>
            <a:off x="4786314" y="1500174"/>
            <a:ext cx="2143140" cy="4158615"/>
          </a:xfrm>
          <a:prstGeom prst="frame">
            <a:avLst/>
          </a:prstGeom>
          <a:solidFill>
            <a:srgbClr val="C0C0C0"/>
          </a:solidFill>
          <a:ln w="9525">
            <a:solidFill>
              <a:schemeClr val="tx1"/>
            </a:solidFill>
            <a:miter lim="800000"/>
            <a:headEnd/>
            <a:tailEnd/>
          </a:ln>
          <a:effectLst/>
        </p:spPr>
        <p:txBody>
          <a:bodyPr wrap="square" lIns="92075" tIns="182880" rIns="92075" bIns="182880">
            <a:prstTxWarp prst="textNoShape">
              <a:avLst/>
            </a:prstTxWarp>
            <a:spAutoFit/>
          </a:bodyPr>
          <a:lstStyle/>
          <a:p>
            <a:pPr>
              <a:lnSpc>
                <a:spcPct val="50000"/>
              </a:lnSpc>
              <a:spcBef>
                <a:spcPct val="50000"/>
              </a:spcBef>
            </a:pPr>
            <a:r>
              <a:rPr kumimoji="0" lang="en-US" sz="3200">
                <a:latin typeface="Courier New" charset="0"/>
              </a:rPr>
              <a:t>0 1</a:t>
            </a:r>
          </a:p>
          <a:p>
            <a:pPr>
              <a:lnSpc>
                <a:spcPct val="50000"/>
              </a:lnSpc>
              <a:spcBef>
                <a:spcPct val="50000"/>
              </a:spcBef>
            </a:pPr>
            <a:r>
              <a:rPr kumimoji="0" lang="en-US" sz="3200">
                <a:latin typeface="Courier New" charset="0"/>
              </a:rPr>
              <a:t>1 2</a:t>
            </a:r>
          </a:p>
          <a:p>
            <a:pPr>
              <a:lnSpc>
                <a:spcPct val="50000"/>
              </a:lnSpc>
              <a:spcBef>
                <a:spcPct val="50000"/>
              </a:spcBef>
            </a:pPr>
            <a:r>
              <a:rPr kumimoji="0" lang="en-US" sz="3200">
                <a:latin typeface="Courier New" charset="0"/>
              </a:rPr>
              <a:t>2 4</a:t>
            </a:r>
          </a:p>
          <a:p>
            <a:pPr>
              <a:lnSpc>
                <a:spcPct val="50000"/>
              </a:lnSpc>
              <a:spcBef>
                <a:spcPct val="50000"/>
              </a:spcBef>
            </a:pPr>
            <a:r>
              <a:rPr kumimoji="0" lang="en-US" sz="3200">
                <a:latin typeface="Courier New" charset="0"/>
              </a:rPr>
              <a:t>3 8</a:t>
            </a:r>
          </a:p>
          <a:p>
            <a:pPr>
              <a:lnSpc>
                <a:spcPct val="50000"/>
              </a:lnSpc>
              <a:spcBef>
                <a:spcPct val="50000"/>
              </a:spcBef>
            </a:pPr>
            <a:r>
              <a:rPr kumimoji="0" lang="en-US" sz="3200">
                <a:latin typeface="Courier New" charset="0"/>
              </a:rPr>
              <a:t>4 16</a:t>
            </a:r>
          </a:p>
          <a:p>
            <a:pPr>
              <a:lnSpc>
                <a:spcPct val="50000"/>
              </a:lnSpc>
              <a:spcBef>
                <a:spcPct val="50000"/>
              </a:spcBef>
            </a:pPr>
            <a:r>
              <a:rPr kumimoji="0" lang="en-US" sz="3200">
                <a:latin typeface="Courier New" charset="0"/>
              </a:rPr>
              <a:t>5 32</a:t>
            </a:r>
          </a:p>
          <a:p>
            <a:pPr>
              <a:lnSpc>
                <a:spcPct val="50000"/>
              </a:lnSpc>
              <a:spcBef>
                <a:spcPct val="50000"/>
              </a:spcBef>
            </a:pPr>
            <a:r>
              <a:rPr kumimoji="0" lang="en-US" sz="3200">
                <a:latin typeface="Courier New" charset="0"/>
              </a:rPr>
              <a:t>6 64</a:t>
            </a: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noFill/>
          <a:ln/>
        </p:spPr>
        <p:txBody>
          <a:bodyPr/>
          <a:lstStyle/>
          <a:p>
            <a:r>
              <a:rPr lang="en-US" dirty="0" smtClean="0"/>
              <a:t>The </a:t>
            </a:r>
            <a:r>
              <a:rPr lang="en-US" dirty="0"/>
              <a:t>3 Parts of a Loop</a:t>
            </a:r>
          </a:p>
        </p:txBody>
      </p:sp>
      <p:cxnSp>
        <p:nvCxnSpPr>
          <p:cNvPr id="3" name="Straight Arrow Connector 2"/>
          <p:cNvCxnSpPr/>
          <p:nvPr/>
        </p:nvCxnSpPr>
        <p:spPr>
          <a:xfrm flipH="1">
            <a:off x="2147455" y="2261781"/>
            <a:ext cx="23275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673927" y="3065344"/>
            <a:ext cx="11499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770909" y="3882763"/>
            <a:ext cx="170410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11236" y="4568619"/>
            <a:ext cx="4572000" cy="646331"/>
          </a:xfrm>
          <a:prstGeom prst="rect">
            <a:avLst/>
          </a:prstGeom>
        </p:spPr>
        <p:txBody>
          <a:bodyPr>
            <a:spAutoFit/>
          </a:bodyPr>
          <a:lstStyle/>
          <a:p>
            <a:r>
              <a:rPr lang="en-US" dirty="0"/>
              <a:t>Good Programming Practice</a:t>
            </a:r>
            <a:r>
              <a:rPr lang="tr-TR" dirty="0"/>
              <a:t>: </a:t>
            </a:r>
            <a:r>
              <a:rPr lang="en-US" dirty="0"/>
              <a:t>Indent </a:t>
            </a:r>
            <a:r>
              <a:rPr lang="tr-TR" dirty="0"/>
              <a:t>(tab key) </a:t>
            </a:r>
            <a:r>
              <a:rPr lang="en-US" dirty="0"/>
              <a:t>the body of a while loop 3 to 4 </a:t>
            </a:r>
            <a:r>
              <a:rPr lang="en-US" dirty="0" smtClean="0"/>
              <a:t>spaces</a:t>
            </a:r>
            <a:endParaRPr lang="en-US" dirty="0"/>
          </a:p>
        </p:txBody>
      </p:sp>
      <p:cxnSp>
        <p:nvCxnSpPr>
          <p:cNvPr id="12" name="Straight Arrow Connector 11"/>
          <p:cNvCxnSpPr/>
          <p:nvPr/>
        </p:nvCxnSpPr>
        <p:spPr>
          <a:xfrm flipH="1" flipV="1">
            <a:off x="1939636" y="4062872"/>
            <a:ext cx="1309255" cy="828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939636" y="3758072"/>
            <a:ext cx="1475511" cy="9328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2" name="Rectangle 2"/>
          <p:cNvSpPr>
            <a:spLocks noGrp="1" noChangeArrowheads="1"/>
          </p:cNvSpPr>
          <p:nvPr>
            <p:ph idx="1"/>
          </p:nvPr>
        </p:nvSpPr>
        <p:spPr>
          <a:xfrm>
            <a:off x="822960" y="1311936"/>
            <a:ext cx="7520940" cy="3579849"/>
          </a:xfrm>
          <a:noFill/>
          <a:ln/>
        </p:spPr>
        <p:txBody>
          <a:bodyPr>
            <a:normAutofit fontScale="85000" lnSpcReduction="20000"/>
          </a:bodyPr>
          <a:lstStyle/>
          <a:p>
            <a:pPr>
              <a:lnSpc>
                <a:spcPct val="90000"/>
              </a:lnSpc>
              <a:buFontTx/>
              <a:buNone/>
            </a:pPr>
            <a:r>
              <a:rPr lang="en-US" sz="2000" b="0" dirty="0"/>
              <a:t>#include &lt;</a:t>
            </a:r>
            <a:r>
              <a:rPr lang="en-US" sz="2000" b="0" dirty="0" err="1"/>
              <a:t>stdio.h</a:t>
            </a:r>
            <a:r>
              <a:rPr lang="en-US" sz="2000" b="0" dirty="0"/>
              <a:t>&gt;</a:t>
            </a:r>
          </a:p>
          <a:p>
            <a:pPr>
              <a:lnSpc>
                <a:spcPct val="90000"/>
              </a:lnSpc>
              <a:buFontTx/>
              <a:buNone/>
            </a:pPr>
            <a:r>
              <a:rPr lang="en-US" sz="2000" b="0" dirty="0" err="1"/>
              <a:t>int</a:t>
            </a:r>
            <a:r>
              <a:rPr lang="en-US" sz="2000" b="0" dirty="0"/>
              <a:t> main ()</a:t>
            </a:r>
          </a:p>
          <a:p>
            <a:pPr>
              <a:lnSpc>
                <a:spcPct val="90000"/>
              </a:lnSpc>
              <a:buFontTx/>
              <a:buNone/>
            </a:pPr>
            <a:r>
              <a:rPr lang="en-US" sz="2000" b="0" dirty="0"/>
              <a:t>{</a:t>
            </a:r>
          </a:p>
          <a:p>
            <a:pPr>
              <a:lnSpc>
                <a:spcPct val="90000"/>
              </a:lnSpc>
              <a:buFontTx/>
              <a:buNone/>
            </a:pPr>
            <a:r>
              <a:rPr lang="en-US" sz="2000" b="0" dirty="0"/>
              <a:t>	</a:t>
            </a:r>
            <a:r>
              <a:rPr lang="en-US" sz="2000" b="0" dirty="0" err="1"/>
              <a:t>int</a:t>
            </a:r>
            <a:r>
              <a:rPr lang="en-US" sz="2000" b="0" dirty="0"/>
              <a:t> </a:t>
            </a:r>
            <a:r>
              <a:rPr lang="en-US" sz="2000" b="0" dirty="0" err="1"/>
              <a:t>i</a:t>
            </a:r>
            <a:r>
              <a:rPr lang="en-US" sz="2000" b="0" dirty="0"/>
              <a:t> = 1 ;			initialization of loop control variable</a:t>
            </a:r>
          </a:p>
          <a:p>
            <a:pPr>
              <a:lnSpc>
                <a:spcPct val="90000"/>
              </a:lnSpc>
              <a:buFontTx/>
              <a:buNone/>
            </a:pPr>
            <a:r>
              <a:rPr lang="en-US" sz="2000" b="0" dirty="0"/>
              <a:t>					</a:t>
            </a:r>
          </a:p>
          <a:p>
            <a:pPr>
              <a:lnSpc>
                <a:spcPct val="90000"/>
              </a:lnSpc>
              <a:buFontTx/>
              <a:buNone/>
            </a:pPr>
            <a:r>
              <a:rPr lang="en-US" sz="2000" b="0" dirty="0"/>
              <a:t>	/* count from 1 to 100 */</a:t>
            </a:r>
          </a:p>
          <a:p>
            <a:pPr>
              <a:lnSpc>
                <a:spcPct val="90000"/>
              </a:lnSpc>
              <a:buFontTx/>
              <a:buNone/>
            </a:pPr>
            <a:r>
              <a:rPr lang="en-US" sz="2000" b="0" dirty="0"/>
              <a:t>	while ( </a:t>
            </a:r>
            <a:r>
              <a:rPr lang="en-US" sz="2000" b="0" dirty="0" err="1"/>
              <a:t>i</a:t>
            </a:r>
            <a:r>
              <a:rPr lang="en-US" sz="2000" b="0" dirty="0"/>
              <a:t> &lt; 101 )		     test of loop termination condition</a:t>
            </a:r>
          </a:p>
          <a:p>
            <a:pPr>
              <a:lnSpc>
                <a:spcPct val="90000"/>
              </a:lnSpc>
              <a:buFontTx/>
              <a:buNone/>
            </a:pPr>
            <a:r>
              <a:rPr lang="en-US" sz="2000" b="0" dirty="0"/>
              <a:t>	{</a:t>
            </a:r>
          </a:p>
          <a:p>
            <a:pPr>
              <a:lnSpc>
                <a:spcPct val="90000"/>
              </a:lnSpc>
              <a:buFontTx/>
              <a:buNone/>
            </a:pPr>
            <a:r>
              <a:rPr lang="en-US" sz="2000" b="0" dirty="0"/>
              <a:t>		</a:t>
            </a:r>
            <a:r>
              <a:rPr lang="en-US" sz="2000" b="0" dirty="0" smtClean="0"/>
              <a:t>  </a:t>
            </a:r>
            <a:r>
              <a:rPr lang="en-US" sz="2000" b="0" dirty="0" err="1" smtClean="0"/>
              <a:t>printf</a:t>
            </a:r>
            <a:r>
              <a:rPr lang="en-US" sz="2000" b="0" dirty="0" smtClean="0"/>
              <a:t> </a:t>
            </a:r>
            <a:r>
              <a:rPr lang="en-US" sz="2000" b="0" dirty="0"/>
              <a:t>(</a:t>
            </a:r>
            <a:r>
              <a:rPr lang="ja-JP" altLang="en-US" sz="2000" b="0" dirty="0">
                <a:latin typeface="Arial"/>
              </a:rPr>
              <a:t>“</a:t>
            </a:r>
            <a:r>
              <a:rPr lang="en-US" sz="2000" b="0" dirty="0"/>
              <a:t>%d </a:t>
            </a:r>
            <a:r>
              <a:rPr lang="ja-JP" altLang="en-US" sz="2000" b="0" dirty="0">
                <a:latin typeface="Arial"/>
              </a:rPr>
              <a:t>“</a:t>
            </a:r>
            <a:r>
              <a:rPr lang="en-US" sz="2000" b="0" dirty="0"/>
              <a:t>, </a:t>
            </a:r>
            <a:r>
              <a:rPr lang="en-US" sz="2000" b="0" dirty="0" err="1"/>
              <a:t>i</a:t>
            </a:r>
            <a:r>
              <a:rPr lang="en-US" sz="2000" b="0" dirty="0"/>
              <a:t>) ;</a:t>
            </a:r>
          </a:p>
          <a:p>
            <a:pPr>
              <a:lnSpc>
                <a:spcPct val="90000"/>
              </a:lnSpc>
              <a:buFontTx/>
              <a:buNone/>
            </a:pPr>
            <a:r>
              <a:rPr lang="en-US" sz="2000" b="0" dirty="0"/>
              <a:t>		</a:t>
            </a:r>
            <a:r>
              <a:rPr lang="en-US" sz="2000" b="0" dirty="0" smtClean="0"/>
              <a:t>  </a:t>
            </a:r>
            <a:r>
              <a:rPr lang="en-US" sz="2000" b="0" dirty="0" err="1" smtClean="0"/>
              <a:t>i</a:t>
            </a:r>
            <a:r>
              <a:rPr lang="en-US" sz="2000" b="0" dirty="0" smtClean="0"/>
              <a:t> </a:t>
            </a:r>
            <a:r>
              <a:rPr lang="en-US" sz="2000" b="0" dirty="0"/>
              <a:t>= </a:t>
            </a:r>
            <a:r>
              <a:rPr lang="en-US" sz="2000" b="0" dirty="0" err="1"/>
              <a:t>i</a:t>
            </a:r>
            <a:r>
              <a:rPr lang="en-US" sz="2000" b="0" dirty="0"/>
              <a:t> + 1 ;		</a:t>
            </a:r>
            <a:r>
              <a:rPr lang="en-US" sz="2000" b="0" dirty="0" smtClean="0"/>
              <a:t>modification </a:t>
            </a:r>
            <a:r>
              <a:rPr lang="en-US" sz="2000" b="0" dirty="0"/>
              <a:t>of loop </a:t>
            </a:r>
            <a:r>
              <a:rPr lang="en-US" sz="2000" b="0" dirty="0" smtClean="0"/>
              <a:t>control </a:t>
            </a:r>
            <a:r>
              <a:rPr lang="en-US" sz="2000" b="0" dirty="0"/>
              <a:t>variable</a:t>
            </a:r>
          </a:p>
          <a:p>
            <a:pPr>
              <a:lnSpc>
                <a:spcPct val="90000"/>
              </a:lnSpc>
              <a:buFontTx/>
              <a:buNone/>
            </a:pPr>
            <a:r>
              <a:rPr lang="en-US" sz="2000" b="0" dirty="0"/>
              <a:t>	</a:t>
            </a:r>
            <a:r>
              <a:rPr lang="en-US" sz="2000" b="0" dirty="0" smtClean="0"/>
              <a:t>}</a:t>
            </a:r>
            <a:endParaRPr lang="en-US" sz="2000" b="0" dirty="0"/>
          </a:p>
          <a:p>
            <a:pPr>
              <a:lnSpc>
                <a:spcPct val="90000"/>
              </a:lnSpc>
              <a:buFontTx/>
              <a:buNone/>
            </a:pPr>
            <a:r>
              <a:rPr lang="en-US" sz="2000" b="0" dirty="0"/>
              <a:t>     return 0 ;				</a:t>
            </a:r>
          </a:p>
          <a:p>
            <a:pPr>
              <a:lnSpc>
                <a:spcPct val="90000"/>
              </a:lnSpc>
              <a:buFontTx/>
              <a:buNone/>
            </a:pPr>
            <a:r>
              <a:rPr lang="en-US" sz="2000" b="0" dirty="0"/>
              <a:t>}</a:t>
            </a:r>
          </a:p>
          <a:p>
            <a:pPr>
              <a:lnSpc>
                <a:spcPct val="90000"/>
              </a:lnSpc>
              <a:buFontTx/>
              <a:buNone/>
            </a:pPr>
            <a:endParaRPr lang="en-US" sz="2000" b="0" dirty="0"/>
          </a:p>
          <a:p>
            <a:pPr>
              <a:lnSpc>
                <a:spcPct val="90000"/>
              </a:lnSpc>
              <a:buFontTx/>
              <a:buNone/>
            </a:pPr>
            <a:endParaRPr lang="en-US" sz="2000" b="0" dirty="0"/>
          </a:p>
        </p:txBody>
      </p:sp>
    </p:spTree>
    <p:extLst>
      <p:ext uri="{BB962C8B-B14F-4D97-AF65-F5344CB8AC3E}">
        <p14:creationId xmlns:p14="http://schemas.microsoft.com/office/powerpoint/2010/main" xmlns="" val="1862296348"/>
      </p:ext>
    </p:extLst>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609600"/>
          </a:xfrm>
        </p:spPr>
        <p:txBody>
          <a:bodyPr>
            <a:normAutofit/>
          </a:bodyPr>
          <a:lstStyle/>
          <a:p>
            <a:r>
              <a:rPr lang="tr-TR" sz="2800" dirty="0" smtClean="0"/>
              <a:t>Sayaç kontrollü bir döngü</a:t>
            </a:r>
            <a:endParaRPr lang="en-US" dirty="0"/>
          </a:p>
        </p:txBody>
      </p:sp>
      <p:sp>
        <p:nvSpPr>
          <p:cNvPr id="27651" name="Rectangle 3"/>
          <p:cNvSpPr>
            <a:spLocks noGrp="1" noChangeArrowheads="1"/>
          </p:cNvSpPr>
          <p:nvPr>
            <p:ph idx="1"/>
          </p:nvPr>
        </p:nvSpPr>
        <p:spPr>
          <a:xfrm>
            <a:off x="304800" y="1295400"/>
            <a:ext cx="8382000" cy="1639711"/>
          </a:xfrm>
        </p:spPr>
        <p:txBody>
          <a:bodyPr>
            <a:normAutofit/>
          </a:bodyPr>
          <a:lstStyle/>
          <a:p>
            <a:r>
              <a:rPr lang="en-US" sz="2000" b="0" dirty="0"/>
              <a:t>If it is known in advance exactly how many times a loop will execute, it is known as a counter-controlled loop</a:t>
            </a:r>
            <a:r>
              <a:rPr lang="en-US" sz="2000" b="0" dirty="0" smtClean="0"/>
              <a:t>.</a:t>
            </a:r>
            <a:r>
              <a:rPr lang="tr-TR" sz="2000" b="0" dirty="0" smtClean="0"/>
              <a:t> </a:t>
            </a:r>
            <a:endParaRPr lang="en-US" sz="1200" b="0" i="1" dirty="0">
              <a:solidFill>
                <a:srgbClr val="FF0000"/>
              </a:solidFill>
            </a:endParaRPr>
          </a:p>
          <a:p>
            <a:pPr>
              <a:buFontTx/>
              <a:buNone/>
            </a:pPr>
            <a:endParaRPr lang="en-US" sz="1100" b="0" dirty="0"/>
          </a:p>
          <a:p>
            <a:pPr>
              <a:buFontTx/>
              <a:buNone/>
            </a:pPr>
            <a:r>
              <a:rPr lang="en-US" sz="2000" dirty="0"/>
              <a:t>	</a:t>
            </a:r>
            <a:endParaRPr lang="en-US" sz="3600" dirty="0"/>
          </a:p>
        </p:txBody>
      </p:sp>
      <p:pic>
        <p:nvPicPr>
          <p:cNvPr id="3" name="Picture 2"/>
          <p:cNvPicPr>
            <a:picLocks noChangeAspect="1"/>
          </p:cNvPicPr>
          <p:nvPr/>
        </p:nvPicPr>
        <p:blipFill>
          <a:blip r:embed="rId2"/>
          <a:stretch>
            <a:fillRect/>
          </a:stretch>
        </p:blipFill>
        <p:spPr>
          <a:xfrm>
            <a:off x="785786" y="2285992"/>
            <a:ext cx="4238491" cy="2899128"/>
          </a:xfrm>
          <a:prstGeom prst="rect">
            <a:avLst/>
          </a:prstGeom>
        </p:spPr>
      </p:pic>
      <p:cxnSp>
        <p:nvCxnSpPr>
          <p:cNvPr id="6" name="Straight Arrow Connector 5"/>
          <p:cNvCxnSpPr/>
          <p:nvPr/>
        </p:nvCxnSpPr>
        <p:spPr>
          <a:xfrm flipV="1">
            <a:off x="4674797" y="4151937"/>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829753" y="3687681"/>
            <a:ext cx="1456382" cy="382328"/>
          </a:xfrm>
          <a:prstGeom prst="rect">
            <a:avLst/>
          </a:prstGeom>
          <a:noFill/>
        </p:spPr>
        <p:txBody>
          <a:bodyPr wrap="square" rtlCol="0">
            <a:spAutoFit/>
          </a:bodyPr>
          <a:lstStyle/>
          <a:p>
            <a:r>
              <a:rPr lang="en-US" dirty="0" smtClean="0"/>
              <a:t>output</a:t>
            </a:r>
            <a:endParaRPr lang="en-US" dirty="0"/>
          </a:p>
        </p:txBody>
      </p:sp>
      <p:pic>
        <p:nvPicPr>
          <p:cNvPr id="4" name="Picture 3"/>
          <p:cNvPicPr>
            <a:picLocks noChangeAspect="1"/>
          </p:cNvPicPr>
          <p:nvPr/>
        </p:nvPicPr>
        <p:blipFill>
          <a:blip r:embed="rId3"/>
          <a:stretch>
            <a:fillRect/>
          </a:stretch>
        </p:blipFill>
        <p:spPr>
          <a:xfrm>
            <a:off x="6774401" y="3533767"/>
            <a:ext cx="622300" cy="2222500"/>
          </a:xfrm>
          <a:prstGeom prst="rect">
            <a:avLst/>
          </a:prstGeom>
        </p:spPr>
      </p:pic>
      <p:sp>
        <p:nvSpPr>
          <p:cNvPr id="5" name="Cube 4"/>
          <p:cNvSpPr/>
          <p:nvPr/>
        </p:nvSpPr>
        <p:spPr>
          <a:xfrm>
            <a:off x="6286512" y="3357562"/>
            <a:ext cx="1484534" cy="2486330"/>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8422417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tr-TR" dirty="0" smtClean="0"/>
              <a:t>Döngü belli bir olay olana kadar dönebilir…</a:t>
            </a:r>
            <a:endParaRPr lang="en-US" dirty="0"/>
          </a:p>
        </p:txBody>
      </p:sp>
      <p:sp>
        <p:nvSpPr>
          <p:cNvPr id="32771" name="Rectangle 3"/>
          <p:cNvSpPr>
            <a:spLocks noGrp="1" noChangeArrowheads="1"/>
          </p:cNvSpPr>
          <p:nvPr>
            <p:ph idx="1"/>
          </p:nvPr>
        </p:nvSpPr>
        <p:spPr/>
        <p:txBody>
          <a:bodyPr>
            <a:normAutofit/>
          </a:bodyPr>
          <a:lstStyle/>
          <a:p>
            <a:r>
              <a:rPr lang="en-US" sz="2400" b="0" dirty="0"/>
              <a:t>An event-controlled loop will terminate when some event occurs.</a:t>
            </a:r>
          </a:p>
          <a:p>
            <a:r>
              <a:rPr lang="en-US" sz="2400" b="0" dirty="0"/>
              <a:t>The event may be the occurrence of a </a:t>
            </a:r>
            <a:r>
              <a:rPr lang="en-US" sz="2400" b="1" dirty="0"/>
              <a:t>sentinel </a:t>
            </a:r>
            <a:r>
              <a:rPr lang="en-US" sz="2400" b="1" dirty="0" smtClean="0"/>
              <a:t>value</a:t>
            </a:r>
            <a:r>
              <a:rPr lang="tr-TR" sz="2400" b="0" dirty="0" smtClean="0"/>
              <a:t>.</a:t>
            </a:r>
            <a:endParaRPr lang="en-US" sz="2400" b="0" dirty="0"/>
          </a:p>
          <a:p>
            <a:r>
              <a:rPr lang="en-US" sz="2400" b="0" dirty="0"/>
              <a:t>There are other types of events that may occur, such as reaching the end of a data file.</a:t>
            </a:r>
          </a:p>
        </p:txBody>
      </p:sp>
    </p:spTree>
    <p:extLst>
      <p:ext uri="{BB962C8B-B14F-4D97-AF65-F5344CB8AC3E}">
        <p14:creationId xmlns="" xmlns:p14="http://schemas.microsoft.com/office/powerpoint/2010/main" val="3059371078"/>
      </p:ext>
    </p:extLst>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81000"/>
            <a:ext cx="7772400" cy="609600"/>
          </a:xfrm>
        </p:spPr>
        <p:txBody>
          <a:bodyPr>
            <a:normAutofit/>
          </a:bodyPr>
          <a:lstStyle/>
          <a:p>
            <a:r>
              <a:rPr lang="tr-TR" dirty="0" smtClean="0"/>
              <a:t>Kullanıcı -1 girene kadar dönen döngü</a:t>
            </a:r>
            <a:endParaRPr lang="en-US" dirty="0"/>
          </a:p>
        </p:txBody>
      </p:sp>
      <p:sp>
        <p:nvSpPr>
          <p:cNvPr id="29699" name="Rectangle 3"/>
          <p:cNvSpPr>
            <a:spLocks noGrp="1" noChangeArrowheads="1"/>
          </p:cNvSpPr>
          <p:nvPr>
            <p:ph idx="1"/>
          </p:nvPr>
        </p:nvSpPr>
        <p:spPr>
          <a:xfrm>
            <a:off x="381000" y="1295400"/>
            <a:ext cx="8382000" cy="4953000"/>
          </a:xfrm>
        </p:spPr>
        <p:txBody>
          <a:bodyPr>
            <a:normAutofit/>
          </a:bodyPr>
          <a:lstStyle/>
          <a:p>
            <a:pPr>
              <a:buFontTx/>
              <a:buNone/>
            </a:pPr>
            <a:endParaRPr lang="en-US" sz="800" b="0" dirty="0"/>
          </a:p>
          <a:p>
            <a:pPr>
              <a:buFontTx/>
              <a:buNone/>
            </a:pPr>
            <a:r>
              <a:rPr lang="en-US" sz="2400" b="0" dirty="0"/>
              <a:t>	</a:t>
            </a:r>
            <a:r>
              <a:rPr lang="en-US" sz="2400" b="0" dirty="0" err="1" smtClean="0"/>
              <a:t>int</a:t>
            </a:r>
            <a:r>
              <a:rPr lang="en-US" sz="2400" b="0" dirty="0" smtClean="0"/>
              <a:t> sum </a:t>
            </a:r>
            <a:r>
              <a:rPr lang="en-US" sz="2400" b="0" dirty="0"/>
              <a:t>= 0 </a:t>
            </a:r>
            <a:r>
              <a:rPr lang="en-US" sz="2400" b="0" dirty="0" smtClean="0"/>
              <a:t>; </a:t>
            </a:r>
            <a:r>
              <a:rPr lang="en-US" sz="2400" b="0" dirty="0" err="1" smtClean="0"/>
              <a:t>int</a:t>
            </a:r>
            <a:r>
              <a:rPr lang="en-US" sz="2400" b="0" dirty="0" smtClean="0"/>
              <a:t> value;</a:t>
            </a:r>
            <a:r>
              <a:rPr lang="en-US" sz="2400" b="0" dirty="0"/>
              <a:t>	</a:t>
            </a:r>
          </a:p>
          <a:p>
            <a:pPr>
              <a:buFontTx/>
              <a:buNone/>
            </a:pPr>
            <a:r>
              <a:rPr lang="en-US" sz="2400" b="0" dirty="0"/>
              <a:t>	</a:t>
            </a:r>
            <a:r>
              <a:rPr lang="en-US" sz="2400" b="0" dirty="0" err="1"/>
              <a:t>printf</a:t>
            </a:r>
            <a:r>
              <a:rPr lang="en-US" sz="2400" b="0" dirty="0"/>
              <a:t>(</a:t>
            </a:r>
            <a:r>
              <a:rPr lang="ja-JP" altLang="en-US" sz="2400" b="0" dirty="0">
                <a:latin typeface="Arial"/>
              </a:rPr>
              <a:t>“</a:t>
            </a:r>
            <a:r>
              <a:rPr lang="en-US" sz="2400" b="0" dirty="0"/>
              <a:t>Enter an integer value: </a:t>
            </a:r>
            <a:r>
              <a:rPr lang="ja-JP" altLang="en-US" sz="2400" b="0" dirty="0">
                <a:latin typeface="Arial"/>
              </a:rPr>
              <a:t>“</a:t>
            </a:r>
            <a:r>
              <a:rPr lang="en-US" sz="2400" b="0" dirty="0"/>
              <a:t>) ;</a:t>
            </a:r>
          </a:p>
          <a:p>
            <a:pPr>
              <a:buFontTx/>
              <a:buNone/>
            </a:pPr>
            <a:r>
              <a:rPr lang="en-US" sz="2400" b="0" dirty="0"/>
              <a:t>	</a:t>
            </a:r>
            <a:r>
              <a:rPr lang="en-US" sz="2400" b="0" dirty="0" err="1"/>
              <a:t>scanf</a:t>
            </a:r>
            <a:r>
              <a:rPr lang="en-US" sz="2400" b="0" dirty="0"/>
              <a:t>(</a:t>
            </a:r>
            <a:r>
              <a:rPr lang="ja-JP" altLang="en-US" sz="2400" b="0" dirty="0">
                <a:latin typeface="Arial"/>
              </a:rPr>
              <a:t>“</a:t>
            </a:r>
            <a:r>
              <a:rPr lang="en-US" sz="2400" b="0" dirty="0"/>
              <a:t>%d</a:t>
            </a:r>
            <a:r>
              <a:rPr lang="ja-JP" altLang="en-US" sz="2400" b="0" dirty="0">
                <a:latin typeface="Arial"/>
              </a:rPr>
              <a:t>”</a:t>
            </a:r>
            <a:r>
              <a:rPr lang="en-US" sz="2400" b="0" dirty="0"/>
              <a:t>, &amp;value) </a:t>
            </a:r>
            <a:r>
              <a:rPr lang="en-US" sz="2400" b="0" dirty="0" smtClean="0"/>
              <a:t>;</a:t>
            </a:r>
          </a:p>
          <a:p>
            <a:pPr>
              <a:buFontTx/>
              <a:buNone/>
            </a:pPr>
            <a:r>
              <a:rPr lang="en-US" sz="2400" b="0" dirty="0"/>
              <a:t>	while ( value != -1</a:t>
            </a:r>
            <a:r>
              <a:rPr lang="en-US" sz="2400" b="0" dirty="0" smtClean="0"/>
              <a:t>)</a:t>
            </a:r>
          </a:p>
          <a:p>
            <a:pPr>
              <a:buFontTx/>
              <a:buNone/>
            </a:pPr>
            <a:r>
              <a:rPr lang="en-US" sz="2400" b="0" dirty="0"/>
              <a:t>	</a:t>
            </a:r>
            <a:r>
              <a:rPr lang="en-US" sz="2400" b="0" dirty="0" smtClean="0"/>
              <a:t>{</a:t>
            </a:r>
            <a:endParaRPr lang="en-US" sz="2400" b="0" dirty="0"/>
          </a:p>
          <a:p>
            <a:pPr>
              <a:buFontTx/>
              <a:buNone/>
            </a:pPr>
            <a:r>
              <a:rPr lang="en-US" sz="2400" b="0" dirty="0"/>
              <a:t>		</a:t>
            </a:r>
            <a:r>
              <a:rPr lang="en-US" sz="2400" b="0" dirty="0" smtClean="0"/>
              <a:t>  sum </a:t>
            </a:r>
            <a:r>
              <a:rPr lang="en-US" sz="2400" b="0" dirty="0"/>
              <a:t>= sum + value ;</a:t>
            </a:r>
          </a:p>
          <a:p>
            <a:pPr>
              <a:buFontTx/>
              <a:buNone/>
            </a:pPr>
            <a:r>
              <a:rPr lang="en-US" sz="2400" b="0" dirty="0"/>
              <a:t>		</a:t>
            </a:r>
            <a:r>
              <a:rPr lang="en-US" sz="2400" b="0" dirty="0" smtClean="0"/>
              <a:t>  </a:t>
            </a:r>
            <a:r>
              <a:rPr lang="en-US" sz="2400" b="0" dirty="0" err="1" smtClean="0"/>
              <a:t>printf</a:t>
            </a:r>
            <a:r>
              <a:rPr lang="en-US" sz="2400" b="0" dirty="0"/>
              <a:t>(</a:t>
            </a:r>
            <a:r>
              <a:rPr lang="ja-JP" altLang="en-US" sz="2400" b="0" dirty="0">
                <a:latin typeface="Arial"/>
              </a:rPr>
              <a:t>“</a:t>
            </a:r>
            <a:r>
              <a:rPr lang="en-US" sz="2400" b="0" dirty="0"/>
              <a:t>Enter another value: </a:t>
            </a:r>
            <a:r>
              <a:rPr lang="ja-JP" altLang="en-US" sz="2400" b="0" dirty="0">
                <a:latin typeface="Arial"/>
              </a:rPr>
              <a:t>“</a:t>
            </a:r>
            <a:r>
              <a:rPr lang="en-US" sz="2400" b="0" dirty="0"/>
              <a:t>) ;</a:t>
            </a:r>
          </a:p>
          <a:p>
            <a:pPr>
              <a:buFontTx/>
              <a:buNone/>
            </a:pPr>
            <a:r>
              <a:rPr lang="en-US" sz="2400" b="0" dirty="0"/>
              <a:t>		</a:t>
            </a:r>
            <a:r>
              <a:rPr lang="en-US" sz="2400" b="0" dirty="0" smtClean="0"/>
              <a:t>  </a:t>
            </a:r>
            <a:r>
              <a:rPr lang="en-US" sz="2400" b="0" dirty="0" err="1" smtClean="0"/>
              <a:t>scanf</a:t>
            </a:r>
            <a:r>
              <a:rPr lang="en-US" sz="2400" b="0" dirty="0"/>
              <a:t>(</a:t>
            </a:r>
            <a:r>
              <a:rPr lang="ja-JP" altLang="en-US" sz="2400" b="0" dirty="0">
                <a:latin typeface="Arial"/>
              </a:rPr>
              <a:t>“</a:t>
            </a:r>
            <a:r>
              <a:rPr lang="en-US" sz="2400" b="0" dirty="0"/>
              <a:t>%d</a:t>
            </a:r>
            <a:r>
              <a:rPr lang="ja-JP" altLang="en-US" sz="2400" b="0" dirty="0">
                <a:latin typeface="Arial"/>
              </a:rPr>
              <a:t>”</a:t>
            </a:r>
            <a:r>
              <a:rPr lang="en-US" sz="2400" b="0" dirty="0"/>
              <a:t>, &amp;value) ;</a:t>
            </a:r>
          </a:p>
          <a:p>
            <a:pPr>
              <a:buFontTx/>
              <a:buNone/>
            </a:pPr>
            <a:r>
              <a:rPr lang="en-US" sz="2400" b="0" dirty="0"/>
              <a:t>	</a:t>
            </a:r>
            <a:r>
              <a:rPr lang="en-US" sz="2400" b="0" dirty="0" smtClean="0"/>
              <a:t>}</a:t>
            </a:r>
            <a:endParaRPr lang="en-US" sz="2400" b="0" dirty="0"/>
          </a:p>
        </p:txBody>
      </p:sp>
    </p:spTree>
    <p:extLst>
      <p:ext uri="{BB962C8B-B14F-4D97-AF65-F5344CB8AC3E}">
        <p14:creationId xmlns="" xmlns:p14="http://schemas.microsoft.com/office/powerpoint/2010/main" val="2013524425"/>
      </p:ext>
    </p:extLst>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571480"/>
            <a:ext cx="9144000" cy="457200"/>
          </a:xfrm>
        </p:spPr>
        <p:txBody>
          <a:bodyPr>
            <a:normAutofit fontScale="90000"/>
          </a:bodyPr>
          <a:lstStyle/>
          <a:p>
            <a:r>
              <a:rPr lang="tr-TR" dirty="0" smtClean="0"/>
              <a:t>Ekran çıktısı nedir?</a:t>
            </a:r>
            <a:endParaRPr lang="tr-TR" dirty="0"/>
          </a:p>
        </p:txBody>
      </p:sp>
      <p:pic>
        <p:nvPicPr>
          <p:cNvPr id="3" name="2 Resim" descr="soru.jpg"/>
          <p:cNvPicPr>
            <a:picLocks noChangeAspect="1"/>
          </p:cNvPicPr>
          <p:nvPr/>
        </p:nvPicPr>
        <p:blipFill>
          <a:blip r:embed="rId3"/>
          <a:stretch>
            <a:fillRect/>
          </a:stretch>
        </p:blipFill>
        <p:spPr>
          <a:xfrm>
            <a:off x="3357554" y="4786322"/>
            <a:ext cx="1767840" cy="1328928"/>
          </a:xfrm>
          <a:prstGeom prst="rect">
            <a:avLst/>
          </a:prstGeom>
        </p:spPr>
      </p:pic>
      <p:sp>
        <p:nvSpPr>
          <p:cNvPr id="4" name="3 Metin kutusu"/>
          <p:cNvSpPr txBox="1"/>
          <p:nvPr/>
        </p:nvSpPr>
        <p:spPr>
          <a:xfrm>
            <a:off x="642910" y="1500174"/>
            <a:ext cx="4786346" cy="3108543"/>
          </a:xfrm>
          <a:prstGeom prst="rect">
            <a:avLst/>
          </a:prstGeom>
          <a:noFill/>
        </p:spPr>
        <p:txBody>
          <a:bodyPr wrap="square" rtlCol="0">
            <a:spAutoFit/>
          </a:bodyPr>
          <a:lstStyle/>
          <a:p>
            <a:r>
              <a:rPr lang="en-US" sz="2800" dirty="0" err="1" smtClean="0">
                <a:latin typeface="Calibri" pitchFamily="34" charset="0"/>
                <a:cs typeface="Calibri" pitchFamily="34" charset="0"/>
              </a:rPr>
              <a:t>int</a:t>
            </a:r>
            <a:r>
              <a:rPr lang="en-US" sz="2800" dirty="0" smtClean="0">
                <a:latin typeface="Calibri" pitchFamily="34" charset="0"/>
                <a:cs typeface="Calibri" pitchFamily="34" charset="0"/>
              </a:rPr>
              <a:t> a=17;</a:t>
            </a:r>
            <a:endParaRPr lang="tr-TR" sz="2800" dirty="0" smtClean="0">
              <a:latin typeface="Calibri" pitchFamily="34" charset="0"/>
              <a:cs typeface="Calibri" pitchFamily="34" charset="0"/>
            </a:endParaRPr>
          </a:p>
          <a:p>
            <a:r>
              <a:rPr lang="en-US" sz="2800" b="1" dirty="0" smtClean="0">
                <a:solidFill>
                  <a:srgbClr val="002060"/>
                </a:solidFill>
                <a:latin typeface="Calibri" pitchFamily="34" charset="0"/>
                <a:cs typeface="Calibri" pitchFamily="34" charset="0"/>
              </a:rPr>
              <a:t>while(a&gt;3)</a:t>
            </a:r>
            <a:endParaRPr lang="tr-TR" sz="2800" b="1" dirty="0" smtClean="0">
              <a:solidFill>
                <a:srgbClr val="002060"/>
              </a:solidFill>
              <a:latin typeface="Calibri" pitchFamily="34" charset="0"/>
              <a:cs typeface="Calibri" pitchFamily="34" charset="0"/>
            </a:endParaRPr>
          </a:p>
          <a:p>
            <a:r>
              <a:rPr lang="en-US" sz="2800" b="1" dirty="0" smtClean="0">
                <a:solidFill>
                  <a:srgbClr val="002060"/>
                </a:solidFill>
                <a:latin typeface="Calibri" pitchFamily="34" charset="0"/>
                <a:cs typeface="Calibri" pitchFamily="34" charset="0"/>
              </a:rPr>
              <a:t>	if(a%2==1)</a:t>
            </a:r>
            <a:endParaRPr lang="tr-TR" sz="2800" b="1" dirty="0" smtClean="0">
              <a:solidFill>
                <a:srgbClr val="002060"/>
              </a:solidFill>
              <a:latin typeface="Calibri" pitchFamily="34" charset="0"/>
              <a:cs typeface="Calibri" pitchFamily="34" charset="0"/>
            </a:endParaRPr>
          </a:p>
          <a:p>
            <a:r>
              <a:rPr lang="en-US" sz="2800" b="1" dirty="0" smtClean="0">
                <a:solidFill>
                  <a:srgbClr val="002060"/>
                </a:solidFill>
                <a:latin typeface="Calibri" pitchFamily="34" charset="0"/>
                <a:cs typeface="Calibri" pitchFamily="34" charset="0"/>
              </a:rPr>
              <a:t>	a--;</a:t>
            </a:r>
            <a:endParaRPr lang="tr-TR" sz="2800" b="1" dirty="0" smtClean="0">
              <a:solidFill>
                <a:srgbClr val="002060"/>
              </a:solidFill>
              <a:latin typeface="Calibri" pitchFamily="34" charset="0"/>
              <a:cs typeface="Calibri" pitchFamily="34" charset="0"/>
            </a:endParaRPr>
          </a:p>
          <a:p>
            <a:r>
              <a:rPr lang="en-US" sz="2800" b="1" dirty="0" smtClean="0">
                <a:solidFill>
                  <a:srgbClr val="002060"/>
                </a:solidFill>
                <a:latin typeface="Calibri" pitchFamily="34" charset="0"/>
                <a:cs typeface="Calibri" pitchFamily="34" charset="0"/>
              </a:rPr>
              <a:t>	else</a:t>
            </a:r>
            <a:endParaRPr lang="tr-TR" sz="2800" b="1" dirty="0" smtClean="0">
              <a:solidFill>
                <a:srgbClr val="002060"/>
              </a:solidFill>
              <a:latin typeface="Calibri" pitchFamily="34" charset="0"/>
              <a:cs typeface="Calibri" pitchFamily="34" charset="0"/>
            </a:endParaRPr>
          </a:p>
          <a:p>
            <a:r>
              <a:rPr lang="en-US" sz="2800" b="1" dirty="0" smtClean="0">
                <a:solidFill>
                  <a:srgbClr val="002060"/>
                </a:solidFill>
                <a:latin typeface="Calibri" pitchFamily="34" charset="0"/>
                <a:cs typeface="Calibri" pitchFamily="34" charset="0"/>
              </a:rPr>
              <a:t>	a=a-2;</a:t>
            </a:r>
            <a:endParaRPr lang="tr-TR" sz="2800" b="1" dirty="0" smtClean="0">
              <a:solidFill>
                <a:srgbClr val="002060"/>
              </a:solidFill>
              <a:latin typeface="Calibri" pitchFamily="34" charset="0"/>
              <a:cs typeface="Calibri" pitchFamily="34" charset="0"/>
            </a:endParaRPr>
          </a:p>
          <a:p>
            <a:r>
              <a:rPr lang="tr-TR" sz="2800" dirty="0" smtClean="0">
                <a:latin typeface="Calibri" pitchFamily="34" charset="0"/>
                <a:cs typeface="Calibri" pitchFamily="34" charset="0"/>
              </a:rPr>
              <a:t>	</a:t>
            </a:r>
            <a:r>
              <a:rPr lang="en-US" sz="2800" dirty="0" err="1" smtClean="0">
                <a:latin typeface="Calibri" pitchFamily="34" charset="0"/>
                <a:cs typeface="Calibri" pitchFamily="34" charset="0"/>
              </a:rPr>
              <a:t>printf</a:t>
            </a:r>
            <a:r>
              <a:rPr lang="en-US" sz="2800" dirty="0" smtClean="0">
                <a:latin typeface="Calibri" pitchFamily="34" charset="0"/>
                <a:cs typeface="Calibri" pitchFamily="34" charset="0"/>
              </a:rPr>
              <a:t>("%d"</a:t>
            </a:r>
            <a:r>
              <a:rPr lang="tr-TR" sz="2800" dirty="0" smtClean="0">
                <a:latin typeface="Calibri" pitchFamily="34" charset="0"/>
                <a:cs typeface="Calibri" pitchFamily="34" charset="0"/>
              </a:rPr>
              <a:t>,</a:t>
            </a:r>
            <a:r>
              <a:rPr lang="en-US" sz="2800" dirty="0" smtClean="0">
                <a:latin typeface="Calibri" pitchFamily="34" charset="0"/>
                <a:cs typeface="Calibri" pitchFamily="34" charset="0"/>
              </a:rPr>
              <a:t>a);</a:t>
            </a:r>
            <a:endParaRPr lang="tr-TR" sz="2800" dirty="0" smtClean="0">
              <a:latin typeface="Calibri" pitchFamily="34" charset="0"/>
              <a:cs typeface="Calibri" pitchFamily="34" charset="0"/>
            </a:endParaRPr>
          </a:p>
        </p:txBody>
      </p:sp>
      <p:pic>
        <p:nvPicPr>
          <p:cNvPr id="5" name="4 Resim" descr="8pyKnSZWSqkQ5zA1ZT633zFz.gif"/>
          <p:cNvPicPr>
            <a:picLocks noChangeAspect="1"/>
          </p:cNvPicPr>
          <p:nvPr/>
        </p:nvPicPr>
        <p:blipFill>
          <a:blip r:embed="rId4"/>
          <a:stretch>
            <a:fillRect/>
          </a:stretch>
        </p:blipFill>
        <p:spPr>
          <a:xfrm>
            <a:off x="3428992" y="1785926"/>
            <a:ext cx="1719352" cy="2185982"/>
          </a:xfrm>
          <a:prstGeom prst="rect">
            <a:avLst/>
          </a:prstGeom>
        </p:spPr>
      </p:pic>
      <p:sp>
        <p:nvSpPr>
          <p:cNvPr id="6" name="5 Metin kutusu"/>
          <p:cNvSpPr txBox="1"/>
          <p:nvPr/>
        </p:nvSpPr>
        <p:spPr>
          <a:xfrm>
            <a:off x="4429124" y="1500174"/>
            <a:ext cx="392909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İpucu: else, </a:t>
            </a:r>
            <a:r>
              <a:rPr lang="tr-TR" dirty="0" err="1" smtClean="0"/>
              <a:t>if’e</a:t>
            </a:r>
            <a:r>
              <a:rPr lang="tr-TR" dirty="0" smtClean="0"/>
              <a:t> yapışır ve </a:t>
            </a:r>
            <a:r>
              <a:rPr lang="tr-TR" b="1" i="1" dirty="0" err="1" smtClean="0"/>
              <a:t>if</a:t>
            </a:r>
            <a:r>
              <a:rPr lang="tr-TR" b="1" i="1" dirty="0" smtClean="0"/>
              <a:t> else </a:t>
            </a:r>
            <a:r>
              <a:rPr lang="tr-TR" dirty="0" smtClean="0"/>
              <a:t>tek bir blok gibi hareket eder. </a:t>
            </a:r>
            <a:endParaRPr lang="tr-TR" dirty="0"/>
          </a:p>
        </p:txBody>
      </p:sp>
      <p:sp>
        <p:nvSpPr>
          <p:cNvPr id="7" name="6 Metin kutusu"/>
          <p:cNvSpPr txBox="1"/>
          <p:nvPr/>
        </p:nvSpPr>
        <p:spPr>
          <a:xfrm>
            <a:off x="5500694" y="2357430"/>
            <a:ext cx="314327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err="1" smtClean="0">
                <a:latin typeface="Calibri" pitchFamily="34" charset="0"/>
                <a:cs typeface="Calibri" pitchFamily="34" charset="0"/>
              </a:rPr>
              <a:t>int</a:t>
            </a:r>
            <a:r>
              <a:rPr lang="en-US" sz="1400" dirty="0" smtClean="0">
                <a:latin typeface="Calibri" pitchFamily="34" charset="0"/>
                <a:cs typeface="Calibri" pitchFamily="34" charset="0"/>
              </a:rPr>
              <a:t> a=17;</a:t>
            </a:r>
            <a:endParaRPr lang="tr-TR" sz="1400" dirty="0" smtClean="0">
              <a:latin typeface="Calibri" pitchFamily="34" charset="0"/>
              <a:cs typeface="Calibri" pitchFamily="34" charset="0"/>
            </a:endParaRPr>
          </a:p>
          <a:p>
            <a:r>
              <a:rPr lang="en-US" sz="1400" b="1" dirty="0" smtClean="0">
                <a:solidFill>
                  <a:srgbClr val="002060"/>
                </a:solidFill>
                <a:latin typeface="Calibri" pitchFamily="34" charset="0"/>
                <a:cs typeface="Calibri" pitchFamily="34" charset="0"/>
              </a:rPr>
              <a:t>while(a&gt;3)</a:t>
            </a:r>
            <a:r>
              <a:rPr lang="tr-TR" sz="1400" b="1" dirty="0" smtClean="0">
                <a:solidFill>
                  <a:srgbClr val="002060"/>
                </a:solidFill>
                <a:latin typeface="Calibri" pitchFamily="34" charset="0"/>
                <a:cs typeface="Calibri" pitchFamily="34" charset="0"/>
              </a:rPr>
              <a:t>{</a:t>
            </a:r>
          </a:p>
          <a:p>
            <a:r>
              <a:rPr lang="en-US" sz="1400" b="1" dirty="0" smtClean="0">
                <a:solidFill>
                  <a:srgbClr val="002060"/>
                </a:solidFill>
                <a:latin typeface="Calibri" pitchFamily="34" charset="0"/>
                <a:cs typeface="Calibri" pitchFamily="34" charset="0"/>
              </a:rPr>
              <a:t>	if(a%2==1)</a:t>
            </a:r>
            <a:endParaRPr lang="tr-TR" sz="1400" b="1" dirty="0" smtClean="0">
              <a:solidFill>
                <a:srgbClr val="002060"/>
              </a:solidFill>
              <a:latin typeface="Calibri" pitchFamily="34" charset="0"/>
              <a:cs typeface="Calibri" pitchFamily="34" charset="0"/>
            </a:endParaRPr>
          </a:p>
          <a:p>
            <a:r>
              <a:rPr lang="tr-TR" sz="1400" b="1" dirty="0" smtClean="0">
                <a:solidFill>
                  <a:srgbClr val="002060"/>
                </a:solidFill>
                <a:latin typeface="Calibri" pitchFamily="34" charset="0"/>
                <a:cs typeface="Calibri" pitchFamily="34" charset="0"/>
              </a:rPr>
              <a:t>		{</a:t>
            </a:r>
          </a:p>
          <a:p>
            <a:r>
              <a:rPr lang="tr-TR" sz="1400" b="1" dirty="0" smtClean="0">
                <a:solidFill>
                  <a:srgbClr val="002060"/>
                </a:solidFill>
                <a:latin typeface="Calibri" pitchFamily="34" charset="0"/>
                <a:cs typeface="Calibri" pitchFamily="34" charset="0"/>
              </a:rPr>
              <a:t>	</a:t>
            </a:r>
            <a:r>
              <a:rPr lang="en-US" sz="1400" b="1" dirty="0" smtClean="0">
                <a:solidFill>
                  <a:srgbClr val="002060"/>
                </a:solidFill>
                <a:latin typeface="Calibri" pitchFamily="34" charset="0"/>
                <a:cs typeface="Calibri" pitchFamily="34" charset="0"/>
              </a:rPr>
              <a:t>	a--;</a:t>
            </a:r>
            <a:endParaRPr lang="tr-TR" sz="1400" b="1" dirty="0" smtClean="0">
              <a:solidFill>
                <a:srgbClr val="002060"/>
              </a:solidFill>
              <a:latin typeface="Calibri" pitchFamily="34" charset="0"/>
              <a:cs typeface="Calibri" pitchFamily="34" charset="0"/>
            </a:endParaRPr>
          </a:p>
          <a:p>
            <a:r>
              <a:rPr lang="tr-TR" sz="1400" b="1" dirty="0" smtClean="0">
                <a:solidFill>
                  <a:srgbClr val="002060"/>
                </a:solidFill>
                <a:latin typeface="Calibri" pitchFamily="34" charset="0"/>
                <a:cs typeface="Calibri" pitchFamily="34" charset="0"/>
              </a:rPr>
              <a:t>		}</a:t>
            </a:r>
          </a:p>
          <a:p>
            <a:r>
              <a:rPr lang="en-US" sz="1400" b="1" dirty="0" smtClean="0">
                <a:solidFill>
                  <a:srgbClr val="002060"/>
                </a:solidFill>
                <a:latin typeface="Calibri" pitchFamily="34" charset="0"/>
                <a:cs typeface="Calibri" pitchFamily="34" charset="0"/>
              </a:rPr>
              <a:t>	else</a:t>
            </a:r>
            <a:endParaRPr lang="tr-TR" sz="1400" b="1" dirty="0" smtClean="0">
              <a:solidFill>
                <a:srgbClr val="002060"/>
              </a:solidFill>
              <a:latin typeface="Calibri" pitchFamily="34" charset="0"/>
              <a:cs typeface="Calibri" pitchFamily="34" charset="0"/>
            </a:endParaRPr>
          </a:p>
          <a:p>
            <a:r>
              <a:rPr lang="tr-TR" sz="1400" b="1" dirty="0" smtClean="0">
                <a:solidFill>
                  <a:srgbClr val="002060"/>
                </a:solidFill>
                <a:latin typeface="Calibri" pitchFamily="34" charset="0"/>
                <a:cs typeface="Calibri" pitchFamily="34" charset="0"/>
              </a:rPr>
              <a:t>		{</a:t>
            </a:r>
          </a:p>
          <a:p>
            <a:r>
              <a:rPr lang="en-US" sz="1400" b="1" dirty="0" smtClean="0">
                <a:solidFill>
                  <a:srgbClr val="002060"/>
                </a:solidFill>
                <a:latin typeface="Calibri" pitchFamily="34" charset="0"/>
                <a:cs typeface="Calibri" pitchFamily="34" charset="0"/>
              </a:rPr>
              <a:t>	</a:t>
            </a:r>
            <a:r>
              <a:rPr lang="tr-TR" sz="1400" b="1" dirty="0" smtClean="0">
                <a:solidFill>
                  <a:srgbClr val="002060"/>
                </a:solidFill>
                <a:latin typeface="Calibri" pitchFamily="34" charset="0"/>
                <a:cs typeface="Calibri" pitchFamily="34" charset="0"/>
              </a:rPr>
              <a:t>	</a:t>
            </a:r>
            <a:r>
              <a:rPr lang="en-US" sz="1400" b="1" dirty="0" smtClean="0">
                <a:solidFill>
                  <a:srgbClr val="002060"/>
                </a:solidFill>
                <a:latin typeface="Calibri" pitchFamily="34" charset="0"/>
                <a:cs typeface="Calibri" pitchFamily="34" charset="0"/>
              </a:rPr>
              <a:t>a=a-2;</a:t>
            </a:r>
            <a:endParaRPr lang="tr-TR" sz="1400" b="1" dirty="0" smtClean="0">
              <a:solidFill>
                <a:srgbClr val="002060"/>
              </a:solidFill>
              <a:latin typeface="Calibri" pitchFamily="34" charset="0"/>
              <a:cs typeface="Calibri" pitchFamily="34" charset="0"/>
            </a:endParaRPr>
          </a:p>
          <a:p>
            <a:r>
              <a:rPr lang="tr-TR" sz="1400" b="1" dirty="0" smtClean="0">
                <a:solidFill>
                  <a:srgbClr val="002060"/>
                </a:solidFill>
                <a:latin typeface="Calibri" pitchFamily="34" charset="0"/>
                <a:cs typeface="Calibri" pitchFamily="34" charset="0"/>
              </a:rPr>
              <a:t>		}</a:t>
            </a:r>
          </a:p>
          <a:p>
            <a:r>
              <a:rPr lang="tr-TR" sz="1400" b="1" dirty="0" smtClean="0">
                <a:solidFill>
                  <a:srgbClr val="002060"/>
                </a:solidFill>
                <a:latin typeface="Calibri" pitchFamily="34" charset="0"/>
                <a:cs typeface="Calibri" pitchFamily="34" charset="0"/>
              </a:rPr>
              <a:t>	}</a:t>
            </a:r>
          </a:p>
          <a:p>
            <a:r>
              <a:rPr lang="tr-TR" sz="1400" dirty="0" smtClean="0">
                <a:latin typeface="Calibri" pitchFamily="34" charset="0"/>
                <a:cs typeface="Calibri" pitchFamily="34" charset="0"/>
              </a:rPr>
              <a:t>	</a:t>
            </a:r>
            <a:r>
              <a:rPr lang="en-US" sz="1400" dirty="0" err="1" smtClean="0">
                <a:latin typeface="Calibri" pitchFamily="34" charset="0"/>
                <a:cs typeface="Calibri" pitchFamily="34" charset="0"/>
              </a:rPr>
              <a:t>printf</a:t>
            </a:r>
            <a:r>
              <a:rPr lang="en-US" sz="1400" dirty="0" smtClean="0">
                <a:latin typeface="Calibri" pitchFamily="34" charset="0"/>
                <a:cs typeface="Calibri" pitchFamily="34" charset="0"/>
              </a:rPr>
              <a:t>("%d"</a:t>
            </a:r>
            <a:r>
              <a:rPr lang="tr-TR" sz="1400" dirty="0" smtClean="0">
                <a:latin typeface="Calibri" pitchFamily="34" charset="0"/>
                <a:cs typeface="Calibri" pitchFamily="34" charset="0"/>
              </a:rPr>
              <a:t>,</a:t>
            </a:r>
            <a:r>
              <a:rPr lang="en-US" sz="1400" dirty="0" smtClean="0">
                <a:latin typeface="Calibri" pitchFamily="34" charset="0"/>
                <a:cs typeface="Calibri" pitchFamily="34" charset="0"/>
              </a:rPr>
              <a:t>a);</a:t>
            </a:r>
            <a:endParaRPr lang="tr-TR" sz="1400" dirty="0" smtClean="0">
              <a:latin typeface="Calibri" pitchFamily="34" charset="0"/>
              <a:cs typeface="Calibri"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Fonksiyonların Çağrılması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just">
              <a:buFontTx/>
              <a:buChar char="-"/>
            </a:pPr>
            <a:r>
              <a:rPr lang="tr-TR" dirty="0" err="1" smtClean="0">
                <a:solidFill>
                  <a:schemeClr val="tx1"/>
                </a:solidFill>
              </a:rPr>
              <a:t>C'de</a:t>
            </a:r>
            <a:r>
              <a:rPr lang="tr-TR" dirty="0" smtClean="0">
                <a:solidFill>
                  <a:schemeClr val="tx1"/>
                </a:solidFill>
              </a:rPr>
              <a:t> kullanıcı tarafından yazılmış olan ya da hazır kütüphanelerdeki fonksiyonların uygun bir şekilde </a:t>
            </a:r>
            <a:r>
              <a:rPr lang="tr-TR" b="1" dirty="0" smtClean="0">
                <a:solidFill>
                  <a:schemeClr val="tx1"/>
                </a:solidFill>
              </a:rPr>
              <a:t>çağrılması</a:t>
            </a:r>
            <a:r>
              <a:rPr lang="tr-TR" dirty="0" smtClean="0">
                <a:solidFill>
                  <a:schemeClr val="tx1"/>
                </a:solidFill>
              </a:rPr>
              <a:t> gerekir. </a:t>
            </a:r>
          </a:p>
          <a:p>
            <a:pPr marL="342900" indent="-342900" algn="just">
              <a:buFontTx/>
              <a:buChar char="-"/>
            </a:pPr>
            <a:endParaRPr lang="tr-TR" dirty="0" smtClean="0"/>
          </a:p>
          <a:p>
            <a:pPr marL="342900" indent="-342900" algn="just">
              <a:buFontTx/>
              <a:buChar char="-"/>
            </a:pPr>
            <a:r>
              <a:rPr lang="tr-TR" b="1" dirty="0" smtClean="0">
                <a:solidFill>
                  <a:schemeClr val="tx1"/>
                </a:solidFill>
              </a:rPr>
              <a:t>Dönüş türü </a:t>
            </a:r>
            <a:r>
              <a:rPr lang="tr-TR" dirty="0" smtClean="0">
                <a:solidFill>
                  <a:schemeClr val="tx1"/>
                </a:solidFill>
              </a:rPr>
              <a:t>olmayan fonksiyonlar direk olarak çağrılırken dönüş türüne sahip bir fonksiyondan dönen değer bir değişkene atanabilir ya da başka bir fonksiyonda kullanılabilir.</a:t>
            </a:r>
          </a:p>
        </p:txBody>
      </p:sp>
    </p:spTree>
    <p:extLst>
      <p:ext uri="{BB962C8B-B14F-4D97-AF65-F5344CB8AC3E}">
        <p14:creationId xmlns:p14="http://schemas.microsoft.com/office/powerpoint/2010/main" xmlns="" val="86662923"/>
      </p:ext>
    </p:extLst>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 break ve </a:t>
            </a:r>
            <a:r>
              <a:rPr lang="tr-TR" sz="4000" b="1" dirty="0" err="1" smtClean="0">
                <a:solidFill>
                  <a:schemeClr val="tx2">
                    <a:lumMod val="60000"/>
                    <a:lumOff val="40000"/>
                  </a:schemeClr>
                </a:solidFill>
              </a:rPr>
              <a:t>continue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200" b="1" i="1" dirty="0" smtClean="0">
                <a:solidFill>
                  <a:schemeClr val="tx1"/>
                </a:solidFill>
              </a:rPr>
              <a:t> break: </a:t>
            </a:r>
            <a:r>
              <a:rPr lang="tr-TR" sz="2000" dirty="0" smtClean="0"/>
              <a:t>Görüldüğü yerdeki döngünün dışına çıkılmasını sağlar. Eğer iç içe döngüler varsa ve döngülerin hepsinden çıkılmak isteniyorsa her bir döngü için ayrı break komutu kullanılmalıdır. </a:t>
            </a:r>
            <a:r>
              <a:rPr lang="tr-TR" sz="2000" b="1" dirty="0" smtClean="0"/>
              <a:t>Ancak döngü (ya da bir </a:t>
            </a:r>
            <a:r>
              <a:rPr lang="tr-TR" sz="2000" b="1" dirty="0" err="1" smtClean="0"/>
              <a:t>switch</a:t>
            </a:r>
            <a:r>
              <a:rPr lang="tr-TR" sz="2000" b="1" dirty="0" smtClean="0"/>
              <a:t>) dışında kullanımı derleme hatasına neden olur.</a:t>
            </a:r>
            <a:endParaRPr lang="tr-TR" sz="2200" dirty="0" smtClean="0">
              <a:solidFill>
                <a:schemeClr val="tx1"/>
              </a:solidFill>
            </a:endParaRPr>
          </a:p>
          <a:p>
            <a:pPr algn="just">
              <a:buFontTx/>
              <a:buChar char="-"/>
            </a:pPr>
            <a:endParaRPr lang="tr-TR" sz="2200" b="1" i="1" dirty="0" smtClean="0">
              <a:solidFill>
                <a:schemeClr val="tx1"/>
              </a:solidFill>
            </a:endParaRPr>
          </a:p>
          <a:p>
            <a:pPr algn="just">
              <a:buFontTx/>
              <a:buChar char="-"/>
            </a:pPr>
            <a:r>
              <a:rPr lang="tr-TR" sz="2200" b="1" i="1" dirty="0" smtClean="0">
                <a:solidFill>
                  <a:schemeClr val="tx1"/>
                </a:solidFill>
              </a:rPr>
              <a:t> </a:t>
            </a:r>
            <a:r>
              <a:rPr lang="tr-TR" sz="2200" b="1" i="1" dirty="0" err="1" smtClean="0">
                <a:solidFill>
                  <a:schemeClr val="tx1"/>
                </a:solidFill>
              </a:rPr>
              <a:t>continue</a:t>
            </a:r>
            <a:r>
              <a:rPr lang="tr-TR" sz="2200" b="1" i="1" dirty="0" smtClean="0">
                <a:solidFill>
                  <a:schemeClr val="tx1"/>
                </a:solidFill>
              </a:rPr>
              <a:t>: </a:t>
            </a:r>
            <a:r>
              <a:rPr lang="tr-TR" sz="2000" dirty="0" smtClean="0"/>
              <a:t>Görüldüğü döngü bloğunda o turdaki sonraki kodları es geçer ve döngünün bir sonraki turuna atlar. Böylece kod döngüye devam eder; </a:t>
            </a:r>
            <a:r>
              <a:rPr lang="tr-TR" sz="2000" dirty="0" err="1" smtClean="0"/>
              <a:t>break’ten</a:t>
            </a:r>
            <a:r>
              <a:rPr lang="tr-TR" sz="2000" dirty="0" smtClean="0"/>
              <a:t> farklı olarak kodu döngüden çıkartmaz. Ancak döngü dışında kullanımı derleme hatasına neden olur.</a:t>
            </a:r>
            <a:endParaRPr lang="tr-TR" sz="2200" dirty="0" smtClean="0">
              <a:solidFill>
                <a:schemeClr val="tx1"/>
              </a:solidFill>
            </a:endParaRPr>
          </a:p>
          <a:p>
            <a:pPr algn="just">
              <a:buFontTx/>
              <a:buChar char="-"/>
            </a:pPr>
            <a:endParaRPr lang="tr-TR" sz="2200" b="1" i="1" dirty="0" smtClean="0">
              <a:solidFill>
                <a:schemeClr val="tx1"/>
              </a:solidFill>
            </a:endParaRPr>
          </a:p>
          <a:p>
            <a:pPr algn="just">
              <a:buFontTx/>
              <a:buChar char="-"/>
            </a:pPr>
            <a:r>
              <a:rPr lang="tr-TR" sz="2200" b="1" i="1" dirty="0" smtClean="0">
                <a:solidFill>
                  <a:schemeClr val="tx1"/>
                </a:solidFill>
              </a:rPr>
              <a:t> break </a:t>
            </a:r>
            <a:r>
              <a:rPr lang="tr-TR" sz="2200" dirty="0" smtClean="0">
                <a:solidFill>
                  <a:schemeClr val="tx1"/>
                </a:solidFill>
              </a:rPr>
              <a:t>ve</a:t>
            </a:r>
            <a:r>
              <a:rPr lang="tr-TR" sz="2200" b="1" i="1" dirty="0" smtClean="0">
                <a:solidFill>
                  <a:schemeClr val="tx1"/>
                </a:solidFill>
              </a:rPr>
              <a:t> </a:t>
            </a:r>
            <a:r>
              <a:rPr lang="tr-TR" sz="2200" b="1" i="1" dirty="0" err="1" smtClean="0">
                <a:solidFill>
                  <a:schemeClr val="tx1"/>
                </a:solidFill>
              </a:rPr>
              <a:t>continue</a:t>
            </a:r>
            <a:r>
              <a:rPr lang="tr-TR" sz="2200" b="1" i="1" dirty="0" smtClean="0">
                <a:solidFill>
                  <a:schemeClr val="tx1"/>
                </a:solidFill>
              </a:rPr>
              <a:t> </a:t>
            </a:r>
            <a:r>
              <a:rPr lang="tr-TR" sz="2200" dirty="0" smtClean="0">
                <a:solidFill>
                  <a:schemeClr val="tx1"/>
                </a:solidFill>
              </a:rPr>
              <a:t>komutları akış kontrollerinde sıklıkla kullanılmaktadır. Programın daha fazla çalışmasını engellemek veya fazla ve gereksiz sayıda kod çalıştırılmasını engellemek için de kullanılırlar. Elinizde birden fazla veri veya durum var ise ve bu verilerin tamamı değil de çok az bir kısmı ile ilgileniyorsanız büyük ihtimalle </a:t>
            </a:r>
            <a:r>
              <a:rPr lang="tr-TR" sz="2200" b="1" i="1" dirty="0" smtClean="0">
                <a:solidFill>
                  <a:schemeClr val="tx1"/>
                </a:solidFill>
              </a:rPr>
              <a:t>break</a:t>
            </a:r>
            <a:r>
              <a:rPr lang="tr-TR" sz="2200" dirty="0" smtClean="0">
                <a:solidFill>
                  <a:schemeClr val="tx1"/>
                </a:solidFill>
              </a:rPr>
              <a:t> veya </a:t>
            </a:r>
            <a:r>
              <a:rPr lang="tr-TR" sz="2200" b="1" i="1" dirty="0" err="1" smtClean="0">
                <a:solidFill>
                  <a:schemeClr val="tx1"/>
                </a:solidFill>
              </a:rPr>
              <a:t>continue</a:t>
            </a:r>
            <a:r>
              <a:rPr lang="tr-TR" sz="2200" dirty="0" smtClean="0">
                <a:solidFill>
                  <a:schemeClr val="tx1"/>
                </a:solidFill>
              </a:rPr>
              <a:t> kullanmak isteyeceksinizdir.</a:t>
            </a:r>
            <a:endParaRPr lang="tr-TR" sz="2200" b="1" i="1"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72074"/>
            <a:ext cx="8229600" cy="990600"/>
          </a:xfrm>
        </p:spPr>
        <p:txBody>
          <a:bodyPr/>
          <a:lstStyle/>
          <a:p>
            <a:r>
              <a:rPr lang="tr-TR" b="1" i="1" dirty="0" smtClean="0"/>
              <a:t>break</a:t>
            </a:r>
            <a:r>
              <a:rPr lang="tr-TR" dirty="0" smtClean="0"/>
              <a:t> örneği</a:t>
            </a:r>
            <a:endParaRPr lang="en-US" dirty="0"/>
          </a:p>
        </p:txBody>
      </p:sp>
      <p:sp>
        <p:nvSpPr>
          <p:cNvPr id="5" name="Rectangle 2"/>
          <p:cNvSpPr txBox="1">
            <a:spLocks noChangeArrowheads="1"/>
          </p:cNvSpPr>
          <p:nvPr/>
        </p:nvSpPr>
        <p:spPr>
          <a:xfrm>
            <a:off x="214282" y="714356"/>
            <a:ext cx="7520940" cy="3533294"/>
          </a:xfrm>
          <a:prstGeom prst="rect">
            <a:avLst/>
          </a:prstGeom>
          <a:noFill/>
          <a:ln/>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tr-TR" sz="2600" b="0" dirty="0" err="1" smtClean="0"/>
              <a:t>if</a:t>
            </a:r>
            <a:r>
              <a:rPr lang="tr-TR" sz="2600" b="0" dirty="0" smtClean="0"/>
              <a:t>(i==4) break;</a:t>
            </a:r>
            <a:endParaRPr lang="en-US" sz="2600" b="0" dirty="0" smtClean="0"/>
          </a:p>
          <a:p>
            <a:pPr>
              <a:lnSpc>
                <a:spcPct val="90000"/>
              </a:lnSpc>
              <a:buFontTx/>
              <a:buNone/>
            </a:pPr>
            <a:r>
              <a:rPr lang="en-US" sz="2600" b="0" dirty="0" smtClean="0"/>
              <a:t>		  </a:t>
            </a:r>
            <a:r>
              <a:rPr lang="tr-TR" sz="2600" b="0" dirty="0" err="1" smtClean="0"/>
              <a:t>printf</a:t>
            </a:r>
            <a:r>
              <a:rPr lang="tr-TR" sz="2600" b="0" dirty="0" smtClean="0"/>
              <a:t>(“%d”,i);</a:t>
            </a:r>
            <a:endParaRPr lang="en-US" sz="2600" b="0" dirty="0" smtClean="0"/>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9" name="8 Metin kutusu"/>
          <p:cNvSpPr txBox="1"/>
          <p:nvPr/>
        </p:nvSpPr>
        <p:spPr>
          <a:xfrm>
            <a:off x="6429388" y="2357430"/>
            <a:ext cx="1643074" cy="940653"/>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4000" dirty="0" smtClean="0"/>
              <a:t>123</a:t>
            </a:r>
          </a:p>
        </p:txBody>
      </p:sp>
      <p:pic>
        <p:nvPicPr>
          <p:cNvPr id="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5643570" y="2500306"/>
            <a:ext cx="2133600"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Break</a:t>
            </a:r>
            <a:endParaRPr lang="tr-TR" dirty="0"/>
          </a:p>
        </p:txBody>
      </p:sp>
      <p:sp>
        <p:nvSpPr>
          <p:cNvPr id="3" name="2 İçerik Yer Tutucusu"/>
          <p:cNvSpPr>
            <a:spLocks noGrp="1"/>
          </p:cNvSpPr>
          <p:nvPr>
            <p:ph sz="quarter" idx="1"/>
          </p:nvPr>
        </p:nvSpPr>
        <p:spPr/>
        <p:txBody>
          <a:bodyPr/>
          <a:lstStyle/>
          <a:p>
            <a:r>
              <a:rPr lang="tr-TR" sz="2800" b="1" i="1" dirty="0" smtClean="0"/>
              <a:t> break: </a:t>
            </a:r>
            <a:r>
              <a:rPr lang="tr-TR" sz="2800" dirty="0" smtClean="0"/>
              <a:t>Görüldüğü yerdeki döngünün dışına çıkılmasını sağlar. Eğer iç içe döngüler varsa ve döngülerin hepsinden çıkılmak isteniyorsa her bir döngü için ayrı break komutu kullanılmalıdır. Ancak döngü/</a:t>
            </a:r>
            <a:r>
              <a:rPr lang="tr-TR" sz="2800" dirty="0" err="1" smtClean="0"/>
              <a:t>switch</a:t>
            </a:r>
            <a:r>
              <a:rPr lang="tr-TR" sz="2800" dirty="0" smtClean="0"/>
              <a:t> dışında kullanımı derleme hatasına neden olur.</a:t>
            </a:r>
          </a:p>
          <a:p>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23736" y="3992566"/>
            <a:ext cx="1833716" cy="18419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break örneği</a:t>
            </a:r>
            <a:endParaRPr lang="en-US" dirty="0"/>
          </a:p>
        </p:txBody>
      </p:sp>
      <p:sp>
        <p:nvSpPr>
          <p:cNvPr id="5" name="Rectangle 2"/>
          <p:cNvSpPr txBox="1">
            <a:spLocks noChangeArrowheads="1"/>
          </p:cNvSpPr>
          <p:nvPr/>
        </p:nvSpPr>
        <p:spPr>
          <a:xfrm>
            <a:off x="975360" y="1253028"/>
            <a:ext cx="7520940" cy="4823922"/>
          </a:xfrm>
          <a:prstGeom prst="rect">
            <a:avLst/>
          </a:prstGeom>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 count from 1 to 100 */</a:t>
            </a:r>
          </a:p>
          <a:p>
            <a:pPr>
              <a:lnSpc>
                <a:spcPct val="90000"/>
              </a:lnSpc>
              <a:buFontTx/>
              <a:buNone/>
            </a:pPr>
            <a:r>
              <a:rPr lang="en-US" sz="2600" b="0" dirty="0" smtClean="0"/>
              <a:t>	while ( </a:t>
            </a:r>
            <a:r>
              <a:rPr lang="en-US" sz="2600" b="0" dirty="0" err="1" smtClean="0"/>
              <a:t>i</a:t>
            </a:r>
            <a:r>
              <a:rPr lang="en-US" sz="2600" b="0" dirty="0" smtClean="0"/>
              <a:t> &lt; 101 )		     	</a:t>
            </a:r>
            <a:endParaRPr lang="tr-TR" sz="2600" b="0" dirty="0" smtClean="0"/>
          </a:p>
          <a:p>
            <a:pPr>
              <a:lnSpc>
                <a:spcPct val="90000"/>
              </a:lnSpc>
              <a:buFontTx/>
              <a:buNone/>
            </a:pPr>
            <a:r>
              <a:rPr lang="tr-TR" sz="2600" b="0" dirty="0" smtClean="0"/>
              <a:t>  </a:t>
            </a:r>
            <a:r>
              <a:rPr lang="en-US" sz="2600" b="0" dirty="0" smtClean="0"/>
              <a:t>{</a:t>
            </a:r>
          </a:p>
          <a:p>
            <a:pPr>
              <a:lnSpc>
                <a:spcPct val="90000"/>
              </a:lnSpc>
              <a:buFontTx/>
              <a:buNone/>
            </a:pPr>
            <a:r>
              <a:rPr lang="en-US" sz="2600" b="0" dirty="0" smtClean="0"/>
              <a:t>		  </a:t>
            </a:r>
            <a:r>
              <a:rPr lang="en-US" sz="2600" b="0" dirty="0" err="1" smtClean="0"/>
              <a:t>printf</a:t>
            </a:r>
            <a:r>
              <a:rPr lang="en-US" sz="2600" b="0" dirty="0" smtClean="0"/>
              <a:t> (</a:t>
            </a:r>
            <a:r>
              <a:rPr lang="ja-JP" altLang="en-US" sz="2600" b="0" dirty="0" smtClean="0">
                <a:latin typeface="Arial"/>
              </a:rPr>
              <a:t>“</a:t>
            </a:r>
            <a:r>
              <a:rPr lang="en-US" sz="2600" b="0" dirty="0" smtClean="0"/>
              <a:t>%d</a:t>
            </a:r>
            <a:r>
              <a:rPr lang="tr-TR" sz="2600" b="0" dirty="0" smtClean="0"/>
              <a:t>,</a:t>
            </a:r>
            <a:r>
              <a:rPr lang="ja-JP" altLang="en-US" sz="2600" b="0" dirty="0" smtClean="0">
                <a:latin typeface="Arial"/>
              </a:rPr>
              <a:t>“</a:t>
            </a:r>
            <a:r>
              <a:rPr lang="en-US" sz="2600" b="0" dirty="0" smtClean="0"/>
              <a:t>, </a:t>
            </a:r>
            <a:r>
              <a:rPr lang="en-US" sz="2600" b="0" dirty="0" err="1" smtClean="0"/>
              <a:t>i</a:t>
            </a:r>
            <a:r>
              <a:rPr lang="en-US" sz="2600" b="0" dirty="0" smtClean="0"/>
              <a:t>) ;</a:t>
            </a:r>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endParaRPr lang="tr-TR" sz="2600" b="0" dirty="0" smtClean="0"/>
          </a:p>
          <a:p>
            <a:pPr>
              <a:lnSpc>
                <a:spcPct val="90000"/>
              </a:lnSpc>
              <a:buFontTx/>
              <a:buNone/>
            </a:pPr>
            <a:r>
              <a:rPr lang="tr-TR" sz="2600" b="0" dirty="0" smtClean="0"/>
              <a:t>		 </a:t>
            </a:r>
            <a:r>
              <a:rPr lang="tr-TR" sz="2600" b="0" dirty="0" err="1" smtClean="0"/>
              <a:t>if</a:t>
            </a:r>
            <a:r>
              <a:rPr lang="tr-TR" sz="2600" b="0" dirty="0" smtClean="0"/>
              <a:t>(i==6) break;</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4" name="3 Dikdörtgen"/>
          <p:cNvSpPr/>
          <p:nvPr/>
        </p:nvSpPr>
        <p:spPr>
          <a:xfrm>
            <a:off x="5857884" y="2428868"/>
            <a:ext cx="2000264"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1,2,3,4,5,</a:t>
            </a:r>
            <a:endParaRPr lang="tr-TR" sz="2800" dirty="0"/>
          </a:p>
        </p:txBody>
      </p:sp>
      <p:sp>
        <p:nvSpPr>
          <p:cNvPr id="7" name="Rectangle 2"/>
          <p:cNvSpPr/>
          <p:nvPr/>
        </p:nvSpPr>
        <p:spPr>
          <a:xfrm>
            <a:off x="6072198" y="1000108"/>
            <a:ext cx="2743200" cy="12330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smtClean="0">
                <a:solidFill>
                  <a:schemeClr val="tx1"/>
                </a:solidFill>
              </a:rPr>
              <a:t>Virgülü (özellikle en sondakini) unutmayalım.</a:t>
            </a:r>
          </a:p>
          <a:p>
            <a:pPr algn="ctr"/>
            <a:r>
              <a:rPr lang="tr-TR" b="1" dirty="0" smtClean="0">
                <a:solidFill>
                  <a:schemeClr val="tx1"/>
                </a:solidFill>
              </a:rPr>
              <a:t>Lütfen virgülleriniz noktaya benzemesin.</a:t>
            </a:r>
            <a:endParaRPr lang="tr-TR" b="1" dirty="0">
              <a:solidFill>
                <a:schemeClr val="tx1"/>
              </a:solidFill>
            </a:endParaRPr>
          </a:p>
        </p:txBody>
      </p:sp>
      <p:sp>
        <p:nvSpPr>
          <p:cNvPr id="8" name="7 Yuvarlatılmış Dikdörtgen"/>
          <p:cNvSpPr/>
          <p:nvPr/>
        </p:nvSpPr>
        <p:spPr>
          <a:xfrm>
            <a:off x="1000100" y="5429264"/>
            <a:ext cx="542928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Bazen öğrenciler yanılır ve break </a:t>
            </a:r>
            <a:r>
              <a:rPr lang="tr-TR" dirty="0" err="1" smtClean="0"/>
              <a:t>if’i</a:t>
            </a:r>
            <a:r>
              <a:rPr lang="tr-TR" dirty="0" smtClean="0"/>
              <a:t> kırar zanneder. Oysa break sadece döngü ya da </a:t>
            </a:r>
            <a:r>
              <a:rPr lang="tr-TR" dirty="0" err="1" smtClean="0"/>
              <a:t>switch</a:t>
            </a:r>
            <a:r>
              <a:rPr lang="tr-TR" dirty="0" smtClean="0"/>
              <a:t> kırabilir. Bu örnekte </a:t>
            </a:r>
            <a:r>
              <a:rPr lang="tr-TR" dirty="0" err="1" smtClean="0"/>
              <a:t>while’ı</a:t>
            </a:r>
            <a:r>
              <a:rPr lang="tr-TR" dirty="0" smtClean="0"/>
              <a:t> kırmaktadır.</a:t>
            </a:r>
            <a:endParaRPr lang="tr-TR" dirty="0"/>
          </a:p>
        </p:txBody>
      </p:sp>
    </p:spTree>
    <p:extLst>
      <p:ext uri="{BB962C8B-B14F-4D97-AF65-F5344CB8AC3E}">
        <p14:creationId xmlns:p14="http://schemas.microsoft.com/office/powerpoint/2010/main" xmlns=""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break örneği</a:t>
            </a:r>
            <a:endParaRPr lang="en-US" dirty="0"/>
          </a:p>
        </p:txBody>
      </p:sp>
      <p:sp>
        <p:nvSpPr>
          <p:cNvPr id="5" name="Rectangle 2"/>
          <p:cNvSpPr txBox="1">
            <a:spLocks noChangeArrowheads="1"/>
          </p:cNvSpPr>
          <p:nvPr/>
        </p:nvSpPr>
        <p:spPr>
          <a:xfrm>
            <a:off x="975360" y="1253028"/>
            <a:ext cx="7520940" cy="4823922"/>
          </a:xfrm>
          <a:prstGeom prst="rect">
            <a:avLst/>
          </a:prstGeom>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 count from 1 to 100 */</a:t>
            </a:r>
          </a:p>
          <a:p>
            <a:pPr>
              <a:lnSpc>
                <a:spcPct val="90000"/>
              </a:lnSpc>
              <a:buFontTx/>
              <a:buNone/>
            </a:pPr>
            <a:r>
              <a:rPr lang="en-US" sz="2600" b="0" dirty="0" smtClean="0"/>
              <a:t>	while ( </a:t>
            </a:r>
            <a:r>
              <a:rPr lang="en-US" sz="2600" b="0" dirty="0" err="1" smtClean="0"/>
              <a:t>i</a:t>
            </a:r>
            <a:r>
              <a:rPr lang="en-US" sz="2600" b="0" dirty="0" smtClean="0"/>
              <a:t> &lt; 101 )		     	</a:t>
            </a:r>
            <a:endParaRPr lang="tr-TR" sz="2600" b="0" dirty="0" smtClean="0"/>
          </a:p>
          <a:p>
            <a:pPr>
              <a:lnSpc>
                <a:spcPct val="90000"/>
              </a:lnSpc>
              <a:buFontTx/>
              <a:buNone/>
            </a:pPr>
            <a:r>
              <a:rPr lang="tr-TR" sz="2600" b="0" dirty="0" smtClean="0"/>
              <a:t>  </a:t>
            </a:r>
            <a:r>
              <a:rPr lang="en-US" sz="2600" b="0" dirty="0" smtClean="0"/>
              <a:t>{</a:t>
            </a:r>
          </a:p>
          <a:p>
            <a:pPr>
              <a:lnSpc>
                <a:spcPct val="90000"/>
              </a:lnSpc>
              <a:buFontTx/>
              <a:buNone/>
            </a:pPr>
            <a:r>
              <a:rPr lang="en-US" sz="2600" b="0" dirty="0" smtClean="0"/>
              <a:t>		  </a:t>
            </a:r>
            <a:r>
              <a:rPr lang="en-US" sz="2600" b="0" dirty="0" err="1" smtClean="0"/>
              <a:t>printf</a:t>
            </a:r>
            <a:r>
              <a:rPr lang="en-US" sz="2600" b="0" dirty="0" smtClean="0"/>
              <a:t> (</a:t>
            </a:r>
            <a:r>
              <a:rPr lang="ja-JP" altLang="en-US" sz="2600" b="0" dirty="0" smtClean="0">
                <a:latin typeface="Arial"/>
              </a:rPr>
              <a:t>“</a:t>
            </a:r>
            <a:r>
              <a:rPr lang="en-US" sz="2600" b="0" dirty="0" smtClean="0"/>
              <a:t>%d</a:t>
            </a:r>
            <a:r>
              <a:rPr lang="tr-TR" sz="2600" b="0" dirty="0" smtClean="0"/>
              <a:t>,</a:t>
            </a:r>
            <a:r>
              <a:rPr lang="ja-JP" altLang="en-US" sz="2600" b="0" dirty="0" smtClean="0">
                <a:latin typeface="Arial"/>
              </a:rPr>
              <a:t>“</a:t>
            </a:r>
            <a:r>
              <a:rPr lang="en-US" sz="2600" b="0" dirty="0" smtClean="0"/>
              <a:t>, </a:t>
            </a:r>
            <a:r>
              <a:rPr lang="en-US" sz="2600" b="0" dirty="0" err="1" smtClean="0"/>
              <a:t>i</a:t>
            </a:r>
            <a:r>
              <a:rPr lang="en-US" sz="2600" b="0" dirty="0" smtClean="0"/>
              <a:t>) ;</a:t>
            </a:r>
            <a:endParaRPr lang="tr-TR" sz="2600" b="0" dirty="0" smtClean="0"/>
          </a:p>
          <a:p>
            <a:pPr>
              <a:lnSpc>
                <a:spcPct val="90000"/>
              </a:lnSpc>
            </a:pPr>
            <a:r>
              <a:rPr lang="tr-TR" sz="2600" b="0" dirty="0" smtClean="0"/>
              <a:t>		</a:t>
            </a:r>
            <a:r>
              <a:rPr lang="tr-TR" sz="2600" b="0" dirty="0" err="1" smtClean="0"/>
              <a:t>if</a:t>
            </a:r>
            <a:r>
              <a:rPr lang="tr-TR" sz="2600" b="0" dirty="0" smtClean="0"/>
              <a:t>(i==6) break;</a:t>
            </a:r>
            <a:endParaRPr lang="en-US" sz="2600" b="0" dirty="0" smtClean="0"/>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4" name="3 Dikdörtgen"/>
          <p:cNvSpPr/>
          <p:nvPr/>
        </p:nvSpPr>
        <p:spPr>
          <a:xfrm>
            <a:off x="5857884" y="2428868"/>
            <a:ext cx="2000264"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Böyle olsaydı?</a:t>
            </a:r>
            <a:endParaRPr lang="tr-TR" sz="2800" dirty="0"/>
          </a:p>
        </p:txBody>
      </p:sp>
      <p:sp>
        <p:nvSpPr>
          <p:cNvPr id="8" name="7 Yuvarlatılmış Dikdörtgen"/>
          <p:cNvSpPr/>
          <p:nvPr/>
        </p:nvSpPr>
        <p:spPr>
          <a:xfrm>
            <a:off x="1000100" y="5429264"/>
            <a:ext cx="542928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Bazen öğrenciler yanılır ve break </a:t>
            </a:r>
            <a:r>
              <a:rPr lang="tr-TR" dirty="0" err="1" smtClean="0"/>
              <a:t>if’i</a:t>
            </a:r>
            <a:r>
              <a:rPr lang="tr-TR" dirty="0" smtClean="0"/>
              <a:t> kırar zanneder. Oysa break sadece döngü ya da </a:t>
            </a:r>
            <a:r>
              <a:rPr lang="tr-TR" dirty="0" err="1" smtClean="0"/>
              <a:t>switch</a:t>
            </a:r>
            <a:r>
              <a:rPr lang="tr-TR" dirty="0" smtClean="0"/>
              <a:t> kırabilir. Bu örnekte </a:t>
            </a:r>
            <a:r>
              <a:rPr lang="tr-TR" dirty="0" err="1" smtClean="0"/>
              <a:t>while’ı</a:t>
            </a:r>
            <a:r>
              <a:rPr lang="tr-TR" dirty="0" smtClean="0"/>
              <a:t> kırmaktadır.</a:t>
            </a:r>
            <a:endParaRPr lang="tr-TR" dirty="0"/>
          </a:p>
        </p:txBody>
      </p:sp>
    </p:spTree>
    <p:extLst>
      <p:ext uri="{BB962C8B-B14F-4D97-AF65-F5344CB8AC3E}">
        <p14:creationId xmlns:p14="http://schemas.microsoft.com/office/powerpoint/2010/main" xmlns="" val="577046600"/>
      </p:ext>
    </p:extLst>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b="1" i="1" dirty="0" err="1" smtClean="0"/>
              <a:t>continue</a:t>
            </a:r>
            <a:r>
              <a:rPr lang="tr-TR" dirty="0" smtClean="0"/>
              <a:t> örneği</a:t>
            </a:r>
            <a:endParaRPr lang="en-US" dirty="0"/>
          </a:p>
        </p:txBody>
      </p:sp>
      <p:sp>
        <p:nvSpPr>
          <p:cNvPr id="5" name="Rectangle 2"/>
          <p:cNvSpPr txBox="1">
            <a:spLocks noChangeArrowheads="1"/>
          </p:cNvSpPr>
          <p:nvPr/>
        </p:nvSpPr>
        <p:spPr>
          <a:xfrm>
            <a:off x="357158" y="785794"/>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a:t>
            </a:r>
            <a:r>
              <a:rPr lang="tr-TR" sz="2600" b="0" dirty="0" smtClean="0"/>
              <a:t>0</a:t>
            </a:r>
            <a:r>
              <a:rPr lang="en-US" sz="2600" b="0" dirty="0" smtClean="0"/>
              <a:t>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en-US" sz="2600" b="0" dirty="0" smtClean="0"/>
              <a:t> </a:t>
            </a:r>
            <a:r>
              <a:rPr lang="en-US" sz="2600" b="0" dirty="0" err="1" smtClean="0"/>
              <a:t>i</a:t>
            </a:r>
            <a:r>
              <a:rPr lang="en-US" sz="2600" b="0" dirty="0" smtClean="0"/>
              <a:t> = </a:t>
            </a:r>
            <a:r>
              <a:rPr lang="en-US" sz="2600" b="0" dirty="0" err="1" smtClean="0"/>
              <a:t>i</a:t>
            </a:r>
            <a:r>
              <a:rPr lang="en-US" sz="2600" b="0" dirty="0" smtClean="0"/>
              <a:t> + 1 ;</a:t>
            </a:r>
            <a:endParaRPr lang="tr-TR" sz="2600" b="0" dirty="0" smtClean="0"/>
          </a:p>
          <a:p>
            <a:pPr>
              <a:lnSpc>
                <a:spcPct val="90000"/>
              </a:lnSpc>
            </a:pPr>
            <a:r>
              <a:rPr lang="tr-TR" sz="2600" b="0" dirty="0" smtClean="0"/>
              <a:t>		</a:t>
            </a:r>
            <a:r>
              <a:rPr lang="tr-TR" sz="2600" b="0" dirty="0" err="1" smtClean="0"/>
              <a:t>if</a:t>
            </a:r>
            <a:r>
              <a:rPr lang="tr-TR" sz="2600" b="0" dirty="0" smtClean="0"/>
              <a:t>(i==4) </a:t>
            </a:r>
            <a:r>
              <a:rPr lang="tr-TR" sz="2600" b="0" dirty="0" err="1" smtClean="0"/>
              <a:t>continue</a:t>
            </a:r>
            <a:r>
              <a:rPr lang="tr-TR" sz="2600" b="0" dirty="0" smtClean="0"/>
              <a:t>;</a:t>
            </a:r>
            <a:endParaRPr lang="en-US" sz="2600" b="0" dirty="0" smtClean="0"/>
          </a:p>
          <a:p>
            <a:pPr>
              <a:lnSpc>
                <a:spcPct val="90000"/>
              </a:lnSpc>
              <a:buFontTx/>
              <a:buNone/>
            </a:pPr>
            <a:r>
              <a:rPr lang="en-US" sz="2600" b="0" dirty="0" smtClean="0"/>
              <a:t>		  </a:t>
            </a:r>
            <a:r>
              <a:rPr lang="tr-TR" sz="2600" b="0" dirty="0" err="1" smtClean="0"/>
              <a:t>printf</a:t>
            </a:r>
            <a:r>
              <a:rPr lang="tr-TR" sz="2600" b="0" dirty="0" smtClean="0"/>
              <a:t>(“%d”,i);</a:t>
            </a:r>
            <a:endParaRPr lang="en-US" sz="2600" b="0" dirty="0" smtClean="0"/>
          </a:p>
          <a:p>
            <a:pPr>
              <a:lnSpc>
                <a:spcPct val="90000"/>
              </a:lnSpc>
              <a:buFontTx/>
              <a:buNone/>
            </a:pPr>
            <a:r>
              <a:rPr lang="en-US" sz="2600" b="0" dirty="0" smtClean="0"/>
              <a:t>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9" name="8 Metin kutusu"/>
          <p:cNvSpPr txBox="1"/>
          <p:nvPr/>
        </p:nvSpPr>
        <p:spPr>
          <a:xfrm>
            <a:off x="6643702" y="2071678"/>
            <a:ext cx="1643074" cy="777061"/>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3200" dirty="0" smtClean="0"/>
              <a:t>123567</a:t>
            </a:r>
          </a:p>
        </p:txBody>
      </p:sp>
      <p:pic>
        <p:nvPicPr>
          <p:cNvPr id="7" name="6 Resim" descr="sheep-jumping-over-fence-clipart-1.jpg"/>
          <p:cNvPicPr>
            <a:picLocks noChangeAspect="1"/>
          </p:cNvPicPr>
          <p:nvPr/>
        </p:nvPicPr>
        <p:blipFill>
          <a:blip r:embed="rId3" cstate="print"/>
          <a:stretch>
            <a:fillRect/>
          </a:stretch>
        </p:blipFill>
        <p:spPr>
          <a:xfrm>
            <a:off x="3428992" y="4429132"/>
            <a:ext cx="3571900" cy="1894893"/>
          </a:xfrm>
          <a:prstGeom prst="rect">
            <a:avLst/>
          </a:prstGeom>
        </p:spPr>
      </p:pic>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b="1" i="1" dirty="0" err="1" smtClean="0"/>
              <a:t>continue</a:t>
            </a:r>
            <a:r>
              <a:rPr lang="tr-TR" dirty="0" smtClean="0"/>
              <a:t> örneği</a:t>
            </a:r>
            <a:endParaRPr lang="en-US" dirty="0"/>
          </a:p>
        </p:txBody>
      </p:sp>
      <p:sp>
        <p:nvSpPr>
          <p:cNvPr id="5" name="Rectangle 2"/>
          <p:cNvSpPr txBox="1">
            <a:spLocks noChangeArrowheads="1"/>
          </p:cNvSpPr>
          <p:nvPr/>
        </p:nvSpPr>
        <p:spPr>
          <a:xfrm>
            <a:off x="357158" y="785794"/>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a:t>
            </a:r>
            <a:r>
              <a:rPr lang="tr-TR" sz="2600" b="0" dirty="0" smtClean="0"/>
              <a:t>0</a:t>
            </a:r>
            <a:r>
              <a:rPr lang="en-US" sz="2600" b="0" dirty="0" smtClean="0"/>
              <a:t>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tr-TR" sz="2600" b="0" dirty="0" err="1" smtClean="0"/>
              <a:t>if</a:t>
            </a:r>
            <a:r>
              <a:rPr lang="tr-TR" sz="2600" b="0" dirty="0" smtClean="0"/>
              <a:t>(i==4) </a:t>
            </a:r>
            <a:r>
              <a:rPr lang="tr-TR" sz="2600" b="0" dirty="0" err="1" smtClean="0"/>
              <a:t>continue</a:t>
            </a:r>
            <a:r>
              <a:rPr lang="tr-TR" sz="2600" b="0" dirty="0" smtClean="0"/>
              <a:t>;</a:t>
            </a:r>
          </a:p>
          <a:p>
            <a:pPr>
              <a:lnSpc>
                <a:spcPct val="90000"/>
              </a:lnSpc>
            </a:pPr>
            <a:r>
              <a:rPr lang="tr-TR" sz="2600" b="0" dirty="0" smtClean="0"/>
              <a:t>		</a:t>
            </a:r>
            <a:r>
              <a:rPr lang="en-US" sz="2600" b="0" dirty="0" smtClean="0"/>
              <a:t> </a:t>
            </a:r>
            <a:r>
              <a:rPr lang="en-US" sz="2600" b="0" dirty="0" err="1" smtClean="0"/>
              <a:t>i</a:t>
            </a:r>
            <a:r>
              <a:rPr lang="en-US" sz="2600" b="0" dirty="0" smtClean="0"/>
              <a:t> = </a:t>
            </a:r>
            <a:r>
              <a:rPr lang="en-US" sz="2600" b="0" dirty="0" err="1" smtClean="0"/>
              <a:t>i</a:t>
            </a:r>
            <a:r>
              <a:rPr lang="en-US" sz="2600" b="0" dirty="0" smtClean="0"/>
              <a:t> + 1 ;</a:t>
            </a:r>
          </a:p>
          <a:p>
            <a:pPr>
              <a:lnSpc>
                <a:spcPct val="90000"/>
              </a:lnSpc>
              <a:buFontTx/>
              <a:buNone/>
            </a:pPr>
            <a:r>
              <a:rPr lang="en-US" sz="2600" b="0" dirty="0" smtClean="0"/>
              <a:t>		  </a:t>
            </a:r>
            <a:r>
              <a:rPr lang="tr-TR" sz="2600" b="0" dirty="0" err="1" smtClean="0"/>
              <a:t>printf</a:t>
            </a:r>
            <a:r>
              <a:rPr lang="tr-TR" sz="2600" b="0" dirty="0" smtClean="0"/>
              <a:t>(“%d”,i);</a:t>
            </a:r>
            <a:endParaRPr lang="en-US" sz="2600" b="0" dirty="0" smtClean="0"/>
          </a:p>
          <a:p>
            <a:pPr>
              <a:lnSpc>
                <a:spcPct val="90000"/>
              </a:lnSpc>
              <a:buFontTx/>
              <a:buNone/>
            </a:pPr>
            <a:r>
              <a:rPr lang="en-US" sz="2600" b="0" dirty="0" smtClean="0"/>
              <a:t>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pic>
        <p:nvPicPr>
          <p:cNvPr id="7" name="6 Resim" descr="sheep-jumping-over-fence-clipart-1.jpg"/>
          <p:cNvPicPr>
            <a:picLocks noChangeAspect="1"/>
          </p:cNvPicPr>
          <p:nvPr/>
        </p:nvPicPr>
        <p:blipFill>
          <a:blip r:embed="rId3" cstate="print"/>
          <a:stretch>
            <a:fillRect/>
          </a:stretch>
        </p:blipFill>
        <p:spPr>
          <a:xfrm>
            <a:off x="3428992" y="4429132"/>
            <a:ext cx="3571900" cy="1894893"/>
          </a:xfrm>
          <a:prstGeom prst="rect">
            <a:avLst/>
          </a:prstGeom>
        </p:spPr>
      </p:pic>
      <p:sp>
        <p:nvSpPr>
          <p:cNvPr id="6" name="5 Yuvarlatılmış Dikdörtgen"/>
          <p:cNvSpPr/>
          <p:nvPr/>
        </p:nvSpPr>
        <p:spPr>
          <a:xfrm>
            <a:off x="5857884" y="1357298"/>
            <a:ext cx="221457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Ya i = i+1 buradaki gibi, </a:t>
            </a:r>
            <a:r>
              <a:rPr lang="tr-TR" dirty="0" err="1" smtClean="0"/>
              <a:t>if’ten</a:t>
            </a:r>
            <a:r>
              <a:rPr lang="tr-TR" dirty="0" smtClean="0"/>
              <a:t> sonra olsaydı?</a:t>
            </a:r>
            <a:endParaRPr lang="tr-TR" dirty="0"/>
          </a:p>
        </p:txBody>
      </p:sp>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sz="4000" b="1" dirty="0" smtClean="0"/>
              <a:t>do-while</a:t>
            </a:r>
            <a:r>
              <a:rPr lang="en-US" sz="4000" dirty="0" smtClean="0"/>
              <a:t> </a:t>
            </a:r>
            <a:r>
              <a:rPr lang="tr-TR" sz="4000" dirty="0" smtClean="0"/>
              <a:t>yapısı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714488"/>
            <a:ext cx="8229600" cy="4642767"/>
          </a:xfrm>
        </p:spPr>
        <p:txBody>
          <a:bodyPr>
            <a:normAutofit/>
          </a:bodyPr>
          <a:lstStyle/>
          <a:p>
            <a:pPr algn="just">
              <a:buFontTx/>
              <a:buChar char="-"/>
            </a:pPr>
            <a:r>
              <a:rPr lang="tr-TR" sz="2000" b="1" dirty="0" smtClean="0"/>
              <a:t> </a:t>
            </a:r>
            <a:r>
              <a:rPr lang="tr-TR" sz="2800" dirty="0" smtClean="0"/>
              <a:t>do-</a:t>
            </a:r>
            <a:r>
              <a:rPr lang="tr-TR" sz="2800" dirty="0" err="1" smtClean="0"/>
              <a:t>while</a:t>
            </a:r>
            <a:r>
              <a:rPr lang="tr-TR" sz="2800" dirty="0" smtClean="0"/>
              <a:t> döngüsü </a:t>
            </a:r>
            <a:r>
              <a:rPr lang="tr-TR" sz="2800" dirty="0" err="1" smtClean="0"/>
              <a:t>while</a:t>
            </a:r>
            <a:r>
              <a:rPr lang="tr-TR" sz="2800" dirty="0" smtClean="0"/>
              <a:t> döngüsünün özel bir halidir. </a:t>
            </a:r>
            <a:r>
              <a:rPr lang="tr-TR" sz="2800" dirty="0" err="1" smtClean="0"/>
              <a:t>while</a:t>
            </a:r>
            <a:r>
              <a:rPr lang="tr-TR" sz="2800" dirty="0" smtClean="0"/>
              <a:t> döngüsünden farklı olarak do-</a:t>
            </a:r>
            <a:r>
              <a:rPr lang="tr-TR" sz="2800" dirty="0" err="1" smtClean="0"/>
              <a:t>while</a:t>
            </a:r>
            <a:r>
              <a:rPr lang="tr-TR" sz="2800" dirty="0" smtClean="0"/>
              <a:t> döngüsünde blok önce çalıştırılır ve kontrol daha sonra yapılır. Bu da do-</a:t>
            </a:r>
            <a:r>
              <a:rPr lang="tr-TR" sz="2800" dirty="0" err="1" smtClean="0"/>
              <a:t>while</a:t>
            </a:r>
            <a:r>
              <a:rPr lang="tr-TR" sz="2800" dirty="0" smtClean="0"/>
              <a:t> döngüsünün en az bir kere çalıştırılmasını sağlar. Bunun dışında </a:t>
            </a:r>
            <a:r>
              <a:rPr lang="tr-TR" sz="2800" dirty="0" err="1" smtClean="0"/>
              <a:t>while</a:t>
            </a:r>
            <a:r>
              <a:rPr lang="tr-TR" sz="2800" dirty="0" smtClean="0"/>
              <a:t> döngüsüyle aralarında bir fark yoktur. </a:t>
            </a:r>
            <a:endParaRPr lang="tr-TR" sz="18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do-while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1800" dirty="0" smtClean="0">
                <a:solidFill>
                  <a:schemeClr val="tx1"/>
                </a:solidFill>
              </a:rPr>
              <a:t>do-</a:t>
            </a:r>
            <a:r>
              <a:rPr lang="tr-TR" sz="1800" dirty="0" err="1" smtClean="0">
                <a:solidFill>
                  <a:schemeClr val="tx1"/>
                </a:solidFill>
              </a:rPr>
              <a:t>while</a:t>
            </a:r>
            <a:r>
              <a:rPr lang="tr-TR" sz="1800" dirty="0" smtClean="0">
                <a:solidFill>
                  <a:schemeClr val="tx1"/>
                </a:solidFill>
              </a:rPr>
              <a:t> döngüsünün temel yapısı şu şekildedir:</a:t>
            </a:r>
          </a:p>
          <a:p>
            <a:pPr algn="just">
              <a:buFontTx/>
              <a:buChar char="-"/>
            </a:pPr>
            <a:endParaRPr lang="tr-TR" sz="1800" dirty="0" smtClean="0">
              <a:solidFill>
                <a:schemeClr val="tx1"/>
              </a:solidFill>
            </a:endParaRPr>
          </a:p>
          <a:p>
            <a:pPr algn="just"/>
            <a:r>
              <a:rPr lang="tr-TR" sz="2200" dirty="0" smtClean="0">
                <a:solidFill>
                  <a:schemeClr val="tx1"/>
                </a:solidFill>
              </a:rPr>
              <a:t>   do{</a:t>
            </a:r>
          </a:p>
          <a:p>
            <a:pPr algn="just"/>
            <a:r>
              <a:rPr lang="tr-TR" sz="2200" dirty="0" smtClean="0">
                <a:solidFill>
                  <a:schemeClr val="tx1"/>
                </a:solidFill>
              </a:rPr>
              <a:t>       işlem_1;</a:t>
            </a:r>
          </a:p>
          <a:p>
            <a:pPr algn="just"/>
            <a:r>
              <a:rPr lang="tr-TR" sz="2200" dirty="0" smtClean="0">
                <a:solidFill>
                  <a:schemeClr val="tx1"/>
                </a:solidFill>
              </a:rPr>
              <a:t>       işlem_2;</a:t>
            </a:r>
          </a:p>
          <a:p>
            <a:pPr algn="just"/>
            <a:r>
              <a:rPr lang="tr-TR" sz="2200" dirty="0" smtClean="0">
                <a:solidFill>
                  <a:schemeClr val="tx1"/>
                </a:solidFill>
              </a:rPr>
              <a:t>       …</a:t>
            </a:r>
          </a:p>
          <a:p>
            <a:pPr algn="just"/>
            <a:r>
              <a:rPr lang="tr-TR" sz="2200" dirty="0" smtClean="0">
                <a:solidFill>
                  <a:schemeClr val="tx1"/>
                </a:solidFill>
              </a:rPr>
              <a:t>       işlem_n;</a:t>
            </a:r>
          </a:p>
          <a:p>
            <a:pPr algn="just"/>
            <a:r>
              <a:rPr lang="tr-TR" sz="2200" dirty="0" smtClean="0">
                <a:solidFill>
                  <a:schemeClr val="tx1"/>
                </a:solidFill>
              </a:rPr>
              <a:t>   }</a:t>
            </a:r>
            <a:r>
              <a:rPr lang="tr-TR" sz="2200" dirty="0" err="1" smtClean="0">
                <a:solidFill>
                  <a:schemeClr val="tx1"/>
                </a:solidFill>
              </a:rPr>
              <a:t>while</a:t>
            </a:r>
            <a:r>
              <a:rPr lang="tr-TR" sz="2200" dirty="0" smtClean="0">
                <a:solidFill>
                  <a:schemeClr val="tx1"/>
                </a:solidFill>
              </a:rPr>
              <a:t>(kontrol);</a:t>
            </a:r>
          </a:p>
          <a:p>
            <a:pPr algn="just"/>
            <a:endParaRPr lang="tr-TR" sz="2200" dirty="0" smtClean="0">
              <a:solidFill>
                <a:schemeClr val="tx1"/>
              </a:solidFill>
            </a:endParaRPr>
          </a:p>
          <a:p>
            <a:pPr algn="just"/>
            <a:r>
              <a:rPr lang="tr-TR" sz="2200" dirty="0" smtClean="0">
                <a:solidFill>
                  <a:schemeClr val="tx1"/>
                </a:solidFill>
              </a:rPr>
              <a:t>- Burada dikkat edilmesi gereken en önemli </a:t>
            </a:r>
            <a:r>
              <a:rPr lang="tr-TR" sz="2200" dirty="0" err="1" smtClean="0">
                <a:solidFill>
                  <a:schemeClr val="tx1"/>
                </a:solidFill>
              </a:rPr>
              <a:t>syntax</a:t>
            </a:r>
            <a:r>
              <a:rPr lang="tr-TR" sz="2200" dirty="0" smtClean="0">
                <a:solidFill>
                  <a:schemeClr val="tx1"/>
                </a:solidFill>
              </a:rPr>
              <a:t>, diğer blokların aksine do-</a:t>
            </a:r>
            <a:r>
              <a:rPr lang="tr-TR" sz="2200" dirty="0" err="1" smtClean="0">
                <a:solidFill>
                  <a:schemeClr val="tx1"/>
                </a:solidFill>
              </a:rPr>
              <a:t>while</a:t>
            </a:r>
            <a:r>
              <a:rPr lang="tr-TR" sz="2200" dirty="0" smtClean="0">
                <a:solidFill>
                  <a:schemeClr val="tx1"/>
                </a:solidFill>
              </a:rPr>
              <a:t> bloklarının noktalı virgül ( “ ; “ ) ile bitirilmesi gerektiğidir. do-</a:t>
            </a:r>
            <a:r>
              <a:rPr lang="tr-TR" sz="2200" dirty="0" err="1" smtClean="0">
                <a:solidFill>
                  <a:schemeClr val="tx1"/>
                </a:solidFill>
              </a:rPr>
              <a:t>while</a:t>
            </a:r>
            <a:r>
              <a:rPr lang="tr-TR" sz="2200" dirty="0" smtClean="0">
                <a:solidFill>
                  <a:schemeClr val="tx1"/>
                </a:solidFill>
              </a:rPr>
              <a:t> döngüsünde noktalı virgül kullanılmaması bir derleme hatası verir.</a:t>
            </a:r>
          </a:p>
        </p:txBody>
      </p:sp>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a:lstStyle/>
          <a:p>
            <a:r>
              <a:rPr lang="en-US" b="1" dirty="0" smtClean="0"/>
              <a:t>do-while</a:t>
            </a:r>
            <a:r>
              <a:rPr lang="en-US" dirty="0" smtClean="0"/>
              <a:t> </a:t>
            </a:r>
            <a:r>
              <a:rPr lang="tr-TR" dirty="0" smtClean="0"/>
              <a:t>yapısı</a:t>
            </a:r>
            <a:endParaRPr lang="en-US" dirty="0"/>
          </a:p>
        </p:txBody>
      </p:sp>
      <p:sp>
        <p:nvSpPr>
          <p:cNvPr id="11267" name="Rectangle 3"/>
          <p:cNvSpPr>
            <a:spLocks noGrp="1" noChangeArrowheads="1"/>
          </p:cNvSpPr>
          <p:nvPr>
            <p:ph idx="1"/>
          </p:nvPr>
        </p:nvSpPr>
        <p:spPr>
          <a:xfrm>
            <a:off x="381000" y="1371600"/>
            <a:ext cx="8382000" cy="4914920"/>
          </a:xfrm>
          <a:noFill/>
          <a:ln/>
        </p:spPr>
        <p:txBody>
          <a:bodyPr>
            <a:normAutofit/>
          </a:bodyPr>
          <a:lstStyle/>
          <a:p>
            <a:pPr>
              <a:buFontTx/>
              <a:buNone/>
            </a:pPr>
            <a:r>
              <a:rPr lang="en-US" sz="2400" b="0" dirty="0"/>
              <a:t>do</a:t>
            </a:r>
          </a:p>
          <a:p>
            <a:pPr>
              <a:buFontTx/>
              <a:buNone/>
            </a:pPr>
            <a:r>
              <a:rPr lang="en-US" sz="2400" b="0" dirty="0"/>
              <a:t>{</a:t>
            </a:r>
          </a:p>
          <a:p>
            <a:pPr>
              <a:buFontTx/>
              <a:buNone/>
            </a:pPr>
            <a:r>
              <a:rPr lang="en-US" sz="2400" b="0" dirty="0"/>
              <a:t>	</a:t>
            </a:r>
            <a:r>
              <a:rPr lang="en-US" sz="2400" b="0" i="1" dirty="0"/>
              <a:t>statement(s)</a:t>
            </a:r>
            <a:endParaRPr lang="en-US" sz="2400" b="0" dirty="0"/>
          </a:p>
          <a:p>
            <a:pPr>
              <a:buFontTx/>
              <a:buNone/>
            </a:pPr>
            <a:r>
              <a:rPr lang="en-US" sz="2400" b="0" dirty="0"/>
              <a:t>} while ( </a:t>
            </a:r>
            <a:r>
              <a:rPr lang="en-US" sz="2400" b="0" i="1" dirty="0"/>
              <a:t>condition</a:t>
            </a:r>
            <a:r>
              <a:rPr lang="en-US" sz="2400" b="0" dirty="0"/>
              <a:t> ) ;</a:t>
            </a:r>
          </a:p>
          <a:p>
            <a:pPr>
              <a:buFontTx/>
              <a:buNone/>
            </a:pPr>
            <a:endParaRPr lang="en-US" sz="2400" b="0" dirty="0"/>
          </a:p>
          <a:p>
            <a:endParaRPr lang="tr-TR" sz="2400" b="0" dirty="0" smtClean="0"/>
          </a:p>
          <a:p>
            <a:endParaRPr lang="tr-TR" sz="2400" dirty="0" smtClean="0"/>
          </a:p>
          <a:p>
            <a:endParaRPr lang="tr-TR" sz="2400" b="0" dirty="0" smtClean="0"/>
          </a:p>
          <a:p>
            <a:endParaRPr lang="tr-TR" sz="2400" dirty="0" smtClean="0"/>
          </a:p>
          <a:p>
            <a:endParaRPr lang="tr-TR" sz="2400" dirty="0" smtClean="0"/>
          </a:p>
        </p:txBody>
      </p:sp>
      <p:sp>
        <p:nvSpPr>
          <p:cNvPr id="3" name="Rectangle 2"/>
          <p:cNvSpPr/>
          <p:nvPr/>
        </p:nvSpPr>
        <p:spPr>
          <a:xfrm>
            <a:off x="4734155" y="1420091"/>
            <a:ext cx="2743200" cy="12330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smtClean="0">
                <a:solidFill>
                  <a:schemeClr val="tx1"/>
                </a:solidFill>
              </a:rPr>
              <a:t>Noktalı virgülü unutmayalım</a:t>
            </a:r>
            <a:endParaRPr lang="tr-TR" b="1" dirty="0">
              <a:solidFill>
                <a:schemeClr val="tx1"/>
              </a:solidFill>
            </a:endParaRPr>
          </a:p>
        </p:txBody>
      </p:sp>
      <p:pic>
        <p:nvPicPr>
          <p:cNvPr id="12290" name="Picture 2" descr="http://static.independent.co.uk/s3fs-public/thumbnails/image/2015/07/03/20/semicolon.jpg"/>
          <p:cNvPicPr>
            <a:picLocks noChangeAspect="1" noChangeArrowheads="1"/>
          </p:cNvPicPr>
          <p:nvPr/>
        </p:nvPicPr>
        <p:blipFill>
          <a:blip r:embed="rId2" cstate="print">
            <a:extLst>
              <a:ext uri="{BEBA8EAE-BF5A-486C-A8C5-ECC9F3942E4B}">
                <a14:imgProps xmlns="" xmlns:a14="http://schemas.microsoft.com/office/drawing/2010/main">
                  <a14:imgLayer r:embed="">
                    <a14:imgEffect>
                      <a14:backgroundRemoval t="0" b="100000" l="0" r="95407">
                        <a14:foregroundMark x1="52632" y1="16582" x2="52632" y2="1658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863655" y="1813120"/>
            <a:ext cx="613700" cy="4604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Lightning Bolt 1"/>
          <p:cNvSpPr/>
          <p:nvPr/>
        </p:nvSpPr>
        <p:spPr>
          <a:xfrm rot="827260" flipH="1">
            <a:off x="3138327" y="1977052"/>
            <a:ext cx="1497428" cy="1006801"/>
          </a:xfrm>
          <a:prstGeom prst="lightningBol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sp>
        <p:nvSpPr>
          <p:cNvPr id="7" name="6 Yuvarlatılmış Dikdörtgen"/>
          <p:cNvSpPr/>
          <p:nvPr/>
        </p:nvSpPr>
        <p:spPr>
          <a:xfrm>
            <a:off x="1714480" y="4143380"/>
            <a:ext cx="1428760" cy="10001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smtClean="0"/>
              <a:t>do{ a++;}</a:t>
            </a:r>
          </a:p>
          <a:p>
            <a:r>
              <a:rPr lang="tr-TR" dirty="0" err="1" smtClean="0"/>
              <a:t>while</a:t>
            </a:r>
            <a:r>
              <a:rPr lang="tr-TR" dirty="0" smtClean="0"/>
              <a:t>(a&lt;2)</a:t>
            </a:r>
          </a:p>
          <a:p>
            <a:r>
              <a:rPr lang="tr-TR" dirty="0" smtClean="0"/>
              <a:t>a++;</a:t>
            </a:r>
            <a:endParaRPr lang="tr-TR" dirty="0"/>
          </a:p>
        </p:txBody>
      </p:sp>
      <p:cxnSp>
        <p:nvCxnSpPr>
          <p:cNvPr id="9" name="8 Düz Ok Bağlayıcısı"/>
          <p:cNvCxnSpPr/>
          <p:nvPr/>
        </p:nvCxnSpPr>
        <p:spPr>
          <a:xfrm flipV="1">
            <a:off x="3286116" y="3857628"/>
            <a:ext cx="1285884"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Düz Ok Bağlayıcısı"/>
          <p:cNvCxnSpPr/>
          <p:nvPr/>
        </p:nvCxnSpPr>
        <p:spPr>
          <a:xfrm>
            <a:off x="3286116" y="4857760"/>
            <a:ext cx="142876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Yuvarlatılmış Dikdörtgen"/>
          <p:cNvSpPr/>
          <p:nvPr/>
        </p:nvSpPr>
        <p:spPr>
          <a:xfrm>
            <a:off x="4643438" y="3000372"/>
            <a:ext cx="1428760" cy="128588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smtClean="0"/>
              <a:t>do{ a++;}</a:t>
            </a:r>
          </a:p>
          <a:p>
            <a:r>
              <a:rPr lang="tr-TR" dirty="0" err="1" smtClean="0"/>
              <a:t>while</a:t>
            </a:r>
            <a:r>
              <a:rPr lang="tr-TR" dirty="0" smtClean="0"/>
              <a:t>(a&lt;2)</a:t>
            </a:r>
          </a:p>
          <a:p>
            <a:endParaRPr lang="tr-TR" dirty="0" smtClean="0"/>
          </a:p>
          <a:p>
            <a:r>
              <a:rPr lang="tr-TR" dirty="0" smtClean="0"/>
              <a:t>a++;</a:t>
            </a:r>
            <a:endParaRPr lang="tr-TR" dirty="0"/>
          </a:p>
        </p:txBody>
      </p:sp>
      <p:sp>
        <p:nvSpPr>
          <p:cNvPr id="14" name="13 Yuvarlatılmış Dikdörtgen"/>
          <p:cNvSpPr/>
          <p:nvPr/>
        </p:nvSpPr>
        <p:spPr>
          <a:xfrm>
            <a:off x="4857752" y="4929198"/>
            <a:ext cx="1428760" cy="12144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smtClean="0"/>
              <a:t>do{ a++;}</a:t>
            </a:r>
          </a:p>
          <a:p>
            <a:endParaRPr lang="tr-TR" dirty="0" smtClean="0"/>
          </a:p>
          <a:p>
            <a:r>
              <a:rPr lang="tr-TR" dirty="0" err="1" smtClean="0"/>
              <a:t>while</a:t>
            </a:r>
            <a:r>
              <a:rPr lang="tr-TR" dirty="0" smtClean="0"/>
              <a:t>(a&lt;2)</a:t>
            </a:r>
          </a:p>
          <a:p>
            <a:r>
              <a:rPr lang="tr-TR" dirty="0" smtClean="0"/>
              <a:t>a++;</a:t>
            </a:r>
            <a:endParaRPr lang="tr-TR" dirty="0"/>
          </a:p>
        </p:txBody>
      </p:sp>
      <p:sp>
        <p:nvSpPr>
          <p:cNvPr id="16" name="15 Sağ Ayraç"/>
          <p:cNvSpPr/>
          <p:nvPr/>
        </p:nvSpPr>
        <p:spPr>
          <a:xfrm>
            <a:off x="6429388" y="3357562"/>
            <a:ext cx="500066" cy="26432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0" name="Rectangle 2"/>
          <p:cNvSpPr/>
          <p:nvPr/>
        </p:nvSpPr>
        <p:spPr>
          <a:xfrm>
            <a:off x="7072330" y="4000504"/>
            <a:ext cx="1785950" cy="159024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smtClean="0">
                <a:solidFill>
                  <a:schemeClr val="tx1"/>
                </a:solidFill>
              </a:rPr>
              <a:t>Noktalı virgül kodun okunurluğunu artırıp karmaşayı düzeltiyor. </a:t>
            </a:r>
            <a:endParaRPr lang="tr-TR" b="1" dirty="0">
              <a:solidFill>
                <a:schemeClr val="tx1"/>
              </a:solidFill>
            </a:endParaRPr>
          </a:p>
        </p:txBody>
      </p:sp>
      <p:sp>
        <p:nvSpPr>
          <p:cNvPr id="21" name="20 Metin kutusu"/>
          <p:cNvSpPr txBox="1"/>
          <p:nvPr/>
        </p:nvSpPr>
        <p:spPr>
          <a:xfrm>
            <a:off x="3500430" y="3857628"/>
            <a:ext cx="292068" cy="369332"/>
          </a:xfrm>
          <a:prstGeom prst="rect">
            <a:avLst/>
          </a:prstGeom>
          <a:noFill/>
        </p:spPr>
        <p:txBody>
          <a:bodyPr wrap="none" rtlCol="0">
            <a:spAutoFit/>
          </a:bodyPr>
          <a:lstStyle/>
          <a:p>
            <a:r>
              <a:rPr lang="tr-TR" dirty="0" smtClean="0"/>
              <a:t>?</a:t>
            </a:r>
            <a:endParaRPr lang="tr-TR" dirty="0"/>
          </a:p>
        </p:txBody>
      </p:sp>
      <p:sp>
        <p:nvSpPr>
          <p:cNvPr id="22" name="21 Metin kutusu"/>
          <p:cNvSpPr txBox="1"/>
          <p:nvPr/>
        </p:nvSpPr>
        <p:spPr>
          <a:xfrm>
            <a:off x="3714744" y="5072074"/>
            <a:ext cx="292068" cy="369332"/>
          </a:xfrm>
          <a:prstGeom prst="rect">
            <a:avLst/>
          </a:prstGeom>
          <a:noFill/>
        </p:spPr>
        <p:txBody>
          <a:bodyPr wrap="none" rtlCol="0">
            <a:spAutoFit/>
          </a:bodyPr>
          <a:lstStyle/>
          <a:p>
            <a:r>
              <a:rPr lang="tr-TR" dirty="0" smtClean="0"/>
              <a:t>?</a:t>
            </a:r>
            <a:endParaRPr lang="tr-TR" dirty="0"/>
          </a:p>
        </p:txBody>
      </p:sp>
    </p:spTree>
    <p:extLst>
      <p:ext uri="{BB962C8B-B14F-4D97-AF65-F5344CB8AC3E}">
        <p14:creationId xmlns="" xmlns:p14="http://schemas.microsoft.com/office/powerpoint/2010/main" val="1938629214"/>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srcRect l="17570" t="16260" r="47840" b="17683"/>
          <a:stretch>
            <a:fillRect/>
          </a:stretch>
        </p:blipFill>
        <p:spPr bwMode="auto">
          <a:xfrm>
            <a:off x="357158" y="1357298"/>
            <a:ext cx="4500594" cy="4643470"/>
          </a:xfrm>
          <a:prstGeom prst="rect">
            <a:avLst/>
          </a:prstGeom>
          <a:ln>
            <a:noFill/>
          </a:ln>
          <a:effectLst>
            <a:outerShdw blurRad="292100" dist="139700" dir="2700000" algn="tl" rotWithShape="0">
              <a:srgbClr val="333333">
                <a:alpha val="65000"/>
              </a:srgbClr>
            </a:outerShdw>
          </a:effectLst>
        </p:spPr>
      </p:pic>
      <p:sp>
        <p:nvSpPr>
          <p:cNvPr id="2" name="1 Başlık"/>
          <p:cNvSpPr>
            <a:spLocks noGrp="1"/>
          </p:cNvSpPr>
          <p:nvPr>
            <p:ph type="title"/>
          </p:nvPr>
        </p:nvSpPr>
        <p:spPr/>
        <p:txBody>
          <a:bodyPr/>
          <a:lstStyle/>
          <a:p>
            <a:r>
              <a:rPr lang="tr-TR" dirty="0" smtClean="0"/>
              <a:t>Prototiplerin kod içinde kullanımına örnek</a:t>
            </a:r>
            <a:endParaRPr lang="tr-TR" dirty="0"/>
          </a:p>
        </p:txBody>
      </p:sp>
      <p:sp>
        <p:nvSpPr>
          <p:cNvPr id="5" name="4 Yuvarlatılmış Dikdörtgen"/>
          <p:cNvSpPr/>
          <p:nvPr/>
        </p:nvSpPr>
        <p:spPr>
          <a:xfrm>
            <a:off x="4572000" y="2428868"/>
            <a:ext cx="3714776" cy="1928826"/>
          </a:xfrm>
          <a:prstGeom prst="roundRect">
            <a:avLst>
              <a:gd name="adj" fmla="val 121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Değişken </a:t>
            </a:r>
            <a:r>
              <a:rPr lang="tr-TR" sz="1600" b="1" dirty="0" smtClean="0"/>
              <a:t>türü</a:t>
            </a:r>
            <a:r>
              <a:rPr lang="tr-TR" sz="1600" dirty="0" smtClean="0"/>
              <a:t> belirtmenin zorunlu olduğuna ama ismini bu aşamada  belirtmek gerekmediğine dikkat edelim.</a:t>
            </a:r>
          </a:p>
          <a:p>
            <a:pPr algn="ctr"/>
            <a:endParaRPr lang="tr-TR" sz="1600" dirty="0" smtClean="0"/>
          </a:p>
          <a:p>
            <a:pPr algn="ctr"/>
            <a:r>
              <a:rPr lang="tr-TR" sz="1600" dirty="0" smtClean="0"/>
              <a:t>Değişken türü olmadığında, boş bırakmak yerine </a:t>
            </a:r>
            <a:r>
              <a:rPr lang="tr-TR" sz="1600" dirty="0" err="1" smtClean="0"/>
              <a:t>void</a:t>
            </a:r>
            <a:r>
              <a:rPr lang="tr-TR" sz="1600" dirty="0" smtClean="0"/>
              <a:t> yazıldığına dikkat edelim.</a:t>
            </a:r>
          </a:p>
          <a:p>
            <a:pPr algn="ctr"/>
            <a:endParaRPr lang="tr-TR" dirty="0"/>
          </a:p>
        </p:txBody>
      </p:sp>
      <p:pic>
        <p:nvPicPr>
          <p:cNvPr id="2051" name="Picture 3"/>
          <p:cNvPicPr>
            <a:picLocks noChangeAspect="1" noChangeArrowheads="1"/>
          </p:cNvPicPr>
          <p:nvPr/>
        </p:nvPicPr>
        <p:blipFill>
          <a:blip r:embed="rId3"/>
          <a:srcRect/>
          <a:stretch>
            <a:fillRect/>
          </a:stretch>
        </p:blipFill>
        <p:spPr bwMode="auto">
          <a:xfrm>
            <a:off x="4643438" y="4500570"/>
            <a:ext cx="3593880" cy="1757360"/>
          </a:xfrm>
          <a:prstGeom prst="rect">
            <a:avLst/>
          </a:prstGeom>
          <a:ln>
            <a:noFill/>
          </a:ln>
          <a:effectLst>
            <a:outerShdw blurRad="292100" dist="139700" dir="2700000" algn="tl" rotWithShape="0">
              <a:srgbClr val="333333">
                <a:alpha val="65000"/>
              </a:srgbClr>
            </a:outerShdw>
          </a:effectLst>
        </p:spPr>
      </p:pic>
      <p:sp>
        <p:nvSpPr>
          <p:cNvPr id="6" name="5 Yuvarlatılmış Dikdörtgen"/>
          <p:cNvSpPr/>
          <p:nvPr/>
        </p:nvSpPr>
        <p:spPr>
          <a:xfrm>
            <a:off x="357158" y="5214950"/>
            <a:ext cx="4214842" cy="500066"/>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tr-TR" sz="1200" b="1" dirty="0" smtClean="0"/>
              <a:t>Görüldüğü gibi prototiplerin koddaki yeri </a:t>
            </a:r>
            <a:r>
              <a:rPr lang="tr-TR" sz="1200" b="1" dirty="0" err="1" smtClean="0"/>
              <a:t>main’den</a:t>
            </a:r>
            <a:r>
              <a:rPr lang="tr-TR" sz="1200" b="1" dirty="0" smtClean="0"/>
              <a:t> öncedir.</a:t>
            </a:r>
            <a:endParaRPr lang="tr-TR" sz="1200" b="1" dirty="0"/>
          </a:p>
        </p:txBody>
      </p:sp>
      <p:cxnSp>
        <p:nvCxnSpPr>
          <p:cNvPr id="8" name="7 Dirsek Bağlayıcısı"/>
          <p:cNvCxnSpPr>
            <a:endCxn id="6" idx="1"/>
          </p:cNvCxnSpPr>
          <p:nvPr/>
        </p:nvCxnSpPr>
        <p:spPr>
          <a:xfrm rot="16200000" flipV="1">
            <a:off x="89267" y="5732875"/>
            <a:ext cx="535785" cy="2"/>
          </a:xfrm>
          <a:prstGeom prst="bentConnector4">
            <a:avLst>
              <a:gd name="adj1" fmla="val 26667"/>
              <a:gd name="adj2" fmla="val 1143010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9537"/>
            <a:ext cx="8229600" cy="461943"/>
          </a:xfrm>
          <a:noFill/>
          <a:ln/>
        </p:spPr>
        <p:txBody>
          <a:bodyPr>
            <a:normAutofit/>
          </a:bodyPr>
          <a:lstStyle/>
          <a:p>
            <a:r>
              <a:rPr lang="tr-TR" sz="2000" dirty="0" smtClean="0"/>
              <a:t>a=2 ise bu örnekte iki döngü de aynı sonucu verirken…</a:t>
            </a:r>
            <a:endParaRPr lang="en-US" sz="2000"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857224" y="571480"/>
          <a:ext cx="7521576" cy="4955512"/>
        </p:xfrm>
        <a:graphic>
          <a:graphicData uri="http://schemas.openxmlformats.org/drawingml/2006/table">
            <a:tbl>
              <a:tblPr firstRow="1" bandRow="1">
                <a:tableStyleId>{00A15C55-8517-42AA-B614-E9B94910E393}</a:tableStyleId>
              </a:tblPr>
              <a:tblGrid>
                <a:gridCol w="3760788"/>
                <a:gridCol w="3760788"/>
              </a:tblGrid>
              <a:tr h="357190">
                <a:tc>
                  <a:txBody>
                    <a:bodyPr/>
                    <a:lstStyle/>
                    <a:p>
                      <a:r>
                        <a:rPr lang="tr-TR" dirty="0" smtClean="0">
                          <a:solidFill>
                            <a:schemeClr val="tx1"/>
                          </a:solidFill>
                        </a:rPr>
                        <a:t>While</a:t>
                      </a:r>
                      <a:endParaRPr lang="tr-TR" dirty="0">
                        <a:solidFill>
                          <a:schemeClr val="tx1"/>
                        </a:solidFill>
                      </a:endParaRPr>
                    </a:p>
                  </a:txBody>
                  <a:tcPr/>
                </a:tc>
                <a:tc>
                  <a:txBody>
                    <a:bodyPr/>
                    <a:lstStyle/>
                    <a:p>
                      <a:r>
                        <a:rPr lang="tr-TR" dirty="0" smtClean="0">
                          <a:solidFill>
                            <a:schemeClr val="tx1"/>
                          </a:solidFill>
                        </a:rPr>
                        <a:t>Do</a:t>
                      </a:r>
                      <a:r>
                        <a:rPr lang="tr-TR" baseline="0" dirty="0" smtClean="0">
                          <a:solidFill>
                            <a:schemeClr val="tx1"/>
                          </a:solidFill>
                        </a:rPr>
                        <a:t> While</a:t>
                      </a:r>
                      <a:endParaRPr lang="tr-TR" dirty="0">
                        <a:solidFill>
                          <a:schemeClr val="tx1"/>
                        </a:solidFill>
                      </a:endParaRPr>
                    </a:p>
                  </a:txBody>
                  <a:tcPr/>
                </a:tc>
              </a:tr>
              <a:tr h="4589752">
                <a:tc>
                  <a:txBody>
                    <a:bodyPr/>
                    <a:lstStyle/>
                    <a:p>
                      <a:r>
                        <a:rPr lang="tr-TR" sz="2000" dirty="0" err="1" smtClean="0"/>
                        <a:t>int</a:t>
                      </a:r>
                      <a:r>
                        <a:rPr lang="tr-TR" sz="2000" dirty="0" smtClean="0"/>
                        <a:t> a=2;</a:t>
                      </a:r>
                    </a:p>
                    <a:p>
                      <a:r>
                        <a:rPr lang="tr-TR" sz="2000" dirty="0" smtClean="0"/>
                        <a:t>    while (a&gt;0)</a:t>
                      </a:r>
                    </a:p>
                    <a:p>
                      <a:r>
                        <a:rPr lang="tr-TR" sz="2000" dirty="0" smtClean="0"/>
                        <a:t>    {</a:t>
                      </a:r>
                    </a:p>
                    <a:p>
                      <a:r>
                        <a:rPr lang="tr-TR" sz="2000" dirty="0" smtClean="0"/>
                        <a:t>        printf("GS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a:t>
                      </a:r>
                    </a:p>
                    <a:p>
                      <a:r>
                        <a:rPr lang="tr-TR" sz="2000" dirty="0" smtClean="0"/>
                        <a:t>    }</a:t>
                      </a:r>
                    </a:p>
                  </a:txBody>
                  <a:tcPr/>
                </a:tc>
                <a:tc>
                  <a:txBody>
                    <a:bodyPr/>
                    <a:lstStyle/>
                    <a:p>
                      <a:r>
                        <a:rPr lang="tr-TR" sz="2000" dirty="0" err="1" smtClean="0"/>
                        <a:t>int</a:t>
                      </a:r>
                      <a:r>
                        <a:rPr lang="tr-TR" sz="2000" dirty="0" smtClean="0"/>
                        <a:t> a=2;</a:t>
                      </a:r>
                    </a:p>
                    <a:p>
                      <a:r>
                        <a:rPr lang="tr-TR" sz="2000" dirty="0" smtClean="0"/>
                        <a:t>    do</a:t>
                      </a:r>
                    </a:p>
                    <a:p>
                      <a:r>
                        <a:rPr lang="tr-TR" sz="2000" dirty="0" smtClean="0"/>
                        <a:t>    {</a:t>
                      </a:r>
                    </a:p>
                    <a:p>
                      <a:r>
                        <a:rPr lang="tr-TR" sz="2000" dirty="0" smtClean="0"/>
                        <a:t>         </a:t>
                      </a:r>
                      <a:r>
                        <a:rPr lang="tr-TR" sz="2000" dirty="0" err="1" smtClean="0"/>
                        <a:t>printf</a:t>
                      </a:r>
                      <a:r>
                        <a:rPr lang="tr-TR" sz="2000" dirty="0" smtClean="0"/>
                        <a:t>("GS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    </a:t>
                      </a:r>
                    </a:p>
                    <a:p>
                      <a:r>
                        <a:rPr lang="tr-TR" sz="2000" dirty="0" smtClean="0"/>
                        <a:t>}</a:t>
                      </a:r>
                      <a:r>
                        <a:rPr lang="tr-TR" sz="2000" dirty="0" err="1" smtClean="0"/>
                        <a:t>while</a:t>
                      </a:r>
                      <a:r>
                        <a:rPr lang="tr-TR" sz="2000" dirty="0" smtClean="0"/>
                        <a:t> (a&gt;0);</a:t>
                      </a:r>
                    </a:p>
                  </a:txBody>
                  <a:tcPr/>
                </a:tc>
              </a:tr>
            </a:tbl>
          </a:graphicData>
        </a:graphic>
      </p:graphicFrame>
      <p:pic>
        <p:nvPicPr>
          <p:cNvPr id="3074" name="Picture 2"/>
          <p:cNvPicPr>
            <a:picLocks noChangeAspect="1" noChangeArrowheads="1"/>
          </p:cNvPicPr>
          <p:nvPr/>
        </p:nvPicPr>
        <p:blipFill>
          <a:blip r:embed="rId3"/>
          <a:srcRect r="63763" b="77539"/>
          <a:stretch>
            <a:fillRect/>
          </a:stretch>
        </p:blipFill>
        <p:spPr bwMode="auto">
          <a:xfrm>
            <a:off x="785786" y="4572008"/>
            <a:ext cx="3689958" cy="1285884"/>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r="63763" b="77539"/>
          <a:stretch>
            <a:fillRect/>
          </a:stretch>
        </p:blipFill>
        <p:spPr bwMode="auto">
          <a:xfrm>
            <a:off x="4714876" y="4572008"/>
            <a:ext cx="3689958" cy="1285884"/>
          </a:xfrm>
          <a:prstGeom prst="rect">
            <a:avLst/>
          </a:prstGeom>
          <a:noFill/>
          <a:ln w="9525">
            <a:noFill/>
            <a:miter lim="800000"/>
            <a:headEnd/>
            <a:tailEnd/>
          </a:ln>
          <a:effectLst/>
        </p:spPr>
      </p:pic>
    </p:spTree>
    <p:extLst>
      <p:ext uri="{BB962C8B-B14F-4D97-AF65-F5344CB8AC3E}">
        <p14:creationId xmlns="" xmlns:p14="http://schemas.microsoft.com/office/powerpoint/2010/main" val="4977028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9537"/>
            <a:ext cx="8229600" cy="461943"/>
          </a:xfrm>
          <a:noFill/>
          <a:ln/>
        </p:spPr>
        <p:txBody>
          <a:bodyPr>
            <a:normAutofit/>
          </a:bodyPr>
          <a:lstStyle/>
          <a:p>
            <a:r>
              <a:rPr lang="tr-TR" sz="2000" dirty="0" smtClean="0"/>
              <a:t>a=-1 olduğunda iki döngü farklı sonuçlar verir</a:t>
            </a:r>
            <a:endParaRPr lang="en-US" sz="2000"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857224" y="571480"/>
          <a:ext cx="7521576" cy="4955512"/>
        </p:xfrm>
        <a:graphic>
          <a:graphicData uri="http://schemas.openxmlformats.org/drawingml/2006/table">
            <a:tbl>
              <a:tblPr firstRow="1" bandRow="1">
                <a:tableStyleId>{00A15C55-8517-42AA-B614-E9B94910E393}</a:tableStyleId>
              </a:tblPr>
              <a:tblGrid>
                <a:gridCol w="3760788"/>
                <a:gridCol w="3760788"/>
              </a:tblGrid>
              <a:tr h="357190">
                <a:tc>
                  <a:txBody>
                    <a:bodyPr/>
                    <a:lstStyle/>
                    <a:p>
                      <a:r>
                        <a:rPr lang="tr-TR" dirty="0" smtClean="0">
                          <a:solidFill>
                            <a:schemeClr val="tx1"/>
                          </a:solidFill>
                        </a:rPr>
                        <a:t>While</a:t>
                      </a:r>
                      <a:endParaRPr lang="tr-TR" dirty="0">
                        <a:solidFill>
                          <a:schemeClr val="tx1"/>
                        </a:solidFill>
                      </a:endParaRPr>
                    </a:p>
                  </a:txBody>
                  <a:tcPr/>
                </a:tc>
                <a:tc>
                  <a:txBody>
                    <a:bodyPr/>
                    <a:lstStyle/>
                    <a:p>
                      <a:r>
                        <a:rPr lang="tr-TR" dirty="0" smtClean="0">
                          <a:solidFill>
                            <a:schemeClr val="tx1"/>
                          </a:solidFill>
                        </a:rPr>
                        <a:t>Do</a:t>
                      </a:r>
                      <a:r>
                        <a:rPr lang="tr-TR" baseline="0" dirty="0" smtClean="0">
                          <a:solidFill>
                            <a:schemeClr val="tx1"/>
                          </a:solidFill>
                        </a:rPr>
                        <a:t> While</a:t>
                      </a:r>
                      <a:endParaRPr lang="tr-TR" dirty="0">
                        <a:solidFill>
                          <a:schemeClr val="tx1"/>
                        </a:solidFill>
                      </a:endParaRPr>
                    </a:p>
                  </a:txBody>
                  <a:tcPr/>
                </a:tc>
              </a:tr>
              <a:tr h="4589752">
                <a:tc>
                  <a:txBody>
                    <a:bodyPr/>
                    <a:lstStyle/>
                    <a:p>
                      <a:r>
                        <a:rPr lang="tr-TR" sz="2000" dirty="0" err="1" smtClean="0"/>
                        <a:t>int</a:t>
                      </a:r>
                      <a:r>
                        <a:rPr lang="tr-TR" sz="2000" dirty="0" smtClean="0"/>
                        <a:t> a=-1;</a:t>
                      </a:r>
                    </a:p>
                    <a:p>
                      <a:r>
                        <a:rPr lang="tr-TR" sz="2000" dirty="0" smtClean="0"/>
                        <a:t>    while (a&gt;0)</a:t>
                      </a:r>
                    </a:p>
                    <a:p>
                      <a:r>
                        <a:rPr lang="tr-TR" sz="2000" dirty="0" smtClean="0"/>
                        <a:t>    {</a:t>
                      </a:r>
                    </a:p>
                    <a:p>
                      <a:r>
                        <a:rPr lang="tr-TR" sz="2000" dirty="0" smtClean="0"/>
                        <a:t>        printf("GS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a:t>
                      </a:r>
                    </a:p>
                    <a:p>
                      <a:r>
                        <a:rPr lang="tr-TR" sz="2000" dirty="0" smtClean="0"/>
                        <a:t>    }</a:t>
                      </a:r>
                    </a:p>
                  </a:txBody>
                  <a:tcPr/>
                </a:tc>
                <a:tc>
                  <a:txBody>
                    <a:bodyPr/>
                    <a:lstStyle/>
                    <a:p>
                      <a:r>
                        <a:rPr lang="tr-TR" sz="2000" dirty="0" err="1" smtClean="0"/>
                        <a:t>int</a:t>
                      </a:r>
                      <a:r>
                        <a:rPr lang="tr-TR" sz="2000" dirty="0" smtClean="0"/>
                        <a:t> a=-1;</a:t>
                      </a:r>
                    </a:p>
                    <a:p>
                      <a:r>
                        <a:rPr lang="tr-TR" sz="2000" dirty="0" smtClean="0"/>
                        <a:t>    do</a:t>
                      </a:r>
                    </a:p>
                    <a:p>
                      <a:r>
                        <a:rPr lang="tr-TR" sz="2000" dirty="0" smtClean="0"/>
                        <a:t>    {</a:t>
                      </a:r>
                    </a:p>
                    <a:p>
                      <a:r>
                        <a:rPr lang="tr-TR" sz="2000" dirty="0" smtClean="0"/>
                        <a:t>         </a:t>
                      </a:r>
                      <a:r>
                        <a:rPr lang="tr-TR" sz="2000" dirty="0" err="1" smtClean="0"/>
                        <a:t>printf</a:t>
                      </a:r>
                      <a:r>
                        <a:rPr lang="tr-TR" sz="2000" dirty="0" smtClean="0"/>
                        <a:t>("GS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    </a:t>
                      </a:r>
                    </a:p>
                    <a:p>
                      <a:r>
                        <a:rPr lang="tr-TR" sz="2000" dirty="0" smtClean="0"/>
                        <a:t>}</a:t>
                      </a:r>
                      <a:r>
                        <a:rPr lang="tr-TR" sz="2000" dirty="0" err="1" smtClean="0"/>
                        <a:t>while</a:t>
                      </a:r>
                      <a:r>
                        <a:rPr lang="tr-TR" sz="2000" dirty="0" smtClean="0"/>
                        <a:t> (a&gt;0);</a:t>
                      </a:r>
                    </a:p>
                  </a:txBody>
                  <a:tcPr/>
                </a:tc>
              </a:tr>
            </a:tbl>
          </a:graphicData>
        </a:graphic>
      </p:graphicFrame>
      <p:pic>
        <p:nvPicPr>
          <p:cNvPr id="4098" name="Picture 2"/>
          <p:cNvPicPr>
            <a:picLocks noChangeAspect="1" noChangeArrowheads="1"/>
          </p:cNvPicPr>
          <p:nvPr/>
        </p:nvPicPr>
        <p:blipFill>
          <a:blip r:embed="rId3"/>
          <a:srcRect r="62665" b="82422"/>
          <a:stretch>
            <a:fillRect/>
          </a:stretch>
        </p:blipFill>
        <p:spPr bwMode="auto">
          <a:xfrm>
            <a:off x="4929190" y="4572008"/>
            <a:ext cx="3286148" cy="869852"/>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r="59919" b="87305"/>
          <a:stretch>
            <a:fillRect/>
          </a:stretch>
        </p:blipFill>
        <p:spPr bwMode="auto">
          <a:xfrm>
            <a:off x="1000100" y="4714884"/>
            <a:ext cx="3357586" cy="597911"/>
          </a:xfrm>
          <a:prstGeom prst="rect">
            <a:avLst/>
          </a:prstGeom>
          <a:noFill/>
          <a:ln w="9525">
            <a:noFill/>
            <a:miter lim="800000"/>
            <a:headEnd/>
            <a:tailEnd/>
          </a:ln>
          <a:effectLst/>
        </p:spPr>
      </p:pic>
    </p:spTree>
    <p:extLst>
      <p:ext uri="{BB962C8B-B14F-4D97-AF65-F5344CB8AC3E}">
        <p14:creationId xmlns="" xmlns:p14="http://schemas.microsoft.com/office/powerpoint/2010/main" val="4977028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Hatırlatma: Değişkenler tanımlandıkları blok dışında tanınmazlar.</a:t>
            </a:r>
            <a:endParaRPr lang="tr-TR" sz="2400" dirty="0"/>
          </a:p>
        </p:txBody>
      </p:sp>
      <p:sp>
        <p:nvSpPr>
          <p:cNvPr id="3" name="2 İçerik Yer Tutucusu"/>
          <p:cNvSpPr>
            <a:spLocks noGrp="1"/>
          </p:cNvSpPr>
          <p:nvPr>
            <p:ph sz="quarter" idx="1"/>
          </p:nvPr>
        </p:nvSpPr>
        <p:spPr>
          <a:xfrm>
            <a:off x="857224" y="1357298"/>
            <a:ext cx="2900354" cy="2781304"/>
          </a:xfr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a:lstStyle/>
          <a:p>
            <a:pPr>
              <a:buNone/>
            </a:pPr>
            <a:r>
              <a:rPr lang="tr-TR" dirty="0" err="1" smtClean="0"/>
              <a:t>int</a:t>
            </a:r>
            <a:r>
              <a:rPr lang="tr-TR" dirty="0" smtClean="0"/>
              <a:t> x;</a:t>
            </a:r>
          </a:p>
          <a:p>
            <a:pPr>
              <a:buNone/>
            </a:pPr>
            <a:r>
              <a:rPr lang="tr-TR" dirty="0" smtClean="0"/>
              <a:t>do {</a:t>
            </a:r>
          </a:p>
          <a:p>
            <a:pPr>
              <a:buNone/>
            </a:pPr>
            <a:r>
              <a:rPr lang="tr-TR" dirty="0" smtClean="0"/>
              <a:t>…</a:t>
            </a:r>
          </a:p>
          <a:p>
            <a:pPr>
              <a:buNone/>
            </a:pPr>
            <a:r>
              <a:rPr lang="tr-TR" dirty="0" smtClean="0"/>
              <a:t>…</a:t>
            </a:r>
          </a:p>
          <a:p>
            <a:pPr>
              <a:buNone/>
            </a:pPr>
            <a:r>
              <a:rPr lang="tr-TR" dirty="0" smtClean="0"/>
              <a:t>} </a:t>
            </a:r>
            <a:r>
              <a:rPr lang="tr-TR" dirty="0" err="1" smtClean="0"/>
              <a:t>while</a:t>
            </a:r>
            <a:r>
              <a:rPr lang="tr-TR" dirty="0" smtClean="0"/>
              <a:t> (x&gt;3);</a:t>
            </a:r>
            <a:endParaRPr lang="tr-TR" dirty="0"/>
          </a:p>
        </p:txBody>
      </p:sp>
      <p:sp>
        <p:nvSpPr>
          <p:cNvPr id="4" name="2 İçerik Yer Tutucusu"/>
          <p:cNvSpPr txBox="1">
            <a:spLocks/>
          </p:cNvSpPr>
          <p:nvPr/>
        </p:nvSpPr>
        <p:spPr>
          <a:xfrm>
            <a:off x="5072066" y="1357298"/>
            <a:ext cx="2900354" cy="2781304"/>
          </a:xfrm>
          <a:prstGeom prst="rect">
            <a:avLst/>
          </a:prstGeom>
        </p:spPr>
        <p:style>
          <a:lnRef idx="2">
            <a:schemeClr val="accent3"/>
          </a:lnRef>
          <a:fillRef idx="1">
            <a:schemeClr val="lt1"/>
          </a:fillRef>
          <a:effectRef idx="0">
            <a:schemeClr val="accent3"/>
          </a:effectRef>
          <a:fontRef idx="minor">
            <a:schemeClr val="dk1"/>
          </a:fontRef>
        </p:style>
        <p:txBody>
          <a:bodyPr vert="horz">
            <a:normAutofit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do {</a:t>
            </a:r>
          </a:p>
          <a:p>
            <a:pPr marL="274320" indent="-274320">
              <a:spcBef>
                <a:spcPts val="600"/>
              </a:spcBef>
              <a:buClr>
                <a:schemeClr val="accent1"/>
              </a:buClr>
              <a:buSzPct val="76000"/>
            </a:pPr>
            <a:r>
              <a:rPr lang="tr-TR" sz="2600" dirty="0" smtClean="0"/>
              <a:t>…</a:t>
            </a:r>
          </a:p>
          <a:p>
            <a:pPr marL="274320" indent="-274320">
              <a:spcBef>
                <a:spcPts val="600"/>
              </a:spcBef>
              <a:buClr>
                <a:schemeClr val="accent1"/>
              </a:buClr>
              <a:buSzPct val="76000"/>
            </a:pPr>
            <a:r>
              <a:rPr lang="tr-TR" sz="2600" dirty="0" err="1" smtClean="0"/>
              <a:t>int</a:t>
            </a:r>
            <a:r>
              <a:rPr lang="tr-TR" sz="2600" dirty="0" smtClean="0"/>
              <a:t> x;</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2600" b="0" i="0" u="none" strike="noStrike" kern="1200" cap="none" spc="0" normalizeH="0" baseline="0" noProof="0" dirty="0" err="1" smtClean="0">
                <a:ln>
                  <a:noFill/>
                </a:ln>
                <a:solidFill>
                  <a:schemeClr val="tx1"/>
                </a:solidFill>
                <a:effectLst/>
                <a:uLnTx/>
                <a:uFillTx/>
                <a:latin typeface="+mn-lt"/>
                <a:ea typeface="+mn-ea"/>
                <a:cs typeface="+mn-cs"/>
              </a:rPr>
              <a:t>while</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(x&gt;3);</a:t>
            </a: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4 Yuvarlatılmış Dikdörtgen"/>
          <p:cNvSpPr/>
          <p:nvPr/>
        </p:nvSpPr>
        <p:spPr>
          <a:xfrm>
            <a:off x="1000100" y="4500570"/>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DOĞRU</a:t>
            </a:r>
            <a:endParaRPr lang="tr-TR" dirty="0"/>
          </a:p>
        </p:txBody>
      </p:sp>
      <p:sp>
        <p:nvSpPr>
          <p:cNvPr id="6" name="5 Yuvarlatılmış Dikdörtgen"/>
          <p:cNvSpPr/>
          <p:nvPr/>
        </p:nvSpPr>
        <p:spPr>
          <a:xfrm>
            <a:off x="5429256" y="4429132"/>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YANLIŞ</a:t>
            </a:r>
            <a:endParaRPr lang="tr-TR" dirty="0"/>
          </a:p>
        </p:txBody>
      </p:sp>
      <p:sp>
        <p:nvSpPr>
          <p:cNvPr id="7" name="6 Yuvarlatılmış Dikdörtgen"/>
          <p:cNvSpPr/>
          <p:nvPr/>
        </p:nvSpPr>
        <p:spPr>
          <a:xfrm>
            <a:off x="1893075" y="5357826"/>
            <a:ext cx="5357850"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Daha önce değindiğimiz blok kavramı döngülere ait bloklarda da aynen geçerli.</a:t>
            </a:r>
            <a:endParaRPr lang="tr-TR" sz="2400" dirty="0"/>
          </a:p>
        </p:txBody>
      </p:sp>
    </p:spTree>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0" y="0"/>
            <a:ext cx="9144000" cy="1524000"/>
          </a:xfrm>
          <a:prstGeom prst="rect">
            <a:avLst/>
          </a:prstGeom>
          <a:noFill/>
          <a:ln w="9525">
            <a:noFill/>
            <a:miter lim="800000"/>
            <a:headEnd/>
            <a:tailEnd/>
          </a:ln>
        </p:spPr>
        <p:txBody>
          <a:bodyPr lIns="92075" tIns="46038" rIns="92075" bIns="46038" anchor="b">
            <a:prstTxWarp prst="textNoShape">
              <a:avLst/>
            </a:prstTxWarp>
          </a:bodyPr>
          <a:lstStyle/>
          <a:p>
            <a:pPr algn="ctr">
              <a:lnSpc>
                <a:spcPct val="80000"/>
              </a:lnSpc>
            </a:pPr>
            <a:r>
              <a:rPr lang="tr-TR" sz="3200" dirty="0" smtClean="0">
                <a:solidFill>
                  <a:schemeClr val="folHlink"/>
                </a:solidFill>
              </a:rPr>
              <a:t>Meşhur </a:t>
            </a:r>
            <a:r>
              <a:rPr lang="tr-TR" sz="3200" i="1" dirty="0" err="1" smtClean="0">
                <a:solidFill>
                  <a:schemeClr val="folHlink"/>
                </a:solidFill>
              </a:rPr>
              <a:t>for</a:t>
            </a:r>
            <a:r>
              <a:rPr lang="tr-TR" sz="3200" dirty="0" smtClean="0">
                <a:solidFill>
                  <a:schemeClr val="folHlink"/>
                </a:solidFill>
              </a:rPr>
              <a:t> döngüsü</a:t>
            </a:r>
            <a:endParaRPr lang="en-US" sz="3200" dirty="0">
              <a:solidFill>
                <a:schemeClr val="folHlink"/>
              </a:solidFill>
            </a:endParaRPr>
          </a:p>
        </p:txBody>
      </p:sp>
      <p:sp>
        <p:nvSpPr>
          <p:cNvPr id="52228" name="Line 3"/>
          <p:cNvSpPr>
            <a:spLocks noChangeShapeType="1"/>
          </p:cNvSpPr>
          <p:nvPr/>
        </p:nvSpPr>
        <p:spPr bwMode="auto">
          <a:xfrm>
            <a:off x="41275" y="1708150"/>
            <a:ext cx="9050338" cy="0"/>
          </a:xfrm>
          <a:prstGeom prst="line">
            <a:avLst/>
          </a:prstGeom>
          <a:noFill/>
          <a:ln w="12700" cap="sq">
            <a:solidFill>
              <a:schemeClr val="bg2"/>
            </a:solidFill>
            <a:round/>
            <a:headEnd type="none" w="sm" len="sm"/>
            <a:tailEnd type="none" w="sm" len="sm"/>
          </a:ln>
        </p:spPr>
        <p:txBody>
          <a:bodyPr>
            <a:prstTxWarp prst="textNoShape">
              <a:avLst/>
            </a:prstTxWarp>
          </a:bodyPr>
          <a:lstStyle/>
          <a:p>
            <a:endParaRPr lang="en-US"/>
          </a:p>
        </p:txBody>
      </p:sp>
      <p:pic>
        <p:nvPicPr>
          <p:cNvPr id="52229" name="Picture 4" descr="ft031003l"/>
          <p:cNvPicPr>
            <a:picLocks noChangeAspect="1" noChangeArrowheads="1"/>
          </p:cNvPicPr>
          <p:nvPr/>
        </p:nvPicPr>
        <p:blipFill>
          <a:blip r:embed="rId3"/>
          <a:srcRect/>
          <a:stretch>
            <a:fillRect/>
          </a:stretch>
        </p:blipFill>
        <p:spPr bwMode="auto">
          <a:xfrm>
            <a:off x="857224" y="2571744"/>
            <a:ext cx="7746287" cy="2543185"/>
          </a:xfrm>
          <a:prstGeom prst="rect">
            <a:avLst/>
          </a:prstGeom>
          <a:noFill/>
          <a:ln w="9525">
            <a:noFill/>
            <a:miter lim="800000"/>
            <a:headEnd/>
            <a:tailEnd/>
          </a:ln>
        </p:spPr>
      </p:pic>
      <p:sp>
        <p:nvSpPr>
          <p:cNvPr id="52230" name="Text Box 5"/>
          <p:cNvSpPr txBox="1">
            <a:spLocks noChangeArrowheads="1"/>
          </p:cNvSpPr>
          <p:nvPr/>
        </p:nvSpPr>
        <p:spPr bwMode="auto">
          <a:xfrm>
            <a:off x="1571604" y="5429264"/>
            <a:ext cx="5546725" cy="435993"/>
          </a:xfrm>
          <a:prstGeom prst="rect">
            <a:avLst/>
          </a:prstGeom>
          <a:noFill/>
          <a:ln w="15875">
            <a:noFill/>
            <a:miter lim="800000"/>
            <a:headEnd/>
            <a:tailEnd/>
          </a:ln>
        </p:spPr>
        <p:txBody>
          <a:bodyPr lIns="102590" tIns="51296" rIns="102590" bIns="51296">
            <a:prstTxWarp prst="textNoShape">
              <a:avLst/>
            </a:prstTxWarp>
            <a:spAutoFit/>
          </a:bodyPr>
          <a:lstStyle/>
          <a:p>
            <a:pPr defTabSz="1019175">
              <a:lnSpc>
                <a:spcPct val="120000"/>
              </a:lnSpc>
            </a:pPr>
            <a:r>
              <a:rPr kumimoji="1" lang="en-US" sz="900" dirty="0">
                <a:solidFill>
                  <a:schemeClr val="hlink"/>
                </a:solidFill>
              </a:rPr>
              <a:t>Copyright 2004, </a:t>
            </a:r>
            <a:r>
              <a:rPr kumimoji="1" lang="en-US" sz="900" dirty="0" err="1">
                <a:solidFill>
                  <a:schemeClr val="hlink"/>
                </a:solidFill>
              </a:rPr>
              <a:t>FoxTrot</a:t>
            </a:r>
            <a:r>
              <a:rPr kumimoji="1" lang="en-US" sz="900" dirty="0">
                <a:solidFill>
                  <a:schemeClr val="hlink"/>
                </a:solidFill>
              </a:rPr>
              <a:t> by Bill </a:t>
            </a:r>
            <a:r>
              <a:rPr kumimoji="1" lang="en-US" sz="900" dirty="0" smtClean="0">
                <a:solidFill>
                  <a:schemeClr val="hlink"/>
                </a:solidFill>
              </a:rPr>
              <a:t>Amend</a:t>
            </a:r>
            <a:r>
              <a:rPr kumimoji="1" lang="tr-TR" sz="900" dirty="0" smtClean="0">
                <a:solidFill>
                  <a:schemeClr val="hlink"/>
                </a:solidFill>
              </a:rPr>
              <a:t> // (OH yorumuyla)</a:t>
            </a:r>
            <a:endParaRPr kumimoji="1" lang="en-US" sz="900" dirty="0">
              <a:solidFill>
                <a:schemeClr val="hlink"/>
              </a:solidFill>
            </a:endParaRPr>
          </a:p>
          <a:p>
            <a:pPr defTabSz="1019175">
              <a:lnSpc>
                <a:spcPct val="120000"/>
              </a:lnSpc>
            </a:pPr>
            <a:r>
              <a:rPr kumimoji="1" lang="en-US" sz="900" dirty="0">
                <a:solidFill>
                  <a:schemeClr val="hlink"/>
                </a:solidFill>
                <a:latin typeface="Courier New" charset="0"/>
              </a:rPr>
              <a:t>www.ucomics.com/foxtrot/2003/10/03</a:t>
            </a:r>
          </a:p>
        </p:txBody>
      </p:sp>
      <p:sp>
        <p:nvSpPr>
          <p:cNvPr id="7" name="6 Metin kutusu"/>
          <p:cNvSpPr txBox="1"/>
          <p:nvPr/>
        </p:nvSpPr>
        <p:spPr>
          <a:xfrm>
            <a:off x="857224" y="2214554"/>
            <a:ext cx="5602877" cy="369332"/>
          </a:xfrm>
          <a:prstGeom prst="rect">
            <a:avLst/>
          </a:prstGeom>
          <a:noFill/>
        </p:spPr>
        <p:txBody>
          <a:bodyPr wrap="square" rtlCol="0">
            <a:spAutoFit/>
          </a:bodyPr>
          <a:lstStyle/>
          <a:p>
            <a:r>
              <a:rPr lang="tr-TR" i="1" dirty="0" smtClean="0"/>
              <a:t>Klasik cezanın C şekli</a:t>
            </a:r>
            <a:endParaRPr lang="tr-TR" i="1" dirty="0"/>
          </a:p>
        </p:txBody>
      </p:sp>
      <p:sp>
        <p:nvSpPr>
          <p:cNvPr id="10" name="9 Dikdörtgen"/>
          <p:cNvSpPr/>
          <p:nvPr/>
        </p:nvSpPr>
        <p:spPr bwMode="auto">
          <a:xfrm>
            <a:off x="928662" y="2571744"/>
            <a:ext cx="4572032" cy="2143140"/>
          </a:xfrm>
          <a:prstGeom prst="rect">
            <a:avLst/>
          </a:prstGeom>
          <a:solidFill>
            <a:schemeClr val="tx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endParaRPr lang="tr-TR" sz="1100" dirty="0" smtClean="0">
              <a:solidFill>
                <a:schemeClr val="bg1"/>
              </a:solidFill>
            </a:endParaRPr>
          </a:p>
          <a:p>
            <a:r>
              <a:rPr lang="tr-TR" sz="1400" dirty="0" smtClean="0">
                <a:solidFill>
                  <a:schemeClr val="bg1"/>
                </a:solidFill>
              </a:rPr>
              <a:t>#</a:t>
            </a:r>
            <a:r>
              <a:rPr lang="tr-TR" sz="1400" dirty="0" err="1" smtClean="0">
                <a:solidFill>
                  <a:schemeClr val="bg1"/>
                </a:solidFill>
              </a:rPr>
              <a:t>include</a:t>
            </a:r>
            <a:r>
              <a:rPr lang="tr-TR" sz="1400" dirty="0" smtClean="0">
                <a:solidFill>
                  <a:schemeClr val="bg1"/>
                </a:solidFill>
              </a:rPr>
              <a:t> &lt;</a:t>
            </a:r>
            <a:r>
              <a:rPr lang="tr-TR" sz="1400" dirty="0" err="1" smtClean="0">
                <a:solidFill>
                  <a:schemeClr val="bg1"/>
                </a:solidFill>
              </a:rPr>
              <a:t>stdio</a:t>
            </a:r>
            <a:r>
              <a:rPr lang="tr-TR" sz="1400" dirty="0" smtClean="0">
                <a:solidFill>
                  <a:schemeClr val="bg1"/>
                </a:solidFill>
              </a:rPr>
              <a:t>.h&gt;</a:t>
            </a:r>
            <a:br>
              <a:rPr lang="tr-TR" sz="1400" dirty="0" smtClean="0">
                <a:solidFill>
                  <a:schemeClr val="bg1"/>
                </a:solidFill>
              </a:rPr>
            </a:br>
            <a:r>
              <a:rPr lang="tr-TR" sz="1400" dirty="0" err="1" smtClean="0">
                <a:solidFill>
                  <a:schemeClr val="bg1"/>
                </a:solidFill>
              </a:rPr>
              <a:t>int</a:t>
            </a:r>
            <a:r>
              <a:rPr lang="tr-TR" sz="1400" dirty="0" smtClean="0">
                <a:solidFill>
                  <a:schemeClr val="bg1"/>
                </a:solidFill>
              </a:rPr>
              <a:t> main()</a:t>
            </a:r>
          </a:p>
          <a:p>
            <a:r>
              <a:rPr lang="tr-TR" sz="1400" dirty="0" smtClean="0">
                <a:solidFill>
                  <a:schemeClr val="bg1"/>
                </a:solidFill>
              </a:rPr>
              <a:t>{</a:t>
            </a:r>
          </a:p>
          <a:p>
            <a:r>
              <a:rPr lang="tr-TR" sz="1400" dirty="0" err="1" smtClean="0">
                <a:solidFill>
                  <a:schemeClr val="bg1"/>
                </a:solidFill>
              </a:rPr>
              <a:t>int</a:t>
            </a:r>
            <a:r>
              <a:rPr lang="tr-TR" sz="1400" dirty="0" smtClean="0">
                <a:solidFill>
                  <a:schemeClr val="bg1"/>
                </a:solidFill>
              </a:rPr>
              <a:t> </a:t>
            </a:r>
            <a:r>
              <a:rPr lang="tr-TR" sz="1400" dirty="0" err="1" smtClean="0">
                <a:solidFill>
                  <a:schemeClr val="bg1"/>
                </a:solidFill>
              </a:rPr>
              <a:t>sayac</a:t>
            </a:r>
            <a:r>
              <a:rPr lang="tr-TR" sz="1400" dirty="0" smtClean="0">
                <a:solidFill>
                  <a:schemeClr val="bg1"/>
                </a:solidFill>
              </a:rPr>
              <a:t>;</a:t>
            </a:r>
          </a:p>
          <a:p>
            <a:r>
              <a:rPr lang="tr-TR" sz="1400" dirty="0" smtClean="0">
                <a:solidFill>
                  <a:schemeClr val="bg1"/>
                </a:solidFill>
              </a:rPr>
              <a:t>   </a:t>
            </a:r>
            <a:r>
              <a:rPr lang="tr-TR" sz="1400" dirty="0" err="1" smtClean="0">
                <a:solidFill>
                  <a:schemeClr val="bg1"/>
                </a:solidFill>
              </a:rPr>
              <a:t>for</a:t>
            </a:r>
            <a:r>
              <a:rPr lang="tr-TR" sz="1400" dirty="0" smtClean="0">
                <a:solidFill>
                  <a:schemeClr val="bg1"/>
                </a:solidFill>
              </a:rPr>
              <a:t>(</a:t>
            </a:r>
            <a:r>
              <a:rPr lang="tr-TR" sz="1400" dirty="0" err="1" smtClean="0">
                <a:solidFill>
                  <a:schemeClr val="bg1"/>
                </a:solidFill>
              </a:rPr>
              <a:t>sayac</a:t>
            </a:r>
            <a:r>
              <a:rPr lang="tr-TR" sz="1400" dirty="0" smtClean="0">
                <a:solidFill>
                  <a:schemeClr val="bg1"/>
                </a:solidFill>
              </a:rPr>
              <a:t>=1; </a:t>
            </a:r>
            <a:r>
              <a:rPr lang="tr-TR" sz="1400" dirty="0" err="1" smtClean="0">
                <a:solidFill>
                  <a:schemeClr val="bg1"/>
                </a:solidFill>
              </a:rPr>
              <a:t>sayac</a:t>
            </a:r>
            <a:r>
              <a:rPr lang="tr-TR" sz="1400" dirty="0" smtClean="0">
                <a:solidFill>
                  <a:schemeClr val="bg1"/>
                </a:solidFill>
              </a:rPr>
              <a:t>&lt;50; </a:t>
            </a:r>
            <a:r>
              <a:rPr lang="tr-TR" sz="1400" dirty="0" err="1" smtClean="0">
                <a:solidFill>
                  <a:schemeClr val="bg1"/>
                </a:solidFill>
              </a:rPr>
              <a:t>sayac</a:t>
            </a:r>
            <a:r>
              <a:rPr lang="tr-TR" sz="1400" dirty="0" smtClean="0">
                <a:solidFill>
                  <a:schemeClr val="bg1"/>
                </a:solidFill>
              </a:rPr>
              <a:t>++)</a:t>
            </a:r>
          </a:p>
          <a:p>
            <a:r>
              <a:rPr lang="tr-TR" sz="1400" dirty="0" smtClean="0">
                <a:solidFill>
                  <a:schemeClr val="bg1"/>
                </a:solidFill>
              </a:rPr>
              <a:t>       </a:t>
            </a:r>
            <a:r>
              <a:rPr lang="tr-TR" sz="1400" dirty="0" err="1" smtClean="0">
                <a:solidFill>
                  <a:schemeClr val="bg1"/>
                </a:solidFill>
              </a:rPr>
              <a:t>printf</a:t>
            </a:r>
            <a:r>
              <a:rPr lang="tr-TR" sz="1400" dirty="0" smtClean="0">
                <a:solidFill>
                  <a:schemeClr val="bg1"/>
                </a:solidFill>
              </a:rPr>
              <a:t>("Derse </a:t>
            </a:r>
            <a:r>
              <a:rPr lang="tr-TR" sz="1400" dirty="0" err="1" smtClean="0">
                <a:solidFill>
                  <a:schemeClr val="bg1"/>
                </a:solidFill>
              </a:rPr>
              <a:t>gec</a:t>
            </a:r>
            <a:r>
              <a:rPr lang="tr-TR" sz="1400" dirty="0" smtClean="0">
                <a:solidFill>
                  <a:schemeClr val="bg1"/>
                </a:solidFill>
              </a:rPr>
              <a:t> </a:t>
            </a:r>
            <a:r>
              <a:rPr lang="tr-TR" sz="1400" dirty="0" err="1" smtClean="0">
                <a:solidFill>
                  <a:schemeClr val="bg1"/>
                </a:solidFill>
              </a:rPr>
              <a:t>kalmayacagim</a:t>
            </a:r>
            <a:r>
              <a:rPr lang="tr-TR" sz="1400" dirty="0" smtClean="0">
                <a:solidFill>
                  <a:schemeClr val="bg1"/>
                </a:solidFill>
              </a:rPr>
              <a:t>.\n");</a:t>
            </a:r>
          </a:p>
          <a:p>
            <a:r>
              <a:rPr lang="tr-TR" sz="1400" dirty="0" err="1" smtClean="0">
                <a:solidFill>
                  <a:schemeClr val="bg1"/>
                </a:solidFill>
              </a:rPr>
              <a:t>return</a:t>
            </a:r>
            <a:r>
              <a:rPr lang="tr-TR" sz="1400" dirty="0" smtClean="0">
                <a:solidFill>
                  <a:schemeClr val="bg1"/>
                </a:solidFill>
              </a:rPr>
              <a:t> 0;</a:t>
            </a:r>
          </a:p>
          <a:p>
            <a:r>
              <a:rPr lang="tr-TR" sz="1400" dirty="0" smtClean="0">
                <a:solidFill>
                  <a:schemeClr val="bg1"/>
                </a:solidFill>
              </a:rPr>
              <a:t>}</a:t>
            </a:r>
          </a:p>
        </p:txBody>
      </p:sp>
      <p:sp>
        <p:nvSpPr>
          <p:cNvPr id="13" name="12 Dikdörtgen"/>
          <p:cNvSpPr/>
          <p:nvPr/>
        </p:nvSpPr>
        <p:spPr bwMode="auto">
          <a:xfrm>
            <a:off x="6286512" y="2643182"/>
            <a:ext cx="876300" cy="480060"/>
          </a:xfrm>
          <a:prstGeom prst="rect">
            <a:avLst/>
          </a:prstGeom>
          <a:solidFill>
            <a:schemeClr val="bg1"/>
          </a:solidFill>
          <a:ln w="9525" cap="flat" cmpd="sng" algn="ctr">
            <a:no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
        <p:nvSpPr>
          <p:cNvPr id="12" name="11 Köşeleri Yuvarlanmış Dikdörtgen Belirtme Çizgisi"/>
          <p:cNvSpPr/>
          <p:nvPr/>
        </p:nvSpPr>
        <p:spPr bwMode="auto">
          <a:xfrm>
            <a:off x="6072198" y="2643182"/>
            <a:ext cx="1120140" cy="312420"/>
          </a:xfrm>
          <a:prstGeom prst="wedgeRoundRectCallout">
            <a:avLst>
              <a:gd name="adj1" fmla="val 46667"/>
              <a:gd name="adj2" fmla="val 65797"/>
              <a:gd name="adj3" fmla="val 16667"/>
            </a:avLst>
          </a:prstGeom>
          <a:solidFill>
            <a:srgbClr val="FFFF00"/>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tr-TR" sz="1100" dirty="0" smtClean="0"/>
              <a:t>bir tane eksik</a:t>
            </a:r>
            <a:endParaRPr kumimoji="0" lang="tr-TR" sz="1100" b="0" i="0" u="none" strike="noStrike" cap="none" normalizeH="0" baseline="0" dirty="0">
              <a:ln>
                <a:noFill/>
              </a:ln>
              <a:effectLst/>
              <a:latin typeface="Comic Sans MS" charset="0"/>
              <a:ea typeface="ＭＳ Ｐゴシック" charset="-128"/>
              <a:cs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p:spPr>
        <p:txBody>
          <a:bodyPr/>
          <a:lstStyle/>
          <a:p>
            <a:r>
              <a:rPr lang="en-US" b="1" dirty="0" smtClean="0"/>
              <a:t>for</a:t>
            </a:r>
            <a:r>
              <a:rPr lang="en-US" dirty="0" smtClean="0"/>
              <a:t> </a:t>
            </a:r>
            <a:r>
              <a:rPr lang="tr-TR" dirty="0" smtClean="0"/>
              <a:t>döngü yapısı</a:t>
            </a:r>
            <a:endParaRPr lang="en-US" dirty="0"/>
          </a:p>
        </p:txBody>
      </p:sp>
      <p:sp>
        <p:nvSpPr>
          <p:cNvPr id="6147" name="Rectangle 3"/>
          <p:cNvSpPr>
            <a:spLocks noGrp="1" noChangeArrowheads="1"/>
          </p:cNvSpPr>
          <p:nvPr>
            <p:ph idx="1"/>
          </p:nvPr>
        </p:nvSpPr>
        <p:spPr>
          <a:noFill/>
          <a:ln/>
        </p:spPr>
        <p:txBody>
          <a:bodyPr>
            <a:normAutofit/>
          </a:bodyPr>
          <a:lstStyle/>
          <a:p>
            <a:pPr>
              <a:lnSpc>
                <a:spcPct val="90000"/>
              </a:lnSpc>
            </a:pPr>
            <a:r>
              <a:rPr lang="en-US" sz="2400" b="0" dirty="0"/>
              <a:t>The for loop handles details of the counter-controlled loop </a:t>
            </a:r>
            <a:r>
              <a:rPr lang="ja-JP" altLang="en-US" sz="2400" b="0" dirty="0">
                <a:latin typeface="Arial"/>
              </a:rPr>
              <a:t>“</a:t>
            </a:r>
            <a:r>
              <a:rPr lang="en-US" sz="2400" b="0" dirty="0"/>
              <a:t>automatically</a:t>
            </a:r>
            <a:r>
              <a:rPr lang="ja-JP" altLang="en-US" sz="2400" b="0" dirty="0">
                <a:latin typeface="Arial"/>
              </a:rPr>
              <a:t>”</a:t>
            </a:r>
            <a:r>
              <a:rPr lang="en-US" sz="2400" b="0" dirty="0"/>
              <a:t>.</a:t>
            </a:r>
          </a:p>
          <a:p>
            <a:pPr>
              <a:lnSpc>
                <a:spcPct val="90000"/>
              </a:lnSpc>
            </a:pPr>
            <a:r>
              <a:rPr lang="en-US" sz="2400" b="0" dirty="0"/>
              <a:t>The initialization of the the loop control variable, the termination condition test, and control variable modification are handled in the for loop structure.</a:t>
            </a:r>
          </a:p>
          <a:p>
            <a:pPr>
              <a:lnSpc>
                <a:spcPct val="90000"/>
              </a:lnSpc>
              <a:buFontTx/>
              <a:buNone/>
            </a:pPr>
            <a:endParaRPr lang="en-US" sz="2400" dirty="0"/>
          </a:p>
          <a:p>
            <a:pPr>
              <a:lnSpc>
                <a:spcPct val="90000"/>
              </a:lnSpc>
              <a:buFontTx/>
              <a:buNone/>
            </a:pPr>
            <a:r>
              <a:rPr lang="en-US" sz="2400" dirty="0"/>
              <a:t>	for ( </a:t>
            </a:r>
            <a:r>
              <a:rPr lang="en-US" sz="2400" dirty="0" err="1"/>
              <a:t>i</a:t>
            </a:r>
            <a:r>
              <a:rPr lang="en-US" sz="2400" dirty="0"/>
              <a:t> = 1; </a:t>
            </a:r>
            <a:r>
              <a:rPr lang="en-US" sz="2400" dirty="0" err="1"/>
              <a:t>i</a:t>
            </a:r>
            <a:r>
              <a:rPr lang="en-US" sz="2400" dirty="0"/>
              <a:t> &lt; 101; </a:t>
            </a:r>
            <a:r>
              <a:rPr lang="en-US" sz="2400" dirty="0" err="1"/>
              <a:t>i</a:t>
            </a:r>
            <a:r>
              <a:rPr lang="en-US" sz="2400" dirty="0"/>
              <a:t> = </a:t>
            </a:r>
            <a:r>
              <a:rPr lang="en-US" sz="2400" dirty="0" err="1"/>
              <a:t>i</a:t>
            </a:r>
            <a:r>
              <a:rPr lang="en-US" sz="2400" dirty="0"/>
              <a:t> + 1)</a:t>
            </a:r>
          </a:p>
          <a:p>
            <a:pPr>
              <a:lnSpc>
                <a:spcPct val="90000"/>
              </a:lnSpc>
              <a:buFontTx/>
              <a:buNone/>
            </a:pPr>
            <a:r>
              <a:rPr lang="en-US" sz="2400" dirty="0"/>
              <a:t>	{</a:t>
            </a:r>
          </a:p>
          <a:p>
            <a:pPr>
              <a:lnSpc>
                <a:spcPct val="90000"/>
              </a:lnSpc>
              <a:buFontTx/>
              <a:buNone/>
            </a:pPr>
            <a:r>
              <a:rPr lang="en-US" sz="2400" dirty="0"/>
              <a:t>	</a:t>
            </a:r>
            <a:r>
              <a:rPr lang="en-US" sz="1600" dirty="0">
                <a:solidFill>
                  <a:srgbClr val="FF0000"/>
                </a:solidFill>
              </a:rPr>
              <a:t>initialization	</a:t>
            </a:r>
            <a:r>
              <a:rPr lang="en-US" sz="1600" dirty="0" smtClean="0">
                <a:solidFill>
                  <a:srgbClr val="FF0000"/>
                </a:solidFill>
              </a:rPr>
              <a:t>          test        modification</a:t>
            </a:r>
            <a:r>
              <a:rPr lang="en-US" sz="2400" dirty="0">
                <a:solidFill>
                  <a:srgbClr val="FF0000"/>
                </a:solidFill>
              </a:rPr>
              <a:t>	</a:t>
            </a:r>
          </a:p>
          <a:p>
            <a:pPr>
              <a:lnSpc>
                <a:spcPct val="90000"/>
              </a:lnSpc>
              <a:buFontTx/>
              <a:buNone/>
            </a:pPr>
            <a:r>
              <a:rPr lang="en-US" sz="2400" dirty="0"/>
              <a:t>	}		</a:t>
            </a:r>
          </a:p>
        </p:txBody>
      </p:sp>
      <p:sp>
        <p:nvSpPr>
          <p:cNvPr id="6148" name="AutoShape 4"/>
          <p:cNvSpPr>
            <a:spLocks noChangeArrowheads="1"/>
          </p:cNvSpPr>
          <p:nvPr/>
        </p:nvSpPr>
        <p:spPr bwMode="auto">
          <a:xfrm rot="16200000">
            <a:off x="1431971" y="3941465"/>
            <a:ext cx="444500" cy="215900"/>
          </a:xfrm>
          <a:prstGeom prst="rightArrow">
            <a:avLst>
              <a:gd name="adj1" fmla="val 50000"/>
              <a:gd name="adj2" fmla="val 102951"/>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0" name="AutoShape 6"/>
          <p:cNvSpPr>
            <a:spLocks noChangeArrowheads="1"/>
          </p:cNvSpPr>
          <p:nvPr/>
        </p:nvSpPr>
        <p:spPr bwMode="auto">
          <a:xfrm rot="14589455">
            <a:off x="3668270" y="3959282"/>
            <a:ext cx="520700" cy="215900"/>
          </a:xfrm>
          <a:prstGeom prst="rightArrow">
            <a:avLst>
              <a:gd name="adj1" fmla="val 50000"/>
              <a:gd name="adj2" fmla="val 12059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AutoShape 6"/>
          <p:cNvSpPr>
            <a:spLocks noChangeArrowheads="1"/>
          </p:cNvSpPr>
          <p:nvPr/>
        </p:nvSpPr>
        <p:spPr bwMode="auto">
          <a:xfrm rot="14856866">
            <a:off x="2573174" y="4001057"/>
            <a:ext cx="520700" cy="215900"/>
          </a:xfrm>
          <a:prstGeom prst="rightArrow">
            <a:avLst>
              <a:gd name="adj1" fmla="val 50000"/>
              <a:gd name="adj2" fmla="val 12059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7 Metin kutusu"/>
          <p:cNvSpPr txBox="1"/>
          <p:nvPr/>
        </p:nvSpPr>
        <p:spPr>
          <a:xfrm>
            <a:off x="6429388" y="4214818"/>
            <a:ext cx="207170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Ekrana sayı saydıran bir kodla bu durumu test edelim.</a:t>
            </a:r>
            <a:endParaRPr lang="tr-TR" dirty="0"/>
          </a:p>
        </p:txBody>
      </p:sp>
    </p:spTree>
    <p:extLst>
      <p:ext uri="{BB962C8B-B14F-4D97-AF65-F5344CB8AC3E}">
        <p14:creationId xmlns:p14="http://schemas.microsoft.com/office/powerpoint/2010/main" xmlns="" val="3980445303"/>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döngüsü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1800" b="1" dirty="0" smtClean="0">
                <a:solidFill>
                  <a:schemeClr val="tx1"/>
                </a:solidFill>
              </a:rPr>
              <a:t> </a:t>
            </a:r>
            <a:r>
              <a:rPr lang="tr-TR" sz="1800" dirty="0" err="1" smtClean="0">
                <a:solidFill>
                  <a:schemeClr val="tx1"/>
                </a:solidFill>
              </a:rPr>
              <a:t>for</a:t>
            </a:r>
            <a:r>
              <a:rPr lang="tr-TR" sz="1800" dirty="0" smtClean="0">
                <a:solidFill>
                  <a:schemeClr val="tx1"/>
                </a:solidFill>
              </a:rPr>
              <a:t> döngüsü, daha önce bahsedilen kontrol parametrelerinin tanımlanması, mantıksal kontroller ve parametre güncelleştirme işlemlerinin tamamını tek bir parantez içerisinde yapabilmektedir. Bu kolaylık </a:t>
            </a:r>
            <a:r>
              <a:rPr lang="tr-TR" sz="1800" dirty="0" err="1" smtClean="0">
                <a:solidFill>
                  <a:schemeClr val="tx1"/>
                </a:solidFill>
              </a:rPr>
              <a:t>for</a:t>
            </a:r>
            <a:r>
              <a:rPr lang="tr-TR" sz="1800" dirty="0" smtClean="0">
                <a:solidFill>
                  <a:schemeClr val="tx1"/>
                </a:solidFill>
              </a:rPr>
              <a:t> döngüsünü diğer döngülerden daha popüler yapmaktadır. Atama, kontrol ve güncelleştirme işlemlerinin tek satırda yapılıyor olması </a:t>
            </a:r>
            <a:r>
              <a:rPr lang="tr-TR" sz="1800" dirty="0" err="1" smtClean="0">
                <a:solidFill>
                  <a:schemeClr val="tx1"/>
                </a:solidFill>
              </a:rPr>
              <a:t>for</a:t>
            </a:r>
            <a:r>
              <a:rPr lang="tr-TR" sz="1800" dirty="0" smtClean="0">
                <a:solidFill>
                  <a:schemeClr val="tx1"/>
                </a:solidFill>
              </a:rPr>
              <a:t> döngüsünün daha derli-toplu görünmesini sağlamaktadır. </a:t>
            </a:r>
            <a:r>
              <a:rPr lang="tr-TR" sz="1800" dirty="0" err="1" smtClean="0">
                <a:solidFill>
                  <a:schemeClr val="tx1"/>
                </a:solidFill>
              </a:rPr>
              <a:t>For</a:t>
            </a:r>
            <a:r>
              <a:rPr lang="tr-TR" sz="1800" dirty="0" smtClean="0">
                <a:solidFill>
                  <a:schemeClr val="tx1"/>
                </a:solidFill>
              </a:rPr>
              <a:t> döngüsünün temel yapısı şu şekildedir:</a:t>
            </a:r>
          </a:p>
          <a:p>
            <a:pPr algn="just">
              <a:buFontTx/>
              <a:buChar char="-"/>
            </a:pPr>
            <a:endParaRPr lang="tr-TR" sz="1800" dirty="0" smtClean="0">
              <a:solidFill>
                <a:schemeClr val="tx1"/>
              </a:solidFill>
            </a:endParaRPr>
          </a:p>
          <a:p>
            <a:pPr algn="just"/>
            <a:r>
              <a:rPr lang="tr-TR" dirty="0" smtClean="0">
                <a:solidFill>
                  <a:schemeClr val="tx1"/>
                </a:solidFill>
              </a:rPr>
              <a:t>   </a:t>
            </a:r>
            <a:r>
              <a:rPr lang="tr-TR" dirty="0" err="1" smtClean="0">
                <a:solidFill>
                  <a:schemeClr val="tx1"/>
                </a:solidFill>
              </a:rPr>
              <a:t>for</a:t>
            </a:r>
            <a:r>
              <a:rPr lang="tr-TR" dirty="0" smtClean="0">
                <a:solidFill>
                  <a:schemeClr val="tx1"/>
                </a:solidFill>
              </a:rPr>
              <a:t>(atama; kontrol; güncelleştirme){</a:t>
            </a:r>
          </a:p>
          <a:p>
            <a:pPr algn="just"/>
            <a:r>
              <a:rPr lang="tr-TR" dirty="0" smtClean="0">
                <a:solidFill>
                  <a:schemeClr val="tx1"/>
                </a:solidFill>
              </a:rPr>
              <a:t>       işlem_1;</a:t>
            </a:r>
          </a:p>
          <a:p>
            <a:pPr algn="just"/>
            <a:r>
              <a:rPr lang="tr-TR" dirty="0" smtClean="0">
                <a:solidFill>
                  <a:schemeClr val="tx1"/>
                </a:solidFill>
              </a:rPr>
              <a:t>       işlem_2;</a:t>
            </a:r>
          </a:p>
          <a:p>
            <a:pPr algn="just"/>
            <a:r>
              <a:rPr lang="tr-TR" dirty="0" smtClean="0">
                <a:solidFill>
                  <a:schemeClr val="tx1"/>
                </a:solidFill>
              </a:rPr>
              <a:t>       …</a:t>
            </a:r>
          </a:p>
          <a:p>
            <a:pPr algn="just"/>
            <a:r>
              <a:rPr lang="tr-TR" dirty="0" smtClean="0">
                <a:solidFill>
                  <a:schemeClr val="tx1"/>
                </a:solidFill>
              </a:rPr>
              <a:t>       işlem_n;</a:t>
            </a:r>
          </a:p>
          <a:p>
            <a:pPr algn="just"/>
            <a:r>
              <a:rPr lang="tr-TR" dirty="0" smtClean="0">
                <a:solidFill>
                  <a:schemeClr val="tx1"/>
                </a:solidFill>
              </a:rPr>
              <a:t>   }</a:t>
            </a:r>
          </a:p>
          <a:p>
            <a:pPr algn="just"/>
            <a:endParaRPr lang="tr-TR" sz="1800" dirty="0" smtClean="0">
              <a:solidFill>
                <a:schemeClr val="tx1"/>
              </a:solidFill>
            </a:endParaRPr>
          </a:p>
          <a:p>
            <a:pPr algn="just"/>
            <a:r>
              <a:rPr lang="tr-TR" sz="1800" dirty="0" smtClean="0">
                <a:solidFill>
                  <a:schemeClr val="tx1"/>
                </a:solidFill>
              </a:rPr>
              <a:t>- Burada parantezler içerisinde üç durum, iki </a:t>
            </a:r>
            <a:r>
              <a:rPr lang="tr-TR" sz="1800" dirty="0" err="1" smtClean="0">
                <a:solidFill>
                  <a:schemeClr val="tx1"/>
                </a:solidFill>
              </a:rPr>
              <a:t>noktali</a:t>
            </a:r>
            <a:r>
              <a:rPr lang="tr-TR" sz="1800" dirty="0" smtClean="0">
                <a:solidFill>
                  <a:schemeClr val="tx1"/>
                </a:solidFill>
              </a:rPr>
              <a:t> virgül ile birbirinden ayrılır. </a:t>
            </a:r>
            <a:r>
              <a:rPr lang="tr-TR" sz="1800" dirty="0" err="1" smtClean="0">
                <a:solidFill>
                  <a:schemeClr val="tx1"/>
                </a:solidFill>
              </a:rPr>
              <a:t>for</a:t>
            </a:r>
            <a:r>
              <a:rPr lang="tr-TR" sz="1800" dirty="0" smtClean="0">
                <a:solidFill>
                  <a:schemeClr val="tx1"/>
                </a:solidFill>
              </a:rPr>
              <a:t> döngüsünde parantez içerisinde iki noktalı virgülün bulunması şarttır. Atama, mantıksal kontrol ve güncelleştirme işlemleri ise şart değildir.</a:t>
            </a:r>
            <a:endParaRPr lang="tr-TR" sz="22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lstStyle/>
          <a:p>
            <a:r>
              <a:rPr lang="tr-TR" dirty="0" smtClean="0"/>
              <a:t>Sayı sayan kod…</a:t>
            </a:r>
            <a:endParaRPr lang="en-US" dirty="0"/>
          </a:p>
        </p:txBody>
      </p:sp>
      <p:cxnSp>
        <p:nvCxnSpPr>
          <p:cNvPr id="4" name="Straight Arrow Connector 3"/>
          <p:cNvCxnSpPr/>
          <p:nvPr/>
        </p:nvCxnSpPr>
        <p:spPr>
          <a:xfrm flipV="1">
            <a:off x="4491353" y="4151937"/>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91353" y="2271227"/>
            <a:ext cx="1456382" cy="382328"/>
          </a:xfrm>
          <a:prstGeom prst="rect">
            <a:avLst/>
          </a:prstGeom>
          <a:noFill/>
        </p:spPr>
        <p:txBody>
          <a:bodyPr wrap="square" rtlCol="0">
            <a:spAutoFit/>
          </a:bodyPr>
          <a:lstStyle/>
          <a:p>
            <a:r>
              <a:rPr lang="en-US" dirty="0" smtClean="0"/>
              <a:t>output</a:t>
            </a:r>
            <a:endParaRPr lang="en-US" dirty="0"/>
          </a:p>
        </p:txBody>
      </p:sp>
      <p:pic>
        <p:nvPicPr>
          <p:cNvPr id="2" name="Picture 1"/>
          <p:cNvPicPr>
            <a:picLocks noChangeAspect="1"/>
          </p:cNvPicPr>
          <p:nvPr/>
        </p:nvPicPr>
        <p:blipFill>
          <a:blip r:embed="rId2"/>
          <a:stretch>
            <a:fillRect/>
          </a:stretch>
        </p:blipFill>
        <p:spPr>
          <a:xfrm>
            <a:off x="6685459" y="1249219"/>
            <a:ext cx="692855" cy="3014856"/>
          </a:xfrm>
          <a:prstGeom prst="rect">
            <a:avLst/>
          </a:prstGeom>
        </p:spPr>
      </p:pic>
      <p:pic>
        <p:nvPicPr>
          <p:cNvPr id="6" name="Picture 5"/>
          <p:cNvPicPr>
            <a:picLocks noChangeAspect="1"/>
          </p:cNvPicPr>
          <p:nvPr/>
        </p:nvPicPr>
        <p:blipFill>
          <a:blip r:embed="rId3"/>
          <a:stretch>
            <a:fillRect/>
          </a:stretch>
        </p:blipFill>
        <p:spPr>
          <a:xfrm>
            <a:off x="423840" y="1354968"/>
            <a:ext cx="4067513" cy="2562213"/>
          </a:xfrm>
          <a:prstGeom prst="rect">
            <a:avLst/>
          </a:prstGeom>
        </p:spPr>
      </p:pic>
      <p:sp>
        <p:nvSpPr>
          <p:cNvPr id="3" name="Cube 2"/>
          <p:cNvSpPr/>
          <p:nvPr/>
        </p:nvSpPr>
        <p:spPr>
          <a:xfrm>
            <a:off x="6234545" y="1249219"/>
            <a:ext cx="1551709" cy="4103723"/>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18038476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tr-TR" dirty="0" smtClean="0"/>
              <a:t>Şu çıktıyı veren bir kod yazınız:</a:t>
            </a:r>
            <a:endParaRPr lang="en-US" dirty="0"/>
          </a:p>
        </p:txBody>
      </p:sp>
      <p:pic>
        <p:nvPicPr>
          <p:cNvPr id="2" name="Picture 1"/>
          <p:cNvPicPr>
            <a:picLocks noChangeAspect="1"/>
          </p:cNvPicPr>
          <p:nvPr/>
        </p:nvPicPr>
        <p:blipFill>
          <a:blip r:embed="rId2"/>
          <a:stretch>
            <a:fillRect/>
          </a:stretch>
        </p:blipFill>
        <p:spPr>
          <a:xfrm>
            <a:off x="7286644" y="1500174"/>
            <a:ext cx="609599" cy="2821573"/>
          </a:xfrm>
          <a:prstGeom prst="rect">
            <a:avLst/>
          </a:prstGeom>
        </p:spPr>
      </p:pic>
      <p:pic>
        <p:nvPicPr>
          <p:cNvPr id="3" name="Picture 2"/>
          <p:cNvPicPr>
            <a:picLocks noChangeAspect="1"/>
          </p:cNvPicPr>
          <p:nvPr/>
        </p:nvPicPr>
        <p:blipFill>
          <a:blip r:embed="rId3"/>
          <a:stretch>
            <a:fillRect/>
          </a:stretch>
        </p:blipFill>
        <p:spPr>
          <a:xfrm>
            <a:off x="457200" y="2118077"/>
            <a:ext cx="3850833" cy="2577450"/>
          </a:xfrm>
          <a:prstGeom prst="rect">
            <a:avLst/>
          </a:prstGeom>
        </p:spPr>
      </p:pic>
      <p:cxnSp>
        <p:nvCxnSpPr>
          <p:cNvPr id="6" name="Straight Arrow Connector 5"/>
          <p:cNvCxnSpPr/>
          <p:nvPr/>
        </p:nvCxnSpPr>
        <p:spPr>
          <a:xfrm flipV="1">
            <a:off x="4646309" y="3601604"/>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801265" y="3137348"/>
            <a:ext cx="1456382" cy="382328"/>
          </a:xfrm>
          <a:prstGeom prst="rect">
            <a:avLst/>
          </a:prstGeom>
          <a:noFill/>
        </p:spPr>
        <p:txBody>
          <a:bodyPr wrap="square" rtlCol="0">
            <a:spAutoFit/>
          </a:bodyPr>
          <a:lstStyle/>
          <a:p>
            <a:r>
              <a:rPr lang="en-US" dirty="0" smtClean="0"/>
              <a:t>output</a:t>
            </a:r>
            <a:endParaRPr lang="en-US" dirty="0"/>
          </a:p>
        </p:txBody>
      </p:sp>
      <p:sp>
        <p:nvSpPr>
          <p:cNvPr id="4" name="Cube 3"/>
          <p:cNvSpPr/>
          <p:nvPr/>
        </p:nvSpPr>
        <p:spPr>
          <a:xfrm>
            <a:off x="346363" y="1394886"/>
            <a:ext cx="3961669" cy="3484923"/>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756369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04800"/>
            <a:ext cx="8915400" cy="609600"/>
          </a:xfrm>
          <a:noFill/>
          <a:ln/>
        </p:spPr>
        <p:txBody>
          <a:bodyPr/>
          <a:lstStyle/>
          <a:p>
            <a:r>
              <a:rPr lang="tr-TR" sz="2400" dirty="0" err="1" smtClean="0"/>
              <a:t>For</a:t>
            </a:r>
            <a:r>
              <a:rPr lang="tr-TR" sz="2400" dirty="0" smtClean="0"/>
              <a:t> döngüsünün işleyiş sırası</a:t>
            </a:r>
            <a:endParaRPr lang="en-US" sz="2000" dirty="0"/>
          </a:p>
        </p:txBody>
      </p:sp>
      <p:sp>
        <p:nvSpPr>
          <p:cNvPr id="7171" name="Rectangle 3"/>
          <p:cNvSpPr>
            <a:spLocks noGrp="1" noChangeArrowheads="1"/>
          </p:cNvSpPr>
          <p:nvPr>
            <p:ph idx="1"/>
          </p:nvPr>
        </p:nvSpPr>
        <p:spPr>
          <a:noFill/>
          <a:ln/>
        </p:spPr>
        <p:txBody>
          <a:bodyPr/>
          <a:lstStyle/>
          <a:p>
            <a:r>
              <a:rPr lang="en-US" sz="2800" dirty="0"/>
              <a:t>Just as with a while loop, a for loop</a:t>
            </a:r>
          </a:p>
          <a:p>
            <a:pPr lvl="1"/>
            <a:r>
              <a:rPr lang="en-US" b="1" dirty="0"/>
              <a:t>initializes</a:t>
            </a:r>
            <a:r>
              <a:rPr lang="en-US" dirty="0"/>
              <a:t> the loop control variable </a:t>
            </a:r>
            <a:r>
              <a:rPr lang="en-US" b="1" dirty="0"/>
              <a:t>before</a:t>
            </a:r>
            <a:r>
              <a:rPr lang="en-US" dirty="0"/>
              <a:t> beginning the first loop iteration,</a:t>
            </a:r>
          </a:p>
          <a:p>
            <a:pPr lvl="1"/>
            <a:r>
              <a:rPr lang="en-US" b="1" dirty="0"/>
              <a:t>modifies</a:t>
            </a:r>
            <a:r>
              <a:rPr lang="en-US" dirty="0"/>
              <a:t> the loop control variable at the very </a:t>
            </a:r>
            <a:r>
              <a:rPr lang="en-US" b="1" dirty="0"/>
              <a:t>end</a:t>
            </a:r>
            <a:r>
              <a:rPr lang="en-US" dirty="0"/>
              <a:t> of each iteration of the loop, and</a:t>
            </a:r>
          </a:p>
          <a:p>
            <a:pPr lvl="1"/>
            <a:r>
              <a:rPr lang="en-US" b="1" dirty="0"/>
              <a:t>performs</a:t>
            </a:r>
            <a:r>
              <a:rPr lang="en-US" dirty="0"/>
              <a:t> the loop termination test </a:t>
            </a:r>
            <a:r>
              <a:rPr lang="en-US" b="1" dirty="0"/>
              <a:t>before</a:t>
            </a:r>
            <a:r>
              <a:rPr lang="en-US" dirty="0"/>
              <a:t> each iteration of the loop.</a:t>
            </a:r>
          </a:p>
          <a:p>
            <a:r>
              <a:rPr lang="en-US" sz="2300" dirty="0">
                <a:solidFill>
                  <a:schemeClr val="tx2"/>
                </a:solidFill>
              </a:rPr>
              <a:t>The for loop is easier to write and read for counter-controlled loops.</a:t>
            </a:r>
          </a:p>
        </p:txBody>
      </p:sp>
    </p:spTree>
    <p:extLst>
      <p:ext uri="{BB962C8B-B14F-4D97-AF65-F5344CB8AC3E}">
        <p14:creationId xmlns:p14="http://schemas.microsoft.com/office/powerpoint/2010/main" xmlns="" val="2351670301"/>
      </p:ext>
    </p:extLst>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71472" y="1214422"/>
            <a:ext cx="3643338" cy="4055194"/>
          </a:xfrm>
          <a:prstGeom prst="rect">
            <a:avLst/>
          </a:prstGeom>
          <a:noFill/>
          <a:ln w="9525">
            <a:noFill/>
            <a:miter lim="800000"/>
            <a:headEnd/>
            <a:tailEnd/>
          </a:ln>
          <a:effectLst/>
        </p:spPr>
      </p:pic>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smtClean="0"/>
              <a:t>Çalışma sırasını yazınız.</a:t>
            </a:r>
            <a:endParaRPr lang="en-US" dirty="0"/>
          </a:p>
        </p:txBody>
      </p:sp>
      <p:pic>
        <p:nvPicPr>
          <p:cNvPr id="7" name="6 Resim" descr="soru.jpg"/>
          <p:cNvPicPr>
            <a:picLocks noChangeAspect="1"/>
          </p:cNvPicPr>
          <p:nvPr/>
        </p:nvPicPr>
        <p:blipFill>
          <a:blip r:embed="rId4"/>
          <a:stretch>
            <a:fillRect/>
          </a:stretch>
        </p:blipFill>
        <p:spPr>
          <a:xfrm>
            <a:off x="6786578" y="2714620"/>
            <a:ext cx="1669706" cy="1255159"/>
          </a:xfrm>
          <a:prstGeom prst="rect">
            <a:avLst/>
          </a:prstGeom>
        </p:spPr>
      </p:pic>
      <p:sp>
        <p:nvSpPr>
          <p:cNvPr id="6" name="5 Metin kutusu"/>
          <p:cNvSpPr txBox="1"/>
          <p:nvPr/>
        </p:nvSpPr>
        <p:spPr>
          <a:xfrm>
            <a:off x="4643438" y="4429132"/>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smtClean="0"/>
              <a:t>Bu soruda ekran çıktısı istenmemektedir. </a:t>
            </a:r>
          </a:p>
          <a:p>
            <a:r>
              <a:rPr lang="tr-TR" sz="2000" b="1" i="1" dirty="0" smtClean="0"/>
              <a:t>Koddaki kısımların çalışma sırasını çıktı kutusuna peş peşe sayılarla (örn. 132…) yazınız.</a:t>
            </a:r>
            <a:endParaRPr lang="tr-TR" sz="2000" b="1" i="1" dirty="0"/>
          </a:p>
        </p:txBody>
      </p:sp>
      <p:sp>
        <p:nvSpPr>
          <p:cNvPr id="8" name="7 Oval"/>
          <p:cNvSpPr/>
          <p:nvPr/>
        </p:nvSpPr>
        <p:spPr>
          <a:xfrm>
            <a:off x="2357422"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1</a:t>
            </a:r>
            <a:endParaRPr lang="tr-TR" sz="2800" b="1" dirty="0"/>
          </a:p>
        </p:txBody>
      </p:sp>
      <p:sp>
        <p:nvSpPr>
          <p:cNvPr id="9" name="8 Oval"/>
          <p:cNvSpPr/>
          <p:nvPr/>
        </p:nvSpPr>
        <p:spPr>
          <a:xfrm>
            <a:off x="385762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3</a:t>
            </a:r>
            <a:endParaRPr lang="tr-TR" sz="2800" b="1" dirty="0"/>
          </a:p>
        </p:txBody>
      </p:sp>
      <p:cxnSp>
        <p:nvCxnSpPr>
          <p:cNvPr id="10" name="9 Düz Bağlayıcı"/>
          <p:cNvCxnSpPr/>
          <p:nvPr/>
        </p:nvCxnSpPr>
        <p:spPr>
          <a:xfrm rot="5400000">
            <a:off x="2214545"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rot="5400000">
            <a:off x="371474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11 Oval"/>
          <p:cNvSpPr/>
          <p:nvPr/>
        </p:nvSpPr>
        <p:spPr>
          <a:xfrm>
            <a:off x="314324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2</a:t>
            </a:r>
            <a:endParaRPr lang="tr-TR" sz="2800" b="1" dirty="0"/>
          </a:p>
        </p:txBody>
      </p:sp>
      <p:cxnSp>
        <p:nvCxnSpPr>
          <p:cNvPr id="13" name="12 Düz Bağlayıcı"/>
          <p:cNvCxnSpPr/>
          <p:nvPr/>
        </p:nvCxnSpPr>
        <p:spPr>
          <a:xfrm rot="5400000">
            <a:off x="300036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428992" y="300037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4</a:t>
            </a:r>
            <a:endParaRPr lang="tr-TR" sz="2800" b="1" dirty="0"/>
          </a:p>
        </p:txBody>
      </p:sp>
      <p:cxnSp>
        <p:nvCxnSpPr>
          <p:cNvPr id="15" name="14 Düz Bağlayıcı"/>
          <p:cNvCxnSpPr/>
          <p:nvPr/>
        </p:nvCxnSpPr>
        <p:spPr>
          <a:xfrm rot="10800000" flipV="1">
            <a:off x="3143240" y="328612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16 Oval"/>
          <p:cNvSpPr/>
          <p:nvPr/>
        </p:nvSpPr>
        <p:spPr>
          <a:xfrm>
            <a:off x="3428992" y="371475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5</a:t>
            </a:r>
            <a:endParaRPr lang="tr-TR" sz="2800" b="1" dirty="0"/>
          </a:p>
        </p:txBody>
      </p:sp>
      <p:cxnSp>
        <p:nvCxnSpPr>
          <p:cNvPr id="18" name="17 Düz Bağlayıcı"/>
          <p:cNvCxnSpPr/>
          <p:nvPr/>
        </p:nvCxnSpPr>
        <p:spPr>
          <a:xfrm rot="10800000" flipV="1">
            <a:off x="3143240" y="400050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5643570" y="1785926"/>
            <a:ext cx="250033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dirty="0" smtClean="0"/>
              <a:t>124324325</a:t>
            </a:r>
            <a:endParaRPr lang="tr-TR" dirty="0"/>
          </a:p>
        </p:txBody>
      </p:sp>
    </p:spTree>
    <p:extLst>
      <p:ext uri="{BB962C8B-B14F-4D97-AF65-F5344CB8AC3E}">
        <p14:creationId xmlns:p14="http://schemas.microsoft.com/office/powerpoint/2010/main" xmlns=""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 Seviye - Fonksiyonlu Çözüm</a:t>
            </a:r>
            <a:endParaRPr lang="tr-TR" dirty="0"/>
          </a:p>
        </p:txBody>
      </p:sp>
      <p:sp>
        <p:nvSpPr>
          <p:cNvPr id="3" name="2 İçerik Yer Tutucusu"/>
          <p:cNvSpPr>
            <a:spLocks noGrp="1"/>
          </p:cNvSpPr>
          <p:nvPr>
            <p:ph sz="quarter" idx="1"/>
          </p:nvPr>
        </p:nvSpPr>
        <p:spPr/>
        <p:txBody>
          <a:bodyPr>
            <a:normAutofit/>
          </a:bodyPr>
          <a:lstStyle/>
          <a:p>
            <a:r>
              <a:rPr lang="tr-TR" sz="1800" i="1" dirty="0" smtClean="0"/>
              <a:t>Seviye_al</a:t>
            </a:r>
            <a:r>
              <a:rPr lang="tr-TR" sz="1800" dirty="0" smtClean="0"/>
              <a:t> fonksiyonu kullanıcıdan ortamdaki ses seviyesini (</a:t>
            </a:r>
            <a:r>
              <a:rPr lang="tr-TR" sz="1800" dirty="0" err="1" smtClean="0"/>
              <a:t>dB</a:t>
            </a:r>
            <a:r>
              <a:rPr lang="tr-TR" sz="1800" dirty="0" smtClean="0"/>
              <a:t>) olarak alır ve </a:t>
            </a:r>
            <a:r>
              <a:rPr lang="tr-TR" sz="1800" dirty="0" err="1" smtClean="0"/>
              <a:t>main</a:t>
            </a:r>
            <a:r>
              <a:rPr lang="tr-TR" sz="1800" dirty="0" smtClean="0"/>
              <a:t> fonksiyonuna döner.</a:t>
            </a:r>
          </a:p>
          <a:p>
            <a:r>
              <a:rPr lang="tr-TR" sz="1800" i="1" dirty="0" smtClean="0"/>
              <a:t>Değerlendir</a:t>
            </a:r>
            <a:r>
              <a:rPr lang="tr-TR" sz="1800" dirty="0" smtClean="0"/>
              <a:t> fonksiyonu ortamın ses seviyesini alır ve ekrana aşağıdaki tabloya göre uygun çıktıyı yazdırır.</a:t>
            </a:r>
          </a:p>
          <a:p>
            <a:pPr lvl="1"/>
            <a:r>
              <a:rPr lang="tr-TR" sz="1600" dirty="0" smtClean="0"/>
              <a:t>Sadece </a:t>
            </a:r>
            <a:r>
              <a:rPr lang="tr-TR" sz="1600" dirty="0" err="1" smtClean="0"/>
              <a:t>switch</a:t>
            </a:r>
            <a:r>
              <a:rPr lang="tr-TR" sz="1600" dirty="0" smtClean="0"/>
              <a:t> kullanabilirsiniz.</a:t>
            </a:r>
          </a:p>
          <a:p>
            <a:r>
              <a:rPr lang="tr-TR" sz="1800" dirty="0" err="1" smtClean="0"/>
              <a:t>Main</a:t>
            </a:r>
            <a:r>
              <a:rPr lang="tr-TR" sz="1800" dirty="0" smtClean="0"/>
              <a:t> fonksiyonu</a:t>
            </a:r>
            <a:br>
              <a:rPr lang="tr-TR" sz="1800" dirty="0" smtClean="0"/>
            </a:br>
            <a:r>
              <a:rPr lang="tr-TR" sz="1800" dirty="0" smtClean="0"/>
              <a:t>	</a:t>
            </a:r>
            <a:r>
              <a:rPr lang="tr-TR" sz="1800" i="1" dirty="0" err="1" smtClean="0"/>
              <a:t>degerlendir</a:t>
            </a:r>
            <a:r>
              <a:rPr lang="tr-TR" sz="1800" i="1" dirty="0" smtClean="0"/>
              <a:t>(seviye_al()); </a:t>
            </a:r>
            <a:r>
              <a:rPr lang="tr-TR" sz="1800" dirty="0" smtClean="0"/>
              <a:t/>
            </a:r>
            <a:br>
              <a:rPr lang="tr-TR" sz="1800" dirty="0" smtClean="0"/>
            </a:br>
            <a:r>
              <a:rPr lang="tr-TR" sz="1800" dirty="0" smtClean="0"/>
              <a:t>şeklinde bir satır içerir.</a:t>
            </a:r>
          </a:p>
        </p:txBody>
      </p:sp>
      <p:pic>
        <p:nvPicPr>
          <p:cNvPr id="5" name="Picture 5"/>
          <p:cNvPicPr>
            <a:picLocks noChangeAspect="1"/>
          </p:cNvPicPr>
          <p:nvPr/>
        </p:nvPicPr>
        <p:blipFill>
          <a:blip r:embed="rId2"/>
          <a:srcRect r="29759"/>
          <a:stretch>
            <a:fillRect/>
          </a:stretch>
        </p:blipFill>
        <p:spPr>
          <a:xfrm>
            <a:off x="800100" y="3820160"/>
            <a:ext cx="5272098" cy="2336800"/>
          </a:xfrm>
          <a:prstGeom prst="rect">
            <a:avLst/>
          </a:prstGeom>
        </p:spPr>
      </p:pic>
      <p:sp>
        <p:nvSpPr>
          <p:cNvPr id="6" name="5 Yuvarlatılmış Dikdörtgen"/>
          <p:cNvSpPr/>
          <p:nvPr/>
        </p:nvSpPr>
        <p:spPr>
          <a:xfrm>
            <a:off x="5500694" y="2928934"/>
            <a:ext cx="292895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Fonksiyonlara hızlı erişim için </a:t>
            </a:r>
            <a:r>
              <a:rPr lang="tr-TR" sz="1400" dirty="0" err="1" smtClean="0"/>
              <a:t>DevC</a:t>
            </a:r>
            <a:r>
              <a:rPr lang="tr-TR" sz="1400" dirty="0" smtClean="0"/>
              <a:t>++’da Proje Sınıf Gezgini panelini kullanabilirsiniz. “Sınıflar” başlığı altında fonksiyonlar dizilidir.</a:t>
            </a:r>
            <a:endParaRPr lang="tr-TR" sz="1400" dirty="0"/>
          </a:p>
        </p:txBody>
      </p:sp>
    </p:spTree>
  </p:cSld>
  <p:clrMapOvr>
    <a:masterClrMapping/>
  </p:clrMapOvr>
  <p:transition>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smtClean="0"/>
              <a:t>Bu kodun çıktısı nedir?</a:t>
            </a:r>
            <a:endParaRPr lang="en-US" dirty="0"/>
          </a:p>
        </p:txBody>
      </p:sp>
      <p:pic>
        <p:nvPicPr>
          <p:cNvPr id="1026" name="Picture 2"/>
          <p:cNvPicPr>
            <a:picLocks noChangeAspect="1" noChangeArrowheads="1"/>
          </p:cNvPicPr>
          <p:nvPr/>
        </p:nvPicPr>
        <p:blipFill>
          <a:blip r:embed="rId3"/>
          <a:srcRect/>
          <a:stretch>
            <a:fillRect/>
          </a:stretch>
        </p:blipFill>
        <p:spPr bwMode="auto">
          <a:xfrm>
            <a:off x="642910" y="1357298"/>
            <a:ext cx="4235216" cy="36433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172078" y="1571613"/>
            <a:ext cx="2971821" cy="1857388"/>
          </a:xfrm>
          <a:prstGeom prst="rect">
            <a:avLst/>
          </a:prstGeom>
          <a:noFill/>
          <a:ln w="9525">
            <a:noFill/>
            <a:miter lim="800000"/>
            <a:headEnd/>
            <a:tailEnd/>
          </a:ln>
          <a:effectLst/>
        </p:spPr>
      </p:pic>
    </p:spTree>
    <p:extLst>
      <p:ext uri="{BB962C8B-B14F-4D97-AF65-F5344CB8AC3E}">
        <p14:creationId xmlns:p14="http://schemas.microsoft.com/office/powerpoint/2010/main" xmlns=""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ve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1800" b="1" i="1" dirty="0" err="1" smtClean="0">
                <a:solidFill>
                  <a:schemeClr val="tx1"/>
                </a:solidFill>
              </a:rPr>
              <a:t>for</a:t>
            </a:r>
            <a:r>
              <a:rPr lang="tr-TR" sz="1800" dirty="0" smtClean="0">
                <a:solidFill>
                  <a:schemeClr val="tx1"/>
                </a:solidFill>
              </a:rPr>
              <a:t> ve </a:t>
            </a:r>
            <a:r>
              <a:rPr lang="tr-TR" sz="1800" b="1" i="1" dirty="0" err="1" smtClean="0">
                <a:solidFill>
                  <a:schemeClr val="tx1"/>
                </a:solidFill>
              </a:rPr>
              <a:t>while</a:t>
            </a:r>
            <a:r>
              <a:rPr lang="tr-TR" sz="1800" dirty="0" smtClean="0">
                <a:solidFill>
                  <a:schemeClr val="tx1"/>
                </a:solidFill>
              </a:rPr>
              <a:t> döngüleri birbiri ile denk sayılabilir. </a:t>
            </a:r>
            <a:r>
              <a:rPr lang="tr-TR" sz="1800" b="1" i="1" dirty="0" err="1" smtClean="0">
                <a:solidFill>
                  <a:schemeClr val="tx1"/>
                </a:solidFill>
              </a:rPr>
              <a:t>for</a:t>
            </a:r>
            <a:r>
              <a:rPr lang="tr-TR" sz="1800" dirty="0" smtClean="0">
                <a:solidFill>
                  <a:schemeClr val="tx1"/>
                </a:solidFill>
              </a:rPr>
              <a:t> döngüsü ile yapılabilen her şey </a:t>
            </a:r>
            <a:r>
              <a:rPr lang="tr-TR" sz="1800" b="1" i="1" dirty="0" err="1" smtClean="0">
                <a:solidFill>
                  <a:schemeClr val="tx1"/>
                </a:solidFill>
              </a:rPr>
              <a:t>while</a:t>
            </a:r>
            <a:r>
              <a:rPr lang="tr-TR" sz="1800" dirty="0" smtClean="0">
                <a:solidFill>
                  <a:schemeClr val="tx1"/>
                </a:solidFill>
              </a:rPr>
              <a:t> döngüsü ile de yapılabilir. Aynı şekilde </a:t>
            </a:r>
            <a:r>
              <a:rPr lang="tr-TR" sz="1800" b="1" i="1" dirty="0" err="1" smtClean="0">
                <a:solidFill>
                  <a:schemeClr val="tx1"/>
                </a:solidFill>
              </a:rPr>
              <a:t>while</a:t>
            </a:r>
            <a:r>
              <a:rPr lang="tr-TR" sz="1800" dirty="0" smtClean="0">
                <a:solidFill>
                  <a:schemeClr val="tx1"/>
                </a:solidFill>
              </a:rPr>
              <a:t> döngüsü ile yapılabilen her şey </a:t>
            </a:r>
            <a:r>
              <a:rPr lang="tr-TR" sz="1800" b="1" i="1" dirty="0" err="1" smtClean="0">
                <a:solidFill>
                  <a:schemeClr val="tx1"/>
                </a:solidFill>
              </a:rPr>
              <a:t>for</a:t>
            </a:r>
            <a:r>
              <a:rPr lang="tr-TR" sz="1800" dirty="0" smtClean="0">
                <a:solidFill>
                  <a:schemeClr val="tx1"/>
                </a:solidFill>
              </a:rPr>
              <a:t> döngüsü ile de yapılabilir. Dönüşüm temel olarak şu şekilde düşünülebilir:</a:t>
            </a:r>
          </a:p>
          <a:p>
            <a:pPr algn="just">
              <a:buFontTx/>
              <a:buChar char="-"/>
            </a:pPr>
            <a:endParaRPr lang="tr-TR" sz="2200" dirty="0" smtClean="0">
              <a:solidFill>
                <a:schemeClr val="tx1"/>
              </a:solidFill>
            </a:endParaRPr>
          </a:p>
          <a:p>
            <a:pPr algn="just"/>
            <a:endParaRPr lang="tr-TR" sz="2200" dirty="0" smtClean="0">
              <a:solidFill>
                <a:schemeClr val="tx1"/>
              </a:solidFill>
            </a:endParaRPr>
          </a:p>
        </p:txBody>
      </p:sp>
      <p:graphicFrame>
        <p:nvGraphicFramePr>
          <p:cNvPr id="4" name="Table 3"/>
          <p:cNvGraphicFramePr>
            <a:graphicFrameLocks noGrp="1"/>
          </p:cNvGraphicFramePr>
          <p:nvPr/>
        </p:nvGraphicFramePr>
        <p:xfrm>
          <a:off x="1714480" y="2357430"/>
          <a:ext cx="6096000" cy="2113176"/>
        </p:xfrm>
        <a:graphic>
          <a:graphicData uri="http://schemas.openxmlformats.org/drawingml/2006/table">
            <a:tbl>
              <a:tblPr firstRow="1" bandRow="1">
                <a:tableStyleId>{5C22544A-7EE6-4342-B048-85BDC9FD1C3A}</a:tableStyleId>
              </a:tblPr>
              <a:tblGrid>
                <a:gridCol w="3048000"/>
                <a:gridCol w="3048000"/>
              </a:tblGrid>
              <a:tr h="3758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solidFill>
                            <a:schemeClr val="tx1"/>
                          </a:solidFill>
                        </a:rPr>
                        <a:t>while</a:t>
                      </a:r>
                      <a:endParaRPr lang="tr-T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solidFill>
                            <a:schemeClr val="tx1"/>
                          </a:solidFill>
                        </a:rPr>
                        <a:t>for</a:t>
                      </a:r>
                      <a:endParaRPr lang="tr-T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95412">
                <a:tc>
                  <a:txBody>
                    <a:bodyPr/>
                    <a:lstStyle/>
                    <a:p>
                      <a:pPr algn="l"/>
                      <a:r>
                        <a:rPr lang="tr-TR" dirty="0" smtClean="0">
                          <a:solidFill>
                            <a:schemeClr val="tx1"/>
                          </a:solidFill>
                        </a:rPr>
                        <a:t>A</a:t>
                      </a:r>
                    </a:p>
                    <a:p>
                      <a:pPr algn="l"/>
                      <a:r>
                        <a:rPr lang="tr-TR" dirty="0" err="1" smtClean="0">
                          <a:solidFill>
                            <a:schemeClr val="tx1"/>
                          </a:solidFill>
                        </a:rPr>
                        <a:t>while</a:t>
                      </a:r>
                      <a:r>
                        <a:rPr lang="tr-TR" dirty="0" smtClean="0">
                          <a:solidFill>
                            <a:schemeClr val="tx1"/>
                          </a:solidFill>
                        </a:rPr>
                        <a:t>(B){</a:t>
                      </a:r>
                    </a:p>
                    <a:p>
                      <a:pPr algn="l"/>
                      <a:r>
                        <a:rPr lang="tr-TR" dirty="0" smtClean="0">
                          <a:solidFill>
                            <a:schemeClr val="tx1"/>
                          </a:solidFill>
                        </a:rPr>
                        <a:t>    blok;</a:t>
                      </a:r>
                    </a:p>
                    <a:p>
                      <a:pPr algn="l"/>
                      <a:r>
                        <a:rPr lang="tr-TR" dirty="0" smtClean="0">
                          <a:solidFill>
                            <a:schemeClr val="tx1"/>
                          </a:solidFill>
                        </a:rPr>
                        <a:t>    C;</a:t>
                      </a:r>
                    </a:p>
                    <a:p>
                      <a:pPr algn="l"/>
                      <a:r>
                        <a:rPr lang="tr-TR" dirty="0" smtClean="0">
                          <a:solidFill>
                            <a:schemeClr val="tx1"/>
                          </a:solidFill>
                        </a:rPr>
                        <a:t>}</a:t>
                      </a:r>
                    </a:p>
                    <a:p>
                      <a:pPr algn="l"/>
                      <a:endParaRPr lang="tr-T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tr-TR" dirty="0" err="1" smtClean="0">
                          <a:solidFill>
                            <a:schemeClr val="tx1"/>
                          </a:solidFill>
                        </a:rPr>
                        <a:t>for</a:t>
                      </a:r>
                      <a:r>
                        <a:rPr lang="tr-TR" dirty="0" smtClean="0">
                          <a:solidFill>
                            <a:schemeClr val="tx1"/>
                          </a:solidFill>
                        </a:rPr>
                        <a:t>(A; B; C){</a:t>
                      </a:r>
                    </a:p>
                    <a:p>
                      <a:pPr algn="l"/>
                      <a:r>
                        <a:rPr lang="tr-TR" dirty="0" smtClean="0">
                          <a:solidFill>
                            <a:schemeClr val="tx1"/>
                          </a:solidFill>
                        </a:rPr>
                        <a:t>    blok;</a:t>
                      </a:r>
                    </a:p>
                    <a:p>
                      <a:pPr algn="l"/>
                      <a:r>
                        <a:rPr lang="tr-TR"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normAutofit/>
          </a:bodyPr>
          <a:lstStyle/>
          <a:p>
            <a:r>
              <a:rPr lang="tr-TR" dirty="0" smtClean="0"/>
              <a:t>Döngüler birbirleri cinsinden yazılabilir.</a:t>
            </a:r>
            <a:endParaRPr lang="en-US" dirty="0"/>
          </a:p>
        </p:txBody>
      </p:sp>
      <p:pic>
        <p:nvPicPr>
          <p:cNvPr id="6" name="Picture 5"/>
          <p:cNvPicPr>
            <a:picLocks noChangeAspect="1"/>
          </p:cNvPicPr>
          <p:nvPr/>
        </p:nvPicPr>
        <p:blipFill>
          <a:blip r:embed="rId2"/>
          <a:srcRect r="8998"/>
          <a:stretch>
            <a:fillRect/>
          </a:stretch>
        </p:blipFill>
        <p:spPr>
          <a:xfrm>
            <a:off x="5380798" y="1772584"/>
            <a:ext cx="3384000" cy="2342429"/>
          </a:xfrm>
          <a:prstGeom prst="rect">
            <a:avLst/>
          </a:prstGeom>
        </p:spPr>
      </p:pic>
      <p:pic>
        <p:nvPicPr>
          <p:cNvPr id="3" name="Picture 2"/>
          <p:cNvPicPr>
            <a:picLocks noChangeAspect="1"/>
          </p:cNvPicPr>
          <p:nvPr/>
        </p:nvPicPr>
        <p:blipFill>
          <a:blip r:embed="rId3"/>
          <a:stretch>
            <a:fillRect/>
          </a:stretch>
        </p:blipFill>
        <p:spPr>
          <a:xfrm>
            <a:off x="477990" y="1772584"/>
            <a:ext cx="3197426" cy="2643206"/>
          </a:xfrm>
          <a:prstGeom prst="rect">
            <a:avLst/>
          </a:prstGeom>
        </p:spPr>
      </p:pic>
      <p:sp>
        <p:nvSpPr>
          <p:cNvPr id="7" name="Frame 6"/>
          <p:cNvSpPr/>
          <p:nvPr/>
        </p:nvSpPr>
        <p:spPr>
          <a:xfrm>
            <a:off x="233721" y="1643050"/>
            <a:ext cx="4021667" cy="2942948"/>
          </a:xfrm>
          <a:prstGeom prst="frame">
            <a:avLst>
              <a:gd name="adj1" fmla="val 2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5214942" y="1643050"/>
            <a:ext cx="3796581" cy="2942948"/>
          </a:xfrm>
          <a:prstGeom prst="frame">
            <a:avLst>
              <a:gd name="adj1" fmla="val 2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Equal 7"/>
          <p:cNvSpPr/>
          <p:nvPr/>
        </p:nvSpPr>
        <p:spPr>
          <a:xfrm>
            <a:off x="4414124" y="2793887"/>
            <a:ext cx="603264" cy="578555"/>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705508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İlkel bir kod bekletme yöntemi</a:t>
            </a:r>
            <a:endParaRPr lang="tr-TR" dirty="0"/>
          </a:p>
        </p:txBody>
      </p:sp>
      <p:sp>
        <p:nvSpPr>
          <p:cNvPr id="3" name="2 İçerik Yer Tutucusu"/>
          <p:cNvSpPr>
            <a:spLocks noGrp="1"/>
          </p:cNvSpPr>
          <p:nvPr>
            <p:ph sz="quarter" idx="1"/>
          </p:nvPr>
        </p:nvSpPr>
        <p:spPr/>
        <p:txBody>
          <a:bodyPr>
            <a:normAutofit lnSpcReduction="10000"/>
          </a:bodyPr>
          <a:lstStyle/>
          <a:p>
            <a:r>
              <a:rPr lang="tr-TR" dirty="0" err="1" smtClean="0"/>
              <a:t>for</a:t>
            </a:r>
            <a:r>
              <a:rPr lang="tr-TR" dirty="0" smtClean="0"/>
              <a:t>(i=1; i&lt;100000000; i++);</a:t>
            </a:r>
          </a:p>
          <a:p>
            <a:pPr>
              <a:buNone/>
            </a:pPr>
            <a:r>
              <a:rPr lang="tr-TR" dirty="0" smtClean="0"/>
              <a:t>Kod bu satıra gelince sadece i++ ve kontrol işlemiyle oyalanır.</a:t>
            </a:r>
          </a:p>
          <a:p>
            <a:pPr>
              <a:buNone/>
            </a:pPr>
            <a:r>
              <a:rPr lang="tr-TR" dirty="0" smtClean="0"/>
              <a:t>	Sondaki noktalı virgül nedeniyle kod şu şekle dönüşmüştür:</a:t>
            </a:r>
          </a:p>
          <a:p>
            <a:pPr>
              <a:buNone/>
            </a:pPr>
            <a:r>
              <a:rPr lang="tr-TR" dirty="0" smtClean="0"/>
              <a:t>	</a:t>
            </a:r>
            <a:r>
              <a:rPr lang="tr-TR" dirty="0" err="1" smtClean="0"/>
              <a:t>for</a:t>
            </a:r>
            <a:r>
              <a:rPr lang="tr-TR" dirty="0" smtClean="0"/>
              <a:t>(i=1; i&lt;100000000; i++){</a:t>
            </a:r>
          </a:p>
          <a:p>
            <a:pPr>
              <a:buNone/>
            </a:pPr>
            <a:r>
              <a:rPr lang="tr-TR" dirty="0" smtClean="0"/>
              <a:t>					//</a:t>
            </a:r>
            <a:r>
              <a:rPr lang="tr-TR" dirty="0" err="1" smtClean="0"/>
              <a:t>hicbir</a:t>
            </a:r>
            <a:r>
              <a:rPr lang="tr-TR" dirty="0" smtClean="0"/>
              <a:t> </a:t>
            </a:r>
            <a:r>
              <a:rPr lang="tr-TR" dirty="0" err="1" smtClean="0"/>
              <a:t>sey</a:t>
            </a:r>
            <a:endParaRPr lang="tr-TR" dirty="0" smtClean="0"/>
          </a:p>
          <a:p>
            <a:pPr>
              <a:buNone/>
            </a:pPr>
            <a:r>
              <a:rPr lang="tr-TR" dirty="0" smtClean="0"/>
              <a:t>					}</a:t>
            </a:r>
          </a:p>
          <a:p>
            <a:r>
              <a:rPr lang="tr-TR" dirty="0" err="1" smtClean="0"/>
              <a:t>while</a:t>
            </a:r>
            <a:r>
              <a:rPr lang="tr-TR" dirty="0" smtClean="0"/>
              <a:t>(i++&lt;100000000);</a:t>
            </a:r>
          </a:p>
          <a:p>
            <a:pPr>
              <a:buNone/>
            </a:pPr>
            <a:r>
              <a:rPr lang="tr-TR" dirty="0" smtClean="0"/>
              <a:t>da benzeri bir kullanıma sahiptir. Bu kullanımlar doğru kullanımlardır. Ancak çoğu zaman gerçekten istediğimiz bu değilken yanlışlıkla noktalı virgül koymuşuzdur.</a:t>
            </a:r>
          </a:p>
        </p:txBody>
      </p:sp>
    </p:spTree>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Bunu biliyor muydunuz?</a:t>
            </a:r>
            <a:endParaRPr lang="en-US" dirty="0"/>
          </a:p>
        </p:txBody>
      </p:sp>
      <p:sp>
        <p:nvSpPr>
          <p:cNvPr id="3" name="Content Placeholder 2"/>
          <p:cNvSpPr>
            <a:spLocks noGrp="1"/>
          </p:cNvSpPr>
          <p:nvPr>
            <p:ph sz="quarter" idx="1"/>
          </p:nvPr>
        </p:nvSpPr>
        <p:spPr>
          <a:xfrm>
            <a:off x="348345" y="1323221"/>
            <a:ext cx="8229600" cy="3042356"/>
          </a:xfrm>
        </p:spPr>
        <p:txBody>
          <a:bodyPr>
            <a:normAutofit/>
          </a:bodyPr>
          <a:lstStyle/>
          <a:p>
            <a:r>
              <a:rPr lang="en-US" dirty="0" smtClean="0"/>
              <a:t>Nowadays</a:t>
            </a:r>
            <a:r>
              <a:rPr lang="tr-TR" dirty="0" smtClean="0"/>
              <a:t>…</a:t>
            </a:r>
            <a:endParaRPr lang="en-US" dirty="0" smtClean="0"/>
          </a:p>
          <a:p>
            <a:pPr marL="0" indent="0">
              <a:buNone/>
            </a:pPr>
            <a:r>
              <a:rPr lang="en-US" sz="2000" dirty="0" smtClean="0"/>
              <a:t>The </a:t>
            </a:r>
            <a:r>
              <a:rPr lang="en-US" sz="2000" dirty="0"/>
              <a:t>entire processing </a:t>
            </a:r>
            <a:r>
              <a:rPr lang="en-US" sz="2000" dirty="0" smtClean="0"/>
              <a:t>circuit</a:t>
            </a:r>
          </a:p>
          <a:p>
            <a:pPr marL="0" indent="0">
              <a:buNone/>
            </a:pPr>
            <a:r>
              <a:rPr lang="en-US" sz="2000" dirty="0" smtClean="0"/>
              <a:t> </a:t>
            </a:r>
            <a:r>
              <a:rPr lang="en-US" sz="2000" dirty="0"/>
              <a:t>is packaged in a </a:t>
            </a:r>
            <a:r>
              <a:rPr lang="en-US" sz="2000" dirty="0" smtClean="0"/>
              <a:t>chip. </a:t>
            </a:r>
          </a:p>
          <a:p>
            <a:pPr marL="0" indent="0">
              <a:buNone/>
            </a:pPr>
            <a:endParaRPr lang="en-US" sz="2000" dirty="0" smtClean="0"/>
          </a:p>
          <a:p>
            <a:pPr marL="0" indent="0">
              <a:buNone/>
            </a:pPr>
            <a:r>
              <a:rPr lang="en-US" sz="2000" dirty="0" smtClean="0"/>
              <a:t>This is mainly due to hardware </a:t>
            </a:r>
          </a:p>
          <a:p>
            <a:pPr marL="0" indent="0">
              <a:buNone/>
            </a:pPr>
            <a:r>
              <a:rPr lang="en-US" sz="2000" dirty="0" smtClean="0"/>
              <a:t>revolution:</a:t>
            </a:r>
          </a:p>
          <a:p>
            <a:pPr marL="0" indent="0">
              <a:buNone/>
            </a:pPr>
            <a:endParaRPr lang="en-US" dirty="0"/>
          </a:p>
          <a:p>
            <a:pPr marL="0" indent="0">
              <a:buNone/>
            </a:pPr>
            <a:endParaRPr lang="en-US" dirty="0" smtClean="0"/>
          </a:p>
          <a:p>
            <a:endParaRPr lang="en-US" dirty="0" smtClean="0"/>
          </a:p>
          <a:p>
            <a:endParaRPr lang="en-US"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p:txBody>
      </p:sp>
      <p:pic>
        <p:nvPicPr>
          <p:cNvPr id="4" name="Picture 3"/>
          <p:cNvPicPr>
            <a:picLocks noChangeAspect="1"/>
          </p:cNvPicPr>
          <p:nvPr/>
        </p:nvPicPr>
        <p:blipFill>
          <a:blip r:embed="rId3"/>
          <a:stretch>
            <a:fillRect/>
          </a:stretch>
        </p:blipFill>
        <p:spPr>
          <a:xfrm>
            <a:off x="3714744" y="2643182"/>
            <a:ext cx="5029908"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20070904t222147-img_3808-m.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8345" y="4322035"/>
            <a:ext cx="2477911" cy="1858433"/>
          </a:xfrm>
          <a:prstGeom prst="rect">
            <a:avLst/>
          </a:prstGeom>
        </p:spPr>
      </p:pic>
      <p:cxnSp>
        <p:nvCxnSpPr>
          <p:cNvPr id="8" name="Straight Arrow Connector 7"/>
          <p:cNvCxnSpPr/>
          <p:nvPr/>
        </p:nvCxnSpPr>
        <p:spPr>
          <a:xfrm>
            <a:off x="2826256" y="5253367"/>
            <a:ext cx="70555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descr="4-01.gi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31812" y="4322035"/>
            <a:ext cx="2455333" cy="1800577"/>
          </a:xfrm>
          <a:prstGeom prst="rect">
            <a:avLst/>
          </a:prstGeom>
        </p:spPr>
      </p:pic>
      <p:sp>
        <p:nvSpPr>
          <p:cNvPr id="10" name="TextBox 9"/>
          <p:cNvSpPr txBox="1"/>
          <p:nvPr/>
        </p:nvSpPr>
        <p:spPr>
          <a:xfrm>
            <a:off x="574123" y="6195147"/>
            <a:ext cx="2477911" cy="369332"/>
          </a:xfrm>
          <a:prstGeom prst="rect">
            <a:avLst/>
          </a:prstGeom>
          <a:noFill/>
        </p:spPr>
        <p:txBody>
          <a:bodyPr wrap="square" rtlCol="0">
            <a:spAutoFit/>
          </a:bodyPr>
          <a:lstStyle/>
          <a:p>
            <a:r>
              <a:rPr lang="en-US" dirty="0" smtClean="0"/>
              <a:t>Vacuum tubes</a:t>
            </a:r>
            <a:endParaRPr lang="en-US" dirty="0"/>
          </a:p>
        </p:txBody>
      </p:sp>
      <p:sp>
        <p:nvSpPr>
          <p:cNvPr id="12" name="TextBox 11"/>
          <p:cNvSpPr txBox="1"/>
          <p:nvPr/>
        </p:nvSpPr>
        <p:spPr>
          <a:xfrm>
            <a:off x="2826256" y="5493256"/>
            <a:ext cx="705556" cy="369332"/>
          </a:xfrm>
          <a:prstGeom prst="rect">
            <a:avLst/>
          </a:prstGeom>
          <a:noFill/>
        </p:spPr>
        <p:txBody>
          <a:bodyPr wrap="square" rtlCol="0">
            <a:spAutoFit/>
          </a:bodyPr>
          <a:lstStyle/>
          <a:p>
            <a:r>
              <a:rPr lang="en-US" dirty="0" smtClean="0"/>
              <a:t>1947</a:t>
            </a:r>
            <a:endParaRPr lang="en-US" dirty="0"/>
          </a:p>
        </p:txBody>
      </p:sp>
      <p:cxnSp>
        <p:nvCxnSpPr>
          <p:cNvPr id="14" name="Straight Arrow Connector 13"/>
          <p:cNvCxnSpPr/>
          <p:nvPr/>
        </p:nvCxnSpPr>
        <p:spPr>
          <a:xfrm>
            <a:off x="5987145" y="5253367"/>
            <a:ext cx="70555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descr="Microchips.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92701" y="4448002"/>
            <a:ext cx="2232814" cy="1674610"/>
          </a:xfrm>
          <a:prstGeom prst="rect">
            <a:avLst/>
          </a:prstGeom>
        </p:spPr>
      </p:pic>
      <p:sp>
        <p:nvSpPr>
          <p:cNvPr id="16" name="TextBox 15"/>
          <p:cNvSpPr txBox="1"/>
          <p:nvPr/>
        </p:nvSpPr>
        <p:spPr>
          <a:xfrm>
            <a:off x="5987145" y="5460990"/>
            <a:ext cx="705556" cy="369332"/>
          </a:xfrm>
          <a:prstGeom prst="rect">
            <a:avLst/>
          </a:prstGeom>
          <a:noFill/>
        </p:spPr>
        <p:txBody>
          <a:bodyPr wrap="square" rtlCol="0">
            <a:spAutoFit/>
          </a:bodyPr>
          <a:lstStyle/>
          <a:p>
            <a:r>
              <a:rPr lang="en-US" dirty="0" smtClean="0"/>
              <a:t>1965</a:t>
            </a:r>
            <a:endParaRPr lang="en-US" dirty="0"/>
          </a:p>
        </p:txBody>
      </p:sp>
      <p:sp>
        <p:nvSpPr>
          <p:cNvPr id="17" name="TextBox 16"/>
          <p:cNvSpPr txBox="1"/>
          <p:nvPr/>
        </p:nvSpPr>
        <p:spPr>
          <a:xfrm>
            <a:off x="3969693" y="6184995"/>
            <a:ext cx="1904563" cy="369332"/>
          </a:xfrm>
          <a:prstGeom prst="rect">
            <a:avLst/>
          </a:prstGeom>
          <a:noFill/>
        </p:spPr>
        <p:txBody>
          <a:bodyPr wrap="square" rtlCol="0">
            <a:spAutoFit/>
          </a:bodyPr>
          <a:lstStyle/>
          <a:p>
            <a:r>
              <a:rPr lang="en-US" dirty="0"/>
              <a:t>T</a:t>
            </a:r>
            <a:r>
              <a:rPr lang="en-US" dirty="0" smtClean="0"/>
              <a:t>ransistors</a:t>
            </a:r>
            <a:endParaRPr lang="en-US" dirty="0"/>
          </a:p>
        </p:txBody>
      </p:sp>
      <p:sp>
        <p:nvSpPr>
          <p:cNvPr id="18" name="TextBox 17"/>
          <p:cNvSpPr txBox="1"/>
          <p:nvPr/>
        </p:nvSpPr>
        <p:spPr>
          <a:xfrm>
            <a:off x="6447604" y="6176803"/>
            <a:ext cx="2477911" cy="369332"/>
          </a:xfrm>
          <a:prstGeom prst="rect">
            <a:avLst/>
          </a:prstGeom>
          <a:noFill/>
        </p:spPr>
        <p:txBody>
          <a:bodyPr wrap="square" rtlCol="0">
            <a:spAutoFit/>
          </a:bodyPr>
          <a:lstStyle/>
          <a:p>
            <a:r>
              <a:rPr lang="en-US" dirty="0" smtClean="0"/>
              <a:t>Integrated circuits (ICs) </a:t>
            </a:r>
            <a:endParaRPr lang="en-US" dirty="0"/>
          </a:p>
        </p:txBody>
      </p:sp>
      <p:pic>
        <p:nvPicPr>
          <p:cNvPr id="21" name="20 Resim" descr="ge t1243b inside.JPG"/>
          <p:cNvPicPr>
            <a:picLocks noChangeAspect="1"/>
          </p:cNvPicPr>
          <p:nvPr/>
        </p:nvPicPr>
        <p:blipFill>
          <a:blip r:embed="rId7" cstate="print"/>
          <a:stretch>
            <a:fillRect/>
          </a:stretch>
        </p:blipFill>
        <p:spPr>
          <a:xfrm>
            <a:off x="5786446" y="500042"/>
            <a:ext cx="2928958" cy="1740900"/>
          </a:xfrm>
          <a:prstGeom prst="rect">
            <a:avLst/>
          </a:prstGeom>
        </p:spPr>
      </p:pic>
      <p:sp>
        <p:nvSpPr>
          <p:cNvPr id="22" name="21 Metin kutusu"/>
          <p:cNvSpPr txBox="1"/>
          <p:nvPr/>
        </p:nvSpPr>
        <p:spPr>
          <a:xfrm>
            <a:off x="6429388" y="2214554"/>
            <a:ext cx="1953612" cy="369332"/>
          </a:xfrm>
          <a:prstGeom prst="rect">
            <a:avLst/>
          </a:prstGeom>
          <a:noFill/>
        </p:spPr>
        <p:txBody>
          <a:bodyPr wrap="none" rtlCol="0">
            <a:spAutoFit/>
          </a:bodyPr>
          <a:lstStyle/>
          <a:p>
            <a:r>
              <a:rPr lang="tr-TR" dirty="0" smtClean="0"/>
              <a:t>Vakum tüplü radyo</a:t>
            </a:r>
            <a:endParaRPr lang="tr-TR" dirty="0"/>
          </a:p>
        </p:txBody>
      </p:sp>
      <p:sp>
        <p:nvSpPr>
          <p:cNvPr id="23" name="22 Oval"/>
          <p:cNvSpPr/>
          <p:nvPr/>
        </p:nvSpPr>
        <p:spPr>
          <a:xfrm>
            <a:off x="7286644" y="1214422"/>
            <a:ext cx="1214446" cy="1143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4" name="23 Resim" descr="main-qimg-b0abd8972ea94c1f05bf47153099cc8e-c.jpeg"/>
          <p:cNvPicPr>
            <a:picLocks noChangeAspect="1"/>
          </p:cNvPicPr>
          <p:nvPr/>
        </p:nvPicPr>
        <p:blipFill>
          <a:blip r:embed="rId8"/>
          <a:stretch>
            <a:fillRect/>
          </a:stretch>
        </p:blipFill>
        <p:spPr>
          <a:xfrm>
            <a:off x="7286644" y="2643182"/>
            <a:ext cx="1461373" cy="916221"/>
          </a:xfrm>
          <a:prstGeom prst="rect">
            <a:avLst/>
          </a:prstGeom>
        </p:spPr>
      </p:pic>
    </p:spTree>
    <p:extLst>
      <p:ext uri="{BB962C8B-B14F-4D97-AF65-F5344CB8AC3E}">
        <p14:creationId xmlns:p14="http://schemas.microsoft.com/office/powerpoint/2010/main" xmlns="" val="3745963960"/>
      </p:ext>
    </p:extLst>
  </p:cSld>
  <p:clrMapOvr>
    <a:masterClrMapping/>
  </p:clrMapOvr>
  <p:transition>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Hatırlatma: break </a:t>
            </a:r>
            <a:r>
              <a:rPr lang="tr-TR" dirty="0" smtClean="0"/>
              <a:t>ve </a:t>
            </a:r>
            <a:r>
              <a:rPr lang="tr-TR" dirty="0" err="1" smtClean="0"/>
              <a:t>continue</a:t>
            </a:r>
            <a:endParaRPr lang="tr-TR" dirty="0"/>
          </a:p>
        </p:txBody>
      </p:sp>
      <p:sp>
        <p:nvSpPr>
          <p:cNvPr id="3" name="2 İçerik Yer Tutucusu"/>
          <p:cNvSpPr>
            <a:spLocks noGrp="1"/>
          </p:cNvSpPr>
          <p:nvPr>
            <p:ph sz="quarter" idx="1"/>
          </p:nvPr>
        </p:nvSpPr>
        <p:spPr/>
        <p:txBody>
          <a:bodyPr/>
          <a:lstStyle/>
          <a:p>
            <a:r>
              <a:rPr lang="tr-TR" sz="2400" b="1" i="1" dirty="0" smtClean="0"/>
              <a:t> break: </a:t>
            </a:r>
            <a:r>
              <a:rPr lang="tr-TR" sz="2400" dirty="0" smtClean="0"/>
              <a:t>Görüldüğü yerdeki döngünün dışına çıkılmasını sağlar. Eğer iç içe döngüler varsa ve döngülerin hepsinden çıkılmak isteniyorsa her bir döngü için ayrı break komutu kullanılmalıdır. </a:t>
            </a:r>
            <a:r>
              <a:rPr lang="tr-TR" sz="2400" b="1" dirty="0" smtClean="0"/>
              <a:t>Ancak döngü (ya da bir </a:t>
            </a:r>
            <a:r>
              <a:rPr lang="tr-TR" sz="2400" b="1" dirty="0" err="1" smtClean="0"/>
              <a:t>switch</a:t>
            </a:r>
            <a:r>
              <a:rPr lang="tr-TR" sz="2400" b="1" dirty="0" smtClean="0"/>
              <a:t>) dışında kullanımı derleme hatasına neden olur.</a:t>
            </a:r>
          </a:p>
          <a:p>
            <a:endParaRPr lang="tr-TR" sz="2400" b="1" dirty="0" smtClean="0"/>
          </a:p>
          <a:p>
            <a:r>
              <a:rPr lang="tr-TR" sz="2400" b="1" i="1" dirty="0" smtClean="0"/>
              <a:t> </a:t>
            </a:r>
            <a:r>
              <a:rPr lang="tr-TR" sz="2400" b="1" i="1" dirty="0" err="1" smtClean="0"/>
              <a:t>continue</a:t>
            </a:r>
            <a:r>
              <a:rPr lang="tr-TR" sz="2400" b="1" i="1" dirty="0" smtClean="0"/>
              <a:t>: </a:t>
            </a:r>
            <a:r>
              <a:rPr lang="tr-TR" sz="2400" dirty="0" smtClean="0"/>
              <a:t>Görüldüğü döngü bloğunda o turdaki sonraki kodları es geçer ve döngünün bir sonraki turuna atlar. Böylece kod döngüye devam eder; </a:t>
            </a:r>
            <a:r>
              <a:rPr lang="tr-TR" sz="2400" dirty="0" err="1" smtClean="0"/>
              <a:t>break’ten</a:t>
            </a:r>
            <a:r>
              <a:rPr lang="tr-TR" sz="2400" dirty="0" smtClean="0"/>
              <a:t> farklı olarak kodu döngüden çıkartmaz. Ancak döngü dışında kullanımı derleme hatasına neden olur.</a:t>
            </a:r>
          </a:p>
          <a:p>
            <a:endParaRPr lang="tr-TR" sz="2400" b="1" dirty="0" smtClean="0"/>
          </a:p>
          <a:p>
            <a:endParaRPr lang="tr-TR" sz="2400" b="1" dirty="0" smtClean="0"/>
          </a:p>
          <a:p>
            <a:endParaRPr lang="tr-TR" sz="2400" b="1" dirty="0" smtClean="0"/>
          </a:p>
          <a:p>
            <a:endParaRPr lang="tr-TR" sz="2800" b="1" dirty="0" smtClean="0"/>
          </a:p>
          <a:p>
            <a:endParaRPr lang="tr-TR" dirty="0"/>
          </a:p>
        </p:txBody>
      </p:sp>
    </p:spTree>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noFill/>
          <a:ln/>
        </p:spPr>
        <p:txBody>
          <a:bodyPr>
            <a:normAutofit/>
          </a:bodyPr>
          <a:lstStyle/>
          <a:p>
            <a:r>
              <a:rPr lang="tr-TR" dirty="0" smtClean="0"/>
              <a:t>Örnek: </a:t>
            </a:r>
            <a:r>
              <a:rPr lang="tr-TR" dirty="0" err="1" smtClean="0"/>
              <a:t>for</a:t>
            </a:r>
            <a:r>
              <a:rPr lang="tr-TR" dirty="0" smtClean="0"/>
              <a:t> döngüsünde bir break kullanımı</a:t>
            </a:r>
            <a:endParaRPr lang="en-US" sz="2000" dirty="0"/>
          </a:p>
        </p:txBody>
      </p:sp>
      <p:pic>
        <p:nvPicPr>
          <p:cNvPr id="5" name="Picture 4"/>
          <p:cNvPicPr>
            <a:picLocks noChangeAspect="1"/>
          </p:cNvPicPr>
          <p:nvPr/>
        </p:nvPicPr>
        <p:blipFill>
          <a:blip r:embed="rId2"/>
          <a:stretch>
            <a:fillRect/>
          </a:stretch>
        </p:blipFill>
        <p:spPr>
          <a:xfrm>
            <a:off x="500034" y="1357298"/>
            <a:ext cx="5857916" cy="4034496"/>
          </a:xfrm>
          <a:prstGeom prst="rect">
            <a:avLst/>
          </a:prstGeom>
        </p:spPr>
      </p:pic>
      <p:cxnSp>
        <p:nvCxnSpPr>
          <p:cNvPr id="9" name="Straight Arrow Connector 8"/>
          <p:cNvCxnSpPr/>
          <p:nvPr/>
        </p:nvCxnSpPr>
        <p:spPr>
          <a:xfrm flipV="1">
            <a:off x="4429124" y="3286124"/>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6286135" y="3013726"/>
            <a:ext cx="2578100" cy="469900"/>
          </a:xfrm>
          <a:prstGeom prst="rect">
            <a:avLst/>
          </a:prstGeom>
        </p:spPr>
      </p:pic>
      <p:pic>
        <p:nvPicPr>
          <p:cNvPr id="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714612" y="5000636"/>
            <a:ext cx="1071570" cy="10763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135963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2495"/>
          <a:stretch>
            <a:fillRect/>
          </a:stretch>
        </p:blipFill>
        <p:spPr>
          <a:xfrm>
            <a:off x="543202" y="1357298"/>
            <a:ext cx="4478001" cy="4243993"/>
          </a:xfrm>
          <a:prstGeom prst="rect">
            <a:avLst/>
          </a:prstGeom>
        </p:spPr>
      </p:pic>
      <p:sp>
        <p:nvSpPr>
          <p:cNvPr id="21506" name="Rectangle 2"/>
          <p:cNvSpPr>
            <a:spLocks noGrp="1" noChangeArrowheads="1"/>
          </p:cNvSpPr>
          <p:nvPr>
            <p:ph type="title"/>
          </p:nvPr>
        </p:nvSpPr>
        <p:spPr>
          <a:noFill/>
          <a:ln/>
        </p:spPr>
        <p:txBody>
          <a:bodyPr/>
          <a:lstStyle/>
          <a:p>
            <a:r>
              <a:rPr lang="tr-TR" sz="2400" dirty="0" smtClean="0"/>
              <a:t>Örnek: </a:t>
            </a:r>
            <a:r>
              <a:rPr lang="tr-TR" sz="2400" dirty="0" err="1" smtClean="0"/>
              <a:t>for</a:t>
            </a:r>
            <a:r>
              <a:rPr lang="tr-TR" sz="2400" dirty="0" smtClean="0"/>
              <a:t> döngüsünde bir </a:t>
            </a:r>
            <a:r>
              <a:rPr lang="tr-TR" sz="2400" dirty="0" err="1" smtClean="0"/>
              <a:t>continue</a:t>
            </a:r>
            <a:r>
              <a:rPr lang="tr-TR" sz="2400" dirty="0" smtClean="0"/>
              <a:t> kullanımı</a:t>
            </a:r>
            <a:endParaRPr lang="en-US" sz="2400" dirty="0"/>
          </a:p>
        </p:txBody>
      </p:sp>
      <p:pic>
        <p:nvPicPr>
          <p:cNvPr id="4" name="Picture 3"/>
          <p:cNvPicPr>
            <a:picLocks noChangeAspect="1"/>
          </p:cNvPicPr>
          <p:nvPr/>
        </p:nvPicPr>
        <p:blipFill>
          <a:blip r:embed="rId3"/>
          <a:stretch>
            <a:fillRect/>
          </a:stretch>
        </p:blipFill>
        <p:spPr>
          <a:xfrm>
            <a:off x="6288607" y="3229928"/>
            <a:ext cx="2195707" cy="515770"/>
          </a:xfrm>
          <a:prstGeom prst="rect">
            <a:avLst/>
          </a:prstGeom>
        </p:spPr>
      </p:pic>
      <p:pic>
        <p:nvPicPr>
          <p:cNvPr id="6" name="5 Resim" descr="sheep-jumping-over-fence-clipart-1.jpg"/>
          <p:cNvPicPr>
            <a:picLocks noChangeAspect="1"/>
          </p:cNvPicPr>
          <p:nvPr/>
        </p:nvPicPr>
        <p:blipFill>
          <a:blip r:embed="rId4" cstate="print"/>
          <a:stretch>
            <a:fillRect/>
          </a:stretch>
        </p:blipFill>
        <p:spPr>
          <a:xfrm>
            <a:off x="2571736" y="4929198"/>
            <a:ext cx="2359945" cy="1251951"/>
          </a:xfrm>
          <a:prstGeom prst="rect">
            <a:avLst/>
          </a:prstGeom>
        </p:spPr>
      </p:pic>
    </p:spTree>
    <p:extLst>
      <p:ext uri="{BB962C8B-B14F-4D97-AF65-F5344CB8AC3E}">
        <p14:creationId xmlns="" xmlns:p14="http://schemas.microsoft.com/office/powerpoint/2010/main" val="22133731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353072"/>
          </a:xfrm>
        </p:spPr>
        <p:txBody>
          <a:bodyPr>
            <a:normAutofit/>
          </a:bodyPr>
          <a:lstStyle/>
          <a:p>
            <a:pPr algn="just">
              <a:buFontTx/>
              <a:buChar char="-"/>
            </a:pPr>
            <a:r>
              <a:rPr lang="tr-TR" sz="2400" b="1" dirty="0" smtClean="0">
                <a:solidFill>
                  <a:schemeClr val="tx1"/>
                </a:solidFill>
              </a:rPr>
              <a:t> </a:t>
            </a:r>
            <a:r>
              <a:rPr lang="tr-TR" sz="2400" dirty="0" smtClean="0">
                <a:solidFill>
                  <a:schemeClr val="tx1"/>
                </a:solidFill>
              </a:rPr>
              <a:t>Aşağıda bazı kullanımlar ve söz dizim(</a:t>
            </a:r>
            <a:r>
              <a:rPr lang="tr-TR" sz="2400" dirty="0" err="1" smtClean="0">
                <a:solidFill>
                  <a:schemeClr val="tx1"/>
                </a:solidFill>
              </a:rPr>
              <a:t>syntax</a:t>
            </a:r>
            <a:r>
              <a:rPr lang="tr-TR" sz="2400" dirty="0" smtClean="0">
                <a:solidFill>
                  <a:schemeClr val="tx1"/>
                </a:solidFill>
              </a:rPr>
              <a:t>) durumları anlatılmıştır:</a:t>
            </a:r>
          </a:p>
          <a:p>
            <a:pPr algn="just">
              <a:buFont typeface="Wingdings" pitchFamily="2" charset="2"/>
              <a:buChar char="§"/>
            </a:pPr>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 ; ; ){ … } </a:t>
            </a:r>
          </a:p>
          <a:p>
            <a:pPr algn="just">
              <a:buFont typeface="Wingdings" pitchFamily="2" charset="2"/>
              <a:buChar char="Ø"/>
            </a:pPr>
            <a:r>
              <a:rPr lang="tr-TR" sz="2000" dirty="0" smtClean="0">
                <a:solidFill>
                  <a:schemeClr val="tx1"/>
                </a:solidFill>
              </a:rPr>
              <a:t> Bu doğru bir kullanımdır. </a:t>
            </a:r>
            <a:r>
              <a:rPr lang="tr-TR" sz="2000" dirty="0" err="1" smtClean="0">
                <a:solidFill>
                  <a:schemeClr val="tx1"/>
                </a:solidFill>
              </a:rPr>
              <a:t>for</a:t>
            </a:r>
            <a:r>
              <a:rPr lang="tr-TR" sz="2000" dirty="0" smtClean="0">
                <a:solidFill>
                  <a:schemeClr val="tx1"/>
                </a:solidFill>
              </a:rPr>
              <a:t> döngüsünde üç kısım da boş bırakılabilir. Bu özel kullanım sonsuz bir döngü oluşturur.</a:t>
            </a:r>
          </a:p>
          <a:p>
            <a:pPr algn="just">
              <a:buFont typeface="Wingdings" pitchFamily="2" charset="2"/>
              <a:buChar char="§"/>
            </a:pPr>
            <a:r>
              <a:rPr lang="tr-TR" sz="2800" dirty="0" smtClean="0">
                <a:solidFill>
                  <a:schemeClr val="tx1"/>
                </a:solidFill>
              </a:rPr>
              <a:t> </a:t>
            </a:r>
            <a:r>
              <a:rPr lang="tr-TR" sz="2800" dirty="0" err="1" smtClean="0">
                <a:solidFill>
                  <a:schemeClr val="tx1"/>
                </a:solidFill>
              </a:rPr>
              <a:t>int</a:t>
            </a:r>
            <a:r>
              <a:rPr lang="tr-TR" sz="2800" dirty="0" smtClean="0">
                <a:solidFill>
                  <a:schemeClr val="tx1"/>
                </a:solidFill>
              </a:rPr>
              <a:t> x;</a:t>
            </a:r>
          </a:p>
          <a:p>
            <a:pPr algn="just"/>
            <a:r>
              <a:rPr lang="tr-TR" sz="2800" dirty="0">
                <a:solidFill>
                  <a:schemeClr val="tx1"/>
                </a:solidFill>
              </a:rPr>
              <a:t> </a:t>
            </a:r>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(x=0; x&lt;5; x++){ … }</a:t>
            </a:r>
          </a:p>
          <a:p>
            <a:pPr algn="just">
              <a:buFont typeface="Wingdings" pitchFamily="2" charset="2"/>
              <a:buChar char="Ø"/>
            </a:pPr>
            <a:r>
              <a:rPr lang="tr-TR" sz="2400" dirty="0" smtClean="0">
                <a:solidFill>
                  <a:schemeClr val="tx1"/>
                </a:solidFill>
              </a:rPr>
              <a:t> Bu doğru bir kullanımdır. İlk kısımda parametre tanımlanmış ve değeri atanmış, ikinci kısımda kontrol yapılmış, üçüncü kısımda da güncelleştirme yapılmıştır.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353072"/>
          </a:xfrm>
        </p:spPr>
        <p:txBody>
          <a:bodyPr>
            <a:normAutofit/>
          </a:bodyPr>
          <a:lstStyle/>
          <a:p>
            <a:pPr algn="just">
              <a:buFontTx/>
              <a:buChar char="-"/>
            </a:pPr>
            <a:r>
              <a:rPr lang="tr-TR" sz="2800" dirty="0" err="1" smtClean="0">
                <a:solidFill>
                  <a:schemeClr val="tx1"/>
                </a:solidFill>
              </a:rPr>
              <a:t>int</a:t>
            </a:r>
            <a:r>
              <a:rPr lang="tr-TR" sz="2800" dirty="0" smtClean="0">
                <a:solidFill>
                  <a:schemeClr val="tx1"/>
                </a:solidFill>
              </a:rPr>
              <a:t> c = 5;</a:t>
            </a:r>
          </a:p>
          <a:p>
            <a:pPr algn="just"/>
            <a:r>
              <a:rPr lang="tr-TR" sz="2800" dirty="0">
                <a:solidFill>
                  <a:schemeClr val="tx1"/>
                </a:solidFill>
              </a:rPr>
              <a:t> </a:t>
            </a:r>
            <a:r>
              <a:rPr lang="tr-TR" sz="2800" dirty="0" smtClean="0">
                <a:solidFill>
                  <a:schemeClr val="tx1"/>
                </a:solidFill>
              </a:rPr>
              <a:t>  </a:t>
            </a:r>
            <a:r>
              <a:rPr lang="tr-TR" sz="2800" dirty="0" err="1" smtClean="0">
                <a:solidFill>
                  <a:schemeClr val="tx1"/>
                </a:solidFill>
              </a:rPr>
              <a:t>int</a:t>
            </a:r>
            <a:r>
              <a:rPr lang="tr-TR" sz="2800" dirty="0" smtClean="0">
                <a:solidFill>
                  <a:schemeClr val="tx1"/>
                </a:solidFill>
              </a:rPr>
              <a:t> i, j, k;</a:t>
            </a:r>
          </a:p>
          <a:p>
            <a:pPr algn="just"/>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(i=0, j=0, k=0 </a:t>
            </a:r>
            <a:r>
              <a:rPr lang="tr-TR" sz="2800" b="1" dirty="0" smtClean="0">
                <a:solidFill>
                  <a:schemeClr val="tx1"/>
                </a:solidFill>
              </a:rPr>
              <a:t>;</a:t>
            </a:r>
            <a:r>
              <a:rPr lang="tr-TR" sz="2800" dirty="0" smtClean="0">
                <a:solidFill>
                  <a:schemeClr val="tx1"/>
                </a:solidFill>
              </a:rPr>
              <a:t> 4&lt;7 </a:t>
            </a:r>
            <a:r>
              <a:rPr lang="tr-TR" sz="2800" b="1" dirty="0" smtClean="0">
                <a:solidFill>
                  <a:schemeClr val="tx1"/>
                </a:solidFill>
              </a:rPr>
              <a:t>;</a:t>
            </a:r>
            <a:r>
              <a:rPr lang="tr-TR" sz="2800" dirty="0" smtClean="0">
                <a:solidFill>
                  <a:schemeClr val="tx1"/>
                </a:solidFill>
              </a:rPr>
              <a:t> c =c+i, k++){ … }</a:t>
            </a:r>
          </a:p>
          <a:p>
            <a:pPr algn="just">
              <a:buFont typeface="Wingdings" pitchFamily="2" charset="2"/>
              <a:buChar char="Ø"/>
            </a:pPr>
            <a:r>
              <a:rPr lang="tr-TR" sz="2400" dirty="0" smtClean="0">
                <a:solidFill>
                  <a:schemeClr val="tx1"/>
                </a:solidFill>
              </a:rPr>
              <a:t> Bu da doğru bir kullanımdır. Birinci kısımda virgüllerle ayırarak birden fazla atama yapılabilir. Aynı şekilde üçüncü kısımda da virgüllerle ayırarak birden fazla güncelleştirme yapılabilir.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introcs">
  <a:themeElements>
    <a:clrScheme name="">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003399"/>
      </a:folHlink>
    </a:clrScheme>
    <a:fontScheme name="introc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lnDef>
  </a:objectDefaults>
  <a:extraClrSchemeLst>
    <a:extraClrScheme>
      <a:clrScheme name="introcs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introcs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introcs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introcs 4">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CC"/>
        </a:folHlink>
      </a:clrScheme>
      <a:clrMap bg1="lt1" tx1="dk1" bg2="lt2" tx2="dk2" accent1="accent1" accent2="accent2" accent3="accent3" accent4="accent4" accent5="accent5" accent6="accent6" hlink="hlink" folHlink="folHlink"/>
    </a:extraClrScheme>
    <a:extraClrScheme>
      <a:clrScheme name="introcs 5">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660066"/>
        </a:folHlink>
      </a:clrScheme>
      <a:clrMap bg1="lt1" tx1="dk1" bg2="lt2" tx2="dk2" accent1="accent1" accent2="accent2" accent3="accent3" accent4="accent4" accent5="accent5" accent6="accent6" hlink="hlink" folHlink="folHlink"/>
    </a:extraClrScheme>
    <a:extraClrScheme>
      <a:clrScheme name="introcs 6">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FF"/>
        </a:folHlink>
      </a:clrScheme>
      <a:clrMap bg1="lt1" tx1="dk1" bg2="lt2" tx2="dk2" accent1="accent1" accent2="accent2" accent3="accent3" accent4="accent4" accent5="accent5" accent6="accent6" hlink="hlink" folHlink="folHlink"/>
    </a:extraClrScheme>
    <a:extraClrScheme>
      <a:clrScheme name="introcs 7">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24959</TotalTime>
  <Words>13784</Words>
  <PresentationFormat>Ekran Gösterisi (4:3)</PresentationFormat>
  <Paragraphs>3278</Paragraphs>
  <Slides>246</Slides>
  <Notes>57</Notes>
  <HiddenSlides>58</HiddenSlides>
  <MMClips>0</MMClips>
  <ScaleCrop>false</ScaleCrop>
  <HeadingPairs>
    <vt:vector size="4" baseType="variant">
      <vt:variant>
        <vt:lpstr>Tema</vt:lpstr>
      </vt:variant>
      <vt:variant>
        <vt:i4>2</vt:i4>
      </vt:variant>
      <vt:variant>
        <vt:lpstr>Slayt Başlıkları</vt:lpstr>
      </vt:variant>
      <vt:variant>
        <vt:i4>246</vt:i4>
      </vt:variant>
    </vt:vector>
  </HeadingPairs>
  <TitlesOfParts>
    <vt:vector size="248" baseType="lpstr">
      <vt:lpstr>Kaynak</vt:lpstr>
      <vt:lpstr>introcs</vt:lpstr>
      <vt:lpstr>BİLGİSAYAR PROGRAMLAMA</vt:lpstr>
      <vt:lpstr>Özet</vt:lpstr>
      <vt:lpstr>Bunu biliyor musunuz?</vt:lpstr>
      <vt:lpstr>C eğitimi daha da erken yaşlarda başlayabilir mi?</vt:lpstr>
      <vt:lpstr>Fonksiyonların Prototipleri</vt:lpstr>
      <vt:lpstr>Fonksiyonların Prototipleri</vt:lpstr>
      <vt:lpstr>Fonksiyonların Çağrılması</vt:lpstr>
      <vt:lpstr>Prototiplerin kod içinde kullanımına örnek</vt:lpstr>
      <vt:lpstr>Ses Seviye - Fonksiyonlu Çözüm</vt:lpstr>
      <vt:lpstr>Fonksiyonların Çağrılması</vt:lpstr>
      <vt:lpstr>Fonksiyonların Çağrılması</vt:lpstr>
      <vt:lpstr>Noktalı virgül</vt:lpstr>
      <vt:lpstr>Tipik bir soru: “void fonksiyonu nedir?”</vt:lpstr>
      <vt:lpstr>void değer döndüren fonksiyona örnek</vt:lpstr>
      <vt:lpstr>Fonksiyon Oyunu</vt:lpstr>
      <vt:lpstr>Alıştırma - Ekran çıktısı nedir?</vt:lpstr>
      <vt:lpstr>Anlayamadığınız yerleri bizlere sorunuz.</vt:lpstr>
      <vt:lpstr>Fonksiyonlar ne işe yarıyor?</vt:lpstr>
      <vt:lpstr>Fonksiyonlar ne işe yarıyor?</vt:lpstr>
      <vt:lpstr>Fonksiyonlar ne işe yarıyor?</vt:lpstr>
      <vt:lpstr>Düzgün kod, sade kod, basit kod… yazınız.</vt:lpstr>
      <vt:lpstr>Kombinasyon fonksiyonu örneği</vt:lpstr>
      <vt:lpstr>Kombinasyon fonksiyonu örneği</vt:lpstr>
      <vt:lpstr>Fonksiyon Alıştırmaları</vt:lpstr>
      <vt:lpstr>Fonksiyonlar – Tipik Hatalar</vt:lpstr>
      <vt:lpstr>Fonksiyonlar – Tipik Hatalar</vt:lpstr>
      <vt:lpstr>Fonksiyon sonlandırmak: return ile exit komutlarının farkı</vt:lpstr>
      <vt:lpstr>Fonksiyonlar ve küresel değişkenler</vt:lpstr>
      <vt:lpstr>Fonksiyonlar ve yerel değişkenler</vt:lpstr>
      <vt:lpstr>Fonksiyonlara Parametre Geçişi</vt:lpstr>
      <vt:lpstr>Fonksiyonlar ve yerel değişkenler</vt:lpstr>
      <vt:lpstr>Ayrı fonksiyonların değişkeni olmak…</vt:lpstr>
      <vt:lpstr>Fonksiyonlara Parametre Geçişi</vt:lpstr>
      <vt:lpstr>Fonksiyonlara Parametre Geçişi</vt:lpstr>
      <vt:lpstr>Alıştırma – Ekran çıktısını yazınız.</vt:lpstr>
      <vt:lpstr>Örnek</vt:lpstr>
      <vt:lpstr>Duyuru</vt:lpstr>
      <vt:lpstr>Benden randevu almak istediğinizde…</vt:lpstr>
      <vt:lpstr>Anlayamadığınız yerleri bizlere sorunuz.</vt:lpstr>
      <vt:lpstr>3. ve 4. dersler</vt:lpstr>
      <vt:lpstr>Slayt 41</vt:lpstr>
      <vt:lpstr>Bunu biliyor musunuz? SYÇS’lerin önemi</vt:lpstr>
      <vt:lpstr>Yol Haritası</vt:lpstr>
      <vt:lpstr>CEVAP ARANACAK BAZI SORULAR</vt:lpstr>
      <vt:lpstr>Bil141 Döngüsü</vt:lpstr>
      <vt:lpstr>Döngüler</vt:lpstr>
      <vt:lpstr>Döngüler</vt:lpstr>
      <vt:lpstr>Control Flow Summary</vt:lpstr>
      <vt:lpstr>Sonsuz döngü</vt:lpstr>
      <vt:lpstr>Döngüler</vt:lpstr>
      <vt:lpstr>Döngüler : while</vt:lpstr>
      <vt:lpstr>1’den 100’e kadarki sayıları yazdıran kod</vt:lpstr>
      <vt:lpstr>Döngüler</vt:lpstr>
      <vt:lpstr>Döngüler</vt:lpstr>
      <vt:lpstr>Döngüler</vt:lpstr>
      <vt:lpstr>Döngüler</vt:lpstr>
      <vt:lpstr>while Loop</vt:lpstr>
      <vt:lpstr>while döngüsüne giriş</vt:lpstr>
      <vt:lpstr>Alıştırma - Örnek bir while kodu</vt:lpstr>
      <vt:lpstr>Alıştırma - Örnek bir while kodu</vt:lpstr>
      <vt:lpstr>Döngüler : while</vt:lpstr>
      <vt:lpstr>Alıştırma</vt:lpstr>
      <vt:lpstr>Anlayamadığınız yerleri bizlere sorunuz.</vt:lpstr>
      <vt:lpstr>2’nin üslerini şekildeki gibi yazdırınız.</vt:lpstr>
      <vt:lpstr>The 3 Parts of a Loop</vt:lpstr>
      <vt:lpstr>Sayaç kontrollü bir döngü</vt:lpstr>
      <vt:lpstr>Döngü belli bir olay olana kadar dönebilir…</vt:lpstr>
      <vt:lpstr>Kullanıcı -1 girene kadar dönen döngü</vt:lpstr>
      <vt:lpstr>Ekran çıktısı nedir?</vt:lpstr>
      <vt:lpstr>Döngüler : break ve continue</vt:lpstr>
      <vt:lpstr>break örneği</vt:lpstr>
      <vt:lpstr>Break</vt:lpstr>
      <vt:lpstr>break örneği</vt:lpstr>
      <vt:lpstr>break örneği</vt:lpstr>
      <vt:lpstr>continue örneği</vt:lpstr>
      <vt:lpstr>continue örneği</vt:lpstr>
      <vt:lpstr>do-while yapısı</vt:lpstr>
      <vt:lpstr>Döngüler : do-while</vt:lpstr>
      <vt:lpstr>do-while yapısı</vt:lpstr>
      <vt:lpstr>a=2 ise bu örnekte iki döngü de aynı sonucu verirken…</vt:lpstr>
      <vt:lpstr>a=-1 olduğunda iki döngü farklı sonuçlar verir</vt:lpstr>
      <vt:lpstr>Hatırlatma: Değişkenler tanımlandıkları blok dışında tanınmazlar.</vt:lpstr>
      <vt:lpstr>Slayt 83</vt:lpstr>
      <vt:lpstr>for döngü yapısı</vt:lpstr>
      <vt:lpstr>Döngüler : for döngüsü</vt:lpstr>
      <vt:lpstr>Sayı sayan kod…</vt:lpstr>
      <vt:lpstr>Şu çıktıyı veren bir kod yazınız:</vt:lpstr>
      <vt:lpstr>For döngüsünün işleyiş sırası</vt:lpstr>
      <vt:lpstr>Çalışma sırasını yazınız.</vt:lpstr>
      <vt:lpstr>Bu kodun çıktısı nedir?</vt:lpstr>
      <vt:lpstr>Döngüler : for ve while</vt:lpstr>
      <vt:lpstr>Döngüler birbirleri cinsinden yazılabilir.</vt:lpstr>
      <vt:lpstr>İlkel bir kod bekletme yöntemi</vt:lpstr>
      <vt:lpstr>Bunu biliyor muydunuz?</vt:lpstr>
      <vt:lpstr>Hatırlatma: break ve continue</vt:lpstr>
      <vt:lpstr>Örnek: for döngüsünde bir break kullanımı</vt:lpstr>
      <vt:lpstr>Örnek: for döngüsünde bir continue kullanımı</vt:lpstr>
      <vt:lpstr>for döngüsünün incelikleri</vt:lpstr>
      <vt:lpstr>for döngüsünün incelikleri</vt:lpstr>
      <vt:lpstr>for döngüsünün incelikleri</vt:lpstr>
      <vt:lpstr>for döngüsünün incelikleri</vt:lpstr>
      <vt:lpstr>for döngüsünün incelikleri</vt:lpstr>
      <vt:lpstr>Kullanıcının fikrini alan anket</vt:lpstr>
      <vt:lpstr>ARASINAV I YAKLAŞIYOR</vt:lpstr>
      <vt:lpstr>İki yol mevcut…</vt:lpstr>
      <vt:lpstr>Günlük çalışmanın önemi</vt:lpstr>
      <vt:lpstr>Geçtiğimiz dönemlerden bir geri bildirim</vt:lpstr>
      <vt:lpstr>Duyuru</vt:lpstr>
      <vt:lpstr>Anlayamadığınız yerleri bizlere sorunuz.</vt:lpstr>
      <vt:lpstr>EK SLAYTLAR</vt:lpstr>
      <vt:lpstr>Ek slaytlar</vt:lpstr>
      <vt:lpstr>  Öğrencimize yardımcı olalım…</vt:lpstr>
      <vt:lpstr>  Öğrencimize yardımcı olalım…</vt:lpstr>
      <vt:lpstr>Ek slaytlar</vt:lpstr>
      <vt:lpstr>feof fonksiyonunun döngüler ile kullanımı</vt:lpstr>
      <vt:lpstr>feof fonksiyonunun döngüler ile kullanımı</vt:lpstr>
      <vt:lpstr>feof fonksiyonunun döngüler ile kullanımı</vt:lpstr>
      <vt:lpstr>feof fonksiyonunun döngüler ile kullanımı</vt:lpstr>
      <vt:lpstr>feof fonksiyonunun döngüler ile kullanımı</vt:lpstr>
      <vt:lpstr>feof fonksiyonunun döngüler ile kullanımı</vt:lpstr>
      <vt:lpstr>feof fonksiyonunun döngüler ile kullanımı</vt:lpstr>
      <vt:lpstr>feof alıştırması: PERSONEL LİSTESİ GÜNCELLEME</vt:lpstr>
      <vt:lpstr>Ek slaytlar</vt:lpstr>
      <vt:lpstr>Döngü içindeki scanf(“%d”…)’e harf girilirse…</vt:lpstr>
      <vt:lpstr>Döngü içindeki scanf(“%d”…)’e harf girilirse…</vt:lpstr>
      <vt:lpstr>Döngü içindeki scanf(“%d”…)’e harf girilirse…</vt:lpstr>
      <vt:lpstr>Ek slaytlar</vt:lpstr>
      <vt:lpstr>scanf’in döndüğü değer</vt:lpstr>
      <vt:lpstr>scanf’in döndüğü değer</vt:lpstr>
      <vt:lpstr>Uygulama</vt:lpstr>
      <vt:lpstr>Ek slaytlar</vt:lpstr>
      <vt:lpstr>Faktöriyel fonksiyonu örneği</vt:lpstr>
      <vt:lpstr>Faktöriyel fonksiyonu</vt:lpstr>
      <vt:lpstr>Sınava yönelik ek bilgi: Özyineleme soruları</vt:lpstr>
      <vt:lpstr>Bir fonksiyon kullanımı</vt:lpstr>
      <vt:lpstr>min Fonksiyonu Oluşturma</vt:lpstr>
      <vt:lpstr>Ek slaytlar</vt:lpstr>
      <vt:lpstr>while ile Girilen Değerin Kontrolü</vt:lpstr>
      <vt:lpstr>Örnek: while ile Girilen Değerin Kontrolü</vt:lpstr>
      <vt:lpstr>while ile Girilen Değerin Kontrolü</vt:lpstr>
      <vt:lpstr>Örnek: while ile Girilen Değerin Kontrolü</vt:lpstr>
      <vt:lpstr>while – değer alma ve kontrol yöntemi</vt:lpstr>
      <vt:lpstr>Değer kontrolü: iyi örnek &amp; zayıf örnek</vt:lpstr>
      <vt:lpstr>Döngüler</vt:lpstr>
      <vt:lpstr>Ek slaytlar</vt:lpstr>
      <vt:lpstr>Şifte Kontrol</vt:lpstr>
      <vt:lpstr>Bu kod ne yapar?</vt:lpstr>
      <vt:lpstr>Döngüler</vt:lpstr>
      <vt:lpstr>Örnek</vt:lpstr>
      <vt:lpstr>while ile faktöriyel hesap kodu</vt:lpstr>
      <vt:lpstr>while ile faktöriyel hesap kodu</vt:lpstr>
      <vt:lpstr>while ile asal sayı kontrolü</vt:lpstr>
      <vt:lpstr>while uygulaması: Asal Sayı Kontrolü </vt:lpstr>
      <vt:lpstr>Asal sayı hesaplayan bir kod yazmak</vt:lpstr>
      <vt:lpstr>Kodun main kısmı</vt:lpstr>
      <vt:lpstr>Kodun asal sayı kısmı</vt:lpstr>
      <vt:lpstr>Ek slaytlar</vt:lpstr>
      <vt:lpstr>while Loop</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continue kullanımına bir örnek</vt:lpstr>
      <vt:lpstr>for içinde int i kullanımı</vt:lpstr>
      <vt:lpstr>Ekrana daha hakim olabilmek: Kaçış karakterleri</vt:lpstr>
      <vt:lpstr>Fonksiyon ve döngülerin kullanımının bir örneği</vt:lpstr>
      <vt:lpstr>EK SLAYTLAR</vt:lpstr>
      <vt:lpstr>Alıştırma</vt:lpstr>
      <vt:lpstr>Ekranda gezindiren fonksiyon: imlec(x,y)</vt:lpstr>
      <vt:lpstr>Alıştırma…</vt:lpstr>
      <vt:lpstr>Ekrana daha hakim olabilmek: imlec_xy</vt:lpstr>
      <vt:lpstr>EK SLAYTLAR</vt:lpstr>
      <vt:lpstr>Bir fonksiyon örneği: daktilo fonksiyonu</vt:lpstr>
      <vt:lpstr>Bir fonksiyon örneği: daktilo fonksiyonu</vt:lpstr>
      <vt:lpstr>Bir fonksiyon örneği: daktilo fonksiyonu</vt:lpstr>
      <vt:lpstr>Bir fonksiyon örneği: daktilo fonksiyonu</vt:lpstr>
      <vt:lpstr>Hatırlatma: getch() ile ok girişi algılamak</vt:lpstr>
      <vt:lpstr>Döngü kullanım örneği: Ok tuşu girişlerini okumak</vt:lpstr>
      <vt:lpstr>”keyboard hit”kbhit fonksiyonu</vt:lpstr>
      <vt:lpstr>”keyboard hit”kbhit fonksiyonu</vt:lpstr>
      <vt:lpstr>”keyboard hit”kbhit fonksiyonu</vt:lpstr>
      <vt:lpstr>EK SLAYTLAR</vt:lpstr>
      <vt:lpstr>Programlamada en önemli yeteneklerden biri</vt:lpstr>
      <vt:lpstr>Hata ayıklayabilmenin ilk adımı: Hata olduğunu fark etmek</vt:lpstr>
      <vt:lpstr>“Deneme yanılma” girdabı hk.</vt:lpstr>
      <vt:lpstr>“Deneme yanılma” girdabı hk.</vt:lpstr>
      <vt:lpstr>Hata Ayıklama(debugging)</vt:lpstr>
      <vt:lpstr>Hata Ayıklama(debugging) – Son anı beklememek</vt:lpstr>
      <vt:lpstr>Uyarı: Hata ayıklayabilmek önemli bir yetenektir.</vt:lpstr>
      <vt:lpstr>Hata Ayıklama (debugging)</vt:lpstr>
      <vt:lpstr>Etkin olmayan bir hata ayıklama yöntemi…</vt:lpstr>
      <vt:lpstr>Etkin hata ayıklama yöntemleri</vt:lpstr>
      <vt:lpstr>Bunu biliyor musunuz?</vt:lpstr>
      <vt:lpstr>Bunu biliyor musunuz?</vt:lpstr>
      <vt:lpstr>DevCpp’a kulak verin…</vt:lpstr>
      <vt:lpstr>DevCpp Uyarıları Gösterme Ayarı</vt:lpstr>
      <vt:lpstr>Etkin hata ayıklama yöntemleri</vt:lpstr>
      <vt:lpstr>Etkin hata ayıklama yöntemleri: geçici printler</vt:lpstr>
      <vt:lpstr>Etkin hata ayıklama yöntemleri: geçici printler</vt:lpstr>
      <vt:lpstr>Etkin hata ayıklama yöntemleri: if(DEBUG)</vt:lpstr>
      <vt:lpstr>Etkin hata ayıklama yöntemleri: kodu sadeleştirme</vt:lpstr>
      <vt:lpstr>Hata ayıklama alıştırması: buradaki hata nedir?</vt:lpstr>
      <vt:lpstr>Hata ayıklama alıştırması: buradaki hata nedir?</vt:lpstr>
      <vt:lpstr>Hata ayıklama alıştırması: buradaki hata nedir?</vt:lpstr>
      <vt:lpstr>Hata ayıklama alıştırması: buradaki hata nedir?</vt:lpstr>
      <vt:lpstr>Hata ayıklama alıştırması: buradaki hata nedir?</vt:lpstr>
      <vt:lpstr>Hata ayıklama alıştırması: buradaki hata nedir?</vt:lpstr>
      <vt:lpstr>SINAVLARLA İLGİLİ OLMAYAN BİLGİLER</vt:lpstr>
      <vt:lpstr>clock() komutu ile zaman kullanımı</vt:lpstr>
      <vt:lpstr>Bir fonksiyon örneği: delay fonksiyonu</vt:lpstr>
      <vt:lpstr>delay fonksiyonunun sleep’e göre avantajları</vt:lpstr>
      <vt:lpstr>delay fonksiyonunun içinin irdelenmesi</vt:lpstr>
      <vt:lpstr>Tarih, zaman ve diğer bilgileri ifade eden MACROlar</vt:lpstr>
      <vt:lpstr>Tarih ve zamanı parçalayan kod</vt:lpstr>
      <vt:lpstr>Bunu biliyor musunuz? Ctrl + C</vt:lpstr>
      <vt:lpstr>Bunu biliyor musunuz?</vt:lpstr>
      <vt:lpstr>Bunu biliyor musunuz?</vt:lpstr>
      <vt:lpstr>Kendinize geri bildirimde bulunun.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 PROGRAMLAMA</dc:title>
  <dc:creator>Oğuz Hanoğlu</dc:creator>
  <cp:lastModifiedBy>User</cp:lastModifiedBy>
  <cp:revision>1369</cp:revision>
  <dcterms:modified xsi:type="dcterms:W3CDTF">2019-01-25T16:21:09Z</dcterms:modified>
</cp:coreProperties>
</file>